
<file path=[Content_Types].xml><?xml version="1.0" encoding="utf-8"?>
<Types xmlns="http://schemas.openxmlformats.org/package/2006/content-types">
  <Override PartName="/_rels/.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notesSlide14.xml" ContentType="application/vnd.openxmlformats-officedocument.presentationml.notesSlide+xml"/>
  <Override PartName="/ppt/notesSlides/notesSlide5.xml" ContentType="application/vnd.openxmlformats-officedocument.presentationml.notes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_rels/presentation.xml.rels" ContentType="application/vnd.openxmlformats-package.relationships+xml"/>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38.png" ContentType="image/png"/>
  <Override PartName="/ppt/media/image3.png" ContentType="image/png"/>
  <Override PartName="/ppt/media/image39.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3"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4"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5"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6" name="PlaceHolder 5"/>
          <p:cNvSpPr>
            <a:spLocks noGrp="1"/>
          </p:cNvSpPr>
          <p:nvPr>
            <p:ph type="sldNum"/>
          </p:nvPr>
        </p:nvSpPr>
        <p:spPr>
          <a:xfrm>
            <a:off x="4278960" y="10157400"/>
            <a:ext cx="3280680" cy="534240"/>
          </a:xfrm>
          <a:prstGeom prst="rect">
            <a:avLst/>
          </a:prstGeom>
        </p:spPr>
        <p:txBody>
          <a:bodyPr lIns="0" rIns="0" tIns="0" bIns="0" anchor="b"/>
          <a:p>
            <a:pPr algn="r"/>
            <a:fld id="{4BC23CE7-C4C3-4EB3-B681-B29264C76A12}"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755640" y="5145120"/>
            <a:ext cx="6047640" cy="42094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4" name="CustomShape 2"/>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p>
            <a:pPr algn="r">
              <a:lnSpc>
                <a:spcPct val="100000"/>
              </a:lnSpc>
            </a:pPr>
            <a:fld id="{57D82690-1D00-4A8A-9B95-7350B2A71D50}"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55640" y="5145120"/>
            <a:ext cx="6047640" cy="420948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222" name="CustomShape 2"/>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p>
            <a:pPr algn="r">
              <a:lnSpc>
                <a:spcPct val="100000"/>
              </a:lnSpc>
            </a:pPr>
            <a:fld id="{E697DE40-8072-436E-82F5-62591927D0CF}" type="slidenum">
              <a:rPr b="0" lang="en-US" sz="1200" spc="-1" strike="noStrike">
                <a:solidFill>
                  <a:srgbClr val="000000"/>
                </a:solidFill>
                <a:uFill>
                  <a:solidFill>
                    <a:srgbClr val="ffffff"/>
                  </a:solidFill>
                </a:uFill>
                <a:latin typeface="Times New Roman"/>
              </a:rPr>
              <a:t>1</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5280" cy="3977280"/>
          </a:xfrm>
          <a:prstGeom prst="rect">
            <a:avLst/>
          </a:prstGeom>
          <a:ln>
            <a:noFill/>
          </a:ln>
        </p:spPr>
      </p:pic>
      <p:pic>
        <p:nvPicPr>
          <p:cNvPr id="35" name="" descr=""/>
          <p:cNvPicPr/>
          <p:nvPr/>
        </p:nvPicPr>
        <p:blipFill>
          <a:blip r:embed="rId3"/>
          <a:stretch/>
        </p:blipFill>
        <p:spPr>
          <a:xfrm>
            <a:off x="3602880" y="1604520"/>
            <a:ext cx="498528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5280" cy="3977280"/>
          </a:xfrm>
          <a:prstGeom prst="rect">
            <a:avLst/>
          </a:prstGeom>
          <a:ln>
            <a:noFill/>
          </a:ln>
        </p:spPr>
      </p:pic>
      <p:pic>
        <p:nvPicPr>
          <p:cNvPr id="71" name="" descr=""/>
          <p:cNvPicPr/>
          <p:nvPr/>
        </p:nvPicPr>
        <p:blipFill>
          <a:blip r:embed="rId3"/>
          <a:stretch/>
        </p:blipFill>
        <p:spPr>
          <a:xfrm>
            <a:off x="3602880" y="1604520"/>
            <a:ext cx="498528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a:t>
            </a:r>
            <a:r>
              <a:rPr b="0" lang="en-US" sz="4400" spc="-1" strike="noStrike">
                <a:solidFill>
                  <a:srgbClr val="000000"/>
                </a:solidFill>
                <a:uFill>
                  <a:solidFill>
                    <a:srgbClr val="ffffff"/>
                  </a:solidFill>
                </a:uFill>
                <a:latin typeface="Arial"/>
              </a:rPr>
              <a:t>the title text </a:t>
            </a:r>
            <a:r>
              <a:rPr b="0" lang="en-US" sz="4400" spc="-1" strike="noStrike">
                <a:solidFill>
                  <a:srgbClr val="000000"/>
                </a:solidFill>
                <a:uFill>
                  <a:solidFill>
                    <a:srgbClr val="ffffff"/>
                  </a:solidFill>
                </a:uFill>
                <a:latin typeface="Arial"/>
              </a:rPr>
              <a:t>format</a:t>
            </a:r>
            <a:endParaRPr b="0" lang="en-US"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464840" y="1554480"/>
            <a:ext cx="9141120" cy="2384640"/>
          </a:xfrm>
          <a:prstGeom prst="rect">
            <a:avLst/>
          </a:prstGeom>
          <a:noFill/>
          <a:ln>
            <a:noFill/>
          </a:ln>
        </p:spPr>
        <p:style>
          <a:lnRef idx="0"/>
          <a:fillRef idx="0"/>
          <a:effectRef idx="0"/>
          <a:fontRef idx="minor"/>
        </p:style>
        <p:txBody>
          <a:bodyPr lIns="90000" rIns="90000" tIns="45000" bIns="45000" anchor="b"/>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60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6000" spc="-1" strike="noStrike">
                <a:solidFill>
                  <a:srgbClr val="000000"/>
                </a:solidFill>
                <a:uFill>
                  <a:solidFill>
                    <a:srgbClr val="ffffff"/>
                  </a:solidFill>
                </a:uFill>
                <a:latin typeface="Arial"/>
                <a:ea typeface="DejaVu Sans"/>
              </a:rPr>
              <a:t>Evaluating ECAL timing properties using test beam data and Machine Learning</a:t>
            </a:r>
            <a:endParaRPr b="0" lang="en-US" sz="1800" spc="-1" strike="noStrike">
              <a:solidFill>
                <a:srgbClr val="000000"/>
              </a:solidFill>
              <a:uFill>
                <a:solidFill>
                  <a:srgbClr val="ffffff"/>
                </a:solidFill>
              </a:uFill>
              <a:latin typeface="Arial"/>
            </a:endParaRPr>
          </a:p>
        </p:txBody>
      </p:sp>
      <p:sp>
        <p:nvSpPr>
          <p:cNvPr id="78" name="CustomShape 2"/>
          <p:cNvSpPr/>
          <p:nvPr/>
        </p:nvSpPr>
        <p:spPr>
          <a:xfrm>
            <a:off x="8530920" y="5980680"/>
            <a:ext cx="3535920" cy="132084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2400" spc="-1" strike="noStrike">
                <a:solidFill>
                  <a:srgbClr val="000000"/>
                </a:solidFill>
                <a:uFill>
                  <a:solidFill>
                    <a:srgbClr val="ffffff"/>
                  </a:solidFill>
                </a:uFill>
                <a:latin typeface="Calibri"/>
                <a:ea typeface="DejaVu Sans"/>
              </a:rPr>
              <a:t>Student: Fakanov Pavel</a:t>
            </a: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ea typeface="DejaVu Sans"/>
              </a:rPr>
              <a:t>Supervisor: Ratnikov Fedor</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58040" y="-16560"/>
            <a:ext cx="10505160" cy="11840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Model tuning</a:t>
            </a:r>
            <a:endParaRPr b="0" lang="en-US" sz="1800" spc="-1" strike="noStrike">
              <a:solidFill>
                <a:srgbClr val="000000"/>
              </a:solidFill>
              <a:uFill>
                <a:solidFill>
                  <a:srgbClr val="ffffff"/>
                </a:solidFill>
              </a:uFill>
              <a:latin typeface="Arial"/>
            </a:endParaRPr>
          </a:p>
        </p:txBody>
      </p:sp>
      <p:pic>
        <p:nvPicPr>
          <p:cNvPr id="125" name="Объект 4" descr=""/>
          <p:cNvPicPr/>
          <p:nvPr/>
        </p:nvPicPr>
        <p:blipFill>
          <a:blip r:embed="rId1"/>
          <a:stretch/>
        </p:blipFill>
        <p:spPr>
          <a:xfrm>
            <a:off x="0" y="4403880"/>
            <a:ext cx="6480000" cy="2136600"/>
          </a:xfrm>
          <a:prstGeom prst="rect">
            <a:avLst/>
          </a:prstGeom>
          <a:ln>
            <a:noFill/>
          </a:ln>
        </p:spPr>
      </p:pic>
      <p:pic>
        <p:nvPicPr>
          <p:cNvPr id="126" name="Рисунок 3" descr=""/>
          <p:cNvPicPr/>
          <p:nvPr/>
        </p:nvPicPr>
        <p:blipFill>
          <a:blip r:embed="rId2"/>
          <a:stretch/>
        </p:blipFill>
        <p:spPr>
          <a:xfrm>
            <a:off x="645480" y="1555200"/>
            <a:ext cx="10312560" cy="2636280"/>
          </a:xfrm>
          <a:prstGeom prst="rect">
            <a:avLst/>
          </a:prstGeom>
          <a:ln>
            <a:noFill/>
          </a:ln>
        </p:spPr>
      </p:pic>
      <p:pic>
        <p:nvPicPr>
          <p:cNvPr id="127" name="Рисунок 213" descr=""/>
          <p:cNvPicPr/>
          <p:nvPr/>
        </p:nvPicPr>
        <p:blipFill>
          <a:blip r:embed="rId3"/>
          <a:stretch/>
        </p:blipFill>
        <p:spPr>
          <a:xfrm>
            <a:off x="6949440" y="4556160"/>
            <a:ext cx="3564720" cy="1751760"/>
          </a:xfrm>
          <a:prstGeom prst="rect">
            <a:avLst/>
          </a:prstGeom>
          <a:ln>
            <a:noFill/>
          </a:ln>
        </p:spPr>
      </p:pic>
      <p:sp>
        <p:nvSpPr>
          <p:cNvPr id="128" name="CustomShape 2"/>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248EAD10-5073-4440-9970-5257B17B0484}"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29" name="Line 3"/>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184320" y="-177120"/>
            <a:ext cx="10512720" cy="13226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Models comparison</a:t>
            </a:r>
            <a:endParaRPr b="0" lang="en-US" sz="1800" spc="-1" strike="noStrike">
              <a:solidFill>
                <a:srgbClr val="000000"/>
              </a:solidFill>
              <a:uFill>
                <a:solidFill>
                  <a:srgbClr val="ffffff"/>
                </a:solidFill>
              </a:uFill>
              <a:latin typeface="Arial"/>
            </a:endParaRPr>
          </a:p>
        </p:txBody>
      </p:sp>
      <p:pic>
        <p:nvPicPr>
          <p:cNvPr id="131" name="Рисунок 215" descr=""/>
          <p:cNvPicPr/>
          <p:nvPr/>
        </p:nvPicPr>
        <p:blipFill>
          <a:blip r:embed="rId1"/>
          <a:stretch/>
        </p:blipFill>
        <p:spPr>
          <a:xfrm>
            <a:off x="1371600" y="1005840"/>
            <a:ext cx="3800880" cy="2486880"/>
          </a:xfrm>
          <a:prstGeom prst="rect">
            <a:avLst/>
          </a:prstGeom>
          <a:ln>
            <a:noFill/>
          </a:ln>
        </p:spPr>
      </p:pic>
      <p:pic>
        <p:nvPicPr>
          <p:cNvPr id="132" name="Рисунок 216" descr=""/>
          <p:cNvPicPr/>
          <p:nvPr/>
        </p:nvPicPr>
        <p:blipFill>
          <a:blip r:embed="rId2"/>
          <a:stretch/>
        </p:blipFill>
        <p:spPr>
          <a:xfrm>
            <a:off x="5638680" y="1014480"/>
            <a:ext cx="3687840" cy="2426400"/>
          </a:xfrm>
          <a:prstGeom prst="rect">
            <a:avLst/>
          </a:prstGeom>
          <a:ln>
            <a:noFill/>
          </a:ln>
        </p:spPr>
      </p:pic>
      <p:pic>
        <p:nvPicPr>
          <p:cNvPr id="133" name="Рисунок 217" descr=""/>
          <p:cNvPicPr/>
          <p:nvPr/>
        </p:nvPicPr>
        <p:blipFill>
          <a:blip r:embed="rId3"/>
          <a:stretch/>
        </p:blipFill>
        <p:spPr>
          <a:xfrm>
            <a:off x="1386360" y="3493080"/>
            <a:ext cx="3825360" cy="2527200"/>
          </a:xfrm>
          <a:prstGeom prst="rect">
            <a:avLst/>
          </a:prstGeom>
          <a:ln>
            <a:noFill/>
          </a:ln>
        </p:spPr>
      </p:pic>
      <p:pic>
        <p:nvPicPr>
          <p:cNvPr id="134" name="Рисунок 218" descr=""/>
          <p:cNvPicPr/>
          <p:nvPr/>
        </p:nvPicPr>
        <p:blipFill>
          <a:blip r:embed="rId4"/>
          <a:stretch/>
        </p:blipFill>
        <p:spPr>
          <a:xfrm>
            <a:off x="5638320" y="3441240"/>
            <a:ext cx="3688200" cy="2579040"/>
          </a:xfrm>
          <a:prstGeom prst="rect">
            <a:avLst/>
          </a:prstGeom>
          <a:ln>
            <a:noFill/>
          </a:ln>
        </p:spPr>
      </p:pic>
      <p:sp>
        <p:nvSpPr>
          <p:cNvPr id="135" name="CustomShape 2"/>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6424BFA-1628-4801-A1FE-15B3EB7A8620}"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36" name="CustomShape 3"/>
          <p:cNvSpPr/>
          <p:nvPr/>
        </p:nvSpPr>
        <p:spPr>
          <a:xfrm>
            <a:off x="0" y="6400800"/>
            <a:ext cx="10149480" cy="639720"/>
          </a:xfrm>
          <a:prstGeom prst="rect">
            <a:avLst/>
          </a:prstGeom>
          <a:noFill/>
          <a:ln>
            <a:noFill/>
          </a:ln>
        </p:spPr>
        <p:style>
          <a:lnRef idx="0"/>
          <a:fillRef idx="0"/>
          <a:effectRef idx="0"/>
          <a:fontRef idx="minor"/>
        </p:style>
        <p:txBody>
          <a:bodyPr lIns="90000" rIns="90000" tIns="45000" bIns="45000"/>
          <a:p>
            <a:r>
              <a:rPr b="0" i="1" lang="en-US" sz="1600" spc="-1" strike="noStrike">
                <a:solidFill>
                  <a:srgbClr val="000000"/>
                </a:solidFill>
                <a:uFill>
                  <a:solidFill>
                    <a:srgbClr val="ffffff"/>
                  </a:solidFill>
                </a:uFill>
                <a:latin typeface="Arial"/>
              </a:rPr>
              <a:t>It illustrates that we can recover reference time extremely accurate even with sampling frequency = 250 MHz</a:t>
            </a:r>
            <a:endParaRPr b="0" lang="en-US" sz="1800" spc="-1" strike="noStrike">
              <a:solidFill>
                <a:srgbClr val="000000"/>
              </a:solidFill>
              <a:uFill>
                <a:solidFill>
                  <a:srgbClr val="ffffff"/>
                </a:solidFill>
              </a:uFill>
              <a:latin typeface="Arial"/>
            </a:endParaRPr>
          </a:p>
        </p:txBody>
      </p:sp>
      <p:sp>
        <p:nvSpPr>
          <p:cNvPr id="137" name="Line 4"/>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72080" y="-135000"/>
            <a:ext cx="10512720" cy="13226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What if there are two signals?</a:t>
            </a:r>
            <a:endParaRPr b="0" lang="en-US" sz="1800" spc="-1" strike="noStrike">
              <a:solidFill>
                <a:srgbClr val="000000"/>
              </a:solidFill>
              <a:uFill>
                <a:solidFill>
                  <a:srgbClr val="ffffff"/>
                </a:solidFill>
              </a:uFill>
              <a:latin typeface="Arial"/>
            </a:endParaRPr>
          </a:p>
        </p:txBody>
      </p:sp>
      <p:sp>
        <p:nvSpPr>
          <p:cNvPr id="139" name="CustomShape 2"/>
          <p:cNvSpPr/>
          <p:nvPr/>
        </p:nvSpPr>
        <p:spPr>
          <a:xfrm>
            <a:off x="838080" y="1825560"/>
            <a:ext cx="10512720" cy="4348440"/>
          </a:xfrm>
          <a:prstGeom prst="rect">
            <a:avLst/>
          </a:prstGeom>
          <a:noFill/>
          <a:ln>
            <a:noFill/>
          </a:ln>
        </p:spPr>
        <p:style>
          <a:lnRef idx="0"/>
          <a:fillRef idx="0"/>
          <a:effectRef idx="0"/>
          <a:fontRef idx="minor"/>
        </p:style>
      </p:sp>
      <p:pic>
        <p:nvPicPr>
          <p:cNvPr id="140" name="Рисунок 221" descr=""/>
          <p:cNvPicPr/>
          <p:nvPr/>
        </p:nvPicPr>
        <p:blipFill>
          <a:blip r:embed="rId1"/>
          <a:stretch/>
        </p:blipFill>
        <p:spPr>
          <a:xfrm>
            <a:off x="1015920" y="885600"/>
            <a:ext cx="8825400" cy="5740560"/>
          </a:xfrm>
          <a:prstGeom prst="rect">
            <a:avLst/>
          </a:prstGeom>
          <a:ln>
            <a:noFill/>
          </a:ln>
        </p:spPr>
      </p:pic>
      <p:sp>
        <p:nvSpPr>
          <p:cNvPr id="141" name="CustomShape 3"/>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156156F-51F7-482D-96C9-9630A33704F5}"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42" name="Line 4"/>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40400" y="-61200"/>
            <a:ext cx="10514160" cy="10044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A few words about data preparation</a:t>
            </a:r>
            <a:endParaRPr b="0" lang="en-US" sz="1800" spc="-1" strike="noStrike">
              <a:solidFill>
                <a:srgbClr val="000000"/>
              </a:solidFill>
              <a:uFill>
                <a:solidFill>
                  <a:srgbClr val="ffffff"/>
                </a:solidFill>
              </a:uFill>
              <a:latin typeface="Arial"/>
            </a:endParaRPr>
          </a:p>
        </p:txBody>
      </p:sp>
      <p:sp>
        <p:nvSpPr>
          <p:cNvPr id="144" name="CustomShape 2"/>
          <p:cNvSpPr/>
          <p:nvPr/>
        </p:nvSpPr>
        <p:spPr>
          <a:xfrm>
            <a:off x="2103120" y="2194560"/>
            <a:ext cx="9782640" cy="1370160"/>
          </a:xfrm>
          <a:prstGeom prst="rect">
            <a:avLst/>
          </a:prstGeom>
          <a:noFill/>
          <a:ln>
            <a:noFill/>
          </a:ln>
        </p:spPr>
        <p:style>
          <a:lnRef idx="0"/>
          <a:fillRef idx="0"/>
          <a:effectRef idx="0"/>
          <a:fontRef idx="minor"/>
        </p:style>
      </p:sp>
      <p:pic>
        <p:nvPicPr>
          <p:cNvPr id="145" name="Рисунок 224" descr=""/>
          <p:cNvPicPr/>
          <p:nvPr/>
        </p:nvPicPr>
        <p:blipFill>
          <a:blip r:embed="rId1"/>
          <a:stretch/>
        </p:blipFill>
        <p:spPr>
          <a:xfrm>
            <a:off x="274320" y="949680"/>
            <a:ext cx="3656160" cy="2489400"/>
          </a:xfrm>
          <a:prstGeom prst="rect">
            <a:avLst/>
          </a:prstGeom>
          <a:ln>
            <a:noFill/>
          </a:ln>
        </p:spPr>
      </p:pic>
      <p:pic>
        <p:nvPicPr>
          <p:cNvPr id="146" name="Рисунок 225" descr=""/>
          <p:cNvPicPr/>
          <p:nvPr/>
        </p:nvPicPr>
        <p:blipFill>
          <a:blip r:embed="rId2"/>
          <a:stretch/>
        </p:blipFill>
        <p:spPr>
          <a:xfrm>
            <a:off x="4205160" y="1005840"/>
            <a:ext cx="3748680" cy="2558880"/>
          </a:xfrm>
          <a:prstGeom prst="rect">
            <a:avLst/>
          </a:prstGeom>
          <a:ln>
            <a:noFill/>
          </a:ln>
        </p:spPr>
      </p:pic>
      <p:pic>
        <p:nvPicPr>
          <p:cNvPr id="147" name="Рисунок 226" descr=""/>
          <p:cNvPicPr/>
          <p:nvPr/>
        </p:nvPicPr>
        <p:blipFill>
          <a:blip r:embed="rId3"/>
          <a:stretch/>
        </p:blipFill>
        <p:spPr>
          <a:xfrm>
            <a:off x="8138160" y="1035720"/>
            <a:ext cx="3839040" cy="2620440"/>
          </a:xfrm>
          <a:prstGeom prst="rect">
            <a:avLst/>
          </a:prstGeom>
          <a:ln>
            <a:noFill/>
          </a:ln>
        </p:spPr>
      </p:pic>
      <p:pic>
        <p:nvPicPr>
          <p:cNvPr id="148" name="Рисунок 227" descr=""/>
          <p:cNvPicPr/>
          <p:nvPr/>
        </p:nvPicPr>
        <p:blipFill>
          <a:blip r:embed="rId4"/>
          <a:stretch/>
        </p:blipFill>
        <p:spPr>
          <a:xfrm>
            <a:off x="457200" y="3823200"/>
            <a:ext cx="3506400" cy="2393280"/>
          </a:xfrm>
          <a:prstGeom prst="rect">
            <a:avLst/>
          </a:prstGeom>
          <a:ln>
            <a:noFill/>
          </a:ln>
        </p:spPr>
      </p:pic>
      <p:pic>
        <p:nvPicPr>
          <p:cNvPr id="149" name="Рисунок 228" descr=""/>
          <p:cNvPicPr/>
          <p:nvPr/>
        </p:nvPicPr>
        <p:blipFill>
          <a:blip r:embed="rId5"/>
          <a:stretch/>
        </p:blipFill>
        <p:spPr>
          <a:xfrm>
            <a:off x="4206240" y="3818520"/>
            <a:ext cx="3780720" cy="2580840"/>
          </a:xfrm>
          <a:prstGeom prst="rect">
            <a:avLst/>
          </a:prstGeom>
          <a:ln>
            <a:noFill/>
          </a:ln>
        </p:spPr>
      </p:pic>
      <p:pic>
        <p:nvPicPr>
          <p:cNvPr id="150" name="Рисунок 229" descr=""/>
          <p:cNvPicPr/>
          <p:nvPr/>
        </p:nvPicPr>
        <p:blipFill>
          <a:blip r:embed="rId6"/>
          <a:stretch/>
        </p:blipFill>
        <p:spPr>
          <a:xfrm>
            <a:off x="8138160" y="3840480"/>
            <a:ext cx="3839040" cy="2620440"/>
          </a:xfrm>
          <a:prstGeom prst="rect">
            <a:avLst/>
          </a:prstGeom>
          <a:ln>
            <a:noFill/>
          </a:ln>
        </p:spPr>
      </p:pic>
      <p:sp>
        <p:nvSpPr>
          <p:cNvPr id="151" name="CustomShape 3"/>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2FC5EE7-451F-4D7E-8121-1BB365A5B21A}"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52" name="Line 4"/>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0" y="147960"/>
            <a:ext cx="11714040" cy="81216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4400" spc="-1" strike="noStrike">
                <a:solidFill>
                  <a:srgbClr val="000000"/>
                </a:solidFill>
                <a:uFill>
                  <a:solidFill>
                    <a:srgbClr val="ffffff"/>
                  </a:solidFill>
                </a:uFill>
                <a:latin typeface="Arial"/>
                <a:ea typeface="DejaVu Sans"/>
              </a:rPr>
              <a:t>Problem 2.</a:t>
            </a:r>
            <a:endParaRPr b="0" lang="en-US" sz="1800" spc="-1" strike="noStrike">
              <a:solidFill>
                <a:srgbClr val="000000"/>
              </a:solidFill>
              <a:uFill>
                <a:solidFill>
                  <a:srgbClr val="ffffff"/>
                </a:solidFill>
              </a:uFill>
              <a:latin typeface="Arial"/>
            </a:endParaRPr>
          </a:p>
          <a:p>
            <a:pPr>
              <a:lnSpc>
                <a:spcPct val="90000"/>
              </a:lnSpc>
            </a:pPr>
            <a:r>
              <a:rPr b="0" lang="en-US" sz="4400" spc="-1" strike="noStrike">
                <a:solidFill>
                  <a:srgbClr val="000000"/>
                </a:solidFill>
                <a:uFill>
                  <a:solidFill>
                    <a:srgbClr val="ffffff"/>
                  </a:solidFill>
                </a:uFill>
                <a:latin typeface="Arial"/>
                <a:ea typeface="DejaVu Sans"/>
              </a:rPr>
              <a:t>Identify the presence of two signals</a:t>
            </a:r>
            <a:endParaRPr b="0" lang="en-US" sz="1800" spc="-1" strike="noStrike">
              <a:solidFill>
                <a:srgbClr val="000000"/>
              </a:solidFill>
              <a:uFill>
                <a:solidFill>
                  <a:srgbClr val="ffffff"/>
                </a:solidFill>
              </a:uFill>
              <a:latin typeface="Arial"/>
            </a:endParaRPr>
          </a:p>
        </p:txBody>
      </p:sp>
      <p:sp>
        <p:nvSpPr>
          <p:cNvPr id="154" name="CustomShape 2"/>
          <p:cNvSpPr/>
          <p:nvPr/>
        </p:nvSpPr>
        <p:spPr>
          <a:xfrm>
            <a:off x="838080" y="1825560"/>
            <a:ext cx="10512720" cy="4348440"/>
          </a:xfrm>
          <a:prstGeom prst="rect">
            <a:avLst/>
          </a:prstGeom>
          <a:noFill/>
          <a:ln>
            <a:noFill/>
          </a:ln>
        </p:spPr>
        <p:style>
          <a:lnRef idx="0"/>
          <a:fillRef idx="0"/>
          <a:effectRef idx="0"/>
          <a:fontRef idx="minor"/>
        </p:style>
      </p:sp>
      <p:pic>
        <p:nvPicPr>
          <p:cNvPr id="155" name="Рисунок 232" descr=""/>
          <p:cNvPicPr/>
          <p:nvPr/>
        </p:nvPicPr>
        <p:blipFill>
          <a:blip r:embed="rId1"/>
          <a:stretch/>
        </p:blipFill>
        <p:spPr>
          <a:xfrm>
            <a:off x="141120" y="1872720"/>
            <a:ext cx="5222160" cy="3564720"/>
          </a:xfrm>
          <a:prstGeom prst="rect">
            <a:avLst/>
          </a:prstGeom>
          <a:ln>
            <a:noFill/>
          </a:ln>
        </p:spPr>
      </p:pic>
      <p:pic>
        <p:nvPicPr>
          <p:cNvPr id="156" name="Рисунок 233" descr=""/>
          <p:cNvPicPr/>
          <p:nvPr/>
        </p:nvPicPr>
        <p:blipFill>
          <a:blip r:embed="rId2"/>
          <a:stretch/>
        </p:blipFill>
        <p:spPr>
          <a:xfrm>
            <a:off x="6048720" y="1872720"/>
            <a:ext cx="5351760" cy="3564720"/>
          </a:xfrm>
          <a:prstGeom prst="rect">
            <a:avLst/>
          </a:prstGeom>
          <a:ln>
            <a:noFill/>
          </a:ln>
        </p:spPr>
      </p:pic>
      <p:sp>
        <p:nvSpPr>
          <p:cNvPr id="157" name="CustomShape 3"/>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0E32CFB-F620-4F60-8AF3-788B2A4FCA80}"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58" name="Line 4"/>
          <p:cNvSpPr/>
          <p:nvPr/>
        </p:nvSpPr>
        <p:spPr>
          <a:xfrm>
            <a:off x="360" y="127980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11680" y="-129600"/>
            <a:ext cx="10512720" cy="132264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4400" spc="-1" strike="noStrike">
                <a:solidFill>
                  <a:srgbClr val="000000"/>
                </a:solidFill>
                <a:uFill>
                  <a:solidFill>
                    <a:srgbClr val="ffffff"/>
                  </a:solidFill>
                </a:uFill>
                <a:latin typeface="Arial"/>
                <a:ea typeface="DejaVu Sans"/>
              </a:rPr>
              <a:t>Problem 2.</a:t>
            </a:r>
            <a:r>
              <a:rPr b="0" lang="en-US" sz="1800" spc="-1" strike="noStrike">
                <a:solidFill>
                  <a:srgbClr val="000000"/>
                </a:solidFill>
                <a:uFill>
                  <a:solidFill>
                    <a:srgbClr val="ffffff"/>
                  </a:solidFill>
                </a:uFill>
                <a:latin typeface="Arial"/>
                <a:ea typeface="DejaVu Sans"/>
              </a:rPr>
              <a:t> </a:t>
            </a:r>
            <a:r>
              <a:rPr b="0" lang="en-US" sz="4400" spc="-1" strike="noStrike">
                <a:solidFill>
                  <a:srgbClr val="000000"/>
                </a:solidFill>
                <a:uFill>
                  <a:solidFill>
                    <a:srgbClr val="ffffff"/>
                  </a:solidFill>
                </a:uFill>
                <a:latin typeface="Arial"/>
                <a:ea typeface="DejaVu Sans"/>
              </a:rPr>
              <a:t>Pipeline</a:t>
            </a:r>
            <a:endParaRPr b="0" lang="en-US" sz="1800" spc="-1" strike="noStrike">
              <a:solidFill>
                <a:srgbClr val="000000"/>
              </a:solidFill>
              <a:uFill>
                <a:solidFill>
                  <a:srgbClr val="ffffff"/>
                </a:solidFill>
              </a:uFill>
              <a:latin typeface="Arial"/>
            </a:endParaRPr>
          </a:p>
        </p:txBody>
      </p:sp>
      <p:sp>
        <p:nvSpPr>
          <p:cNvPr id="160" name="CustomShape 2"/>
          <p:cNvSpPr/>
          <p:nvPr/>
        </p:nvSpPr>
        <p:spPr>
          <a:xfrm>
            <a:off x="838080" y="1825560"/>
            <a:ext cx="10512720" cy="4348440"/>
          </a:xfrm>
          <a:prstGeom prst="rect">
            <a:avLst/>
          </a:prstGeom>
          <a:noFill/>
          <a:ln>
            <a:noFill/>
          </a:ln>
        </p:spPr>
        <p:style>
          <a:lnRef idx="0"/>
          <a:fillRef idx="0"/>
          <a:effectRef idx="0"/>
          <a:fontRef idx="minor"/>
        </p:style>
      </p:sp>
      <p:sp>
        <p:nvSpPr>
          <p:cNvPr id="161" name="CustomShape 3"/>
          <p:cNvSpPr/>
          <p:nvPr/>
        </p:nvSpPr>
        <p:spPr>
          <a:xfrm>
            <a:off x="1993320" y="1661040"/>
            <a:ext cx="3154320" cy="1365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Data preparation</a:t>
            </a: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p:txBody>
      </p:sp>
      <p:sp>
        <p:nvSpPr>
          <p:cNvPr id="162" name="CustomShape 4"/>
          <p:cNvSpPr/>
          <p:nvPr/>
        </p:nvSpPr>
        <p:spPr>
          <a:xfrm>
            <a:off x="6608160" y="1661040"/>
            <a:ext cx="3154320" cy="1365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Defining sklearn models</a:t>
            </a:r>
            <a:endParaRPr b="0" lang="en-US" sz="1800" spc="-1" strike="noStrike">
              <a:solidFill>
                <a:srgbClr val="000000"/>
              </a:solidFill>
              <a:uFill>
                <a:solidFill>
                  <a:srgbClr val="ffffff"/>
                </a:solidFill>
              </a:uFill>
              <a:latin typeface="Arial"/>
            </a:endParaRPr>
          </a:p>
        </p:txBody>
      </p:sp>
      <p:sp>
        <p:nvSpPr>
          <p:cNvPr id="163" name="CustomShape 5"/>
          <p:cNvSpPr/>
          <p:nvPr/>
        </p:nvSpPr>
        <p:spPr>
          <a:xfrm>
            <a:off x="6608160" y="3844800"/>
            <a:ext cx="3154320" cy="1365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Hyperopt</a:t>
            </a:r>
            <a:endParaRPr b="0" lang="en-US" sz="1800" spc="-1" strike="noStrike">
              <a:solidFill>
                <a:srgbClr val="000000"/>
              </a:solidFill>
              <a:uFill>
                <a:solidFill>
                  <a:srgbClr val="ffffff"/>
                </a:solidFill>
              </a:uFill>
              <a:latin typeface="Arial"/>
            </a:endParaRPr>
          </a:p>
        </p:txBody>
      </p:sp>
      <p:sp>
        <p:nvSpPr>
          <p:cNvPr id="164" name="CustomShape 6"/>
          <p:cNvSpPr/>
          <p:nvPr/>
        </p:nvSpPr>
        <p:spPr>
          <a:xfrm>
            <a:off x="1993320" y="3844800"/>
            <a:ext cx="3154320" cy="1365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US" sz="1800" spc="-1" strike="noStrike">
                <a:solidFill>
                  <a:srgbClr val="ffffff"/>
                </a:solidFill>
                <a:uFill>
                  <a:solidFill>
                    <a:srgbClr val="ffffff"/>
                  </a:solidFill>
                </a:uFill>
                <a:latin typeface="Calibri"/>
                <a:ea typeface="DejaVu Sans"/>
              </a:rPr>
              <a:t>Ensemble of models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ffffff"/>
                </a:solidFill>
                <a:uFill>
                  <a:solidFill>
                    <a:srgbClr val="ffffff"/>
                  </a:solidFill>
                </a:uFill>
                <a:latin typeface="Calibri"/>
                <a:ea typeface="DejaVu Sans"/>
              </a:rPr>
              <a:t> </a:t>
            </a:r>
            <a:r>
              <a:rPr b="0" lang="en-US" sz="1800" spc="-1" strike="noStrike">
                <a:solidFill>
                  <a:srgbClr val="ffffff"/>
                </a:solidFill>
                <a:uFill>
                  <a:solidFill>
                    <a:srgbClr val="ffffff"/>
                  </a:solidFill>
                </a:uFill>
                <a:latin typeface="Calibri"/>
                <a:ea typeface="DejaVu Sans"/>
              </a:rPr>
              <a:t>(weighted voting)</a:t>
            </a:r>
            <a:endParaRPr b="0" lang="en-US" sz="1800" spc="-1" strike="noStrike">
              <a:solidFill>
                <a:srgbClr val="000000"/>
              </a:solidFill>
              <a:uFill>
                <a:solidFill>
                  <a:srgbClr val="ffffff"/>
                </a:solidFill>
              </a:uFill>
              <a:latin typeface="Arial"/>
            </a:endParaRPr>
          </a:p>
        </p:txBody>
      </p:sp>
      <p:sp>
        <p:nvSpPr>
          <p:cNvPr id="165" name="CustomShape 7"/>
          <p:cNvSpPr/>
          <p:nvPr/>
        </p:nvSpPr>
        <p:spPr>
          <a:xfrm flipV="1">
            <a:off x="5148360" y="2342520"/>
            <a:ext cx="14590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3000" rotWithShape="0">
              <a:srgbClr val="000000">
                <a:alpha val="35000"/>
              </a:srgbClr>
            </a:outerShdw>
          </a:effectLst>
        </p:spPr>
        <p:style>
          <a:lnRef idx="3">
            <a:schemeClr val="accent1"/>
          </a:lnRef>
          <a:fillRef idx="0">
            <a:schemeClr val="accent1"/>
          </a:fillRef>
          <a:effectRef idx="2">
            <a:schemeClr val="accent1"/>
          </a:effectRef>
          <a:fontRef idx="minor"/>
        </p:style>
      </p:sp>
      <p:sp>
        <p:nvSpPr>
          <p:cNvPr id="166" name="CustomShape 8"/>
          <p:cNvSpPr/>
          <p:nvPr/>
        </p:nvSpPr>
        <p:spPr>
          <a:xfrm>
            <a:off x="8185680" y="3026880"/>
            <a:ext cx="360" cy="817200"/>
          </a:xfrm>
          <a:custGeom>
            <a:avLst/>
            <a:gdLst/>
            <a:ahLst/>
            <a:rect l="l" t="t" r="r" b="b"/>
            <a:pathLst>
              <a:path w="21600" h="21600">
                <a:moveTo>
                  <a:pt x="0" y="0"/>
                </a:moveTo>
                <a:lnTo>
                  <a:pt x="21600" y="21600"/>
                </a:lnTo>
              </a:path>
            </a:pathLst>
          </a:custGeom>
          <a:noFill/>
          <a:ln>
            <a:round/>
            <a:tailEnd len="med" type="triangle" w="med"/>
          </a:ln>
          <a:effectLst>
            <a:outerShdw blurRad="40000" dir="5400000" dist="23000" rotWithShape="0">
              <a:srgbClr val="000000">
                <a:alpha val="35000"/>
              </a:srgbClr>
            </a:outerShdw>
          </a:effectLst>
        </p:spPr>
        <p:style>
          <a:lnRef idx="3">
            <a:schemeClr val="accent1"/>
          </a:lnRef>
          <a:fillRef idx="0">
            <a:schemeClr val="accent1"/>
          </a:fillRef>
          <a:effectRef idx="2">
            <a:schemeClr val="accent1"/>
          </a:effectRef>
          <a:fontRef idx="minor"/>
        </p:style>
      </p:sp>
      <p:sp>
        <p:nvSpPr>
          <p:cNvPr id="167" name="CustomShape 9"/>
          <p:cNvSpPr/>
          <p:nvPr/>
        </p:nvSpPr>
        <p:spPr>
          <a:xfrm flipH="1" flipV="1">
            <a:off x="5147640" y="4526280"/>
            <a:ext cx="1459080" cy="360"/>
          </a:xfrm>
          <a:custGeom>
            <a:avLst/>
            <a:gdLst/>
            <a:ahLst/>
            <a:rect l="l" t="t" r="r" b="b"/>
            <a:pathLst>
              <a:path w="21600" h="21600">
                <a:moveTo>
                  <a:pt x="0" y="0"/>
                </a:moveTo>
                <a:lnTo>
                  <a:pt x="21600" y="21600"/>
                </a:lnTo>
              </a:path>
            </a:pathLst>
          </a:custGeom>
          <a:noFill/>
          <a:ln>
            <a:round/>
            <a:tailEnd len="med" type="triangle" w="med"/>
          </a:ln>
          <a:effectLst>
            <a:outerShdw blurRad="40000" dir="5400000" dist="23000" rotWithShape="0">
              <a:srgbClr val="000000">
                <a:alpha val="35000"/>
              </a:srgbClr>
            </a:outerShdw>
          </a:effectLst>
        </p:spPr>
        <p:style>
          <a:lnRef idx="3">
            <a:schemeClr val="accent1"/>
          </a:lnRef>
          <a:fillRef idx="0">
            <a:schemeClr val="accent1"/>
          </a:fillRef>
          <a:effectRef idx="2">
            <a:schemeClr val="accent1"/>
          </a:effectRef>
          <a:fontRef idx="minor"/>
        </p:style>
      </p:sp>
      <p:sp>
        <p:nvSpPr>
          <p:cNvPr id="168" name="CustomShape 10"/>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3DE367A-9DDC-4EC6-A48C-E5379C4E865A}"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69" name="Line 11"/>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06280" y="91800"/>
            <a:ext cx="10596600" cy="7905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Problem 2. Results</a:t>
            </a:r>
            <a:endParaRPr b="0" lang="en-US" sz="1800" spc="-1" strike="noStrike">
              <a:solidFill>
                <a:srgbClr val="000000"/>
              </a:solidFill>
              <a:uFill>
                <a:solidFill>
                  <a:srgbClr val="ffffff"/>
                </a:solidFill>
              </a:uFill>
              <a:latin typeface="Arial"/>
            </a:endParaRPr>
          </a:p>
        </p:txBody>
      </p:sp>
      <p:pic>
        <p:nvPicPr>
          <p:cNvPr id="171" name="Рисунок 237" descr=""/>
          <p:cNvPicPr/>
          <p:nvPr/>
        </p:nvPicPr>
        <p:blipFill>
          <a:blip r:embed="rId1"/>
          <a:stretch/>
        </p:blipFill>
        <p:spPr>
          <a:xfrm>
            <a:off x="1920240" y="930600"/>
            <a:ext cx="3107880" cy="2908800"/>
          </a:xfrm>
          <a:prstGeom prst="rect">
            <a:avLst/>
          </a:prstGeom>
          <a:ln>
            <a:noFill/>
          </a:ln>
        </p:spPr>
      </p:pic>
      <p:pic>
        <p:nvPicPr>
          <p:cNvPr id="172" name="Рисунок 238" descr=""/>
          <p:cNvPicPr/>
          <p:nvPr/>
        </p:nvPicPr>
        <p:blipFill>
          <a:blip r:embed="rId2"/>
          <a:stretch/>
        </p:blipFill>
        <p:spPr>
          <a:xfrm>
            <a:off x="5852160" y="1005840"/>
            <a:ext cx="3016440" cy="2823120"/>
          </a:xfrm>
          <a:prstGeom prst="rect">
            <a:avLst/>
          </a:prstGeom>
          <a:ln>
            <a:noFill/>
          </a:ln>
        </p:spPr>
      </p:pic>
      <p:pic>
        <p:nvPicPr>
          <p:cNvPr id="173" name="Рисунок 239" descr=""/>
          <p:cNvPicPr/>
          <p:nvPr/>
        </p:nvPicPr>
        <p:blipFill>
          <a:blip r:embed="rId3"/>
          <a:stretch/>
        </p:blipFill>
        <p:spPr>
          <a:xfrm>
            <a:off x="1920240" y="3856320"/>
            <a:ext cx="3107880" cy="2909160"/>
          </a:xfrm>
          <a:prstGeom prst="rect">
            <a:avLst/>
          </a:prstGeom>
          <a:ln>
            <a:noFill/>
          </a:ln>
        </p:spPr>
      </p:pic>
      <p:pic>
        <p:nvPicPr>
          <p:cNvPr id="174" name="Рисунок 240" descr=""/>
          <p:cNvPicPr/>
          <p:nvPr/>
        </p:nvPicPr>
        <p:blipFill>
          <a:blip r:embed="rId4"/>
          <a:stretch/>
        </p:blipFill>
        <p:spPr>
          <a:xfrm>
            <a:off x="5852160" y="3850560"/>
            <a:ext cx="3016440" cy="2823480"/>
          </a:xfrm>
          <a:prstGeom prst="rect">
            <a:avLst/>
          </a:prstGeom>
          <a:ln>
            <a:noFill/>
          </a:ln>
        </p:spPr>
      </p:pic>
      <p:sp>
        <p:nvSpPr>
          <p:cNvPr id="175" name="CustomShape 2"/>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CA30C70-9B85-4D61-92ED-03B128335B45}"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76" name="Line 3"/>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6400" y="82800"/>
            <a:ext cx="11649600" cy="1199880"/>
          </a:xfrm>
          <a:prstGeom prst="rect">
            <a:avLst/>
          </a:prstGeom>
          <a:noFill/>
          <a:ln>
            <a:noFill/>
          </a:ln>
        </p:spPr>
        <p:style>
          <a:lnRef idx="0"/>
          <a:fillRef idx="0"/>
          <a:effectRef idx="0"/>
          <a:fontRef idx="minor"/>
        </p:style>
        <p:txBody>
          <a:bodyPr lIns="90000" rIns="90000" tIns="45000" bIns="45000" anchor="ctr"/>
          <a:p>
            <a:pPr>
              <a:lnSpc>
                <a:spcPct val="100000"/>
              </a:lnSpc>
            </a:pPr>
            <a:r>
              <a:rPr b="0" lang="en-US" sz="4400" spc="-1" strike="noStrike">
                <a:solidFill>
                  <a:srgbClr val="000000"/>
                </a:solidFill>
                <a:uFill>
                  <a:solidFill>
                    <a:srgbClr val="ffffff"/>
                  </a:solidFill>
                </a:uFill>
                <a:latin typeface="Arial"/>
                <a:ea typeface="DejaVu Sans"/>
              </a:rPr>
              <a:t>Problem 3.</a:t>
            </a:r>
            <a:endParaRPr b="0" lang="en-US" sz="1800" spc="-1" strike="noStrike">
              <a:solidFill>
                <a:srgbClr val="000000"/>
              </a:solidFill>
              <a:uFill>
                <a:solidFill>
                  <a:srgbClr val="ffffff"/>
                </a:solidFill>
              </a:uFill>
              <a:latin typeface="Arial"/>
            </a:endParaRPr>
          </a:p>
          <a:p>
            <a:pPr>
              <a:lnSpc>
                <a:spcPct val="90000"/>
              </a:lnSpc>
            </a:pPr>
            <a:r>
              <a:rPr b="0" lang="en-US" sz="4400" spc="-1" strike="noStrike">
                <a:solidFill>
                  <a:srgbClr val="000000"/>
                </a:solidFill>
                <a:uFill>
                  <a:solidFill>
                    <a:srgbClr val="ffffff"/>
                  </a:solidFill>
                </a:uFill>
                <a:latin typeface="Arial"/>
                <a:ea typeface="DejaVu Sans"/>
              </a:rPr>
              <a:t>Predict the reference time of a multiple signal</a:t>
            </a:r>
            <a:endParaRPr b="0" lang="en-US" sz="1800" spc="-1" strike="noStrike">
              <a:solidFill>
                <a:srgbClr val="000000"/>
              </a:solidFill>
              <a:uFill>
                <a:solidFill>
                  <a:srgbClr val="ffffff"/>
                </a:solidFill>
              </a:uFill>
              <a:latin typeface="Arial"/>
            </a:endParaRPr>
          </a:p>
        </p:txBody>
      </p:sp>
      <p:sp>
        <p:nvSpPr>
          <p:cNvPr id="178" name="CustomShape 2"/>
          <p:cNvSpPr/>
          <p:nvPr/>
        </p:nvSpPr>
        <p:spPr>
          <a:xfrm>
            <a:off x="731520" y="2052000"/>
            <a:ext cx="10512720" cy="4348440"/>
          </a:xfrm>
          <a:prstGeom prst="rect">
            <a:avLst/>
          </a:prstGeom>
          <a:noFill/>
          <a:ln>
            <a:noFill/>
          </a:ln>
        </p:spPr>
        <p:style>
          <a:lnRef idx="0"/>
          <a:fillRef idx="0"/>
          <a:effectRef idx="0"/>
          <a:fontRef idx="minor"/>
        </p:style>
      </p:sp>
      <p:pic>
        <p:nvPicPr>
          <p:cNvPr id="179" name="Рисунок 243" descr=""/>
          <p:cNvPicPr/>
          <p:nvPr/>
        </p:nvPicPr>
        <p:blipFill>
          <a:blip r:embed="rId1"/>
          <a:stretch/>
        </p:blipFill>
        <p:spPr>
          <a:xfrm>
            <a:off x="1371600" y="1364760"/>
            <a:ext cx="7245720" cy="4761360"/>
          </a:xfrm>
          <a:prstGeom prst="rect">
            <a:avLst/>
          </a:prstGeom>
          <a:ln>
            <a:noFill/>
          </a:ln>
        </p:spPr>
      </p:pic>
      <p:sp>
        <p:nvSpPr>
          <p:cNvPr id="180" name="CustomShape 3"/>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E3B8E346-25B0-4E20-8F33-631461E21A8A}"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81" name="CustomShape 4"/>
          <p:cNvSpPr/>
          <p:nvPr/>
        </p:nvSpPr>
        <p:spPr>
          <a:xfrm>
            <a:off x="91440" y="6420240"/>
            <a:ext cx="9600840" cy="345960"/>
          </a:xfrm>
          <a:prstGeom prst="rect">
            <a:avLst/>
          </a:prstGeom>
          <a:noFill/>
          <a:ln>
            <a:noFill/>
          </a:ln>
        </p:spPr>
        <p:style>
          <a:lnRef idx="0"/>
          <a:fillRef idx="0"/>
          <a:effectRef idx="0"/>
          <a:fontRef idx="minor"/>
        </p:style>
        <p:txBody>
          <a:bodyPr lIns="90000" rIns="90000" tIns="45000" bIns="45000"/>
          <a:p>
            <a:r>
              <a:rPr b="0" i="1" lang="en-US" sz="1800" spc="-1" strike="noStrike">
                <a:solidFill>
                  <a:srgbClr val="000000"/>
                </a:solidFill>
                <a:uFill>
                  <a:solidFill>
                    <a:srgbClr val="ffffff"/>
                  </a:solidFill>
                </a:uFill>
                <a:latin typeface="Arial"/>
              </a:rPr>
              <a:t>We will predict the reference time of a more significant signal </a:t>
            </a:r>
            <a:endParaRPr b="0" lang="en-US" sz="1800" spc="-1" strike="noStrike">
              <a:solidFill>
                <a:srgbClr val="000000"/>
              </a:solidFill>
              <a:uFill>
                <a:solidFill>
                  <a:srgbClr val="ffffff"/>
                </a:solidFill>
              </a:uFill>
              <a:latin typeface="Arial"/>
            </a:endParaRPr>
          </a:p>
        </p:txBody>
      </p:sp>
      <p:sp>
        <p:nvSpPr>
          <p:cNvPr id="182" name="Line 5"/>
          <p:cNvSpPr/>
          <p:nvPr/>
        </p:nvSpPr>
        <p:spPr>
          <a:xfrm>
            <a:off x="0" y="137124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44000" y="110160"/>
            <a:ext cx="10297800" cy="75312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Problem 3. Results </a:t>
            </a:r>
            <a:endParaRPr b="0" lang="en-US" sz="1800" spc="-1" strike="noStrike">
              <a:solidFill>
                <a:srgbClr val="000000"/>
              </a:solidFill>
              <a:uFill>
                <a:solidFill>
                  <a:srgbClr val="ffffff"/>
                </a:solidFill>
              </a:uFill>
              <a:latin typeface="Arial"/>
            </a:endParaRPr>
          </a:p>
        </p:txBody>
      </p:sp>
      <p:pic>
        <p:nvPicPr>
          <p:cNvPr id="184" name="Рисунок 245" descr=""/>
          <p:cNvPicPr/>
          <p:nvPr/>
        </p:nvPicPr>
        <p:blipFill>
          <a:blip r:embed="rId1"/>
          <a:stretch/>
        </p:blipFill>
        <p:spPr>
          <a:xfrm>
            <a:off x="642960" y="1427760"/>
            <a:ext cx="2922120" cy="2611080"/>
          </a:xfrm>
          <a:prstGeom prst="rect">
            <a:avLst/>
          </a:prstGeom>
          <a:ln>
            <a:noFill/>
          </a:ln>
        </p:spPr>
      </p:pic>
      <p:pic>
        <p:nvPicPr>
          <p:cNvPr id="185" name="Рисунок 246" descr=""/>
          <p:cNvPicPr/>
          <p:nvPr/>
        </p:nvPicPr>
        <p:blipFill>
          <a:blip r:embed="rId2"/>
          <a:stretch/>
        </p:blipFill>
        <p:spPr>
          <a:xfrm>
            <a:off x="4297680" y="1433160"/>
            <a:ext cx="3016440" cy="2695680"/>
          </a:xfrm>
          <a:prstGeom prst="rect">
            <a:avLst/>
          </a:prstGeom>
          <a:ln>
            <a:noFill/>
          </a:ln>
        </p:spPr>
      </p:pic>
      <p:pic>
        <p:nvPicPr>
          <p:cNvPr id="186" name="Рисунок 247" descr=""/>
          <p:cNvPicPr/>
          <p:nvPr/>
        </p:nvPicPr>
        <p:blipFill>
          <a:blip r:embed="rId3"/>
          <a:stretch/>
        </p:blipFill>
        <p:spPr>
          <a:xfrm>
            <a:off x="7955280" y="1427760"/>
            <a:ext cx="3016440" cy="2695320"/>
          </a:xfrm>
          <a:prstGeom prst="rect">
            <a:avLst/>
          </a:prstGeom>
          <a:ln>
            <a:noFill/>
          </a:ln>
        </p:spPr>
      </p:pic>
      <p:pic>
        <p:nvPicPr>
          <p:cNvPr id="187" name="Рисунок 248" descr=""/>
          <p:cNvPicPr/>
          <p:nvPr/>
        </p:nvPicPr>
        <p:blipFill>
          <a:blip r:embed="rId4"/>
          <a:stretch/>
        </p:blipFill>
        <p:spPr>
          <a:xfrm>
            <a:off x="640080" y="4206240"/>
            <a:ext cx="2925000" cy="2613600"/>
          </a:xfrm>
          <a:prstGeom prst="rect">
            <a:avLst/>
          </a:prstGeom>
          <a:ln>
            <a:noFill/>
          </a:ln>
        </p:spPr>
      </p:pic>
      <p:pic>
        <p:nvPicPr>
          <p:cNvPr id="188" name="Рисунок 249" descr=""/>
          <p:cNvPicPr/>
          <p:nvPr/>
        </p:nvPicPr>
        <p:blipFill>
          <a:blip r:embed="rId5"/>
          <a:stretch/>
        </p:blipFill>
        <p:spPr>
          <a:xfrm>
            <a:off x="4297680" y="4206240"/>
            <a:ext cx="2966400" cy="2650680"/>
          </a:xfrm>
          <a:prstGeom prst="rect">
            <a:avLst/>
          </a:prstGeom>
          <a:ln>
            <a:noFill/>
          </a:ln>
        </p:spPr>
      </p:pic>
      <p:pic>
        <p:nvPicPr>
          <p:cNvPr id="189" name="Рисунок 250" descr=""/>
          <p:cNvPicPr/>
          <p:nvPr/>
        </p:nvPicPr>
        <p:blipFill>
          <a:blip r:embed="rId6"/>
          <a:stretch/>
        </p:blipFill>
        <p:spPr>
          <a:xfrm>
            <a:off x="7955280" y="4161600"/>
            <a:ext cx="3016440" cy="2695320"/>
          </a:xfrm>
          <a:prstGeom prst="rect">
            <a:avLst/>
          </a:prstGeom>
          <a:ln>
            <a:noFill/>
          </a:ln>
        </p:spPr>
      </p:pic>
      <p:sp>
        <p:nvSpPr>
          <p:cNvPr id="190" name="CustomShape 2"/>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2C5F9A4-F2EA-465B-A2D6-45E306E62549}"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91" name="Line 3"/>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89640" y="0"/>
            <a:ext cx="10512720" cy="13226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Comparing the scores of a model for one signal and a model for two signals</a:t>
            </a:r>
            <a:endParaRPr b="0" lang="en-US" sz="1800" spc="-1" strike="noStrike">
              <a:solidFill>
                <a:srgbClr val="000000"/>
              </a:solidFill>
              <a:uFill>
                <a:solidFill>
                  <a:srgbClr val="ffffff"/>
                </a:solidFill>
              </a:uFill>
              <a:latin typeface="Arial"/>
            </a:endParaRPr>
          </a:p>
        </p:txBody>
      </p:sp>
      <p:pic>
        <p:nvPicPr>
          <p:cNvPr id="193" name="Рисунок 252" descr=""/>
          <p:cNvPicPr/>
          <p:nvPr/>
        </p:nvPicPr>
        <p:blipFill>
          <a:blip r:embed="rId1"/>
          <a:stretch/>
        </p:blipFill>
        <p:spPr>
          <a:xfrm>
            <a:off x="1280160" y="1554480"/>
            <a:ext cx="7862760" cy="5215680"/>
          </a:xfrm>
          <a:prstGeom prst="rect">
            <a:avLst/>
          </a:prstGeom>
          <a:ln>
            <a:noFill/>
          </a:ln>
        </p:spPr>
      </p:pic>
      <p:sp>
        <p:nvSpPr>
          <p:cNvPr id="194" name="CustomShape 2"/>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12ADEC8-2324-45FC-96F3-1C68706C3896}"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95" name="Line 3"/>
          <p:cNvSpPr/>
          <p:nvPr/>
        </p:nvSpPr>
        <p:spPr>
          <a:xfrm>
            <a:off x="0" y="137124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131400" y="162720"/>
            <a:ext cx="10211040" cy="7426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80" name="CustomShape 2"/>
          <p:cNvSpPr/>
          <p:nvPr/>
        </p:nvSpPr>
        <p:spPr>
          <a:xfrm>
            <a:off x="363240" y="1625760"/>
            <a:ext cx="11397960" cy="3496680"/>
          </a:xfrm>
          <a:prstGeom prst="rect">
            <a:avLst/>
          </a:prstGeom>
          <a:noFill/>
          <a:ln>
            <a:noFill/>
          </a:ln>
        </p:spPr>
        <p:style>
          <a:lnRef idx="0"/>
          <a:fillRef idx="0"/>
          <a:effectRef idx="0"/>
          <a:fontRef idx="minor"/>
        </p:style>
        <p:txBody>
          <a:bodyPr lIns="90000" rIns="90000" tIns="45000" bIns="45000"/>
          <a:p>
            <a:pPr marL="228600" indent="-2257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We want to apply Machine Learning to process impulse signals coming from ECAL detector</a:t>
            </a:r>
            <a:endParaRPr b="0" lang="en-US" sz="1800" spc="-1" strike="noStrike">
              <a:solidFill>
                <a:srgbClr val="000000"/>
              </a:solidFill>
              <a:uFill>
                <a:solidFill>
                  <a:srgbClr val="ffffff"/>
                </a:solidFill>
              </a:uFill>
              <a:latin typeface="Arial"/>
            </a:endParaRPr>
          </a:p>
          <a:p>
            <a:pPr marL="2160">
              <a:lnSpc>
                <a:spcPct val="90000"/>
              </a:lnSpc>
            </a:pPr>
            <a:endParaRPr b="0" lang="en-US" sz="1800" spc="-1" strike="noStrike">
              <a:solidFill>
                <a:srgbClr val="000000"/>
              </a:solidFill>
              <a:uFill>
                <a:solidFill>
                  <a:srgbClr val="ffffff"/>
                </a:solidFill>
              </a:uFill>
              <a:latin typeface="Arial"/>
            </a:endParaRPr>
          </a:p>
          <a:p>
            <a:pPr marL="228600" indent="-2257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The goal is </a:t>
            </a:r>
            <a:r>
              <a:rPr b="1" lang="en-US" sz="2800" spc="-1" strike="noStrike">
                <a:solidFill>
                  <a:srgbClr val="000000"/>
                </a:solidFill>
                <a:uFill>
                  <a:solidFill>
                    <a:srgbClr val="ffffff"/>
                  </a:solidFill>
                </a:uFill>
                <a:latin typeface="Calibri"/>
                <a:ea typeface="DejaVu Sans"/>
              </a:rPr>
              <a:t>not</a:t>
            </a:r>
            <a:r>
              <a:rPr b="0" lang="en-US" sz="2800" spc="-1" strike="noStrike">
                <a:solidFill>
                  <a:srgbClr val="000000"/>
                </a:solidFill>
                <a:uFill>
                  <a:solidFill>
                    <a:srgbClr val="ffffff"/>
                  </a:solidFill>
                </a:uFill>
                <a:latin typeface="Calibri"/>
                <a:ea typeface="DejaVu Sans"/>
              </a:rPr>
              <a:t> to improve particular baseline algorithm with ML</a:t>
            </a:r>
            <a:endParaRPr b="0" lang="en-US" sz="1800" spc="-1" strike="noStrike">
              <a:solidFill>
                <a:srgbClr val="000000"/>
              </a:solidFill>
              <a:uFill>
                <a:solidFill>
                  <a:srgbClr val="ffffff"/>
                </a:solidFill>
              </a:uFill>
              <a:latin typeface="Arial"/>
            </a:endParaRPr>
          </a:p>
          <a:p>
            <a:pPr marL="2160">
              <a:lnSpc>
                <a:spcPct val="90000"/>
              </a:lnSpc>
            </a:pPr>
            <a:endParaRPr b="0" lang="en-US" sz="1800" spc="-1" strike="noStrike">
              <a:solidFill>
                <a:srgbClr val="000000"/>
              </a:solidFill>
              <a:uFill>
                <a:solidFill>
                  <a:srgbClr val="ffffff"/>
                </a:solidFill>
              </a:uFill>
              <a:latin typeface="Arial"/>
            </a:endParaRPr>
          </a:p>
          <a:p>
            <a:pPr marL="228600" indent="-225720">
              <a:lnSpc>
                <a:spcPct val="90000"/>
              </a:lnSpc>
              <a:buClr>
                <a:srgbClr val="000000"/>
              </a:buClr>
              <a:buFont typeface="Arial"/>
              <a:buChar char="•"/>
            </a:pPr>
            <a:r>
              <a:rPr b="0" lang="en-US" sz="2800" spc="-1" strike="noStrike">
                <a:solidFill>
                  <a:srgbClr val="000000"/>
                </a:solidFill>
                <a:uFill>
                  <a:solidFill>
                    <a:srgbClr val="ffffff"/>
                  </a:solidFill>
                </a:uFill>
                <a:latin typeface="Calibri"/>
                <a:ea typeface="DejaVu Sans"/>
              </a:rPr>
              <a:t>The goal is to use ML to extract the maximum of available in data information and evaluate limitations of the possible physics performance that are driven by behaviours of actual, test beam data</a:t>
            </a:r>
            <a:endParaRPr b="0" lang="en-US" sz="1800" spc="-1" strike="noStrike">
              <a:solidFill>
                <a:srgbClr val="000000"/>
              </a:solidFill>
              <a:uFill>
                <a:solidFill>
                  <a:srgbClr val="ffffff"/>
                </a:solidFill>
              </a:uFill>
              <a:latin typeface="Arial"/>
            </a:endParaRPr>
          </a:p>
          <a:p>
            <a:pPr>
              <a:lnSpc>
                <a:spcPct val="90000"/>
              </a:lnSpc>
            </a:pPr>
            <a:endParaRPr b="0" lang="en-US" sz="1800" spc="-1" strike="noStrike">
              <a:solidFill>
                <a:srgbClr val="000000"/>
              </a:solidFill>
              <a:uFill>
                <a:solidFill>
                  <a:srgbClr val="ffffff"/>
                </a:solidFill>
              </a:uFill>
              <a:latin typeface="Arial"/>
            </a:endParaRPr>
          </a:p>
        </p:txBody>
      </p:sp>
      <p:sp>
        <p:nvSpPr>
          <p:cNvPr id="81" name="CustomShape 3"/>
          <p:cNvSpPr/>
          <p:nvPr/>
        </p:nvSpPr>
        <p:spPr>
          <a:xfrm>
            <a:off x="131400" y="6387120"/>
            <a:ext cx="8416800" cy="63864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uFill>
                  <a:solidFill>
                    <a:srgbClr val="ffffff"/>
                  </a:solidFill>
                </a:uFill>
                <a:latin typeface="Calibri"/>
                <a:ea typeface="DejaVu Sans"/>
              </a:rPr>
              <a:t>Dominique Breton “A few thoughts about measuring time with the new ECAL of LHCb“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2" name="Line 4"/>
          <p:cNvSpPr/>
          <p:nvPr/>
        </p:nvSpPr>
        <p:spPr>
          <a:xfrm>
            <a:off x="0" y="95184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
        <p:nvSpPr>
          <p:cNvPr id="83" name="CustomShape 5"/>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D360EC76-6460-49A1-9302-482222870668}"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47600" y="108360"/>
            <a:ext cx="10512720" cy="13226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What if we use a model for one signal to predict a multiple signal?</a:t>
            </a:r>
            <a:endParaRPr b="0" lang="en-US" sz="1800" spc="-1" strike="noStrike">
              <a:solidFill>
                <a:srgbClr val="000000"/>
              </a:solidFill>
              <a:uFill>
                <a:solidFill>
                  <a:srgbClr val="ffffff"/>
                </a:solidFill>
              </a:uFill>
              <a:latin typeface="Arial"/>
            </a:endParaRPr>
          </a:p>
        </p:txBody>
      </p:sp>
      <p:pic>
        <p:nvPicPr>
          <p:cNvPr id="197" name="Рисунок 254" descr=""/>
          <p:cNvPicPr/>
          <p:nvPr/>
        </p:nvPicPr>
        <p:blipFill>
          <a:blip r:embed="rId1"/>
          <a:stretch/>
        </p:blipFill>
        <p:spPr>
          <a:xfrm>
            <a:off x="101880" y="2122560"/>
            <a:ext cx="5461920" cy="3819960"/>
          </a:xfrm>
          <a:prstGeom prst="rect">
            <a:avLst/>
          </a:prstGeom>
          <a:ln>
            <a:noFill/>
          </a:ln>
        </p:spPr>
      </p:pic>
      <p:pic>
        <p:nvPicPr>
          <p:cNvPr id="198" name="Рисунок 255" descr=""/>
          <p:cNvPicPr/>
          <p:nvPr/>
        </p:nvPicPr>
        <p:blipFill>
          <a:blip r:embed="rId2"/>
          <a:stretch/>
        </p:blipFill>
        <p:spPr>
          <a:xfrm>
            <a:off x="5931000" y="2067120"/>
            <a:ext cx="5522760" cy="3930840"/>
          </a:xfrm>
          <a:prstGeom prst="rect">
            <a:avLst/>
          </a:prstGeom>
          <a:ln>
            <a:noFill/>
          </a:ln>
        </p:spPr>
      </p:pic>
      <p:sp>
        <p:nvSpPr>
          <p:cNvPr id="199" name="CustomShape 2"/>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FDCA08D-DD7B-49B3-8FCB-492AF45A8356}"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200" name="Line 3"/>
          <p:cNvSpPr/>
          <p:nvPr/>
        </p:nvSpPr>
        <p:spPr>
          <a:xfrm>
            <a:off x="360" y="155448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82880" y="37080"/>
            <a:ext cx="10512720" cy="132264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Problem 4. Let’s try to extract alpha  from a multiple signal</a:t>
            </a:r>
            <a:endParaRPr b="0" lang="en-US" sz="1800" spc="-1" strike="noStrike">
              <a:solidFill>
                <a:srgbClr val="000000"/>
              </a:solidFill>
              <a:uFill>
                <a:solidFill>
                  <a:srgbClr val="ffffff"/>
                </a:solidFill>
              </a:uFill>
              <a:latin typeface="Arial"/>
            </a:endParaRPr>
          </a:p>
        </p:txBody>
      </p:sp>
      <p:sp>
        <p:nvSpPr>
          <p:cNvPr id="202" name="CustomShape 2"/>
          <p:cNvSpPr/>
          <p:nvPr/>
        </p:nvSpPr>
        <p:spPr>
          <a:xfrm>
            <a:off x="838080" y="1825560"/>
            <a:ext cx="10512720" cy="4348440"/>
          </a:xfrm>
          <a:prstGeom prst="rect">
            <a:avLst/>
          </a:prstGeom>
          <a:noFill/>
          <a:ln>
            <a:noFill/>
          </a:ln>
        </p:spPr>
        <p:style>
          <a:lnRef idx="0"/>
          <a:fillRef idx="0"/>
          <a:effectRef idx="0"/>
          <a:fontRef idx="minor"/>
        </p:style>
      </p:sp>
      <p:sp>
        <p:nvSpPr>
          <p:cNvPr id="203" name="CustomShape 3"/>
          <p:cNvSpPr/>
          <p:nvPr/>
        </p:nvSpPr>
        <p:spPr>
          <a:xfrm>
            <a:off x="66960" y="2467080"/>
            <a:ext cx="1368720" cy="713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Log train distribution</a:t>
            </a:r>
            <a:endParaRPr b="0" lang="en-US" sz="1800" spc="-1" strike="noStrike">
              <a:solidFill>
                <a:srgbClr val="000000"/>
              </a:solidFill>
              <a:uFill>
                <a:solidFill>
                  <a:srgbClr val="ffffff"/>
                </a:solidFill>
              </a:uFill>
              <a:latin typeface="Arial"/>
            </a:endParaRPr>
          </a:p>
        </p:txBody>
      </p:sp>
      <p:sp>
        <p:nvSpPr>
          <p:cNvPr id="204" name="CustomShape 4"/>
          <p:cNvSpPr/>
          <p:nvPr/>
        </p:nvSpPr>
        <p:spPr>
          <a:xfrm>
            <a:off x="-51840" y="5098680"/>
            <a:ext cx="1575720" cy="5918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uFill>
                  <a:solidFill>
                    <a:srgbClr val="ffffff"/>
                  </a:solidFill>
                </a:uFill>
                <a:latin typeface="Arial"/>
                <a:ea typeface="DejaVu Sans"/>
              </a:rPr>
              <a:t>Uniform train distribution</a:t>
            </a:r>
            <a:endParaRPr b="0" lang="en-US" sz="1800" spc="-1" strike="noStrike">
              <a:solidFill>
                <a:srgbClr val="000000"/>
              </a:solidFill>
              <a:uFill>
                <a:solidFill>
                  <a:srgbClr val="ffffff"/>
                </a:solidFill>
              </a:uFill>
              <a:latin typeface="Arial"/>
            </a:endParaRPr>
          </a:p>
        </p:txBody>
      </p:sp>
      <p:sp>
        <p:nvSpPr>
          <p:cNvPr id="205" name="CustomShape 5"/>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A2465BFC-6E29-4A33-A698-2125FD74BC8A}"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pic>
        <p:nvPicPr>
          <p:cNvPr id="206" name="" descr=""/>
          <p:cNvPicPr/>
          <p:nvPr/>
        </p:nvPicPr>
        <p:blipFill>
          <a:blip r:embed="rId1"/>
          <a:stretch/>
        </p:blipFill>
        <p:spPr>
          <a:xfrm>
            <a:off x="1554480" y="4199040"/>
            <a:ext cx="2742840" cy="2567160"/>
          </a:xfrm>
          <a:prstGeom prst="rect">
            <a:avLst/>
          </a:prstGeom>
          <a:ln>
            <a:noFill/>
          </a:ln>
        </p:spPr>
      </p:pic>
      <p:pic>
        <p:nvPicPr>
          <p:cNvPr id="207" name="" descr=""/>
          <p:cNvPicPr/>
          <p:nvPr/>
        </p:nvPicPr>
        <p:blipFill>
          <a:blip r:embed="rId2"/>
          <a:stretch/>
        </p:blipFill>
        <p:spPr>
          <a:xfrm>
            <a:off x="1554480" y="1547280"/>
            <a:ext cx="2742840" cy="2567160"/>
          </a:xfrm>
          <a:prstGeom prst="rect">
            <a:avLst/>
          </a:prstGeom>
          <a:ln>
            <a:noFill/>
          </a:ln>
        </p:spPr>
      </p:pic>
      <p:pic>
        <p:nvPicPr>
          <p:cNvPr id="208" name="" descr=""/>
          <p:cNvPicPr/>
          <p:nvPr/>
        </p:nvPicPr>
        <p:blipFill>
          <a:blip r:embed="rId3"/>
          <a:stretch/>
        </p:blipFill>
        <p:spPr>
          <a:xfrm>
            <a:off x="4663440" y="1554480"/>
            <a:ext cx="2741400" cy="2565720"/>
          </a:xfrm>
          <a:prstGeom prst="rect">
            <a:avLst/>
          </a:prstGeom>
          <a:ln>
            <a:noFill/>
          </a:ln>
        </p:spPr>
      </p:pic>
      <p:pic>
        <p:nvPicPr>
          <p:cNvPr id="209" name="" descr=""/>
          <p:cNvPicPr/>
          <p:nvPr/>
        </p:nvPicPr>
        <p:blipFill>
          <a:blip r:embed="rId4"/>
          <a:stretch/>
        </p:blipFill>
        <p:spPr>
          <a:xfrm>
            <a:off x="7955280" y="1553040"/>
            <a:ext cx="2834280" cy="2652840"/>
          </a:xfrm>
          <a:prstGeom prst="rect">
            <a:avLst/>
          </a:prstGeom>
          <a:ln>
            <a:noFill/>
          </a:ln>
        </p:spPr>
      </p:pic>
      <p:pic>
        <p:nvPicPr>
          <p:cNvPr id="210" name="" descr=""/>
          <p:cNvPicPr/>
          <p:nvPr/>
        </p:nvPicPr>
        <p:blipFill>
          <a:blip r:embed="rId5"/>
          <a:stretch/>
        </p:blipFill>
        <p:spPr>
          <a:xfrm>
            <a:off x="4663440" y="4206240"/>
            <a:ext cx="2742840" cy="2567160"/>
          </a:xfrm>
          <a:prstGeom prst="rect">
            <a:avLst/>
          </a:prstGeom>
          <a:ln>
            <a:noFill/>
          </a:ln>
        </p:spPr>
      </p:pic>
      <p:pic>
        <p:nvPicPr>
          <p:cNvPr id="211" name="" descr=""/>
          <p:cNvPicPr/>
          <p:nvPr/>
        </p:nvPicPr>
        <p:blipFill>
          <a:blip r:embed="rId6"/>
          <a:stretch/>
        </p:blipFill>
        <p:spPr>
          <a:xfrm>
            <a:off x="7983360" y="4145400"/>
            <a:ext cx="2806200" cy="2626560"/>
          </a:xfrm>
          <a:prstGeom prst="rect">
            <a:avLst/>
          </a:prstGeom>
          <a:ln>
            <a:noFill/>
          </a:ln>
        </p:spPr>
      </p:pic>
      <p:sp>
        <p:nvSpPr>
          <p:cNvPr id="212" name="Line 6"/>
          <p:cNvSpPr/>
          <p:nvPr/>
        </p:nvSpPr>
        <p:spPr>
          <a:xfrm>
            <a:off x="61200" y="137124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25800" y="129600"/>
            <a:ext cx="10829160" cy="60264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uFill>
                  <a:solidFill>
                    <a:srgbClr val="ffffff"/>
                  </a:solidFill>
                </a:uFill>
                <a:latin typeface="Arial"/>
                <a:ea typeface="DejaVu Sans"/>
              </a:rPr>
              <a:t>Conclusions</a:t>
            </a:r>
            <a:endParaRPr b="0" lang="en-US" sz="1800" spc="-1" strike="noStrike">
              <a:solidFill>
                <a:srgbClr val="000000"/>
              </a:solidFill>
              <a:uFill>
                <a:solidFill>
                  <a:srgbClr val="ffffff"/>
                </a:solidFill>
              </a:uFill>
              <a:latin typeface="Arial"/>
            </a:endParaRPr>
          </a:p>
        </p:txBody>
      </p:sp>
      <p:sp>
        <p:nvSpPr>
          <p:cNvPr id="214" name="CustomShape 2"/>
          <p:cNvSpPr/>
          <p:nvPr/>
        </p:nvSpPr>
        <p:spPr>
          <a:xfrm>
            <a:off x="325800" y="1203840"/>
            <a:ext cx="10971360" cy="3976200"/>
          </a:xfrm>
          <a:prstGeom prst="rect">
            <a:avLst/>
          </a:prstGeom>
          <a:noFill/>
          <a:ln>
            <a:noFill/>
          </a:ln>
        </p:spPr>
        <p:style>
          <a:lnRef idx="0"/>
          <a:fillRef idx="0"/>
          <a:effectRef idx="0"/>
          <a:fontRef idx="minor"/>
        </p:style>
        <p:txBody>
          <a:bodyPr lIns="0" rIns="0" tIns="0" bIns="0"/>
          <a:p>
            <a:pPr marL="432000" indent="-322920">
              <a:lnSpc>
                <a:spcPct val="9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Using non-parametric ML approaches allows comprehensive evaluation of different properties from different perspectives  </a:t>
            </a:r>
            <a:endParaRPr b="0" lang="en-US" sz="1800" spc="-1" strike="noStrike">
              <a:solidFill>
                <a:srgbClr val="000000"/>
              </a:solidFill>
              <a:uFill>
                <a:solidFill>
                  <a:srgbClr val="ffffff"/>
                </a:solidFill>
              </a:uFill>
              <a:latin typeface="Arial"/>
            </a:endParaRPr>
          </a:p>
          <a:p>
            <a:pPr marL="432000" indent="-322920">
              <a:lnSpc>
                <a:spcPct val="9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Using signals obtained in test beam measurements we estimated</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Effect of signal sampling rate on the timing resolution</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Efficiency to identify presence of another particle in the signal</a:t>
            </a:r>
            <a:endParaRPr b="0" lang="en-US" sz="1800" spc="-1" strike="noStrike">
              <a:solidFill>
                <a:srgbClr val="000000"/>
              </a:solidFill>
              <a:uFill>
                <a:solidFill>
                  <a:srgbClr val="ffffff"/>
                </a:solidFill>
              </a:uFill>
              <a:latin typeface="Arial"/>
            </a:endParaRPr>
          </a:p>
          <a:p>
            <a:pPr lvl="2" marL="1296000" indent="-286920">
              <a:lnSpc>
                <a:spcPct val="100000"/>
              </a:lnSpc>
              <a:buClr>
                <a:srgbClr val="000000"/>
              </a:buClr>
              <a:buSzPct val="45000"/>
              <a:buFont typeface="Wingdings" charset="2"/>
              <a:buChar char=""/>
            </a:pPr>
            <a:r>
              <a:rPr b="0" lang="en-US" sz="2400" spc="-1" strike="noStrike">
                <a:solidFill>
                  <a:srgbClr val="000000"/>
                </a:solidFill>
                <a:uFill>
                  <a:solidFill>
                    <a:srgbClr val="ffffff"/>
                  </a:solidFill>
                </a:uFill>
                <a:latin typeface="Arial"/>
                <a:ea typeface="DejaVu Sans"/>
              </a:rPr>
              <a:t>Disturbing of time measurements due to another particle contribution in the signal</a:t>
            </a:r>
            <a:endParaRPr b="0" lang="en-US" sz="1800" spc="-1" strike="noStrike">
              <a:solidFill>
                <a:srgbClr val="000000"/>
              </a:solidFill>
              <a:uFill>
                <a:solidFill>
                  <a:srgbClr val="ffffff"/>
                </a:solidFill>
              </a:uFill>
              <a:latin typeface="Arial"/>
            </a:endParaRPr>
          </a:p>
          <a:p>
            <a:pPr marL="432000" indent="-322920">
              <a:lnSpc>
                <a:spcPct val="90000"/>
              </a:lnSpc>
              <a:buClr>
                <a:srgbClr val="000000"/>
              </a:buClr>
              <a:buSzPct val="45000"/>
              <a:buFont typeface="Wingdings" charset="2"/>
              <a:buChar char=""/>
            </a:pPr>
            <a:r>
              <a:rPr b="0" lang="en-US" sz="2800" spc="-1" strike="noStrike">
                <a:solidFill>
                  <a:srgbClr val="000000"/>
                </a:solidFill>
                <a:uFill>
                  <a:solidFill>
                    <a:srgbClr val="ffffff"/>
                  </a:solidFill>
                </a:uFill>
                <a:latin typeface="Arial"/>
                <a:ea typeface="DejaVu Sans"/>
              </a:rPr>
              <a:t>Obtained results may be plugged into the physics simulation to evaluate effects of higher occupancies on ECAL reconstruction</a:t>
            </a:r>
            <a:endParaRPr b="0" lang="en-US" sz="1800" spc="-1" strike="noStrike">
              <a:solidFill>
                <a:srgbClr val="000000"/>
              </a:solidFill>
              <a:uFill>
                <a:solidFill>
                  <a:srgbClr val="ffffff"/>
                </a:solidFill>
              </a:uFill>
              <a:latin typeface="Arial"/>
            </a:endParaRPr>
          </a:p>
        </p:txBody>
      </p:sp>
      <p:sp>
        <p:nvSpPr>
          <p:cNvPr id="215" name="CustomShape 3"/>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FED878FF-A616-47A9-8E4F-C66FC4FD2398}"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216" name="Line 4"/>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611160" y="2473920"/>
            <a:ext cx="7245000" cy="912960"/>
          </a:xfrm>
          <a:prstGeom prst="rect">
            <a:avLst/>
          </a:prstGeom>
          <a:noFill/>
          <a:ln>
            <a:noFill/>
          </a:ln>
        </p:spPr>
        <p:style>
          <a:lnRef idx="0"/>
          <a:fillRef idx="0"/>
          <a:effectRef idx="0"/>
          <a:fontRef idx="minor"/>
        </p:style>
        <p:txBody>
          <a:bodyPr lIns="90000" rIns="90000" tIns="45000" bIns="45000"/>
          <a:p>
            <a:pPr>
              <a:lnSpc>
                <a:spcPct val="100000"/>
              </a:lnSpc>
            </a:pPr>
            <a:r>
              <a:rPr b="0" lang="en-US" sz="5400" spc="-1" strike="noStrike">
                <a:solidFill>
                  <a:srgbClr val="000000"/>
                </a:solidFill>
                <a:uFill>
                  <a:solidFill>
                    <a:srgbClr val="ffffff"/>
                  </a:solidFill>
                </a:uFill>
                <a:latin typeface="Arial"/>
                <a:ea typeface="DejaVu Sans"/>
              </a:rPr>
              <a:t>Any questions?</a:t>
            </a:r>
            <a:endParaRPr b="0" lang="en-US" sz="1800" spc="-1" strike="noStrike">
              <a:solidFill>
                <a:srgbClr val="000000"/>
              </a:solidFill>
              <a:uFill>
                <a:solidFill>
                  <a:srgbClr val="ffffff"/>
                </a:solidFill>
              </a:uFill>
              <a:latin typeface="Arial"/>
            </a:endParaRPr>
          </a:p>
        </p:txBody>
      </p:sp>
      <p:sp>
        <p:nvSpPr>
          <p:cNvPr id="218" name="CustomShape 2"/>
          <p:cNvSpPr/>
          <p:nvPr/>
        </p:nvSpPr>
        <p:spPr>
          <a:xfrm>
            <a:off x="5897160" y="6429600"/>
            <a:ext cx="6189840" cy="36432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uFill>
                  <a:solidFill>
                    <a:srgbClr val="ffffff"/>
                  </a:solidFill>
                </a:uFill>
                <a:latin typeface="Calibri"/>
                <a:ea typeface="DejaVu Sans"/>
              </a:rPr>
              <a:t>Github: </a:t>
            </a:r>
            <a:r>
              <a:rPr b="1" i="1" lang="en-US" sz="1800" spc="-1" strike="noStrike">
                <a:solidFill>
                  <a:srgbClr val="000000"/>
                </a:solidFill>
                <a:uFill>
                  <a:solidFill>
                    <a:srgbClr val="ffffff"/>
                  </a:solidFill>
                </a:uFill>
                <a:latin typeface="Calibri"/>
                <a:ea typeface="DejaVu Sans"/>
              </a:rPr>
              <a:t>https://github.com/whiteRa2bit/cern_summer_project</a:t>
            </a:r>
            <a:endParaRPr b="0" lang="en-US" sz="1800" spc="-1" strike="noStrike">
              <a:solidFill>
                <a:srgbClr val="000000"/>
              </a:solidFill>
              <a:uFill>
                <a:solidFill>
                  <a:srgbClr val="ffffff"/>
                </a:solidFill>
              </a:uFill>
              <a:latin typeface="Arial"/>
            </a:endParaRPr>
          </a:p>
        </p:txBody>
      </p:sp>
      <p:sp>
        <p:nvSpPr>
          <p:cNvPr id="219" name="CustomShape 3"/>
          <p:cNvSpPr/>
          <p:nvPr/>
        </p:nvSpPr>
        <p:spPr>
          <a:xfrm>
            <a:off x="79200" y="6429600"/>
            <a:ext cx="3247200" cy="364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800" spc="-1" strike="noStrike">
                <a:solidFill>
                  <a:srgbClr val="000000"/>
                </a:solidFill>
                <a:uFill>
                  <a:solidFill>
                    <a:srgbClr val="ffffff"/>
                  </a:solidFill>
                </a:uFill>
                <a:latin typeface="Calibri"/>
                <a:ea typeface="DejaVu Sans"/>
              </a:rPr>
              <a:t>Mail: </a:t>
            </a:r>
            <a:r>
              <a:rPr b="1" i="1" lang="en-US" sz="1800" spc="-1" strike="noStrike">
                <a:solidFill>
                  <a:srgbClr val="000000"/>
                </a:solidFill>
                <a:uFill>
                  <a:solidFill>
                    <a:srgbClr val="ffffff"/>
                  </a:solidFill>
                </a:uFill>
                <a:latin typeface="Calibri"/>
                <a:ea typeface="DejaVu Sans"/>
              </a:rPr>
              <a:t>pavel.fakanov@gmail.com</a:t>
            </a:r>
            <a:endParaRPr b="0" lang="en-US" sz="1800" spc="-1" strike="noStrike">
              <a:solidFill>
                <a:srgbClr val="000000"/>
              </a:solidFill>
              <a:uFill>
                <a:solidFill>
                  <a:srgbClr val="ffffff"/>
                </a:solidFill>
              </a:uFill>
              <a:latin typeface="Arial"/>
            </a:endParaRPr>
          </a:p>
        </p:txBody>
      </p:sp>
      <p:sp>
        <p:nvSpPr>
          <p:cNvPr id="220" name="CustomShape 4"/>
          <p:cNvSpPr/>
          <p:nvPr/>
        </p:nvSpPr>
        <p:spPr>
          <a:xfrm>
            <a:off x="8617680" y="6356520"/>
            <a:ext cx="2742480" cy="364320"/>
          </a:xfrm>
          <a:prstGeom prst="rect">
            <a:avLst/>
          </a:prstGeom>
          <a:noFill/>
          <a:ln>
            <a:noFill/>
          </a:ln>
        </p:spPr>
        <p:style>
          <a:lnRef idx="0"/>
          <a:fillRef idx="0"/>
          <a:effectRef idx="0"/>
          <a:fontRef idx="minor"/>
        </p:style>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09480" y="273600"/>
            <a:ext cx="10970640" cy="1143000"/>
          </a:xfrm>
          <a:prstGeom prst="rect">
            <a:avLst/>
          </a:prstGeom>
          <a:noFill/>
          <a:ln>
            <a:noFill/>
          </a:ln>
        </p:spPr>
        <p:style>
          <a:lnRef idx="0"/>
          <a:fillRef idx="0"/>
          <a:effectRef idx="0"/>
          <a:fontRef idx="minor"/>
        </p:style>
        <p:txBody>
          <a:bodyPr lIns="0" rIns="0" tIns="0" bIns="0" anchor="ctr"/>
          <a:p>
            <a:pPr algn="ctr">
              <a:lnSpc>
                <a:spcPct val="100000"/>
              </a:lnSpc>
            </a:pPr>
            <a:r>
              <a:rPr b="0" lang="en-US" sz="4400" spc="-1" strike="noStrike">
                <a:solidFill>
                  <a:srgbClr val="000000"/>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609480" y="1604520"/>
            <a:ext cx="10970640" cy="3975480"/>
          </a:xfrm>
          <a:prstGeom prst="rect">
            <a:avLst/>
          </a:prstGeom>
          <a:noFill/>
          <a:ln>
            <a:noFill/>
          </a:ln>
        </p:spPr>
        <p:style>
          <a:lnRef idx="0"/>
          <a:fillRef idx="0"/>
          <a:effectRef idx="0"/>
          <a:fontRef idx="minor"/>
        </p:style>
      </p:sp>
      <p:sp>
        <p:nvSpPr>
          <p:cNvPr id="86" name="CustomShape 3"/>
          <p:cNvSpPr/>
          <p:nvPr/>
        </p:nvSpPr>
        <p:spPr>
          <a:xfrm>
            <a:off x="227520" y="-139680"/>
            <a:ext cx="10971000" cy="11433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uFill>
                  <a:solidFill>
                    <a:srgbClr val="ffffff"/>
                  </a:solidFill>
                </a:uFill>
                <a:latin typeface="Arial"/>
                <a:ea typeface="DejaVu Sans"/>
              </a:rPr>
              <a:t>A few words about data</a:t>
            </a:r>
            <a:endParaRPr b="0" lang="en-US" sz="1800" spc="-1" strike="noStrike">
              <a:solidFill>
                <a:srgbClr val="000000"/>
              </a:solidFill>
              <a:uFill>
                <a:solidFill>
                  <a:srgbClr val="ffffff"/>
                </a:solidFill>
              </a:uFill>
              <a:latin typeface="Arial"/>
            </a:endParaRPr>
          </a:p>
        </p:txBody>
      </p:sp>
      <p:sp>
        <p:nvSpPr>
          <p:cNvPr id="87" name="CustomShape 4"/>
          <p:cNvSpPr/>
          <p:nvPr/>
        </p:nvSpPr>
        <p:spPr>
          <a:xfrm>
            <a:off x="438480" y="1683000"/>
            <a:ext cx="10760040" cy="2699280"/>
          </a:xfrm>
          <a:prstGeom prst="rect">
            <a:avLst/>
          </a:prstGeom>
          <a:noFill/>
          <a:ln>
            <a:noFill/>
          </a:ln>
        </p:spPr>
        <p:style>
          <a:lnRef idx="0"/>
          <a:fillRef idx="0"/>
          <a:effectRef idx="0"/>
          <a:fontRef idx="minor"/>
        </p:style>
        <p:txBody>
          <a:bodyPr lIns="0" rIns="0" tIns="0" bIns="0" anchor="ctr"/>
          <a:p>
            <a:pPr marL="216000" indent="-214920">
              <a:lnSpc>
                <a:spcPct val="150000"/>
              </a:lnSpc>
              <a:buClr>
                <a:srgbClr val="000000"/>
              </a:buClr>
              <a:buSzPct val="45000"/>
              <a:buFont typeface="Wingdings" charset="2"/>
              <a:buChar char=""/>
            </a:pPr>
            <a:r>
              <a:rPr b="0" lang="en-US" sz="2800" spc="-1" strike="noStrike">
                <a:solidFill>
                  <a:srgbClr val="000000"/>
                </a:solidFill>
                <a:uFill>
                  <a:solidFill>
                    <a:srgbClr val="ffffff"/>
                  </a:solidFill>
                </a:uFill>
                <a:latin typeface="Calibri"/>
                <a:ea typeface="DejaVu Sans"/>
              </a:rPr>
              <a:t>Data obtained from the 30 GeV electron beam</a:t>
            </a:r>
            <a:endParaRPr b="0" lang="en-US" sz="1800" spc="-1" strike="noStrike">
              <a:solidFill>
                <a:srgbClr val="000000"/>
              </a:solidFill>
              <a:uFill>
                <a:solidFill>
                  <a:srgbClr val="ffffff"/>
                </a:solidFill>
              </a:uFill>
              <a:latin typeface="Arial"/>
            </a:endParaRPr>
          </a:p>
          <a:p>
            <a:pPr marL="216000" indent="-214920">
              <a:lnSpc>
                <a:spcPct val="150000"/>
              </a:lnSpc>
              <a:buClr>
                <a:srgbClr val="000000"/>
              </a:buClr>
              <a:buSzPct val="45000"/>
              <a:buFont typeface="Wingdings" charset="2"/>
              <a:buChar char=""/>
            </a:pPr>
            <a:r>
              <a:rPr b="0" lang="en-US" sz="2800" spc="-1" strike="noStrike">
                <a:solidFill>
                  <a:srgbClr val="000000"/>
                </a:solidFill>
                <a:uFill>
                  <a:solidFill>
                    <a:srgbClr val="ffffff"/>
                  </a:solidFill>
                </a:uFill>
                <a:latin typeface="Calibri"/>
                <a:ea typeface="DejaVu Sans"/>
              </a:rPr>
              <a:t>Use “output” module of the LHCb electromagnetic calorimeter</a:t>
            </a:r>
            <a:endParaRPr b="0" lang="en-US" sz="1800" spc="-1" strike="noStrike">
              <a:solidFill>
                <a:srgbClr val="000000"/>
              </a:solidFill>
              <a:uFill>
                <a:solidFill>
                  <a:srgbClr val="ffffff"/>
                </a:solidFill>
              </a:uFill>
              <a:latin typeface="Arial"/>
            </a:endParaRPr>
          </a:p>
          <a:p>
            <a:pPr marL="216000" indent="-214920">
              <a:lnSpc>
                <a:spcPct val="150000"/>
              </a:lnSpc>
              <a:buClr>
                <a:srgbClr val="000000"/>
              </a:buClr>
              <a:buSzPct val="45000"/>
              <a:buFont typeface="Wingdings" charset="2"/>
              <a:buChar char=""/>
            </a:pPr>
            <a:r>
              <a:rPr b="0" lang="en-US" sz="2800" spc="-1" strike="noStrike">
                <a:solidFill>
                  <a:srgbClr val="000000"/>
                </a:solidFill>
                <a:uFill>
                  <a:solidFill>
                    <a:srgbClr val="ffffff"/>
                  </a:solidFill>
                </a:uFill>
                <a:latin typeface="Calibri"/>
                <a:ea typeface="DejaVu Sans"/>
              </a:rPr>
              <a:t>Reference time is measured as average of two quick scintillator counters</a:t>
            </a:r>
            <a:endParaRPr b="0" lang="en-US" sz="1800" spc="-1" strike="noStrike">
              <a:solidFill>
                <a:srgbClr val="000000"/>
              </a:solidFill>
              <a:uFill>
                <a:solidFill>
                  <a:srgbClr val="ffffff"/>
                </a:solidFill>
              </a:uFill>
              <a:latin typeface="Arial"/>
            </a:endParaRPr>
          </a:p>
          <a:p>
            <a:pPr marL="216000" indent="-214920">
              <a:lnSpc>
                <a:spcPct val="150000"/>
              </a:lnSpc>
              <a:buClr>
                <a:srgbClr val="000000"/>
              </a:buClr>
              <a:buSzPct val="45000"/>
              <a:buFont typeface="Wingdings" charset="2"/>
              <a:buChar char=""/>
            </a:pPr>
            <a:r>
              <a:rPr b="0" lang="en-US" sz="2800" spc="-1" strike="noStrike">
                <a:solidFill>
                  <a:srgbClr val="000000"/>
                </a:solidFill>
                <a:uFill>
                  <a:solidFill>
                    <a:srgbClr val="ffffff"/>
                  </a:solidFill>
                </a:uFill>
                <a:latin typeface="Calibri"/>
                <a:ea typeface="DejaVu Sans"/>
              </a:rPr>
              <a:t>5GHz sampling rate</a:t>
            </a:r>
            <a:endParaRPr b="0" lang="en-US" sz="1800" spc="-1" strike="noStrike">
              <a:solidFill>
                <a:srgbClr val="000000"/>
              </a:solidFill>
              <a:uFill>
                <a:solidFill>
                  <a:srgbClr val="ffffff"/>
                </a:solidFill>
              </a:uFill>
              <a:latin typeface="Arial"/>
            </a:endParaRPr>
          </a:p>
        </p:txBody>
      </p:sp>
      <p:sp>
        <p:nvSpPr>
          <p:cNvPr id="88" name="CustomShape 5"/>
          <p:cNvSpPr/>
          <p:nvPr/>
        </p:nvSpPr>
        <p:spPr>
          <a:xfrm>
            <a:off x="11112480" y="6401880"/>
            <a:ext cx="2742480" cy="364320"/>
          </a:xfrm>
          <a:prstGeom prst="rect">
            <a:avLst/>
          </a:prstGeom>
          <a:noFill/>
          <a:ln>
            <a:noFill/>
          </a:ln>
        </p:spPr>
        <p:style>
          <a:lnRef idx="0"/>
          <a:fillRef idx="0"/>
          <a:effectRef idx="0"/>
          <a:fontRef idx="minor"/>
        </p:style>
        <p:txBody>
          <a:bodyPr lIns="90000" rIns="90000" tIns="45000" bIns="45000"/>
          <a:p>
            <a:pPr>
              <a:lnSpc>
                <a:spcPct val="100000"/>
              </a:lnSpc>
            </a:pPr>
            <a:fld id="{F0630787-F533-416E-A491-7ED9721BE5EC}" type="slidenum">
              <a:rPr b="0" lang="en-US" sz="1100" spc="-1" strike="noStrike">
                <a:solidFill>
                  <a:srgbClr val="afabab"/>
                </a:solidFill>
                <a:uFill>
                  <a:solidFill>
                    <a:srgbClr val="ffffff"/>
                  </a:solidFill>
                </a:uFill>
                <a:latin typeface="Calibri"/>
                <a:ea typeface="DejaVu Sans"/>
              </a:rPr>
              <a:t>1</a:t>
            </a:fld>
            <a:endParaRPr b="0" lang="en-US" sz="1800" spc="-1" strike="noStrike">
              <a:solidFill>
                <a:srgbClr val="000000"/>
              </a:solidFill>
              <a:uFill>
                <a:solidFill>
                  <a:srgbClr val="ffffff"/>
                </a:solidFill>
              </a:uFill>
              <a:latin typeface="Arial"/>
            </a:endParaRPr>
          </a:p>
        </p:txBody>
      </p:sp>
      <p:sp>
        <p:nvSpPr>
          <p:cNvPr id="89" name="Line 6"/>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77480" y="74880"/>
            <a:ext cx="11721600" cy="78876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solidFill>
                  <a:srgbClr val="000000"/>
                </a:solidFill>
                <a:uFill>
                  <a:solidFill>
                    <a:srgbClr val="ffffff"/>
                  </a:solidFill>
                </a:uFill>
                <a:latin typeface="Arial"/>
                <a:ea typeface="DejaVu Sans"/>
              </a:rPr>
              <a:t>Problem 1. Predict reference time for a signal</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731520" y="1737360"/>
            <a:ext cx="10971000" cy="3975840"/>
          </a:xfrm>
          <a:prstGeom prst="rect">
            <a:avLst/>
          </a:prstGeom>
          <a:noFill/>
          <a:ln>
            <a:noFill/>
          </a:ln>
        </p:spPr>
        <p:style>
          <a:lnRef idx="0"/>
          <a:fillRef idx="0"/>
          <a:effectRef idx="0"/>
          <a:fontRef idx="minor"/>
        </p:style>
      </p:sp>
      <p:pic>
        <p:nvPicPr>
          <p:cNvPr id="92" name="Рисунок 189" descr=""/>
          <p:cNvPicPr/>
          <p:nvPr/>
        </p:nvPicPr>
        <p:blipFill>
          <a:blip r:embed="rId1"/>
          <a:stretch/>
        </p:blipFill>
        <p:spPr>
          <a:xfrm>
            <a:off x="91080" y="1645560"/>
            <a:ext cx="5638320" cy="3839400"/>
          </a:xfrm>
          <a:prstGeom prst="rect">
            <a:avLst/>
          </a:prstGeom>
          <a:ln>
            <a:noFill/>
          </a:ln>
        </p:spPr>
      </p:pic>
      <p:pic>
        <p:nvPicPr>
          <p:cNvPr id="93" name="Рисунок 190" descr=""/>
          <p:cNvPicPr/>
          <p:nvPr/>
        </p:nvPicPr>
        <p:blipFill>
          <a:blip r:embed="rId2"/>
          <a:stretch/>
        </p:blipFill>
        <p:spPr>
          <a:xfrm>
            <a:off x="5906160" y="1777320"/>
            <a:ext cx="5423040" cy="3707280"/>
          </a:xfrm>
          <a:prstGeom prst="rect">
            <a:avLst/>
          </a:prstGeom>
          <a:ln>
            <a:noFill/>
          </a:ln>
        </p:spPr>
      </p:pic>
      <p:sp>
        <p:nvSpPr>
          <p:cNvPr id="94" name="CustomShape 3"/>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B4108CBB-13F1-4235-B452-E94BB1A04B07}"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95" name="Line 4"/>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000" y="30960"/>
            <a:ext cx="10512720" cy="7866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Baseline method description</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838080" y="1690560"/>
            <a:ext cx="10512720" cy="4348440"/>
          </a:xfrm>
          <a:prstGeom prst="rect">
            <a:avLst/>
          </a:prstGeom>
          <a:noFill/>
          <a:ln>
            <a:noFill/>
          </a:ln>
        </p:spPr>
        <p:style>
          <a:lnRef idx="0"/>
          <a:fillRef idx="0"/>
          <a:effectRef idx="0"/>
          <a:fontRef idx="minor"/>
        </p:style>
      </p:sp>
      <p:pic>
        <p:nvPicPr>
          <p:cNvPr id="98" name="Рисунок 193" descr=""/>
          <p:cNvPicPr/>
          <p:nvPr/>
        </p:nvPicPr>
        <p:blipFill>
          <a:blip r:embed="rId1"/>
          <a:stretch/>
        </p:blipFill>
        <p:spPr>
          <a:xfrm>
            <a:off x="7019640" y="2175480"/>
            <a:ext cx="4541400" cy="2295720"/>
          </a:xfrm>
          <a:prstGeom prst="rect">
            <a:avLst/>
          </a:prstGeom>
          <a:ln>
            <a:noFill/>
          </a:ln>
        </p:spPr>
      </p:pic>
      <p:pic>
        <p:nvPicPr>
          <p:cNvPr id="99" name="Рисунок 194" descr=""/>
          <p:cNvPicPr/>
          <p:nvPr/>
        </p:nvPicPr>
        <p:blipFill>
          <a:blip r:embed="rId2"/>
          <a:stretch/>
        </p:blipFill>
        <p:spPr>
          <a:xfrm>
            <a:off x="45000" y="1331280"/>
            <a:ext cx="6399720" cy="4194720"/>
          </a:xfrm>
          <a:prstGeom prst="rect">
            <a:avLst/>
          </a:prstGeom>
          <a:ln>
            <a:noFill/>
          </a:ln>
        </p:spPr>
      </p:pic>
      <p:sp>
        <p:nvSpPr>
          <p:cNvPr id="100" name="CustomShape 3"/>
          <p:cNvSpPr/>
          <p:nvPr/>
        </p:nvSpPr>
        <p:spPr>
          <a:xfrm>
            <a:off x="242640" y="6338880"/>
            <a:ext cx="6663240" cy="394920"/>
          </a:xfrm>
          <a:prstGeom prst="rect">
            <a:avLst/>
          </a:prstGeom>
          <a:noFill/>
          <a:ln>
            <a:noFill/>
          </a:ln>
        </p:spPr>
        <p:style>
          <a:lnRef idx="0"/>
          <a:fillRef idx="0"/>
          <a:effectRef idx="0"/>
          <a:fontRef idx="minor"/>
        </p:style>
        <p:txBody>
          <a:bodyPr lIns="90000" rIns="90000" tIns="45000" bIns="45000"/>
          <a:p>
            <a:pPr>
              <a:lnSpc>
                <a:spcPct val="100000"/>
              </a:lnSpc>
            </a:pPr>
            <a:r>
              <a:rPr b="0" i="1" lang="en-US" sz="2000" spc="-1" strike="noStrike">
                <a:solidFill>
                  <a:srgbClr val="000000"/>
                </a:solidFill>
                <a:uFill>
                  <a:solidFill>
                    <a:srgbClr val="ffffff"/>
                  </a:solidFill>
                </a:uFill>
                <a:latin typeface="Calibri"/>
                <a:ea typeface="DejaVu Sans"/>
              </a:rPr>
              <a:t>As we can see even baseline solution gives us excellent metrics</a:t>
            </a:r>
            <a:endParaRPr b="0" lang="en-US" sz="1800" spc="-1" strike="noStrike">
              <a:solidFill>
                <a:srgbClr val="000000"/>
              </a:solidFill>
              <a:uFill>
                <a:solidFill>
                  <a:srgbClr val="ffffff"/>
                </a:solidFill>
              </a:uFill>
              <a:latin typeface="Arial"/>
            </a:endParaRPr>
          </a:p>
        </p:txBody>
      </p:sp>
      <p:sp>
        <p:nvSpPr>
          <p:cNvPr id="101" name="CustomShape 4"/>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6D3DBB56-E0C7-4CEF-8E2E-AA32656D76F0}"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02" name="Line 5"/>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124200" y="130320"/>
            <a:ext cx="10342440" cy="69336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Linear regression out of the box</a:t>
            </a:r>
            <a:endParaRPr b="0" lang="en-US" sz="1800" spc="-1" strike="noStrike">
              <a:solidFill>
                <a:srgbClr val="000000"/>
              </a:solidFill>
              <a:uFill>
                <a:solidFill>
                  <a:srgbClr val="ffffff"/>
                </a:solidFill>
              </a:uFill>
              <a:latin typeface="Arial"/>
            </a:endParaRPr>
          </a:p>
        </p:txBody>
      </p:sp>
      <p:sp>
        <p:nvSpPr>
          <p:cNvPr id="104" name="CustomShape 2"/>
          <p:cNvSpPr/>
          <p:nvPr/>
        </p:nvSpPr>
        <p:spPr>
          <a:xfrm>
            <a:off x="124200" y="6055920"/>
            <a:ext cx="11867760" cy="671040"/>
          </a:xfrm>
          <a:prstGeom prst="rect">
            <a:avLst/>
          </a:prstGeom>
          <a:noFill/>
          <a:ln>
            <a:noFill/>
          </a:ln>
        </p:spPr>
        <p:style>
          <a:lnRef idx="0"/>
          <a:fillRef idx="0"/>
          <a:effectRef idx="0"/>
          <a:fontRef idx="minor"/>
        </p:style>
        <p:txBody>
          <a:bodyPr lIns="90000" rIns="90000" tIns="45000" bIns="45000"/>
          <a:p>
            <a:pPr>
              <a:lnSpc>
                <a:spcPct val="100000"/>
              </a:lnSpc>
            </a:pPr>
            <a:r>
              <a:rPr b="0" i="1" lang="en-US" sz="2000" spc="-1" strike="noStrike">
                <a:solidFill>
                  <a:srgbClr val="000000"/>
                </a:solidFill>
                <a:uFill>
                  <a:solidFill>
                    <a:srgbClr val="ffffff"/>
                  </a:solidFill>
                </a:uFill>
                <a:latin typeface="Gill Sans  "/>
                <a:ea typeface="DejaVu Sans"/>
              </a:rPr>
              <a:t>Let’s try to beat baseline score by adding polynomial features to our model, but at first let’s try to reduce the dimension of our samples</a:t>
            </a:r>
            <a:endParaRPr b="0" lang="en-US" sz="1800" spc="-1" strike="noStrike">
              <a:solidFill>
                <a:srgbClr val="000000"/>
              </a:solidFill>
              <a:uFill>
                <a:solidFill>
                  <a:srgbClr val="ffffff"/>
                </a:solidFill>
              </a:uFill>
              <a:latin typeface="Arial"/>
            </a:endParaRPr>
          </a:p>
        </p:txBody>
      </p:sp>
      <p:graphicFrame>
        <p:nvGraphicFramePr>
          <p:cNvPr id="105" name="Table 3"/>
          <p:cNvGraphicFramePr/>
          <p:nvPr/>
        </p:nvGraphicFramePr>
        <p:xfrm>
          <a:off x="199440" y="1136520"/>
          <a:ext cx="11792520" cy="4791240"/>
        </p:xfrm>
        <a:graphic>
          <a:graphicData uri="http://schemas.openxmlformats.org/drawingml/2006/table">
            <a:tbl>
              <a:tblPr/>
              <a:tblGrid>
                <a:gridCol w="3075120"/>
                <a:gridCol w="2072880"/>
                <a:gridCol w="2329560"/>
                <a:gridCol w="2110320"/>
                <a:gridCol w="2205000"/>
              </a:tblGrid>
              <a:tr h="1539720">
                <a:tc>
                  <a:txBody>
                    <a:bodyPr/>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ffffff"/>
                          </a:solidFill>
                          <a:uFill>
                            <a:solidFill>
                              <a:srgbClr val="ffffff"/>
                            </a:solidFill>
                          </a:uFill>
                          <a:latin typeface="Calibri"/>
                        </a:rPr>
                        <a:t>    </a:t>
                      </a:r>
                      <a:r>
                        <a:rPr b="1" lang="en-US" sz="2400" spc="-1" strike="noStrike">
                          <a:solidFill>
                            <a:srgbClr val="ffffff"/>
                          </a:solidFill>
                          <a:uFill>
                            <a:solidFill>
                              <a:srgbClr val="ffffff"/>
                            </a:solidFill>
                          </a:uFill>
                          <a:latin typeface="Calibri"/>
                        </a:rPr>
                        <a:t>Model\Metric</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R2 score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MSE [ns^2]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RMSE [ns]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MAE [ns]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66824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Linear regression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0.99904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0.00628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0.07921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0.06126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158364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Baseline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0.99945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0.00359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0.05991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0.04699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106" name="CustomShape 4"/>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02637235-49B5-493D-95A1-1E049BDC991C}"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07" name="Line 5"/>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0280" y="176400"/>
            <a:ext cx="11405520" cy="56880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Scores dependency on sampling frequency </a:t>
            </a:r>
            <a:endParaRPr b="0" lang="en-US" sz="1800" spc="-1" strike="noStrike">
              <a:solidFill>
                <a:srgbClr val="000000"/>
              </a:solidFill>
              <a:uFill>
                <a:solidFill>
                  <a:srgbClr val="ffffff"/>
                </a:solidFill>
              </a:uFill>
              <a:latin typeface="Arial"/>
            </a:endParaRPr>
          </a:p>
        </p:txBody>
      </p:sp>
      <p:sp>
        <p:nvSpPr>
          <p:cNvPr id="109" name="CustomShape 2"/>
          <p:cNvSpPr/>
          <p:nvPr/>
        </p:nvSpPr>
        <p:spPr>
          <a:xfrm>
            <a:off x="838080" y="1825560"/>
            <a:ext cx="10512720" cy="4348440"/>
          </a:xfrm>
          <a:prstGeom prst="rect">
            <a:avLst/>
          </a:prstGeom>
          <a:noFill/>
          <a:ln>
            <a:noFill/>
          </a:ln>
        </p:spPr>
        <p:style>
          <a:lnRef idx="0"/>
          <a:fillRef idx="0"/>
          <a:effectRef idx="0"/>
          <a:fontRef idx="minor"/>
        </p:style>
      </p:sp>
      <p:pic>
        <p:nvPicPr>
          <p:cNvPr id="110" name="Рисунок 200" descr=""/>
          <p:cNvPicPr/>
          <p:nvPr/>
        </p:nvPicPr>
        <p:blipFill>
          <a:blip r:embed="rId1"/>
          <a:stretch/>
        </p:blipFill>
        <p:spPr>
          <a:xfrm>
            <a:off x="468720" y="1027080"/>
            <a:ext cx="5073480" cy="4941000"/>
          </a:xfrm>
          <a:prstGeom prst="rect">
            <a:avLst/>
          </a:prstGeom>
          <a:ln>
            <a:noFill/>
          </a:ln>
        </p:spPr>
      </p:pic>
      <p:pic>
        <p:nvPicPr>
          <p:cNvPr id="111" name="Рисунок 201" descr=""/>
          <p:cNvPicPr/>
          <p:nvPr/>
        </p:nvPicPr>
        <p:blipFill>
          <a:blip r:embed="rId2"/>
          <a:stretch/>
        </p:blipFill>
        <p:spPr>
          <a:xfrm>
            <a:off x="5912280" y="1057680"/>
            <a:ext cx="5260320" cy="4809960"/>
          </a:xfrm>
          <a:prstGeom prst="rect">
            <a:avLst/>
          </a:prstGeom>
          <a:ln>
            <a:noFill/>
          </a:ln>
        </p:spPr>
      </p:pic>
      <p:sp>
        <p:nvSpPr>
          <p:cNvPr id="112" name="CustomShape 3"/>
          <p:cNvSpPr/>
          <p:nvPr/>
        </p:nvSpPr>
        <p:spPr>
          <a:xfrm>
            <a:off x="468720" y="6297480"/>
            <a:ext cx="9744480" cy="394920"/>
          </a:xfrm>
          <a:prstGeom prst="rect">
            <a:avLst/>
          </a:prstGeom>
          <a:noFill/>
          <a:ln>
            <a:noFill/>
          </a:ln>
        </p:spPr>
        <p:style>
          <a:lnRef idx="0"/>
          <a:fillRef idx="0"/>
          <a:effectRef idx="0"/>
          <a:fontRef idx="minor"/>
        </p:style>
        <p:txBody>
          <a:bodyPr lIns="90000" rIns="90000" tIns="45000" bIns="45000"/>
          <a:p>
            <a:pPr>
              <a:lnSpc>
                <a:spcPct val="100000"/>
              </a:lnSpc>
            </a:pPr>
            <a:r>
              <a:rPr b="0" i="1" lang="en-US" sz="2000" spc="-1" strike="noStrike">
                <a:solidFill>
                  <a:srgbClr val="000000"/>
                </a:solidFill>
                <a:uFill>
                  <a:solidFill>
                    <a:srgbClr val="ffffff"/>
                  </a:solidFill>
                </a:uFill>
                <a:latin typeface="Calibri"/>
                <a:ea typeface="DejaVu Sans"/>
              </a:rPr>
              <a:t>We can reduce the sampling frequency  by 20 times!!! </a:t>
            </a:r>
            <a:endParaRPr b="0" lang="en-US" sz="1800" spc="-1" strike="noStrike">
              <a:solidFill>
                <a:srgbClr val="000000"/>
              </a:solidFill>
              <a:uFill>
                <a:solidFill>
                  <a:srgbClr val="ffffff"/>
                </a:solidFill>
              </a:uFill>
              <a:latin typeface="Arial"/>
            </a:endParaRPr>
          </a:p>
        </p:txBody>
      </p:sp>
      <p:sp>
        <p:nvSpPr>
          <p:cNvPr id="113" name="CustomShape 4"/>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9C025F6B-EB49-4350-A63D-B3BB91F4B7E7}"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14" name="Line 5"/>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80280" y="111600"/>
            <a:ext cx="10823040" cy="6454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Linear regression with polynomial features</a:t>
            </a:r>
            <a:endParaRPr b="0" lang="en-US" sz="1800" spc="-1" strike="noStrike">
              <a:solidFill>
                <a:srgbClr val="000000"/>
              </a:solidFill>
              <a:uFill>
                <a:solidFill>
                  <a:srgbClr val="ffffff"/>
                </a:solidFill>
              </a:uFill>
              <a:latin typeface="Arial"/>
            </a:endParaRPr>
          </a:p>
        </p:txBody>
      </p:sp>
      <p:sp>
        <p:nvSpPr>
          <p:cNvPr id="116" name="CustomShape 2"/>
          <p:cNvSpPr/>
          <p:nvPr/>
        </p:nvSpPr>
        <p:spPr>
          <a:xfrm>
            <a:off x="838080" y="1825560"/>
            <a:ext cx="10512720" cy="4348440"/>
          </a:xfrm>
          <a:prstGeom prst="rect">
            <a:avLst/>
          </a:prstGeom>
          <a:noFill/>
          <a:ln>
            <a:noFill/>
          </a:ln>
        </p:spPr>
        <p:style>
          <a:lnRef idx="0"/>
          <a:fillRef idx="0"/>
          <a:effectRef idx="0"/>
          <a:fontRef idx="minor"/>
        </p:style>
      </p:sp>
      <p:graphicFrame>
        <p:nvGraphicFramePr>
          <p:cNvPr id="117" name="Table 3"/>
          <p:cNvGraphicFramePr/>
          <p:nvPr/>
        </p:nvGraphicFramePr>
        <p:xfrm>
          <a:off x="187920" y="1182960"/>
          <a:ext cx="11792520" cy="4791240"/>
        </p:xfrm>
        <a:graphic>
          <a:graphicData uri="http://schemas.openxmlformats.org/drawingml/2006/table">
            <a:tbl>
              <a:tblPr/>
              <a:tblGrid>
                <a:gridCol w="3075120"/>
                <a:gridCol w="2072880"/>
                <a:gridCol w="2329560"/>
                <a:gridCol w="2110320"/>
                <a:gridCol w="2205000"/>
              </a:tblGrid>
              <a:tr h="1539720">
                <a:tc>
                  <a:txBody>
                    <a:bodyPr/>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1400" spc="-1" strike="noStrike">
                          <a:solidFill>
                            <a:srgbClr val="ffffff"/>
                          </a:solidFill>
                          <a:uFill>
                            <a:solidFill>
                              <a:srgbClr val="ffffff"/>
                            </a:solidFill>
                          </a:uFill>
                          <a:latin typeface="Calibri"/>
                        </a:rPr>
                        <a:t>    </a:t>
                      </a:r>
                      <a:r>
                        <a:rPr b="1" lang="en-US" sz="2400" spc="-1" strike="noStrike">
                          <a:solidFill>
                            <a:srgbClr val="ffffff"/>
                          </a:solidFill>
                          <a:uFill>
                            <a:solidFill>
                              <a:srgbClr val="ffffff"/>
                            </a:solidFill>
                          </a:uFill>
                          <a:latin typeface="Calibri"/>
                        </a:rPr>
                        <a:t>Model\Metric</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R2 score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MSE [ns^2]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RMSE [ns]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MAE [ns]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66824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Linear regression + polynomial features + dimensionality reduction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0.99956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0.00285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0.05337</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0.04194</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158364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Baseline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0.99945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0.00359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0.05991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0.04699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118" name="CustomShape 4"/>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123690F9-19B2-456D-99C0-81A4AFAFE187}"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19" name="Line 5"/>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9400" y="14760"/>
            <a:ext cx="9791640" cy="899280"/>
          </a:xfrm>
          <a:prstGeom prst="rect">
            <a:avLst/>
          </a:prstGeom>
          <a:noFill/>
          <a:ln>
            <a:noFill/>
          </a:ln>
        </p:spPr>
        <p:style>
          <a:lnRef idx="0"/>
          <a:fillRef idx="0"/>
          <a:effectRef idx="0"/>
          <a:fontRef idx="minor"/>
        </p:style>
        <p:txBody>
          <a:bodyPr lIns="90000" rIns="90000" tIns="45000" bIns="45000" anchor="ctr"/>
          <a:p>
            <a:pPr>
              <a:lnSpc>
                <a:spcPct val="90000"/>
              </a:lnSpc>
            </a:pPr>
            <a:r>
              <a:rPr b="0" lang="en-US" sz="4400" spc="-1" strike="noStrike">
                <a:solidFill>
                  <a:srgbClr val="000000"/>
                </a:solidFill>
                <a:uFill>
                  <a:solidFill>
                    <a:srgbClr val="ffffff"/>
                  </a:solidFill>
                </a:uFill>
                <a:latin typeface="Arial"/>
                <a:ea typeface="DejaVu Sans"/>
              </a:rPr>
              <a:t>Data preprocessing does matter</a:t>
            </a:r>
            <a:endParaRPr b="0" lang="en-US" sz="1800" spc="-1" strike="noStrike">
              <a:solidFill>
                <a:srgbClr val="000000"/>
              </a:solidFill>
              <a:uFill>
                <a:solidFill>
                  <a:srgbClr val="ffffff"/>
                </a:solidFill>
              </a:uFill>
              <a:latin typeface="Arial"/>
            </a:endParaRPr>
          </a:p>
        </p:txBody>
      </p:sp>
      <p:graphicFrame>
        <p:nvGraphicFramePr>
          <p:cNvPr id="121" name="Table 2"/>
          <p:cNvGraphicFramePr/>
          <p:nvPr/>
        </p:nvGraphicFramePr>
        <p:xfrm>
          <a:off x="173880" y="1112040"/>
          <a:ext cx="11825640" cy="5557320"/>
        </p:xfrm>
        <a:graphic>
          <a:graphicData uri="http://schemas.openxmlformats.org/drawingml/2006/table">
            <a:tbl>
              <a:tblPr/>
              <a:tblGrid>
                <a:gridCol w="3097440"/>
                <a:gridCol w="1632600"/>
                <a:gridCol w="2365200"/>
                <a:gridCol w="2365200"/>
                <a:gridCol w="2365560"/>
              </a:tblGrid>
              <a:tr h="146808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lang="en-US" sz="2400" spc="-1" strike="noStrike">
                          <a:solidFill>
                            <a:srgbClr val="ffffff"/>
                          </a:solidFill>
                          <a:uFill>
                            <a:solidFill>
                              <a:srgbClr val="ffffff"/>
                            </a:solidFill>
                          </a:uFill>
                          <a:latin typeface="Calibri"/>
                        </a:rPr>
                        <a:t>Model\Metric</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R2 score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MSE [ns^2]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RMSE [ns]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1" i="1" lang="en-US" sz="1800" spc="-1" strike="noStrike">
                          <a:solidFill>
                            <a:srgbClr val="ffffff"/>
                          </a:solidFill>
                          <a:uFill>
                            <a:solidFill>
                              <a:srgbClr val="ffffff"/>
                            </a:solidFill>
                          </a:uFill>
                          <a:latin typeface="Calibri"/>
                        </a:rPr>
                        <a:t>MAE [ns]</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671480">
                <a:tc>
                  <a:txBody>
                    <a:bodyPr/>
                    <a:p>
                      <a:pPr algn="ctr">
                        <a:lnSpc>
                          <a:spcPct val="100000"/>
                        </a:lnSpc>
                      </a:pPr>
                      <a:r>
                        <a:rPr b="0" i="1" lang="en-US" sz="2400" spc="-1" strike="noStrike">
                          <a:solidFill>
                            <a:srgbClr val="000000"/>
                          </a:solidFill>
                          <a:uFill>
                            <a:solidFill>
                              <a:srgbClr val="ffffff"/>
                            </a:solidFill>
                          </a:uFill>
                          <a:latin typeface="Calibri"/>
                        </a:rPr>
                        <a:t>Linear regression + preprocessing + dimensionality reduction</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0.99965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0.00226</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0.04749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0.03728</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130104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Linear regression + preprocessing</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0.99963</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0.00242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0.04921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0.03892</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1117080">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Baseline</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0.99945</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0.00359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0.05991</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endParaRPr b="0" lang="en-US" sz="1800" spc="-1" strike="noStrike">
                        <a:solidFill>
                          <a:srgbClr val="000000"/>
                        </a:solidFill>
                        <a:uFill>
                          <a:solidFill>
                            <a:srgbClr val="ffffff"/>
                          </a:solidFill>
                        </a:uFill>
                        <a:latin typeface="Arial"/>
                      </a:endParaRPr>
                    </a:p>
                    <a:p>
                      <a:pPr algn="ctr">
                        <a:lnSpc>
                          <a:spcPct val="100000"/>
                        </a:lnSpc>
                      </a:pPr>
                      <a:r>
                        <a:rPr b="0" i="1" lang="en-US" sz="2400" spc="-1" strike="noStrike">
                          <a:solidFill>
                            <a:srgbClr val="000000"/>
                          </a:solidFill>
                          <a:uFill>
                            <a:solidFill>
                              <a:srgbClr val="ffffff"/>
                            </a:solidFill>
                          </a:uFill>
                          <a:latin typeface="Calibri"/>
                        </a:rPr>
                        <a:t>0.04699</a:t>
                      </a:r>
                      <a:endParaRPr b="0" lang="en-US"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122" name="CustomShape 3"/>
          <p:cNvSpPr/>
          <p:nvPr/>
        </p:nvSpPr>
        <p:spPr>
          <a:xfrm>
            <a:off x="8617680" y="6356520"/>
            <a:ext cx="2742480" cy="364320"/>
          </a:xfrm>
          <a:prstGeom prst="rect">
            <a:avLst/>
          </a:prstGeom>
          <a:noFill/>
          <a:ln>
            <a:noFill/>
          </a:ln>
        </p:spPr>
        <p:style>
          <a:lnRef idx="0"/>
          <a:fillRef idx="0"/>
          <a:effectRef idx="0"/>
          <a:fontRef idx="minor"/>
        </p:style>
        <p:txBody>
          <a:bodyPr lIns="90000" rIns="90000" tIns="45000" bIns="45000" anchor="ctr"/>
          <a:p>
            <a:pPr algn="r">
              <a:lnSpc>
                <a:spcPct val="100000"/>
              </a:lnSpc>
            </a:pPr>
            <a:fld id="{766A9EBC-E9EB-4009-90FD-DBF3E69EF9DA}" type="slidenum">
              <a:rPr b="0" lang="en-US" sz="1100" spc="-1" strike="noStrike">
                <a:solidFill>
                  <a:srgbClr val="8b8b8b"/>
                </a:solidFill>
                <a:uFill>
                  <a:solidFill>
                    <a:srgbClr val="ffffff"/>
                  </a:solidFill>
                </a:uFill>
                <a:latin typeface="Calibri"/>
              </a:rPr>
              <a:t>1</a:t>
            </a:fld>
            <a:endParaRPr b="0" lang="en-US" sz="1800" spc="-1" strike="noStrike">
              <a:solidFill>
                <a:srgbClr val="000000"/>
              </a:solidFill>
              <a:uFill>
                <a:solidFill>
                  <a:srgbClr val="ffffff"/>
                </a:solidFill>
              </a:uFill>
              <a:latin typeface="Arial"/>
            </a:endParaRPr>
          </a:p>
        </p:txBody>
      </p:sp>
      <p:sp>
        <p:nvSpPr>
          <p:cNvPr id="123" name="Line 4"/>
          <p:cNvSpPr/>
          <p:nvPr/>
        </p:nvSpPr>
        <p:spPr>
          <a:xfrm>
            <a:off x="0" y="963720"/>
            <a:ext cx="12191760" cy="360"/>
          </a:xfrm>
          <a:prstGeom prst="line">
            <a:avLst/>
          </a:prstGeom>
          <a:ln w="57240">
            <a:solidFill>
              <a:srgbClr val="808080"/>
            </a:solidFill>
            <a:round/>
          </a:ln>
        </p:spPr>
        <p:style>
          <a:lnRef idx="3">
            <a:schemeClr val="accent3"/>
          </a:lnRef>
          <a:fillRef idx="0">
            <a:schemeClr val="accent3"/>
          </a:fillRef>
          <a:effectRef idx="2">
            <a:schemeClr val="accent3"/>
          </a:effectRef>
          <a:fontRef idx="minor"/>
        </p:style>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TM02900688[[fn=Аспект]]</Template>
  <TotalTime>1475</TotalTime>
  <Application>LibreOffice/5.1.6.2$Linux_X86_64 LibreOffice_project/10m0$Build-2</Application>
  <Words>570</Words>
  <Paragraphs>199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2019-09-06T12:03:42Z</dcterms:created>
  <dc:creator>Павел Факанов</dc:creator>
  <dc:description/>
  <dc:language>en-US</dc:language>
  <cp:lastModifiedBy/>
  <dcterms:modified xsi:type="dcterms:W3CDTF">2019-09-09T13:31:27Z</dcterms:modified>
  <cp:revision>46</cp:revision>
  <dc:subject/>
  <dc:title>Evaluating ECAL timing properties using test beam data and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vt:i4>
  </property>
  <property fmtid="{D5CDD505-2E9C-101B-9397-08002B2CF9AE}" pid="8" name="PresentationFormat">
    <vt:lpwstr>Широкоэкранный</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