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2099190726159224E-2"/>
          <c:y val="0.10100740740740742"/>
          <c:w val="0.77406947178477692"/>
          <c:h val="0.732335491396908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 performance level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BusinessUnit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</c:strCache>
            </c:strRef>
          </c:cat>
          <c:val>
            <c:numRef>
              <c:f>Sheet1!$B$5:$B$16</c:f>
              <c:numCache>
                <c:formatCode>General</c:formatCode>
                <c:ptCount val="11"/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1F-4AB3-9287-F2F00504520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BusinessUnit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</c:strCache>
            </c:strRef>
          </c:cat>
          <c:val>
            <c:numRef>
              <c:f>Sheet1!$C$5:$C$16</c:f>
              <c:numCache>
                <c:formatCode>General</c:formatCode>
                <c:ptCount val="11"/>
                <c:pt idx="0">
                  <c:v>1</c:v>
                </c:pt>
                <c:pt idx="2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1F-4AB3-9287-F2F00504520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BusinessUnit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</c:strCache>
            </c:strRef>
          </c:cat>
          <c:val>
            <c:numRef>
              <c:f>Sheet1!$D$5:$D$16</c:f>
              <c:numCache>
                <c:formatCode>General</c:formatCode>
                <c:ptCount val="11"/>
                <c:pt idx="0">
                  <c:v>85</c:v>
                </c:pt>
                <c:pt idx="2">
                  <c:v>103</c:v>
                </c:pt>
                <c:pt idx="3">
                  <c:v>73</c:v>
                </c:pt>
                <c:pt idx="4">
                  <c:v>58</c:v>
                </c:pt>
                <c:pt idx="5">
                  <c:v>56</c:v>
                </c:pt>
                <c:pt idx="6">
                  <c:v>57</c:v>
                </c:pt>
                <c:pt idx="7">
                  <c:v>102</c:v>
                </c:pt>
                <c:pt idx="8">
                  <c:v>56</c:v>
                </c:pt>
                <c:pt idx="9">
                  <c:v>58</c:v>
                </c:pt>
                <c:pt idx="1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1F-4AB3-9287-F2F00504520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BusinessUnit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</c:strCache>
            </c:strRef>
          </c:cat>
          <c:val>
            <c:numRef>
              <c:f>Sheet1!$E$5:$E$16</c:f>
              <c:numCache>
                <c:formatCode>General</c:formatCode>
                <c:ptCount val="11"/>
                <c:pt idx="0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1F-4AB3-9287-F2F00504520D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BusinessUnit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</c:strCache>
            </c:strRef>
          </c:cat>
          <c:val>
            <c:numRef>
              <c:f>Sheet1!$F$5:$F$16</c:f>
              <c:numCache>
                <c:formatCode>General</c:formatCode>
                <c:ptCount val="11"/>
                <c:pt idx="0">
                  <c:v>1</c:v>
                </c:pt>
                <c:pt idx="3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1F-4AB3-9287-F2F005045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0401280"/>
        <c:axId val="1922281632"/>
      </c:barChart>
      <c:catAx>
        <c:axId val="198040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281632"/>
        <c:crosses val="autoZero"/>
        <c:auto val="1"/>
        <c:lblAlgn val="ctr"/>
        <c:lblOffset val="100"/>
        <c:noMultiLvlLbl val="0"/>
      </c:catAx>
      <c:valAx>
        <c:axId val="192228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040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M. PRAVEENA</a:t>
            </a:r>
          </a:p>
          <a:p>
            <a:r>
              <a:rPr lang="en-US" sz="2400" dirty="0"/>
              <a:t>REGISTER NO: 122202063</a:t>
            </a:r>
          </a:p>
          <a:p>
            <a:r>
              <a:rPr lang="en-US" sz="2400" dirty="0"/>
              <a:t>DEPARTMENT: B.COM (CORPORATE SECRETARYSHIP)</a:t>
            </a:r>
          </a:p>
          <a:p>
            <a:r>
              <a:rPr lang="en-US" sz="2400" dirty="0"/>
              <a:t>COLLEGE: ANNA ADARSH COLLEGE FOR WOMEN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0AFCAA01-72E1-4BFD-5C0A-26A85600A98A}"/>
              </a:ext>
            </a:extLst>
          </p:cNvPr>
          <p:cNvSpPr txBox="1"/>
          <p:nvPr/>
        </p:nvSpPr>
        <p:spPr>
          <a:xfrm>
            <a:off x="838200" y="1295400"/>
            <a:ext cx="9448800" cy="4104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15" dirty="0">
                <a:latin typeface="Trebuchet MS"/>
                <a:cs typeface="Trebuchet MS"/>
              </a:rPr>
              <a:t>Data Collection – </a:t>
            </a:r>
            <a:r>
              <a:rPr lang="en-IN" sz="2000" spc="15" dirty="0">
                <a:latin typeface="Trebuchet MS"/>
                <a:cs typeface="Trebuchet MS"/>
              </a:rPr>
              <a:t>This </a:t>
            </a:r>
            <a:r>
              <a:rPr lang="en-IN" sz="2000" spc="15" dirty="0" err="1">
                <a:latin typeface="Trebuchet MS"/>
                <a:cs typeface="Trebuchet MS"/>
              </a:rPr>
              <a:t>employee_data</a:t>
            </a:r>
            <a:r>
              <a:rPr lang="en-IN" sz="2000" spc="15" dirty="0">
                <a:latin typeface="Trebuchet MS"/>
                <a:cs typeface="Trebuchet MS"/>
              </a:rPr>
              <a:t> master excel I downloaded from </a:t>
            </a:r>
            <a:r>
              <a:rPr lang="en-IN" sz="2000" spc="15" dirty="0" err="1">
                <a:latin typeface="Trebuchet MS"/>
                <a:cs typeface="Trebuchet MS"/>
              </a:rPr>
              <a:t>ibm</a:t>
            </a:r>
            <a:r>
              <a:rPr lang="en-IN" sz="2000" spc="15" dirty="0">
                <a:latin typeface="Trebuchet MS"/>
                <a:cs typeface="Trebuchet MS"/>
              </a:rPr>
              <a:t> skills build website.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15" dirty="0">
                <a:latin typeface="Trebuchet MS"/>
                <a:cs typeface="Trebuchet MS"/>
              </a:rPr>
              <a:t>Feature Collection – </a:t>
            </a:r>
            <a:r>
              <a:rPr lang="en-IN" sz="2000" spc="15" dirty="0">
                <a:latin typeface="Trebuchet MS"/>
                <a:cs typeface="Trebuchet MS"/>
              </a:rPr>
              <a:t>This employee sheet contains </a:t>
            </a:r>
            <a:r>
              <a:rPr lang="en-US" sz="2000" spc="15" dirty="0" err="1">
                <a:latin typeface="Trebuchet MS"/>
                <a:cs typeface="Trebuchet MS"/>
              </a:rPr>
              <a:t>EmpID</a:t>
            </a:r>
            <a:r>
              <a:rPr lang="en-US" sz="2000" spc="15" dirty="0">
                <a:latin typeface="Trebuchet MS"/>
                <a:cs typeface="Trebuchet MS"/>
              </a:rPr>
              <a:t>, </a:t>
            </a:r>
            <a:r>
              <a:rPr lang="en-US" sz="2000" spc="15" dirty="0" err="1">
                <a:latin typeface="Trebuchet MS"/>
                <a:cs typeface="Trebuchet MS"/>
              </a:rPr>
              <a:t>BusinessUnit</a:t>
            </a:r>
            <a:r>
              <a:rPr lang="en-US" sz="2000" spc="15" dirty="0">
                <a:latin typeface="Trebuchet MS"/>
                <a:cs typeface="Trebuchet MS"/>
              </a:rPr>
              <a:t>, </a:t>
            </a:r>
            <a:r>
              <a:rPr lang="en-US" sz="2000" spc="15" dirty="0" err="1">
                <a:latin typeface="Trebuchet MS"/>
                <a:cs typeface="Trebuchet MS"/>
              </a:rPr>
              <a:t>EmployeeType</a:t>
            </a:r>
            <a:r>
              <a:rPr lang="en-US" sz="2000" spc="15" dirty="0">
                <a:latin typeface="Trebuchet MS"/>
                <a:cs typeface="Trebuchet MS"/>
              </a:rPr>
              <a:t>, </a:t>
            </a:r>
            <a:r>
              <a:rPr lang="en-US" sz="2000" spc="15" dirty="0" err="1">
                <a:latin typeface="Trebuchet MS"/>
                <a:cs typeface="Trebuchet MS"/>
              </a:rPr>
              <a:t>GenderCode</a:t>
            </a:r>
            <a:r>
              <a:rPr lang="en-US" sz="2000" spc="15" dirty="0">
                <a:latin typeface="Trebuchet MS"/>
                <a:cs typeface="Trebuchet MS"/>
              </a:rPr>
              <a:t> and Current Employee Rating</a:t>
            </a: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15" dirty="0">
                <a:latin typeface="Trebuchet MS"/>
                <a:cs typeface="Trebuchet MS"/>
              </a:rPr>
              <a:t>Performance Level – </a:t>
            </a:r>
            <a:r>
              <a:rPr lang="en-IN" sz="2000" spc="15" dirty="0">
                <a:latin typeface="Trebuchet MS"/>
                <a:cs typeface="Trebuchet MS"/>
              </a:rPr>
              <a:t>It’s calculated from column Z names as Current Employee Rating and Using formula contains </a:t>
            </a:r>
            <a:r>
              <a:rPr lang="en-US" sz="2000" spc="15" dirty="0">
                <a:latin typeface="Trebuchet MS"/>
                <a:cs typeface="Trebuchet MS"/>
              </a:rPr>
              <a:t>=IFS(Z2=&gt;5,“very high",Z2=&gt;4,“high",Z2=&gt;3,"Med”,true,”low”)</a:t>
            </a: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15" dirty="0">
                <a:latin typeface="Trebuchet MS"/>
                <a:cs typeface="Trebuchet MS"/>
              </a:rPr>
              <a:t>Summary – </a:t>
            </a:r>
            <a:r>
              <a:rPr lang="en-IN" sz="2000" spc="15" dirty="0">
                <a:latin typeface="Trebuchet MS"/>
                <a:cs typeface="Trebuchet MS"/>
              </a:rPr>
              <a:t>It’s using Pivot Table &amp; Charts </a:t>
            </a:r>
            <a:r>
              <a:rPr lang="en-IN" sz="2000" spc="15" dirty="0" err="1">
                <a:latin typeface="Trebuchet MS"/>
                <a:cs typeface="Trebuchet MS"/>
              </a:rPr>
              <a:t>summaring</a:t>
            </a:r>
            <a:r>
              <a:rPr lang="en-IN" sz="2000" spc="15" dirty="0">
                <a:latin typeface="Trebuchet MS"/>
                <a:cs typeface="Trebuchet MS"/>
              </a:rPr>
              <a:t> this employee’s performance analysis.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BAF9467-0236-4ABC-A95B-2F159A7EB9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053925"/>
              </p:ext>
            </p:extLst>
          </p:nvPr>
        </p:nvGraphicFramePr>
        <p:xfrm>
          <a:off x="1143000" y="1580133"/>
          <a:ext cx="7315200" cy="4286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8BB02E-21CC-C71A-8BE6-A0E1F560DFE5}"/>
              </a:ext>
            </a:extLst>
          </p:cNvPr>
          <p:cNvSpPr txBox="1">
            <a:spLocks/>
          </p:cNvSpPr>
          <p:nvPr/>
        </p:nvSpPr>
        <p:spPr>
          <a:xfrm>
            <a:off x="755331" y="1600200"/>
            <a:ext cx="10681335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57200" indent="-457200" algn="just">
              <a:buAutoNum type="arabicParenR"/>
            </a:pPr>
            <a:r>
              <a:rPr lang="en-US" sz="2400" b="0" kern="0" dirty="0">
                <a:latin typeface="Trebuchet MS" panose="020B0603020202020204" pitchFamily="34" charset="0"/>
                <a:cs typeface="Times New Roman" panose="02020603050405020304" pitchFamily="18" charset="0"/>
              </a:rPr>
              <a:t>Low is the most common category, with a total of 748 employees across all departments falling into this category.</a:t>
            </a:r>
          </a:p>
          <a:p>
            <a:pPr marL="457200" indent="-457200" algn="just">
              <a:buAutoNum type="arabicParenR"/>
            </a:pPr>
            <a:r>
              <a:rPr lang="en-US" sz="2400" b="0" kern="0" dirty="0">
                <a:latin typeface="Trebuchet MS" panose="020B0603020202020204" pitchFamily="34" charset="0"/>
                <a:cs typeface="Times New Roman" panose="02020603050405020304" pitchFamily="18" charset="0"/>
              </a:rPr>
              <a:t>High is the second-largest category, with 12 employees performing above the standard requirements.</a:t>
            </a:r>
          </a:p>
          <a:p>
            <a:pPr marL="457200" indent="-457200" algn="just">
              <a:buAutoNum type="arabicParenR"/>
            </a:pPr>
            <a:r>
              <a:rPr lang="en-US" sz="2400" b="0" kern="0" dirty="0">
                <a:latin typeface="Trebuchet MS" panose="020B0603020202020204" pitchFamily="34" charset="0"/>
                <a:cs typeface="Times New Roman" panose="02020603050405020304" pitchFamily="18" charset="0"/>
              </a:rPr>
              <a:t>Very high were recorded for 4 employees, indicating a smaller group of top performers.</a:t>
            </a:r>
          </a:p>
          <a:p>
            <a:pPr marL="457200" indent="-457200" algn="just">
              <a:buAutoNum type="arabicParenR"/>
            </a:pPr>
            <a:r>
              <a:rPr lang="en-US" sz="2400" b="0" kern="0" dirty="0">
                <a:latin typeface="Trebuchet MS" panose="020B0603020202020204" pitchFamily="34" charset="0"/>
                <a:cs typeface="Times New Roman" panose="02020603050405020304" pitchFamily="18" charset="0"/>
              </a:rPr>
              <a:t>Medium and Low categories collectively account for 35 employees, suggesting areas where targeted development and interventions may be necessary.</a:t>
            </a:r>
            <a:endParaRPr lang="en-IN" sz="2400" b="0" kern="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6481128" cy="53873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 dirty="0"/>
              <a:t>P</a:t>
            </a:r>
            <a:r>
              <a:rPr lang="en-IN" sz="4250" spc="15" dirty="0"/>
              <a:t>ROB</a:t>
            </a:r>
            <a:r>
              <a:rPr lang="en-IN" sz="4250" spc="55" dirty="0"/>
              <a:t>L</a:t>
            </a:r>
            <a:r>
              <a:rPr lang="en-IN"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lang="en-IN" sz="4250" spc="10" dirty="0"/>
              <a:t>S</a:t>
            </a:r>
            <a:r>
              <a:rPr lang="en-IN" sz="4250" spc="-370" dirty="0"/>
              <a:t>T</a:t>
            </a:r>
            <a:r>
              <a:rPr lang="en-IN" sz="4250" spc="-375" dirty="0"/>
              <a:t>A</a:t>
            </a:r>
            <a:r>
              <a:rPr lang="en-IN" sz="4250" spc="15" dirty="0"/>
              <a:t>T</a:t>
            </a:r>
            <a:r>
              <a:rPr lang="en-IN" sz="4250" spc="-10" dirty="0"/>
              <a:t>E</a:t>
            </a:r>
            <a:r>
              <a:rPr lang="en-IN" sz="4250" spc="-20" dirty="0"/>
              <a:t>ME</a:t>
            </a:r>
            <a:r>
              <a:rPr lang="en-IN"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2400" b="0" spc="10" dirty="0"/>
            </a:br>
            <a:r>
              <a:rPr lang="en-US" sz="2400" spc="10" dirty="0"/>
              <a:t>Standardizes Evaluation: </a:t>
            </a:r>
            <a:r>
              <a:rPr lang="en-US" sz="2400" b="0" spc="10" dirty="0"/>
              <a:t>Ensures a consistent and objective approach to evaluating employee performance across the organization.</a:t>
            </a:r>
            <a:br>
              <a:rPr lang="en-US" sz="2400" b="0" spc="10" dirty="0"/>
            </a:br>
            <a:br>
              <a:rPr lang="en-US" sz="2400" spc="10" dirty="0"/>
            </a:br>
            <a:r>
              <a:rPr lang="en-US" sz="2400" spc="10" dirty="0"/>
              <a:t>Improves Transparency: </a:t>
            </a:r>
            <a:r>
              <a:rPr lang="en-US" sz="2400" b="0" spc="10" dirty="0"/>
              <a:t>Promotes fairness and clarity in performance evaluations, boosting employee morale and engagement.</a:t>
            </a:r>
            <a:br>
              <a:rPr lang="en-US" sz="2400" b="0" spc="10" dirty="0"/>
            </a:br>
            <a:br>
              <a:rPr lang="en-US" sz="2400" b="0" spc="10" dirty="0"/>
            </a:br>
            <a:endParaRPr lang="en-IN" sz="24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250" spc="5" dirty="0"/>
              <a:t>PROJECT	</a:t>
            </a:r>
            <a:r>
              <a:rPr lang="en-IN" sz="4250" spc="-20" dirty="0"/>
              <a:t>OVERVIEW</a:t>
            </a:r>
            <a:endParaRPr lang="en-IN"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2214428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Analyis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tool used to systematically evaluate and measure an employee's performance across key metrics such as employee performance rating , employee type, business units and gender. It provides a standardized framework for assessing how well employees meet their goals and contribute to organizational objectives.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5AD7552-7BE5-8B32-3114-AE3ABF6C0051}"/>
              </a:ext>
            </a:extLst>
          </p:cNvPr>
          <p:cNvSpPr txBox="1">
            <a:spLocks/>
          </p:cNvSpPr>
          <p:nvPr/>
        </p:nvSpPr>
        <p:spPr>
          <a:xfrm>
            <a:off x="734786" y="2133600"/>
            <a:ext cx="7875814" cy="41306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just">
              <a:spcBef>
                <a:spcPts val="130"/>
              </a:spcBef>
            </a:pPr>
            <a:r>
              <a:rPr lang="en-US" sz="2400" kern="0" dirty="0"/>
              <a:t>Employees: </a:t>
            </a:r>
            <a:r>
              <a:rPr lang="en-US" sz="2400" b="0" kern="0" dirty="0"/>
              <a:t>Receive clear feedback on their performance, helping them understand their strengths and areas for improvement.</a:t>
            </a:r>
          </a:p>
          <a:p>
            <a:pPr marL="12700" algn="just">
              <a:spcBef>
                <a:spcPts val="130"/>
              </a:spcBef>
            </a:pPr>
            <a:endParaRPr lang="en-US" sz="2400" b="0" kern="0" dirty="0"/>
          </a:p>
          <a:p>
            <a:pPr marL="12700" algn="just">
              <a:spcBef>
                <a:spcPts val="130"/>
              </a:spcBef>
            </a:pPr>
            <a:r>
              <a:rPr lang="en-US" sz="2400" kern="0" dirty="0"/>
              <a:t>Managers and HR: </a:t>
            </a:r>
            <a:r>
              <a:rPr lang="en-US" sz="2400" b="0" kern="0" dirty="0"/>
              <a:t>Gain a standardized tool for fair and consistent evaluations, aiding in decision-making for promotions, training, and development.</a:t>
            </a:r>
          </a:p>
          <a:p>
            <a:pPr marL="12700" algn="just">
              <a:spcBef>
                <a:spcPts val="130"/>
              </a:spcBef>
            </a:pPr>
            <a:endParaRPr lang="en-US" sz="2400" b="0" kern="0" dirty="0"/>
          </a:p>
          <a:p>
            <a:pPr marL="12700" algn="just">
              <a:spcBef>
                <a:spcPts val="130"/>
              </a:spcBef>
            </a:pPr>
            <a:r>
              <a:rPr lang="en-US" sz="2400" kern="0" dirty="0"/>
              <a:t>Organization: </a:t>
            </a:r>
            <a:r>
              <a:rPr lang="en-US" sz="2400" b="0" kern="0" dirty="0"/>
              <a:t>Ensures alignment of individual performance with overall business goals, driving better outcomes and productivity.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F37B2DE-FEF8-6725-B5A2-755D02F2EE73}"/>
              </a:ext>
            </a:extLst>
          </p:cNvPr>
          <p:cNvSpPr txBox="1">
            <a:spLocks/>
          </p:cNvSpPr>
          <p:nvPr/>
        </p:nvSpPr>
        <p:spPr>
          <a:xfrm>
            <a:off x="3042522" y="2517475"/>
            <a:ext cx="6106955" cy="1147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400" b="0" kern="0" dirty="0"/>
              <a:t>Formula – Employee’s Performance Rating</a:t>
            </a:r>
          </a:p>
          <a:p>
            <a:pPr marL="12700">
              <a:spcBef>
                <a:spcPts val="105"/>
              </a:spcBef>
            </a:pPr>
            <a:r>
              <a:rPr lang="en-US" sz="2400" b="0" kern="0" dirty="0"/>
              <a:t>Pivot – Summary by Business Unit</a:t>
            </a:r>
          </a:p>
          <a:p>
            <a:pPr marL="12700">
              <a:spcBef>
                <a:spcPts val="105"/>
              </a:spcBef>
            </a:pPr>
            <a:r>
              <a:rPr lang="en-US" sz="2400" b="0" kern="0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8EEC0C-7A35-E4A8-766E-B23866D49C56}"/>
              </a:ext>
            </a:extLst>
          </p:cNvPr>
          <p:cNvSpPr txBox="1">
            <a:spLocks/>
          </p:cNvSpPr>
          <p:nvPr/>
        </p:nvSpPr>
        <p:spPr>
          <a:xfrm>
            <a:off x="740092" y="2057400"/>
            <a:ext cx="10681335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IN" sz="2400" b="0" kern="0" dirty="0" err="1"/>
              <a:t>EmpID</a:t>
            </a:r>
            <a:r>
              <a:rPr lang="en-IN" sz="2400" b="0" kern="0" dirty="0"/>
              <a:t> – Employee’s Unique Number</a:t>
            </a:r>
          </a:p>
          <a:p>
            <a:r>
              <a:rPr lang="en-IN" sz="2400" b="0" kern="0" dirty="0" err="1"/>
              <a:t>BusinessUnit</a:t>
            </a:r>
            <a:r>
              <a:rPr lang="en-IN" sz="2400" b="0" kern="0" dirty="0"/>
              <a:t> – Business Units Code</a:t>
            </a:r>
          </a:p>
          <a:p>
            <a:r>
              <a:rPr lang="en-IN" sz="2400" b="0" kern="0" dirty="0" err="1"/>
              <a:t>EmployeeType</a:t>
            </a:r>
            <a:r>
              <a:rPr lang="en-IN" sz="2400" b="0" kern="0" dirty="0"/>
              <a:t> – Employee’s Category</a:t>
            </a:r>
          </a:p>
          <a:p>
            <a:r>
              <a:rPr lang="en-IN" sz="2400" b="0" kern="0" dirty="0" err="1"/>
              <a:t>GenderCode</a:t>
            </a:r>
            <a:r>
              <a:rPr lang="en-IN" sz="2400" b="0" kern="0" dirty="0"/>
              <a:t> – Employee’s Gender</a:t>
            </a:r>
          </a:p>
          <a:p>
            <a:r>
              <a:rPr lang="en-IN" sz="2400" b="0" kern="0" dirty="0"/>
              <a:t>Performance Rating – Employee’s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09600" y="1401834"/>
            <a:ext cx="10667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Rating Formula = IFS(Z2&gt;=5,”VERY HIGH",Z2=&gt;4,“HIGH",Z2=&gt;3,“MED",TRUE,”LOW”)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494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 Standardizes Evaluation: Ensures a consistent and objective approach to evaluating employee performance across the organization.  Improves Transparency: Promotes fairness and clarity in performance evaluations, boosting employee morale and engagement. 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34</cp:revision>
  <dcterms:created xsi:type="dcterms:W3CDTF">2024-03-29T15:07:22Z</dcterms:created>
  <dcterms:modified xsi:type="dcterms:W3CDTF">2024-08-31T18:24:36Z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