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61" r:id="rId2"/>
    <p:sldId id="268" r:id="rId3"/>
    <p:sldId id="257" r:id="rId4"/>
    <p:sldId id="262" r:id="rId5"/>
    <p:sldId id="269" r:id="rId6"/>
    <p:sldId id="272" r:id="rId7"/>
    <p:sldId id="277" r:id="rId8"/>
    <p:sldId id="275" r:id="rId9"/>
    <p:sldId id="289" r:id="rId10"/>
    <p:sldId id="278" r:id="rId11"/>
    <p:sldId id="290" r:id="rId12"/>
    <p:sldId id="291" r:id="rId13"/>
    <p:sldId id="292" r:id="rId14"/>
    <p:sldId id="274" r:id="rId15"/>
    <p:sldId id="281" r:id="rId16"/>
    <p:sldId id="282" r:id="rId17"/>
    <p:sldId id="280" r:id="rId18"/>
    <p:sldId id="273" r:id="rId19"/>
    <p:sldId id="287" r:id="rId20"/>
    <p:sldId id="266" r:id="rId21"/>
    <p:sldId id="259" r:id="rId22"/>
    <p:sldId id="265" r:id="rId23"/>
    <p:sldId id="284" r:id="rId24"/>
    <p:sldId id="276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ytr5031@gmail.com" initials="u" lastIdx="2" clrIdx="0">
    <p:extLst>
      <p:ext uri="{19B8F6BF-5375-455C-9EA6-DF929625EA0E}">
        <p15:presenceInfo xmlns:p15="http://schemas.microsoft.com/office/powerpoint/2012/main" userId="891365e57d664b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4" autoAdjust="0"/>
    <p:restoredTop sz="87328"/>
  </p:normalViewPr>
  <p:slideViewPr>
    <p:cSldViewPr snapToGrid="0">
      <p:cViewPr varScale="1">
        <p:scale>
          <a:sx n="110" d="100"/>
          <a:sy n="110" d="100"/>
        </p:scale>
        <p:origin x="68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11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5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94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00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7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07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00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71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47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7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7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3A004-3AB1-4C6A-B8E8-746FA0F20557}" type="datetimeFigureOut">
              <a:rPr lang="zh-TW" altLang="en-US" smtClean="0"/>
              <a:t>2024/11/11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9F04E-B4DC-4A22-8335-D03E096D74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5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ish.com/html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.com.cn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www.rapidtables.com/web/color/RGB_Col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5680" y="568325"/>
            <a:ext cx="10515600" cy="1325563"/>
          </a:xfrm>
        </p:spPr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b="1" dirty="0" err="1"/>
              <a:t>H</a:t>
            </a:r>
            <a:r>
              <a:rPr lang="en-US" altLang="zh-TW" dirty="0" err="1"/>
              <a:t>yper</a:t>
            </a:r>
            <a:r>
              <a:rPr lang="en-US" altLang="zh-TW" b="1" dirty="0" err="1"/>
              <a:t>T</a:t>
            </a:r>
            <a:r>
              <a:rPr lang="en-US" altLang="zh-TW" dirty="0" err="1"/>
              <a:t>ext</a:t>
            </a:r>
            <a:r>
              <a:rPr lang="en-US" altLang="zh-TW" dirty="0"/>
              <a:t> </a:t>
            </a:r>
            <a:r>
              <a:rPr lang="en-US" altLang="zh-TW" b="1" dirty="0"/>
              <a:t>M</a:t>
            </a:r>
            <a:r>
              <a:rPr lang="en-US" altLang="zh-TW" dirty="0"/>
              <a:t>arkup </a:t>
            </a:r>
            <a:r>
              <a:rPr lang="en-US" altLang="zh-TW" b="1" dirty="0"/>
              <a:t>L</a:t>
            </a:r>
            <a:r>
              <a:rPr lang="en-US" altLang="zh-TW" dirty="0"/>
              <a:t>anguage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0564" y="2170979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是一種用於建立網頁的標準標記語言。</a:t>
            </a:r>
            <a:endParaRPr lang="en-US" altLang="zh-TW" dirty="0"/>
          </a:p>
          <a:p>
            <a:r>
              <a:rPr lang="zh-TW" altLang="en-US" dirty="0"/>
              <a:t>常與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  <a:r>
              <a:rPr lang="zh-TW" altLang="en-US" dirty="0"/>
              <a:t>一起用於設計網頁</a:t>
            </a:r>
            <a:endParaRPr lang="en-US" altLang="zh-TW" dirty="0"/>
          </a:p>
          <a:p>
            <a:r>
              <a:rPr lang="zh-TW" altLang="en-US" dirty="0"/>
              <a:t>一般而言</a:t>
            </a:r>
            <a:endParaRPr lang="en-US" altLang="zh-TW" dirty="0"/>
          </a:p>
          <a:p>
            <a:pPr lvl="1"/>
            <a:r>
              <a:rPr lang="en-US" altLang="zh-TW" dirty="0"/>
              <a:t>HTML</a:t>
            </a:r>
            <a:r>
              <a:rPr lang="zh-TW" altLang="en-US" dirty="0"/>
              <a:t>決定架構</a:t>
            </a:r>
            <a:endParaRPr lang="en-US" altLang="zh-TW" dirty="0"/>
          </a:p>
          <a:p>
            <a:pPr lvl="1"/>
            <a:r>
              <a:rPr lang="en-US" altLang="zh-TW" dirty="0"/>
              <a:t>CSS</a:t>
            </a:r>
            <a:r>
              <a:rPr lang="zh-TW" altLang="en-US" dirty="0"/>
              <a:t>決定樣式</a:t>
            </a:r>
            <a:endParaRPr lang="en-US" altLang="zh-TW" dirty="0"/>
          </a:p>
          <a:p>
            <a:pPr lvl="1"/>
            <a:r>
              <a:rPr lang="en-US" altLang="zh-TW" dirty="0"/>
              <a:t>JavaScript(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  <a:r>
              <a:rPr lang="zh-TW" altLang="en-US" dirty="0"/>
              <a:t>決定功能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2052" name="Picture 4" descr="meme - 😂😂😂 - devR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12" y="2284158"/>
            <a:ext cx="3388668" cy="41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4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1873" y="308758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sz="4000" dirty="0"/>
              <a:t>換行</a:t>
            </a:r>
            <a:r>
              <a:rPr lang="en-US" altLang="zh-TW" sz="4000" dirty="0"/>
              <a:t>(break line)  &lt;</a:t>
            </a:r>
            <a:r>
              <a:rPr lang="en-US" altLang="zh-TW" sz="4000" dirty="0" err="1"/>
              <a:t>br</a:t>
            </a:r>
            <a:r>
              <a:rPr lang="en-US" altLang="zh-TW" sz="4000" dirty="0"/>
              <a:t>&gt;</a:t>
            </a:r>
            <a:br>
              <a:rPr lang="en-US" altLang="zh-TW" sz="4000" dirty="0"/>
            </a:br>
            <a:r>
              <a:rPr lang="zh-TW" altLang="en-US" sz="4000" dirty="0"/>
              <a:t>分段</a:t>
            </a:r>
            <a:r>
              <a:rPr lang="en-US" altLang="zh-TW" sz="4000" dirty="0"/>
              <a:t>(paragraph)&lt;p&gt;&lt;/p&gt;</a:t>
            </a: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1873" y="1634321"/>
            <a:ext cx="10515600" cy="4351338"/>
          </a:xfrm>
        </p:spPr>
        <p:txBody>
          <a:bodyPr/>
          <a:lstStyle/>
          <a:p>
            <a:r>
              <a:rPr lang="zh-TW" altLang="en-US" dirty="0"/>
              <a:t>當文字過長時可以使用</a:t>
            </a:r>
            <a:r>
              <a:rPr lang="en-US" altLang="zh-TW" dirty="0"/>
              <a:t>&lt;</a:t>
            </a:r>
            <a:r>
              <a:rPr lang="en-US" altLang="zh-TW" dirty="0" err="1"/>
              <a:t>br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當你想要某段文字自成段落時可以用</a:t>
            </a:r>
            <a:r>
              <a:rPr lang="en-US" altLang="zh-TW" dirty="0"/>
              <a:t>&lt;p&gt;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中間會自己再隔一行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D34CFBE-74FA-D904-219C-E6BF49AC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0" y="3141101"/>
            <a:ext cx="3996978" cy="37168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F8EC48D-2B20-6AB9-9BA0-3E7147FA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82" y="2506663"/>
            <a:ext cx="483481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6B628-B1E2-2806-19D5-E52BE9C4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字型大小更改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77D4-3145-CB58-5910-92D88F5B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font-size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409ADA6-F065-882C-3CD5-D68B00D7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5839"/>
            <a:ext cx="4102100" cy="30734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6837DB9-F09D-D024-CD22-AC28A1BD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2736207"/>
            <a:ext cx="6159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8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6B628-B1E2-2806-19D5-E52BE9C4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字型顏色更改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E77D4-3145-CB58-5910-92D88F5B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color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DAA0516-1B03-F0C3-CB4D-A9BCB3D1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32" y="2026444"/>
            <a:ext cx="6464300" cy="3949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88CC81-9B7B-E734-6832-4A269F2A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75694"/>
            <a:ext cx="4114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F3FE3-37D5-60C9-33EF-5228C8A1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字型種類更改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0A690-A43B-20D3-6687-33CB682B5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font-family</a:t>
            </a:r>
          </a:p>
          <a:p>
            <a:endParaRPr kumimoji="1"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31182A-71F6-ED5A-1A2C-6C90EED2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4699"/>
            <a:ext cx="6129759" cy="368461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A14E504-A7F0-FDB6-378D-6E395E191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255" y="3836815"/>
            <a:ext cx="3810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14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文字效果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12" y="2595418"/>
            <a:ext cx="5335893" cy="231277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24" y="2521528"/>
            <a:ext cx="5078037" cy="25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41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7218" y="-36513"/>
            <a:ext cx="10515600" cy="1325563"/>
          </a:xfrm>
        </p:spPr>
        <p:txBody>
          <a:bodyPr/>
          <a:lstStyle/>
          <a:p>
            <a:r>
              <a:rPr lang="en-US" altLang="zh-TW" dirty="0"/>
              <a:t>Pre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763" y="938934"/>
            <a:ext cx="10515600" cy="4351338"/>
          </a:xfrm>
        </p:spPr>
        <p:txBody>
          <a:bodyPr/>
          <a:lstStyle/>
          <a:p>
            <a:r>
              <a:rPr lang="en-US" altLang="zh-TW" dirty="0"/>
              <a:t>&lt;pre&gt;&lt;/pre&gt;</a:t>
            </a:r>
            <a:r>
              <a:rPr lang="zh-TW" altLang="en-US" dirty="0"/>
              <a:t>可以保留原始碼的排版</a:t>
            </a:r>
            <a:endParaRPr lang="en-US" altLang="zh-TW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22542"/>
            <a:ext cx="6224138" cy="298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139" y="1997027"/>
            <a:ext cx="5762444" cy="323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1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&lt;code&gt;&lt;/code&gt;</a:t>
            </a:r>
            <a:r>
              <a:rPr lang="zh-TW" altLang="en-US" dirty="0"/>
              <a:t>可以使每個字元的大小相同</a:t>
            </a:r>
            <a:endParaRPr lang="en-US" altLang="zh-TW" dirty="0"/>
          </a:p>
          <a:p>
            <a:r>
              <a:rPr lang="zh-TW" altLang="en-US" dirty="0"/>
              <a:t>在沒有使用</a:t>
            </a:r>
            <a:r>
              <a:rPr lang="en-US" altLang="zh-TW" dirty="0"/>
              <a:t>code</a:t>
            </a:r>
            <a:r>
              <a:rPr lang="zh-TW" altLang="en-US" dirty="0"/>
              <a:t>的時候，</a:t>
            </a:r>
            <a:r>
              <a:rPr lang="en-US" altLang="zh-TW" dirty="0"/>
              <a:t>w</a:t>
            </a:r>
            <a:r>
              <a:rPr lang="zh-TW" altLang="en-US" dirty="0"/>
              <a:t>比</a:t>
            </a:r>
            <a:r>
              <a:rPr lang="en-US" altLang="zh-TW" dirty="0" err="1"/>
              <a:t>i</a:t>
            </a:r>
            <a:r>
              <a:rPr lang="zh-TW" altLang="en-US" dirty="0"/>
              <a:t>寬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93" y="3615048"/>
            <a:ext cx="2839316" cy="20280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68" y="4017819"/>
            <a:ext cx="3323022" cy="169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0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建立清單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無數字排序的列表 </a:t>
            </a:r>
            <a:r>
              <a:rPr lang="en-US" altLang="zh-TW" dirty="0"/>
              <a:t>(unordered lists) &lt;</a:t>
            </a:r>
            <a:r>
              <a:rPr lang="en-US" altLang="zh-TW" dirty="0" err="1"/>
              <a:t>ul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有序的列表 </a:t>
            </a:r>
            <a:r>
              <a:rPr lang="en-US" altLang="zh-TW" dirty="0"/>
              <a:t>(ordered lists) &lt;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</a:p>
          <a:p>
            <a:r>
              <a:rPr lang="zh-TW" altLang="en-US" dirty="0"/>
              <a:t>列表內部則是</a:t>
            </a:r>
            <a:r>
              <a:rPr lang="en-US" altLang="zh-TW" dirty="0"/>
              <a:t>(list items)&lt;li&gt;</a:t>
            </a:r>
          </a:p>
          <a:p>
            <a:r>
              <a:rPr lang="zh-TW" altLang="en-US" dirty="0"/>
              <a:t>定義的列表 </a:t>
            </a:r>
            <a:r>
              <a:rPr lang="en-US" altLang="zh-TW" dirty="0"/>
              <a:t>(definition lists) &lt;dl&gt;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544" y="3996531"/>
            <a:ext cx="2104356" cy="1485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44" y="5482431"/>
            <a:ext cx="2424052" cy="134096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8" y="4577556"/>
            <a:ext cx="1343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783" y="4720431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445" y="3948906"/>
            <a:ext cx="23050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737" y="4110831"/>
            <a:ext cx="1733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79" y="5244306"/>
            <a:ext cx="2066383" cy="137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733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排版</a:t>
            </a:r>
            <a:r>
              <a:rPr lang="en-US" altLang="zh-TW" dirty="0"/>
              <a:t>/</a:t>
            </a:r>
            <a:r>
              <a:rPr lang="zh-TW" altLang="en-US" dirty="0"/>
              <a:t>分隔線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68046"/>
          </a:xfrm>
        </p:spPr>
        <p:txBody>
          <a:bodyPr/>
          <a:lstStyle/>
          <a:p>
            <a:r>
              <a:rPr lang="en-US" altLang="zh-TW" dirty="0"/>
              <a:t>&lt;</a:t>
            </a:r>
            <a:r>
              <a:rPr lang="en-US" altLang="zh-TW" dirty="0" err="1"/>
              <a:t>hr</a:t>
            </a:r>
            <a:r>
              <a:rPr lang="en-US" altLang="zh-TW" dirty="0"/>
              <a:t>&gt;</a:t>
            </a:r>
            <a:r>
              <a:rPr lang="zh-TW" altLang="en-US" dirty="0"/>
              <a:t>（</a:t>
            </a:r>
            <a:r>
              <a:rPr lang="en-US" altLang="zh-TW" dirty="0"/>
              <a:t>horizontal rule</a:t>
            </a:r>
            <a:r>
              <a:rPr lang="zh-TW" altLang="en-US" dirty="0"/>
              <a:t>）可以產生分隔線</a:t>
            </a:r>
            <a:endParaRPr lang="en-US" altLang="zh-TW" dirty="0"/>
          </a:p>
          <a:p>
            <a:r>
              <a:rPr lang="en-US" altLang="zh-TW" dirty="0"/>
              <a:t>Style</a:t>
            </a:r>
            <a:r>
              <a:rPr lang="zh-TW" altLang="en-US" dirty="0"/>
              <a:t>中可透過</a:t>
            </a:r>
            <a:r>
              <a:rPr lang="en-US" altLang="zh-TW" dirty="0"/>
              <a:t>margin</a:t>
            </a:r>
            <a:r>
              <a:rPr lang="zh-TW" altLang="en-US" dirty="0"/>
              <a:t>調整文字與網頁邊緣的間距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03660"/>
              </p:ext>
            </p:extLst>
          </p:nvPr>
        </p:nvGraphicFramePr>
        <p:xfrm>
          <a:off x="930797" y="2848690"/>
          <a:ext cx="7010400" cy="1605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8433637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89665927"/>
                    </a:ext>
                  </a:extLst>
                </a:gridCol>
              </a:tblGrid>
              <a:tr h="244634">
                <a:tc>
                  <a:txBody>
                    <a:bodyPr/>
                    <a:lstStyle/>
                    <a:p>
                      <a:pPr fontAlgn="t"/>
                      <a:r>
                        <a:rPr lang="en-US" altLang="zh-TW" dirty="0">
                          <a:solidFill>
                            <a:srgbClr val="008040"/>
                          </a:solidFill>
                          <a:effectLst/>
                        </a:rPr>
                        <a:t>m</a:t>
                      </a:r>
                      <a:r>
                        <a:rPr lang="en-US" dirty="0">
                          <a:solidFill>
                            <a:srgbClr val="008040"/>
                          </a:solidFill>
                          <a:effectLst/>
                        </a:rPr>
                        <a:t>argin</a:t>
                      </a:r>
                      <a:r>
                        <a:rPr lang="en-US" altLang="zh-TW" dirty="0">
                          <a:solidFill>
                            <a:srgbClr val="008040"/>
                          </a:solidFill>
                          <a:effectLst/>
                        </a:rPr>
                        <a:t>-top</a:t>
                      </a:r>
                      <a:r>
                        <a:rPr lang="zh-TW" altLang="en-US" dirty="0">
                          <a:solidFill>
                            <a:srgbClr val="008040"/>
                          </a:solidFill>
                          <a:effectLst/>
                        </a:rPr>
                        <a:t> </a:t>
                      </a:r>
                      <a:r>
                        <a:rPr lang="en-US" altLang="zh-TW" dirty="0">
                          <a:solidFill>
                            <a:srgbClr val="008040"/>
                          </a:solidFill>
                          <a:effectLst/>
                        </a:rPr>
                        <a:t>: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pixels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44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8040"/>
                          </a:solidFill>
                          <a:effectLst/>
                        </a:rPr>
                        <a:t>margin</a:t>
                      </a:r>
                      <a:r>
                        <a:rPr lang="en-US" altLang="zh-TW" dirty="0">
                          <a:solidFill>
                            <a:srgbClr val="008040"/>
                          </a:solidFill>
                          <a:effectLst/>
                        </a:rPr>
                        <a:t>-bottom: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pixels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52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8040"/>
                          </a:solidFill>
                          <a:effectLst/>
                        </a:rPr>
                        <a:t>margin-left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pixels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009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8040"/>
                          </a:solidFill>
                          <a:effectLst/>
                        </a:rPr>
                        <a:t>margin-right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pixels</a:t>
                      </a:r>
                    </a:p>
                  </a:txBody>
                  <a:tcPr marL="63500" marR="63500" marT="63500" marB="63500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75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15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B10E3-1870-474D-AB9D-BACE4740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排版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80D95D0-9AFB-48C4-B311-320F01C4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094"/>
            <a:ext cx="6485231" cy="5098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58E9EB-9BC2-4ECE-9652-28C6BE7B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31" y="1603094"/>
            <a:ext cx="6623067" cy="44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標籤與內容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由標籤與內容所組成</a:t>
            </a:r>
            <a:endParaRPr lang="en-US" altLang="zh-TW" dirty="0"/>
          </a:p>
          <a:p>
            <a:r>
              <a:rPr lang="zh-TW" altLang="en-US" dirty="0"/>
              <a:t>內容 </a:t>
            </a:r>
            <a:r>
              <a:rPr lang="en-US" altLang="zh-TW" dirty="0"/>
              <a:t>:</a:t>
            </a:r>
            <a:r>
              <a:rPr lang="zh-TW" altLang="en-US" dirty="0"/>
              <a:t> 網頁的內文</a:t>
            </a:r>
            <a:endParaRPr lang="en-US" altLang="zh-TW" dirty="0"/>
          </a:p>
          <a:p>
            <a:r>
              <a:rPr lang="zh-TW" altLang="en-US" dirty="0"/>
              <a:t>標籤</a:t>
            </a:r>
            <a:r>
              <a:rPr lang="en-US" altLang="zh-TW" dirty="0"/>
              <a:t>&lt;Tag&gt;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用 </a:t>
            </a:r>
            <a:r>
              <a:rPr lang="en-US" altLang="zh-TW" dirty="0"/>
              <a:t>&lt;…&gt;</a:t>
            </a:r>
            <a:r>
              <a:rPr lang="zh-TW" altLang="en-US" dirty="0"/>
              <a:t>組成，用以標示網頁內容的格式等功能，通常會有開始</a:t>
            </a:r>
            <a:r>
              <a:rPr lang="en-US" altLang="zh-TW" dirty="0"/>
              <a:t>&lt;Tag&gt;</a:t>
            </a:r>
            <a:r>
              <a:rPr lang="zh-TW" altLang="en-US" dirty="0"/>
              <a:t>與結束</a:t>
            </a:r>
            <a:r>
              <a:rPr lang="en-US" altLang="zh-TW" dirty="0"/>
              <a:t>&lt;/Tag&gt;</a:t>
            </a:r>
            <a:r>
              <a:rPr lang="zh-TW" altLang="en-US" dirty="0"/>
              <a:t>劃出作用範圍。 </a:t>
            </a:r>
            <a:endParaRPr lang="en-US" altLang="zh-TW" dirty="0"/>
          </a:p>
          <a:p>
            <a:r>
              <a:rPr lang="en-US" altLang="zh-TW" dirty="0"/>
              <a:t>&lt;!-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code-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註解</a:t>
            </a:r>
            <a:r>
              <a:rPr lang="en-US" altLang="zh-TW" dirty="0"/>
              <a:t>code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936" y="5178425"/>
            <a:ext cx="66294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8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 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</a:t>
            </a:r>
            <a:r>
              <a:rPr lang="zh-TW" altLang="en-US" dirty="0"/>
              <a:t>寫錯了網頁還是能開啟，請注意你寫的功能是否有正確作用</a:t>
            </a:r>
            <a:endParaRPr lang="en-US" altLang="zh-TW" dirty="0"/>
          </a:p>
          <a:p>
            <a:r>
              <a:rPr lang="zh-TW" altLang="en-US" dirty="0"/>
              <a:t>如果修改了檔案內容，有些內容不會隨著瀏覽器內容更改</a:t>
            </a:r>
            <a:r>
              <a:rPr lang="en-US" altLang="zh-TW" dirty="0"/>
              <a:t>(</a:t>
            </a:r>
            <a:r>
              <a:rPr lang="zh-TW" altLang="en-US" dirty="0"/>
              <a:t>因為有快取</a:t>
            </a:r>
            <a:r>
              <a:rPr lang="en-US" altLang="zh-TW" dirty="0"/>
              <a:t>)</a:t>
            </a:r>
            <a:r>
              <a:rPr lang="zh-TW" altLang="en-US" dirty="0"/>
              <a:t>，因此需要清除快取</a:t>
            </a:r>
            <a:r>
              <a:rPr lang="en-US" altLang="zh-TW" dirty="0"/>
              <a:t>/</a:t>
            </a:r>
            <a:r>
              <a:rPr lang="zh-TW" altLang="en-US" dirty="0"/>
              <a:t>重新開啟網頁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015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今天的作業</a:t>
            </a:r>
            <a:r>
              <a:rPr lang="en-US" altLang="zh-TW" dirty="0"/>
              <a:t>:</a:t>
            </a:r>
            <a:r>
              <a:rPr lang="zh-TW" altLang="en-US" dirty="0"/>
              <a:t>建立一個簡單的網頁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48245"/>
            <a:ext cx="10515600" cy="4944630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找幾段文字，作為網頁的內容。</a:t>
            </a:r>
            <a:endParaRPr lang="en-US" altLang="zh-TW" dirty="0"/>
          </a:p>
          <a:p>
            <a:r>
              <a:rPr lang="zh-TW" altLang="en-US" dirty="0"/>
              <a:t>其中一段文字為你今天的</a:t>
            </a:r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questions</a:t>
            </a:r>
            <a:r>
              <a:rPr lang="zh-TW" altLang="en-US" dirty="0"/>
              <a:t>，請使用</a:t>
            </a:r>
            <a:r>
              <a:rPr lang="en-US" altLang="zh-TW" dirty="0"/>
              <a:t>list</a:t>
            </a:r>
            <a:r>
              <a:rPr lang="zh-TW" altLang="en-US" dirty="0"/>
              <a:t>排序。</a:t>
            </a:r>
            <a:endParaRPr lang="en-US" altLang="zh-TW" dirty="0"/>
          </a:p>
          <a:p>
            <a:r>
              <a:rPr lang="zh-TW" altLang="en-US" dirty="0"/>
              <a:t>發揮自己的創意做出一個</a:t>
            </a:r>
            <a:r>
              <a:rPr lang="en-US" altLang="zh-TW" dirty="0"/>
              <a:t>&lt;pre&gt;</a:t>
            </a:r>
            <a:r>
              <a:rPr lang="zh-TW" altLang="en-US" dirty="0"/>
              <a:t>的原始碼排序</a:t>
            </a:r>
            <a:endParaRPr lang="en-US" altLang="zh-TW" dirty="0"/>
          </a:p>
          <a:p>
            <a:r>
              <a:rPr lang="zh-TW" altLang="en-US" dirty="0"/>
              <a:t>要求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“</a:t>
            </a:r>
            <a:r>
              <a:rPr lang="zh-TW" altLang="en-US" dirty="0"/>
              <a:t>有目的的</a:t>
            </a:r>
            <a:r>
              <a:rPr lang="en-US" altLang="zh-TW" dirty="0"/>
              <a:t>”</a:t>
            </a:r>
            <a:r>
              <a:rPr lang="zh-TW" altLang="en-US" dirty="0"/>
              <a:t>使用關於文字編輯的功能</a:t>
            </a:r>
            <a:r>
              <a:rPr lang="en-US" altLang="zh-TW" dirty="0"/>
              <a:t>(</a:t>
            </a:r>
            <a:r>
              <a:rPr lang="zh-TW" altLang="en-US" dirty="0"/>
              <a:t>至少</a:t>
            </a:r>
            <a:r>
              <a:rPr lang="en-US" altLang="zh-TW" dirty="0"/>
              <a:t>4</a:t>
            </a:r>
            <a:r>
              <a:rPr lang="zh-TW" altLang="en-US" dirty="0"/>
              <a:t>種</a:t>
            </a:r>
            <a:r>
              <a:rPr lang="en-US" altLang="zh-TW" dirty="0"/>
              <a:t>)</a:t>
            </a:r>
            <a:r>
              <a:rPr lang="zh-TW" altLang="en-US" dirty="0"/>
              <a:t>，使你的網頁文章易讀。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舉例來說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1.</a:t>
            </a:r>
            <a:r>
              <a:rPr lang="zh-TW" altLang="en-US" dirty="0"/>
              <a:t>不同段文字要進行分段，依照排版或文字量適當分行</a:t>
            </a:r>
            <a:endParaRPr lang="en-US" altLang="zh-TW" dirty="0"/>
          </a:p>
          <a:p>
            <a:pPr lvl="2"/>
            <a:r>
              <a:rPr lang="en-US" altLang="zh-TW" dirty="0"/>
              <a:t>2.</a:t>
            </a:r>
            <a:r>
              <a:rPr lang="zh-TW" altLang="en-US" dirty="0"/>
              <a:t>標題可能使用 大小</a:t>
            </a:r>
            <a:r>
              <a:rPr lang="en-US" altLang="zh-TW" dirty="0"/>
              <a:t>/</a:t>
            </a:r>
            <a:r>
              <a:rPr lang="zh-TW" altLang="en-US" dirty="0"/>
              <a:t>粗體 等功能使其明顯</a:t>
            </a:r>
            <a:endParaRPr lang="en-US" altLang="zh-TW" dirty="0"/>
          </a:p>
          <a:p>
            <a:pPr lvl="2"/>
            <a:r>
              <a:rPr lang="en-US" altLang="zh-TW" dirty="0"/>
              <a:t>3.</a:t>
            </a:r>
            <a:r>
              <a:rPr lang="zh-TW" altLang="en-US" dirty="0"/>
              <a:t>使用 粗體</a:t>
            </a:r>
            <a:r>
              <a:rPr lang="en-US" altLang="zh-TW" dirty="0"/>
              <a:t>/</a:t>
            </a:r>
            <a:r>
              <a:rPr lang="zh-TW" altLang="en-US" dirty="0"/>
              <a:t>底線</a:t>
            </a:r>
            <a:r>
              <a:rPr lang="en-US" altLang="zh-TW" dirty="0"/>
              <a:t>/</a:t>
            </a:r>
            <a:r>
              <a:rPr lang="zh-TW" altLang="en-US" dirty="0"/>
              <a:t>標記 等功能  標記文章中的重點內容</a:t>
            </a:r>
            <a:endParaRPr lang="en-US" altLang="zh-TW" dirty="0"/>
          </a:p>
          <a:p>
            <a:pPr lvl="2"/>
            <a:r>
              <a:rPr lang="en-US" altLang="zh-TW" dirty="0"/>
              <a:t>4.</a:t>
            </a:r>
            <a:r>
              <a:rPr lang="zh-TW" altLang="en-US" dirty="0"/>
              <a:t>使用 斜體 來對文章進行備註</a:t>
            </a:r>
            <a:endParaRPr lang="en-US" altLang="zh-TW" dirty="0"/>
          </a:p>
          <a:p>
            <a:pPr marL="914400" lvl="2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以上使用時機為參考用，可依自己喜好進行排版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目標 </a:t>
            </a:r>
            <a:r>
              <a:rPr lang="en-US" altLang="zh-TW" dirty="0"/>
              <a:t>:</a:t>
            </a:r>
            <a:r>
              <a:rPr lang="zh-TW" altLang="en-US" dirty="0"/>
              <a:t> 讓看的人快速掌握文章內容或是你想表達的東西</a:t>
            </a:r>
            <a:endParaRPr lang="en-US" altLang="zh-TW" dirty="0"/>
          </a:p>
          <a:p>
            <a:r>
              <a:rPr lang="zh-TW" altLang="en-US" dirty="0"/>
              <a:t>作業檔名為學號</a:t>
            </a:r>
            <a:r>
              <a:rPr lang="en-US" altLang="zh-TW" dirty="0"/>
              <a:t>_</a:t>
            </a:r>
            <a:r>
              <a:rPr lang="zh-TW" altLang="en-US" dirty="0"/>
              <a:t>今天日期</a:t>
            </a:r>
            <a:r>
              <a:rPr lang="en-US" altLang="zh-TW" dirty="0"/>
              <a:t>.html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754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58317"/>
            <a:ext cx="10515600" cy="1325563"/>
          </a:xfrm>
        </p:spPr>
        <p:txBody>
          <a:bodyPr/>
          <a:lstStyle/>
          <a:p>
            <a:r>
              <a:rPr lang="en-US" altLang="zh-TW" dirty="0"/>
              <a:t>Lab </a:t>
            </a:r>
            <a:r>
              <a:rPr lang="en-US" altLang="zh-TW" dirty="0" err="1"/>
              <a:t>Questiones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1182" y="1271444"/>
            <a:ext cx="10515600" cy="4351338"/>
          </a:xfrm>
        </p:spPr>
        <p:txBody>
          <a:bodyPr/>
          <a:lstStyle/>
          <a:p>
            <a:r>
              <a:rPr lang="en-US" altLang="zh-TW" dirty="0"/>
              <a:t>1. &lt;</a:t>
            </a:r>
            <a:r>
              <a:rPr lang="en-US" altLang="zh-TW" dirty="0" err="1"/>
              <a:t>em</a:t>
            </a:r>
            <a:r>
              <a:rPr lang="en-US" altLang="zh-TW" dirty="0"/>
              <a:t>&gt;</a:t>
            </a:r>
            <a:r>
              <a:rPr lang="zh-TW" altLang="en-US" dirty="0"/>
              <a:t>跟</a:t>
            </a:r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zh-TW" altLang="en-US" dirty="0"/>
              <a:t>有什麼差異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2.&lt;b&gt;</a:t>
            </a:r>
            <a:r>
              <a:rPr lang="zh-TW" altLang="en-US" dirty="0"/>
              <a:t>跟</a:t>
            </a:r>
            <a:r>
              <a:rPr lang="en-US" altLang="zh-TW" dirty="0"/>
              <a:t>&lt;strong&gt;</a:t>
            </a:r>
            <a:r>
              <a:rPr lang="zh-TW" altLang="en-US" dirty="0"/>
              <a:t>有什麼差異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你覺得下面這種寫法算錯嗎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zh-TW" altLang="en-US" dirty="0"/>
              <a:t>你覺得把</a:t>
            </a:r>
            <a:r>
              <a:rPr lang="en-US" altLang="zh-TW" dirty="0"/>
              <a:t>&lt;head&gt;</a:t>
            </a:r>
            <a:r>
              <a:rPr lang="zh-TW" altLang="en-US" dirty="0"/>
              <a:t>、</a:t>
            </a:r>
            <a:r>
              <a:rPr lang="en-US" altLang="zh-TW" dirty="0"/>
              <a:t>&lt;body&gt;</a:t>
            </a:r>
            <a:r>
              <a:rPr lang="zh-TW" altLang="en-US" dirty="0"/>
              <a:t>去掉會怎樣嗎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5. </a:t>
            </a:r>
            <a:r>
              <a:rPr lang="zh-TW" altLang="en-US" dirty="0"/>
              <a:t>你覺得</a:t>
            </a:r>
            <a:r>
              <a:rPr lang="en-US" altLang="zh-TW" dirty="0"/>
              <a:t>html</a:t>
            </a:r>
            <a:r>
              <a:rPr lang="zh-TW" altLang="en-US" dirty="0"/>
              <a:t>算是一種程式語言嗎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4147128"/>
            <a:ext cx="4172081" cy="227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66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範例作業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667" y="0"/>
            <a:ext cx="339824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9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可參考網站 </a:t>
            </a:r>
            <a:r>
              <a:rPr lang="en-US" altLang="zh-TW" dirty="0"/>
              <a:t>W3schools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https://www.w3schools.com/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https://www.fooish.com/html/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https://www.w3school.com.cn/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遇到不清楚的語法可利用此網站查詢。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由於新版本的</a:t>
            </a:r>
            <a:r>
              <a:rPr lang="en-US" altLang="zh-TW" dirty="0"/>
              <a:t>html</a:t>
            </a:r>
            <a:r>
              <a:rPr lang="zh-TW" altLang="en-US" dirty="0"/>
              <a:t>建議某些功能由</a:t>
            </a:r>
            <a:r>
              <a:rPr lang="en-US" altLang="zh-TW" dirty="0"/>
              <a:t>CSS</a:t>
            </a:r>
            <a:r>
              <a:rPr lang="zh-TW" altLang="en-US" dirty="0"/>
              <a:t>實現，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因此</a:t>
            </a:r>
            <a:r>
              <a:rPr lang="en-US" altLang="zh-TW" dirty="0" err="1"/>
              <a:t>ppt</a:t>
            </a:r>
            <a:r>
              <a:rPr lang="zh-TW" altLang="en-US" dirty="0"/>
              <a:t>裡面的有些語法可能是舊版本的語法。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194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A8FAE-63BC-4257-ACDF-66754C1A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特殊字元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704FCF-C4A7-48F2-93CA-DBDC8DAF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690688"/>
            <a:ext cx="7791450" cy="41624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467710-55FE-436E-B70D-8EEC63EB5C59}"/>
              </a:ext>
            </a:extLst>
          </p:cNvPr>
          <p:cNvSpPr txBox="1"/>
          <p:nvPr/>
        </p:nvSpPr>
        <p:spPr>
          <a:xfrm>
            <a:off x="2158678" y="585311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空白字元     </a:t>
            </a:r>
            <a:r>
              <a:rPr lang="en-US" altLang="zh-TW" dirty="0"/>
              <a:t>&amp;nbsp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21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如何開始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551008"/>
            <a:ext cx="10863805" cy="4259483"/>
          </a:xfrm>
        </p:spPr>
        <p:txBody>
          <a:bodyPr>
            <a:normAutofit/>
          </a:bodyPr>
          <a:lstStyle/>
          <a:p>
            <a:r>
              <a:rPr lang="zh-TW" altLang="en-US" dirty="0"/>
              <a:t>記事本</a:t>
            </a:r>
            <a:endParaRPr lang="en-US" altLang="zh-TW" dirty="0"/>
          </a:p>
          <a:p>
            <a:r>
              <a:rPr lang="en-US" altLang="zh-TW" dirty="0"/>
              <a:t>Notepad++</a:t>
            </a:r>
          </a:p>
          <a:p>
            <a:r>
              <a:rPr lang="en-US" altLang="zh-TW" dirty="0"/>
              <a:t>Visual Studio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en-US" altLang="zh-TW" dirty="0"/>
              <a:t>Online editor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(</a:t>
            </a:r>
            <a:r>
              <a:rPr lang="zh-TW" altLang="en-US" dirty="0"/>
              <a:t>副檔名需修改成</a:t>
            </a:r>
            <a:r>
              <a:rPr lang="en-US" altLang="zh-TW" dirty="0"/>
              <a:t>.html)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存檔類型是</a:t>
            </a:r>
            <a:r>
              <a:rPr lang="en-US" altLang="zh-TW" dirty="0"/>
              <a:t>txt</a:t>
            </a:r>
            <a:r>
              <a:rPr lang="zh-TW" altLang="en-US" dirty="0"/>
              <a:t>的話檔案會變成</a:t>
            </a:r>
            <a:r>
              <a:rPr lang="en-US" altLang="zh-TW" dirty="0"/>
              <a:t>title.html.txt)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0" y="5721350"/>
            <a:ext cx="4352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2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637" y="250680"/>
            <a:ext cx="10515600" cy="1325563"/>
          </a:xfrm>
        </p:spPr>
        <p:txBody>
          <a:bodyPr/>
          <a:lstStyle/>
          <a:p>
            <a:r>
              <a:rPr lang="zh-TW" altLang="en-US" dirty="0"/>
              <a:t>基礎結構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42637" y="157624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&lt;!DOCTYPE html&gt;:</a:t>
            </a:r>
            <a:r>
              <a:rPr lang="zh-TW" altLang="en-US" dirty="0"/>
              <a:t>宣告這份文件是</a:t>
            </a:r>
            <a:r>
              <a:rPr lang="en-US" altLang="zh-TW" dirty="0"/>
              <a:t>html</a:t>
            </a:r>
          </a:p>
          <a:p>
            <a:r>
              <a:rPr lang="en-US" altLang="zh-TW" dirty="0"/>
              <a:t>&lt;html&gt; &lt;/html&gt;</a:t>
            </a:r>
            <a:r>
              <a:rPr lang="zh-TW" altLang="en-US" dirty="0"/>
              <a:t>代表這份文件的開始與結束</a:t>
            </a:r>
            <a:endParaRPr lang="en-US" altLang="zh-TW" dirty="0"/>
          </a:p>
          <a:p>
            <a:r>
              <a:rPr lang="en-US" altLang="zh-TW" dirty="0"/>
              <a:t>&lt;head&gt;&lt;/head&gt;</a:t>
            </a:r>
            <a:r>
              <a:rPr lang="zh-TW" altLang="en-US" dirty="0"/>
              <a:t>一般來說會有這些內容</a:t>
            </a:r>
            <a:endParaRPr lang="en-US" altLang="zh-TW" dirty="0"/>
          </a:p>
          <a:p>
            <a:pPr lvl="1"/>
            <a:r>
              <a:rPr lang="en-US" altLang="zh-TW" dirty="0"/>
              <a:t>&lt;title&gt;&lt;/title&gt;</a:t>
            </a:r>
            <a:r>
              <a:rPr lang="zh-TW" altLang="en-US" dirty="0"/>
              <a:t>設定網頁的名稱</a:t>
            </a:r>
            <a:endParaRPr lang="en-US" altLang="zh-TW" dirty="0"/>
          </a:p>
          <a:p>
            <a:pPr lvl="1"/>
            <a:r>
              <a:rPr lang="en-US" altLang="zh-TW" dirty="0"/>
              <a:t>&lt;meta&gt;&lt;/meta&gt;: :</a:t>
            </a:r>
            <a:r>
              <a:rPr lang="zh-TW" altLang="en-US" dirty="0"/>
              <a:t>使用的編碼、作者等資訊</a:t>
            </a:r>
            <a:r>
              <a:rPr lang="en-US" altLang="zh-TW" dirty="0"/>
              <a:t>(charset</a:t>
            </a:r>
            <a:r>
              <a:rPr lang="zh-TW" altLang="en-US" dirty="0"/>
              <a:t>、</a:t>
            </a:r>
            <a:r>
              <a:rPr lang="en-US" altLang="zh-TW" dirty="0"/>
              <a:t>description)</a:t>
            </a:r>
          </a:p>
          <a:p>
            <a:pPr lvl="1"/>
            <a:r>
              <a:rPr lang="en-US" altLang="zh-TW" dirty="0"/>
              <a:t>&lt;style&gt;&lt;/style&gt;:</a:t>
            </a:r>
            <a:r>
              <a:rPr lang="zh-TW" altLang="en-US" dirty="0"/>
              <a:t>使用的</a:t>
            </a:r>
            <a:r>
              <a:rPr lang="en-US" altLang="zh-TW" dirty="0"/>
              <a:t>CSS</a:t>
            </a:r>
            <a:r>
              <a:rPr lang="zh-TW" altLang="en-US" dirty="0"/>
              <a:t>樣式</a:t>
            </a:r>
            <a:endParaRPr lang="en-US" altLang="zh-TW" dirty="0"/>
          </a:p>
          <a:p>
            <a:pPr lvl="1"/>
            <a:r>
              <a:rPr lang="en-US" altLang="zh-TW" dirty="0"/>
              <a:t>&lt;script&gt;&lt;/script&gt;:</a:t>
            </a:r>
            <a:r>
              <a:rPr lang="zh-TW" altLang="en-US" dirty="0"/>
              <a:t>使用的</a:t>
            </a:r>
            <a:r>
              <a:rPr lang="en-US" altLang="zh-TW" dirty="0"/>
              <a:t>JS</a:t>
            </a:r>
            <a:r>
              <a:rPr lang="zh-TW" altLang="en-US" dirty="0"/>
              <a:t>程式</a:t>
            </a:r>
            <a:endParaRPr lang="en-US" altLang="zh-TW" dirty="0"/>
          </a:p>
          <a:p>
            <a:r>
              <a:rPr lang="en-US" altLang="zh-TW" dirty="0"/>
              <a:t>&lt;body&gt; </a:t>
            </a:r>
            <a:r>
              <a:rPr lang="zh-TW" altLang="en-US" dirty="0"/>
              <a:t>網頁的內文會寫在裡面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有的</a:t>
            </a:r>
            <a:r>
              <a:rPr lang="en-US" altLang="zh-TW" dirty="0"/>
              <a:t>editor</a:t>
            </a:r>
            <a:r>
              <a:rPr lang="zh-TW" altLang="en-US" dirty="0"/>
              <a:t>直接讓使用者撰寫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body</a:t>
            </a:r>
            <a:r>
              <a:rPr lang="zh-TW" altLang="en-US" dirty="0"/>
              <a:t>的部分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747" y="3385664"/>
            <a:ext cx="59150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7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4854" y="407296"/>
            <a:ext cx="10515600" cy="1325563"/>
          </a:xfrm>
        </p:spPr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4854" y="2075007"/>
            <a:ext cx="10515600" cy="4351338"/>
          </a:xfrm>
        </p:spPr>
        <p:txBody>
          <a:bodyPr/>
          <a:lstStyle/>
          <a:p>
            <a:r>
              <a:rPr lang="zh-TW" altLang="en-US" dirty="0"/>
              <a:t>標籤內部的屬性</a:t>
            </a:r>
            <a:endParaRPr lang="en-US" altLang="zh-TW" dirty="0"/>
          </a:p>
          <a:p>
            <a:r>
              <a:rPr lang="zh-TW" altLang="en-US" dirty="0"/>
              <a:t>可以更細的去表達該標籤的性質</a:t>
            </a:r>
            <a:endParaRPr lang="en-US" altLang="zh-TW" dirty="0"/>
          </a:p>
          <a:p>
            <a:r>
              <a:rPr lang="zh-TW" altLang="en-US" dirty="0"/>
              <a:t>常見的</a:t>
            </a:r>
            <a:r>
              <a:rPr lang="en-US" altLang="zh-TW" dirty="0"/>
              <a:t>attribute</a:t>
            </a:r>
            <a:r>
              <a:rPr lang="zh-TW" altLang="en-US" dirty="0"/>
              <a:t>還有</a:t>
            </a:r>
            <a:r>
              <a:rPr lang="en-US" altLang="zh-TW" dirty="0"/>
              <a:t>style</a:t>
            </a:r>
            <a:r>
              <a:rPr lang="zh-TW" altLang="en-US" dirty="0"/>
              <a:t>、</a:t>
            </a:r>
            <a:r>
              <a:rPr lang="en-US" altLang="zh-TW" dirty="0"/>
              <a:t>id</a:t>
            </a:r>
            <a:r>
              <a:rPr lang="zh-TW" altLang="en-US" dirty="0"/>
              <a:t>、</a:t>
            </a:r>
            <a:r>
              <a:rPr lang="en-US" altLang="zh-TW" dirty="0"/>
              <a:t>class</a:t>
            </a:r>
            <a:r>
              <a:rPr lang="zh-TW" altLang="en-US" dirty="0"/>
              <a:t>等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280" y="3122842"/>
            <a:ext cx="4743450" cy="3381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846" y="4084867"/>
            <a:ext cx="41910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en-US" altLang="zh-TW" dirty="0"/>
              <a:t>body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可以直接輸入顏色，也可以輸入顏色的</a:t>
            </a:r>
            <a:r>
              <a:rPr lang="en-US" altLang="zh-TW" dirty="0"/>
              <a:t>hex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</a:p>
          <a:p>
            <a:r>
              <a:rPr lang="zh-TW" altLang="en-US" dirty="0"/>
              <a:t>顏色的資訊可以是 </a:t>
            </a:r>
            <a:r>
              <a:rPr lang="en-US" altLang="zh-TW" dirty="0"/>
              <a:t>black </a:t>
            </a:r>
            <a:r>
              <a:rPr lang="zh-TW" altLang="en-US" dirty="0"/>
              <a:t>也可以是</a:t>
            </a:r>
            <a:r>
              <a:rPr lang="en-US" altLang="zh-TW" dirty="0"/>
              <a:t>“black”</a:t>
            </a:r>
          </a:p>
          <a:p>
            <a:r>
              <a:rPr lang="zh-TW" altLang="en-US" dirty="0"/>
              <a:t>查詢</a:t>
            </a:r>
            <a:r>
              <a:rPr lang="en-US" altLang="zh-TW" dirty="0"/>
              <a:t>hex</a:t>
            </a:r>
            <a:r>
              <a:rPr lang="zh-TW" altLang="en-US" dirty="0"/>
              <a:t> </a:t>
            </a:r>
            <a:r>
              <a:rPr lang="en-US" altLang="zh-TW" dirty="0"/>
              <a:t>code: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https://www.rapidtables.com/web/color/RGB_Color.html</a:t>
            </a:r>
            <a:endParaRPr lang="zh-TW" altLang="en-US" dirty="0"/>
          </a:p>
          <a:p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375" y="1209293"/>
            <a:ext cx="3030611" cy="18165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F7F13E-0175-3643-E0B6-FBD14DEBF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60" y="4033658"/>
            <a:ext cx="2946400" cy="1320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6FAA22F-5DBD-4F4F-C3B1-C5B1AF1E1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58" y="5588866"/>
            <a:ext cx="2654300" cy="7747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A74BFD6-A969-638C-4AF9-BC4AA45B4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86" y="4033658"/>
            <a:ext cx="7772400" cy="10533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1FC5B16-D466-CD17-8040-BFA349083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586" y="5533665"/>
            <a:ext cx="2654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9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  : </a:t>
            </a:r>
            <a:r>
              <a:rPr lang="zh-TW" altLang="en-US" dirty="0"/>
              <a:t>準備一些內容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&lt;body&gt;</a:t>
            </a:r>
            <a:r>
              <a:rPr lang="zh-TW" altLang="en-US" dirty="0"/>
              <a:t>內文</a:t>
            </a:r>
            <a:r>
              <a:rPr lang="en-US" altLang="zh-TW" dirty="0"/>
              <a:t>&lt;/body&gt;</a:t>
            </a:r>
          </a:p>
          <a:p>
            <a:r>
              <a:rPr lang="zh-TW" altLang="en-US" dirty="0"/>
              <a:t>內文不會像原始碼的介面一樣編排，</a:t>
            </a:r>
            <a:endParaRPr lang="en-US" altLang="zh-TW" dirty="0"/>
          </a:p>
          <a:p>
            <a:r>
              <a:rPr lang="zh-TW" altLang="en-US" dirty="0"/>
              <a:t>所以需要一些標籤修飾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CF5B14-3138-8152-A8F4-5AEBA1B3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541" y="802396"/>
            <a:ext cx="5237981" cy="34686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80D75C-3B14-7A3F-7E7F-57E46376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90" y="4768980"/>
            <a:ext cx="10911872" cy="140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2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給予標題 </a:t>
            </a:r>
            <a:r>
              <a:rPr lang="en-US" altLang="zh-TW" dirty="0"/>
              <a:t>(head) &lt;h1&gt;&lt;/h1&gt;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使用的標題會影響你的網頁的搜尋結果</a:t>
            </a:r>
            <a:endParaRPr lang="en-US" altLang="zh-TW" dirty="0"/>
          </a:p>
          <a:p>
            <a:r>
              <a:rPr lang="zh-TW" altLang="en-US" dirty="0"/>
              <a:t>分為</a:t>
            </a:r>
            <a:r>
              <a:rPr lang="en-US" altLang="zh-TW" dirty="0"/>
              <a:t>&lt;h1&gt;~&lt;h6&gt; </a:t>
            </a:r>
            <a:r>
              <a:rPr lang="zh-TW" altLang="en-US" dirty="0"/>
              <a:t>代表重要程度大</a:t>
            </a:r>
            <a:r>
              <a:rPr lang="en-US" altLang="zh-TW" dirty="0"/>
              <a:t>~</a:t>
            </a:r>
            <a:r>
              <a:rPr lang="zh-TW" altLang="en-US" dirty="0"/>
              <a:t>小</a:t>
            </a:r>
            <a:endParaRPr lang="en-US" altLang="zh-TW" dirty="0"/>
          </a:p>
          <a:p>
            <a:r>
              <a:rPr lang="zh-TW" altLang="en-US" dirty="0"/>
              <a:t>字體大小也會隨之變化</a:t>
            </a:r>
            <a:endParaRPr lang="en-US" altLang="zh-TW" dirty="0"/>
          </a:p>
          <a:p>
            <a:r>
              <a:rPr lang="zh-TW" altLang="en-US" dirty="0"/>
              <a:t>一般而言，一個網站只會有一個</a:t>
            </a:r>
            <a:r>
              <a:rPr lang="en-US" altLang="zh-TW" dirty="0"/>
              <a:t>h1</a:t>
            </a:r>
          </a:p>
          <a:p>
            <a:r>
              <a:rPr lang="zh-TW" altLang="en-US" dirty="0"/>
              <a:t>剩下的使用</a:t>
            </a:r>
            <a:r>
              <a:rPr lang="en-US" altLang="zh-TW" dirty="0"/>
              <a:t>h2</a:t>
            </a:r>
          </a:p>
          <a:p>
            <a:r>
              <a:rPr lang="zh-TW" altLang="en-US" dirty="0"/>
              <a:t>若是你的網站文字量較大，會依序使用</a:t>
            </a:r>
            <a:r>
              <a:rPr lang="en-US" altLang="zh-TW" dirty="0"/>
              <a:t>h3~h6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588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內容分區元素</a:t>
            </a:r>
            <a:r>
              <a:rPr lang="en-US" altLang="zh-TW" dirty="0"/>
              <a:t>(division) &lt;div&gt;&lt;/div&gt;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&lt;div&gt;</a:t>
            </a:r>
            <a:r>
              <a:rPr lang="zh-TW" altLang="en-US" dirty="0"/>
              <a:t>是一種</a:t>
            </a:r>
            <a:r>
              <a:rPr lang="en-US" altLang="zh-TW" dirty="0"/>
              <a:t>html</a:t>
            </a:r>
            <a:r>
              <a:rPr lang="zh-TW" altLang="en-US" dirty="0"/>
              <a:t>內的容器</a:t>
            </a:r>
            <a:endParaRPr lang="en-US" altLang="zh-TW" dirty="0"/>
          </a:p>
          <a:p>
            <a:r>
              <a:rPr lang="zh-TW" altLang="en-US" dirty="0"/>
              <a:t>作為純粹的容器可以輕鬆進行樣式化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64ABA3-6A92-01B0-479D-5C2F434A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57966"/>
            <a:ext cx="5471559" cy="17455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D75815-D1BE-932E-87E1-48E99DD0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8" y="4940490"/>
            <a:ext cx="8694664" cy="19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自訂 2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3414</TotalTime>
  <Words>994</Words>
  <Application>Microsoft Macintosh PowerPoint</Application>
  <PresentationFormat>寬螢幕</PresentationFormat>
  <Paragraphs>125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微軟正黑體</vt:lpstr>
      <vt:lpstr>Arial</vt:lpstr>
      <vt:lpstr>Office Theme</vt:lpstr>
      <vt:lpstr>HTML : HyperText Markup Language</vt:lpstr>
      <vt:lpstr>標籤與內容</vt:lpstr>
      <vt:lpstr>如何開始:</vt:lpstr>
      <vt:lpstr>基礎結構</vt:lpstr>
      <vt:lpstr>範例 : Attribute</vt:lpstr>
      <vt:lpstr>設置body</vt:lpstr>
      <vt:lpstr>Step 1  : 準備一些內容</vt:lpstr>
      <vt:lpstr>給予標題 (head) &lt;h1&gt;&lt;/h1&gt;</vt:lpstr>
      <vt:lpstr>內容分區元素(division) &lt;div&gt;&lt;/div&gt;</vt:lpstr>
      <vt:lpstr> 換行(break line)  &lt;br&gt; 分段(paragraph)&lt;p&gt;&lt;/p&gt; </vt:lpstr>
      <vt:lpstr>字型大小更改</vt:lpstr>
      <vt:lpstr>字型顏色更改</vt:lpstr>
      <vt:lpstr>字型種類更改</vt:lpstr>
      <vt:lpstr>文字效果</vt:lpstr>
      <vt:lpstr>Pre</vt:lpstr>
      <vt:lpstr>code</vt:lpstr>
      <vt:lpstr>建立清單</vt:lpstr>
      <vt:lpstr>排版/分隔線</vt:lpstr>
      <vt:lpstr>排版 </vt:lpstr>
      <vt:lpstr>注意 :</vt:lpstr>
      <vt:lpstr>今天的作業:建立一個簡單的網頁</vt:lpstr>
      <vt:lpstr>Lab Questiones</vt:lpstr>
      <vt:lpstr>範例作業</vt:lpstr>
      <vt:lpstr>可參考網站 W3schools</vt:lpstr>
      <vt:lpstr>特殊字元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Linda Jhaung</cp:lastModifiedBy>
  <cp:revision>87</cp:revision>
  <dcterms:created xsi:type="dcterms:W3CDTF">2021-10-31T13:13:14Z</dcterms:created>
  <dcterms:modified xsi:type="dcterms:W3CDTF">2024-11-11T16:09:08Z</dcterms:modified>
</cp:coreProperties>
</file>