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9" r:id="rId9"/>
    <p:sldId id="260" r:id="rId10"/>
    <p:sldId id="266" r:id="rId11"/>
    <p:sldId id="274" r:id="rId12"/>
    <p:sldId id="272" r:id="rId13"/>
    <p:sldId id="271" r:id="rId14"/>
    <p:sldId id="268" r:id="rId15"/>
    <p:sldId id="273" r:id="rId16"/>
    <p:sldId id="25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0854"/>
  </p:normalViewPr>
  <p:slideViewPr>
    <p:cSldViewPr snapToGrid="0">
      <p:cViewPr varScale="1">
        <p:scale>
          <a:sx n="101" d="100"/>
          <a:sy n="101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C5BCF-E396-A844-AD05-E3F191A2DD8E}" type="datetimeFigureOut">
              <a:rPr kumimoji="1" lang="zh-TW" altLang="en-US" smtClean="0"/>
              <a:t>2024/11/16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9EB82-2AD3-E248-B530-DADB013CE1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03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0" i="0" dirty="0">
                <a:solidFill>
                  <a:srgbClr val="FFFFFF"/>
                </a:solidFill>
                <a:effectLst/>
                <a:latin typeface="Inter"/>
              </a:rPr>
              <a:t>none</a:t>
            </a:r>
            <a:r>
              <a:rPr lang="zh-TW" altLang="en" b="0" i="0" dirty="0">
                <a:solidFill>
                  <a:srgbClr val="FFFFFF"/>
                </a:solidFill>
                <a:effectLst/>
                <a:latin typeface="Inter"/>
              </a:rPr>
              <a:t>：</a:t>
            </a:r>
            <a:r>
              <a:rPr lang="zh-TW" altLang="en-US" b="0" i="0" dirty="0">
                <a:solidFill>
                  <a:srgbClr val="FFFFFF"/>
                </a:solidFill>
                <a:effectLst/>
                <a:latin typeface="Inter"/>
              </a:rPr>
              <a:t>表示不應預先載入音訊。</a:t>
            </a:r>
            <a:br>
              <a:rPr lang="zh-TW" altLang="en-US" dirty="0"/>
            </a:br>
            <a:r>
              <a:rPr lang="en" altLang="zh-TW" b="0" i="0" dirty="0">
                <a:solidFill>
                  <a:srgbClr val="FFFFFF"/>
                </a:solidFill>
                <a:effectLst/>
                <a:latin typeface="Inter"/>
              </a:rPr>
              <a:t>metadata</a:t>
            </a:r>
            <a:r>
              <a:rPr lang="zh-TW" altLang="en" b="0" i="0" dirty="0">
                <a:solidFill>
                  <a:srgbClr val="FFFFFF"/>
                </a:solidFill>
                <a:effectLst/>
                <a:latin typeface="Inter"/>
              </a:rPr>
              <a:t>：</a:t>
            </a:r>
            <a:r>
              <a:rPr lang="zh-TW" altLang="en-US" b="0" i="0" dirty="0">
                <a:solidFill>
                  <a:srgbClr val="FFFFFF"/>
                </a:solidFill>
                <a:effectLst/>
                <a:latin typeface="Inter"/>
              </a:rPr>
              <a:t>表示僅應提取音訊後設資料（例如長度）。</a:t>
            </a:r>
            <a:endParaRPr lang="en-US" altLang="zh-TW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0" i="0" dirty="0">
                <a:solidFill>
                  <a:srgbClr val="FFFFFF"/>
                </a:solidFill>
                <a:effectLst/>
                <a:latin typeface="Inter"/>
              </a:rPr>
              <a:t>auto</a:t>
            </a:r>
            <a:r>
              <a:rPr lang="zh-TW" altLang="en" b="0" i="0" dirty="0">
                <a:solidFill>
                  <a:srgbClr val="FFFFFF"/>
                </a:solidFill>
                <a:effectLst/>
                <a:latin typeface="Inter"/>
              </a:rPr>
              <a:t>：</a:t>
            </a:r>
            <a:r>
              <a:rPr lang="zh-TW" altLang="en-US" b="0" i="0" dirty="0">
                <a:solidFill>
                  <a:srgbClr val="FFFFFF"/>
                </a:solidFill>
                <a:effectLst/>
                <a:latin typeface="Inter"/>
              </a:rPr>
              <a:t>表示即使用戶不預期使用它，也可以下載整個音訊文件。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i="0" dirty="0">
              <a:solidFill>
                <a:srgbClr val="FFFFFF"/>
              </a:solidFill>
              <a:effectLst/>
              <a:latin typeface="Inter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9EB82-2AD3-E248-B530-DADB013CE11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057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9EB82-2AD3-E248-B530-DADB013CE11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02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9EB82-2AD3-E248-B530-DADB013CE11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227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77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0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7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9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5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0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8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9D16-BFAB-4A11-85C7-05EF147F1C0D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2069-06C6-4A43-820C-86D3D06A9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Week 11</a:t>
            </a:r>
            <a:br>
              <a:rPr lang="en-US" altLang="zh-TW" dirty="0"/>
            </a:br>
            <a:r>
              <a:rPr lang="en-US" altLang="zh-TW" dirty="0"/>
              <a:t>HTML(continue)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&lt;form&gt;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name:</a:t>
            </a:r>
            <a:r>
              <a:rPr lang="zh-TW" altLang="en-US" dirty="0"/>
              <a:t>表單的名稱，資料送出後如</a:t>
            </a:r>
            <a:r>
              <a:rPr lang="en-US" altLang="zh-TW" dirty="0" err="1"/>
              <a:t>js</a:t>
            </a:r>
            <a:r>
              <a:rPr lang="zh-TW" altLang="en-US" dirty="0"/>
              <a:t>會透過</a:t>
            </a:r>
            <a:r>
              <a:rPr lang="en-US" altLang="zh-TW" dirty="0"/>
              <a:t>name</a:t>
            </a:r>
            <a:r>
              <a:rPr lang="zh-TW" altLang="en-US" dirty="0"/>
              <a:t>來存取表單內容，</a:t>
            </a:r>
            <a:endParaRPr lang="en-US" altLang="zh-TW" dirty="0"/>
          </a:p>
          <a:p>
            <a:pPr lvl="1"/>
            <a:r>
              <a:rPr lang="en-US" altLang="zh-TW" dirty="0"/>
              <a:t>action: </a:t>
            </a:r>
            <a:r>
              <a:rPr lang="zh-TW" altLang="en-US" dirty="0"/>
              <a:t>表單會送到哪裡、使用什麼程式處理</a:t>
            </a:r>
            <a:endParaRPr lang="en-US" altLang="zh-TW" dirty="0"/>
          </a:p>
          <a:p>
            <a:pPr lvl="2"/>
            <a:r>
              <a:rPr lang="zh-TW" altLang="en-US" dirty="0"/>
              <a:t>沒有教</a:t>
            </a:r>
            <a:r>
              <a:rPr lang="en-US" altLang="zh-TW" dirty="0" err="1"/>
              <a:t>php</a:t>
            </a:r>
            <a:r>
              <a:rPr lang="zh-TW" altLang="en-US" dirty="0"/>
              <a:t>等程式，可以使用 </a:t>
            </a:r>
            <a:r>
              <a:rPr lang="en-US" altLang="zh-TW" dirty="0">
                <a:hlinkClick r:id="rId2"/>
              </a:rPr>
              <a:t>https://httpbin.org/</a:t>
            </a:r>
            <a:r>
              <a:rPr lang="zh-TW" altLang="en-US" dirty="0"/>
              <a:t>  測試</a:t>
            </a:r>
            <a:endParaRPr lang="en-US" altLang="zh-TW" dirty="0"/>
          </a:p>
          <a:p>
            <a:pPr lvl="1"/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表單傳送方式分為</a:t>
            </a:r>
            <a:endParaRPr lang="en-US" altLang="zh-TW" dirty="0"/>
          </a:p>
          <a:p>
            <a:pPr lvl="2"/>
            <a:r>
              <a:rPr lang="en-US" altLang="zh-TW" dirty="0"/>
              <a:t>get : </a:t>
            </a:r>
            <a:r>
              <a:rPr lang="zh-TW" altLang="en-US" dirty="0"/>
              <a:t>表單資料會附在</a:t>
            </a:r>
            <a:r>
              <a:rPr lang="en-US" altLang="zh-TW" dirty="0" err="1"/>
              <a:t>url</a:t>
            </a:r>
            <a:r>
              <a:rPr lang="zh-TW" altLang="en-US" dirty="0"/>
              <a:t>後</a:t>
            </a:r>
            <a:endParaRPr lang="en-US" altLang="zh-TW" dirty="0"/>
          </a:p>
          <a:p>
            <a:pPr lvl="2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資料會包在封包中，一般用於上傳較大量的資料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9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7F2EC-CA83-FBCD-4F4D-327AE9FA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標籤</a:t>
            </a:r>
            <a:r>
              <a:rPr kumimoji="1" lang="en-US" altLang="zh-TW" dirty="0"/>
              <a:t>&lt;label&gt;</a:t>
            </a:r>
            <a:r>
              <a:rPr kumimoji="1" lang="zh-TW" altLang="en-US" dirty="0"/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BA83D-598C-7501-9CD8-84AA86EE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屬性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en-US" altLang="zh-TW" dirty="0"/>
              <a:t>for:</a:t>
            </a:r>
            <a:r>
              <a:rPr kumimoji="1" lang="zh-TW" altLang="en-US" dirty="0"/>
              <a:t>文件中</a:t>
            </a:r>
            <a:r>
              <a:rPr kumimoji="1" lang="en-US" altLang="zh-TW" dirty="0"/>
              <a:t>id</a:t>
            </a:r>
            <a:r>
              <a:rPr kumimoji="1" lang="zh-TW" altLang="en-US" dirty="0"/>
              <a:t>值和</a:t>
            </a:r>
            <a:r>
              <a:rPr kumimoji="1" lang="en-US" altLang="zh-TW" dirty="0"/>
              <a:t>&lt;label&gt;</a:t>
            </a:r>
            <a:r>
              <a:rPr kumimoji="1" lang="zh-TW" altLang="en-US" dirty="0"/>
              <a:t>中</a:t>
            </a:r>
            <a:r>
              <a:rPr kumimoji="1" lang="en-US" altLang="zh-TW" dirty="0"/>
              <a:t>for</a:t>
            </a:r>
            <a:r>
              <a:rPr kumimoji="1" lang="zh-TW" altLang="en-US" dirty="0"/>
              <a:t>屬性值相同為已關聯標籤。</a:t>
            </a:r>
          </a:p>
        </p:txBody>
      </p:sp>
    </p:spTree>
    <p:extLst>
      <p:ext uri="{BB962C8B-B14F-4D97-AF65-F5344CB8AC3E}">
        <p14:creationId xmlns:p14="http://schemas.microsoft.com/office/powerpoint/2010/main" val="141666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&lt;input&gt;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基本屬性</a:t>
            </a:r>
            <a:endParaRPr lang="en-US" altLang="zh-TW" dirty="0"/>
          </a:p>
          <a:p>
            <a:pPr lvl="1"/>
            <a:r>
              <a:rPr lang="en-US" altLang="zh-TW" dirty="0"/>
              <a:t>name:</a:t>
            </a:r>
            <a:r>
              <a:rPr lang="zh-TW" altLang="en-US" dirty="0"/>
              <a:t> 欄位名稱</a:t>
            </a:r>
            <a:endParaRPr lang="en-US" altLang="zh-TW" dirty="0"/>
          </a:p>
          <a:p>
            <a:pPr lvl="1"/>
            <a:r>
              <a:rPr lang="en-US" altLang="zh-TW" dirty="0"/>
              <a:t>value: </a:t>
            </a:r>
            <a:r>
              <a:rPr lang="zh-TW" altLang="en-US" dirty="0"/>
              <a:t>預設值</a:t>
            </a:r>
            <a:endParaRPr lang="en-US" altLang="zh-TW" dirty="0"/>
          </a:p>
          <a:p>
            <a:pPr lvl="1"/>
            <a:r>
              <a:rPr lang="en-US" altLang="zh-TW" dirty="0"/>
              <a:t>size:</a:t>
            </a:r>
            <a:r>
              <a:rPr lang="zh-TW" altLang="en-US" dirty="0"/>
              <a:t>大小</a:t>
            </a:r>
            <a:r>
              <a:rPr lang="en-US" altLang="zh-TW" dirty="0"/>
              <a:t>(</a:t>
            </a:r>
            <a:r>
              <a:rPr lang="zh-TW" altLang="en-US" dirty="0"/>
              <a:t>欄位的寬度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id:</a:t>
            </a:r>
            <a:r>
              <a:rPr lang="zh-TW" altLang="en-US" dirty="0"/>
              <a:t>唯一的辨識符，用做</a:t>
            </a:r>
            <a:r>
              <a:rPr lang="en-US" altLang="zh-TW" dirty="0"/>
              <a:t>&lt;label&gt;</a:t>
            </a:r>
            <a:r>
              <a:rPr lang="zh-TW" altLang="en-US" dirty="0"/>
              <a:t>的</a:t>
            </a:r>
            <a:r>
              <a:rPr lang="en-US" altLang="zh-TW" dirty="0"/>
              <a:t>for</a:t>
            </a:r>
            <a:r>
              <a:rPr lang="zh-TW" altLang="en-US" dirty="0"/>
              <a:t>值，以便連結。</a:t>
            </a:r>
          </a:p>
        </p:txBody>
      </p:sp>
    </p:spTree>
    <p:extLst>
      <p:ext uri="{BB962C8B-B14F-4D97-AF65-F5344CB8AC3E}">
        <p14:creationId xmlns:p14="http://schemas.microsoft.com/office/powerpoint/2010/main" val="40915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r>
              <a:rPr lang="en-US" altLang="zh-TW" dirty="0"/>
              <a:t>&lt;input&gt;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各種輸入法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type=“???”&gt;</a:t>
            </a:r>
          </a:p>
          <a:p>
            <a:pPr lvl="1"/>
            <a:r>
              <a:rPr lang="en-US" altLang="zh-TW" dirty="0"/>
              <a:t>text : </a:t>
            </a:r>
            <a:r>
              <a:rPr lang="zh-TW" altLang="en-US" dirty="0"/>
              <a:t>輸入文字</a:t>
            </a:r>
            <a:endParaRPr lang="en-US" altLang="zh-TW" dirty="0"/>
          </a:p>
          <a:p>
            <a:pPr lvl="1"/>
            <a:r>
              <a:rPr lang="en-US" altLang="zh-TW" dirty="0"/>
              <a:t>radio :</a:t>
            </a:r>
            <a:r>
              <a:rPr lang="zh-TW" altLang="en-US" dirty="0"/>
              <a:t> 選擇式，若將多個</a:t>
            </a:r>
            <a:r>
              <a:rPr lang="en-US" altLang="zh-TW" dirty="0"/>
              <a:t>radio</a:t>
            </a:r>
            <a:r>
              <a:rPr lang="zh-TW" altLang="en-US" dirty="0"/>
              <a:t>的</a:t>
            </a:r>
            <a:r>
              <a:rPr lang="en-US" altLang="zh-TW" dirty="0"/>
              <a:t>name</a:t>
            </a:r>
            <a:r>
              <a:rPr lang="zh-TW" altLang="en-US" dirty="0"/>
              <a:t>設為相同，則會變成單選</a:t>
            </a:r>
            <a:endParaRPr lang="en-US" altLang="zh-TW" dirty="0"/>
          </a:p>
          <a:p>
            <a:pPr lvl="1"/>
            <a:r>
              <a:rPr lang="en-US" altLang="zh-TW" dirty="0"/>
              <a:t>checkbox:</a:t>
            </a:r>
            <a:r>
              <a:rPr lang="zh-TW" altLang="en-US" dirty="0"/>
              <a:t>多選</a:t>
            </a:r>
            <a:endParaRPr lang="en-US" altLang="zh-TW" dirty="0"/>
          </a:p>
          <a:p>
            <a:pPr lvl="1"/>
            <a:r>
              <a:rPr lang="en-US" altLang="zh-TW" dirty="0"/>
              <a:t>range:</a:t>
            </a:r>
            <a:r>
              <a:rPr lang="zh-TW" altLang="en-US" dirty="0"/>
              <a:t>滑條 可設置</a:t>
            </a:r>
            <a:r>
              <a:rPr lang="en-US" altLang="zh-TW" dirty="0"/>
              <a:t>min /max /step(</a:t>
            </a:r>
            <a:r>
              <a:rPr lang="zh-TW" altLang="en-US" dirty="0"/>
              <a:t>最大</a:t>
            </a:r>
            <a:r>
              <a:rPr lang="en-US" altLang="zh-TW" dirty="0"/>
              <a:t>/</a:t>
            </a:r>
            <a:r>
              <a:rPr lang="zh-TW" altLang="en-US" dirty="0"/>
              <a:t>最小</a:t>
            </a:r>
            <a:r>
              <a:rPr lang="en-US" altLang="zh-TW" dirty="0"/>
              <a:t>/</a:t>
            </a:r>
            <a:r>
              <a:rPr lang="zh-TW" altLang="en-US" dirty="0"/>
              <a:t>間距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date/month/week….. : </a:t>
            </a:r>
            <a:r>
              <a:rPr lang="zh-TW" altLang="en-US" dirty="0"/>
              <a:t>選取時間</a:t>
            </a:r>
            <a:endParaRPr lang="en-US" altLang="zh-TW" dirty="0"/>
          </a:p>
          <a:p>
            <a:pPr lvl="1"/>
            <a:r>
              <a:rPr lang="en-US" altLang="zh-TW" dirty="0"/>
              <a:t>color :</a:t>
            </a:r>
            <a:r>
              <a:rPr lang="zh-TW" altLang="en-US" dirty="0"/>
              <a:t>選取顏色</a:t>
            </a:r>
            <a:endParaRPr lang="en-US" altLang="zh-TW" dirty="0"/>
          </a:p>
          <a:p>
            <a:pPr lvl="1"/>
            <a:r>
              <a:rPr lang="en-US" altLang="zh-TW" dirty="0"/>
              <a:t>select :</a:t>
            </a:r>
            <a:r>
              <a:rPr lang="zh-TW" altLang="en-US" dirty="0"/>
              <a:t>下拉式選單 </a:t>
            </a:r>
            <a:endParaRPr lang="en-US" altLang="zh-TW" dirty="0"/>
          </a:p>
          <a:p>
            <a:pPr lvl="2"/>
            <a:r>
              <a:rPr lang="en-US" altLang="zh-TW" dirty="0"/>
              <a:t>option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16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: </a:t>
            </a:r>
            <a:r>
              <a:rPr lang="zh-TW" altLang="en-US" dirty="0"/>
              <a:t>限制格式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email</a:t>
            </a:r>
          </a:p>
          <a:p>
            <a:r>
              <a:rPr lang="en-US" altLang="zh-TW" dirty="0" err="1"/>
              <a:t>tel</a:t>
            </a:r>
            <a:endParaRPr lang="en-US" altLang="zh-TW" dirty="0"/>
          </a:p>
          <a:p>
            <a:r>
              <a:rPr lang="en-US" altLang="zh-TW" dirty="0"/>
              <a:t>number</a:t>
            </a:r>
          </a:p>
          <a:p>
            <a:r>
              <a:rPr lang="en-US" altLang="zh-TW" dirty="0" err="1"/>
              <a:t>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26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zh-TW" altLang="en-US" dirty="0"/>
              <a:t>按鈕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這兩個功能為按鈕，</a:t>
            </a:r>
            <a:r>
              <a:rPr lang="en-US" altLang="zh-TW" dirty="0"/>
              <a:t>value</a:t>
            </a:r>
            <a:r>
              <a:rPr lang="zh-TW" altLang="en-US" dirty="0"/>
              <a:t>值變成按鈕的文字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reset :</a:t>
            </a:r>
            <a:r>
              <a:rPr lang="zh-TW" altLang="en-US" dirty="0"/>
              <a:t>重設</a:t>
            </a:r>
            <a:endParaRPr lang="en-US" altLang="zh-TW" dirty="0"/>
          </a:p>
          <a:p>
            <a:r>
              <a:rPr lang="en-US" altLang="zh-TW" dirty="0"/>
              <a:t>submit:</a:t>
            </a:r>
            <a:r>
              <a:rPr lang="zh-TW" altLang="en-US" dirty="0"/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111395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:</a:t>
            </a:r>
            <a:r>
              <a:rPr lang="zh-TW" altLang="en-US" dirty="0"/>
              <a:t>製作一組網頁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26862"/>
            <a:ext cx="10515600" cy="496310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要求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製作</a:t>
            </a:r>
            <a:r>
              <a:rPr lang="en-US" altLang="zh-TW" dirty="0"/>
              <a:t>3~5</a:t>
            </a:r>
            <a:r>
              <a:rPr lang="zh-TW" altLang="en-US" dirty="0"/>
              <a:t>個網頁（可以使用上個禮拜的作業）</a:t>
            </a:r>
            <a:endParaRPr lang="en-US" altLang="zh-TW" dirty="0"/>
          </a:p>
          <a:p>
            <a:pPr lvl="1"/>
            <a:r>
              <a:rPr lang="zh-TW" altLang="en-US" dirty="0"/>
              <a:t>內容自行尋找，大致上要有一個主題</a:t>
            </a:r>
            <a:r>
              <a:rPr lang="en-US" altLang="zh-TW" dirty="0"/>
              <a:t>(</a:t>
            </a:r>
            <a:r>
              <a:rPr lang="zh-TW" altLang="en-US" dirty="0"/>
              <a:t>不嚴格要求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其中一個為主頁，檔名為 </a:t>
            </a:r>
            <a:r>
              <a:rPr lang="en-US" altLang="zh-TW" dirty="0"/>
              <a:t>index.html</a:t>
            </a:r>
          </a:p>
          <a:p>
            <a:pPr lvl="1"/>
            <a:r>
              <a:rPr lang="zh-TW" altLang="en-US" dirty="0"/>
              <a:t>使用超連結使彼此直接或間接相連</a:t>
            </a:r>
            <a:endParaRPr lang="en-US" altLang="zh-TW" dirty="0"/>
          </a:p>
          <a:p>
            <a:pPr lvl="1"/>
            <a:r>
              <a:rPr lang="zh-TW" altLang="en-US" dirty="0"/>
              <a:t>需使用到</a:t>
            </a:r>
            <a:endParaRPr lang="en-US" altLang="zh-TW" dirty="0"/>
          </a:p>
          <a:p>
            <a:pPr lvl="2"/>
            <a:r>
              <a:rPr lang="zh-TW" altLang="en-US" dirty="0"/>
              <a:t>多媒體內容</a:t>
            </a:r>
            <a:r>
              <a:rPr lang="en-US" altLang="zh-TW" dirty="0"/>
              <a:t>:</a:t>
            </a:r>
            <a:r>
              <a:rPr lang="zh-TW" altLang="en-US" dirty="0"/>
              <a:t> 音樂、圖片、影片皆可</a:t>
            </a:r>
            <a:r>
              <a:rPr lang="en-US" altLang="zh-TW" dirty="0"/>
              <a:t>(</a:t>
            </a:r>
            <a:r>
              <a:rPr lang="zh-TW" altLang="en-US" dirty="0"/>
              <a:t>外部跟內部至少各一種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內部影片時長控制在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r>
              <a:rPr lang="zh-TW" altLang="en-US" dirty="0">
                <a:solidFill>
                  <a:srgbClr val="FF0000"/>
                </a:solidFill>
              </a:rPr>
              <a:t>秒內，外部影片則不在此限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在</a:t>
            </a:r>
            <a:r>
              <a:rPr lang="en-US" altLang="zh-TW" dirty="0"/>
              <a:t>index</a:t>
            </a:r>
            <a:r>
              <a:rPr lang="zh-TW" altLang="en-US" dirty="0"/>
              <a:t>裡製作一個表格</a:t>
            </a:r>
            <a:endParaRPr lang="en-US" altLang="zh-TW" dirty="0"/>
          </a:p>
          <a:p>
            <a:pPr lvl="2"/>
            <a:r>
              <a:rPr lang="zh-TW" altLang="en-US" dirty="0"/>
              <a:t>表格內使用</a:t>
            </a:r>
            <a:r>
              <a:rPr lang="en-US" altLang="zh-TW" dirty="0"/>
              <a:t>&lt;a&gt;</a:t>
            </a:r>
            <a:r>
              <a:rPr lang="zh-TW" altLang="en-US" dirty="0"/>
              <a:t>和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 #id </a:t>
            </a:r>
            <a:r>
              <a:rPr lang="zh-TW" altLang="en-US" dirty="0"/>
              <a:t>做出類似查找的功能</a:t>
            </a:r>
            <a:r>
              <a:rPr lang="en-US" altLang="zh-TW" dirty="0"/>
              <a:t>(</a:t>
            </a:r>
            <a:r>
              <a:rPr lang="zh-TW" altLang="en-US" dirty="0"/>
              <a:t>內部或外部皆可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跟上週差不多，易讀且操作直覺的網頁</a:t>
            </a:r>
            <a:r>
              <a:rPr lang="en-US" altLang="zh-TW" dirty="0"/>
              <a:t>	</a:t>
            </a:r>
          </a:p>
          <a:p>
            <a:pPr lvl="2"/>
            <a:endParaRPr lang="en-US" altLang="zh-TW" dirty="0"/>
          </a:p>
          <a:p>
            <a:r>
              <a:rPr lang="zh-TW" altLang="en-US" dirty="0"/>
              <a:t>繳交方式 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繳交內容為一個資料夾，檔名為你的「學號</a:t>
            </a:r>
            <a:r>
              <a:rPr lang="en-US" altLang="zh-TW" dirty="0"/>
              <a:t>_</a:t>
            </a:r>
            <a:r>
              <a:rPr lang="zh-TW" altLang="en-US" dirty="0"/>
              <a:t>今日日期」</a:t>
            </a:r>
            <a:endParaRPr lang="en-US" altLang="zh-TW" dirty="0"/>
          </a:p>
          <a:p>
            <a:pPr lvl="1"/>
            <a:r>
              <a:rPr lang="zh-TW" altLang="en-US" dirty="0"/>
              <a:t>資料夾內為你所做的網頁、內部的圖片等需要的資源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注意超連結的路徑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確認無誤後將資料夾壓縮後上傳</a:t>
            </a:r>
            <a:r>
              <a:rPr lang="en-US" altLang="zh-TW" dirty="0" err="1"/>
              <a:t>tronclass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43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插入圖片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常用屬性</a:t>
            </a:r>
            <a:r>
              <a:rPr lang="en-US" altLang="zh-TW" sz="4400" dirty="0"/>
              <a:t>:</a:t>
            </a:r>
          </a:p>
          <a:p>
            <a:pPr lvl="1"/>
            <a:r>
              <a:rPr lang="en-US" altLang="zh-TW" sz="3200" dirty="0" err="1"/>
              <a:t>src</a:t>
            </a:r>
            <a:r>
              <a:rPr lang="en-US" altLang="zh-TW" sz="3200" dirty="0"/>
              <a:t> : </a:t>
            </a:r>
            <a:r>
              <a:rPr lang="zh-TW" altLang="en-US" sz="3200" dirty="0"/>
              <a:t>圖片的來源，通常為網址或路徑</a:t>
            </a:r>
            <a:endParaRPr lang="en-US" altLang="zh-TW" sz="3200" dirty="0"/>
          </a:p>
          <a:p>
            <a:pPr lvl="1"/>
            <a:r>
              <a:rPr lang="en-US" altLang="zh-TW" sz="3200" dirty="0"/>
              <a:t>alt</a:t>
            </a:r>
            <a:r>
              <a:rPr lang="zh-TW" altLang="en-US" sz="3200" dirty="0"/>
              <a:t> </a:t>
            </a:r>
            <a:r>
              <a:rPr lang="en-US" altLang="zh-TW" sz="3200" dirty="0"/>
              <a:t>: </a:t>
            </a:r>
            <a:r>
              <a:rPr lang="zh-TW" altLang="en-US" sz="3200" dirty="0"/>
              <a:t>圖片的描述，當圖片失效時會發揮功能</a:t>
            </a:r>
            <a:endParaRPr lang="en-US" altLang="zh-TW" sz="3200" dirty="0"/>
          </a:p>
          <a:p>
            <a:pPr lvl="1"/>
            <a:r>
              <a:rPr lang="en-US" altLang="zh-TW" sz="3200" dirty="0"/>
              <a:t>width :</a:t>
            </a:r>
            <a:r>
              <a:rPr lang="zh-TW" altLang="en-US" sz="3200" dirty="0"/>
              <a:t> 圖片的寬度</a:t>
            </a:r>
            <a:endParaRPr lang="en-US" altLang="zh-TW" sz="3200" dirty="0"/>
          </a:p>
          <a:p>
            <a:pPr lvl="1"/>
            <a:r>
              <a:rPr lang="en-US" altLang="zh-TW" sz="3200" dirty="0"/>
              <a:t>height :</a:t>
            </a:r>
            <a:r>
              <a:rPr lang="zh-TW" altLang="en-US" sz="3200" dirty="0"/>
              <a:t> 高度</a:t>
            </a:r>
          </a:p>
        </p:txBody>
      </p:sp>
    </p:spTree>
    <p:extLst>
      <p:ext uri="{BB962C8B-B14F-4D97-AF65-F5344CB8AC3E}">
        <p14:creationId xmlns:p14="http://schemas.microsoft.com/office/powerpoint/2010/main" val="1849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 </a:t>
            </a:r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支援的圖片格式主要為</a:t>
            </a:r>
            <a:endParaRPr lang="en-US" altLang="zh-TW" dirty="0"/>
          </a:p>
          <a:p>
            <a:pPr lvl="1"/>
            <a:r>
              <a:rPr lang="en-US" altLang="zh-TW" dirty="0"/>
              <a:t>JPEG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圖片可以壓縮得很小，但可能有失真的問題</a:t>
            </a:r>
            <a:endParaRPr lang="en-US" altLang="zh-TW" dirty="0"/>
          </a:p>
          <a:p>
            <a:pPr lvl="1"/>
            <a:r>
              <a:rPr lang="en-US" altLang="zh-TW" dirty="0"/>
              <a:t>GIF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可製作動圖，但顏色只支援</a:t>
            </a:r>
            <a:r>
              <a:rPr lang="en-US" altLang="zh-TW" dirty="0"/>
              <a:t>256</a:t>
            </a:r>
            <a:r>
              <a:rPr lang="zh-TW" altLang="en-US" dirty="0"/>
              <a:t>色 </a:t>
            </a:r>
            <a:endParaRPr lang="en-US" altLang="zh-TW" dirty="0"/>
          </a:p>
          <a:p>
            <a:pPr lvl="1"/>
            <a:r>
              <a:rPr lang="en-US" altLang="zh-TW" dirty="0"/>
              <a:t>PNG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圖片不會失真，但檔案可能會比</a:t>
            </a:r>
            <a:r>
              <a:rPr lang="en-US" altLang="zh-TW" dirty="0"/>
              <a:t>jpeg</a:t>
            </a:r>
            <a:r>
              <a:rPr lang="zh-TW" altLang="en-US" dirty="0"/>
              <a:t>大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如果是其他格式，可能需要轉換為其他格式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使用圖片需要來源，可以來自</a:t>
            </a:r>
            <a:endParaRPr lang="en-US" altLang="zh-TW" dirty="0"/>
          </a:p>
          <a:p>
            <a:pPr lvl="1"/>
            <a:r>
              <a:rPr lang="zh-TW" altLang="en-US" dirty="0"/>
              <a:t>電腦內，路徑表示又分為</a:t>
            </a:r>
            <a:r>
              <a:rPr lang="en-US" altLang="zh-TW" dirty="0"/>
              <a:t>”</a:t>
            </a:r>
            <a:r>
              <a:rPr lang="zh-TW" altLang="en-US" dirty="0"/>
              <a:t>絕對路徑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相對路徑</a:t>
            </a:r>
            <a:r>
              <a:rPr lang="en-US" altLang="zh-TW" dirty="0"/>
              <a:t>”</a:t>
            </a:r>
          </a:p>
          <a:p>
            <a:pPr lvl="2"/>
            <a:r>
              <a:rPr lang="zh-TW" altLang="en-US" dirty="0"/>
              <a:t>絕對路徑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J:\from_C\Desktop\code\</a:t>
            </a:r>
            <a:r>
              <a:rPr lang="zh-TW" altLang="en-US" dirty="0"/>
              <a:t>範例</a:t>
            </a:r>
            <a:r>
              <a:rPr lang="en-US" altLang="zh-TW" dirty="0"/>
              <a:t>\asset\file</a:t>
            </a:r>
          </a:p>
          <a:p>
            <a:pPr lvl="2"/>
            <a:r>
              <a:rPr lang="zh-TW" altLang="en-US" dirty="0"/>
              <a:t>相對路徑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asset\file</a:t>
            </a:r>
          </a:p>
          <a:p>
            <a:pPr lvl="1"/>
            <a:r>
              <a:rPr lang="zh-TW" altLang="en-US" dirty="0"/>
              <a:t>網路上 </a:t>
            </a:r>
            <a:r>
              <a:rPr lang="en-US" altLang="zh-TW" dirty="0"/>
              <a:t>:</a:t>
            </a:r>
            <a:r>
              <a:rPr lang="zh-TW" altLang="en-US" dirty="0"/>
              <a:t> 可以使用圖床，如</a:t>
            </a:r>
            <a:r>
              <a:rPr lang="en-US" altLang="zh-TW" dirty="0" err="1"/>
              <a:t>imgur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27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插入音樂</a:t>
            </a:r>
            <a:r>
              <a:rPr lang="en-US" altLang="zh-TW" dirty="0"/>
              <a:t>&lt;audio&gt;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常見屬性</a:t>
            </a:r>
            <a:r>
              <a:rPr lang="en-US" altLang="zh-TW" sz="3600" dirty="0"/>
              <a:t>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preload:</a:t>
            </a:r>
            <a:r>
              <a:rPr lang="zh-TW" altLang="en-US" dirty="0"/>
              <a:t> 預載 分為 </a:t>
            </a:r>
            <a:r>
              <a:rPr lang="en-US" altLang="zh-TW" dirty="0"/>
              <a:t>none / metadata / auto </a:t>
            </a:r>
            <a:r>
              <a:rPr lang="zh-TW" altLang="en-US" dirty="0"/>
              <a:t>，若有</a:t>
            </a:r>
            <a:r>
              <a:rPr lang="en-US" altLang="zh-TW" dirty="0" err="1"/>
              <a:t>autoplay</a:t>
            </a:r>
            <a:r>
              <a:rPr lang="zh-TW" altLang="en-US" dirty="0"/>
              <a:t>則無效</a:t>
            </a:r>
            <a:endParaRPr lang="en-US" altLang="zh-TW" dirty="0"/>
          </a:p>
          <a:p>
            <a:pPr lvl="1"/>
            <a:r>
              <a:rPr lang="en-US" altLang="zh-TW" dirty="0" err="1"/>
              <a:t>autoplay</a:t>
            </a:r>
            <a:r>
              <a:rPr lang="en-US" altLang="zh-TW" dirty="0"/>
              <a:t> : </a:t>
            </a:r>
            <a:r>
              <a:rPr lang="zh-TW" altLang="en-US" dirty="0"/>
              <a:t>自動播放</a:t>
            </a:r>
            <a:r>
              <a:rPr lang="en-US" altLang="zh-TW" dirty="0"/>
              <a:t>(</a:t>
            </a:r>
            <a:r>
              <a:rPr lang="zh-TW" altLang="en-US" dirty="0"/>
              <a:t>但通常會被瀏覽器阻止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loop :</a:t>
            </a:r>
            <a:r>
              <a:rPr lang="zh-TW" altLang="en-US" dirty="0"/>
              <a:t>循環播放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muted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靜音</a:t>
            </a:r>
            <a:endParaRPr lang="en-US" altLang="zh-TW" dirty="0"/>
          </a:p>
          <a:p>
            <a:pPr lvl="1"/>
            <a:r>
              <a:rPr lang="en-US" altLang="zh-TW" dirty="0"/>
              <a:t>controls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給予使用者控制面板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8E565E-1CEA-F439-2A03-6DDB8D45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65" y="3598979"/>
            <a:ext cx="5071435" cy="32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插入影片</a:t>
            </a:r>
            <a:r>
              <a:rPr lang="en-US" altLang="zh-TW" dirty="0"/>
              <a:t>&lt;video&gt;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常見屬性</a:t>
            </a:r>
            <a:r>
              <a:rPr lang="en-US" altLang="zh-TW" sz="3600" dirty="0"/>
              <a:t>: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poster:  </a:t>
            </a:r>
            <a:r>
              <a:rPr lang="zh-TW" altLang="en-US" dirty="0"/>
              <a:t>預覽圖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preload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autoplay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loop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muted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width/height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controls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4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嵌入</a:t>
            </a:r>
            <a:r>
              <a:rPr lang="en-US" altLang="zh-TW" dirty="0"/>
              <a:t>(</a:t>
            </a:r>
            <a:r>
              <a:rPr lang="zh-TW" altLang="en-US" dirty="0"/>
              <a:t>影片</a:t>
            </a:r>
            <a:r>
              <a:rPr lang="en-US" altLang="zh-TW" dirty="0"/>
              <a:t>)&lt;embed&gt;</a:t>
            </a:r>
            <a:r>
              <a:rPr lang="zh-TW" altLang="en-US" dirty="0"/>
              <a:t>、</a:t>
            </a:r>
            <a:r>
              <a:rPr lang="en-US" altLang="zh-TW" dirty="0"/>
              <a:t>&lt;iframe&gt;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&lt;embed&gt;</a:t>
            </a:r>
            <a:r>
              <a:rPr lang="zh-TW" altLang="en-US" dirty="0"/>
              <a:t>用來在網頁中嵌入外部內容，嵌入不同檔案類型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width/height</a:t>
            </a:r>
          </a:p>
          <a:p>
            <a:pPr lvl="1"/>
            <a:r>
              <a:rPr lang="en-US" altLang="zh-TW" dirty="0"/>
              <a:t>type :</a:t>
            </a:r>
            <a:r>
              <a:rPr lang="zh-TW" altLang="en-US" dirty="0"/>
              <a:t> 如 </a:t>
            </a:r>
            <a:r>
              <a:rPr lang="en-US" altLang="zh-TW" dirty="0"/>
              <a:t>“video/</a:t>
            </a:r>
            <a:r>
              <a:rPr lang="en-US" altLang="zh-TW" dirty="0" err="1"/>
              <a:t>avi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”video/mp4” </a:t>
            </a:r>
            <a:r>
              <a:rPr lang="zh-TW" altLang="en-US" dirty="0"/>
              <a:t>，詳細可查找 </a:t>
            </a:r>
            <a:r>
              <a:rPr lang="en-US" altLang="zh-TW" dirty="0"/>
              <a:t>MIME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一般而言，要播影片會用</a:t>
            </a:r>
            <a:r>
              <a:rPr lang="en-US" altLang="zh-TW" dirty="0"/>
              <a:t>video</a:t>
            </a:r>
            <a:r>
              <a:rPr lang="zh-TW" altLang="en-US" dirty="0"/>
              <a:t>，要撥音樂會用</a:t>
            </a:r>
            <a:r>
              <a:rPr lang="en-US" altLang="zh-TW" dirty="0"/>
              <a:t>audio</a:t>
            </a:r>
            <a:r>
              <a:rPr lang="zh-TW" altLang="en-US" dirty="0"/>
              <a:t>，不會使用這個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&lt;iframe&gt;</a:t>
            </a:r>
            <a:r>
              <a:rPr lang="zh-TW" altLang="en-US" dirty="0"/>
              <a:t>將另一個網頁嵌入其中，如</a:t>
            </a:r>
            <a:r>
              <a:rPr lang="en-US" altLang="zh-TW" dirty="0" err="1"/>
              <a:t>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6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en-US" altLang="zh-TW" dirty="0"/>
              <a:t>&lt;a&gt;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常用屬性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href</a:t>
            </a:r>
            <a:r>
              <a:rPr lang="en-US" altLang="zh-TW" dirty="0"/>
              <a:t> :</a:t>
            </a:r>
            <a:r>
              <a:rPr lang="zh-TW" altLang="en-US" dirty="0"/>
              <a:t> </a:t>
            </a:r>
            <a:r>
              <a:rPr lang="en-US" altLang="zh-TW" dirty="0"/>
              <a:t>(Hypertext Reference)</a:t>
            </a:r>
            <a:r>
              <a:rPr lang="zh-TW" altLang="en-US" dirty="0"/>
              <a:t>概念</a:t>
            </a:r>
            <a:r>
              <a:rPr lang="en-US" altLang="zh-TW" dirty="0" err="1"/>
              <a:t>src</a:t>
            </a:r>
            <a:r>
              <a:rPr lang="zh-TW" altLang="en-US" dirty="0"/>
              <a:t>類似</a:t>
            </a:r>
            <a:endParaRPr lang="en-US" altLang="zh-TW" dirty="0"/>
          </a:p>
          <a:p>
            <a:pPr lvl="1"/>
            <a:r>
              <a:rPr lang="en-US" altLang="zh-TW" dirty="0"/>
              <a:t>target: _blank</a:t>
            </a:r>
            <a:r>
              <a:rPr lang="zh-TW" altLang="en-US" dirty="0"/>
              <a:t>可開新的網頁</a:t>
            </a:r>
            <a:endParaRPr lang="en-US" altLang="zh-TW" dirty="0"/>
          </a:p>
          <a:p>
            <a:pPr lvl="1"/>
            <a:r>
              <a:rPr lang="en-US" altLang="zh-TW" dirty="0"/>
              <a:t>download</a:t>
            </a:r>
            <a:r>
              <a:rPr lang="zh-TW" altLang="en-US" dirty="0"/>
              <a:t> 下載</a:t>
            </a:r>
            <a:r>
              <a:rPr lang="en-US" altLang="zh-TW" dirty="0"/>
              <a:t>:</a:t>
            </a:r>
            <a:r>
              <a:rPr lang="zh-TW" altLang="en-US" dirty="0"/>
              <a:t>這個屬性會改變下載時的檔名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1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en-US" altLang="zh-TW" dirty="0"/>
              <a:t>+id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書籤功能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id (name) : </a:t>
            </a:r>
          </a:p>
          <a:p>
            <a:pPr lvl="2"/>
            <a:r>
              <a:rPr lang="en-US" altLang="zh-TW" dirty="0"/>
              <a:t>&lt;p id=“</a:t>
            </a:r>
            <a:r>
              <a:rPr lang="en-US" altLang="zh-TW" dirty="0" err="1"/>
              <a:t>myid</a:t>
            </a:r>
            <a:r>
              <a:rPr lang="en-US" altLang="zh-TW" dirty="0"/>
              <a:t>”&gt;&lt;/p&gt;</a:t>
            </a:r>
          </a:p>
          <a:p>
            <a:pPr lvl="2"/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 =“#</a:t>
            </a:r>
            <a:r>
              <a:rPr lang="en-US" altLang="zh-TW" dirty="0" err="1"/>
              <a:t>myid</a:t>
            </a:r>
            <a:r>
              <a:rPr lang="en-US" altLang="zh-TW" dirty="0"/>
              <a:t>”&gt;&lt;/a&gt;</a:t>
            </a:r>
          </a:p>
          <a:p>
            <a:pPr lvl="2"/>
            <a:r>
              <a:rPr lang="zh-TW" altLang="en-US" dirty="0"/>
              <a:t>可移動到具有這個</a:t>
            </a:r>
            <a:r>
              <a:rPr lang="en-US" altLang="zh-TW" dirty="0"/>
              <a:t>id</a:t>
            </a:r>
            <a:r>
              <a:rPr lang="zh-TW" altLang="en-US" dirty="0"/>
              <a:t>的位置</a:t>
            </a:r>
            <a:endParaRPr lang="en-US" altLang="zh-TW" dirty="0"/>
          </a:p>
          <a:p>
            <a:pPr lvl="2"/>
            <a:r>
              <a:rPr lang="zh-TW" altLang="en-US" dirty="0"/>
              <a:t>亦可與網址結合使用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13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  <a:r>
              <a:rPr lang="en-US" altLang="zh-TW" dirty="0"/>
              <a:t>&lt;table&gt;&lt;</a:t>
            </a:r>
            <a:r>
              <a:rPr lang="en-US" altLang="zh-TW" dirty="0" err="1"/>
              <a:t>tr</a:t>
            </a:r>
            <a:r>
              <a:rPr lang="en-US" altLang="zh-TW" dirty="0"/>
              <a:t>&gt;&lt;td&gt;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&lt;table&gt;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&lt;td&gt;</a:t>
            </a:r>
          </a:p>
          <a:p>
            <a:pPr marL="0" indent="0">
              <a:buNone/>
            </a:pPr>
            <a:r>
              <a:rPr lang="zh-TW" altLang="en-US" dirty="0"/>
              <a:t>屬性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colspan</a:t>
            </a:r>
            <a:r>
              <a:rPr lang="en-US" altLang="zh-TW" dirty="0"/>
              <a:t>/</a:t>
            </a:r>
            <a:r>
              <a:rPr lang="en-US" altLang="zh-TW" dirty="0" err="1"/>
              <a:t>rowspan</a:t>
            </a:r>
            <a:r>
              <a:rPr lang="en-US" altLang="zh-TW" dirty="0"/>
              <a:t>:</a:t>
            </a:r>
            <a:r>
              <a:rPr lang="zh-TW" altLang="en-US" dirty="0"/>
              <a:t>跨儲存格</a:t>
            </a:r>
          </a:p>
        </p:txBody>
      </p:sp>
    </p:spTree>
    <p:extLst>
      <p:ext uri="{BB962C8B-B14F-4D97-AF65-F5344CB8AC3E}">
        <p14:creationId xmlns:p14="http://schemas.microsoft.com/office/powerpoint/2010/main" val="242714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936</Words>
  <Application>Microsoft Macintosh PowerPoint</Application>
  <PresentationFormat>寬螢幕</PresentationFormat>
  <Paragraphs>124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Inter</vt:lpstr>
      <vt:lpstr>Arial</vt:lpstr>
      <vt:lpstr>Calibri</vt:lpstr>
      <vt:lpstr>Calibri Light</vt:lpstr>
      <vt:lpstr>Office 佈景主題</vt:lpstr>
      <vt:lpstr>Week 11 HTML(continue)</vt:lpstr>
      <vt:lpstr>插入圖片&lt;img&gt;</vt:lpstr>
      <vt:lpstr>圖片 (補充)</vt:lpstr>
      <vt:lpstr>插入音樂&lt;audio&gt;</vt:lpstr>
      <vt:lpstr>插入影片&lt;video&gt;</vt:lpstr>
      <vt:lpstr>嵌入(影片)&lt;embed&gt;、&lt;iframe&gt;</vt:lpstr>
      <vt:lpstr>超連結&lt;a&gt;</vt:lpstr>
      <vt:lpstr>超連結+id書籤功能</vt:lpstr>
      <vt:lpstr>表格&lt;table&gt;&lt;tr&gt;&lt;td&gt;</vt:lpstr>
      <vt:lpstr>表單&lt;form&gt;</vt:lpstr>
      <vt:lpstr>標籤&lt;label&gt;：</vt:lpstr>
      <vt:lpstr>輸入&lt;input&gt; :</vt:lpstr>
      <vt:lpstr>表單&lt;input&gt; : 各種輸入法</vt:lpstr>
      <vt:lpstr>type : 限制格式</vt:lpstr>
      <vt:lpstr>type 按鈕</vt:lpstr>
      <vt:lpstr>作業:製作一組網頁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Linda Jhaung</cp:lastModifiedBy>
  <cp:revision>39</cp:revision>
  <dcterms:created xsi:type="dcterms:W3CDTF">2021-11-07T09:13:33Z</dcterms:created>
  <dcterms:modified xsi:type="dcterms:W3CDTF">2024-11-16T09:07:16Z</dcterms:modified>
</cp:coreProperties>
</file>