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315" r:id="rId2"/>
    <p:sldId id="262" r:id="rId3"/>
    <p:sldId id="293" r:id="rId4"/>
    <p:sldId id="314" r:id="rId5"/>
    <p:sldId id="289" r:id="rId6"/>
    <p:sldId id="310" r:id="rId7"/>
    <p:sldId id="311" r:id="rId8"/>
    <p:sldId id="305" r:id="rId9"/>
    <p:sldId id="309" r:id="rId10"/>
    <p:sldId id="299" r:id="rId11"/>
    <p:sldId id="301" r:id="rId12"/>
    <p:sldId id="298" r:id="rId13"/>
    <p:sldId id="302" r:id="rId14"/>
    <p:sldId id="303" r:id="rId15"/>
    <p:sldId id="300" r:id="rId16"/>
    <p:sldId id="306" r:id="rId17"/>
    <p:sldId id="304" r:id="rId18"/>
    <p:sldId id="307" r:id="rId19"/>
    <p:sldId id="280" r:id="rId20"/>
    <p:sldId id="312" r:id="rId21"/>
    <p:sldId id="316" r:id="rId22"/>
    <p:sldId id="294" r:id="rId23"/>
    <p:sldId id="31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81" autoAdjust="0"/>
  </p:normalViewPr>
  <p:slideViewPr>
    <p:cSldViewPr snapToGrid="0">
      <p:cViewPr varScale="1">
        <p:scale>
          <a:sx n="61" d="100"/>
          <a:sy n="61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5E475-3350-4E52-9100-D0F7F6D96515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EE874-084C-40CD-BA70-E077558A3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97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Create</a:t>
            </a:r>
            <a:r>
              <a:rPr lang="zh-TW" altLang="en-US" dirty="0"/>
              <a:t>：建立表格；</a:t>
            </a:r>
            <a:r>
              <a:rPr lang="en-US" altLang="zh-TW" dirty="0"/>
              <a:t>Alter</a:t>
            </a:r>
            <a:r>
              <a:rPr lang="zh-TW" altLang="en-US" dirty="0"/>
              <a:t>：改變結構；</a:t>
            </a:r>
            <a:r>
              <a:rPr lang="en-US" altLang="zh-TW" dirty="0"/>
              <a:t>Drop</a:t>
            </a:r>
            <a:r>
              <a:rPr lang="zh-TW" altLang="en-US" dirty="0"/>
              <a:t>：刪除表格並釋放空間；</a:t>
            </a:r>
            <a:r>
              <a:rPr lang="en-US" altLang="zh-TW" dirty="0"/>
              <a:t>Truncate</a:t>
            </a:r>
            <a:r>
              <a:rPr lang="zh-TW" altLang="en-US" dirty="0"/>
              <a:t>：清除表格內的資料，但保留表格；</a:t>
            </a:r>
            <a:endParaRPr lang="en-US" altLang="zh-TW" dirty="0"/>
          </a:p>
          <a:p>
            <a:r>
              <a:rPr lang="en-US" altLang="zh-TW" dirty="0"/>
              <a:t>Select</a:t>
            </a:r>
            <a:r>
              <a:rPr lang="zh-TW" altLang="en-US" dirty="0"/>
              <a:t>：選擇表格；</a:t>
            </a:r>
            <a:r>
              <a:rPr lang="en-US" altLang="zh-TW" dirty="0"/>
              <a:t>Insert</a:t>
            </a:r>
            <a:r>
              <a:rPr lang="zh-TW" altLang="en-US" dirty="0"/>
              <a:t>：輸入表格；</a:t>
            </a:r>
            <a:r>
              <a:rPr lang="en-US" altLang="zh-TW" dirty="0"/>
              <a:t>Update</a:t>
            </a:r>
            <a:r>
              <a:rPr lang="zh-TW" altLang="en-US" dirty="0"/>
              <a:t>：修改表格資料；</a:t>
            </a:r>
            <a:r>
              <a:rPr lang="en-US" altLang="zh-TW" dirty="0"/>
              <a:t>Delete</a:t>
            </a:r>
            <a:r>
              <a:rPr lang="zh-TW" altLang="en-US" dirty="0"/>
              <a:t>：刪除指定資料，不釋放空間；</a:t>
            </a:r>
            <a:endParaRPr lang="en-US" altLang="zh-TW" dirty="0"/>
          </a:p>
          <a:p>
            <a:r>
              <a:rPr lang="en-US" altLang="zh-TW" dirty="0">
                <a:solidFill>
                  <a:schemeClr val="tx1"/>
                </a:solidFill>
              </a:rPr>
              <a:t>Grant</a:t>
            </a:r>
            <a:r>
              <a:rPr lang="zh-TW" altLang="en-US" dirty="0">
                <a:solidFill>
                  <a:schemeClr val="tx1"/>
                </a:solidFill>
              </a:rPr>
              <a:t>：授權權限給使用者；</a:t>
            </a:r>
            <a:r>
              <a:rPr lang="en-US" altLang="zh-TW" dirty="0">
                <a:solidFill>
                  <a:schemeClr val="tx1"/>
                </a:solidFill>
              </a:rPr>
              <a:t>Revoke</a:t>
            </a:r>
            <a:r>
              <a:rPr lang="zh-TW" altLang="en-US" dirty="0">
                <a:solidFill>
                  <a:schemeClr val="tx1"/>
                </a:solidFill>
              </a:rPr>
              <a:t>：撤銷使用者權限；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Begin</a:t>
            </a:r>
            <a:r>
              <a:rPr lang="zh-TW" altLang="en-US" dirty="0">
                <a:solidFill>
                  <a:schemeClr val="tx1"/>
                </a:solidFill>
              </a:rPr>
              <a:t>：開啟交易；</a:t>
            </a:r>
            <a:r>
              <a:rPr lang="en-US" altLang="zh-TW" dirty="0">
                <a:solidFill>
                  <a:schemeClr val="tx1"/>
                </a:solidFill>
              </a:rPr>
              <a:t>Commit</a:t>
            </a:r>
            <a:r>
              <a:rPr lang="zh-TW" altLang="en-US" dirty="0">
                <a:solidFill>
                  <a:schemeClr val="tx1"/>
                </a:solidFill>
              </a:rPr>
              <a:t>：確認交易；</a:t>
            </a:r>
            <a:r>
              <a:rPr lang="en-US" altLang="zh-TW" dirty="0">
                <a:solidFill>
                  <a:schemeClr val="tx1"/>
                </a:solidFill>
              </a:rPr>
              <a:t>Rollback</a:t>
            </a:r>
            <a:r>
              <a:rPr lang="zh-TW" altLang="en-US" dirty="0">
                <a:solidFill>
                  <a:schemeClr val="tx1"/>
                </a:solidFill>
              </a:rPr>
              <a:t>：回復交易；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E874-084C-40CD-BA70-E077558A3E6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827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  <a:r>
              <a:rPr lang="zh-TW" altLang="en-US" dirty="0"/>
              <a:t> 的比較運算子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E874-084C-40CD-BA70-E077558A3E6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43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為了方便閱讀，將欄位另外命名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E874-084C-40CD-BA70-E077558A3E6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19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ALL/DINSTINCT</a:t>
            </a:r>
            <a:r>
              <a:rPr lang="zh-TW" altLang="en-US" dirty="0"/>
              <a:t> 差別，</a:t>
            </a:r>
            <a:endParaRPr lang="en-US" altLang="zh-TW" dirty="0"/>
          </a:p>
          <a:p>
            <a:r>
              <a:rPr lang="en-US" altLang="zh-TW" dirty="0"/>
              <a:t>DISTINCT</a:t>
            </a:r>
            <a:r>
              <a:rPr lang="zh-TW" altLang="en-US" dirty="0"/>
              <a:t> 可以列出該欄位所有不重複的值，</a:t>
            </a:r>
            <a:endParaRPr lang="en-US" altLang="zh-TW" dirty="0"/>
          </a:p>
          <a:p>
            <a:r>
              <a:rPr lang="zh-TW" altLang="en-US" dirty="0"/>
              <a:t>如範例</a:t>
            </a:r>
            <a:r>
              <a:rPr lang="en-US" altLang="zh-TW" dirty="0"/>
              <a:t>Class</a:t>
            </a:r>
            <a:r>
              <a:rPr lang="zh-TW" altLang="en-US" dirty="0"/>
              <a:t>的欄位中有重複的系級，就可以利用 </a:t>
            </a:r>
            <a:r>
              <a:rPr lang="en-US" altLang="zh-TW" dirty="0"/>
              <a:t>Distinct</a:t>
            </a:r>
            <a:r>
              <a:rPr lang="zh-TW" altLang="en-US" dirty="0"/>
              <a:t> 篩出不重複的系級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E874-084C-40CD-BA70-E077558A3E6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97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E874-084C-40CD-BA70-E077558A3E6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93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E874-084C-40CD-BA70-E077558A3E6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19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E874-084C-40CD-BA70-E077558A3E6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57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ALL/DINSTINCT</a:t>
            </a:r>
            <a:r>
              <a:rPr lang="zh-TW" altLang="en-US" dirty="0"/>
              <a:t> 差別，</a:t>
            </a:r>
            <a:endParaRPr lang="en-US" altLang="zh-TW" dirty="0"/>
          </a:p>
          <a:p>
            <a:r>
              <a:rPr lang="en-US" altLang="zh-TW" dirty="0"/>
              <a:t>DISTINCT</a:t>
            </a:r>
            <a:r>
              <a:rPr lang="zh-TW" altLang="en-US" dirty="0"/>
              <a:t> 可以列出該欄位所有不重複的值，</a:t>
            </a:r>
            <a:endParaRPr lang="en-US" altLang="zh-TW" dirty="0"/>
          </a:p>
          <a:p>
            <a:r>
              <a:rPr lang="zh-TW" altLang="en-US" dirty="0"/>
              <a:t>如範例</a:t>
            </a:r>
            <a:r>
              <a:rPr lang="en-US" altLang="zh-TW" dirty="0"/>
              <a:t>Class</a:t>
            </a:r>
            <a:r>
              <a:rPr lang="zh-TW" altLang="en-US" dirty="0"/>
              <a:t>的欄位中有重複的系級，就可以利用 </a:t>
            </a:r>
            <a:r>
              <a:rPr lang="en-US" altLang="zh-TW" dirty="0"/>
              <a:t>Distinct</a:t>
            </a:r>
            <a:r>
              <a:rPr lang="zh-TW" altLang="en-US" dirty="0"/>
              <a:t> 篩出不重複的系級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E874-084C-40CD-BA70-E077558A3E6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732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  <a:r>
              <a:rPr lang="zh-TW" altLang="en-US" dirty="0"/>
              <a:t> 的比較運算子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E874-084C-40CD-BA70-E077558A3E6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24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可利用 </a:t>
            </a:r>
            <a:r>
              <a:rPr lang="en-US" altLang="zh-TW" dirty="0"/>
              <a:t>Where</a:t>
            </a:r>
            <a:r>
              <a:rPr lang="zh-TW" altLang="en-US" dirty="0"/>
              <a:t> 過濾查詢結果條件，利用 </a:t>
            </a:r>
            <a:r>
              <a:rPr lang="en-US" altLang="zh-TW" dirty="0"/>
              <a:t>Order</a:t>
            </a:r>
            <a:r>
              <a:rPr lang="zh-TW" altLang="en-US" dirty="0"/>
              <a:t> 排序指定欄位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E874-084C-40CD-BA70-E077558A3E6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02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  <a:r>
              <a:rPr lang="zh-TW" altLang="en-US" dirty="0"/>
              <a:t> 的比較運算子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E874-084C-40CD-BA70-E077558A3E6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518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  <a:r>
              <a:rPr lang="zh-TW" altLang="en-US" dirty="0"/>
              <a:t> 的比較運算子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E874-084C-40CD-BA70-E077558A3E6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5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為了方便閱讀，將欄位另外命名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E874-084C-40CD-BA70-E077558A3E6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2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B2E0-B27A-4460-82FA-24DBE4CC555C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54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8C8-E9EA-48AF-89D2-C9CBD3674340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3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C328-34CB-46C5-AEB2-4C1DBAF67078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05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041-B0C8-4C38-AF97-770C6F56CBCD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74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296A-FC5B-4682-86C0-C2557EBFF6D9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37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25FF-284F-464F-976A-04DEE476EFE6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90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B136-FE0B-4919-9215-266B6CB67723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93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B41F-363C-42C5-BEC2-79CD6E020BE1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3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9F09-B5EF-46B1-AF94-1F9A4CE33A6F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70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E10D-17AE-4A1E-B90A-2CD320853A4F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3139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E10D-17AE-4A1E-B90A-2CD320853A4F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271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AE10D-17AE-4A1E-B90A-2CD320853A4F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55CB-D39D-4E50-B602-A60735878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0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erens-tech-book/sqlite-%E8%88%87-mysql-%E7%9A%84%E5%B7%AE%E5%88%A5-a14926030ddd" TargetMode="External"/><Relationship Id="rId7" Type="http://schemas.openxmlformats.org/officeDocument/2006/relationships/hyperlink" Target="https://www.runoob.com/sqlite/sqlite-alter-command.html" TargetMode="External"/><Relationship Id="rId2" Type="http://schemas.openxmlformats.org/officeDocument/2006/relationships/hyperlink" Target="https://www.minwt.com/website/server/2175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oish.com/sql/grant-privileges.html" TargetMode="External"/><Relationship Id="rId5" Type="http://schemas.openxmlformats.org/officeDocument/2006/relationships/hyperlink" Target="https://www.w3schools.com/sql/default.asp" TargetMode="External"/><Relationship Id="rId4" Type="http://schemas.openxmlformats.org/officeDocument/2006/relationships/hyperlink" Target="https://www.1keydata.com/tw/sql/sql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keydata.com/tw/sql/sqlinsert.html" TargetMode="External"/><Relationship Id="rId13" Type="http://schemas.openxmlformats.org/officeDocument/2006/relationships/hyperlink" Target="https://ithelp.ithome.com.tw/articles/10190252" TargetMode="External"/><Relationship Id="rId3" Type="http://schemas.openxmlformats.org/officeDocument/2006/relationships/hyperlink" Target="https://www.1keydata.com/tw/sql/sqlcreate.html" TargetMode="External"/><Relationship Id="rId7" Type="http://schemas.openxmlformats.org/officeDocument/2006/relationships/hyperlink" Target="https://www.1keydata.com/tw/sql/sqlselect.html" TargetMode="External"/><Relationship Id="rId12" Type="http://schemas.openxmlformats.org/officeDocument/2006/relationships/hyperlink" Target="https://www.fooish.com/sql/revoke-privileg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keydata.com/tw/sql/sqltruncate.html" TargetMode="External"/><Relationship Id="rId11" Type="http://schemas.openxmlformats.org/officeDocument/2006/relationships/hyperlink" Target="https://www.fooish.com/sql/grant-privileges.html" TargetMode="External"/><Relationship Id="rId5" Type="http://schemas.openxmlformats.org/officeDocument/2006/relationships/hyperlink" Target="https://www.1keydata.com/tw/sql/sqldrop.html" TargetMode="External"/><Relationship Id="rId10" Type="http://schemas.openxmlformats.org/officeDocument/2006/relationships/hyperlink" Target="https://www.1keydata.com/tw/sql/sqldelete.html" TargetMode="External"/><Relationship Id="rId4" Type="http://schemas.openxmlformats.org/officeDocument/2006/relationships/hyperlink" Target="https://www.1keydata.com/tw/sql/sql-alter-table.html" TargetMode="External"/><Relationship Id="rId9" Type="http://schemas.openxmlformats.org/officeDocument/2006/relationships/hyperlink" Target="https://www.1keydata.com/tw/sql/sqlupdat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oish.com/sql/auto-increment.html" TargetMode="External"/><Relationship Id="rId5" Type="http://schemas.openxmlformats.org/officeDocument/2006/relationships/hyperlink" Target="https://www.fooish.com/sql/primary-key-constraint.html" TargetMode="External"/><Relationship Id="rId4" Type="http://schemas.openxmlformats.org/officeDocument/2006/relationships/hyperlink" Target="https://www.fooish.com/sql/not-null-constraint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">
            <a:extLst>
              <a:ext uri="{FF2B5EF4-FFF2-40B4-BE49-F238E27FC236}">
                <a16:creationId xmlns:a16="http://schemas.microsoft.com/office/drawing/2014/main" id="{A955BF51-BD0D-4B70-1D04-93FC493EE4FB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</a:pP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endParaRPr 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Google Shape;85;p1">
            <a:extLst>
              <a:ext uri="{FF2B5EF4-FFF2-40B4-BE49-F238E27FC236}">
                <a16:creationId xmlns:a16="http://schemas.microsoft.com/office/drawing/2014/main" id="{78E251A0-D3F8-9F34-A20B-AD1C951468C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r>
              <a:rPr lang="en-US" altLang="zh-TW" dirty="0"/>
              <a:t>113/12/17 week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6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8D5D7E22-2575-4CE8-B5B2-04C6007D3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49" y="2445875"/>
            <a:ext cx="4667250" cy="3648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E4CA65B-00A0-4E7B-9AE6-17CA4F5A1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803"/>
          <a:stretch/>
        </p:blipFill>
        <p:spPr>
          <a:xfrm>
            <a:off x="5199734" y="2445875"/>
            <a:ext cx="4839614" cy="3347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2F06ACB-31A5-49BE-B32A-5CA881FD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—SELECT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投影片編號版面配置區 32">
            <a:extLst>
              <a:ext uri="{FF2B5EF4-FFF2-40B4-BE49-F238E27FC236}">
                <a16:creationId xmlns:a16="http://schemas.microsoft.com/office/drawing/2014/main" id="{DE4358D6-D8B1-437F-9D5F-3202A635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EA95A7-80FF-4E59-A9AB-6198295F0112}"/>
              </a:ext>
            </a:extLst>
          </p:cNvPr>
          <p:cNvSpPr txBox="1"/>
          <p:nvPr/>
        </p:nvSpPr>
        <p:spPr>
          <a:xfrm>
            <a:off x="2152650" y="1690690"/>
            <a:ext cx="78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[ALL | DISTINCT]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欄位清單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資料表來源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1E0F7B6-D210-4376-B88A-2E9EAAD69B58}"/>
              </a:ext>
            </a:extLst>
          </p:cNvPr>
          <p:cNvGrpSpPr/>
          <p:nvPr/>
        </p:nvGrpSpPr>
        <p:grpSpPr>
          <a:xfrm>
            <a:off x="5820620" y="3463302"/>
            <a:ext cx="2492990" cy="939854"/>
            <a:chOff x="7361577" y="3842008"/>
            <a:chExt cx="2492990" cy="939854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C369A14-6904-4ED0-9239-0C938E7DCF48}"/>
                </a:ext>
              </a:extLst>
            </p:cNvPr>
            <p:cNvSpPr txBox="1"/>
            <p:nvPr/>
          </p:nvSpPr>
          <p:spPr>
            <a:xfrm>
              <a:off x="7361577" y="4412530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列出該欄位所有不同值</a:t>
              </a: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7D7C424-D227-4D6D-A1F8-AD4535EB97A0}"/>
                </a:ext>
              </a:extLst>
            </p:cNvPr>
            <p:cNvCxnSpPr>
              <a:cxnSpLocks/>
            </p:cNvCxnSpPr>
            <p:nvPr/>
          </p:nvCxnSpPr>
          <p:spPr>
            <a:xfrm>
              <a:off x="7700210" y="3842008"/>
              <a:ext cx="64882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E99ED79-0A02-4208-936E-00D7BC3FE80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8111878" y="3842008"/>
              <a:ext cx="496194" cy="5705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C50C651-CAC2-451F-B332-26CACBBF425D}"/>
              </a:ext>
            </a:extLst>
          </p:cNvPr>
          <p:cNvGrpSpPr/>
          <p:nvPr/>
        </p:nvGrpSpPr>
        <p:grpSpPr>
          <a:xfrm>
            <a:off x="2629410" y="3463302"/>
            <a:ext cx="2377574" cy="1062343"/>
            <a:chOff x="7313273" y="3842008"/>
            <a:chExt cx="2377574" cy="106234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3388322-35A4-4EF4-BCB1-DA6978CFF8B9}"/>
                </a:ext>
              </a:extLst>
            </p:cNvPr>
            <p:cNvSpPr txBox="1"/>
            <p:nvPr/>
          </p:nvSpPr>
          <p:spPr>
            <a:xfrm>
              <a:off x="7313273" y="4258020"/>
              <a:ext cx="2377574" cy="64633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列出該欄位所有值</a:t>
              </a:r>
              <a:endPara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“ALL”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可省略</a:t>
              </a:r>
              <a:endPara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2570D2E6-382A-4E91-8656-2AF137D5521A}"/>
                </a:ext>
              </a:extLst>
            </p:cNvPr>
            <p:cNvCxnSpPr>
              <a:cxnSpLocks/>
            </p:cNvCxnSpPr>
            <p:nvPr/>
          </p:nvCxnSpPr>
          <p:spPr>
            <a:xfrm>
              <a:off x="7739957" y="3842008"/>
              <a:ext cx="6860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E8E21BD-F5D2-4E5E-83A2-71C25F6D03F0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8150077" y="3842008"/>
              <a:ext cx="351983" cy="4160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3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06ACB-31A5-49BE-B32A-5CA881FD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—SELECT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506FEF-8AA4-42A7-B2F3-CD4BCFA2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EA95A7-80FF-4E59-A9AB-6198295F0112}"/>
              </a:ext>
            </a:extLst>
          </p:cNvPr>
          <p:cNvSpPr txBox="1"/>
          <p:nvPr/>
        </p:nvSpPr>
        <p:spPr>
          <a:xfrm>
            <a:off x="2152649" y="1690690"/>
            <a:ext cx="78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的比較運算子：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F3FC67F0-89ED-4227-A9DA-64CDE34F6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04513"/>
              </p:ext>
            </p:extLst>
          </p:nvPr>
        </p:nvGraphicFramePr>
        <p:xfrm>
          <a:off x="2152648" y="2575374"/>
          <a:ext cx="7886699" cy="335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件" r:id="rId4" imgW="3941445" imgH="1678305" progId="Word.Document.8">
                  <p:embed/>
                </p:oleObj>
              </mc:Choice>
              <mc:Fallback>
                <p:oleObj name="文件" r:id="rId4" imgW="3941445" imgH="1678305" progId="Word.Document.8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3CC96802-1337-4F41-A7A2-FB423670A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48" y="2575374"/>
                        <a:ext cx="7886699" cy="3357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65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06ACB-31A5-49BE-B32A-5CA881FD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—SELECT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投影片編號版面配置區 54">
            <a:extLst>
              <a:ext uri="{FF2B5EF4-FFF2-40B4-BE49-F238E27FC236}">
                <a16:creationId xmlns:a16="http://schemas.microsoft.com/office/drawing/2014/main" id="{84645DE1-87AD-4D1B-AE41-B2C0252C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EA95A7-80FF-4E59-A9AB-6198295F0112}"/>
              </a:ext>
            </a:extLst>
          </p:cNvPr>
          <p:cNvSpPr txBox="1"/>
          <p:nvPr/>
        </p:nvSpPr>
        <p:spPr>
          <a:xfrm>
            <a:off x="2152650" y="1690690"/>
            <a:ext cx="788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[ALL | DISTINCT]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欄位清單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資料表來源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[WHERE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搜尋條件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[ORDER BY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欄位清單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883B75-F15C-4ADC-8BEB-21E210976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45"/>
          <a:stretch/>
        </p:blipFill>
        <p:spPr>
          <a:xfrm>
            <a:off x="2152650" y="2774282"/>
            <a:ext cx="4877061" cy="3418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E8C8F50-BAE9-4C9C-BAEE-ECCA85810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2774282"/>
            <a:ext cx="4914900" cy="341863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0" name="群組 39">
            <a:extLst>
              <a:ext uri="{FF2B5EF4-FFF2-40B4-BE49-F238E27FC236}">
                <a16:creationId xmlns:a16="http://schemas.microsoft.com/office/drawing/2014/main" id="{ABAFAA5C-13E8-4308-8C8E-EE851514E3FB}"/>
              </a:ext>
            </a:extLst>
          </p:cNvPr>
          <p:cNvGrpSpPr/>
          <p:nvPr/>
        </p:nvGrpSpPr>
        <p:grpSpPr>
          <a:xfrm>
            <a:off x="2876502" y="3784549"/>
            <a:ext cx="1441420" cy="597933"/>
            <a:chOff x="1352501" y="3784548"/>
            <a:chExt cx="1441420" cy="597933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A7F2D552-1D78-4A3E-B6EF-C49040975ACF}"/>
                </a:ext>
              </a:extLst>
            </p:cNvPr>
            <p:cNvCxnSpPr>
              <a:cxnSpLocks/>
            </p:cNvCxnSpPr>
            <p:nvPr/>
          </p:nvCxnSpPr>
          <p:spPr>
            <a:xfrm>
              <a:off x="1564104" y="3784548"/>
              <a:ext cx="2109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FD0D3D8-3434-4B9A-BE80-52EB46A8F18C}"/>
                </a:ext>
              </a:extLst>
            </p:cNvPr>
            <p:cNvSpPr txBox="1"/>
            <p:nvPr/>
          </p:nvSpPr>
          <p:spPr>
            <a:xfrm>
              <a:off x="1352501" y="4013149"/>
              <a:ext cx="14414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*：所有欄位</a:t>
              </a:r>
              <a:endPara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4552DED6-A7F9-40BA-A3C0-86D8AF24FBEC}"/>
                </a:ext>
              </a:extLst>
            </p:cNvPr>
            <p:cNvCxnSpPr>
              <a:cxnSpLocks/>
            </p:cNvCxnSpPr>
            <p:nvPr/>
          </p:nvCxnSpPr>
          <p:spPr>
            <a:xfrm>
              <a:off x="1620364" y="3784548"/>
              <a:ext cx="0" cy="2286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1E0F7B6-D210-4376-B88A-2E9EAAD69B58}"/>
              </a:ext>
            </a:extLst>
          </p:cNvPr>
          <p:cNvGrpSpPr/>
          <p:nvPr/>
        </p:nvGrpSpPr>
        <p:grpSpPr>
          <a:xfrm>
            <a:off x="7857975" y="3820404"/>
            <a:ext cx="2385589" cy="928669"/>
            <a:chOff x="6333975" y="3820404"/>
            <a:chExt cx="2385589" cy="92866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C369A14-6904-4ED0-9239-0C938E7DCF48}"/>
                </a:ext>
              </a:extLst>
            </p:cNvPr>
            <p:cNvSpPr txBox="1"/>
            <p:nvPr/>
          </p:nvSpPr>
          <p:spPr>
            <a:xfrm>
              <a:off x="6333975" y="4102742"/>
              <a:ext cx="23855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DESC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：排序由大至小</a:t>
              </a:r>
              <a:endPara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ASC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：排序由小至大</a:t>
              </a:r>
              <a:endPara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7D7C424-D227-4D6D-A1F8-AD4535EB97A0}"/>
                </a:ext>
              </a:extLst>
            </p:cNvPr>
            <p:cNvCxnSpPr>
              <a:cxnSpLocks/>
            </p:cNvCxnSpPr>
            <p:nvPr/>
          </p:nvCxnSpPr>
          <p:spPr>
            <a:xfrm>
              <a:off x="7727576" y="3820404"/>
              <a:ext cx="3346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E99ED79-0A02-4208-936E-00D7BC3FE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917" y="3820404"/>
              <a:ext cx="11954" cy="2823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DEEA23C-9A69-4730-8E99-02E83BAA3265}"/>
              </a:ext>
            </a:extLst>
          </p:cNvPr>
          <p:cNvGrpSpPr/>
          <p:nvPr/>
        </p:nvGrpSpPr>
        <p:grpSpPr>
          <a:xfrm>
            <a:off x="5815321" y="3833053"/>
            <a:ext cx="2362143" cy="829980"/>
            <a:chOff x="6370536" y="3820404"/>
            <a:chExt cx="2362143" cy="829980"/>
          </a:xfrm>
        </p:grpSpPr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CD6ECC13-4C69-4BA3-83A0-1969051E8373}"/>
                </a:ext>
              </a:extLst>
            </p:cNvPr>
            <p:cNvSpPr txBox="1"/>
            <p:nvPr/>
          </p:nvSpPr>
          <p:spPr>
            <a:xfrm>
              <a:off x="6370536" y="4281052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過濾查詢條件</a:t>
              </a: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C6DF1F45-8B3A-4DC9-A141-C8CC6AE6AF4B}"/>
                </a:ext>
              </a:extLst>
            </p:cNvPr>
            <p:cNvCxnSpPr>
              <a:cxnSpLocks/>
            </p:cNvCxnSpPr>
            <p:nvPr/>
          </p:nvCxnSpPr>
          <p:spPr>
            <a:xfrm>
              <a:off x="7727576" y="3820404"/>
              <a:ext cx="100510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7AF6C616-35A9-46B2-9045-7F6544750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885" y="3820404"/>
              <a:ext cx="428986" cy="349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395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06ACB-31A5-49BE-B32A-5CA881FD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—SELECT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506FEF-8AA4-42A7-B2F3-CD4BCFA2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EA95A7-80FF-4E59-A9AB-6198295F0112}"/>
              </a:ext>
            </a:extLst>
          </p:cNvPr>
          <p:cNvSpPr txBox="1"/>
          <p:nvPr/>
        </p:nvSpPr>
        <p:spPr>
          <a:xfrm>
            <a:off x="2152650" y="1459430"/>
            <a:ext cx="78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的邏輯運算子及字串運算子：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FB18771-58E4-4F2A-B398-4AC184FF5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357670"/>
              </p:ext>
            </p:extLst>
          </p:nvPr>
        </p:nvGraphicFramePr>
        <p:xfrm>
          <a:off x="2152647" y="1957280"/>
          <a:ext cx="7886700" cy="271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3880961" imgH="1334929" progId="Word.Document.8">
                  <p:embed/>
                </p:oleObj>
              </mc:Choice>
              <mc:Fallback>
                <p:oleObj name="Document" r:id="rId4" imgW="3880961" imgH="1334929" progId="Word.Document.8">
                  <p:embed/>
                  <p:pic>
                    <p:nvPicPr>
                      <p:cNvPr id="21509" name="Object 5">
                        <a:extLst>
                          <a:ext uri="{FF2B5EF4-FFF2-40B4-BE49-F238E27FC236}">
                            <a16:creationId xmlns:a16="http://schemas.microsoft.com/office/drawing/2014/main" id="{88C783AF-FD9A-4437-BC62-D724C1EA6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47" y="1957280"/>
                        <a:ext cx="7886700" cy="2713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5C6B8F91-27DC-4C22-9C94-66B719CD5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21455"/>
              </p:ext>
            </p:extLst>
          </p:nvPr>
        </p:nvGraphicFramePr>
        <p:xfrm>
          <a:off x="2152647" y="4366467"/>
          <a:ext cx="7886700" cy="229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文件" r:id="rId6" imgW="4001214" imgH="1163002" progId="Word.Document.8">
                  <p:embed/>
                </p:oleObj>
              </mc:Choice>
              <mc:Fallback>
                <p:oleObj name="文件" r:id="rId6" imgW="4001214" imgH="1163002" progId="Word.Document.8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05A4B045-6DF1-42AF-8B93-B3D3E0C892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47" y="4366467"/>
                        <a:ext cx="7886700" cy="229373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8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06ACB-31A5-49BE-B32A-5CA881FD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—SELECT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506FEF-8AA4-42A7-B2F3-CD4BCFA2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EA95A7-80FF-4E59-A9AB-6198295F0112}"/>
              </a:ext>
            </a:extLst>
          </p:cNvPr>
          <p:cNvSpPr txBox="1"/>
          <p:nvPr/>
        </p:nvSpPr>
        <p:spPr>
          <a:xfrm>
            <a:off x="2152650" y="1575078"/>
            <a:ext cx="2583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Grade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&gt;40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= "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1A"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183AE0-47FB-4679-B8C8-5A3DCF7F12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3"/>
          <a:stretch/>
        </p:blipFill>
        <p:spPr>
          <a:xfrm>
            <a:off x="2152650" y="2406075"/>
            <a:ext cx="4585535" cy="369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03D519-ECB1-40E8-8996-03C41C059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090" b="6053"/>
          <a:stretch/>
        </p:blipFill>
        <p:spPr>
          <a:xfrm>
            <a:off x="6378492" y="2406076"/>
            <a:ext cx="3567614" cy="36957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5107CFFE-49B8-4E24-AD51-7B051220E351}"/>
              </a:ext>
            </a:extLst>
          </p:cNvPr>
          <p:cNvGrpSpPr/>
          <p:nvPr/>
        </p:nvGrpSpPr>
        <p:grpSpPr>
          <a:xfrm>
            <a:off x="7263096" y="3429001"/>
            <a:ext cx="2598788" cy="715387"/>
            <a:chOff x="5726896" y="3838594"/>
            <a:chExt cx="2598788" cy="715387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7E6A859-F3AD-4069-A014-9889DD6DBC81}"/>
                </a:ext>
              </a:extLst>
            </p:cNvPr>
            <p:cNvSpPr txBox="1"/>
            <p:nvPr/>
          </p:nvSpPr>
          <p:spPr>
            <a:xfrm>
              <a:off x="5726896" y="4184649"/>
              <a:ext cx="2598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%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或任意長度的字串</a:t>
              </a: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FE2FDD4-1027-445B-998E-4611C7623045}"/>
                </a:ext>
              </a:extLst>
            </p:cNvPr>
            <p:cNvCxnSpPr>
              <a:cxnSpLocks/>
            </p:cNvCxnSpPr>
            <p:nvPr/>
          </p:nvCxnSpPr>
          <p:spPr>
            <a:xfrm>
              <a:off x="7906871" y="3838594"/>
              <a:ext cx="41881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719D2290-C66E-4C62-8ACF-CF3B3B92CA95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7026290" y="3838594"/>
              <a:ext cx="1130952" cy="3460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72EF477-4D04-48D0-A24D-2ECDADD95E32}"/>
              </a:ext>
            </a:extLst>
          </p:cNvPr>
          <p:cNvSpPr txBox="1"/>
          <p:nvPr/>
        </p:nvSpPr>
        <p:spPr>
          <a:xfrm>
            <a:off x="6378493" y="1575078"/>
            <a:ext cx="306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Class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"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5545F8-4651-49AD-A2EB-AEB4791711F5}"/>
              </a:ext>
            </a:extLst>
          </p:cNvPr>
          <p:cNvSpPr txBox="1"/>
          <p:nvPr/>
        </p:nvSpPr>
        <p:spPr>
          <a:xfrm>
            <a:off x="10241699" y="3561854"/>
            <a:ext cx="1311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“%</a:t>
            </a:r>
            <a:r>
              <a:rPr lang="zh-TW" altLang="en-US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2757907-FB49-44B7-924E-A04E184541C5}"/>
              </a:ext>
            </a:extLst>
          </p:cNvPr>
          <p:cNvCxnSpPr>
            <a:cxnSpLocks/>
          </p:cNvCxnSpPr>
          <p:nvPr/>
        </p:nvCxnSpPr>
        <p:spPr>
          <a:xfrm>
            <a:off x="10695532" y="3869050"/>
            <a:ext cx="0" cy="308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28DD91A-56E2-4547-8105-A64B809943C4}"/>
              </a:ext>
            </a:extLst>
          </p:cNvPr>
          <p:cNvSpPr/>
          <p:nvPr/>
        </p:nvSpPr>
        <p:spPr>
          <a:xfrm>
            <a:off x="2736844" y="4783765"/>
            <a:ext cx="762659" cy="1727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8314281-3AC3-49E9-9BF5-E5DFEB927B26}"/>
              </a:ext>
            </a:extLst>
          </p:cNvPr>
          <p:cNvSpPr/>
          <p:nvPr/>
        </p:nvSpPr>
        <p:spPr>
          <a:xfrm>
            <a:off x="7018499" y="5051847"/>
            <a:ext cx="407795" cy="1002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52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82D5E6A4-EF5F-4C11-B8E1-63DA4AD48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4"/>
          <a:stretch/>
        </p:blipFill>
        <p:spPr>
          <a:xfrm>
            <a:off x="2148805" y="2635803"/>
            <a:ext cx="4530388" cy="36642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2F06ACB-31A5-49BE-B32A-5CA881FD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—SELECT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6E86B999-72BB-44C7-9661-3C6842BD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EA95A7-80FF-4E59-A9AB-6198295F0112}"/>
              </a:ext>
            </a:extLst>
          </p:cNvPr>
          <p:cNvSpPr txBox="1"/>
          <p:nvPr/>
        </p:nvSpPr>
        <p:spPr>
          <a:xfrm>
            <a:off x="2152650" y="1690690"/>
            <a:ext cx="788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表格別名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[AS]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欄位別名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資料表來源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[[AS]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表格別名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2D132C9-135E-43BA-8D40-D3626525EA5E}"/>
              </a:ext>
            </a:extLst>
          </p:cNvPr>
          <p:cNvGrpSpPr/>
          <p:nvPr/>
        </p:nvGrpSpPr>
        <p:grpSpPr>
          <a:xfrm>
            <a:off x="2707697" y="3670378"/>
            <a:ext cx="1580882" cy="708016"/>
            <a:chOff x="7361089" y="3842008"/>
            <a:chExt cx="1580882" cy="708016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AE03F61-CE2D-4AF9-92B5-E4D06554176D}"/>
                </a:ext>
              </a:extLst>
            </p:cNvPr>
            <p:cNvSpPr txBox="1"/>
            <p:nvPr/>
          </p:nvSpPr>
          <p:spPr>
            <a:xfrm>
              <a:off x="7361089" y="4180692"/>
              <a:ext cx="1580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“As”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可省略</a:t>
              </a:r>
              <a:endPara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AF14762-8237-4CB6-AD60-F3E110500E76}"/>
                </a:ext>
              </a:extLst>
            </p:cNvPr>
            <p:cNvCxnSpPr>
              <a:cxnSpLocks/>
            </p:cNvCxnSpPr>
            <p:nvPr/>
          </p:nvCxnSpPr>
          <p:spPr>
            <a:xfrm>
              <a:off x="7898404" y="3842008"/>
              <a:ext cx="34712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86E70AD6-3854-4904-9198-5E7169CFFDD1}"/>
                </a:ext>
              </a:extLst>
            </p:cNvPr>
            <p:cNvCxnSpPr>
              <a:cxnSpLocks/>
            </p:cNvCxnSpPr>
            <p:nvPr/>
          </p:nvCxnSpPr>
          <p:spPr>
            <a:xfrm>
              <a:off x="8078880" y="3854680"/>
              <a:ext cx="0" cy="3260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61142A7-BC29-407B-B712-4FDFDAF50C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03"/>
          <a:stretch/>
        </p:blipFill>
        <p:spPr>
          <a:xfrm>
            <a:off x="5819464" y="2635803"/>
            <a:ext cx="4219885" cy="36642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A797F19B-D967-4F33-93E0-075359E0BC10}"/>
              </a:ext>
            </a:extLst>
          </p:cNvPr>
          <p:cNvGrpSpPr/>
          <p:nvPr/>
        </p:nvGrpSpPr>
        <p:grpSpPr>
          <a:xfrm>
            <a:off x="8336010" y="3670378"/>
            <a:ext cx="1628972" cy="708016"/>
            <a:chOff x="7521632" y="3842008"/>
            <a:chExt cx="1628972" cy="708016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5A8E4A6-6260-4F62-94A9-D1F82FEA3795}"/>
                </a:ext>
              </a:extLst>
            </p:cNvPr>
            <p:cNvSpPr txBox="1"/>
            <p:nvPr/>
          </p:nvSpPr>
          <p:spPr>
            <a:xfrm>
              <a:off x="7521632" y="4180692"/>
              <a:ext cx="16289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幫表格取別名</a:t>
              </a:r>
              <a:endPara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DD869BDB-49CA-41E9-92D1-01924D2CAE7A}"/>
                </a:ext>
              </a:extLst>
            </p:cNvPr>
            <p:cNvCxnSpPr>
              <a:cxnSpLocks/>
            </p:cNvCxnSpPr>
            <p:nvPr/>
          </p:nvCxnSpPr>
          <p:spPr>
            <a:xfrm>
              <a:off x="7898404" y="3842008"/>
              <a:ext cx="104087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EEEAB67C-820C-4CEA-B8BB-C49C83409A5A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336118" y="3854680"/>
              <a:ext cx="0" cy="3260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F8145609-BA3D-42A2-AF3E-1631904C1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73" y="4916414"/>
            <a:ext cx="1137653" cy="120437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1A4FC6E-8DEC-445F-A5D9-C0749C6114A9}"/>
              </a:ext>
            </a:extLst>
          </p:cNvPr>
          <p:cNvCxnSpPr>
            <a:cxnSpLocks/>
          </p:cNvCxnSpPr>
          <p:nvPr/>
        </p:nvCxnSpPr>
        <p:spPr>
          <a:xfrm>
            <a:off x="1520456" y="5092953"/>
            <a:ext cx="8638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9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06ACB-31A5-49BE-B32A-5CA881FD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—SELECT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506FEF-8AA4-42A7-B2F3-CD4BCFA2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EA95A7-80FF-4E59-A9AB-6198295F0112}"/>
              </a:ext>
            </a:extLst>
          </p:cNvPr>
          <p:cNvSpPr txBox="1"/>
          <p:nvPr/>
        </p:nvSpPr>
        <p:spPr>
          <a:xfrm>
            <a:off x="2152649" y="1690690"/>
            <a:ext cx="78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聚合函數：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AECF856-5AB8-4DE7-9159-BB438D518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352192"/>
              </p:ext>
            </p:extLst>
          </p:nvPr>
        </p:nvGraphicFramePr>
        <p:xfrm>
          <a:off x="2152648" y="2859700"/>
          <a:ext cx="7886699" cy="232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文件" r:id="rId4" imgW="3941445" imgH="1163002" progId="Word.Document.8">
                  <p:embed/>
                </p:oleObj>
              </mc:Choice>
              <mc:Fallback>
                <p:oleObj name="文件" r:id="rId4" imgW="3941445" imgH="1163002" progId="Word.Document.8">
                  <p:embed/>
                  <p:pic>
                    <p:nvPicPr>
                      <p:cNvPr id="34820" name="Object 4">
                        <a:extLst>
                          <a:ext uri="{FF2B5EF4-FFF2-40B4-BE49-F238E27FC236}">
                            <a16:creationId xmlns:a16="http://schemas.microsoft.com/office/drawing/2014/main" id="{53E07EA3-2D74-4B85-A02A-44127B5A8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48" y="2859700"/>
                        <a:ext cx="7886699" cy="2327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63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06ACB-31A5-49BE-B32A-5CA881FD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—SELECT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內容版面配置區 4">
            <a:extLst>
              <a:ext uri="{FF2B5EF4-FFF2-40B4-BE49-F238E27FC236}">
                <a16:creationId xmlns:a16="http://schemas.microsoft.com/office/drawing/2014/main" id="{50A9B36A-486F-4A86-83A9-A280A1003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2650" y="2162047"/>
            <a:ext cx="5594550" cy="3302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6E86B999-72BB-44C7-9661-3C6842BD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2D132C9-135E-43BA-8D40-D3626525EA5E}"/>
              </a:ext>
            </a:extLst>
          </p:cNvPr>
          <p:cNvGrpSpPr/>
          <p:nvPr/>
        </p:nvGrpSpPr>
        <p:grpSpPr>
          <a:xfrm>
            <a:off x="3036496" y="3354617"/>
            <a:ext cx="1638590" cy="782856"/>
            <a:chOff x="7560839" y="3793882"/>
            <a:chExt cx="1638590" cy="782856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AE03F61-CE2D-4AF9-92B5-E4D06554176D}"/>
                </a:ext>
              </a:extLst>
            </p:cNvPr>
            <p:cNvSpPr txBox="1"/>
            <p:nvPr/>
          </p:nvSpPr>
          <p:spPr>
            <a:xfrm>
              <a:off x="7560839" y="4207406"/>
              <a:ext cx="16385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</a:t>
              </a:r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Price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總和</a:t>
              </a:r>
              <a:endPara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AF14762-8237-4CB6-AD60-F3E110500E76}"/>
                </a:ext>
              </a:extLst>
            </p:cNvPr>
            <p:cNvCxnSpPr>
              <a:cxnSpLocks/>
            </p:cNvCxnSpPr>
            <p:nvPr/>
          </p:nvCxnSpPr>
          <p:spPr>
            <a:xfrm>
              <a:off x="7949332" y="3793882"/>
              <a:ext cx="6584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86E70AD6-3854-4904-9198-5E7169CFFDD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8380134" y="3793882"/>
              <a:ext cx="0" cy="4135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42C27D49-4931-4A65-B296-4533479E6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691" y="2162041"/>
            <a:ext cx="3943350" cy="33024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9F1EFBFC-BCF4-4979-B457-7B84B986A16A}"/>
              </a:ext>
            </a:extLst>
          </p:cNvPr>
          <p:cNvGrpSpPr/>
          <p:nvPr/>
        </p:nvGrpSpPr>
        <p:grpSpPr>
          <a:xfrm>
            <a:off x="6673781" y="3354617"/>
            <a:ext cx="1766830" cy="782856"/>
            <a:chOff x="7456437" y="3793882"/>
            <a:chExt cx="1766830" cy="782856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72F6B43-11BF-4B11-9CB9-A18AE6FF3E0C}"/>
                </a:ext>
              </a:extLst>
            </p:cNvPr>
            <p:cNvSpPr txBox="1"/>
            <p:nvPr/>
          </p:nvSpPr>
          <p:spPr>
            <a:xfrm>
              <a:off x="7456437" y="4207406"/>
              <a:ext cx="17668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</a:t>
              </a:r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Grade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平均</a:t>
              </a:r>
              <a:endPara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A152BF6E-F653-46CE-9700-428A51763B99}"/>
                </a:ext>
              </a:extLst>
            </p:cNvPr>
            <p:cNvCxnSpPr>
              <a:cxnSpLocks/>
            </p:cNvCxnSpPr>
            <p:nvPr/>
          </p:nvCxnSpPr>
          <p:spPr>
            <a:xfrm>
              <a:off x="8071968" y="3793882"/>
              <a:ext cx="75171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2AF2DBF5-C2AA-47FE-B525-5CFCAB17B85B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8339852" y="3793882"/>
              <a:ext cx="3240" cy="4135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248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06ACB-31A5-49BE-B32A-5CA881FD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—INSERT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投影片編號版面配置區 32">
            <a:extLst>
              <a:ext uri="{FF2B5EF4-FFF2-40B4-BE49-F238E27FC236}">
                <a16:creationId xmlns:a16="http://schemas.microsoft.com/office/drawing/2014/main" id="{DE4358D6-D8B1-437F-9D5F-3202A635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EA95A7-80FF-4E59-A9AB-6198295F0112}"/>
              </a:ext>
            </a:extLst>
          </p:cNvPr>
          <p:cNvSpPr txBox="1"/>
          <p:nvPr/>
        </p:nvSpPr>
        <p:spPr>
          <a:xfrm>
            <a:off x="2152650" y="1690690"/>
            <a:ext cx="788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INTO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資料表來源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(column1,column2,…..) VALUES ('value1', 'value2 ', …)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810486-125C-4546-96D4-2C5DC2E4E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48" y="2660039"/>
            <a:ext cx="4292269" cy="387887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928AD574-1971-43AF-A054-EFC38EF48B28}"/>
              </a:ext>
            </a:extLst>
          </p:cNvPr>
          <p:cNvGrpSpPr/>
          <p:nvPr/>
        </p:nvGrpSpPr>
        <p:grpSpPr>
          <a:xfrm>
            <a:off x="5157538" y="3632092"/>
            <a:ext cx="5165543" cy="1107996"/>
            <a:chOff x="7949332" y="3793882"/>
            <a:chExt cx="5165543" cy="1107996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AB8A0CC-8F57-42B0-9C8F-2D341B62028F}"/>
                </a:ext>
              </a:extLst>
            </p:cNvPr>
            <p:cNvSpPr txBox="1"/>
            <p:nvPr/>
          </p:nvSpPr>
          <p:spPr>
            <a:xfrm>
              <a:off x="9549475" y="4255547"/>
              <a:ext cx="3565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VALUES</a:t>
              </a:r>
              <a:r>
                <a:rPr lang="zh-TW" altLang="en-US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若為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數值</a:t>
              </a:r>
              <a:r>
                <a:rPr lang="zh-TW" altLang="en-US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則不需要引號，</a:t>
              </a:r>
              <a:endPara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字元</a:t>
              </a:r>
              <a:r>
                <a:rPr lang="zh-TW" altLang="en-US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</a:t>
              </a:r>
              <a:r>
                <a:rPr lang="zh-TW" altLang="en-US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則需要引號。</a:t>
              </a:r>
              <a:endPara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AD6FAF93-414A-4168-8A06-8E7E58B966F3}"/>
                </a:ext>
              </a:extLst>
            </p:cNvPr>
            <p:cNvCxnSpPr>
              <a:cxnSpLocks/>
            </p:cNvCxnSpPr>
            <p:nvPr/>
          </p:nvCxnSpPr>
          <p:spPr>
            <a:xfrm>
              <a:off x="7949332" y="3793882"/>
              <a:ext cx="93846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45AEBEEE-0D41-48D9-A5D9-4F30CB75FD2F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8430595" y="3793882"/>
              <a:ext cx="1118880" cy="7848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63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15425CC-D12C-44BF-8909-7F9D1DA6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0115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本週作業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5CC32AC-CC1B-4B48-8AB6-70A2A0C3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內容版面配置區 6">
            <a:extLst>
              <a:ext uri="{FF2B5EF4-FFF2-40B4-BE49-F238E27FC236}">
                <a16:creationId xmlns:a16="http://schemas.microsoft.com/office/drawing/2014/main" id="{876D70E9-100B-4C44-A371-F3FBE44ED1B1}"/>
              </a:ext>
            </a:extLst>
          </p:cNvPr>
          <p:cNvSpPr txBox="1">
            <a:spLocks/>
          </p:cNvSpPr>
          <p:nvPr/>
        </p:nvSpPr>
        <p:spPr>
          <a:xfrm>
            <a:off x="838200" y="1727424"/>
            <a:ext cx="10515600" cy="46289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out how many records in the book table.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out all books with the words of “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its book title.</a:t>
            </a:r>
            <a:endParaRPr lang="zh-TW" altLang="zh-TW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Follow (2), calculate the total price of all such books.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out all books with the price greater than 500 and with the words of “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手冊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in its book title.</a:t>
            </a:r>
            <a:endParaRPr lang="zh-TW" altLang="zh-TW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out all books with the price between 300 and 450.</a:t>
            </a:r>
            <a:endParaRPr lang="zh-TW" altLang="zh-TW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Follow (5), calculate the mean price of these books.</a:t>
            </a:r>
          </a:p>
        </p:txBody>
      </p:sp>
    </p:spTree>
    <p:extLst>
      <p:ext uri="{BB962C8B-B14F-4D97-AF65-F5344CB8AC3E}">
        <p14:creationId xmlns:p14="http://schemas.microsoft.com/office/powerpoint/2010/main" val="284118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82C25-6C9B-415E-A944-4D18070B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Outline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F31B9-DACF-4D5A-B495-9C10D4A0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Browser for SQLite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本週作業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補充網站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B71468-F431-4E45-917E-04AAA807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5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ADFDF-3E1F-4C95-8A88-866BB0F2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7E7E4-EFF4-4708-8D10-889506F0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out all book titles, bindings, and prices of the books whose binding is “</a:t>
            </a: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精裝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”and set the table fields as “</a:t>
            </a: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書名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”,”</a:t>
            </a: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裝訂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”,”</a:t>
            </a: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respectively.</a:t>
            </a:r>
          </a:p>
          <a:p>
            <a:pPr marL="342900" indent="-342900">
              <a:lnSpc>
                <a:spcPct val="170000"/>
              </a:lnSpc>
              <a:buAutoNum type="arabicPeriod" startAt="8"/>
            </a:pP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out how many books whose binding is “</a:t>
            </a: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平裝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”.</a:t>
            </a:r>
          </a:p>
          <a:p>
            <a:pPr marL="342900" indent="-342900">
              <a:lnSpc>
                <a:spcPct val="170000"/>
              </a:lnSpc>
              <a:buAutoNum type="arabicPeriod" startAt="8"/>
            </a:pP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out the books published by universities.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zh-TW" altLang="en-US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Raise the price of each book by 10% and then find out the books with raised price not less than 600.</a:t>
            </a:r>
            <a:endParaRPr lang="zh-TW" altLang="zh-TW" sz="2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D3B244-6779-457F-AA46-FF933E40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15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060F5-07FB-8879-52CB-D7461489B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EAA0246D-858E-67D2-F895-19C3070F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372" y="2359921"/>
            <a:ext cx="6407479" cy="374034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35A7DB-211B-D404-FECA-4B06CB6B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作業注意事項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4B876-6D34-2F01-680A-1EF95364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DB8FD87-F4A1-E9E1-BED3-7A1C1C3F3BE2}"/>
              </a:ext>
            </a:extLst>
          </p:cNvPr>
          <p:cNvSpPr/>
          <p:nvPr/>
        </p:nvSpPr>
        <p:spPr>
          <a:xfrm>
            <a:off x="4965372" y="5582093"/>
            <a:ext cx="3311995" cy="5584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2B078EF-DC16-0C52-AC59-B8849B86DC38}"/>
              </a:ext>
            </a:extLst>
          </p:cNvPr>
          <p:cNvSpPr/>
          <p:nvPr/>
        </p:nvSpPr>
        <p:spPr>
          <a:xfrm>
            <a:off x="4965372" y="3072810"/>
            <a:ext cx="6348236" cy="22935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06C975-67E9-4B55-3DF7-532DF1FBB2BE}"/>
              </a:ext>
            </a:extLst>
          </p:cNvPr>
          <p:cNvSpPr txBox="1"/>
          <p:nvPr/>
        </p:nvSpPr>
        <p:spPr>
          <a:xfrm>
            <a:off x="8799921" y="5676675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三個地方都要截到</a:t>
            </a:r>
            <a:endParaRPr lang="en-US" altLang="zh-TW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A3F5CA-CE9E-E813-E1EA-7084504BA924}"/>
              </a:ext>
            </a:extLst>
          </p:cNvPr>
          <p:cNvSpPr/>
          <p:nvPr/>
        </p:nvSpPr>
        <p:spPr>
          <a:xfrm>
            <a:off x="4965372" y="2350007"/>
            <a:ext cx="2945252" cy="4124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DD098079-5F62-DC83-F4B3-7364910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921"/>
            <a:ext cx="4067929" cy="3817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請將今天作業的結果截圖貼在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並轉換成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檔案名稱：學號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今天日期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01357001_1217.pdf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請注意：今日作業所需檔案附在作業說明中</a:t>
            </a:r>
          </a:p>
        </p:txBody>
      </p:sp>
    </p:spTree>
    <p:extLst>
      <p:ext uri="{BB962C8B-B14F-4D97-AF65-F5344CB8AC3E}">
        <p14:creationId xmlns:p14="http://schemas.microsoft.com/office/powerpoint/2010/main" val="71996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A3C34-87EB-4441-94A1-9D74DAD7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82213-EF8B-4CF6-A658-5353C69E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Browser Mac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教學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SQLite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MySQL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比較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語法教學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I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語法教學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II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語法教學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III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SQLite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語法教學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F99E48-79ED-4DBB-B794-32898C04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1424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A5651-2E38-4099-A010-0AE327BC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069E80-81EB-4C06-B2F2-0050C577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A6E700-9C6B-4FBD-A2F1-33AD00A8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690688"/>
            <a:ext cx="9334500" cy="19526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FFDD25-15D4-4033-A7AF-D7588793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69" y="3643313"/>
            <a:ext cx="5840662" cy="29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7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9532A-2DAA-4A9A-97CB-7CC35FF6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59" y="365127"/>
            <a:ext cx="10015869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簡介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5249561-4403-4310-9463-706C5949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460" y="1825625"/>
            <a:ext cx="10015870" cy="101382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結構化查詢語言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(Structure Query Language, SQL)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用來快速查詢及操作資料庫</a:t>
            </a:r>
          </a:p>
        </p:txBody>
      </p:sp>
      <p:sp>
        <p:nvSpPr>
          <p:cNvPr id="61" name="投影片編號版面配置區 60">
            <a:extLst>
              <a:ext uri="{FF2B5EF4-FFF2-40B4-BE49-F238E27FC236}">
                <a16:creationId xmlns:a16="http://schemas.microsoft.com/office/drawing/2014/main" id="{CE1D9239-67E7-49DA-AEDD-E610B9B6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ACCA33-9F99-4F4C-B3DF-C12AC324540F}"/>
              </a:ext>
            </a:extLst>
          </p:cNvPr>
          <p:cNvSpPr/>
          <p:nvPr/>
        </p:nvSpPr>
        <p:spPr>
          <a:xfrm>
            <a:off x="5368089" y="2976722"/>
            <a:ext cx="1383632" cy="589547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D674A0E-61C2-4622-92D7-BAC1BAC832B6}"/>
              </a:ext>
            </a:extLst>
          </p:cNvPr>
          <p:cNvSpPr/>
          <p:nvPr/>
        </p:nvSpPr>
        <p:spPr>
          <a:xfrm>
            <a:off x="1818302" y="3862135"/>
            <a:ext cx="1868400" cy="2630738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DDL</a:t>
            </a:r>
          </a:p>
          <a:p>
            <a:pPr algn="ctr"/>
            <a:r>
              <a:rPr lang="zh-TW" altLang="en-US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資料定義語言</a:t>
            </a:r>
            <a:endParaRPr lang="en-US" altLang="zh-TW" b="1" u="sng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Alter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Drop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Truncate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F0E3C2E-DC7E-42C5-99BD-07E113EF3D5A}"/>
              </a:ext>
            </a:extLst>
          </p:cNvPr>
          <p:cNvSpPr/>
          <p:nvPr/>
        </p:nvSpPr>
        <p:spPr>
          <a:xfrm>
            <a:off x="4032610" y="3862136"/>
            <a:ext cx="1868400" cy="2630738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DML</a:t>
            </a:r>
          </a:p>
          <a:p>
            <a:pPr algn="ctr"/>
            <a:r>
              <a:rPr lang="zh-TW" altLang="en-US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資料處理語言</a:t>
            </a:r>
            <a:endParaRPr lang="en-US" altLang="zh-TW" b="1" u="sng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b="1" u="sng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Insert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Update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Delete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F23DC47-DD56-4241-B334-17E36581CE32}"/>
              </a:ext>
            </a:extLst>
          </p:cNvPr>
          <p:cNvSpPr/>
          <p:nvPr/>
        </p:nvSpPr>
        <p:spPr>
          <a:xfrm>
            <a:off x="6195639" y="3866798"/>
            <a:ext cx="1868400" cy="2628406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DCL</a:t>
            </a:r>
          </a:p>
          <a:p>
            <a:pPr algn="ctr"/>
            <a:r>
              <a:rPr lang="zh-TW" altLang="en-US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資料控制語言</a:t>
            </a:r>
            <a:endParaRPr lang="en-US" altLang="zh-TW" b="1" u="sng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u="sng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Grant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Revoke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2727562-81E6-4340-961D-FA1CF6A7216C}"/>
              </a:ext>
            </a:extLst>
          </p:cNvPr>
          <p:cNvSpPr/>
          <p:nvPr/>
        </p:nvSpPr>
        <p:spPr>
          <a:xfrm>
            <a:off x="8357912" y="3864468"/>
            <a:ext cx="1866925" cy="2628406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TCL</a:t>
            </a:r>
          </a:p>
          <a:p>
            <a:pPr algn="ctr"/>
            <a:r>
              <a:rPr lang="zh-TW" altLang="en-US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交易控制語言</a:t>
            </a:r>
            <a:endParaRPr lang="en-US" altLang="zh-TW" b="1" u="sng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TW" b="1" u="sng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563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563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Rollback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0B25B3A4-0EFA-484A-96B8-9FD1AE745DD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4258271" y="2060501"/>
            <a:ext cx="295866" cy="3307403"/>
          </a:xfrm>
          <a:prstGeom prst="bentConnector3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88BF60FE-3E7C-40EC-9DE5-B95D38973A5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5365424" y="3167656"/>
            <a:ext cx="295868" cy="109309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9C6F9020-04D6-4F72-81CE-5D2869F3438F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6444607" y="3181566"/>
            <a:ext cx="300530" cy="106993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69C06CB4-4666-45C0-934F-368D7F987EE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7526539" y="2099634"/>
            <a:ext cx="298200" cy="323146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3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D82FD-CC82-F291-3ABA-5CA80F853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152ABFC-E5F0-EA21-936F-F06C389C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02" y="2094710"/>
            <a:ext cx="4711942" cy="354983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A0161D2-2926-CE52-D451-89811409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09" y="628427"/>
            <a:ext cx="9703982" cy="132545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本次課程使用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Browser for SQLite Portable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3EF6343C-EEF0-BBDE-D4FD-E678C8EC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2F9BC77-D747-4A1E-3E65-BF550ABD3475}"/>
              </a:ext>
            </a:extLst>
          </p:cNvPr>
          <p:cNvSpPr/>
          <p:nvPr/>
        </p:nvSpPr>
        <p:spPr>
          <a:xfrm>
            <a:off x="4316147" y="5322369"/>
            <a:ext cx="740178" cy="2444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9830E646-7D68-187C-F9A9-3EA39421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04" y="2094710"/>
            <a:ext cx="4705592" cy="3543482"/>
          </a:xfrm>
          <a:prstGeom prst="rect">
            <a:avLst/>
          </a:prstGeom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5AA2B7-DFE2-369D-E905-07E9A716AF6D}"/>
              </a:ext>
            </a:extLst>
          </p:cNvPr>
          <p:cNvSpPr/>
          <p:nvPr/>
        </p:nvSpPr>
        <p:spPr>
          <a:xfrm>
            <a:off x="9392821" y="5349559"/>
            <a:ext cx="650174" cy="2172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114490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7A9A9BEB-FC3A-4E8A-A587-5E3220153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3"/>
          <a:stretch/>
        </p:blipFill>
        <p:spPr>
          <a:xfrm>
            <a:off x="3523866" y="1486099"/>
            <a:ext cx="7504697" cy="47426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359532A-2DAA-4A9A-97CB-7CC35FF6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介面簡介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5759D8-CF4B-4E54-8FB6-FA7A257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59A3278-76E3-42FE-90F2-155C929FCAC9}"/>
              </a:ext>
            </a:extLst>
          </p:cNvPr>
          <p:cNvSpPr/>
          <p:nvPr/>
        </p:nvSpPr>
        <p:spPr>
          <a:xfrm>
            <a:off x="3523866" y="1666412"/>
            <a:ext cx="1836407" cy="2987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2631C44-6D32-4CAE-B86D-A4F7ABE40E63}"/>
              </a:ext>
            </a:extLst>
          </p:cNvPr>
          <p:cNvSpPr/>
          <p:nvPr/>
        </p:nvSpPr>
        <p:spPr>
          <a:xfrm>
            <a:off x="3523865" y="2136479"/>
            <a:ext cx="2970296" cy="2306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521B3A26-F7B4-41FE-8520-D71EC2C39BBB}"/>
              </a:ext>
            </a:extLst>
          </p:cNvPr>
          <p:cNvSpPr/>
          <p:nvPr/>
        </p:nvSpPr>
        <p:spPr>
          <a:xfrm>
            <a:off x="3523866" y="2543422"/>
            <a:ext cx="4763001" cy="7579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F22D262-6CBE-4652-9C42-CA45987B919D}"/>
              </a:ext>
            </a:extLst>
          </p:cNvPr>
          <p:cNvSpPr txBox="1"/>
          <p:nvPr/>
        </p:nvSpPr>
        <p:spPr>
          <a:xfrm>
            <a:off x="838201" y="1634513"/>
            <a:ext cx="19794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開啟資料庫</a:t>
            </a:r>
            <a:endParaRPr lang="en-US" altLang="zh-TW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82FCC425-3530-461F-8887-59A37486C0A3}"/>
              </a:ext>
            </a:extLst>
          </p:cNvPr>
          <p:cNvCxnSpPr>
            <a:cxnSpLocks/>
            <a:stCxn id="8" idx="1"/>
            <a:endCxn id="24" idx="3"/>
          </p:cNvCxnSpPr>
          <p:nvPr/>
        </p:nvCxnSpPr>
        <p:spPr>
          <a:xfrm rot="10800000" flipV="1">
            <a:off x="2817628" y="1815773"/>
            <a:ext cx="706238" cy="34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490351-5FB8-4AF4-ABCA-36018F6C4D91}"/>
              </a:ext>
            </a:extLst>
          </p:cNvPr>
          <p:cNvSpPr txBox="1"/>
          <p:nvPr/>
        </p:nvSpPr>
        <p:spPr>
          <a:xfrm>
            <a:off x="838200" y="324433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刪除表格</a:t>
            </a:r>
            <a:endParaRPr lang="en-US" altLang="zh-TW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632C66C-BB2E-4FF6-BB25-E76BCA907198}"/>
              </a:ext>
            </a:extLst>
          </p:cNvPr>
          <p:cNvSpPr txBox="1"/>
          <p:nvPr/>
        </p:nvSpPr>
        <p:spPr>
          <a:xfrm>
            <a:off x="4889703" y="38822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表格的簡介與架構</a:t>
            </a:r>
            <a:endParaRPr lang="en-US" altLang="zh-TW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633C9A07-8FCA-4F3C-A052-0344EC38AC8B}"/>
              </a:ext>
            </a:extLst>
          </p:cNvPr>
          <p:cNvCxnSpPr>
            <a:cxnSpLocks/>
            <a:stCxn id="19" idx="1"/>
            <a:endCxn id="37" idx="0"/>
          </p:cNvCxnSpPr>
          <p:nvPr/>
        </p:nvCxnSpPr>
        <p:spPr>
          <a:xfrm rot="10800000" flipV="1">
            <a:off x="1950043" y="2251824"/>
            <a:ext cx="1573822" cy="99251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06785A8A-4B98-4616-813D-AF17085B78FB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rot="5400000">
            <a:off x="5614944" y="3591834"/>
            <a:ext cx="580846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2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EDFB2-64D7-4DE5-9F0C-A05349CE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建立資料庫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7D76CD5-80E6-420D-8A29-5BAB62C20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6594" y="1825625"/>
            <a:ext cx="8058812" cy="435133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B59DC3-A25A-48E9-8ADB-1FC3324F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72AC39-DEFB-4CFF-B71E-13CE7AAB22E0}"/>
              </a:ext>
            </a:extLst>
          </p:cNvPr>
          <p:cNvGrpSpPr/>
          <p:nvPr/>
        </p:nvGrpSpPr>
        <p:grpSpPr>
          <a:xfrm>
            <a:off x="2572252" y="5120429"/>
            <a:ext cx="2544739" cy="811136"/>
            <a:chOff x="4817957" y="2899955"/>
            <a:chExt cx="6388467" cy="853252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420E742F-D67F-462A-968C-F36E1AF3DEBE}"/>
                </a:ext>
              </a:extLst>
            </p:cNvPr>
            <p:cNvSpPr/>
            <p:nvPr/>
          </p:nvSpPr>
          <p:spPr>
            <a:xfrm>
              <a:off x="4817957" y="3383874"/>
              <a:ext cx="4617560" cy="3693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286BE57-21CA-4E8E-AB11-BA0F7FF0BF7F}"/>
                </a:ext>
              </a:extLst>
            </p:cNvPr>
            <p:cNvSpPr txBox="1"/>
            <p:nvPr/>
          </p:nvSpPr>
          <p:spPr>
            <a:xfrm>
              <a:off x="7664611" y="2899955"/>
              <a:ext cx="3541813" cy="3885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輸入檔名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2E6F6EE-18B3-4278-90A7-FCC02DC8B6F2}"/>
              </a:ext>
            </a:extLst>
          </p:cNvPr>
          <p:cNvGrpSpPr/>
          <p:nvPr/>
        </p:nvGrpSpPr>
        <p:grpSpPr>
          <a:xfrm>
            <a:off x="8914342" y="5350445"/>
            <a:ext cx="1005835" cy="811136"/>
            <a:chOff x="7664611" y="2899955"/>
            <a:chExt cx="2525108" cy="853252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5C32E438-4966-4192-A041-1DE791209740}"/>
                </a:ext>
              </a:extLst>
            </p:cNvPr>
            <p:cNvSpPr/>
            <p:nvPr/>
          </p:nvSpPr>
          <p:spPr>
            <a:xfrm>
              <a:off x="7959251" y="3383874"/>
              <a:ext cx="1476266" cy="3693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6617B54-5A0F-4A46-8632-5014179D77D7}"/>
                </a:ext>
              </a:extLst>
            </p:cNvPr>
            <p:cNvSpPr txBox="1"/>
            <p:nvPr/>
          </p:nvSpPr>
          <p:spPr>
            <a:xfrm>
              <a:off x="7664611" y="2899955"/>
              <a:ext cx="2525108" cy="3885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存檔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64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EDFB2-64D7-4DE5-9F0C-A05349CE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建立資料庫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99328B0F-E6C5-4E6A-98BA-1995D569E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2650" y="1690689"/>
            <a:ext cx="4494116" cy="435133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B59DC3-A25A-48E9-8ADB-1FC3324F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72AC39-DEFB-4CFF-B71E-13CE7AAB22E0}"/>
              </a:ext>
            </a:extLst>
          </p:cNvPr>
          <p:cNvGrpSpPr/>
          <p:nvPr/>
        </p:nvGrpSpPr>
        <p:grpSpPr>
          <a:xfrm>
            <a:off x="2248904" y="1811003"/>
            <a:ext cx="2547848" cy="555885"/>
            <a:chOff x="4817957" y="3168459"/>
            <a:chExt cx="6396273" cy="584748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420E742F-D67F-462A-968C-F36E1AF3DEBE}"/>
                </a:ext>
              </a:extLst>
            </p:cNvPr>
            <p:cNvSpPr/>
            <p:nvPr/>
          </p:nvSpPr>
          <p:spPr>
            <a:xfrm>
              <a:off x="4817957" y="3383874"/>
              <a:ext cx="1503091" cy="3693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286BE57-21CA-4E8E-AB11-BA0F7FF0BF7F}"/>
                </a:ext>
              </a:extLst>
            </p:cNvPr>
            <p:cNvSpPr txBox="1"/>
            <p:nvPr/>
          </p:nvSpPr>
          <p:spPr>
            <a:xfrm>
              <a:off x="6562690" y="3168459"/>
              <a:ext cx="4651540" cy="3885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輸入表格名稱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2E6F6EE-18B3-4278-90A7-FCC02DC8B6F2}"/>
              </a:ext>
            </a:extLst>
          </p:cNvPr>
          <p:cNvGrpSpPr/>
          <p:nvPr/>
        </p:nvGrpSpPr>
        <p:grpSpPr>
          <a:xfrm>
            <a:off x="5117765" y="5686168"/>
            <a:ext cx="897689" cy="720435"/>
            <a:chOff x="7181905" y="3383874"/>
            <a:chExt cx="2253612" cy="757843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5C32E438-4966-4192-A041-1DE791209740}"/>
                </a:ext>
              </a:extLst>
            </p:cNvPr>
            <p:cNvSpPr/>
            <p:nvPr/>
          </p:nvSpPr>
          <p:spPr>
            <a:xfrm>
              <a:off x="7959251" y="3383874"/>
              <a:ext cx="1476266" cy="3693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6617B54-5A0F-4A46-8632-5014179D77D7}"/>
                </a:ext>
              </a:extLst>
            </p:cNvPr>
            <p:cNvSpPr txBox="1"/>
            <p:nvPr/>
          </p:nvSpPr>
          <p:spPr>
            <a:xfrm>
              <a:off x="7181905" y="3753208"/>
              <a:ext cx="2003154" cy="3885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ok</a:t>
              </a:r>
              <a:endPara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0D7051F-E23B-4465-99AE-CAFDB57B5582}"/>
              </a:ext>
            </a:extLst>
          </p:cNvPr>
          <p:cNvGrpSpPr/>
          <p:nvPr/>
        </p:nvGrpSpPr>
        <p:grpSpPr>
          <a:xfrm>
            <a:off x="2248904" y="2673870"/>
            <a:ext cx="7880179" cy="369332"/>
            <a:chOff x="4817957" y="3325826"/>
            <a:chExt cx="19782879" cy="388509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DE74DA8-D746-42AA-B1F1-A6D305FB2F46}"/>
                </a:ext>
              </a:extLst>
            </p:cNvPr>
            <p:cNvSpPr/>
            <p:nvPr/>
          </p:nvSpPr>
          <p:spPr>
            <a:xfrm>
              <a:off x="4817957" y="3409189"/>
              <a:ext cx="9205317" cy="24766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1B90356-FC80-4447-9F27-4BD2A8EE0951}"/>
                </a:ext>
              </a:extLst>
            </p:cNvPr>
            <p:cNvSpPr txBox="1"/>
            <p:nvPr/>
          </p:nvSpPr>
          <p:spPr>
            <a:xfrm>
              <a:off x="17526338" y="3325826"/>
              <a:ext cx="7074498" cy="3885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新增</a:t>
              </a:r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刪除</a:t>
              </a:r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調整欄位</a:t>
              </a:r>
            </a:p>
          </p:txBody>
        </p:sp>
      </p:grp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C9EA86DA-B914-4DF2-B598-554EB992427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5915688" y="2858536"/>
            <a:ext cx="1395387" cy="123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CF674E2-0628-4828-8E3E-CD0E076FD0E5}"/>
              </a:ext>
            </a:extLst>
          </p:cNvPr>
          <p:cNvSpPr/>
          <p:nvPr/>
        </p:nvSpPr>
        <p:spPr>
          <a:xfrm>
            <a:off x="3581400" y="3117614"/>
            <a:ext cx="637674" cy="4437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76045B80-9B7F-4EB0-97EC-852B2009A86A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3288436" y="4173147"/>
            <a:ext cx="1401241" cy="1776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B42FB1B-0855-457C-B35F-FFFAFC8ACA72}"/>
              </a:ext>
            </a:extLst>
          </p:cNvPr>
          <p:cNvSpPr txBox="1"/>
          <p:nvPr/>
        </p:nvSpPr>
        <p:spPr>
          <a:xfrm>
            <a:off x="4077876" y="4777922"/>
            <a:ext cx="24409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更改欄位資料型態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94717648-9330-4FD5-9E17-D3F9EE25C2DE}"/>
              </a:ext>
            </a:extLst>
          </p:cNvPr>
          <p:cNvGrpSpPr/>
          <p:nvPr/>
        </p:nvGrpSpPr>
        <p:grpSpPr>
          <a:xfrm>
            <a:off x="4317984" y="3117614"/>
            <a:ext cx="7344177" cy="1684296"/>
            <a:chOff x="2057400" y="3137371"/>
            <a:chExt cx="5948188" cy="1684296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2DF4099-8E7B-47DE-8D3B-77511609F05F}"/>
                </a:ext>
              </a:extLst>
            </p:cNvPr>
            <p:cNvSpPr txBox="1"/>
            <p:nvPr/>
          </p:nvSpPr>
          <p:spPr>
            <a:xfrm>
              <a:off x="4481561" y="3344339"/>
              <a:ext cx="3524027" cy="1477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4"/>
                </a:rPr>
                <a:t>NOT NULL(NN)</a:t>
              </a:r>
              <a:r>
                <a:rPr lang="en-US" altLang="zh-TW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：欄位是否要非空</a:t>
              </a:r>
              <a:endPara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5"/>
                </a:rPr>
                <a:t>PRIMARY KEY (PK)</a:t>
              </a:r>
              <a:r>
                <a:rPr lang="zh-TW" altLang="en-US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：每筆資料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PK</a:t>
              </a:r>
              <a:r>
                <a:rPr lang="zh-TW" altLang="en-US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都不同</a:t>
              </a:r>
              <a:r>
                <a:rPr lang="en-US" altLang="zh-TW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每個</a:t>
              </a:r>
              <a:r>
                <a:rPr lang="en-US" altLang="zh-TW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PK</a:t>
              </a:r>
              <a:r>
                <a:rPr lang="zh-TW" altLang="en-US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只能存在一個</a:t>
              </a:r>
              <a:r>
                <a:rPr lang="en-US" altLang="zh-TW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r>
                <a:rPr lang="en-US" altLang="zh-TW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6"/>
                </a:rPr>
                <a:t>AUTOINCREMENT(AI)</a:t>
              </a:r>
              <a:r>
                <a:rPr lang="zh-TW" altLang="en-US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：自動遞增</a:t>
              </a:r>
              <a:endPara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u="sng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UNIQUE(U)</a:t>
              </a:r>
              <a:r>
                <a:rPr lang="zh-TW" altLang="en-US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：指定欄位每筆資料都不同</a:t>
              </a:r>
              <a:endPara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9E227484-3FE8-415A-B4A7-DF42EA9C5684}"/>
                </a:ext>
              </a:extLst>
            </p:cNvPr>
            <p:cNvSpPr/>
            <p:nvPr/>
          </p:nvSpPr>
          <p:spPr>
            <a:xfrm>
              <a:off x="2057400" y="3137371"/>
              <a:ext cx="854081" cy="4437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9" name="接點: 肘形 38">
              <a:extLst>
                <a:ext uri="{FF2B5EF4-FFF2-40B4-BE49-F238E27FC236}">
                  <a16:creationId xmlns:a16="http://schemas.microsoft.com/office/drawing/2014/main" id="{AC0225E4-C80F-4DAD-93D9-637CEC66CC9D}"/>
                </a:ext>
              </a:extLst>
            </p:cNvPr>
            <p:cNvCxnSpPr>
              <a:cxnSpLocks/>
              <a:stCxn id="38" idx="2"/>
              <a:endCxn id="37" idx="1"/>
            </p:cNvCxnSpPr>
            <p:nvPr/>
          </p:nvCxnSpPr>
          <p:spPr>
            <a:xfrm rot="16200000" flipH="1">
              <a:off x="3232052" y="2833493"/>
              <a:ext cx="501899" cy="199712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02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EDFB2-64D7-4DE5-9F0C-A05349CE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介面簡介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—Browse Data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131C3E0-53B8-4EA4-9E14-398E7434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582" y="1690690"/>
            <a:ext cx="7264836" cy="412035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B59DC3-A25A-48E9-8ADB-1FC3324F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D2F14FA-C82D-450D-A764-8C0287F47BC5}"/>
              </a:ext>
            </a:extLst>
          </p:cNvPr>
          <p:cNvGrpSpPr/>
          <p:nvPr/>
        </p:nvGrpSpPr>
        <p:grpSpPr>
          <a:xfrm>
            <a:off x="6315517" y="2020103"/>
            <a:ext cx="2186798" cy="868014"/>
            <a:chOff x="4768514" y="2039981"/>
            <a:chExt cx="2186798" cy="868014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2170CAE-54F4-479C-8310-FB41AED1B4B9}"/>
                </a:ext>
              </a:extLst>
            </p:cNvPr>
            <p:cNvSpPr/>
            <p:nvPr/>
          </p:nvSpPr>
          <p:spPr>
            <a:xfrm>
              <a:off x="4768514" y="2039981"/>
              <a:ext cx="802105" cy="39081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04358C5-5E36-4F85-8B8C-EFD95AFAFA48}"/>
                </a:ext>
              </a:extLst>
            </p:cNvPr>
            <p:cNvSpPr txBox="1"/>
            <p:nvPr/>
          </p:nvSpPr>
          <p:spPr>
            <a:xfrm>
              <a:off x="5041759" y="2538663"/>
              <a:ext cx="19135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8.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新增</a:t>
              </a:r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刪除資料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FAA3AD-233E-45A4-BE6B-5DC66E77E934}"/>
              </a:ext>
            </a:extLst>
          </p:cNvPr>
          <p:cNvGrpSpPr/>
          <p:nvPr/>
        </p:nvGrpSpPr>
        <p:grpSpPr>
          <a:xfrm>
            <a:off x="2474683" y="2039981"/>
            <a:ext cx="3184666" cy="868270"/>
            <a:chOff x="4792578" y="2039981"/>
            <a:chExt cx="3184666" cy="868270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ACAB520-7C4E-42FB-90F2-BBFE29BB22D4}"/>
                </a:ext>
              </a:extLst>
            </p:cNvPr>
            <p:cNvSpPr/>
            <p:nvPr/>
          </p:nvSpPr>
          <p:spPr>
            <a:xfrm>
              <a:off x="4792578" y="2039981"/>
              <a:ext cx="2117370" cy="39081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8461F6E-6BE6-4882-AB4C-6F401A6E4CD9}"/>
                </a:ext>
              </a:extLst>
            </p:cNvPr>
            <p:cNvSpPr txBox="1"/>
            <p:nvPr/>
          </p:nvSpPr>
          <p:spPr>
            <a:xfrm>
              <a:off x="6585305" y="2538919"/>
              <a:ext cx="13919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選擇表格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89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EDFB2-64D7-4DE5-9F0C-A05349CE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介面簡介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9196FE0-4C24-4527-AA42-EB6807E6F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973" y="1825625"/>
            <a:ext cx="6950053" cy="435133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B59DC3-A25A-48E9-8ADB-1FC3324F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5CB-D39D-4E50-B602-A6073587826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FAA3AD-233E-45A4-BE6B-5DC66E77E934}"/>
              </a:ext>
            </a:extLst>
          </p:cNvPr>
          <p:cNvGrpSpPr/>
          <p:nvPr/>
        </p:nvGrpSpPr>
        <p:grpSpPr>
          <a:xfrm>
            <a:off x="2620972" y="2351470"/>
            <a:ext cx="4496649" cy="1462543"/>
            <a:chOff x="4938867" y="2315979"/>
            <a:chExt cx="4496649" cy="1462543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ACAB520-7C4E-42FB-90F2-BBFE29BB22D4}"/>
                </a:ext>
              </a:extLst>
            </p:cNvPr>
            <p:cNvSpPr/>
            <p:nvPr/>
          </p:nvSpPr>
          <p:spPr>
            <a:xfrm>
              <a:off x="4938867" y="2733440"/>
              <a:ext cx="4496649" cy="104508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8461F6E-6BE6-4882-AB4C-6F401A6E4CD9}"/>
                </a:ext>
              </a:extLst>
            </p:cNvPr>
            <p:cNvSpPr txBox="1"/>
            <p:nvPr/>
          </p:nvSpPr>
          <p:spPr>
            <a:xfrm>
              <a:off x="7667938" y="2315979"/>
              <a:ext cx="15400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</a:t>
              </a:r>
              <a:r>
                <a:rPr lang="en-US" altLang="zh-TW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SQL</a:t>
              </a:r>
              <a:r>
                <a: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87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13071</TotalTime>
  <Words>922</Words>
  <Application>Microsoft Office PowerPoint</Application>
  <PresentationFormat>寬螢幕</PresentationFormat>
  <Paragraphs>179</Paragraphs>
  <Slides>23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Arial</vt:lpstr>
      <vt:lpstr>Calibri</vt:lpstr>
      <vt:lpstr>Calibri Light</vt:lpstr>
      <vt:lpstr>Office 佈景主題</vt:lpstr>
      <vt:lpstr>文件</vt:lpstr>
      <vt:lpstr>Document</vt:lpstr>
      <vt:lpstr>PowerPoint 簡報</vt:lpstr>
      <vt:lpstr>Outline</vt:lpstr>
      <vt:lpstr>SQL 簡介</vt:lpstr>
      <vt:lpstr>本次課程使用 DB Browser for SQLite Portable</vt:lpstr>
      <vt:lpstr>介面簡介</vt:lpstr>
      <vt:lpstr>建立資料庫</vt:lpstr>
      <vt:lpstr>建立資料庫</vt:lpstr>
      <vt:lpstr>介面簡介—Browse Data</vt:lpstr>
      <vt:lpstr>介面簡介—執行SQL</vt:lpstr>
      <vt:lpstr>基本語法—SELECT</vt:lpstr>
      <vt:lpstr>基本語法—SELECT</vt:lpstr>
      <vt:lpstr>基本語法—SELECT</vt:lpstr>
      <vt:lpstr>基本語法—SELECT</vt:lpstr>
      <vt:lpstr>基本語法—SELECT</vt:lpstr>
      <vt:lpstr>基本語法—SELECT</vt:lpstr>
      <vt:lpstr>基本語法—SELECT</vt:lpstr>
      <vt:lpstr>基本語法—SELECT</vt:lpstr>
      <vt:lpstr>基本語法—INSERT</vt:lpstr>
      <vt:lpstr>本週作業</vt:lpstr>
      <vt:lpstr>本週作業</vt:lpstr>
      <vt:lpstr>作業注意事項</vt:lpstr>
      <vt:lpstr>補充</vt:lpstr>
      <vt:lpstr>Online執行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如何在VS2019安裝 舊版專案範本</dc:title>
  <dc:creator>范晏榕</dc:creator>
  <cp:lastModifiedBy>lab701</cp:lastModifiedBy>
  <cp:revision>146</cp:revision>
  <dcterms:created xsi:type="dcterms:W3CDTF">2021-03-22T10:34:31Z</dcterms:created>
  <dcterms:modified xsi:type="dcterms:W3CDTF">2024-12-17T04:34:28Z</dcterms:modified>
</cp:coreProperties>
</file>