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3"/>
  </p:notesMasterIdLst>
  <p:sldIdLst>
    <p:sldId id="270" r:id="rId2"/>
    <p:sldId id="272" r:id="rId3"/>
    <p:sldId id="257" r:id="rId4"/>
    <p:sldId id="263" r:id="rId5"/>
    <p:sldId id="265" r:id="rId6"/>
    <p:sldId id="264" r:id="rId7"/>
    <p:sldId id="281" r:id="rId8"/>
    <p:sldId id="266" r:id="rId9"/>
    <p:sldId id="267" r:id="rId10"/>
    <p:sldId id="278" r:id="rId11"/>
    <p:sldId id="280" r:id="rId12"/>
    <p:sldId id="279" r:id="rId13"/>
    <p:sldId id="268" r:id="rId14"/>
    <p:sldId id="282" r:id="rId15"/>
    <p:sldId id="274" r:id="rId16"/>
    <p:sldId id="276" r:id="rId17"/>
    <p:sldId id="259" r:id="rId18"/>
    <p:sldId id="261" r:id="rId19"/>
    <p:sldId id="260" r:id="rId20"/>
    <p:sldId id="273" r:id="rId21"/>
    <p:sldId id="27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B89BB-2EEE-4E68-BBAF-54C8C833E3A8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FD991-72F3-4EF6-8CC5-8B8F5F08BA9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62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8A54-A728-4BAD-95B6-31A85338EFDD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49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0BC7B-DB80-443B-B3D1-78BE4B00296F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32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C254-85DF-4966-B232-BB3C2D2C9AF1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93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78918-DB68-49CA-B9BB-81CE057B3723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47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1CC2-7C1D-4DE5-BC2A-05BE061CC52F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847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D149-1857-4257-A2E3-9C81B4C72F43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72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DFCFC-0D1A-41B9-99F2-E59C15193192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48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A8F-44F8-420E-88CA-96ED52F19BCC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73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EE7A-51F9-469D-ACD5-177CE313F2B9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79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DEE4-9B70-47C6-9429-CAAA07F58F7B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52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83EF-5824-46C1-A27B-781F845AF269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6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B39DB-7271-4A97-A028-85676E1E4FE3}" type="datetime1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D074-5831-4F85-84DD-98DF454AA7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22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P28LKWTzr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Q7e-wbrGU" TargetMode="External"/><Relationship Id="rId2" Type="http://schemas.openxmlformats.org/officeDocument/2006/relationships/hyperlink" Target="https://www.youtube.com/watch?v=EJemXALSE6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08620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Week 2 : Hardware shopping</a:t>
            </a:r>
            <a:br>
              <a:rPr lang="en-US" altLang="zh-TW" dirty="0"/>
            </a:br>
            <a:r>
              <a:rPr lang="en-US" altLang="zh-TW" sz="2200" dirty="0"/>
              <a:t>assemble your PC under a controlled budget.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1483" y="164089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了解電腦的配件組成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在有限的預算下產生一台電腦的組裝菜單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完成今天的作業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3" y="3649518"/>
            <a:ext cx="3319475" cy="31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4 : Do we need a display card(</a:t>
            </a:r>
            <a:r>
              <a:rPr lang="zh-TW" altLang="en-US" dirty="0"/>
              <a:t>顯示卡</a:t>
            </a:r>
            <a:r>
              <a:rPr lang="en-US" altLang="zh-TW" dirty="0"/>
              <a:t>) 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、記憶體、電路板、散熱器等零件組成。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如果處理器沒有內顯，則需要加裝顯示卡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若是有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需求，可能需要較高級的顯卡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GPU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VS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CPU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088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5  : Where is our Power Supply?(</a:t>
            </a:r>
            <a:r>
              <a:rPr lang="zh-TW" altLang="en-US" dirty="0"/>
              <a:t>電供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7982" y="1715855"/>
            <a:ext cx="11090436" cy="4351338"/>
          </a:xfrm>
        </p:spPr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電源供應器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，字面上的意思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主要差異在瓦數大小，依照前面的配備估算瓦數，通常買大不買小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不穩定的電供可能造成危險以防萬一不要貪小便宜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62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6 : </a:t>
            </a:r>
            <a:r>
              <a:rPr lang="zh-TW" altLang="en-US" dirty="0"/>
              <a:t> </a:t>
            </a:r>
            <a:r>
              <a:rPr lang="en-US" altLang="zh-TW" dirty="0"/>
              <a:t>Case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機殼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機殼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，具有防塵，防噪、防電磁波，固定內部裝置的功能。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的大小會影響機殼的大小選擇。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52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7 : </a:t>
            </a:r>
            <a:r>
              <a:rPr lang="en-US" altLang="zh-TW" dirty="0" err="1"/>
              <a:t>Cost,cost</a:t>
            </a:r>
            <a:r>
              <a:rPr lang="en-US" altLang="zh-TW" dirty="0"/>
              <a:t> everywhere.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滑鼠、鍵盤、螢幕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網卡、獨顯、音效卡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光碟機或更多硬碟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喇叭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耳機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麥克風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網路攝影機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…..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457" y="1870075"/>
            <a:ext cx="4069052" cy="306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11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8 : </a:t>
            </a:r>
            <a:r>
              <a:rPr lang="zh-TW" altLang="en-US" dirty="0"/>
              <a:t> 作業系統</a:t>
            </a:r>
            <a:r>
              <a:rPr lang="en-US" altLang="zh-TW" dirty="0"/>
              <a:t>/</a:t>
            </a:r>
            <a:r>
              <a:rPr lang="zh-TW" altLang="en-US" dirty="0"/>
              <a:t>軟體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2925" y="2877344"/>
            <a:ext cx="3486150" cy="224790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2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3199" y="365125"/>
            <a:ext cx="1115060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/>
              <a:t>You are given $55,000NTD</a:t>
            </a:r>
            <a:br>
              <a:rPr lang="en-US" altLang="zh-TW" dirty="0"/>
            </a:br>
            <a:r>
              <a:rPr lang="zh-TW" altLang="en-US" sz="2800" dirty="0"/>
              <a:t>概念有了，預算也有了，作業來了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838200" y="1837189"/>
            <a:ext cx="10515600" cy="488428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• </a:t>
            </a:r>
            <a:r>
              <a:rPr lang="zh-TW" altLang="en-US" dirty="0"/>
              <a:t>原價屋</a:t>
            </a:r>
            <a:r>
              <a:rPr lang="en-US" altLang="zh-TW" dirty="0"/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• </a:t>
            </a:r>
            <a:r>
              <a:rPr lang="zh-TW" altLang="en-US" dirty="0"/>
              <a:t>光華商場</a:t>
            </a:r>
            <a:r>
              <a:rPr lang="en-US" altLang="zh-TW" dirty="0"/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• </a:t>
            </a:r>
            <a:r>
              <a:rPr lang="zh-TW" altLang="en-US" dirty="0"/>
              <a:t>燦坤電腦</a:t>
            </a:r>
            <a:r>
              <a:rPr lang="en-US" altLang="zh-TW" dirty="0"/>
              <a:t>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•</a:t>
            </a:r>
            <a:r>
              <a:rPr lang="zh-TW" altLang="en-US" dirty="0"/>
              <a:t> 全國電子</a:t>
            </a:r>
            <a:r>
              <a:rPr lang="en-US" altLang="zh-TW" dirty="0"/>
              <a:t>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• </a:t>
            </a:r>
            <a:r>
              <a:rPr lang="zh-TW" altLang="en-US" dirty="0"/>
              <a:t>順發電腦</a:t>
            </a:r>
            <a:r>
              <a:rPr lang="en-US" altLang="zh-TW" dirty="0"/>
              <a:t>			</a:t>
            </a:r>
          </a:p>
          <a:p>
            <a:pPr marL="0" indent="0">
              <a:buNone/>
            </a:pPr>
            <a:r>
              <a:rPr lang="en-US" altLang="zh-TW" dirty="0"/>
              <a:t>• PCHOME </a:t>
            </a:r>
            <a:r>
              <a:rPr lang="zh-TW" altLang="en-US" dirty="0"/>
              <a:t>線上購物 </a:t>
            </a:r>
            <a:r>
              <a:rPr lang="en-US" altLang="zh-TW" dirty="0"/>
              <a:t>			</a:t>
            </a:r>
          </a:p>
          <a:p>
            <a:pPr marL="0" indent="0">
              <a:buNone/>
            </a:pPr>
            <a:r>
              <a:rPr lang="en-US" altLang="zh-TW" dirty="0"/>
              <a:t>• </a:t>
            </a:r>
            <a:r>
              <a:rPr lang="zh-TW" altLang="en-US" dirty="0"/>
              <a:t>良興 </a:t>
            </a:r>
            <a:r>
              <a:rPr lang="en-US" altLang="zh-TW" dirty="0" err="1"/>
              <a:t>EcLife</a:t>
            </a:r>
            <a:r>
              <a:rPr lang="en-US" altLang="zh-TW" dirty="0"/>
              <a:t> 	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• NOVA 	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•</a:t>
            </a:r>
            <a:r>
              <a:rPr lang="zh-TW" altLang="en-US" dirty="0"/>
              <a:t> 欣亞數位 </a:t>
            </a:r>
            <a:r>
              <a:rPr lang="en-US" altLang="zh-TW" dirty="0"/>
              <a:t>	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/>
              <a:t>• PCPARTPICKER 				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957894" y="1837189"/>
            <a:ext cx="6627303" cy="19389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大原則</a:t>
            </a:r>
            <a:r>
              <a:rPr lang="en-US" altLang="zh-TW" sz="2400" dirty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CPU</a:t>
            </a:r>
            <a:r>
              <a:rPr lang="zh-TW" altLang="en-US" sz="2400" dirty="0">
                <a:solidFill>
                  <a:srgbClr val="FF0000"/>
                </a:solidFill>
              </a:rPr>
              <a:t>要和主機板相容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zh-TW" sz="2400" dirty="0">
                <a:solidFill>
                  <a:srgbClr val="FF0000"/>
                </a:solidFill>
              </a:rPr>
              <a:t>CPU</a:t>
            </a:r>
            <a:r>
              <a:rPr lang="zh-TW" altLang="en-US" sz="2400" dirty="0">
                <a:solidFill>
                  <a:srgbClr val="FF0000"/>
                </a:solidFill>
              </a:rPr>
              <a:t>和顯卡效能需要匹配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以能力較差的為主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</a:rPr>
              <a:t>先挑好</a:t>
            </a:r>
            <a:r>
              <a:rPr lang="en-US" altLang="zh-TW" sz="2400" dirty="0">
                <a:solidFill>
                  <a:srgbClr val="FF0000"/>
                </a:solidFill>
              </a:rPr>
              <a:t>CPU</a:t>
            </a:r>
            <a:r>
              <a:rPr lang="zh-TW" altLang="en-US" sz="2400" dirty="0">
                <a:solidFill>
                  <a:srgbClr val="FF0000"/>
                </a:solidFill>
              </a:rPr>
              <a:t>和顯卡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zh-TW" altLang="en-US" sz="2400" dirty="0">
                <a:solidFill>
                  <a:srgbClr val="FF0000"/>
                </a:solidFill>
              </a:rPr>
              <a:t>最貴的兩樣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zh-TW" altLang="en-US" sz="2400" dirty="0">
                <a:solidFill>
                  <a:srgbClr val="FF0000"/>
                </a:solidFill>
              </a:rPr>
              <a:t>其他的可依自己喜好，或是查網路上評價挑選</a:t>
            </a:r>
          </a:p>
        </p:txBody>
      </p:sp>
    </p:spTree>
    <p:extLst>
      <p:ext uri="{BB962C8B-B14F-4D97-AF65-F5344CB8AC3E}">
        <p14:creationId xmlns:p14="http://schemas.microsoft.com/office/powerpoint/2010/main" val="402932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估價範例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原價屋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746" y="1690688"/>
            <a:ext cx="10515600" cy="928043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238" y="3755624"/>
            <a:ext cx="6119524" cy="2722814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" y="2869799"/>
            <a:ext cx="115633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028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Week 2 </a:t>
            </a:r>
            <a:r>
              <a:rPr lang="zh-TW" altLang="en-US" dirty="0"/>
              <a:t>作業</a:t>
            </a:r>
            <a:r>
              <a:rPr lang="en-US" altLang="zh-TW" dirty="0"/>
              <a:t>-----Q1</a:t>
            </a:r>
            <a:r>
              <a:rPr lang="zh-TW" altLang="en-US" dirty="0"/>
              <a:t> </a:t>
            </a:r>
            <a:r>
              <a:rPr lang="en-US" altLang="zh-TW" dirty="0"/>
              <a:t>PC Construction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5843" y="1368425"/>
            <a:ext cx="10515600" cy="38090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1.Given $1000 USD (31000</a:t>
            </a:r>
            <a:r>
              <a:rPr lang="zh-TW" altLang="en-US" dirty="0"/>
              <a:t> </a:t>
            </a:r>
            <a:r>
              <a:rPr lang="en-US" altLang="zh-TW" dirty="0"/>
              <a:t>NTD), please construct your PC.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2.Suppose you have acquired a motherboard </a:t>
            </a:r>
            <a:r>
              <a:rPr lang="en-US" altLang="zh-TW" dirty="0">
                <a:solidFill>
                  <a:srgbClr val="FF0000"/>
                </a:solidFill>
              </a:rPr>
              <a:t>containing an X299 chip.</a:t>
            </a:r>
            <a:r>
              <a:rPr lang="en-US" altLang="zh-TW" dirty="0"/>
              <a:t> Construct a PC using $2000USD (62000</a:t>
            </a:r>
            <a:r>
              <a:rPr lang="zh-TW" altLang="en-US" dirty="0"/>
              <a:t> </a:t>
            </a:r>
            <a:r>
              <a:rPr lang="en-US" altLang="zh-TW" dirty="0"/>
              <a:t>NTD) using this motherboard. 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en-US" altLang="zh-TW" dirty="0">
                <a:solidFill>
                  <a:srgbClr val="FF0000"/>
                </a:solidFill>
              </a:rPr>
              <a:t>Construct a server</a:t>
            </a:r>
            <a:r>
              <a:rPr lang="en-US" altLang="zh-TW" dirty="0"/>
              <a:t> using $4000USD(124000) 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   Ex: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470" y="3947916"/>
            <a:ext cx="4819908" cy="2774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3187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Q2. Understanding your Equipment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your own laptop, desktop, please tabulate the internal components as in follows.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12" y="2842923"/>
            <a:ext cx="85629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23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Q3. Please Explain the Following Terms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Dual-core, quad-core, hex-core, and </a:t>
            </a:r>
            <a:r>
              <a:rPr lang="en-US" altLang="zh-TW" dirty="0" err="1"/>
              <a:t>oct</a:t>
            </a:r>
            <a:r>
              <a:rPr lang="en-US" altLang="zh-TW" dirty="0"/>
              <a:t>-core. </a:t>
            </a:r>
          </a:p>
          <a:p>
            <a:r>
              <a:rPr lang="en-US" altLang="zh-TW" dirty="0"/>
              <a:t>2. DDR (Double data rate), dual channel, and quad channel. </a:t>
            </a:r>
          </a:p>
          <a:p>
            <a:r>
              <a:rPr lang="en-US" altLang="zh-TW" dirty="0"/>
              <a:t>3. PCI-e, USB, and thunderbolt. </a:t>
            </a:r>
          </a:p>
          <a:p>
            <a:r>
              <a:rPr lang="en-US" altLang="zh-TW" dirty="0"/>
              <a:t>4. SATA, Hybrid drives, and SAS (Serial Attached SCSI). </a:t>
            </a:r>
          </a:p>
          <a:p>
            <a:r>
              <a:rPr lang="en-US" altLang="zh-TW" dirty="0"/>
              <a:t>5. SAN, NAS, and DAS storages. </a:t>
            </a:r>
          </a:p>
          <a:p>
            <a:r>
              <a:rPr lang="en-US" altLang="zh-TW" dirty="0"/>
              <a:t>6. RS-232, USB, and Thunderbolt interfaces. </a:t>
            </a:r>
          </a:p>
          <a:p>
            <a:r>
              <a:rPr lang="en-US" altLang="zh-TW" dirty="0"/>
              <a:t>7. RJ-45. </a:t>
            </a:r>
          </a:p>
          <a:p>
            <a:r>
              <a:rPr lang="en-US" altLang="zh-TW" dirty="0"/>
              <a:t>8. Integrated (Onboard) VGA and discrete VGA.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50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Theory VS Practice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9509" y="1469015"/>
            <a:ext cx="10515600" cy="43513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在書上，我們學到了電腦是由五大元件所組成的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而實際上，我們想組裝電腦時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鍵盤、滑鼠、主機、螢幕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79" y="3133255"/>
            <a:ext cx="5211330" cy="333147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979" y="3203411"/>
            <a:ext cx="4803353" cy="31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Explain,not</a:t>
            </a:r>
            <a:r>
              <a:rPr lang="en-US" altLang="zh-TW" dirty="0"/>
              <a:t> translate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Dual-core, quad-core, hex-core, and </a:t>
            </a:r>
            <a:r>
              <a:rPr lang="en-US" altLang="zh-TW" dirty="0" err="1"/>
              <a:t>oct</a:t>
            </a:r>
            <a:r>
              <a:rPr lang="en-US" altLang="zh-TW" dirty="0"/>
              <a:t>-core. </a:t>
            </a:r>
          </a:p>
          <a:p>
            <a:r>
              <a:rPr lang="zh-TW" altLang="en-US" dirty="0"/>
              <a:t>回答 </a:t>
            </a:r>
            <a:r>
              <a:rPr lang="en-US" altLang="zh-TW" dirty="0"/>
              <a:t>“</a:t>
            </a:r>
            <a:r>
              <a:rPr lang="zh-TW" altLang="en-US" dirty="0"/>
              <a:t>雙核</a:t>
            </a:r>
            <a:r>
              <a:rPr lang="en-US" altLang="zh-TW" dirty="0"/>
              <a:t>”</a:t>
            </a:r>
            <a:r>
              <a:rPr lang="zh-TW" altLang="en-US" dirty="0"/>
              <a:t> 、</a:t>
            </a:r>
            <a:r>
              <a:rPr lang="en-US" altLang="zh-TW" dirty="0"/>
              <a:t> “</a:t>
            </a:r>
            <a:r>
              <a:rPr lang="zh-TW" altLang="en-US" dirty="0"/>
              <a:t>四核</a:t>
            </a:r>
            <a:r>
              <a:rPr lang="en-US" altLang="zh-TW" dirty="0"/>
              <a:t>”</a:t>
            </a:r>
            <a:r>
              <a:rPr lang="zh-TW" altLang="en-US" dirty="0"/>
              <a:t> 、</a:t>
            </a:r>
            <a:r>
              <a:rPr lang="en-US" altLang="zh-TW" dirty="0"/>
              <a:t>“</a:t>
            </a:r>
            <a:r>
              <a:rPr lang="zh-TW" altLang="en-US" dirty="0"/>
              <a:t>六核</a:t>
            </a:r>
            <a:r>
              <a:rPr lang="en-US" altLang="zh-TW" dirty="0"/>
              <a:t>”</a:t>
            </a:r>
            <a:r>
              <a:rPr lang="zh-TW" altLang="en-US" dirty="0"/>
              <a:t> 、</a:t>
            </a:r>
            <a:r>
              <a:rPr lang="en-US" altLang="zh-TW" dirty="0"/>
              <a:t> “</a:t>
            </a:r>
            <a:r>
              <a:rPr lang="zh-TW" altLang="en-US" dirty="0"/>
              <a:t>八核</a:t>
            </a:r>
            <a:r>
              <a:rPr lang="en-US" altLang="zh-TW" dirty="0"/>
              <a:t>”</a:t>
            </a:r>
            <a:r>
              <a:rPr lang="zh-TW" altLang="en-US" dirty="0"/>
              <a:t> 可能不是這麼理想。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Tips :</a:t>
            </a:r>
            <a:r>
              <a:rPr lang="zh-TW" altLang="en-US" dirty="0"/>
              <a:t> 這些是什麼</a:t>
            </a:r>
            <a:r>
              <a:rPr lang="en-US" altLang="zh-TW" dirty="0"/>
              <a:t>?</a:t>
            </a:r>
            <a:r>
              <a:rPr lang="zh-TW" altLang="en-US" dirty="0"/>
              <a:t>  它們可以做什麼</a:t>
            </a:r>
            <a:r>
              <a:rPr lang="en-US" altLang="zh-TW" dirty="0"/>
              <a:t>?</a:t>
            </a:r>
            <a:r>
              <a:rPr lang="zh-TW" altLang="en-US" dirty="0"/>
              <a:t>  它們的差異在哪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87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3418" y="1825625"/>
            <a:ext cx="10790382" cy="4351338"/>
          </a:xfrm>
        </p:spPr>
        <p:txBody>
          <a:bodyPr/>
          <a:lstStyle/>
          <a:p>
            <a:r>
              <a:rPr lang="zh-TW" altLang="en-US" dirty="0"/>
              <a:t>拆裝電腦影片參考</a:t>
            </a:r>
            <a:endParaRPr lang="en-US" altLang="zh-TW" dirty="0">
              <a:hlinkClick r:id="rId2"/>
            </a:endParaRPr>
          </a:p>
          <a:p>
            <a:pPr lvl="1"/>
            <a:r>
              <a:rPr lang="en-US" altLang="zh-TW" dirty="0">
                <a:hlinkClick r:id="rId2"/>
              </a:rPr>
              <a:t>https://www.youtube.com/watch?v=</a:t>
            </a:r>
            <a:r>
              <a:rPr lang="en-US" altLang="zh-TW">
                <a:hlinkClick r:id="rId2"/>
              </a:rPr>
              <a:t>EJemXALSE6U</a:t>
            </a:r>
            <a:r>
              <a:rPr lang="en-US" altLang="zh-TW"/>
              <a:t> </a:t>
            </a:r>
            <a:endParaRPr lang="en-US" altLang="zh-TW" dirty="0"/>
          </a:p>
          <a:p>
            <a:r>
              <a:rPr lang="zh-TW" altLang="en-US" dirty="0"/>
              <a:t>選配參考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https://www.youtube.com/watch?v=KPQ7e-wbrGU</a:t>
            </a:r>
            <a:r>
              <a:rPr lang="zh-TW" altLang="en-US" dirty="0">
                <a:hlinkClick r:id="rId3"/>
              </a:rPr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59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5073" y="883262"/>
            <a:ext cx="10515600" cy="527713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能正常運作的主機包含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(CPU)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(MB)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(RAM)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(DISK)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(Display Card/VGA)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電源供應器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(PSU)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(CASE)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(OS)</a:t>
            </a:r>
          </a:p>
          <a:p>
            <a:pPr lvl="1"/>
            <a:endParaRPr lang="en-US" altLang="zh-TW" dirty="0"/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視需求你可能還需要音效卡、網路卡、散熱器、光碟機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……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254" y="785864"/>
            <a:ext cx="4196582" cy="36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8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預算決定你的選擇</a:t>
            </a: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7" y="1438117"/>
            <a:ext cx="2743200" cy="2194560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0095687" y="3746550"/>
            <a:ext cx="1200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NT.75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0982" y="2798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3770845"/>
            <a:ext cx="129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NT.468000$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328" y="1599247"/>
            <a:ext cx="3080051" cy="161618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36" y="1713152"/>
            <a:ext cx="1942230" cy="145479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07" y="1438117"/>
            <a:ext cx="2802892" cy="2102169"/>
          </a:xfrm>
          <a:prstGeom prst="rect">
            <a:avLst/>
          </a:prstGeom>
        </p:spPr>
      </p:pic>
      <p:cxnSp>
        <p:nvCxnSpPr>
          <p:cNvPr id="15" name="直線單箭頭接點 14"/>
          <p:cNvCxnSpPr>
            <a:stCxn id="5" idx="1"/>
            <a:endCxn id="7" idx="3"/>
          </p:cNvCxnSpPr>
          <p:nvPr/>
        </p:nvCxnSpPr>
        <p:spPr>
          <a:xfrm flipH="1">
            <a:off x="2138108" y="3931216"/>
            <a:ext cx="7957579" cy="2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圖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3" y="4115882"/>
            <a:ext cx="1582125" cy="1970593"/>
          </a:xfrm>
          <a:prstGeom prst="rect">
            <a:avLst/>
          </a:prstGeom>
        </p:spPr>
      </p:pic>
      <p:pic>
        <p:nvPicPr>
          <p:cNvPr id="28" name="圖片 2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507" y="4201647"/>
            <a:ext cx="1054907" cy="1354881"/>
          </a:xfrm>
          <a:prstGeom prst="rect">
            <a:avLst/>
          </a:prstGeom>
        </p:spPr>
      </p:pic>
      <p:sp>
        <p:nvSpPr>
          <p:cNvPr id="33" name="文字方塊 32"/>
          <p:cNvSpPr txBox="1"/>
          <p:nvPr/>
        </p:nvSpPr>
        <p:spPr>
          <a:xfrm>
            <a:off x="3308928" y="3591940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NT.35000 $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930399" y="3578851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NT.21000 $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964873" y="4362514"/>
            <a:ext cx="6004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不會組裝請人開菜單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萬多的文書機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建議往上效能更好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萬多的普通機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建議往上就有獨顯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萬多的遊戲機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建議往上有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、水冷、再送記憶體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萬以上的電競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盤子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059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預算來了，我們來想需求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想要性能高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一顆酷處理器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想要支援性廣 、擴充性大、穩定性高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一張酷主機板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繪圖、多媒體製作、挖礦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一張酷獨顯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遊戲、瀏覽器分頁不關、影片剪輯、美工繪圖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一條酷記憶體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091" y="4001294"/>
            <a:ext cx="2768600" cy="26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9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818" y="365125"/>
            <a:ext cx="10891982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Step 1 : Choose a CPU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b="1" dirty="0"/>
              <a:t>C</a:t>
            </a:r>
            <a:r>
              <a:rPr lang="en-US" altLang="zh-TW" dirty="0"/>
              <a:t>entral </a:t>
            </a:r>
            <a:r>
              <a:rPr lang="en-US" altLang="zh-TW" b="1" dirty="0"/>
              <a:t>P</a:t>
            </a:r>
            <a:r>
              <a:rPr lang="en-US" altLang="zh-TW" dirty="0"/>
              <a:t>rocessing </a:t>
            </a:r>
            <a:r>
              <a:rPr lang="en-US" altLang="zh-TW" b="1" dirty="0"/>
              <a:t>U</a:t>
            </a:r>
            <a:r>
              <a:rPr lang="en-US" altLang="zh-TW" dirty="0"/>
              <a:t>nit)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1818" y="1177268"/>
            <a:ext cx="10891982" cy="51051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，電腦的腦，效能指標是時脈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(GHz)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和核心數。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主要品牌為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AMD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的世代與品牌腳位不同，必須選擇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相容的主機板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沒有內顯，須加裝獨立顯示卡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041" y="2480877"/>
            <a:ext cx="3758792" cy="37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4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型號解讀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2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Intel(R) Core(TM) i5-6200U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為例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i5 </a:t>
            </a: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數字為型號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世代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代表它在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第六世代的效能輸給所有數字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尾碼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電競電腦的尾碼</a:t>
            </a: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無尾碼，或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桌上型電腦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筆記型電腦。</a:t>
            </a: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表示可超頻。</a:t>
            </a: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表示沒有內顯，必須與獨立顯示卡搭配。</a:t>
            </a: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 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配備額外的內建整合顯示晶片。</a:t>
            </a: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XE: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核心數高，效能較強。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999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 : Choose a</a:t>
            </a:r>
            <a:r>
              <a:rPr lang="zh-TW" altLang="en-US" dirty="0"/>
              <a:t> </a:t>
            </a:r>
            <a:r>
              <a:rPr lang="en-US" altLang="zh-TW" dirty="0"/>
              <a:t>MB (</a:t>
            </a:r>
            <a:r>
              <a:rPr lang="en-US" altLang="zh-TW" b="1" dirty="0"/>
              <a:t>Motherboard)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，把處理器、顯示卡、硬碟機、記憶體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….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等連接起來的電路板，決定電腦的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支援性、擴充性、穩定性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主機板型號須相容你剛剛選的處理器，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英文字部分通常是晶片等級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主機板大小會影響機殼大小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市面上的主機板經常會強調五年保，因為主機板壞了大家都痛苦。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D074-5831-4F85-84DD-98DF454AA7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46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3 :  Ram and Disk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記憶體與硬碟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1055" y="1825625"/>
            <a:ext cx="10882745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可以快速存取及暫存電腦中的資料，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則是儲存資料的設備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99656" y="1977888"/>
            <a:ext cx="4269909" cy="2199830"/>
          </a:xfrm>
        </p:spPr>
        <p:txBody>
          <a:bodyPr/>
          <a:lstStyle/>
          <a:p>
            <a:pPr algn="l"/>
            <a:r>
              <a:rPr lang="en-US" altLang="zh-TW" sz="2000" dirty="0">
                <a:solidFill>
                  <a:schemeClr val="tx1"/>
                </a:solidFill>
              </a:rPr>
              <a:t>RAM</a:t>
            </a:r>
          </a:p>
          <a:p>
            <a:pPr algn="l"/>
            <a:r>
              <a:rPr lang="zh-TW" altLang="en-US" sz="2000" dirty="0">
                <a:solidFill>
                  <a:schemeClr val="tx1"/>
                </a:solidFill>
              </a:rPr>
              <a:t>須注意相容性與擴充性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/>
            <a:r>
              <a:rPr lang="zh-TW" altLang="en-US" sz="2000" dirty="0">
                <a:solidFill>
                  <a:schemeClr val="tx1"/>
                </a:solidFill>
              </a:rPr>
              <a:t>大小跟頻率適當即可，高配無益</a:t>
            </a:r>
          </a:p>
        </p:txBody>
      </p:sp>
      <p:sp>
        <p:nvSpPr>
          <p:cNvPr id="5" name="投影片編號版面配置區 3"/>
          <p:cNvSpPr txBox="1">
            <a:spLocks/>
          </p:cNvSpPr>
          <p:nvPr/>
        </p:nvSpPr>
        <p:spPr>
          <a:xfrm>
            <a:off x="6301409" y="2082248"/>
            <a:ext cx="4396408" cy="23853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2000" dirty="0">
                <a:solidFill>
                  <a:schemeClr val="tx1"/>
                </a:solidFill>
              </a:rPr>
              <a:t>Disk</a:t>
            </a:r>
          </a:p>
          <a:p>
            <a:pPr algn="l"/>
            <a:r>
              <a:rPr lang="zh-TW" altLang="en-US" sz="2000" dirty="0">
                <a:solidFill>
                  <a:schemeClr val="tx1"/>
                </a:solidFill>
              </a:rPr>
              <a:t>分為</a:t>
            </a:r>
            <a:r>
              <a:rPr lang="en-US" altLang="zh-TW" sz="2000" dirty="0">
                <a:solidFill>
                  <a:schemeClr val="tx1"/>
                </a:solidFill>
              </a:rPr>
              <a:t>HDD</a:t>
            </a:r>
            <a:r>
              <a:rPr lang="zh-TW" altLang="en-US" sz="2000" dirty="0">
                <a:solidFill>
                  <a:schemeClr val="tx1"/>
                </a:solidFill>
              </a:rPr>
              <a:t> </a:t>
            </a:r>
            <a:r>
              <a:rPr lang="en-US" altLang="zh-TW" sz="2000" dirty="0">
                <a:solidFill>
                  <a:schemeClr val="tx1"/>
                </a:solidFill>
              </a:rPr>
              <a:t>(</a:t>
            </a:r>
            <a:r>
              <a:rPr lang="zh-TW" altLang="en-US" sz="2000" dirty="0">
                <a:solidFill>
                  <a:schemeClr val="tx1"/>
                </a:solidFill>
              </a:rPr>
              <a:t>傳統碟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  <a:r>
              <a:rPr lang="zh-TW" altLang="en-US" sz="2000" dirty="0">
                <a:solidFill>
                  <a:schemeClr val="tx1"/>
                </a:solidFill>
              </a:rPr>
              <a:t>跟</a:t>
            </a:r>
            <a:r>
              <a:rPr lang="en-US" altLang="zh-TW" sz="2000" dirty="0">
                <a:solidFill>
                  <a:schemeClr val="tx1"/>
                </a:solidFill>
              </a:rPr>
              <a:t>SSD(</a:t>
            </a:r>
            <a:r>
              <a:rPr lang="zh-TW" altLang="en-US" sz="2000" dirty="0">
                <a:solidFill>
                  <a:schemeClr val="tx1"/>
                </a:solidFill>
              </a:rPr>
              <a:t>固態碟</a:t>
            </a:r>
            <a:r>
              <a:rPr lang="en-US" altLang="zh-TW" sz="2000" dirty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zh-TW" altLang="en-US" sz="2000" dirty="0">
                <a:solidFill>
                  <a:schemeClr val="tx1"/>
                </a:solidFill>
              </a:rPr>
              <a:t>固態碟速度快，較昂貴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/>
            <a:r>
              <a:rPr lang="zh-TW" altLang="en-US" sz="2000" dirty="0">
                <a:solidFill>
                  <a:schemeClr val="tx1"/>
                </a:solidFill>
              </a:rPr>
              <a:t>傳統碟價格較低，運轉時不可碰撞</a:t>
            </a:r>
            <a:endParaRPr lang="en-US" altLang="zh-TW" sz="2000" dirty="0">
              <a:solidFill>
                <a:schemeClr val="tx1"/>
              </a:solidFill>
            </a:endParaRPr>
          </a:p>
          <a:p>
            <a:pPr algn="l"/>
            <a:r>
              <a:rPr lang="zh-TW" altLang="en-US" sz="2000" dirty="0">
                <a:solidFill>
                  <a:schemeClr val="tx1"/>
                </a:solidFill>
              </a:rPr>
              <a:t>參考指標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zh-TW" altLang="en-US" sz="2000" dirty="0">
                <a:solidFill>
                  <a:schemeClr val="tx1"/>
                </a:solidFill>
              </a:rPr>
              <a:t>轉速、容量</a:t>
            </a:r>
          </a:p>
        </p:txBody>
      </p:sp>
    </p:spTree>
    <p:extLst>
      <p:ext uri="{BB962C8B-B14F-4D97-AF65-F5344CB8AC3E}">
        <p14:creationId xmlns:p14="http://schemas.microsoft.com/office/powerpoint/2010/main" val="373760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1329</TotalTime>
  <Words>1229</Words>
  <Application>Microsoft Office PowerPoint</Application>
  <PresentationFormat>寬螢幕</PresentationFormat>
  <Paragraphs>178</Paragraphs>
  <Slides>21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Office 佈景主題</vt:lpstr>
      <vt:lpstr>Week 2 : Hardware shopping assemble your PC under a controlled budget. </vt:lpstr>
      <vt:lpstr>Theory VS Practice</vt:lpstr>
      <vt:lpstr>PowerPoint 簡報</vt:lpstr>
      <vt:lpstr>Step 0 預算決定你的選擇</vt:lpstr>
      <vt:lpstr>Step 0 預算來了，我們來想需求</vt:lpstr>
      <vt:lpstr>Step 1 : Choose a CPU (Central Processing Unit)</vt:lpstr>
      <vt:lpstr>CPU型號解讀---以Intel(R) Core(TM) i5-6200U為例</vt:lpstr>
      <vt:lpstr>Step 2 : Choose a MB (Motherboard)</vt:lpstr>
      <vt:lpstr>Step 3 :  Ram and Disk (記憶體與硬碟)</vt:lpstr>
      <vt:lpstr>Step 4 : Do we need a display card(顯示卡) ?</vt:lpstr>
      <vt:lpstr>Step 5  : Where is our Power Supply?(電供)</vt:lpstr>
      <vt:lpstr>Step 6 :  Case (機殼)</vt:lpstr>
      <vt:lpstr>Step 7 : Cost,cost everywhere.</vt:lpstr>
      <vt:lpstr>Step 8 :  作業系統/軟體</vt:lpstr>
      <vt:lpstr>You are given $55,000NTD 概念有了，預算也有了，作業來了</vt:lpstr>
      <vt:lpstr>估價範例—原價屋</vt:lpstr>
      <vt:lpstr>Week 2 作業-----Q1 PC Construction </vt:lpstr>
      <vt:lpstr>Q2. Understanding your Equipment</vt:lpstr>
      <vt:lpstr>Q3. Please Explain the Following Terms </vt:lpstr>
      <vt:lpstr>Explain,not translate 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shopping</dc:title>
  <dc:creator>user</dc:creator>
  <cp:lastModifiedBy>lab701</cp:lastModifiedBy>
  <cp:revision>79</cp:revision>
  <dcterms:created xsi:type="dcterms:W3CDTF">2021-10-02T09:25:57Z</dcterms:created>
  <dcterms:modified xsi:type="dcterms:W3CDTF">2024-09-20T02:22:29Z</dcterms:modified>
</cp:coreProperties>
</file>