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92" r:id="rId2"/>
    <p:sldId id="257" r:id="rId3"/>
    <p:sldId id="293" r:id="rId4"/>
    <p:sldId id="295" r:id="rId5"/>
    <p:sldId id="269" r:id="rId6"/>
    <p:sldId id="262" r:id="rId7"/>
    <p:sldId id="294" r:id="rId8"/>
    <p:sldId id="261" r:id="rId9"/>
    <p:sldId id="268" r:id="rId10"/>
    <p:sldId id="297" r:id="rId11"/>
    <p:sldId id="278" r:id="rId12"/>
    <p:sldId id="271" r:id="rId13"/>
    <p:sldId id="265" r:id="rId14"/>
    <p:sldId id="300" r:id="rId15"/>
    <p:sldId id="299" r:id="rId16"/>
    <p:sldId id="280" r:id="rId17"/>
    <p:sldId id="284" r:id="rId18"/>
    <p:sldId id="298" r:id="rId19"/>
    <p:sldId id="285" r:id="rId20"/>
    <p:sldId id="29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82824" autoAdjust="0"/>
  </p:normalViewPr>
  <p:slideViewPr>
    <p:cSldViewPr snapToGrid="0">
      <p:cViewPr varScale="1">
        <p:scale>
          <a:sx n="94" d="100"/>
          <a:sy n="94" d="100"/>
        </p:scale>
        <p:origin x="94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C324A-7E9E-48C8-9B74-F6586EBD5EBF}" type="datetimeFigureOut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8146DC-FC04-42B4-9AD8-D41A0AE242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0577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146DC-FC04-42B4-9AD8-D41A0AE2426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6273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8146DC-FC04-42B4-9AD8-D41A0AE24260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1299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CPU</a:t>
            </a:r>
            <a:r>
              <a:rPr lang="zh-TW" altLang="en-US" dirty="0"/>
              <a:t> 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CPU</a:t>
            </a:r>
            <a:r>
              <a:rPr lang="zh-TW" altLang="en-US" dirty="0"/>
              <a:t> 品牌</a:t>
            </a:r>
            <a:endParaRPr lang="en-US" altLang="zh-TW" dirty="0"/>
          </a:p>
          <a:p>
            <a:r>
              <a:rPr lang="en-US" altLang="zh-TW" dirty="0"/>
              <a:t>Cores : </a:t>
            </a:r>
            <a:r>
              <a:rPr lang="zh-TW" altLang="en-US" dirty="0"/>
              <a:t>核心</a:t>
            </a:r>
            <a:endParaRPr lang="en-US" altLang="zh-TW" dirty="0"/>
          </a:p>
          <a:p>
            <a:r>
              <a:rPr lang="en-US" altLang="zh-TW" dirty="0"/>
              <a:t>Minimum clock</a:t>
            </a:r>
            <a:r>
              <a:rPr lang="en-US" altLang="zh-TW" baseline="0" dirty="0"/>
              <a:t> : LFM(Min)</a:t>
            </a:r>
          </a:p>
          <a:p>
            <a:r>
              <a:rPr lang="en-US" altLang="zh-TW" baseline="0" dirty="0"/>
              <a:t>Motherboard : </a:t>
            </a:r>
            <a:r>
              <a:rPr lang="zh-TW" altLang="en-US" baseline="0" dirty="0"/>
              <a:t>主機板型號</a:t>
            </a:r>
            <a:endParaRPr lang="en-US" altLang="zh-TW" baseline="0" dirty="0"/>
          </a:p>
          <a:p>
            <a:r>
              <a:rPr lang="en-US" altLang="zh-TW" baseline="0" dirty="0"/>
              <a:t>Memory size : </a:t>
            </a:r>
            <a:r>
              <a:rPr lang="zh-TW" altLang="en-US" baseline="0" dirty="0"/>
              <a:t>記憶體大小</a:t>
            </a:r>
            <a:endParaRPr lang="en-US" altLang="zh-TW" baseline="0" dirty="0"/>
          </a:p>
          <a:p>
            <a:r>
              <a:rPr lang="en-US" altLang="zh-TW" dirty="0"/>
              <a:t>Memory type : </a:t>
            </a:r>
            <a:r>
              <a:rPr lang="zh-TW" altLang="en-US" dirty="0"/>
              <a:t>記憶體類型</a:t>
            </a:r>
            <a:endParaRPr lang="en-US" altLang="zh-TW" dirty="0"/>
          </a:p>
          <a:p>
            <a:r>
              <a:rPr lang="en-US" altLang="zh-TW" dirty="0"/>
              <a:t>Drives interface : </a:t>
            </a:r>
            <a:r>
              <a:rPr lang="zh-TW" altLang="en-US" dirty="0"/>
              <a:t>磁碟機介面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146DC-FC04-42B4-9AD8-D41A0AE24260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317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8C7F76-A79B-4633-9AF6-26F1C0086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97D8392-060D-4400-9D58-576883603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DD2E1E-B75A-4A6F-91BB-8FFCEB12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5519-A59A-4601-8AB4-F331A73D505F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3C88A4-815B-48D0-BDD9-B7684FA88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7618DF-9CD8-47F4-B646-8798FEE07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548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3CFA8C-03BA-405A-96ED-79EF0F1E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4FA899-0C64-4AAD-9E9D-556ECBBFB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1D55F6-A389-44ED-9B00-BCC302F54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4ED95-437A-4E6E-B9BE-04BE63D9CA50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A4A4C9-F54C-4C3E-B542-D2D88193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2974E3-2220-44FF-89CB-F6FB7619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102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2878827-E1BB-4ADF-BA4F-F3CAD0C8D8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1BC54E0-3E1F-44C9-9781-BAF00E252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D103C7-D90F-408C-9BAB-AEEEB872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A5A-0EDF-45C9-886B-B28048CE425F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ADD5FB-B20C-429B-9214-289BAFA6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30AA1A-EA88-41DF-B4F4-42FD266D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3273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BA1DC7-B7AB-424B-8CE0-AF7F79091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D5BA5E-88B3-4061-AC51-050D5045A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1329C8-ED8F-4678-BE37-8E6BEB0C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8A96A-182D-4CF4-9A22-63659D1C7D5D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2261A6C-51CA-4898-86B8-02C2EFD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D6CE5EE-ADCF-48C5-ACE4-5AC62F847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5353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397113-953A-49E0-847B-04B330B4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F0323C9-B4D6-4C19-B2B7-6E88340B2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50E717-0792-41A9-A654-6CF8F51EC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6D948-5A0E-4DF6-8BF1-43A15164EED3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EB97B8-D1EE-40B9-90FF-C9B2AF27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A64A4A-5EAE-4469-BDC4-9792968D6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400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512BE-08A4-46CD-9B74-C57FBA86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ABD9A4-4172-4E9F-9A31-36EC4A9EA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D144A83-3931-40BE-84F7-502207355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C04FA8B-8C3E-40F7-BDC2-B1EF0470F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C7651-265C-44D7-AA7F-DB66725B1E6B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BABE30-E6A9-4BCF-9904-94D067454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1F2205-6D3D-4D6F-9433-9CF8C319B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299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11FBCC-84C0-4DE7-B19F-5AAD07D6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99658BB-E0ED-4084-813C-936DAD03E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A50ADA8-9F1F-4DEF-9DD4-84309CD6B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E1FE3B1-CAC9-4829-AB7D-B9AE593AC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39CDD78-28D7-44A0-8A73-E9FD6D8E3D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50586D-F714-48B8-A6A3-EF51D4C4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23013-3431-4B7B-B1A7-D5DA0EADF8C0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FFF404F-3B5D-4016-BC46-EB98B3F4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83A0CD2A-1F07-46C8-A4D1-9D795EB53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444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2A7F2-CC36-47F9-BB4C-C0286D5BD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57E8268-6186-41BB-9496-6359B3723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A1511-1BF1-466B-BEBB-C1C7E155E9DC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2306473-5F98-4F1E-B91D-651D92C57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BD9FFAC-BE51-49B4-AD80-2D7F08D4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4603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52D351B-55E6-40EA-986F-4F5B1D1D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CCAC-415C-44AD-8E85-41BDDB14FFDA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240E6B1-67E1-47A1-9410-287714617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F1A735-4EAE-497F-A032-749E8DF4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5942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830CE2-F004-4EB3-B7F0-0C93445CD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AE222A-1DAA-4983-8158-30FDFEB45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D971DD-BA1B-45BF-944D-CB619EC1B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EF6EFAE-8CDA-46F3-8E86-57C7D828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D9C39-B4B4-4944-8970-63955E3461FD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875B58-B6C7-4D10-B81C-42DDC76A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CF90A5-93AF-4B2B-AA4C-A241CD62A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3165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48804F-751B-479F-9E3C-E203142C7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491C99D-7656-470D-81A9-AE9FA215A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482898-E11A-4898-B793-EF1202BF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FF79D41-177F-4A74-8062-9B6B1B99F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886CA-856F-47C4-B0C4-9158E3CE47E1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FBF64E-1149-49ED-9564-C3A0D987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5C6C285-A0C9-44DB-A133-DA253A8C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7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5723DB8-4D4A-4D2E-9518-6DF84CB0A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E55110-D78C-4093-B847-6E64FF4B2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C7E0BE-3F96-400F-9BB0-BBDC61EF49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2E799-70C0-410F-8087-97987780D857}" type="datetime1">
              <a:rPr lang="zh-TW" altLang="en-US" smtClean="0"/>
              <a:t>2024/10/10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3C6D74-A19C-44B6-8946-1C0F10D51D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2B3FDF-0FD1-4FC3-A119-3185F549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2108E3-8AC9-4174-A448-221312D4E9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0152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zofreeware.com/2006/10/cpu-z-137.html" TargetMode="External"/><Relationship Id="rId2" Type="http://schemas.openxmlformats.org/officeDocument/2006/relationships/hyperlink" Target="https://www.cpuid.com/softwares/cpu-z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novabench.com/download" TargetMode="External"/><Relationship Id="rId2" Type="http://schemas.openxmlformats.org/officeDocument/2006/relationships/hyperlink" Target="https://www.techpowerup.com/download/super-pi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hyperlink" Target="https://www.hwinfo.com/download/" TargetMode="External"/><Relationship Id="rId4" Type="http://schemas.openxmlformats.org/officeDocument/2006/relationships/hyperlink" Target="https://www.geekbench.com/download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novabench.com/results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7 Benchmarking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2024/10/15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8062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Geekbench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10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2626" y="640934"/>
            <a:ext cx="6169559" cy="5614587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657210" y="1690688"/>
            <a:ext cx="52464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可測試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單核、多核效能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效能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模擬真實使用場景的工作負載能力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資料壓縮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網頁瀏覽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文字處理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9497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0CC6F-894C-4F19-9CAA-44BE7C85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HWiNFO64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3E5D45-B894-4B82-AA9E-145253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11</a:t>
            </a:fld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5C42EC49-D354-45A2-9796-342A024D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核心的時脈、溫度、頻率等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主機板、硬碟等的溫度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818" y="3317789"/>
            <a:ext cx="9712295" cy="303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22702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0CC6F-894C-4F19-9CAA-44BE7C85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CPU-Z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A09B5A0-BB07-4354-83A4-0A7187D3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可顯示電腦多個零件的型號及詳細資料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有簡易的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跑分功能和資料庫可以比對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官網下載連結：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https://www.cpuid.com/softwares/cpu-z.html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繁體中文版下載連結：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https://www.azofreeware.com/2006/10/cpu-z-137.html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3E5D45-B894-4B82-AA9E-145253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12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53820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0CC6F-894C-4F19-9CAA-44BE7C85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CPU-Z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BD66099-4EDC-4E67-9F14-812931CA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C9E2AB-0A81-4CA6-84E7-75C80B940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99" y="1494134"/>
            <a:ext cx="4094815" cy="4094815"/>
          </a:xfrm>
          <a:prstGeom prst="rect">
            <a:avLst/>
          </a:prstGeom>
        </p:spPr>
      </p:pic>
      <p:grpSp>
        <p:nvGrpSpPr>
          <p:cNvPr id="5" name="群組 4"/>
          <p:cNvGrpSpPr/>
          <p:nvPr/>
        </p:nvGrpSpPr>
        <p:grpSpPr>
          <a:xfrm>
            <a:off x="4608435" y="2255060"/>
            <a:ext cx="4002165" cy="4283852"/>
            <a:chOff x="6095999" y="1690688"/>
            <a:chExt cx="4734273" cy="4665660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BB58B19F-AED2-4A71-9C76-1792BFD55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5999" y="1690688"/>
              <a:ext cx="4734273" cy="4665660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1AC057CC-CCC7-4FB3-97FC-F669BF1A1927}"/>
                </a:ext>
              </a:extLst>
            </p:cNvPr>
            <p:cNvSpPr/>
            <p:nvPr/>
          </p:nvSpPr>
          <p:spPr>
            <a:xfrm>
              <a:off x="6165627" y="5290457"/>
              <a:ext cx="4545916" cy="587830"/>
            </a:xfrm>
            <a:prstGeom prst="round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009" y="465434"/>
            <a:ext cx="4362450" cy="2057400"/>
          </a:xfrm>
          <a:prstGeom prst="rect">
            <a:avLst/>
          </a:prstGeom>
        </p:spPr>
      </p:pic>
      <p:cxnSp>
        <p:nvCxnSpPr>
          <p:cNvPr id="7" name="弧形接點 6"/>
          <p:cNvCxnSpPr>
            <a:endCxn id="3" idx="2"/>
          </p:cNvCxnSpPr>
          <p:nvPr/>
        </p:nvCxnSpPr>
        <p:spPr>
          <a:xfrm rot="5400000" flipH="1" flipV="1">
            <a:off x="7325143" y="3470020"/>
            <a:ext cx="3307276" cy="1412905"/>
          </a:xfrm>
          <a:prstGeom prst="curvedConnector3">
            <a:avLst>
              <a:gd name="adj1" fmla="val -322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131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3DMark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用於評測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圖形色彩表現和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處理能力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可在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Windows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Android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iOS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環境使用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要玩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大作的時候可以測一下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的性能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14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7366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你可能會想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什麼時候用的到這些評測工具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當 </a:t>
            </a:r>
            <a:r>
              <a:rPr lang="en-US" altLang="zh-TW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youtuber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的時候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買零件的時候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測試程式執行狀況的時候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這麼多不同的評測工具差在哪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根據使用場景不同，用的工具就會不同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處理文書工作，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excel…</a:t>
            </a:r>
          </a:p>
          <a:p>
            <a:pPr lvl="1"/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建模、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繪圖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lvl="1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神經網路，生成式模型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15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05023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DBF79-EB56-4458-87D5-A4D44AF0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Q1—Super PI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50BCF-4CCA-404A-8855-0D0C260A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7549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執行三種不同的小數點位數的計算，將結果截圖放在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0591E4-D545-4E0D-8C09-8DD9457A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16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490538"/>
            <a:ext cx="4762500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164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DBF79-EB56-4458-87D5-A4D44AF0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Q2—Novabench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50BCF-4CCA-404A-8855-0D0C260A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3667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進行一次評測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將結果截圖放在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0591E4-D545-4E0D-8C09-8DD9457A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17</a:t>
            </a:fld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196"/>
            <a:ext cx="4505325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0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DBF79-EB56-4458-87D5-A4D44AF0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Q3—Geekbench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50BCF-4CCA-404A-8855-0D0C260A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14772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Run CPU benchmark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，將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自己的分數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以及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Benchmark Charts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中該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基準分數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截圖放在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word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檔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須截到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的型號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0591E4-D545-4E0D-8C09-8DD9457A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18</a:t>
            </a:fld>
            <a:endParaRPr lang="zh-TW" altLang="en-US" dirty="0"/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3291" y="4386588"/>
            <a:ext cx="4071760" cy="241021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556" y="365125"/>
            <a:ext cx="5646011" cy="49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457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DBF79-EB56-4458-87D5-A4D44AF0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Q4—HWiNFO64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50BCF-4CCA-404A-8855-0D0C260A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勾選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Summary-only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，並完成表格。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0591E4-D545-4E0D-8C09-8DD9457A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19</a:t>
            </a:fld>
            <a:endParaRPr lang="zh-TW" altLang="en-US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DDB056-4896-497F-8BF2-C13A24725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9230"/>
              </p:ext>
            </p:extLst>
          </p:nvPr>
        </p:nvGraphicFramePr>
        <p:xfrm>
          <a:off x="838200" y="2687319"/>
          <a:ext cx="10515600" cy="3489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2467">
                  <a:extLst>
                    <a:ext uri="{9D8B030D-6E8A-4147-A177-3AD203B41FA5}">
                      <a16:colId xmlns:a16="http://schemas.microsoft.com/office/drawing/2014/main" val="1298144828"/>
                    </a:ext>
                  </a:extLst>
                </a:gridCol>
                <a:gridCol w="7713133">
                  <a:extLst>
                    <a:ext uri="{9D8B030D-6E8A-4147-A177-3AD203B41FA5}">
                      <a16:colId xmlns:a16="http://schemas.microsoft.com/office/drawing/2014/main" val="515027946"/>
                    </a:ext>
                  </a:extLst>
                </a:gridCol>
              </a:tblGrid>
              <a:tr h="4985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CPU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200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627957"/>
                  </a:ext>
                </a:extLst>
              </a:tr>
              <a:tr h="4985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Cores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1249050"/>
                  </a:ext>
                </a:extLst>
              </a:tr>
              <a:tr h="4985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Minimum Clock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852500"/>
                  </a:ext>
                </a:extLst>
              </a:tr>
              <a:tr h="4985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Motherboard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326599"/>
                  </a:ext>
                </a:extLst>
              </a:tr>
              <a:tr h="4985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Memory Size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947667"/>
                  </a:ext>
                </a:extLst>
              </a:tr>
              <a:tr h="49852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Memory</a:t>
                      </a:r>
                      <a:r>
                        <a:rPr lang="en-US" altLang="zh-TW" sz="2000" baseline="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Type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4315279"/>
                  </a:ext>
                </a:extLst>
              </a:tr>
              <a:tr h="4985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sz="2000" dirty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Drives Interface</a:t>
                      </a: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sz="2000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332503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716D0D6B-AEA3-476B-AB25-824D74AEE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0779" y="532447"/>
            <a:ext cx="2733675" cy="1724025"/>
          </a:xfrm>
          <a:prstGeom prst="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5" name="橢圓 4"/>
          <p:cNvSpPr/>
          <p:nvPr/>
        </p:nvSpPr>
        <p:spPr>
          <a:xfrm>
            <a:off x="9272900" y="1538243"/>
            <a:ext cx="1007691" cy="22219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8525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A60A3-A67B-41D3-A3DB-EB8BA6EF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Outline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5925E2-5E0A-4BD5-8452-F5C54FA87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benchmarking?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Benchmark Testing Tools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Homework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9D18E7-FD7A-43FB-A235-584BF4BF9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2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13572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1DBF79-EB56-4458-87D5-A4D44AF0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Q5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D50BCF-4CCA-404A-8855-0D0C260A3D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5535" cy="4351338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找一個課堂上沒有教的檢測工具，然後介紹一下使用方法與特色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挑一個你喜歡的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benchmarking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工具，說明你的理由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00591E4-D545-4E0D-8C09-8DD9457A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20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2294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What is benchmarking?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基準化分析、標竿測試、標竿管理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學科能力指標，考學測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頂標、前標、均標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企業績效評價指標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總資產報酬率、資產負債率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電腦硬體效能指標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反應時間、資源使用率、資料傳輸時間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需要自己計算效能嗎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?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3</a:t>
            </a:fld>
            <a:endParaRPr lang="zh-TW" altLang="en-US" dirty="0"/>
          </a:p>
        </p:txBody>
      </p:sp>
      <p:cxnSp>
        <p:nvCxnSpPr>
          <p:cNvPr id="6" name="直線接點 5"/>
          <p:cNvCxnSpPr/>
          <p:nvPr/>
        </p:nvCxnSpPr>
        <p:spPr>
          <a:xfrm>
            <a:off x="9849742" y="1392965"/>
            <a:ext cx="2102265" cy="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7738930" y="1208299"/>
            <a:ext cx="1986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基準值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(base line)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向下箭號 7"/>
          <p:cNvSpPr/>
          <p:nvPr/>
        </p:nvSpPr>
        <p:spPr>
          <a:xfrm flipV="1">
            <a:off x="10926511" y="222191"/>
            <a:ext cx="427289" cy="1179320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向下箭號 8"/>
          <p:cNvSpPr/>
          <p:nvPr/>
        </p:nvSpPr>
        <p:spPr>
          <a:xfrm>
            <a:off x="10245340" y="1401511"/>
            <a:ext cx="427289" cy="1069363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/>
        </p:nvSpPr>
        <p:spPr>
          <a:xfrm>
            <a:off x="7738931" y="659580"/>
            <a:ext cx="15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基準值之上</a:t>
            </a:r>
          </a:p>
        </p:txBody>
      </p:sp>
      <p:sp>
        <p:nvSpPr>
          <p:cNvPr id="11" name="文字方塊 10"/>
          <p:cNvSpPr txBox="1"/>
          <p:nvPr/>
        </p:nvSpPr>
        <p:spPr>
          <a:xfrm>
            <a:off x="7738931" y="1751526"/>
            <a:ext cx="15438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基準值之下</a:t>
            </a:r>
          </a:p>
        </p:txBody>
      </p:sp>
      <p:sp>
        <p:nvSpPr>
          <p:cNvPr id="14" name="文字方塊 13"/>
          <p:cNvSpPr txBox="1"/>
          <p:nvPr/>
        </p:nvSpPr>
        <p:spPr>
          <a:xfrm>
            <a:off x="1145135" y="4486542"/>
            <a:ext cx="5862415" cy="584775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Benchmark testing software</a:t>
            </a: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4574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Benchmark Testing Tools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Super PI 2.1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Novabench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Geekbench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HWiNFO64</a:t>
            </a:r>
            <a:endParaRPr lang="en-US" altLang="zh-TW" dirty="0"/>
          </a:p>
          <a:p>
            <a:r>
              <a:rPr lang="en-US" altLang="zh-TW" dirty="0"/>
              <a:t>CPU-Z</a:t>
            </a:r>
          </a:p>
          <a:p>
            <a:r>
              <a:rPr lang="en-US" altLang="zh-TW" dirty="0"/>
              <a:t>3DMark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4</a:t>
            </a:fld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7187" y="1646237"/>
            <a:ext cx="6999122" cy="44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840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0CC6F-894C-4F19-9CAA-44BE7C85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Super PI 2.1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8283BA-29EC-45ED-810D-7406E92F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5</a:t>
            </a:fld>
            <a:endParaRPr lang="zh-TW" altLang="en-US" dirty="0"/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92CD92DA-502B-48CE-A32E-5B5C60CC524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一款計算圓周率的電腦程式，最大精確到小數點以後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萬位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測試電腦的效能及穩定性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如果一台電腦能夠準確計算至小數點後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3200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萬位，表示其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RAM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具有穩定性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72678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0CC6F-894C-4F19-9CAA-44BE7C85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Super PI 2.1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8283BA-29EC-45ED-810D-7406E92F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6</a:t>
            </a:fld>
            <a:endParaRPr lang="zh-TW" altLang="en-US" dirty="0"/>
          </a:p>
        </p:txBody>
      </p:sp>
      <p:grpSp>
        <p:nvGrpSpPr>
          <p:cNvPr id="10" name="群組 9"/>
          <p:cNvGrpSpPr/>
          <p:nvPr/>
        </p:nvGrpSpPr>
        <p:grpSpPr>
          <a:xfrm>
            <a:off x="428244" y="1459091"/>
            <a:ext cx="4972698" cy="4326412"/>
            <a:chOff x="428244" y="1459091"/>
            <a:chExt cx="4972698" cy="432641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 rotWithShape="1">
            <a:blip r:embed="rId2"/>
            <a:srcRect r="29469" b="15646"/>
            <a:stretch/>
          </p:blipFill>
          <p:spPr>
            <a:xfrm>
              <a:off x="428244" y="1459091"/>
              <a:ext cx="4972698" cy="4326412"/>
            </a:xfrm>
            <a:prstGeom prst="rect">
              <a:avLst/>
            </a:prstGeom>
          </p:spPr>
        </p:pic>
        <p:sp>
          <p:nvSpPr>
            <p:cNvPr id="7" name="圓角矩形 6"/>
            <p:cNvSpPr/>
            <p:nvPr/>
          </p:nvSpPr>
          <p:spPr>
            <a:xfrm>
              <a:off x="428244" y="3185341"/>
              <a:ext cx="2538101" cy="150406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933" y="524498"/>
            <a:ext cx="5476875" cy="2971800"/>
          </a:xfrm>
          <a:prstGeom prst="rect">
            <a:avLst/>
          </a:prstGeom>
        </p:spPr>
      </p:pic>
      <p:sp>
        <p:nvSpPr>
          <p:cNvPr id="12" name="圓角矩形 11"/>
          <p:cNvSpPr/>
          <p:nvPr/>
        </p:nvSpPr>
        <p:spPr>
          <a:xfrm>
            <a:off x="6112042" y="1742618"/>
            <a:ext cx="1504530" cy="16757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5C19F3E-4686-4EA9-A277-C136C68E3DF2}"/>
              </a:ext>
            </a:extLst>
          </p:cNvPr>
          <p:cNvSpPr txBox="1"/>
          <p:nvPr/>
        </p:nvSpPr>
        <p:spPr>
          <a:xfrm>
            <a:off x="2463835" y="2600566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FADD8D7-3338-43D5-B1CF-7EEB0CC03008}"/>
              </a:ext>
            </a:extLst>
          </p:cNvPr>
          <p:cNvSpPr txBox="1"/>
          <p:nvPr/>
        </p:nvSpPr>
        <p:spPr>
          <a:xfrm>
            <a:off x="5853798" y="1131878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041C156-0340-417B-8113-9196FA2CC6C9}"/>
              </a:ext>
            </a:extLst>
          </p:cNvPr>
          <p:cNvSpPr txBox="1"/>
          <p:nvPr/>
        </p:nvSpPr>
        <p:spPr>
          <a:xfrm>
            <a:off x="5623670" y="3676511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886" y="4109984"/>
            <a:ext cx="1756060" cy="702424"/>
          </a:xfrm>
          <a:prstGeom prst="rect">
            <a:avLst/>
          </a:prstGeom>
        </p:spPr>
      </p:pic>
      <p:cxnSp>
        <p:nvCxnSpPr>
          <p:cNvPr id="18" name="直線單箭頭接點 17"/>
          <p:cNvCxnSpPr/>
          <p:nvPr/>
        </p:nvCxnSpPr>
        <p:spPr>
          <a:xfrm>
            <a:off x="8118946" y="4689401"/>
            <a:ext cx="409757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/>
          <p:cNvSpPr txBox="1"/>
          <p:nvPr/>
        </p:nvSpPr>
        <p:spPr>
          <a:xfrm>
            <a:off x="8610600" y="4504735"/>
            <a:ext cx="1674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dirty="0"/>
              <a:t>解壓縮</a:t>
            </a:r>
            <a:r>
              <a:rPr lang="en-US" altLang="zh-TW" dirty="0"/>
              <a:t>(unzip)</a:t>
            </a:r>
            <a:endParaRPr lang="zh-TW" altLang="en-US" dirty="0"/>
          </a:p>
        </p:txBody>
      </p:sp>
      <p:cxnSp>
        <p:nvCxnSpPr>
          <p:cNvPr id="21" name="肘形接點 20"/>
          <p:cNvCxnSpPr>
            <a:stCxn id="19" idx="0"/>
          </p:cNvCxnSpPr>
          <p:nvPr/>
        </p:nvCxnSpPr>
        <p:spPr>
          <a:xfrm rot="16200000" flipV="1">
            <a:off x="8661590" y="3718643"/>
            <a:ext cx="243449" cy="132873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0CC6F-894C-4F19-9CAA-44BE7C857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Super PI 2.1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8283BA-29EC-45ED-810D-7406E92F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7</a:t>
            </a:fld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C81D45E-FAE4-4C6E-89EE-FCFF04AC561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06" t="41728" r="41666" b="41906"/>
          <a:stretch/>
        </p:blipFill>
        <p:spPr>
          <a:xfrm>
            <a:off x="1844015" y="1690688"/>
            <a:ext cx="3313791" cy="1845734"/>
          </a:xfrm>
          <a:prstGeom prst="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36AE6E3-1230-4F4C-9940-8818ACA8A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82" y="509356"/>
            <a:ext cx="4906433" cy="5846994"/>
          </a:xfrm>
          <a:prstGeom prst="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FF12A5D-049B-4578-8491-8380FB1D95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5278" t="35803" r="17500" b="34568"/>
          <a:stretch/>
        </p:blipFill>
        <p:spPr>
          <a:xfrm>
            <a:off x="2137777" y="3718024"/>
            <a:ext cx="2726268" cy="2638326"/>
          </a:xfrm>
          <a:prstGeom prst="rect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5C19F3E-4686-4EA9-A277-C136C68E3DF2}"/>
              </a:ext>
            </a:extLst>
          </p:cNvPr>
          <p:cNvSpPr txBox="1"/>
          <p:nvPr/>
        </p:nvSpPr>
        <p:spPr>
          <a:xfrm>
            <a:off x="1157203" y="1590388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DFADD8D7-3338-43D5-B1CF-7EEB0CC03008}"/>
              </a:ext>
            </a:extLst>
          </p:cNvPr>
          <p:cNvSpPr txBox="1"/>
          <p:nvPr/>
        </p:nvSpPr>
        <p:spPr>
          <a:xfrm>
            <a:off x="1415447" y="3731131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41C156-0340-417B-8113-9196FA2CC6C9}"/>
              </a:ext>
            </a:extLst>
          </p:cNvPr>
          <p:cNvSpPr txBox="1"/>
          <p:nvPr/>
        </p:nvSpPr>
        <p:spPr>
          <a:xfrm>
            <a:off x="5119539" y="393194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77" y="4390497"/>
            <a:ext cx="2066925" cy="94297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82011" y="4708733"/>
            <a:ext cx="719383" cy="2307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89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D0CC6F-894C-4F19-9CAA-44BE7C857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Novabench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BA09B5A0-BB07-4354-83A4-0A7187D31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processing speed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2D graphics performance</a:t>
            </a:r>
          </a:p>
          <a:p>
            <a:pPr>
              <a:lnSpc>
                <a:spcPct val="150000"/>
              </a:lnSpc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hard drive read/write performance</a:t>
            </a:r>
          </a:p>
          <a:p>
            <a:pPr>
              <a:lnSpc>
                <a:spcPct val="150000"/>
              </a:lnSpc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彙整出系統的整體分數，在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線上比分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03E5D45-B894-4B82-AA9E-14525396F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887600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99" y="2304264"/>
            <a:ext cx="6174292" cy="4052086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8283BA-29EC-45ED-810D-7406E92FB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2108E3-8AC9-4174-A448-221312D4E938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8" name="標題 1">
            <a:extLst>
              <a:ext uri="{FF2B5EF4-FFF2-40B4-BE49-F238E27FC236}">
                <a16:creationId xmlns:a16="http://schemas.microsoft.com/office/drawing/2014/main" id="{6C62ADED-FF34-498A-BE04-A756EDDC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Novabench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5A0DDD5-5164-4FDF-BF9D-4C85FA3322CC}"/>
              </a:ext>
            </a:extLst>
          </p:cNvPr>
          <p:cNvSpPr/>
          <p:nvPr/>
        </p:nvSpPr>
        <p:spPr>
          <a:xfrm>
            <a:off x="3319727" y="4436533"/>
            <a:ext cx="1853488" cy="5588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D8A287B-8027-4C3E-B93D-7E3264E5321D}"/>
              </a:ext>
            </a:extLst>
          </p:cNvPr>
          <p:cNvSpPr txBox="1"/>
          <p:nvPr/>
        </p:nvSpPr>
        <p:spPr>
          <a:xfrm>
            <a:off x="2427718" y="3931370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2234" y="2182976"/>
            <a:ext cx="5789066" cy="417337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BA1609AC-435D-466A-8A00-442ECA114A34}"/>
              </a:ext>
            </a:extLst>
          </p:cNvPr>
          <p:cNvSpPr txBox="1"/>
          <p:nvPr/>
        </p:nvSpPr>
        <p:spPr>
          <a:xfrm>
            <a:off x="7667133" y="2418765"/>
            <a:ext cx="5164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5315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5870</TotalTime>
  <Words>591</Words>
  <Application>Microsoft Office PowerPoint</Application>
  <PresentationFormat>寬螢幕</PresentationFormat>
  <Paragraphs>123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微軟正黑體</vt:lpstr>
      <vt:lpstr>Arial</vt:lpstr>
      <vt:lpstr>Calibri</vt:lpstr>
      <vt:lpstr>Calibri Light</vt:lpstr>
      <vt:lpstr>Office 佈景主題</vt:lpstr>
      <vt:lpstr>Week 7 Benchmarking</vt:lpstr>
      <vt:lpstr>Outline</vt:lpstr>
      <vt:lpstr>What is benchmarking?</vt:lpstr>
      <vt:lpstr>Benchmark Testing Tools</vt:lpstr>
      <vt:lpstr>Super PI 2.1</vt:lpstr>
      <vt:lpstr>Super PI 2.1</vt:lpstr>
      <vt:lpstr>Super PI 2.1</vt:lpstr>
      <vt:lpstr>Novabench</vt:lpstr>
      <vt:lpstr>Novabench</vt:lpstr>
      <vt:lpstr>Geekbench</vt:lpstr>
      <vt:lpstr>HWiNFO64</vt:lpstr>
      <vt:lpstr>CPU-Z</vt:lpstr>
      <vt:lpstr>CPU-Z</vt:lpstr>
      <vt:lpstr>3DMark</vt:lpstr>
      <vt:lpstr>你可能會想…</vt:lpstr>
      <vt:lpstr>Q1—Super PI</vt:lpstr>
      <vt:lpstr>Q2—Novabench</vt:lpstr>
      <vt:lpstr>Q3—Geekbench</vt:lpstr>
      <vt:lpstr>Q4—HWiNFO64</vt:lpstr>
      <vt:lpstr>Q5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本週課程—Benchmarking</dc:title>
  <dc:creator>范晏榕</dc:creator>
  <cp:lastModifiedBy>11357048</cp:lastModifiedBy>
  <cp:revision>74</cp:revision>
  <dcterms:created xsi:type="dcterms:W3CDTF">2021-11-26T17:19:31Z</dcterms:created>
  <dcterms:modified xsi:type="dcterms:W3CDTF">2024-10-10T11:25:33Z</dcterms:modified>
</cp:coreProperties>
</file>