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jcK0nOn1KLHTXxjP7urrl0U5ti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D39CE5-ACC5-440C-AD90-E40EDCFEA4F5}">
  <a:tblStyle styleId="{D3D39CE5-ACC5-440C-AD90-E40EDCFEA4F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695330D-CF26-40A3-A7F7-62C7ECD8B81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7" autoAdjust="0"/>
    <p:restoredTop sz="94660"/>
  </p:normalViewPr>
  <p:slideViewPr>
    <p:cSldViewPr snapToGrid="0">
      <p:cViewPr varScale="1">
        <p:scale>
          <a:sx n="58" d="100"/>
          <a:sy n="58" d="100"/>
        </p:scale>
        <p:origin x="11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ed526f1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9ed526f1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23d76b7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623d76b7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623d76b77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623d76b77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23d76b77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623d76b77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23d76b77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623d76b77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623d76b77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623d76b77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623d76b77f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623d76b77f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623d76b77f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623d76b77f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623d76b77f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623d76b77f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623d76b77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623d76b77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623d76b77f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623d76b77f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623d76b77f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623d76b77f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623d76b77f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623d76b77f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623d76b77f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623d76b77f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623d76b77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623d76b77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623d76b77f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623d76b77f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623d76b77f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623d76b77f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623d76b77f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623d76b77f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623d76b77f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623d76b77f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623d76b77f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623d76b77f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ed526f1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9ed526f1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ed526f14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9ed526f14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ed526f14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ed526f14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ed526f14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ed526f14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zh-TW"/>
              <a:t>認識資料庫管理—</a:t>
            </a:r>
            <a:br>
              <a:rPr lang="zh-TW"/>
            </a:br>
            <a:r>
              <a:rPr lang="zh-TW"/>
              <a:t>Microsoft Access, Excel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zh-TW" dirty="0"/>
              <a:t>11</a:t>
            </a:r>
            <a:r>
              <a:rPr lang="en-US" altLang="zh-TW" dirty="0"/>
              <a:t>3</a:t>
            </a:r>
            <a:r>
              <a:rPr lang="zh-TW" dirty="0"/>
              <a:t>/1</a:t>
            </a:r>
            <a:r>
              <a:rPr lang="en-US" altLang="zh-TW" dirty="0"/>
              <a:t>0</a:t>
            </a:r>
            <a:r>
              <a:rPr lang="zh-TW" dirty="0"/>
              <a:t>/2</a:t>
            </a:r>
            <a:r>
              <a:rPr lang="en-US" altLang="zh-TW" dirty="0"/>
              <a:t>2</a:t>
            </a:r>
            <a:r>
              <a:rPr lang="zh-TW" dirty="0"/>
              <a:t> week </a:t>
            </a:r>
            <a:r>
              <a:rPr lang="en-US" altLang="zh-TW" dirty="0"/>
              <a:t>7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ed526f14f_0_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Excel 與 Access 的差別</a:t>
            </a:r>
            <a:endParaRPr/>
          </a:p>
        </p:txBody>
      </p:sp>
      <p:sp>
        <p:nvSpPr>
          <p:cNvPr id="155" name="Google Shape;155;g29ed526f14f_0_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/>
              <a:t>Access 適合</a:t>
            </a:r>
            <a:r>
              <a:rPr lang="zh-TW" b="1"/>
              <a:t>管理資料</a:t>
            </a:r>
            <a:r>
              <a:rPr lang="zh-TW"/>
              <a:t>，幫助資料保持井然有序、易於搜尋，並且可提供多個使用者同時使用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/>
              <a:t>Excel 適合用於</a:t>
            </a:r>
            <a:r>
              <a:rPr lang="zh-TW" b="1"/>
              <a:t>分析資料</a:t>
            </a:r>
            <a:r>
              <a:rPr lang="zh-TW"/>
              <a:t>，執行複雜的計算，探索可能的結果，以及產生高品質的圖表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6" name="Google Shape;156;g29ed526f14f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6412" y="4563550"/>
            <a:ext cx="1385475" cy="138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29ed526f14f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9113" y="4563550"/>
            <a:ext cx="1385475" cy="13854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8" name="Google Shape;158;g29ed526f14f_0_14"/>
          <p:cNvGraphicFramePr/>
          <p:nvPr/>
        </p:nvGraphicFramePr>
        <p:xfrm>
          <a:off x="9116550" y="4494288"/>
          <a:ext cx="2237250" cy="1584840"/>
        </p:xfrm>
        <a:graphic>
          <a:graphicData uri="http://schemas.openxmlformats.org/drawingml/2006/table">
            <a:tbl>
              <a:tblPr>
                <a:noFill/>
                <a:tableStyleId>{9695330D-CF26-40A3-A7F7-62C7ECD8B81D}</a:tableStyleId>
              </a:tblPr>
              <a:tblGrid>
                <a:gridCol w="111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data1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data5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data2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data6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data3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data7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data4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data8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59" name="Google Shape;159;g29ed526f14f_0_14"/>
          <p:cNvCxnSpPr/>
          <p:nvPr/>
        </p:nvCxnSpPr>
        <p:spPr>
          <a:xfrm>
            <a:off x="4471887" y="5484887"/>
            <a:ext cx="2867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" name="Google Shape;160;g29ed526f14f_0_14"/>
          <p:cNvCxnSpPr/>
          <p:nvPr/>
        </p:nvCxnSpPr>
        <p:spPr>
          <a:xfrm rot="10800000">
            <a:off x="4472013" y="5103887"/>
            <a:ext cx="2867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1" name="Google Shape;161;g29ed526f14f_0_14"/>
          <p:cNvSpPr txBox="1"/>
          <p:nvPr/>
        </p:nvSpPr>
        <p:spPr>
          <a:xfrm>
            <a:off x="4627350" y="4563550"/>
            <a:ext cx="2556300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傳送Excel 需要的資料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g29ed526f14f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62313" y="4683134"/>
            <a:ext cx="841475" cy="84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29ed526f14f_0_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1225" y="4956425"/>
            <a:ext cx="841475" cy="84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29ed526f14f_0_14"/>
          <p:cNvSpPr txBox="1"/>
          <p:nvPr/>
        </p:nvSpPr>
        <p:spPr>
          <a:xfrm>
            <a:off x="4403025" y="5594525"/>
            <a:ext cx="3005100" cy="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傳送資料給Access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儲存、管理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23d76b77f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Excel 常用的函數</a:t>
            </a:r>
            <a:endParaRPr/>
          </a:p>
        </p:txBody>
      </p:sp>
      <p:sp>
        <p:nvSpPr>
          <p:cNvPr id="170" name="Google Shape;170;g2623d76b77f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/>
              <a:t>函數基本格式 =function_name(arguments)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/>
              <a:t>SUM(value) : 回傳加總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/>
              <a:t>AVERAGE(value) : 回傳平均值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/>
              <a:t>MAX(value) : 回傳最大值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/>
              <a:t>MIN(value) : 回傳最小值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/>
              <a:t>COUNT(value) : 統計儲存格中包含數字的儲存格數目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/>
              <a:t>COUNTA(value) : 統計儲存格中非空白儲存格的數目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/>
              <a:t>COUNTIF(range, criteria) : 統計符合指定條件的儲存格數目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23d76b77f_0_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Access 操作介面說明 – Build a new table</a:t>
            </a:r>
            <a:endParaRPr/>
          </a:p>
        </p:txBody>
      </p:sp>
      <p:pic>
        <p:nvPicPr>
          <p:cNvPr id="176" name="Google Shape;176;g2623d76b77f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1" y="1690825"/>
            <a:ext cx="10665850" cy="34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2623d76b77f_0_15"/>
          <p:cNvSpPr/>
          <p:nvPr/>
        </p:nvSpPr>
        <p:spPr>
          <a:xfrm>
            <a:off x="1658600" y="1817000"/>
            <a:ext cx="577800" cy="11367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2623d76b77f_0_15"/>
          <p:cNvSpPr txBox="1"/>
          <p:nvPr/>
        </p:nvSpPr>
        <p:spPr>
          <a:xfrm>
            <a:off x="1956875" y="3028325"/>
            <a:ext cx="3000300" cy="950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建立新的資料表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table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g2623d76b77f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690825"/>
            <a:ext cx="10699974" cy="246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2623d76b77f_0_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Access 操作介面說明</a:t>
            </a:r>
            <a:endParaRPr/>
          </a:p>
        </p:txBody>
      </p:sp>
      <p:sp>
        <p:nvSpPr>
          <p:cNvPr id="185" name="Google Shape;185;g2623d76b77f_0_23"/>
          <p:cNvSpPr/>
          <p:nvPr/>
        </p:nvSpPr>
        <p:spPr>
          <a:xfrm>
            <a:off x="838200" y="1844950"/>
            <a:ext cx="577800" cy="11367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2623d76b77f_0_23"/>
          <p:cNvSpPr txBox="1"/>
          <p:nvPr/>
        </p:nvSpPr>
        <p:spPr>
          <a:xfrm>
            <a:off x="1043275" y="3135775"/>
            <a:ext cx="3494700" cy="950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點選"設計檢視"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設計資料表的欄位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2623d76b77f_0_23"/>
          <p:cNvSpPr txBox="1"/>
          <p:nvPr/>
        </p:nvSpPr>
        <p:spPr>
          <a:xfrm>
            <a:off x="829300" y="4491250"/>
            <a:ext cx="10700100" cy="18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點選設計檢視之後會跳出"另存新檔"的視窗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輸入資料表名稱之後按確定就能進入欄位設計的部分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g2623d76b77f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1300" y="3632750"/>
            <a:ext cx="297180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2623d76b77f_0_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Access 操作介面說明 – Build a new table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g2623d76b77f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690825"/>
            <a:ext cx="8562850" cy="407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2623d76b77f_0_33"/>
          <p:cNvSpPr/>
          <p:nvPr/>
        </p:nvSpPr>
        <p:spPr>
          <a:xfrm>
            <a:off x="3261275" y="3224000"/>
            <a:ext cx="363300" cy="3261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2623d76b77f_0_33"/>
          <p:cNvSpPr txBox="1"/>
          <p:nvPr/>
        </p:nvSpPr>
        <p:spPr>
          <a:xfrm>
            <a:off x="2348150" y="2026300"/>
            <a:ext cx="5208600" cy="1039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這個符號代表這個欄位的資料是primary key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代表這個欄位裡的資料都是獨一無二的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(例如課程代碼)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2623d76b77f_0_33"/>
          <p:cNvSpPr txBox="1"/>
          <p:nvPr/>
        </p:nvSpPr>
        <p:spPr>
          <a:xfrm>
            <a:off x="950275" y="4090600"/>
            <a:ext cx="22551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這裡會顯示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建立的所有資料表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2623d76b77f_0_33"/>
          <p:cNvSpPr txBox="1"/>
          <p:nvPr/>
        </p:nvSpPr>
        <p:spPr>
          <a:xfrm>
            <a:off x="838200" y="5767800"/>
            <a:ext cx="105156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欄位名稱 : 顯示在資料表(table)裡面的欄位(field)名稱，例如課程代碼、課程名稱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資料類型 : 代表紀錄(record)的資料類型，例如</a:t>
            </a:r>
            <a:r>
              <a:rPr lang="zh-TW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課程代碼</a:t>
            </a:r>
            <a:r>
              <a:rPr lang="zh-TW" alt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是</a:t>
            </a:r>
            <a:r>
              <a:rPr lang="zh-TW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自動</a:t>
            </a:r>
            <a:r>
              <a:rPr lang="zh-TW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編號、課程名稱是簡短文字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2623d76b77f_0_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Access 操作介面說明 – Build a new table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g2623d76b77f_0_49"/>
          <p:cNvPicPr preferRelativeResize="0"/>
          <p:nvPr/>
        </p:nvPicPr>
        <p:blipFill rotWithShape="1">
          <a:blip r:embed="rId3">
            <a:alphaModFix/>
          </a:blip>
          <a:srcRect r="34262"/>
          <a:stretch/>
        </p:blipFill>
        <p:spPr>
          <a:xfrm>
            <a:off x="838200" y="1690825"/>
            <a:ext cx="10884076" cy="21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2623d76b77f_0_49"/>
          <p:cNvSpPr txBox="1"/>
          <p:nvPr/>
        </p:nvSpPr>
        <p:spPr>
          <a:xfrm>
            <a:off x="894525" y="3988075"/>
            <a:ext cx="10827900" cy="27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延續前一頁，畫面下方可以設定欄位屬性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上圖是"自動編號"的欄位屬性設定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自動屬性代表每當使用者新增一筆資料，表格會自動幫資料按照順序編號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預設是 1, 2, 3, …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如果想要指定編號格式例如 0001，則在格式裡面輸入 0000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如果想要前面有文字例如 A001，則在格式裡面輸入 "A"000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2623d76b77f_0_49"/>
          <p:cNvSpPr/>
          <p:nvPr/>
        </p:nvSpPr>
        <p:spPr>
          <a:xfrm>
            <a:off x="931800" y="2739475"/>
            <a:ext cx="10827900" cy="221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2623d76b77f_0_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Access 操作介面說明 – Build a new table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623d76b77f_0_61"/>
          <p:cNvSpPr txBox="1"/>
          <p:nvPr/>
        </p:nvSpPr>
        <p:spPr>
          <a:xfrm>
            <a:off x="894525" y="3988075"/>
            <a:ext cx="10827900" cy="27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設計完之後到"課程"按右鍵，點選 "資料工作表檢視" 就可以輸入資料表的 紀錄(record)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g2623d76b77f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690825"/>
            <a:ext cx="8339534" cy="20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2623d76b77f_0_61"/>
          <p:cNvSpPr/>
          <p:nvPr/>
        </p:nvSpPr>
        <p:spPr>
          <a:xfrm>
            <a:off x="3792400" y="1528150"/>
            <a:ext cx="1136700" cy="633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g2623d76b77f_0_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4525" y="4545800"/>
            <a:ext cx="7519575" cy="214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2623d76b77f_0_61"/>
          <p:cNvSpPr/>
          <p:nvPr/>
        </p:nvSpPr>
        <p:spPr>
          <a:xfrm>
            <a:off x="4196375" y="4848650"/>
            <a:ext cx="1375800" cy="633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2623d76b77f_0_61"/>
          <p:cNvSpPr txBox="1"/>
          <p:nvPr/>
        </p:nvSpPr>
        <p:spPr>
          <a:xfrm>
            <a:off x="4360800" y="5665300"/>
            <a:ext cx="6993000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如果是"自動編號"就不需要輸入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欄位會按照剛剛的設定自動幫你編號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2623d76b77f_0_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Access 操作介面說明 – Build a new table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623d76b77f_0_1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Access 操作介面說明 – Build a form</a:t>
            </a:r>
            <a:endParaRPr/>
          </a:p>
        </p:txBody>
      </p:sp>
      <p:sp>
        <p:nvSpPr>
          <p:cNvPr id="224" name="Google Shape;224;g2623d76b77f_0_148"/>
          <p:cNvSpPr txBox="1"/>
          <p:nvPr/>
        </p:nvSpPr>
        <p:spPr>
          <a:xfrm>
            <a:off x="762125" y="3349425"/>
            <a:ext cx="6338100" cy="24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表單用來提供使用者方便新增資料內容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使用</a:t>
            </a:r>
            <a:r>
              <a:rPr lang="zh-TW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表單精靈</a:t>
            </a:r>
            <a:r>
              <a:rPr lang="zh-TW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可以快速幫你建立需要的輸入框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選擇要放在表單裡的欄位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g2623d76b77f_0_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125" y="1690825"/>
            <a:ext cx="10667743" cy="13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2623d76b77f_0_148"/>
          <p:cNvSpPr/>
          <p:nvPr/>
        </p:nvSpPr>
        <p:spPr>
          <a:xfrm>
            <a:off x="5991425" y="1854275"/>
            <a:ext cx="894600" cy="4101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g2623d76b77f_0_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0225" y="3056085"/>
            <a:ext cx="4929000" cy="3649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623d76b77f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Access 操作介面說明 – Build a form</a:t>
            </a:r>
            <a:endParaRPr/>
          </a:p>
        </p:txBody>
      </p:sp>
      <p:pic>
        <p:nvPicPr>
          <p:cNvPr id="233" name="Google Shape;233;g2623d76b77f_0_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575" y="1600950"/>
            <a:ext cx="5457825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2623d76b77f_0_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3050" y="1600950"/>
            <a:ext cx="5438775" cy="28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2623d76b77f_0_163"/>
          <p:cNvSpPr/>
          <p:nvPr/>
        </p:nvSpPr>
        <p:spPr>
          <a:xfrm>
            <a:off x="5674625" y="2841975"/>
            <a:ext cx="628500" cy="288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g2623d76b77f_0_1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575" y="4277700"/>
            <a:ext cx="5438776" cy="24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2623d76b77f_0_163"/>
          <p:cNvSpPr/>
          <p:nvPr/>
        </p:nvSpPr>
        <p:spPr>
          <a:xfrm rot="-5400000" flipH="1">
            <a:off x="5970425" y="4424175"/>
            <a:ext cx="1295100" cy="1420800"/>
          </a:xfrm>
          <a:prstGeom prst="bentUpArrow">
            <a:avLst>
              <a:gd name="adj1" fmla="val 25000"/>
              <a:gd name="adj2" fmla="val 24804"/>
              <a:gd name="adj3" fmla="val 25000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623d76b77f_0_17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Access 操作介面說明 – Build a form</a:t>
            </a:r>
            <a:endParaRPr/>
          </a:p>
        </p:txBody>
      </p:sp>
      <p:pic>
        <p:nvPicPr>
          <p:cNvPr id="243" name="Google Shape;243;g2623d76b77f_0_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690825"/>
            <a:ext cx="8829675" cy="38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2623d76b77f_0_177"/>
          <p:cNvSpPr txBox="1"/>
          <p:nvPr/>
        </p:nvSpPr>
        <p:spPr>
          <a:xfrm>
            <a:off x="838200" y="5693275"/>
            <a:ext cx="51900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可以選取輸入框進行排版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zh-TW"/>
              <a:t>資料庫的使用場景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zh-TW"/>
              <a:t>資料庫一些名詞解釋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zh-TW"/>
              <a:t>今天使用的工具: Microsoft Excel, Access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zh-TW"/>
              <a:t>作業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623d76b77f_0_18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Access 操作介面說明 – Build a form</a:t>
            </a:r>
            <a:endParaRPr/>
          </a:p>
        </p:txBody>
      </p:sp>
      <p:sp>
        <p:nvSpPr>
          <p:cNvPr id="250" name="Google Shape;250;g2623d76b77f_0_188"/>
          <p:cNvSpPr txBox="1"/>
          <p:nvPr/>
        </p:nvSpPr>
        <p:spPr>
          <a:xfrm>
            <a:off x="838200" y="1690825"/>
            <a:ext cx="10343400" cy="10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設計完成後到 "檢視" 選取 "表單檢視" 即可操作表單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如果要新增資料，可以用表單下方 "新(空白)紀錄"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g2623d76b77f_0_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4719500"/>
            <a:ext cx="9104400" cy="150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2623d76b77f_0_188"/>
          <p:cNvSpPr/>
          <p:nvPr/>
        </p:nvSpPr>
        <p:spPr>
          <a:xfrm>
            <a:off x="4211700" y="5154000"/>
            <a:ext cx="447300" cy="6522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g2623d76b77f_0_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2757225"/>
            <a:ext cx="8706125" cy="7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2623d76b77f_0_188"/>
          <p:cNvSpPr/>
          <p:nvPr/>
        </p:nvSpPr>
        <p:spPr>
          <a:xfrm>
            <a:off x="4587725" y="2757225"/>
            <a:ext cx="447300" cy="6522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2623d76b77f_0_188"/>
          <p:cNvSpPr txBox="1"/>
          <p:nvPr/>
        </p:nvSpPr>
        <p:spPr>
          <a:xfrm>
            <a:off x="838200" y="3672800"/>
            <a:ext cx="8706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或是在表單中設計一個可以新增資料的按鈕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button for input a new record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623d76b77f_0_19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Access 操作介面說明 –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Create a button for input record</a:t>
            </a:r>
            <a:endParaRPr/>
          </a:p>
        </p:txBody>
      </p:sp>
      <p:sp>
        <p:nvSpPr>
          <p:cNvPr id="261" name="Google Shape;261;g2623d76b77f_0_196"/>
          <p:cNvSpPr txBox="1"/>
          <p:nvPr/>
        </p:nvSpPr>
        <p:spPr>
          <a:xfrm>
            <a:off x="838200" y="1690825"/>
            <a:ext cx="10343400" cy="13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拉好按鈕大小後，會跳出設定的視窗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選取 "紀錄操作" &gt;&gt; "新增紀錄" 接著設定按鈕外觀與標籤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g2623d76b77f_0_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151" y="2929275"/>
            <a:ext cx="6926676" cy="37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623d76b77f_0_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匯入 Excel 到 Access 中</a:t>
            </a:r>
            <a:endParaRPr/>
          </a:p>
        </p:txBody>
      </p:sp>
      <p:sp>
        <p:nvSpPr>
          <p:cNvPr id="268" name="Google Shape;268;g2623d76b77f_0_73"/>
          <p:cNvSpPr txBox="1">
            <a:spLocks noGrp="1"/>
          </p:cNvSpPr>
          <p:nvPr>
            <p:ph type="body" idx="1"/>
          </p:nvPr>
        </p:nvSpPr>
        <p:spPr>
          <a:xfrm>
            <a:off x="838200" y="1520825"/>
            <a:ext cx="10515600" cy="253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7350" algn="l" rtl="0">
              <a:spcBef>
                <a:spcPts val="1000"/>
              </a:spcBef>
              <a:spcAft>
                <a:spcPts val="0"/>
              </a:spcAft>
              <a:buSzPts val="2500"/>
              <a:buAutoNum type="arabicPeriod"/>
            </a:pPr>
            <a:r>
              <a:rPr lang="zh-TW" sz="2500"/>
              <a:t>在同一個資料表中加入 Excel 的資料</a:t>
            </a:r>
            <a:endParaRPr sz="2500"/>
          </a:p>
        </p:txBody>
      </p:sp>
      <p:pic>
        <p:nvPicPr>
          <p:cNvPr id="269" name="Google Shape;269;g2623d76b77f_0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699" y="1966900"/>
            <a:ext cx="3453700" cy="1713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2623d76b77f_0_73"/>
          <p:cNvSpPr txBox="1"/>
          <p:nvPr/>
        </p:nvSpPr>
        <p:spPr>
          <a:xfrm>
            <a:off x="838200" y="3654225"/>
            <a:ext cx="10515600" cy="18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Excel 中欄位須和 Access 的欄位對應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由於原本 Excel 中沒有保留課程代碼的欄位，因此要插入一個空白欄位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然後選取紀錄(record) 複製(Ctrl+C)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到 Access (新增) 那一列貼上 (Ctrl+V)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g2623d76b77f_0_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800" y="5087600"/>
            <a:ext cx="4644720" cy="171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2623d76b77f_0_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7025" y="1966900"/>
            <a:ext cx="5452599" cy="171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2623d76b77f_0_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08150" y="4579075"/>
            <a:ext cx="5413419" cy="22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623d76b77f_0_8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匯入 Excel 到 Access 中</a:t>
            </a:r>
            <a:endParaRPr/>
          </a:p>
        </p:txBody>
      </p:sp>
      <p:sp>
        <p:nvSpPr>
          <p:cNvPr id="279" name="Google Shape;279;g2623d76b77f_0_84"/>
          <p:cNvSpPr txBox="1">
            <a:spLocks noGrp="1"/>
          </p:cNvSpPr>
          <p:nvPr>
            <p:ph type="body" idx="1"/>
          </p:nvPr>
        </p:nvSpPr>
        <p:spPr>
          <a:xfrm>
            <a:off x="838200" y="1520825"/>
            <a:ext cx="10515600" cy="253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7350" algn="l" rtl="0">
              <a:spcBef>
                <a:spcPts val="1000"/>
              </a:spcBef>
              <a:spcAft>
                <a:spcPts val="0"/>
              </a:spcAft>
              <a:buSzPts val="2500"/>
              <a:buAutoNum type="arabicPeriod" startAt="2"/>
            </a:pPr>
            <a:r>
              <a:rPr lang="zh-TW" sz="2500"/>
              <a:t>匯入 Excel 成為新的 Access 資料表</a:t>
            </a:r>
            <a:endParaRPr sz="2500"/>
          </a:p>
        </p:txBody>
      </p:sp>
      <p:sp>
        <p:nvSpPr>
          <p:cNvPr id="280" name="Google Shape;280;g2623d76b77f_0_84"/>
          <p:cNvSpPr txBox="1"/>
          <p:nvPr/>
        </p:nvSpPr>
        <p:spPr>
          <a:xfrm>
            <a:off x="838200" y="3654225"/>
            <a:ext cx="10515600" cy="18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到外部資料點選 Excel, 瀏覽選取 Excel 檔案，然後按確定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" name="Google Shape;281;g2623d76b77f_0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064275"/>
            <a:ext cx="8840401" cy="150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2623d76b77f_0_84"/>
          <p:cNvSpPr/>
          <p:nvPr/>
        </p:nvSpPr>
        <p:spPr>
          <a:xfrm>
            <a:off x="2049950" y="2394700"/>
            <a:ext cx="568500" cy="941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g2623d76b77f_0_84"/>
          <p:cNvPicPr preferRelativeResize="0"/>
          <p:nvPr/>
        </p:nvPicPr>
        <p:blipFill rotWithShape="1">
          <a:blip r:embed="rId4">
            <a:alphaModFix/>
          </a:blip>
          <a:srcRect b="65313"/>
          <a:stretch/>
        </p:blipFill>
        <p:spPr>
          <a:xfrm>
            <a:off x="838200" y="4167375"/>
            <a:ext cx="7067550" cy="18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623d76b77f_0_9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匯入 Excel 到 Access 中</a:t>
            </a:r>
            <a:endParaRPr/>
          </a:p>
        </p:txBody>
      </p:sp>
      <p:sp>
        <p:nvSpPr>
          <p:cNvPr id="289" name="Google Shape;289;g2623d76b77f_0_97"/>
          <p:cNvSpPr txBox="1">
            <a:spLocks noGrp="1"/>
          </p:cNvSpPr>
          <p:nvPr>
            <p:ph type="body" idx="1"/>
          </p:nvPr>
        </p:nvSpPr>
        <p:spPr>
          <a:xfrm>
            <a:off x="838200" y="1520825"/>
            <a:ext cx="10515600" cy="253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7350" algn="l" rtl="0">
              <a:spcBef>
                <a:spcPts val="1000"/>
              </a:spcBef>
              <a:spcAft>
                <a:spcPts val="0"/>
              </a:spcAft>
              <a:buSzPts val="2500"/>
              <a:buAutoNum type="arabicPeriod" startAt="2"/>
            </a:pPr>
            <a:r>
              <a:rPr lang="zh-TW" sz="2500"/>
              <a:t>匯入 Excel 成為新的 Access 資料表</a:t>
            </a:r>
            <a:endParaRPr sz="2500"/>
          </a:p>
        </p:txBody>
      </p:sp>
      <p:sp>
        <p:nvSpPr>
          <p:cNvPr id="290" name="Google Shape;290;g2623d76b77f_0_97"/>
          <p:cNvSpPr txBox="1"/>
          <p:nvPr/>
        </p:nvSpPr>
        <p:spPr>
          <a:xfrm>
            <a:off x="838200" y="5649975"/>
            <a:ext cx="105156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勾選第一列是欄名，然後下一步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g2623d76b77f_0_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425" y="1970650"/>
            <a:ext cx="7003288" cy="35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623d76b77f_0_10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匯入 Excel 到 Access 中</a:t>
            </a:r>
            <a:endParaRPr/>
          </a:p>
        </p:txBody>
      </p:sp>
      <p:sp>
        <p:nvSpPr>
          <p:cNvPr id="297" name="Google Shape;297;g2623d76b77f_0_108"/>
          <p:cNvSpPr txBox="1">
            <a:spLocks noGrp="1"/>
          </p:cNvSpPr>
          <p:nvPr>
            <p:ph type="body" idx="1"/>
          </p:nvPr>
        </p:nvSpPr>
        <p:spPr>
          <a:xfrm>
            <a:off x="838200" y="1520825"/>
            <a:ext cx="10515600" cy="253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7350" algn="l" rtl="0">
              <a:spcBef>
                <a:spcPts val="1000"/>
              </a:spcBef>
              <a:spcAft>
                <a:spcPts val="0"/>
              </a:spcAft>
              <a:buSzPts val="2500"/>
              <a:buAutoNum type="arabicPeriod" startAt="2"/>
            </a:pPr>
            <a:r>
              <a:rPr lang="zh-TW" sz="2500"/>
              <a:t>匯入 Excel 成為新的 Access 資料表</a:t>
            </a:r>
            <a:endParaRPr sz="2500"/>
          </a:p>
        </p:txBody>
      </p:sp>
      <p:sp>
        <p:nvSpPr>
          <p:cNvPr id="298" name="Google Shape;298;g2623d76b77f_0_108"/>
          <p:cNvSpPr txBox="1"/>
          <p:nvPr/>
        </p:nvSpPr>
        <p:spPr>
          <a:xfrm>
            <a:off x="838200" y="5649975"/>
            <a:ext cx="105156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檢查資料類型，欄位名稱如果想修改也可以在這裡修改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g2623d76b77f_0_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225" y="1993625"/>
            <a:ext cx="6217525" cy="359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623d76b77f_0_1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匯入 Excel 到 Access 中</a:t>
            </a:r>
            <a:endParaRPr/>
          </a:p>
        </p:txBody>
      </p:sp>
      <p:sp>
        <p:nvSpPr>
          <p:cNvPr id="305" name="Google Shape;305;g2623d76b77f_0_116"/>
          <p:cNvSpPr txBox="1">
            <a:spLocks noGrp="1"/>
          </p:cNvSpPr>
          <p:nvPr>
            <p:ph type="body" idx="1"/>
          </p:nvPr>
        </p:nvSpPr>
        <p:spPr>
          <a:xfrm>
            <a:off x="838200" y="1520825"/>
            <a:ext cx="10515600" cy="253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7350" algn="l" rtl="0">
              <a:spcBef>
                <a:spcPts val="1000"/>
              </a:spcBef>
              <a:spcAft>
                <a:spcPts val="0"/>
              </a:spcAft>
              <a:buSzPts val="2500"/>
              <a:buAutoNum type="arabicPeriod" startAt="2"/>
            </a:pPr>
            <a:r>
              <a:rPr lang="zh-TW" sz="2500"/>
              <a:t>匯入 Excel 成為新的 Access 資料表</a:t>
            </a:r>
            <a:endParaRPr sz="2500"/>
          </a:p>
        </p:txBody>
      </p:sp>
      <p:sp>
        <p:nvSpPr>
          <p:cNvPr id="306" name="Google Shape;306;g2623d76b77f_0_116"/>
          <p:cNvSpPr txBox="1"/>
          <p:nvPr/>
        </p:nvSpPr>
        <p:spPr>
          <a:xfrm>
            <a:off x="838200" y="5649975"/>
            <a:ext cx="10515600" cy="7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原資料沒有 primary key 欄位，這裡可以勾選 "讓Access加入主索引鍵" 來增加 primary key 欄位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然後修改資料表名稱，然後完成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g2623d76b77f_0_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852" y="2012702"/>
            <a:ext cx="6837050" cy="345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g2623d76b77f_0_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6175" y="1407101"/>
            <a:ext cx="5669450" cy="31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623d76b77f_0_1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作業 homework – Q1 (40%)</a:t>
            </a:r>
            <a:endParaRPr dirty="0"/>
          </a:p>
        </p:txBody>
      </p:sp>
      <p:sp>
        <p:nvSpPr>
          <p:cNvPr id="314" name="Google Shape;314;g2623d76b77f_0_125"/>
          <p:cNvSpPr txBox="1">
            <a:spLocks noGrp="1"/>
          </p:cNvSpPr>
          <p:nvPr>
            <p:ph type="body" idx="1"/>
          </p:nvPr>
        </p:nvSpPr>
        <p:spPr>
          <a:xfrm>
            <a:off x="838200" y="1690825"/>
            <a:ext cx="10515600" cy="448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2400" dirty="0"/>
              <a:t>請上教學務系統，到 選課系統 &gt;&gt; 課程課表查詢 &gt;&gt; 單位查詢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2400" dirty="0"/>
              <a:t>查詢 </a:t>
            </a:r>
            <a:r>
              <a:rPr lang="en-US" altLang="zh-TW" sz="2400" dirty="0"/>
              <a:t>113</a:t>
            </a:r>
            <a:r>
              <a:rPr lang="zh-TW" altLang="en-US" sz="2400" dirty="0"/>
              <a:t>學年，第</a:t>
            </a:r>
            <a:r>
              <a:rPr lang="en-US" altLang="zh-TW" sz="2400" dirty="0"/>
              <a:t>1</a:t>
            </a:r>
            <a:r>
              <a:rPr lang="zh-TW" altLang="en-US" sz="2400" dirty="0"/>
              <a:t>學期 </a:t>
            </a:r>
            <a:r>
              <a:rPr lang="zh-TW" sz="2400" dirty="0"/>
              <a:t>"0-大學部"、"0507-資訊工程學系"、"1年級"、“</a:t>
            </a:r>
            <a:r>
              <a:rPr lang="en-US" altLang="zh-TW" sz="2400" dirty="0"/>
              <a:t>B</a:t>
            </a:r>
            <a:r>
              <a:rPr lang="zh-TW" sz="2400" dirty="0"/>
              <a:t>班"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2400" dirty="0"/>
              <a:t>(理論上會看到</a:t>
            </a:r>
            <a:r>
              <a:rPr lang="en-US" altLang="zh-TW" sz="2400"/>
              <a:t>6</a:t>
            </a:r>
            <a:r>
              <a:rPr lang="zh-TW" sz="2400"/>
              <a:t>筆</a:t>
            </a:r>
            <a:r>
              <a:rPr lang="zh-TW" sz="2400" dirty="0"/>
              <a:t>開課資料)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2400" dirty="0"/>
              <a:t>用 Excel 表格紀錄 "課名" 、 "授課老師"，檔名 </a:t>
            </a:r>
            <a:r>
              <a:rPr lang="zh-TW" sz="2400" b="1" dirty="0"/>
              <a:t>"class_info.xlsx"</a:t>
            </a:r>
            <a:endParaRPr sz="24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2400" dirty="0"/>
              <a:t>建立一個 Access 檔案，檔名 </a:t>
            </a:r>
            <a:r>
              <a:rPr lang="zh-TW" sz="2400" b="1" dirty="0"/>
              <a:t>"class_database.accdb"</a:t>
            </a:r>
            <a:endParaRPr sz="24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2400" dirty="0"/>
              <a:t>接著將 "class_info.xlsx" 匯入 Access 裡面成為一個新的資料表，取名 "開課資訊"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2400" dirty="0">
                <a:solidFill>
                  <a:srgbClr val="999999"/>
                </a:solidFill>
              </a:rPr>
              <a:t>注意 primary key、資料型態</a:t>
            </a:r>
            <a:endParaRPr sz="2400" dirty="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315" name="Google Shape;315;g2623d76b77f_0_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9728" y="4572225"/>
            <a:ext cx="6074741" cy="16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623d76b77f_0_1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作業 homework – Q2 (30%)</a:t>
            </a:r>
            <a:endParaRPr/>
          </a:p>
        </p:txBody>
      </p:sp>
      <p:sp>
        <p:nvSpPr>
          <p:cNvPr id="321" name="Google Shape;321;g2623d76b77f_0_130"/>
          <p:cNvSpPr txBox="1">
            <a:spLocks noGrp="1"/>
          </p:cNvSpPr>
          <p:nvPr>
            <p:ph type="body" idx="1"/>
          </p:nvPr>
        </p:nvSpPr>
        <p:spPr>
          <a:xfrm>
            <a:off x="838200" y="1690825"/>
            <a:ext cx="10515600" cy="448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2500" dirty="0"/>
              <a:t>建立一個 Access 檔案，檔名 </a:t>
            </a:r>
            <a:r>
              <a:rPr lang="zh-TW" sz="2500" b="1" dirty="0"/>
              <a:t>"input_class_info.accdb"</a:t>
            </a:r>
            <a:endParaRPr sz="25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2500" dirty="0"/>
              <a:t>新增一個資料表取名 "選課清單"</a:t>
            </a:r>
            <a:endParaRPr sz="25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2500" dirty="0"/>
              <a:t>欄位須包含 “序號”、“課</a:t>
            </a:r>
            <a:r>
              <a:rPr lang="zh-TW" altLang="en-US" sz="2500" dirty="0"/>
              <a:t>名</a:t>
            </a:r>
            <a:r>
              <a:rPr lang="zh-TW" sz="2500" dirty="0"/>
              <a:t>"、"授課老師"、"學分"</a:t>
            </a:r>
            <a:endParaRPr sz="25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2500" dirty="0"/>
              <a:t>建立表單提供 "新增課程" 的功能</a:t>
            </a:r>
            <a:endParaRPr sz="25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5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500" dirty="0"/>
          </a:p>
        </p:txBody>
      </p:sp>
      <p:pic>
        <p:nvPicPr>
          <p:cNvPr id="322" name="Google Shape;322;g2623d76b77f_0_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6451" y="3160650"/>
            <a:ext cx="5617351" cy="25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623d76b77f_0_1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作業 homework – Q3 (30%)</a:t>
            </a:r>
            <a:endParaRPr/>
          </a:p>
        </p:txBody>
      </p:sp>
      <p:sp>
        <p:nvSpPr>
          <p:cNvPr id="328" name="Google Shape;328;g2623d76b77f_0_136"/>
          <p:cNvSpPr txBox="1">
            <a:spLocks noGrp="1"/>
          </p:cNvSpPr>
          <p:nvPr>
            <p:ph type="body" idx="1"/>
          </p:nvPr>
        </p:nvSpPr>
        <p:spPr>
          <a:xfrm>
            <a:off x="838200" y="1690825"/>
            <a:ext cx="10515600" cy="448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altLang="en-US" sz="2500" dirty="0"/>
              <a:t>下載 </a:t>
            </a:r>
            <a:r>
              <a:rPr lang="en-US" altLang="zh-TW" sz="2500" dirty="0" err="1"/>
              <a:t>tronclass</a:t>
            </a:r>
            <a:r>
              <a:rPr lang="en-US" altLang="zh-TW" sz="2500" dirty="0"/>
              <a:t> week7 </a:t>
            </a:r>
            <a:r>
              <a:rPr lang="zh-TW" altLang="en-US" sz="2500" dirty="0"/>
              <a:t>作業中的 </a:t>
            </a:r>
            <a:r>
              <a:rPr lang="en-US" altLang="zh-TW" sz="2500" dirty="0"/>
              <a:t>“std_score.accdb“ </a:t>
            </a:r>
            <a:r>
              <a:rPr lang="zh-TW" altLang="en-US" sz="2500" dirty="0"/>
              <a:t>檔案</a:t>
            </a:r>
            <a:endParaRPr lang="en-US" altLang="zh-TW" sz="25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altLang="en-US" sz="2500" dirty="0"/>
              <a:t>將 </a:t>
            </a:r>
            <a:r>
              <a:rPr lang="en-US" altLang="zh-TW" sz="2500" dirty="0"/>
              <a:t>“</a:t>
            </a:r>
            <a:r>
              <a:rPr lang="zh-TW" altLang="en-US" sz="2500" dirty="0"/>
              <a:t>學生作業成績</a:t>
            </a:r>
            <a:r>
              <a:rPr lang="en-US" altLang="zh-TW" sz="2500" dirty="0"/>
              <a:t>”</a:t>
            </a:r>
            <a:r>
              <a:rPr lang="zh-TW" altLang="en-US" sz="2500" dirty="0"/>
              <a:t> 資料表匯出成 </a:t>
            </a:r>
            <a:r>
              <a:rPr lang="en-US" altLang="zh-TW" sz="2500" dirty="0"/>
              <a:t>Excel </a:t>
            </a:r>
            <a:r>
              <a:rPr lang="zh-TW" altLang="en-US" sz="2500" dirty="0"/>
              <a:t>表格</a:t>
            </a:r>
            <a:endParaRPr lang="en-US" altLang="zh-TW" sz="25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altLang="en-US" sz="2500" dirty="0"/>
              <a:t>用 </a:t>
            </a:r>
            <a:r>
              <a:rPr lang="en-US" altLang="zh-TW" sz="2500" dirty="0"/>
              <a:t>Excel </a:t>
            </a:r>
            <a:r>
              <a:rPr lang="zh-TW" altLang="en-US" sz="2500" dirty="0"/>
              <a:t>函式計算</a:t>
            </a:r>
            <a:endParaRPr lang="en-US" altLang="zh-TW" sz="2500" dirty="0"/>
          </a:p>
          <a:p>
            <a:pPr lvl="0" indent="-457200" algn="l" rtl="0"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zh-TW" altLang="en-US" sz="2500" dirty="0"/>
              <a:t>每位同學的平均分數</a:t>
            </a:r>
            <a:endParaRPr lang="en-US" altLang="zh-TW" sz="2500" dirty="0"/>
          </a:p>
          <a:p>
            <a:pPr lvl="0" indent="-457200" algn="l" rtl="0"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zh-TW" altLang="en-US" sz="2500" dirty="0"/>
              <a:t>作業一 </a:t>
            </a:r>
            <a:r>
              <a:rPr lang="en-US" altLang="zh-TW" sz="2500" dirty="0"/>
              <a:t>~</a:t>
            </a:r>
            <a:r>
              <a:rPr lang="zh-TW" altLang="en-US" sz="2500" dirty="0"/>
              <a:t> 作業四 的</a:t>
            </a:r>
            <a:r>
              <a:rPr lang="zh-TW" altLang="en-US" sz="2500" b="1" dirty="0"/>
              <a:t>最高</a:t>
            </a:r>
            <a:r>
              <a:rPr lang="zh-TW" altLang="en-US" sz="2500" dirty="0"/>
              <a:t>、</a:t>
            </a:r>
            <a:r>
              <a:rPr lang="zh-TW" altLang="en-US" sz="2500" b="1" dirty="0"/>
              <a:t>最低</a:t>
            </a:r>
            <a:r>
              <a:rPr lang="zh-TW" altLang="en-US" sz="2500" dirty="0"/>
              <a:t>、</a:t>
            </a:r>
            <a:r>
              <a:rPr lang="zh-TW" altLang="en-US" sz="2500" b="1" dirty="0"/>
              <a:t>平均</a:t>
            </a:r>
            <a:r>
              <a:rPr lang="zh-TW" altLang="en-US" sz="2500" dirty="0"/>
              <a:t>分數</a:t>
            </a:r>
            <a:endParaRPr lang="en-US" altLang="zh-TW" sz="25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altLang="en-US" sz="2500" dirty="0"/>
              <a:t>儲存</a:t>
            </a:r>
            <a:r>
              <a:rPr lang="zh-TW" sz="2500" dirty="0"/>
              <a:t>檔名 </a:t>
            </a:r>
            <a:r>
              <a:rPr lang="en-US" altLang="zh-TW" sz="2500" b="1" dirty="0"/>
              <a:t>"</a:t>
            </a:r>
            <a:r>
              <a:rPr lang="en-US" altLang="zh-TW" sz="2500" b="1" dirty="0" err="1"/>
              <a:t>std_score</a:t>
            </a:r>
            <a:r>
              <a:rPr lang="zh-TW" sz="2500" b="1" dirty="0"/>
              <a:t>.xlsx"</a:t>
            </a:r>
            <a:endParaRPr sz="25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5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861" y="4213251"/>
            <a:ext cx="5023607" cy="251808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ed526f14f_0_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資料庫使用場景</a:t>
            </a:r>
            <a:endParaRPr/>
          </a:p>
        </p:txBody>
      </p:sp>
      <p:sp>
        <p:nvSpPr>
          <p:cNvPr id="97" name="Google Shape;97;g29ed526f14f_0_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89B03460-EDF7-60A9-84E9-38A6B4BFABE5}"/>
              </a:ext>
            </a:extLst>
          </p:cNvPr>
          <p:cNvGrpSpPr/>
          <p:nvPr/>
        </p:nvGrpSpPr>
        <p:grpSpPr>
          <a:xfrm>
            <a:off x="2847546" y="3162132"/>
            <a:ext cx="2342907" cy="2894979"/>
            <a:chOff x="2693542" y="3583949"/>
            <a:chExt cx="2550552" cy="3151552"/>
          </a:xfrm>
        </p:grpSpPr>
        <p:pic>
          <p:nvPicPr>
            <p:cNvPr id="102" name="Google Shape;102;g29ed526f14f_0_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93542" y="4184949"/>
              <a:ext cx="2550552" cy="255055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3" name="Google Shape;103;g29ed526f14f_0_32"/>
            <p:cNvCxnSpPr/>
            <p:nvPr/>
          </p:nvCxnSpPr>
          <p:spPr>
            <a:xfrm>
              <a:off x="3511617" y="3583949"/>
              <a:ext cx="0" cy="6009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4" name="Google Shape;104;g29ed526f14f_0_32"/>
            <p:cNvCxnSpPr/>
            <p:nvPr/>
          </p:nvCxnSpPr>
          <p:spPr>
            <a:xfrm rot="10800000">
              <a:off x="4273617" y="3583949"/>
              <a:ext cx="0" cy="6009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pic>
        <p:nvPicPr>
          <p:cNvPr id="105" name="Google Shape;105;g29ed526f14f_0_32"/>
          <p:cNvPicPr preferRelativeResize="0"/>
          <p:nvPr/>
        </p:nvPicPr>
        <p:blipFill>
          <a:blip r:embed="rId4"/>
          <a:srcRect/>
          <a:stretch/>
        </p:blipFill>
        <p:spPr>
          <a:xfrm>
            <a:off x="548314" y="198298"/>
            <a:ext cx="11095371" cy="2894978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</p:pic>
      <p:sp>
        <p:nvSpPr>
          <p:cNvPr id="106" name="Google Shape;106;g29ed526f14f_0_32"/>
          <p:cNvSpPr txBox="1"/>
          <p:nvPr/>
        </p:nvSpPr>
        <p:spPr>
          <a:xfrm>
            <a:off x="600631" y="3942431"/>
            <a:ext cx="2471700" cy="18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大學部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資訊工程學系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一年級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A班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3353B1E-2586-2E2D-21EE-D137F27E7F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1271" y="3426686"/>
            <a:ext cx="6612556" cy="3040511"/>
          </a:xfrm>
          <a:prstGeom prst="rect">
            <a:avLst/>
          </a:prstGeom>
          <a:ln>
            <a:solidFill>
              <a:schemeClr val="tx2">
                <a:lumMod val="90000"/>
              </a:schemeClr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ed526f14f_0_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資料庫一些名詞解釋</a:t>
            </a:r>
            <a:endParaRPr/>
          </a:p>
        </p:txBody>
      </p:sp>
      <p:sp>
        <p:nvSpPr>
          <p:cNvPr id="113" name="Google Shape;113;g29ed526f14f_0_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>
            <a:spLocks noGrp="1"/>
          </p:cNvSpPr>
          <p:nvPr>
            <p:ph type="title"/>
          </p:nvPr>
        </p:nvSpPr>
        <p:spPr>
          <a:xfrm>
            <a:off x="574300" y="365125"/>
            <a:ext cx="10779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資料庫基本概念 database</a:t>
            </a:r>
            <a:endParaRPr/>
          </a:p>
        </p:txBody>
      </p:sp>
      <p:sp>
        <p:nvSpPr>
          <p:cNvPr id="119" name="Google Shape;119;p3"/>
          <p:cNvSpPr txBox="1">
            <a:spLocks noGrp="1"/>
          </p:cNvSpPr>
          <p:nvPr>
            <p:ph type="body" idx="1"/>
          </p:nvPr>
        </p:nvSpPr>
        <p:spPr>
          <a:xfrm>
            <a:off x="574296" y="1750124"/>
            <a:ext cx="1104340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zh-TW" sz="2400" b="1">
                <a:latin typeface="Microsoft JhengHei"/>
                <a:ea typeface="Microsoft JhengHei"/>
                <a:cs typeface="Microsoft JhengHei"/>
                <a:sym typeface="Microsoft JhengHei"/>
              </a:rPr>
              <a:t>資料庫管理系統(database management system)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可以方便儲存及管理大量資料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zh-TW" sz="2400" b="1">
                <a:latin typeface="Microsoft JhengHei"/>
                <a:ea typeface="Microsoft JhengHei"/>
                <a:cs typeface="Microsoft JhengHei"/>
                <a:sym typeface="Microsoft JhengHei"/>
              </a:rPr>
              <a:t>資料庫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負責</a:t>
            </a:r>
            <a:r>
              <a:rPr lang="zh-TW" sz="2400" u="sng">
                <a:latin typeface="Microsoft JhengHei"/>
                <a:ea typeface="Microsoft JhengHei"/>
                <a:cs typeface="Microsoft JhengHei"/>
                <a:sym typeface="Microsoft JhengHei"/>
              </a:rPr>
              <a:t>將資料分門別類集結在一起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zh-TW" sz="2400" b="1">
                <a:latin typeface="Microsoft JhengHei"/>
                <a:ea typeface="Microsoft JhengHei"/>
                <a:cs typeface="Microsoft JhengHei"/>
                <a:sym typeface="Microsoft JhengHei"/>
              </a:rPr>
              <a:t>管理系統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則是架構在資料庫上的</a:t>
            </a:r>
            <a:r>
              <a:rPr lang="zh-TW" sz="2400" u="sng">
                <a:latin typeface="Microsoft JhengHei"/>
                <a:ea typeface="Microsoft JhengHei"/>
                <a:cs typeface="Microsoft JhengHei"/>
                <a:sym typeface="Microsoft JhengHei"/>
              </a:rPr>
              <a:t>維護軟體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，管理系統須提供兩種功能: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讓使用者定義資料內容，例如學生資料應包含哪些資訊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提供使用者對資料操作的能力，包含新增、修改、刪除與查詢等等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688375" y="365125"/>
            <a:ext cx="106653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資料表、欄位、紀錄 → 資料庫</a:t>
            </a:r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574296" y="1750124"/>
            <a:ext cx="1104340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以格式化的表格儲存的資料稱為</a:t>
            </a:r>
            <a:r>
              <a:rPr lang="zh-TW" sz="2400" b="1">
                <a:latin typeface="Microsoft JhengHei"/>
                <a:ea typeface="Microsoft JhengHei"/>
                <a:cs typeface="Microsoft JhengHei"/>
                <a:sym typeface="Microsoft JhengHei"/>
              </a:rPr>
              <a:t>資料表(Table)</a:t>
            </a:r>
            <a:endParaRPr sz="2400"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資料表的格式由</a:t>
            </a:r>
            <a:r>
              <a:rPr lang="zh-TW" sz="2400" b="1">
                <a:latin typeface="Microsoft JhengHei"/>
                <a:ea typeface="Microsoft JhengHei"/>
                <a:cs typeface="Microsoft JhengHei"/>
                <a:sym typeface="Microsoft JhengHei"/>
              </a:rPr>
              <a:t>欄位(field)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決定，欄位有自己的名稱，並限定資料記錄的內容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資料表中的一筆筆資料則稱為</a:t>
            </a:r>
            <a:r>
              <a:rPr lang="zh-TW" sz="2400" b="1">
                <a:latin typeface="Microsoft JhengHei"/>
                <a:ea typeface="Microsoft JhengHei"/>
                <a:cs typeface="Microsoft JhengHei"/>
                <a:sym typeface="Microsoft JhengHei"/>
              </a:rPr>
              <a:t>記錄(Record)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zh-TW" sz="2400" b="1">
                <a:latin typeface="Microsoft JhengHei"/>
                <a:ea typeface="Microsoft JhengHei"/>
                <a:cs typeface="Microsoft JhengHei"/>
                <a:sym typeface="Microsoft JhengHei"/>
              </a:rPr>
              <a:t>資料庫(database)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是由許多資料表所組成</a:t>
            </a:r>
            <a:endParaRPr/>
          </a:p>
        </p:txBody>
      </p:sp>
      <p:graphicFrame>
        <p:nvGraphicFramePr>
          <p:cNvPr id="126" name="Google Shape;126;p5"/>
          <p:cNvGraphicFramePr/>
          <p:nvPr/>
        </p:nvGraphicFramePr>
        <p:xfrm>
          <a:off x="574298" y="4033319"/>
          <a:ext cx="6125700" cy="1483400"/>
        </p:xfrm>
        <a:graphic>
          <a:graphicData uri="http://schemas.openxmlformats.org/drawingml/2006/table">
            <a:tbl>
              <a:tblPr firstRow="1" bandRow="1">
                <a:noFill/>
                <a:tableStyleId>{D3D39CE5-ACC5-440C-AD90-E40EDCFEA4F5}</a:tableStyleId>
              </a:tblPr>
              <a:tblGrid>
                <a:gridCol w="20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7" name="Google Shape;127;p5"/>
          <p:cNvGraphicFramePr/>
          <p:nvPr/>
        </p:nvGraphicFramePr>
        <p:xfrm>
          <a:off x="726698" y="4185719"/>
          <a:ext cx="6125700" cy="1483400"/>
        </p:xfrm>
        <a:graphic>
          <a:graphicData uri="http://schemas.openxmlformats.org/drawingml/2006/table">
            <a:tbl>
              <a:tblPr firstRow="1" bandRow="1">
                <a:noFill/>
                <a:tableStyleId>{D3D39CE5-ACC5-440C-AD90-E40EDCFEA4F5}</a:tableStyleId>
              </a:tblPr>
              <a:tblGrid>
                <a:gridCol w="20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8" name="Google Shape;128;p5"/>
          <p:cNvGraphicFramePr/>
          <p:nvPr/>
        </p:nvGraphicFramePr>
        <p:xfrm>
          <a:off x="879098" y="4338119"/>
          <a:ext cx="6125700" cy="1483400"/>
        </p:xfrm>
        <a:graphic>
          <a:graphicData uri="http://schemas.openxmlformats.org/drawingml/2006/table">
            <a:tbl>
              <a:tblPr firstRow="1" bandRow="1">
                <a:noFill/>
                <a:tableStyleId>{D3D39CE5-ACC5-440C-AD90-E40EDCFEA4F5}</a:tableStyleId>
              </a:tblPr>
              <a:tblGrid>
                <a:gridCol w="20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lt1"/>
                          </a:solidFill>
                        </a:rPr>
                        <a:t>欄位 1 (field 1)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r>
                        <a:rPr lang="zh-TW" sz="1800">
                          <a:solidFill>
                            <a:schemeClr val="lt1"/>
                          </a:solidFill>
                        </a:rPr>
                        <a:t>欄位 2 (field 2)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r>
                        <a:rPr lang="zh-TW" sz="1800">
                          <a:solidFill>
                            <a:schemeClr val="lt1"/>
                          </a:solidFill>
                        </a:rPr>
                        <a:t>欄位 3 (field 3)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Record 1, 1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Record 2, 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Record 3, 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Record 1, 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Record 2, 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Record 3, 2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Record 1, 3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Record 2, 3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Record 3, 3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9" name="Google Shape;129;p5"/>
          <p:cNvSpPr/>
          <p:nvPr/>
        </p:nvSpPr>
        <p:spPr>
          <a:xfrm>
            <a:off x="8556771" y="3856470"/>
            <a:ext cx="1853967" cy="2141858"/>
          </a:xfrm>
          <a:prstGeom prst="flowChartMagneticDisk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資料庫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7164198" y="4927399"/>
            <a:ext cx="1249960" cy="39122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5494049" y="5916796"/>
            <a:ext cx="15897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資料表(Table)</a:t>
            </a: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>
            <a:spLocks noGrp="1"/>
          </p:cNvSpPr>
          <p:nvPr>
            <p:ph type="title"/>
          </p:nvPr>
        </p:nvSpPr>
        <p:spPr>
          <a:xfrm>
            <a:off x="696975" y="365125"/>
            <a:ext cx="106569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鍵值(Key)</a:t>
            </a:r>
            <a:endParaRPr/>
          </a:p>
        </p:txBody>
      </p:sp>
      <p:sp>
        <p:nvSpPr>
          <p:cNvPr id="137" name="Google Shape;137;p6"/>
          <p:cNvSpPr txBox="1">
            <a:spLocks noGrp="1"/>
          </p:cNvSpPr>
          <p:nvPr>
            <p:ph type="body" idx="1"/>
          </p:nvPr>
        </p:nvSpPr>
        <p:spPr>
          <a:xfrm>
            <a:off x="574296" y="1978724"/>
            <a:ext cx="110433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資料表</a:t>
            </a:r>
            <a:r>
              <a:rPr lang="zh-TW" sz="24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不允許</a:t>
            </a:r>
            <a:r>
              <a:rPr lang="zh-TW" altLang="en-US" sz="24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完全</a:t>
            </a:r>
            <a:r>
              <a:rPr lang="zh-TW" sz="24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重複的資料</a:t>
            </a:r>
            <a:r>
              <a:rPr 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出現在同一個資料表中，除了佔空間外，也不易維護</a:t>
            </a:r>
            <a:endParaRPr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為了容易區分不同的 record，會</a:t>
            </a:r>
            <a:r>
              <a:rPr lang="zh-TW" sz="24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用具有唯一性的欄位資料</a:t>
            </a:r>
            <a:r>
              <a:rPr 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來識別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，通常叫做</a:t>
            </a:r>
            <a:r>
              <a:rPr lang="zh-TW" altLang="en-US" sz="24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主鍵值</a:t>
            </a:r>
            <a:r>
              <a:rPr lang="en-US" altLang="zh-TW" sz="24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(primary key)</a:t>
            </a:r>
            <a:r>
              <a:rPr lang="zh-TW" altLang="en-US" sz="24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，</a:t>
            </a:r>
            <a:r>
              <a:rPr 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ex.身分證字號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學號等等</a:t>
            </a:r>
            <a:endParaRPr dirty="0"/>
          </a:p>
        </p:txBody>
      </p:sp>
      <p:graphicFrame>
        <p:nvGraphicFramePr>
          <p:cNvPr id="138" name="Google Shape;138;p6"/>
          <p:cNvGraphicFramePr/>
          <p:nvPr>
            <p:extLst>
              <p:ext uri="{D42A27DB-BD31-4B8C-83A1-F6EECF244321}">
                <p14:modId xmlns:p14="http://schemas.microsoft.com/office/powerpoint/2010/main" val="287322640"/>
              </p:ext>
            </p:extLst>
          </p:nvPr>
        </p:nvGraphicFramePr>
        <p:xfrm>
          <a:off x="5228175" y="4058993"/>
          <a:ext cx="6125700" cy="1483400"/>
        </p:xfrm>
        <a:graphic>
          <a:graphicData uri="http://schemas.openxmlformats.org/drawingml/2006/table">
            <a:tbl>
              <a:tblPr firstRow="1" bandRow="1">
                <a:noFill/>
                <a:tableStyleId>{D3D39CE5-ACC5-440C-AD90-E40EDCFEA4F5}</a:tableStyleId>
              </a:tblPr>
              <a:tblGrid>
                <a:gridCol w="20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lt1"/>
                          </a:solidFill>
                        </a:rPr>
                        <a:t>學號 (std ID)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r>
                        <a:rPr lang="zh-TW" sz="1800">
                          <a:solidFill>
                            <a:schemeClr val="lt1"/>
                          </a:solidFill>
                        </a:rPr>
                        <a:t>姓名 (Name)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r>
                        <a:rPr lang="zh-TW" sz="1800">
                          <a:solidFill>
                            <a:schemeClr val="lt1"/>
                          </a:solidFill>
                        </a:rPr>
                        <a:t>電話 (TEL)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00002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Alice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0900111111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00001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Bob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0911222222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00003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Alice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0922333333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39" name="Google Shape;13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65169" y="3947438"/>
            <a:ext cx="515224" cy="51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41269" y="3993839"/>
            <a:ext cx="422422" cy="422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9ed526f14f_0_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Microsoft Excel, Access</a:t>
            </a:r>
            <a:endParaRPr/>
          </a:p>
        </p:txBody>
      </p:sp>
      <p:sp>
        <p:nvSpPr>
          <p:cNvPr id="147" name="Google Shape;147;g29ed526f14f_0_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8" name="Google Shape;148;g29ed526f14f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2700" y="3074925"/>
            <a:ext cx="1385475" cy="138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29ed526f14f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94600" y="3074925"/>
            <a:ext cx="1385475" cy="138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1413</Words>
  <Application>Microsoft Office PowerPoint</Application>
  <PresentationFormat>寬螢幕</PresentationFormat>
  <Paragraphs>163</Paragraphs>
  <Slides>29</Slides>
  <Notes>29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3" baseType="lpstr">
      <vt:lpstr>Microsoft JhengHei</vt:lpstr>
      <vt:lpstr>Arial</vt:lpstr>
      <vt:lpstr>Calibri</vt:lpstr>
      <vt:lpstr>Office 佈景主題</vt:lpstr>
      <vt:lpstr>認識資料庫管理— Microsoft Access, Excel</vt:lpstr>
      <vt:lpstr>Outline</vt:lpstr>
      <vt:lpstr>資料庫使用場景</vt:lpstr>
      <vt:lpstr>PowerPoint 簡報</vt:lpstr>
      <vt:lpstr>資料庫一些名詞解釋</vt:lpstr>
      <vt:lpstr>資料庫基本概念 database</vt:lpstr>
      <vt:lpstr>資料表、欄位、紀錄 → 資料庫</vt:lpstr>
      <vt:lpstr>鍵值(Key)</vt:lpstr>
      <vt:lpstr>Microsoft Excel, Access</vt:lpstr>
      <vt:lpstr>Excel 與 Access 的差別</vt:lpstr>
      <vt:lpstr>Excel 常用的函數</vt:lpstr>
      <vt:lpstr>Access 操作介面說明 – Build a new table</vt:lpstr>
      <vt:lpstr>Access 操作介面說明</vt:lpstr>
      <vt:lpstr>Access 操作介面說明 – Build a new table</vt:lpstr>
      <vt:lpstr>Access 操作介面說明 – Build a new table</vt:lpstr>
      <vt:lpstr>Access 操作介面說明 – Build a new table</vt:lpstr>
      <vt:lpstr>Access 操作介面說明 – Build a form</vt:lpstr>
      <vt:lpstr>Access 操作介面說明 – Build a form</vt:lpstr>
      <vt:lpstr>Access 操作介面說明 – Build a form</vt:lpstr>
      <vt:lpstr>Access 操作介面說明 – Build a form</vt:lpstr>
      <vt:lpstr>Access 操作介面說明 –  Create a button for input record</vt:lpstr>
      <vt:lpstr>匯入 Excel 到 Access 中</vt:lpstr>
      <vt:lpstr>匯入 Excel 到 Access 中</vt:lpstr>
      <vt:lpstr>匯入 Excel 到 Access 中</vt:lpstr>
      <vt:lpstr>匯入 Excel 到 Access 中</vt:lpstr>
      <vt:lpstr>匯入 Excel 到 Access 中</vt:lpstr>
      <vt:lpstr>作業 homework – Q1 (40%)</vt:lpstr>
      <vt:lpstr>作業 homework – Q2 (30%)</vt:lpstr>
      <vt:lpstr>作業 homework – Q3 (30%)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認識資料庫管理— Microsoft Access, Excel</dc:title>
  <dc:creator>INS501</dc:creator>
  <cp:lastModifiedBy>呂 安晨</cp:lastModifiedBy>
  <cp:revision>14</cp:revision>
  <dcterms:created xsi:type="dcterms:W3CDTF">2023-11-25T04:24:21Z</dcterms:created>
  <dcterms:modified xsi:type="dcterms:W3CDTF">2024-10-21T03:51:30Z</dcterms:modified>
</cp:coreProperties>
</file>