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94" r:id="rId4"/>
    <p:sldId id="272" r:id="rId5"/>
    <p:sldId id="281" r:id="rId6"/>
    <p:sldId id="295" r:id="rId7"/>
    <p:sldId id="290" r:id="rId8"/>
    <p:sldId id="282" r:id="rId9"/>
    <p:sldId id="297" r:id="rId10"/>
    <p:sldId id="283" r:id="rId11"/>
    <p:sldId id="288" r:id="rId12"/>
    <p:sldId id="287" r:id="rId13"/>
    <p:sldId id="277" r:id="rId14"/>
    <p:sldId id="289" r:id="rId15"/>
    <p:sldId id="291" r:id="rId16"/>
    <p:sldId id="285" r:id="rId17"/>
    <p:sldId id="293" r:id="rId18"/>
    <p:sldId id="292" r:id="rId19"/>
    <p:sldId id="296" r:id="rId20"/>
    <p:sldId id="286" r:id="rId21"/>
    <p:sldId id="278" r:id="rId22"/>
    <p:sldId id="298" r:id="rId23"/>
    <p:sldId id="279" r:id="rId24"/>
    <p:sldId id="280" r:id="rId25"/>
    <p:sldId id="299" r:id="rId26"/>
    <p:sldId id="26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9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 algn="ctr">
              <a:buNone/>
              <a:defRPr sz="2800"/>
            </a:lvl2pPr>
            <a:lvl3pPr marL="914377" indent="0" algn="ctr">
              <a:buNone/>
              <a:defRPr sz="24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0DBC-198A-4951-981A-CD336A3DC4A3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9B6F-18BE-4B98-B6C6-8E1115BAB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0DBC-198A-4951-981A-CD336A3DC4A3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9B6F-18BE-4B98-B6C6-8E1115BAB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550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3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3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0DBC-198A-4951-981A-CD336A3DC4A3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9B6F-18BE-4B98-B6C6-8E1115BAB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69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53400" y="1828803"/>
            <a:ext cx="32004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0DBC-198A-4951-981A-CD336A3DC4A3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9B6F-18BE-4B98-B6C6-8E1115BAB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648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CE90DBC-198A-4951-981A-CD336A3DC4A3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B9B6F-18BE-4B98-B6C6-8E1115BAB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837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8" r:id="rId3"/>
    <p:sldLayoutId id="2147483719" r:id="rId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3B33D-2930-4425-D893-BDCDE10ED6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瑞萨平台的自动化驱动测试方案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7E1B2A-1216-B871-1AAB-619708FB00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Xian Zheng</a:t>
            </a:r>
          </a:p>
          <a:p>
            <a:r>
              <a:rPr lang="en-US" altLang="zh-CN" dirty="0"/>
              <a:t>2024 – 03 - 18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008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D22590-E417-D28C-EAC1-AA39D07E1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关于输出非标准化是怎样解决的？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C21398-C4E5-2FBF-EBE6-439B71EBD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Greentea</a:t>
            </a:r>
            <a:r>
              <a:rPr lang="zh-CN" altLang="en-US" dirty="0"/>
              <a:t>框架</a:t>
            </a:r>
            <a:endParaRPr lang="en-US" altLang="zh-CN" dirty="0"/>
          </a:p>
          <a:p>
            <a:pPr lvl="1"/>
            <a:r>
              <a:rPr lang="en-US" altLang="zh-CN" dirty="0" err="1"/>
              <a:t>Greentea</a:t>
            </a:r>
            <a:r>
              <a:rPr lang="en-US" altLang="zh-CN" dirty="0"/>
              <a:t> is the automated testing tool for Arm </a:t>
            </a:r>
            <a:r>
              <a:rPr lang="en-US" altLang="zh-CN" dirty="0" err="1"/>
              <a:t>Mbed</a:t>
            </a:r>
            <a:r>
              <a:rPr lang="en-US" altLang="zh-CN" dirty="0"/>
              <a:t> OS development. It's a test runner that automates the process of flashing development boards, starting tests and accumulating test results into test reports. </a:t>
            </a:r>
          </a:p>
          <a:p>
            <a:pPr lvl="1"/>
            <a:r>
              <a:rPr lang="en-US" altLang="zh-CN" dirty="0" err="1"/>
              <a:t>Greentea</a:t>
            </a:r>
            <a:r>
              <a:rPr lang="en-US" altLang="zh-CN" dirty="0"/>
              <a:t> </a:t>
            </a:r>
            <a:r>
              <a:rPr lang="zh-CN" altLang="en-US" dirty="0"/>
              <a:t>是用于 </a:t>
            </a:r>
            <a:r>
              <a:rPr lang="en-US" altLang="zh-CN" dirty="0"/>
              <a:t>Arm </a:t>
            </a:r>
            <a:r>
              <a:rPr lang="en-US" altLang="zh-CN" dirty="0" err="1"/>
              <a:t>Mbed</a:t>
            </a:r>
            <a:r>
              <a:rPr lang="en-US" altLang="zh-CN" dirty="0"/>
              <a:t> OS </a:t>
            </a:r>
            <a:r>
              <a:rPr lang="zh-CN" altLang="en-US" dirty="0"/>
              <a:t>开发的自动化测试工具。 它是一个测试运行程序，可以自动执行烧录开发板、</a:t>
            </a:r>
            <a:r>
              <a:rPr lang="zh-CN" altLang="en-US" dirty="0">
                <a:solidFill>
                  <a:srgbClr val="FF0000"/>
                </a:solidFill>
              </a:rPr>
              <a:t>启动测试并将测试结果累积到测试报告</a:t>
            </a:r>
            <a:r>
              <a:rPr lang="zh-CN" altLang="en-US" dirty="0"/>
              <a:t>中的过程。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1190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CB840-D1DE-CFEB-3CD1-8CD01F6F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有无</a:t>
            </a:r>
            <a:r>
              <a:rPr lang="en-US" altLang="zh-CN" dirty="0" err="1"/>
              <a:t>Greentea</a:t>
            </a:r>
            <a:r>
              <a:rPr lang="zh-CN" altLang="en-US" dirty="0"/>
              <a:t>的对比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16CF9E-610B-CA09-A045-7E8815BBA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项目截图，前后对比</a:t>
            </a:r>
          </a:p>
        </p:txBody>
      </p:sp>
    </p:spTree>
    <p:extLst>
      <p:ext uri="{BB962C8B-B14F-4D97-AF65-F5344CB8AC3E}">
        <p14:creationId xmlns:p14="http://schemas.microsoft.com/office/powerpoint/2010/main" val="4264130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54B70-CE16-CE8E-B7F8-158356EBC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Greentea</a:t>
            </a:r>
            <a:r>
              <a:rPr lang="zh-CN" altLang="en-US" dirty="0"/>
              <a:t>在项目中的应用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A07A0CF-5B5C-C345-7D01-EFF16B31C2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err="1"/>
              <a:t>Greentea</a:t>
            </a:r>
            <a:r>
              <a:rPr lang="en-US" altLang="zh-CN" dirty="0"/>
              <a:t>-pc</a:t>
            </a:r>
            <a:r>
              <a:rPr lang="zh-CN" altLang="en-US" dirty="0"/>
              <a:t>为安装在</a:t>
            </a:r>
            <a:r>
              <a:rPr lang="en-US" altLang="zh-CN" dirty="0"/>
              <a:t>pc</a:t>
            </a:r>
            <a:r>
              <a:rPr lang="zh-CN" altLang="en-US" dirty="0"/>
              <a:t>上的程序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0F04503-4037-4B03-F1AB-A7D680D8A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1828803"/>
            <a:ext cx="7200000" cy="477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524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4C050-2068-B13F-B91C-A02A74466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如何摆脱手动调试？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0AC2CC-FAED-D00B-28C6-680ED92C1F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编写</a:t>
            </a:r>
            <a:r>
              <a:rPr lang="en-US" altLang="zh-CN" dirty="0"/>
              <a:t>Python</a:t>
            </a:r>
            <a:r>
              <a:rPr lang="zh-CN" altLang="en-US" dirty="0"/>
              <a:t>脚本实现简单的自动测试流程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F2E879-5061-DE8D-DA35-907670ECB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1828803"/>
            <a:ext cx="6106961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898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2426C-911F-617C-4468-D0D0FD8B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</a:t>
            </a:r>
            <a:r>
              <a:rPr lang="en-US" altLang="zh-CN" dirty="0"/>
              <a:t>1.0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963690-0820-4395-80D2-B7DE7E5F12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Issue</a:t>
            </a:r>
          </a:p>
          <a:p>
            <a:pPr marL="914389" lvl="1" indent="-457200">
              <a:buFont typeface="+mj-lt"/>
              <a:buAutoNum type="arabicPeriod"/>
            </a:pPr>
            <a:r>
              <a:rPr lang="zh-CN" altLang="en-US" dirty="0"/>
              <a:t>所有</a:t>
            </a:r>
            <a:r>
              <a:rPr lang="en-US" altLang="zh-CN" dirty="0"/>
              <a:t>log</a:t>
            </a:r>
            <a:r>
              <a:rPr lang="zh-CN" altLang="en-US" dirty="0"/>
              <a:t>堆叠在本地不利于统一管理</a:t>
            </a:r>
            <a:endParaRPr lang="en-US" altLang="zh-CN" dirty="0"/>
          </a:p>
          <a:p>
            <a:pPr marL="914389" lvl="1" indent="-457200">
              <a:buFont typeface="+mj-lt"/>
              <a:buAutoNum type="arabicPeriod"/>
            </a:pPr>
            <a:r>
              <a:rPr lang="zh-CN" altLang="en-US" dirty="0"/>
              <a:t>功能模块太多会导致</a:t>
            </a:r>
            <a:r>
              <a:rPr lang="en-US" altLang="zh-CN" dirty="0"/>
              <a:t>python</a:t>
            </a:r>
            <a:r>
              <a:rPr lang="zh-CN" altLang="en-US" dirty="0"/>
              <a:t>脚本太复杂</a:t>
            </a:r>
            <a:endParaRPr lang="en-US" altLang="zh-CN" dirty="0"/>
          </a:p>
          <a:p>
            <a:pPr marL="914389" lvl="1" indent="-457200">
              <a:buFont typeface="+mj-lt"/>
              <a:buAutoNum type="arabicPeriod"/>
            </a:pPr>
            <a:r>
              <a:rPr lang="zh-CN" altLang="en-US" dirty="0"/>
              <a:t>系统只能按顺序执行，修改执行顺序比较麻烦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64BD06-A7BF-6040-5AD1-41660EE8A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99" y="1691322"/>
            <a:ext cx="3131999" cy="4680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63132C6-E9DF-CB95-5703-4C2EB8733B3D}"/>
              </a:ext>
            </a:extLst>
          </p:cNvPr>
          <p:cNvSpPr txBox="1"/>
          <p:nvPr/>
        </p:nvSpPr>
        <p:spPr>
          <a:xfrm>
            <a:off x="2504368" y="5907812"/>
            <a:ext cx="229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本地文件目录结构</a:t>
            </a:r>
          </a:p>
        </p:txBody>
      </p:sp>
    </p:spTree>
    <p:extLst>
      <p:ext uri="{BB962C8B-B14F-4D97-AF65-F5344CB8AC3E}">
        <p14:creationId xmlns:p14="http://schemas.microsoft.com/office/powerpoint/2010/main" val="1743838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42710-E42E-F8B3-ED8C-96515005C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</a:t>
            </a:r>
            <a:r>
              <a:rPr lang="en-US" altLang="zh-CN" dirty="0"/>
              <a:t>1.1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F9AE54-506E-2777-C03D-1175EC3B10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通过测试工程名称表控制执行顺序</a:t>
            </a:r>
            <a:endParaRPr lang="en-US" altLang="zh-CN" dirty="0"/>
          </a:p>
          <a:p>
            <a:r>
              <a:rPr lang="zh-CN" altLang="en-US" dirty="0"/>
              <a:t>将各个功能拆分成单个脚本再进行按需组合以适应不同需求</a:t>
            </a:r>
            <a:endParaRPr lang="en-US" altLang="zh-CN" dirty="0"/>
          </a:p>
          <a:p>
            <a:r>
              <a:rPr lang="en-US" altLang="zh-CN" dirty="0"/>
              <a:t>Issue</a:t>
            </a:r>
          </a:p>
          <a:p>
            <a:pPr marL="914389" lvl="1" indent="-457200">
              <a:buFont typeface="+mj-lt"/>
              <a:buAutoNum type="arabicPeriod"/>
            </a:pPr>
            <a:r>
              <a:rPr lang="zh-CN" altLang="en-US" dirty="0"/>
              <a:t>本地工程容易丢失</a:t>
            </a:r>
            <a:endParaRPr lang="en-US" altLang="zh-CN" dirty="0"/>
          </a:p>
          <a:p>
            <a:pPr marL="914389" lvl="1" indent="-457200">
              <a:buFont typeface="+mj-lt"/>
              <a:buAutoNum type="arabicPeriod"/>
            </a:pPr>
            <a:r>
              <a:rPr lang="en-US" altLang="zh-CN" dirty="0"/>
              <a:t>Log</a:t>
            </a:r>
            <a:r>
              <a:rPr lang="zh-CN" altLang="en-US" dirty="0"/>
              <a:t>没有统一的管理</a:t>
            </a:r>
            <a:endParaRPr lang="en-US" altLang="zh-CN" dirty="0"/>
          </a:p>
          <a:p>
            <a:pPr marL="914389" lvl="1" indent="-457200">
              <a:buFont typeface="+mj-lt"/>
              <a:buAutoNum type="arabicPeriod"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13BEADB-331B-8DE3-4665-C7D1D6849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1828803"/>
            <a:ext cx="7200000" cy="379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042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7904F1-D8B2-BD04-F2DA-5682BF7C1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如何摆脱本地部署实现云端部署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294E49-B99F-C163-4B63-3005E85D6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Gitlab CICD</a:t>
            </a:r>
            <a:r>
              <a:rPr lang="zh-CN" altLang="en-US" dirty="0"/>
              <a:t>的引入</a:t>
            </a:r>
            <a:endParaRPr lang="en-US" altLang="zh-CN" dirty="0"/>
          </a:p>
          <a:p>
            <a:pPr lvl="1"/>
            <a:r>
              <a:rPr lang="en-US" altLang="zh-CN" dirty="0"/>
              <a:t>CI/CD </a:t>
            </a:r>
            <a:r>
              <a:rPr lang="zh-CN" altLang="en-US" dirty="0"/>
              <a:t>是一种持续的软件开发方法，您可以在其中持续构建、测试、部署和监视迭代代码更改。</a:t>
            </a:r>
            <a:endParaRPr lang="en-US" altLang="zh-CN" dirty="0"/>
          </a:p>
          <a:p>
            <a:pPr lvl="1"/>
            <a:r>
              <a:rPr lang="zh-CN" altLang="en-US" dirty="0"/>
              <a:t>防止项目存储在本地导致意外丢失</a:t>
            </a:r>
            <a:endParaRPr lang="en-US" altLang="zh-CN" dirty="0"/>
          </a:p>
          <a:p>
            <a:r>
              <a:rPr lang="en-US" altLang="zh-CN" dirty="0"/>
              <a:t>RGW</a:t>
            </a:r>
            <a:r>
              <a:rPr lang="zh-CN" altLang="en-US" dirty="0"/>
              <a:t>的引入</a:t>
            </a:r>
            <a:endParaRPr lang="en-US" altLang="zh-CN" dirty="0"/>
          </a:p>
          <a:p>
            <a:pPr lvl="1"/>
            <a:r>
              <a:rPr lang="zh-CN" altLang="en-US" dirty="0"/>
              <a:t>用于存储每次产生的</a:t>
            </a:r>
            <a:r>
              <a:rPr lang="en-US" altLang="zh-CN" dirty="0"/>
              <a:t>log</a:t>
            </a:r>
            <a:r>
              <a:rPr lang="zh-CN" altLang="en-US" dirty="0"/>
              <a:t>，便于统一管理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git</a:t>
            </a:r>
            <a:r>
              <a:rPr lang="zh-CN" altLang="en-US" dirty="0"/>
              <a:t>提供的</a:t>
            </a:r>
            <a:r>
              <a:rPr lang="en-US" altLang="zh-CN" dirty="0"/>
              <a:t>submodule</a:t>
            </a:r>
          </a:p>
          <a:p>
            <a:pPr lvl="1"/>
            <a:r>
              <a:rPr lang="zh-CN" altLang="en-US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子模块允许你将一个 </a:t>
            </a:r>
            <a:r>
              <a:rPr lang="en-US" altLang="zh-CN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Git </a:t>
            </a:r>
            <a:r>
              <a:rPr lang="zh-CN" altLang="en-US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仓库作为另一个 </a:t>
            </a:r>
            <a:r>
              <a:rPr lang="en-US" altLang="zh-CN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Git </a:t>
            </a:r>
            <a:r>
              <a:rPr lang="zh-CN" altLang="en-US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仓库的子目录。 它能让你将另一个仓库克隆到自己的项目中，同时还保持提交的独立。</a:t>
            </a:r>
            <a:endParaRPr lang="en-US" altLang="zh-CN" b="0" i="0" dirty="0">
              <a:solidFill>
                <a:srgbClr val="4E443C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zh-CN" altLang="en-US" dirty="0"/>
              <a:t>将所有功能脚本归于一个仓库便于统一管理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01829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E7611-C46A-DD72-C0BE-DEC2D2D0F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</a:t>
            </a:r>
            <a:r>
              <a:rPr lang="en-US" altLang="zh-CN" dirty="0"/>
              <a:t>2.0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0C243C-78A8-3CEE-EB5C-F34C02938B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CN" sz="2600" dirty="0"/>
              <a:t>Gitlab sever</a:t>
            </a:r>
            <a:r>
              <a:rPr lang="zh-CN" altLang="en-US" sz="2600" dirty="0"/>
              <a:t>和</a:t>
            </a:r>
            <a:r>
              <a:rPr lang="en-US" altLang="zh-CN" sz="2600" dirty="0"/>
              <a:t>runner</a:t>
            </a:r>
            <a:r>
              <a:rPr lang="zh-CN" altLang="en-US" sz="2600" dirty="0"/>
              <a:t>之前要提前绑定</a:t>
            </a:r>
            <a:endParaRPr lang="en-US" altLang="zh-CN" sz="2600" dirty="0"/>
          </a:p>
          <a:p>
            <a:r>
              <a:rPr lang="zh-CN" altLang="en-US" sz="2600" dirty="0"/>
              <a:t>程序的所有流程在</a:t>
            </a:r>
            <a:r>
              <a:rPr lang="en-US" altLang="zh-CN" sz="2600" dirty="0" err="1"/>
              <a:t>yml</a:t>
            </a:r>
            <a:r>
              <a:rPr lang="zh-CN" altLang="en-US" sz="2600" dirty="0"/>
              <a:t>脚本中，该脚本提前存储在仓库中</a:t>
            </a:r>
            <a:endParaRPr lang="en-US" altLang="zh-CN" sz="2600" dirty="0"/>
          </a:p>
          <a:p>
            <a:r>
              <a:rPr lang="en-US" altLang="zh-CN" sz="2400" dirty="0">
                <a:latin typeface="+mn-ea"/>
              </a:rPr>
              <a:t>Issue</a:t>
            </a:r>
          </a:p>
          <a:p>
            <a:pPr marL="685789" lvl="1" indent="-228600">
              <a:buFont typeface="+mj-lt"/>
              <a:buAutoNum type="arabicPeriod"/>
            </a:pPr>
            <a:r>
              <a:rPr lang="zh-CN" altLang="en-US" sz="1200" dirty="0"/>
              <a:t>本版本将本地单个功能模块的脚本搬到每个测试工程仓库，导致仓库臃肿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AE50F35-D99F-2E7F-C2F3-B92FB9194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1828803"/>
            <a:ext cx="7200000" cy="328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21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89ADEF-4A26-D421-C282-1BB07D749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</a:t>
            </a:r>
            <a:r>
              <a:rPr lang="en-US" altLang="zh-CN" dirty="0"/>
              <a:t>2.1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3A319B-200F-8FC9-CFB5-D4BD3738A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9236" y="1828803"/>
            <a:ext cx="2891491" cy="4351337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本版本</a:t>
            </a:r>
            <a:r>
              <a:rPr lang="en-US" altLang="zh-CN" sz="1600" dirty="0" err="1"/>
              <a:t>yml</a:t>
            </a:r>
            <a:r>
              <a:rPr lang="zh-CN" altLang="en-US" sz="1600" dirty="0"/>
              <a:t>脚本流程为</a:t>
            </a:r>
            <a:endParaRPr lang="en-US" altLang="zh-CN" sz="1600" dirty="0"/>
          </a:p>
          <a:p>
            <a:pPr marL="685789" lvl="1" indent="-228600">
              <a:buFont typeface="+mj-lt"/>
              <a:buAutoNum type="arabicPeriod"/>
            </a:pPr>
            <a:r>
              <a:rPr lang="zh-CN" altLang="en-US" sz="1200" dirty="0"/>
              <a:t>编译</a:t>
            </a:r>
            <a:endParaRPr lang="en-US" altLang="zh-CN" sz="1200" dirty="0"/>
          </a:p>
          <a:p>
            <a:pPr marL="685789" lvl="1" indent="-228600">
              <a:buFont typeface="+mj-lt"/>
              <a:buAutoNum type="arabicPeriod"/>
            </a:pPr>
            <a:r>
              <a:rPr lang="zh-CN" altLang="en-US" sz="1200" dirty="0"/>
              <a:t>烧录</a:t>
            </a:r>
            <a:endParaRPr lang="en-US" altLang="zh-CN" sz="1200" dirty="0"/>
          </a:p>
          <a:p>
            <a:pPr marL="685789" lvl="1" indent="-228600">
              <a:buFont typeface="+mj-lt"/>
              <a:buAutoNum type="arabicPeriod"/>
            </a:pPr>
            <a:r>
              <a:rPr lang="zh-CN" altLang="en-US" sz="1200" dirty="0"/>
              <a:t>收集</a:t>
            </a:r>
            <a:r>
              <a:rPr lang="en-US" altLang="zh-CN" sz="1200" dirty="0"/>
              <a:t>log</a:t>
            </a:r>
          </a:p>
          <a:p>
            <a:pPr marL="685789" lvl="1" indent="-228600">
              <a:buFont typeface="+mj-lt"/>
              <a:buAutoNum type="arabicPeriod"/>
            </a:pPr>
            <a:r>
              <a:rPr lang="zh-CN" altLang="en-US" sz="1200" dirty="0"/>
              <a:t>解析</a:t>
            </a:r>
            <a:endParaRPr lang="en-US" altLang="zh-CN" sz="1200" dirty="0"/>
          </a:p>
          <a:p>
            <a:pPr marL="685789" lvl="1" indent="-228600">
              <a:buFont typeface="+mj-lt"/>
              <a:buAutoNum type="arabicPeriod"/>
            </a:pPr>
            <a:r>
              <a:rPr lang="en-US" altLang="zh-CN" sz="1200" dirty="0"/>
              <a:t>……</a:t>
            </a:r>
            <a:r>
              <a:rPr lang="zh-CN" altLang="en-US" sz="1200" dirty="0"/>
              <a:t>（邮件，静态分析等）</a:t>
            </a:r>
            <a:endParaRPr lang="en-US" altLang="zh-CN" sz="1200" dirty="0"/>
          </a:p>
          <a:p>
            <a:pPr marL="685789" lvl="1" indent="-228600">
              <a:buFont typeface="+mj-lt"/>
              <a:buAutoNum type="arabicPeriod"/>
            </a:pPr>
            <a:r>
              <a:rPr lang="zh-CN" altLang="en-US" sz="1200" dirty="0"/>
              <a:t>存储</a:t>
            </a:r>
            <a:endParaRPr lang="en-US" altLang="zh-CN" sz="1200" dirty="0"/>
          </a:p>
          <a:p>
            <a:r>
              <a:rPr lang="en-US" altLang="zh-CN" sz="1600" dirty="0"/>
              <a:t>Issue</a:t>
            </a:r>
          </a:p>
          <a:p>
            <a:pPr marL="685789" lvl="1" indent="-228600">
              <a:buFont typeface="+mj-lt"/>
              <a:buAutoNum type="arabicPeriod"/>
            </a:pPr>
            <a:r>
              <a:rPr lang="en-US" altLang="zh-CN" sz="1200" dirty="0"/>
              <a:t>Runner</a:t>
            </a:r>
            <a:r>
              <a:rPr lang="zh-CN" altLang="en-US" sz="1200" dirty="0"/>
              <a:t>工作内容繁多</a:t>
            </a:r>
            <a:endParaRPr lang="en-US" altLang="zh-CN" sz="1200" dirty="0"/>
          </a:p>
          <a:p>
            <a:pPr marL="685789" lvl="1" indent="-228600">
              <a:buFont typeface="+mj-lt"/>
              <a:buAutoNum type="arabicPeriod"/>
            </a:pPr>
            <a:r>
              <a:rPr lang="zh-CN" altLang="en-US" sz="1200" dirty="0"/>
              <a:t>硬件平台单一</a:t>
            </a:r>
            <a:endParaRPr lang="en-US" altLang="zh-CN" sz="1200" dirty="0"/>
          </a:p>
          <a:p>
            <a:pPr marL="685789" lvl="1" indent="-228600">
              <a:buFont typeface="+mj-lt"/>
              <a:buAutoNum type="arabicPeriod"/>
            </a:pPr>
            <a:r>
              <a:rPr lang="zh-CN" altLang="en-US" sz="1200" dirty="0"/>
              <a:t>用户不友好，没有直观图表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6BB53D-9C85-0572-B809-25B3D4BD8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2137804"/>
            <a:ext cx="7312517" cy="333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77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165CF-8AD8-D4BC-5D7E-69787293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Flash</a:t>
            </a:r>
            <a:r>
              <a:rPr lang="zh-CN" altLang="en-US" dirty="0"/>
              <a:t>阵列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430966-C45E-591C-1A2C-00F3DA5FBE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后期方向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1B2DC6-B806-9E8B-48AF-022088E7C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1828803"/>
            <a:ext cx="7200000" cy="325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773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63126-421E-921A-2610-B7EF04D21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目录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A00709-F56D-2935-90FC-E956AC4EC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38" indent="-514338">
              <a:buFont typeface="+mj-lt"/>
              <a:buAutoNum type="arabicPeriod"/>
            </a:pPr>
            <a:r>
              <a:rPr lang="zh-CN" altLang="en-US" dirty="0">
                <a:latin typeface="-apple-system"/>
              </a:rPr>
              <a:t>嵌入式系统中，驱动是什么，有什么作用？</a:t>
            </a:r>
            <a:endParaRPr lang="en-US" altLang="zh-CN" b="0" i="0" dirty="0">
              <a:effectLst/>
              <a:latin typeface="-apple-system"/>
            </a:endParaRPr>
          </a:p>
          <a:p>
            <a:pPr marL="514338" indent="-514338">
              <a:buFont typeface="+mj-lt"/>
              <a:buAutoNum type="arabicPeriod"/>
            </a:pPr>
            <a:r>
              <a:rPr lang="zh-CN" altLang="en-US" b="0" i="0" dirty="0">
                <a:effectLst/>
                <a:latin typeface="-apple-system"/>
              </a:rPr>
              <a:t>常规驱动</a:t>
            </a:r>
            <a:r>
              <a:rPr lang="zh-CN" altLang="en-US" dirty="0">
                <a:latin typeface="-apple-system"/>
              </a:rPr>
              <a:t>测试的流程</a:t>
            </a:r>
            <a:r>
              <a:rPr lang="zh-CN" altLang="en-US" b="0" i="0" dirty="0">
                <a:effectLst/>
                <a:latin typeface="-apple-system"/>
              </a:rPr>
              <a:t>是什么，存在哪些不</a:t>
            </a:r>
            <a:r>
              <a:rPr lang="zh-CN" altLang="en-US" dirty="0">
                <a:latin typeface="-apple-system"/>
              </a:rPr>
              <a:t>足</a:t>
            </a:r>
            <a:r>
              <a:rPr lang="zh-CN" altLang="en-US" b="0" i="0" dirty="0">
                <a:effectLst/>
                <a:latin typeface="-apple-system"/>
              </a:rPr>
              <a:t>？</a:t>
            </a:r>
            <a:endParaRPr lang="en-US" altLang="zh-CN" b="0" i="0" dirty="0">
              <a:effectLst/>
              <a:latin typeface="-apple-system"/>
            </a:endParaRPr>
          </a:p>
          <a:p>
            <a:pPr marL="514338" indent="-514338">
              <a:buFont typeface="+mj-lt"/>
              <a:buAutoNum type="arabicPeriod"/>
            </a:pPr>
            <a:r>
              <a:rPr lang="zh-CN" altLang="en-US" b="0" i="0" dirty="0">
                <a:effectLst/>
                <a:latin typeface="-apple-system"/>
              </a:rPr>
              <a:t>目前自动化驱动测试是怎样解决这些不</a:t>
            </a:r>
            <a:r>
              <a:rPr lang="zh-CN" altLang="en-US" dirty="0">
                <a:latin typeface="-apple-system"/>
              </a:rPr>
              <a:t>足</a:t>
            </a:r>
            <a:r>
              <a:rPr lang="zh-CN" altLang="en-US" b="0" i="0" dirty="0">
                <a:effectLst/>
                <a:latin typeface="-apple-system"/>
              </a:rPr>
              <a:t>的？</a:t>
            </a:r>
            <a:endParaRPr lang="en-US" altLang="zh-CN" b="0" i="0" dirty="0">
              <a:effectLst/>
              <a:latin typeface="-apple-system"/>
            </a:endParaRPr>
          </a:p>
          <a:p>
            <a:pPr marL="514338" indent="-514338">
              <a:buFont typeface="+mj-lt"/>
              <a:buAutoNum type="arabicPeriod"/>
            </a:pPr>
            <a:r>
              <a:rPr lang="zh-CN" altLang="en-US" b="0" i="0" dirty="0">
                <a:effectLst/>
                <a:latin typeface="-apple-system"/>
              </a:rPr>
              <a:t>自动化测试方案的改进</a:t>
            </a:r>
            <a:endParaRPr lang="en-US" altLang="zh-CN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519878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2CF85-79D2-52C6-37BD-7CE08F55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简化</a:t>
            </a:r>
            <a:r>
              <a:rPr lang="en-US" altLang="zh-CN" dirty="0"/>
              <a:t>Gitlab runner</a:t>
            </a:r>
            <a:r>
              <a:rPr lang="zh-CN" altLang="en-US" dirty="0"/>
              <a:t>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0C08F9-BF34-3433-C2F0-667908C38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引入</a:t>
            </a:r>
            <a:r>
              <a:rPr lang="en-US" altLang="zh-CN" dirty="0"/>
              <a:t>node-red</a:t>
            </a:r>
            <a:r>
              <a:rPr lang="zh-CN" altLang="en-US" dirty="0"/>
              <a:t>服务</a:t>
            </a:r>
            <a:endParaRPr lang="en-US" altLang="zh-CN" dirty="0"/>
          </a:p>
          <a:p>
            <a:pPr lvl="1"/>
            <a:r>
              <a:rPr lang="en-US" altLang="zh-CN" dirty="0"/>
              <a:t>Node-RED is a programming tool for wiring together hardware devices, APIs and online services in new and interesting ways. </a:t>
            </a:r>
          </a:p>
          <a:p>
            <a:pPr lvl="1"/>
            <a:r>
              <a:rPr lang="en-US" altLang="zh-CN" dirty="0"/>
              <a:t>Node-RED </a:t>
            </a:r>
            <a:r>
              <a:rPr lang="zh-CN" altLang="en-US" dirty="0"/>
              <a:t>是一种编程工具，用于以新颖有趣的方式将硬件设备、</a:t>
            </a:r>
            <a:r>
              <a:rPr lang="en-US" altLang="zh-CN" dirty="0"/>
              <a:t>API </a:t>
            </a:r>
            <a:r>
              <a:rPr lang="zh-CN" altLang="en-US" dirty="0"/>
              <a:t>和在线服务连接在一起。</a:t>
            </a:r>
            <a:endParaRPr lang="en-US" altLang="zh-CN" dirty="0"/>
          </a:p>
          <a:p>
            <a:pPr lvl="1"/>
            <a:r>
              <a:rPr lang="en-US" altLang="zh-CN" dirty="0"/>
              <a:t>It provides a browser-based editor that makes it easy to wire together flows using the wide range of nodes in the palette that can be deployed to its runtime in a single-click.</a:t>
            </a:r>
          </a:p>
          <a:p>
            <a:pPr lvl="1"/>
            <a:r>
              <a:rPr lang="zh-CN" altLang="en-US" dirty="0"/>
              <a:t>它提供了一个基于浏览器的编辑器，可以使用面板中的各种节点轻松地将流连接在一起，只需单击一下即可将其部署到其运行时。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低代码开发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840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97E4A-54A8-0B41-3FB1-A2B8E3A57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</a:t>
            </a:r>
            <a:r>
              <a:rPr lang="en-US" altLang="zh-CN" dirty="0"/>
              <a:t>3.0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0F29B53-2E1E-6882-08AF-CF7A2FEE2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0" y="1691322"/>
            <a:ext cx="10080000" cy="451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55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BA520A8-77FE-C059-3F07-BC0FFA2E3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Gitlab-runner</a:t>
            </a:r>
            <a:r>
              <a:rPr lang="zh-CN" altLang="en-US" dirty="0"/>
              <a:t>和</a:t>
            </a:r>
            <a:r>
              <a:rPr lang="en-US" altLang="zh-CN" dirty="0"/>
              <a:t>node-red</a:t>
            </a:r>
            <a:r>
              <a:rPr lang="zh-CN" altLang="en-US" dirty="0"/>
              <a:t>交互流程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6439849-7C5C-11BA-B2AB-DF07980B52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展示也是由</a:t>
            </a:r>
            <a:r>
              <a:rPr lang="en-US" altLang="zh-CN" dirty="0"/>
              <a:t>node-red</a:t>
            </a:r>
            <a:r>
              <a:rPr lang="zh-CN" altLang="en-US" dirty="0"/>
              <a:t>实现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DEEF70F-FBBA-1F95-E4CE-9C0373498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1691322"/>
            <a:ext cx="7280874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811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ED8034-5BD9-3538-A63A-FCD25845E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目前依旧存在的问题及后续改进方向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F093B8-B23B-C52E-2EBA-62EBBEA30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自动化触发条件不合理</a:t>
            </a:r>
            <a:endParaRPr lang="en-US" altLang="zh-CN" dirty="0"/>
          </a:p>
          <a:p>
            <a:r>
              <a:rPr lang="zh-CN" altLang="en-US" dirty="0"/>
              <a:t>使用界面对用户不友好</a:t>
            </a:r>
          </a:p>
        </p:txBody>
      </p:sp>
    </p:spTree>
    <p:extLst>
      <p:ext uri="{BB962C8B-B14F-4D97-AF65-F5344CB8AC3E}">
        <p14:creationId xmlns:p14="http://schemas.microsoft.com/office/powerpoint/2010/main" val="3922311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05600-69A9-B79C-6BD4-A7DE184D7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后续版本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3DA685-6DCD-A3D9-871C-7986ED50F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1691322"/>
            <a:ext cx="10800000" cy="439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675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684AE-5564-FBFA-E80E-B2AAD9509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E42FA2-747B-23D1-F7AE-215C01AE5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7263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22491-3CE7-2C2C-BE62-D4FC5AE13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BCBF3-6BD4-1670-3695-0D10379EF3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The End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FE5487-EEB2-C002-275A-BF8C751EA6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6864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F29C2-536E-9F3B-D057-18E803251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驱动是什么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285424-2D12-8FDF-D22D-10FAD0B76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设备驱动程序（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driver</a:t>
            </a:r>
            <a:r>
              <a:rPr lang="zh-CN" altLang="en-US" dirty="0"/>
              <a:t>），简称驱动程序（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zh-CN" altLang="en-US" dirty="0"/>
              <a:t>），是一个允许高阶（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level</a:t>
            </a:r>
            <a:r>
              <a:rPr lang="zh-CN" altLang="en-US" dirty="0"/>
              <a:t>）电脑软件（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software</a:t>
            </a:r>
            <a:r>
              <a:rPr lang="zh-CN" altLang="en-US" dirty="0"/>
              <a:t>）与硬件（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zh-CN" altLang="en-US" dirty="0"/>
              <a:t>）交互的程序，这种程序创建了一个硬件与硬件，或硬件与软件沟通的接口，经由主板上的总线（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r>
              <a:rPr lang="zh-CN" altLang="en-US" dirty="0"/>
              <a:t>）或其它沟通子系统（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subsystem</a:t>
            </a:r>
            <a:r>
              <a:rPr lang="zh-CN" altLang="en-US" dirty="0"/>
              <a:t>）与硬件形成连接的机制，这样的机制使得硬件设备（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zh-CN" altLang="en-US" dirty="0"/>
              <a:t>）上的资料交换成为可能。</a:t>
            </a:r>
            <a:endParaRPr lang="en-US" altLang="zh-CN" dirty="0"/>
          </a:p>
          <a:p>
            <a:pPr marL="0" indent="0" algn="r">
              <a:buNone/>
            </a:pPr>
            <a:r>
              <a:rPr lang="en-US" altLang="zh-CN" dirty="0"/>
              <a:t>------</a:t>
            </a:r>
            <a:r>
              <a:rPr lang="zh-CN" altLang="en-US" dirty="0"/>
              <a:t>维基百科</a:t>
            </a:r>
            <a:endParaRPr lang="en-US" altLang="zh-CN" dirty="0"/>
          </a:p>
          <a:p>
            <a:r>
              <a:rPr lang="zh-CN" altLang="en-US" dirty="0"/>
              <a:t>通俗的说就一个可以</a:t>
            </a:r>
            <a:r>
              <a:rPr lang="zh-CN" altLang="en-US" dirty="0">
                <a:solidFill>
                  <a:srgbClr val="FF0000"/>
                </a:solidFill>
              </a:rPr>
              <a:t>控制</a:t>
            </a:r>
            <a:r>
              <a:rPr lang="zh-CN" altLang="en-US" dirty="0"/>
              <a:t>硬件设备的</a:t>
            </a:r>
            <a:r>
              <a:rPr lang="zh-CN" altLang="en-US" dirty="0">
                <a:solidFill>
                  <a:srgbClr val="FF0000"/>
                </a:solidFill>
              </a:rPr>
              <a:t>程序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98401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0BD6E-3AEF-BCEF-0684-819C5DBA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Flash</a:t>
            </a:r>
            <a:r>
              <a:rPr lang="zh-CN" altLang="en-US" dirty="0"/>
              <a:t>驱动提供哪些东西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F1CB38-B176-2D58-B2DA-EB82AF844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硬件设备：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Macronix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Flash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834F376-CB80-AF39-E4FC-E63C474B2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3" y="2561630"/>
            <a:ext cx="4935045" cy="401907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D5F48B9-11C2-0847-A3C7-D9CDBD253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927" y="2561631"/>
            <a:ext cx="5395300" cy="403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335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63226-A8A6-FF27-BA3F-9A7BCC74F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驱动位于工程中的位置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64EA73D-038F-4DDD-E797-83DDE1A0A5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这里的上层应用可以是专门用于测试驱动所写的测试程序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C04178-3F97-2C34-1D8E-344EA3CB8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00" y="1501140"/>
            <a:ext cx="360997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51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BD80E-385A-78C6-01BC-456C5F025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驱动测试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F68F08-7F46-8F2B-36BB-D482A8DEE1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使用驱动提供的</a:t>
            </a:r>
            <a:r>
              <a:rPr lang="en-US" altLang="zh-CN" dirty="0" err="1"/>
              <a:t>api</a:t>
            </a:r>
            <a:r>
              <a:rPr lang="zh-CN" altLang="en-US" dirty="0"/>
              <a:t>进行的样例测试</a:t>
            </a:r>
            <a:endParaRPr lang="en-US" altLang="zh-CN" dirty="0"/>
          </a:p>
          <a:p>
            <a:r>
              <a:rPr lang="en-US" altLang="zh-CN" dirty="0"/>
              <a:t>Case</a:t>
            </a:r>
            <a:r>
              <a:rPr lang="zh-CN" altLang="en-US" dirty="0"/>
              <a:t>与</a:t>
            </a:r>
            <a:r>
              <a:rPr lang="en-US" altLang="zh-CN" dirty="0"/>
              <a:t>bench</a:t>
            </a:r>
            <a:r>
              <a:rPr lang="zh-CN" altLang="en-US" dirty="0"/>
              <a:t>的关系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60E688-BF9B-AD97-D6C4-9FE3C6B5D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6" y="1691321"/>
            <a:ext cx="5527681" cy="499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394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10CD6-FE05-0AEE-BEFB-6D9B9DA9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常规驱动测试的步骤是怎样的？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BBB27D-05D7-7AB9-C9A6-468BB23CF0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编译，链接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烧录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观察结果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记录</a:t>
            </a:r>
          </a:p>
          <a:p>
            <a:endParaRPr lang="zh-CN" altLang="en-US" dirty="0"/>
          </a:p>
        </p:txBody>
      </p:sp>
      <p:pic>
        <p:nvPicPr>
          <p:cNvPr id="4" name="内容占位符 8">
            <a:extLst>
              <a:ext uri="{FF2B5EF4-FFF2-40B4-BE49-F238E27FC236}">
                <a16:creationId xmlns:a16="http://schemas.microsoft.com/office/drawing/2014/main" id="{A8579740-BC5D-9621-2448-7B09546E1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1828803"/>
            <a:ext cx="7200000" cy="477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521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4DC28-5419-CF81-33E9-021F1BDD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常规驱动测试存在哪些不足？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F643BE-9FBF-7D6E-B3C5-ABEFB3F5E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38" indent="-514338">
              <a:buFont typeface="+mj-lt"/>
              <a:buAutoNum type="arabicPeriod"/>
            </a:pPr>
            <a:r>
              <a:rPr lang="zh-CN" altLang="en-US" dirty="0"/>
              <a:t>输出非标准化</a:t>
            </a:r>
            <a:endParaRPr lang="en-US" altLang="zh-CN" dirty="0"/>
          </a:p>
          <a:p>
            <a:pPr marL="514338" indent="-514338">
              <a:buFont typeface="+mj-lt"/>
              <a:buAutoNum type="arabicPeriod"/>
            </a:pPr>
            <a:r>
              <a:rPr lang="zh-CN" altLang="en-US" dirty="0"/>
              <a:t>手动调试</a:t>
            </a:r>
            <a:endParaRPr lang="en-US" altLang="zh-CN" dirty="0"/>
          </a:p>
          <a:p>
            <a:pPr marL="514338" indent="-514338">
              <a:buFont typeface="+mj-lt"/>
              <a:buAutoNum type="arabicPeriod"/>
            </a:pPr>
            <a:r>
              <a:rPr lang="zh-CN" altLang="en-US" dirty="0"/>
              <a:t>平台及软件的升级导致驱动无法使用，需要重新制作和测试</a:t>
            </a:r>
            <a:endParaRPr lang="en-US" altLang="zh-CN" dirty="0"/>
          </a:p>
          <a:p>
            <a:pPr marL="514338" indent="-514338">
              <a:buFont typeface="+mj-lt"/>
              <a:buAutoNum type="arabicPeriod"/>
            </a:pPr>
            <a:r>
              <a:rPr lang="en-US" altLang="zh-CN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509129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4708075-35D0-6623-34B1-486A7A3F3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产生非标准化的原因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D400207-5426-9B59-20A5-F0EE7CAA5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由于开发人员个人习惯，开发平台不同，开发软件版本不同，开发需求不同，所以输出</a:t>
            </a:r>
            <a:r>
              <a:rPr lang="en-US" altLang="zh-CN" dirty="0"/>
              <a:t>print</a:t>
            </a:r>
            <a:r>
              <a:rPr lang="zh-CN" altLang="en-US" dirty="0"/>
              <a:t>信息不同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73E2A22-3B78-DB56-BA4A-99B937F14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2697557"/>
            <a:ext cx="10515600" cy="398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06137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758</TotalTime>
  <Words>863</Words>
  <Application>Microsoft Office PowerPoint</Application>
  <PresentationFormat>宽屏</PresentationFormat>
  <Paragraphs>97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-apple-system</vt:lpstr>
      <vt:lpstr>Arial</vt:lpstr>
      <vt:lpstr>Calibri</vt:lpstr>
      <vt:lpstr>Calibri Light</vt:lpstr>
      <vt:lpstr>Times New Roman</vt:lpstr>
      <vt:lpstr>Wingdings 2</vt:lpstr>
      <vt:lpstr>HDOfficeLightV0</vt:lpstr>
      <vt:lpstr>瑞萨平台的自动化驱动测试方案</vt:lpstr>
      <vt:lpstr>目录</vt:lpstr>
      <vt:lpstr>驱动是什么</vt:lpstr>
      <vt:lpstr>Flash驱动提供哪些东西</vt:lpstr>
      <vt:lpstr>驱动位于工程中的位置</vt:lpstr>
      <vt:lpstr>驱动测试</vt:lpstr>
      <vt:lpstr>常规驱动测试的步骤是怎样的？</vt:lpstr>
      <vt:lpstr>常规驱动测试存在哪些不足？</vt:lpstr>
      <vt:lpstr>产生非标准化的原因</vt:lpstr>
      <vt:lpstr>关于输出非标准化是怎样解决的？</vt:lpstr>
      <vt:lpstr>有无Greentea的对比</vt:lpstr>
      <vt:lpstr>Greentea在项目中的应用</vt:lpstr>
      <vt:lpstr>如何摆脱手动调试？</vt:lpstr>
      <vt:lpstr>版本1.0</vt:lpstr>
      <vt:lpstr>版本1.1</vt:lpstr>
      <vt:lpstr>如何摆脱本地部署实现云端部署</vt:lpstr>
      <vt:lpstr>版本2.0</vt:lpstr>
      <vt:lpstr>版本2.1</vt:lpstr>
      <vt:lpstr>Flash阵列</vt:lpstr>
      <vt:lpstr>简化Gitlab runner功能</vt:lpstr>
      <vt:lpstr>版本3.0</vt:lpstr>
      <vt:lpstr>Gitlab-runner和node-red交互流程</vt:lpstr>
      <vt:lpstr>目前依旧存在的问题及后续改进方向</vt:lpstr>
      <vt:lpstr>后续版本</vt:lpstr>
      <vt:lpstr>PowerPoint 演示文稿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CICD Test System</dc:title>
  <dc:creator>zx</dc:creator>
  <cp:lastModifiedBy>andeli M</cp:lastModifiedBy>
  <cp:revision>147</cp:revision>
  <dcterms:created xsi:type="dcterms:W3CDTF">2024-03-06T15:01:51Z</dcterms:created>
  <dcterms:modified xsi:type="dcterms:W3CDTF">2024-03-17T05:31:29Z</dcterms:modified>
</cp:coreProperties>
</file>