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409" r:id="rId2"/>
    <p:sldId id="410" r:id="rId3"/>
    <p:sldId id="261" r:id="rId4"/>
    <p:sldId id="452" r:id="rId5"/>
    <p:sldId id="467" r:id="rId6"/>
    <p:sldId id="455" r:id="rId7"/>
    <p:sldId id="456" r:id="rId8"/>
    <p:sldId id="454" r:id="rId9"/>
    <p:sldId id="458" r:id="rId10"/>
    <p:sldId id="457" r:id="rId11"/>
    <p:sldId id="459" r:id="rId12"/>
    <p:sldId id="460" r:id="rId13"/>
    <p:sldId id="463" r:id="rId14"/>
    <p:sldId id="465" r:id="rId15"/>
    <p:sldId id="464" r:id="rId16"/>
    <p:sldId id="466"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p15:clr>
            <a:srgbClr val="A4A3A4"/>
          </p15:clr>
        </p15:guide>
        <p15:guide id="2" pos="38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9" autoAdjust="0"/>
    <p:restoredTop sz="94660"/>
  </p:normalViewPr>
  <p:slideViewPr>
    <p:cSldViewPr snapToGrid="0">
      <p:cViewPr>
        <p:scale>
          <a:sx n="87" d="100"/>
          <a:sy n="87" d="100"/>
        </p:scale>
        <p:origin x="144" y="752"/>
      </p:cViewPr>
      <p:guideLst>
        <p:guide orient="horz" pos="2198"/>
        <p:guide pos="387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a:ea typeface="思源宋体"/>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2023/11/30</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a:ea typeface="思源宋体"/>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a:ea typeface="思源宋体"/>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a:ea typeface="思源宋体"/>
                <a:cs typeface="思源宋体" panose="02020400000000000000" charset="-122"/>
              </a:defRPr>
            </a:lvl1pPr>
          </a:lstStyle>
          <a:p>
            <a:fld id="{D2A48B96-639E-45A3-A0BA-2464DFDB1FAA}" type="datetimeFigureOut">
              <a:rPr lang="zh-CN" altLang="en-US" smtClean="0"/>
              <a:t>2023/11/30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a:ea typeface="思源宋体"/>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a:ea typeface="思源宋体"/>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a:ea typeface="思源宋体"/>
        <a:cs typeface="思源宋体" panose="02020400000000000000" charset="-122"/>
      </a:defRPr>
    </a:lvl1pPr>
    <a:lvl2pPr marL="457200" algn="l" defTabSz="914400" rtl="0" eaLnBrk="1" latinLnBrk="0" hangingPunct="1">
      <a:defRPr sz="1200" kern="1200">
        <a:solidFill>
          <a:schemeClr val="tx1"/>
        </a:solidFill>
        <a:latin typeface="思源宋体"/>
        <a:ea typeface="思源宋体"/>
        <a:cs typeface="思源宋体" panose="02020400000000000000" charset="-122"/>
      </a:defRPr>
    </a:lvl2pPr>
    <a:lvl3pPr marL="914400" algn="l" defTabSz="914400" rtl="0" eaLnBrk="1" latinLnBrk="0" hangingPunct="1">
      <a:defRPr sz="1200" kern="1200">
        <a:solidFill>
          <a:schemeClr val="tx1"/>
        </a:solidFill>
        <a:latin typeface="思源宋体"/>
        <a:ea typeface="思源宋体"/>
        <a:cs typeface="思源宋体" panose="02020400000000000000" charset="-122"/>
      </a:defRPr>
    </a:lvl3pPr>
    <a:lvl4pPr marL="1371600" algn="l" defTabSz="914400" rtl="0" eaLnBrk="1" latinLnBrk="0" hangingPunct="1">
      <a:defRPr sz="1200" kern="1200">
        <a:solidFill>
          <a:schemeClr val="tx1"/>
        </a:solidFill>
        <a:latin typeface="思源宋体"/>
        <a:ea typeface="思源宋体"/>
        <a:cs typeface="思源宋体" panose="02020400000000000000" charset="-122"/>
      </a:defRPr>
    </a:lvl4pPr>
    <a:lvl5pPr marL="1828800" algn="l" defTabSz="914400" rtl="0" eaLnBrk="1" latinLnBrk="0" hangingPunct="1">
      <a:defRPr sz="1200" kern="1200">
        <a:solidFill>
          <a:schemeClr val="tx1"/>
        </a:solidFill>
        <a:latin typeface="思源宋体"/>
        <a:ea typeface="思源宋体"/>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5018590-9C63-4701-A912-0D5619858045}" type="slidenum">
              <a:rPr lang="en-CA" smtClean="0"/>
              <a:t>3</a:t>
            </a:fld>
            <a:endParaRPr lang="en-CA"/>
          </a:p>
        </p:txBody>
      </p:sp>
    </p:spTree>
    <p:extLst>
      <p:ext uri="{BB962C8B-B14F-4D97-AF65-F5344CB8AC3E}">
        <p14:creationId xmlns:p14="http://schemas.microsoft.com/office/powerpoint/2010/main" val="65533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FD22D-7BF1-4C5B-AD41-097D2BC701D7}" type="datetimeFigureOut">
              <a:rPr lang="en-CA" smtClean="0"/>
              <a:pPr/>
              <a:t>2023-12-01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4BF15E-94F5-42DE-A07D-AA0C1B12CAEB}" type="slidenum">
              <a:rPr lang="en-CA" smtClean="0"/>
              <a:pPr/>
              <a:t>‹#›</a:t>
            </a:fld>
            <a:endParaRPr lang="en-CA"/>
          </a:p>
        </p:txBody>
      </p:sp>
    </p:spTree>
    <p:extLst>
      <p:ext uri="{BB962C8B-B14F-4D97-AF65-F5344CB8AC3E}">
        <p14:creationId xmlns:p14="http://schemas.microsoft.com/office/powerpoint/2010/main" val="17815585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star.com/news/insight/toronto-marijuana-arrests-reveal-startling-racial-divide/article_927e1942-c817-5067-b41c-1712fc0b8349.html" TargetMode="External"/><Relationship Id="rId2" Type="http://schemas.openxmlformats.org/officeDocument/2006/relationships/hyperlink" Target="https://www.kaggle.com/datasets/utkarshx27/arrests-for-marijuana-possession/data" TargetMode="Externa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35" y="1131570"/>
            <a:ext cx="12192000" cy="5748655"/>
            <a:chOff x="1" y="1782"/>
            <a:chExt cx="19200" cy="9053"/>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l="9184" r="9184"/>
            <a:stretch/>
          </p:blipFill>
          <p:spPr>
            <a:xfrm>
              <a:off x="13058" y="1782"/>
              <a:ext cx="5712" cy="4670"/>
            </a:xfrm>
            <a:prstGeom prst="rect">
              <a:avLst/>
            </a:prstGeom>
          </p:spPr>
        </p:pic>
        <p:grpSp>
          <p:nvGrpSpPr>
            <p:cNvPr id="18" name="组合 17"/>
            <p:cNvGrpSpPr/>
            <p:nvPr/>
          </p:nvGrpSpPr>
          <p:grpSpPr>
            <a:xfrm>
              <a:off x="1" y="7134"/>
              <a:ext cx="19200" cy="3701"/>
              <a:chOff x="1" y="6090"/>
              <a:chExt cx="20279" cy="5300"/>
            </a:xfrm>
          </p:grpSpPr>
          <p:sp>
            <p:nvSpPr>
              <p:cNvPr id="10" name="Freeform 6"/>
              <p:cNvSpPr/>
              <p:nvPr/>
            </p:nvSpPr>
            <p:spPr bwMode="auto">
              <a:xfrm>
                <a:off x="1" y="6182"/>
                <a:ext cx="20279" cy="5208"/>
              </a:xfrm>
              <a:custGeom>
                <a:avLst/>
                <a:gdLst>
                  <a:gd name="T0" fmla="*/ 5378 w 5687"/>
                  <a:gd name="T1" fmla="*/ 0 h 1468"/>
                  <a:gd name="T2" fmla="*/ 5477 w 5687"/>
                  <a:gd name="T3" fmla="*/ 2 h 1468"/>
                  <a:gd name="T4" fmla="*/ 5579 w 5687"/>
                  <a:gd name="T5" fmla="*/ 9 h 1468"/>
                  <a:gd name="T6" fmla="*/ 5687 w 5687"/>
                  <a:gd name="T7" fmla="*/ 22 h 1468"/>
                  <a:gd name="T8" fmla="*/ 5687 w 5687"/>
                  <a:gd name="T9" fmla="*/ 1468 h 1468"/>
                  <a:gd name="T10" fmla="*/ 0 w 5687"/>
                  <a:gd name="T11" fmla="*/ 1468 h 1468"/>
                  <a:gd name="T12" fmla="*/ 0 w 5687"/>
                  <a:gd name="T13" fmla="*/ 704 h 1468"/>
                  <a:gd name="T14" fmla="*/ 14 w 5687"/>
                  <a:gd name="T15" fmla="*/ 717 h 1468"/>
                  <a:gd name="T16" fmla="*/ 32 w 5687"/>
                  <a:gd name="T17" fmla="*/ 734 h 1468"/>
                  <a:gd name="T18" fmla="*/ 56 w 5687"/>
                  <a:gd name="T19" fmla="*/ 755 h 1468"/>
                  <a:gd name="T20" fmla="*/ 85 w 5687"/>
                  <a:gd name="T21" fmla="*/ 777 h 1468"/>
                  <a:gd name="T22" fmla="*/ 120 w 5687"/>
                  <a:gd name="T23" fmla="*/ 803 h 1468"/>
                  <a:gd name="T24" fmla="*/ 160 w 5687"/>
                  <a:gd name="T25" fmla="*/ 833 h 1468"/>
                  <a:gd name="T26" fmla="*/ 203 w 5687"/>
                  <a:gd name="T27" fmla="*/ 864 h 1468"/>
                  <a:gd name="T28" fmla="*/ 254 w 5687"/>
                  <a:gd name="T29" fmla="*/ 895 h 1468"/>
                  <a:gd name="T30" fmla="*/ 309 w 5687"/>
                  <a:gd name="T31" fmla="*/ 928 h 1468"/>
                  <a:gd name="T32" fmla="*/ 370 w 5687"/>
                  <a:gd name="T33" fmla="*/ 963 h 1468"/>
                  <a:gd name="T34" fmla="*/ 434 w 5687"/>
                  <a:gd name="T35" fmla="*/ 996 h 1468"/>
                  <a:gd name="T36" fmla="*/ 506 w 5687"/>
                  <a:gd name="T37" fmla="*/ 1031 h 1468"/>
                  <a:gd name="T38" fmla="*/ 580 w 5687"/>
                  <a:gd name="T39" fmla="*/ 1062 h 1468"/>
                  <a:gd name="T40" fmla="*/ 662 w 5687"/>
                  <a:gd name="T41" fmla="*/ 1093 h 1468"/>
                  <a:gd name="T42" fmla="*/ 747 w 5687"/>
                  <a:gd name="T43" fmla="*/ 1124 h 1468"/>
                  <a:gd name="T44" fmla="*/ 839 w 5687"/>
                  <a:gd name="T45" fmla="*/ 1150 h 1468"/>
                  <a:gd name="T46" fmla="*/ 934 w 5687"/>
                  <a:gd name="T47" fmla="*/ 1176 h 1468"/>
                  <a:gd name="T48" fmla="*/ 1035 w 5687"/>
                  <a:gd name="T49" fmla="*/ 1197 h 1468"/>
                  <a:gd name="T50" fmla="*/ 1141 w 5687"/>
                  <a:gd name="T51" fmla="*/ 1215 h 1468"/>
                  <a:gd name="T52" fmla="*/ 1252 w 5687"/>
                  <a:gd name="T53" fmla="*/ 1230 h 1468"/>
                  <a:gd name="T54" fmla="*/ 1368 w 5687"/>
                  <a:gd name="T55" fmla="*/ 1239 h 1468"/>
                  <a:gd name="T56" fmla="*/ 1490 w 5687"/>
                  <a:gd name="T57" fmla="*/ 1244 h 1468"/>
                  <a:gd name="T58" fmla="*/ 1617 w 5687"/>
                  <a:gd name="T59" fmla="*/ 1242 h 1468"/>
                  <a:gd name="T60" fmla="*/ 1747 w 5687"/>
                  <a:gd name="T61" fmla="*/ 1237 h 1468"/>
                  <a:gd name="T62" fmla="*/ 1884 w 5687"/>
                  <a:gd name="T63" fmla="*/ 1223 h 1468"/>
                  <a:gd name="T64" fmla="*/ 2025 w 5687"/>
                  <a:gd name="T65" fmla="*/ 1204 h 1468"/>
                  <a:gd name="T66" fmla="*/ 2171 w 5687"/>
                  <a:gd name="T67" fmla="*/ 1176 h 1468"/>
                  <a:gd name="T68" fmla="*/ 2322 w 5687"/>
                  <a:gd name="T69" fmla="*/ 1143 h 1468"/>
                  <a:gd name="T70" fmla="*/ 2476 w 5687"/>
                  <a:gd name="T71" fmla="*/ 1100 h 1468"/>
                  <a:gd name="T72" fmla="*/ 2638 w 5687"/>
                  <a:gd name="T73" fmla="*/ 1050 h 1468"/>
                  <a:gd name="T74" fmla="*/ 2839 w 5687"/>
                  <a:gd name="T75" fmla="*/ 979 h 1468"/>
                  <a:gd name="T76" fmla="*/ 3028 w 5687"/>
                  <a:gd name="T77" fmla="*/ 907 h 1468"/>
                  <a:gd name="T78" fmla="*/ 3207 w 5687"/>
                  <a:gd name="T79" fmla="*/ 838 h 1468"/>
                  <a:gd name="T80" fmla="*/ 3374 w 5687"/>
                  <a:gd name="T81" fmla="*/ 769 h 1468"/>
                  <a:gd name="T82" fmla="*/ 3532 w 5687"/>
                  <a:gd name="T83" fmla="*/ 701 h 1468"/>
                  <a:gd name="T84" fmla="*/ 3679 w 5687"/>
                  <a:gd name="T85" fmla="*/ 635 h 1468"/>
                  <a:gd name="T86" fmla="*/ 3820 w 5687"/>
                  <a:gd name="T87" fmla="*/ 571 h 1468"/>
                  <a:gd name="T88" fmla="*/ 3952 w 5687"/>
                  <a:gd name="T89" fmla="*/ 508 h 1468"/>
                  <a:gd name="T90" fmla="*/ 4077 w 5687"/>
                  <a:gd name="T91" fmla="*/ 448 h 1468"/>
                  <a:gd name="T92" fmla="*/ 4195 w 5687"/>
                  <a:gd name="T93" fmla="*/ 390 h 1468"/>
                  <a:gd name="T94" fmla="*/ 4308 w 5687"/>
                  <a:gd name="T95" fmla="*/ 337 h 1468"/>
                  <a:gd name="T96" fmla="*/ 4416 w 5687"/>
                  <a:gd name="T97" fmla="*/ 284 h 1468"/>
                  <a:gd name="T98" fmla="*/ 4520 w 5687"/>
                  <a:gd name="T99" fmla="*/ 236 h 1468"/>
                  <a:gd name="T100" fmla="*/ 4621 w 5687"/>
                  <a:gd name="T101" fmla="*/ 191 h 1468"/>
                  <a:gd name="T102" fmla="*/ 4718 w 5687"/>
                  <a:gd name="T103" fmla="*/ 151 h 1468"/>
                  <a:gd name="T104" fmla="*/ 4813 w 5687"/>
                  <a:gd name="T105" fmla="*/ 114 h 1468"/>
                  <a:gd name="T106" fmla="*/ 4905 w 5687"/>
                  <a:gd name="T107" fmla="*/ 83 h 1468"/>
                  <a:gd name="T108" fmla="*/ 4999 w 5687"/>
                  <a:gd name="T109" fmla="*/ 55 h 1468"/>
                  <a:gd name="T110" fmla="*/ 5091 w 5687"/>
                  <a:gd name="T111" fmla="*/ 33 h 1468"/>
                  <a:gd name="T112" fmla="*/ 5185 w 5687"/>
                  <a:gd name="T113" fmla="*/ 17 h 1468"/>
                  <a:gd name="T114" fmla="*/ 5280 w 5687"/>
                  <a:gd name="T115" fmla="*/ 5 h 1468"/>
                  <a:gd name="T116" fmla="*/ 5378 w 5687"/>
                  <a:gd name="T117" fmla="*/ 0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87" h="1468">
                    <a:moveTo>
                      <a:pt x="5378" y="0"/>
                    </a:moveTo>
                    <a:lnTo>
                      <a:pt x="5477" y="2"/>
                    </a:lnTo>
                    <a:lnTo>
                      <a:pt x="5579" y="9"/>
                    </a:lnTo>
                    <a:lnTo>
                      <a:pt x="5687" y="22"/>
                    </a:lnTo>
                    <a:lnTo>
                      <a:pt x="5687" y="1468"/>
                    </a:lnTo>
                    <a:lnTo>
                      <a:pt x="0" y="1468"/>
                    </a:lnTo>
                    <a:lnTo>
                      <a:pt x="0" y="704"/>
                    </a:lnTo>
                    <a:lnTo>
                      <a:pt x="14" y="717"/>
                    </a:lnTo>
                    <a:lnTo>
                      <a:pt x="32" y="734"/>
                    </a:lnTo>
                    <a:lnTo>
                      <a:pt x="56" y="755"/>
                    </a:lnTo>
                    <a:lnTo>
                      <a:pt x="85" y="777"/>
                    </a:lnTo>
                    <a:lnTo>
                      <a:pt x="120" y="803"/>
                    </a:lnTo>
                    <a:lnTo>
                      <a:pt x="160" y="833"/>
                    </a:lnTo>
                    <a:lnTo>
                      <a:pt x="203" y="864"/>
                    </a:lnTo>
                    <a:lnTo>
                      <a:pt x="254" y="895"/>
                    </a:lnTo>
                    <a:lnTo>
                      <a:pt x="309" y="928"/>
                    </a:lnTo>
                    <a:lnTo>
                      <a:pt x="370" y="963"/>
                    </a:lnTo>
                    <a:lnTo>
                      <a:pt x="434" y="996"/>
                    </a:lnTo>
                    <a:lnTo>
                      <a:pt x="506" y="1031"/>
                    </a:lnTo>
                    <a:lnTo>
                      <a:pt x="580" y="1062"/>
                    </a:lnTo>
                    <a:lnTo>
                      <a:pt x="662" y="1093"/>
                    </a:lnTo>
                    <a:lnTo>
                      <a:pt x="747" y="1124"/>
                    </a:lnTo>
                    <a:lnTo>
                      <a:pt x="839" y="1150"/>
                    </a:lnTo>
                    <a:lnTo>
                      <a:pt x="934" y="1176"/>
                    </a:lnTo>
                    <a:lnTo>
                      <a:pt x="1035" y="1197"/>
                    </a:lnTo>
                    <a:lnTo>
                      <a:pt x="1141" y="1215"/>
                    </a:lnTo>
                    <a:lnTo>
                      <a:pt x="1252" y="1230"/>
                    </a:lnTo>
                    <a:lnTo>
                      <a:pt x="1368" y="1239"/>
                    </a:lnTo>
                    <a:lnTo>
                      <a:pt x="1490" y="1244"/>
                    </a:lnTo>
                    <a:lnTo>
                      <a:pt x="1617" y="1242"/>
                    </a:lnTo>
                    <a:lnTo>
                      <a:pt x="1747" y="1237"/>
                    </a:lnTo>
                    <a:lnTo>
                      <a:pt x="1884" y="1223"/>
                    </a:lnTo>
                    <a:lnTo>
                      <a:pt x="2025" y="1204"/>
                    </a:lnTo>
                    <a:lnTo>
                      <a:pt x="2171" y="1176"/>
                    </a:lnTo>
                    <a:lnTo>
                      <a:pt x="2322" y="1143"/>
                    </a:lnTo>
                    <a:lnTo>
                      <a:pt x="2476" y="1100"/>
                    </a:lnTo>
                    <a:lnTo>
                      <a:pt x="2638" y="1050"/>
                    </a:lnTo>
                    <a:lnTo>
                      <a:pt x="2839" y="979"/>
                    </a:lnTo>
                    <a:lnTo>
                      <a:pt x="3028" y="907"/>
                    </a:lnTo>
                    <a:lnTo>
                      <a:pt x="3207" y="838"/>
                    </a:lnTo>
                    <a:lnTo>
                      <a:pt x="3374" y="769"/>
                    </a:lnTo>
                    <a:lnTo>
                      <a:pt x="3532" y="701"/>
                    </a:lnTo>
                    <a:lnTo>
                      <a:pt x="3679" y="635"/>
                    </a:lnTo>
                    <a:lnTo>
                      <a:pt x="3820" y="571"/>
                    </a:lnTo>
                    <a:lnTo>
                      <a:pt x="3952" y="508"/>
                    </a:lnTo>
                    <a:lnTo>
                      <a:pt x="4077" y="448"/>
                    </a:lnTo>
                    <a:lnTo>
                      <a:pt x="4195" y="390"/>
                    </a:lnTo>
                    <a:lnTo>
                      <a:pt x="4308" y="337"/>
                    </a:lnTo>
                    <a:lnTo>
                      <a:pt x="4416" y="284"/>
                    </a:lnTo>
                    <a:lnTo>
                      <a:pt x="4520" y="236"/>
                    </a:lnTo>
                    <a:lnTo>
                      <a:pt x="4621" y="191"/>
                    </a:lnTo>
                    <a:lnTo>
                      <a:pt x="4718" y="151"/>
                    </a:lnTo>
                    <a:lnTo>
                      <a:pt x="4813" y="114"/>
                    </a:lnTo>
                    <a:lnTo>
                      <a:pt x="4905" y="83"/>
                    </a:lnTo>
                    <a:lnTo>
                      <a:pt x="4999" y="55"/>
                    </a:lnTo>
                    <a:lnTo>
                      <a:pt x="5091" y="33"/>
                    </a:lnTo>
                    <a:lnTo>
                      <a:pt x="5185" y="17"/>
                    </a:lnTo>
                    <a:lnTo>
                      <a:pt x="5280" y="5"/>
                    </a:lnTo>
                    <a:lnTo>
                      <a:pt x="5378" y="0"/>
                    </a:lnTo>
                    <a:close/>
                  </a:path>
                </a:pathLst>
              </a:custGeom>
              <a:solidFill>
                <a:srgbClr val="7CC1D0"/>
              </a:solidFill>
              <a:ln w="0">
                <a:noFill/>
                <a:prstDash val="solid"/>
                <a:round/>
              </a:ln>
            </p:spPr>
            <p:txBody>
              <a:bodyPr vert="horz" wrap="square" lIns="128580" tIns="64290" rIns="128580" bIns="64290" numCol="1" anchor="t" anchorCtr="0" compatLnSpc="1"/>
              <a:lstStyle/>
              <a:p>
                <a:endParaRPr lang="zh-CN" altLang="en-US">
                  <a:cs typeface="思源宋体" panose="02020400000000000000" charset="-122"/>
                </a:endParaRPr>
              </a:p>
            </p:txBody>
          </p:sp>
          <p:sp>
            <p:nvSpPr>
              <p:cNvPr id="11" name="Freeform 7"/>
              <p:cNvSpPr/>
              <p:nvPr/>
            </p:nvSpPr>
            <p:spPr bwMode="auto">
              <a:xfrm>
                <a:off x="1" y="6090"/>
                <a:ext cx="20279" cy="4754"/>
              </a:xfrm>
              <a:custGeom>
                <a:avLst/>
                <a:gdLst>
                  <a:gd name="T0" fmla="*/ 5511 w 5687"/>
                  <a:gd name="T1" fmla="*/ 3 h 1340"/>
                  <a:gd name="T2" fmla="*/ 5687 w 5687"/>
                  <a:gd name="T3" fmla="*/ 26 h 1340"/>
                  <a:gd name="T4" fmla="*/ 5600 w 5687"/>
                  <a:gd name="T5" fmla="*/ 42 h 1340"/>
                  <a:gd name="T6" fmla="*/ 5424 w 5687"/>
                  <a:gd name="T7" fmla="*/ 43 h 1340"/>
                  <a:gd name="T8" fmla="*/ 5277 w 5687"/>
                  <a:gd name="T9" fmla="*/ 61 h 1340"/>
                  <a:gd name="T10" fmla="*/ 5013 w 5687"/>
                  <a:gd name="T11" fmla="*/ 125 h 1340"/>
                  <a:gd name="T12" fmla="*/ 4749 w 5687"/>
                  <a:gd name="T13" fmla="*/ 222 h 1340"/>
                  <a:gd name="T14" fmla="*/ 4466 w 5687"/>
                  <a:gd name="T15" fmla="*/ 352 h 1340"/>
                  <a:gd name="T16" fmla="*/ 4056 w 5687"/>
                  <a:gd name="T17" fmla="*/ 553 h 1340"/>
                  <a:gd name="T18" fmla="*/ 3664 w 5687"/>
                  <a:gd name="T19" fmla="*/ 744 h 1340"/>
                  <a:gd name="T20" fmla="*/ 3249 w 5687"/>
                  <a:gd name="T21" fmla="*/ 928 h 1340"/>
                  <a:gd name="T22" fmla="*/ 2954 w 5687"/>
                  <a:gd name="T23" fmla="*/ 1045 h 1340"/>
                  <a:gd name="T24" fmla="*/ 2646 w 5687"/>
                  <a:gd name="T25" fmla="*/ 1150 h 1340"/>
                  <a:gd name="T26" fmla="*/ 2323 w 5687"/>
                  <a:gd name="T27" fmla="*/ 1239 h 1340"/>
                  <a:gd name="T28" fmla="*/ 2037 w 5687"/>
                  <a:gd name="T29" fmla="*/ 1296 h 1340"/>
                  <a:gd name="T30" fmla="*/ 1785 w 5687"/>
                  <a:gd name="T31" fmla="*/ 1327 h 1340"/>
                  <a:gd name="T32" fmla="*/ 1525 w 5687"/>
                  <a:gd name="T33" fmla="*/ 1340 h 1340"/>
                  <a:gd name="T34" fmla="*/ 1212 w 5687"/>
                  <a:gd name="T35" fmla="*/ 1322 h 1340"/>
                  <a:gd name="T36" fmla="*/ 953 w 5687"/>
                  <a:gd name="T37" fmla="*/ 1281 h 1340"/>
                  <a:gd name="T38" fmla="*/ 700 w 5687"/>
                  <a:gd name="T39" fmla="*/ 1208 h 1340"/>
                  <a:gd name="T40" fmla="*/ 502 w 5687"/>
                  <a:gd name="T41" fmla="*/ 1130 h 1340"/>
                  <a:gd name="T42" fmla="*/ 269 w 5687"/>
                  <a:gd name="T43" fmla="*/ 1012 h 1340"/>
                  <a:gd name="T44" fmla="*/ 54 w 5687"/>
                  <a:gd name="T45" fmla="*/ 868 h 1340"/>
                  <a:gd name="T46" fmla="*/ 0 w 5687"/>
                  <a:gd name="T47" fmla="*/ 153 h 1340"/>
                  <a:gd name="T48" fmla="*/ 137 w 5687"/>
                  <a:gd name="T49" fmla="*/ 330 h 1340"/>
                  <a:gd name="T50" fmla="*/ 292 w 5687"/>
                  <a:gd name="T51" fmla="*/ 493 h 1340"/>
                  <a:gd name="T52" fmla="*/ 476 w 5687"/>
                  <a:gd name="T53" fmla="*/ 651 h 1340"/>
                  <a:gd name="T54" fmla="*/ 695 w 5687"/>
                  <a:gd name="T55" fmla="*/ 791 h 1340"/>
                  <a:gd name="T56" fmla="*/ 931 w 5687"/>
                  <a:gd name="T57" fmla="*/ 902 h 1340"/>
                  <a:gd name="T58" fmla="*/ 1183 w 5687"/>
                  <a:gd name="T59" fmla="*/ 979 h 1340"/>
                  <a:gd name="T60" fmla="*/ 1322 w 5687"/>
                  <a:gd name="T61" fmla="*/ 1006 h 1340"/>
                  <a:gd name="T62" fmla="*/ 1625 w 5687"/>
                  <a:gd name="T63" fmla="*/ 1036 h 1340"/>
                  <a:gd name="T64" fmla="*/ 1928 w 5687"/>
                  <a:gd name="T65" fmla="*/ 1031 h 1340"/>
                  <a:gd name="T66" fmla="*/ 2230 w 5687"/>
                  <a:gd name="T67" fmla="*/ 998 h 1340"/>
                  <a:gd name="T68" fmla="*/ 2487 w 5687"/>
                  <a:gd name="T69" fmla="*/ 949 h 1340"/>
                  <a:gd name="T70" fmla="*/ 2797 w 5687"/>
                  <a:gd name="T71" fmla="*/ 871 h 1340"/>
                  <a:gd name="T72" fmla="*/ 3188 w 5687"/>
                  <a:gd name="T73" fmla="*/ 748 h 1340"/>
                  <a:gd name="T74" fmla="*/ 3653 w 5687"/>
                  <a:gd name="T75" fmla="*/ 573 h 1340"/>
                  <a:gd name="T76" fmla="*/ 4100 w 5687"/>
                  <a:gd name="T77" fmla="*/ 389 h 1340"/>
                  <a:gd name="T78" fmla="*/ 4528 w 5687"/>
                  <a:gd name="T79" fmla="*/ 213 h 1340"/>
                  <a:gd name="T80" fmla="*/ 4843 w 5687"/>
                  <a:gd name="T81" fmla="*/ 99 h 1340"/>
                  <a:gd name="T82" fmla="*/ 5082 w 5687"/>
                  <a:gd name="T83" fmla="*/ 38 h 1340"/>
                  <a:gd name="T84" fmla="*/ 5320 w 5687"/>
                  <a:gd name="T85" fmla="*/ 5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87" h="1340">
                    <a:moveTo>
                      <a:pt x="5423" y="0"/>
                    </a:moveTo>
                    <a:lnTo>
                      <a:pt x="5511" y="3"/>
                    </a:lnTo>
                    <a:lnTo>
                      <a:pt x="5600" y="10"/>
                    </a:lnTo>
                    <a:lnTo>
                      <a:pt x="5687" y="26"/>
                    </a:lnTo>
                    <a:lnTo>
                      <a:pt x="5687" y="50"/>
                    </a:lnTo>
                    <a:lnTo>
                      <a:pt x="5600" y="42"/>
                    </a:lnTo>
                    <a:lnTo>
                      <a:pt x="5513" y="38"/>
                    </a:lnTo>
                    <a:lnTo>
                      <a:pt x="5424" y="43"/>
                    </a:lnTo>
                    <a:lnTo>
                      <a:pt x="5409" y="43"/>
                    </a:lnTo>
                    <a:lnTo>
                      <a:pt x="5277" y="61"/>
                    </a:lnTo>
                    <a:lnTo>
                      <a:pt x="5145" y="88"/>
                    </a:lnTo>
                    <a:lnTo>
                      <a:pt x="5013" y="125"/>
                    </a:lnTo>
                    <a:lnTo>
                      <a:pt x="4881" y="170"/>
                    </a:lnTo>
                    <a:lnTo>
                      <a:pt x="4749" y="222"/>
                    </a:lnTo>
                    <a:lnTo>
                      <a:pt x="4608" y="284"/>
                    </a:lnTo>
                    <a:lnTo>
                      <a:pt x="4466" y="352"/>
                    </a:lnTo>
                    <a:lnTo>
                      <a:pt x="4247" y="458"/>
                    </a:lnTo>
                    <a:lnTo>
                      <a:pt x="4056" y="553"/>
                    </a:lnTo>
                    <a:lnTo>
                      <a:pt x="3862" y="649"/>
                    </a:lnTo>
                    <a:lnTo>
                      <a:pt x="3664" y="744"/>
                    </a:lnTo>
                    <a:lnTo>
                      <a:pt x="3459" y="838"/>
                    </a:lnTo>
                    <a:lnTo>
                      <a:pt x="3249" y="928"/>
                    </a:lnTo>
                    <a:lnTo>
                      <a:pt x="3103" y="987"/>
                    </a:lnTo>
                    <a:lnTo>
                      <a:pt x="2954" y="1045"/>
                    </a:lnTo>
                    <a:lnTo>
                      <a:pt x="2803" y="1100"/>
                    </a:lnTo>
                    <a:lnTo>
                      <a:pt x="2646" y="1150"/>
                    </a:lnTo>
                    <a:lnTo>
                      <a:pt x="2487" y="1197"/>
                    </a:lnTo>
                    <a:lnTo>
                      <a:pt x="2323" y="1239"/>
                    </a:lnTo>
                    <a:lnTo>
                      <a:pt x="2183" y="1270"/>
                    </a:lnTo>
                    <a:lnTo>
                      <a:pt x="2037" y="1296"/>
                    </a:lnTo>
                    <a:lnTo>
                      <a:pt x="1891" y="1317"/>
                    </a:lnTo>
                    <a:lnTo>
                      <a:pt x="1785" y="1327"/>
                    </a:lnTo>
                    <a:lnTo>
                      <a:pt x="1679" y="1334"/>
                    </a:lnTo>
                    <a:lnTo>
                      <a:pt x="1525" y="1340"/>
                    </a:lnTo>
                    <a:lnTo>
                      <a:pt x="1370" y="1336"/>
                    </a:lnTo>
                    <a:lnTo>
                      <a:pt x="1212" y="1322"/>
                    </a:lnTo>
                    <a:lnTo>
                      <a:pt x="1084" y="1305"/>
                    </a:lnTo>
                    <a:lnTo>
                      <a:pt x="953" y="1281"/>
                    </a:lnTo>
                    <a:lnTo>
                      <a:pt x="827" y="1248"/>
                    </a:lnTo>
                    <a:lnTo>
                      <a:pt x="700" y="1208"/>
                    </a:lnTo>
                    <a:lnTo>
                      <a:pt x="575" y="1161"/>
                    </a:lnTo>
                    <a:lnTo>
                      <a:pt x="502" y="1130"/>
                    </a:lnTo>
                    <a:lnTo>
                      <a:pt x="384" y="1074"/>
                    </a:lnTo>
                    <a:lnTo>
                      <a:pt x="269" y="1012"/>
                    </a:lnTo>
                    <a:lnTo>
                      <a:pt x="160" y="942"/>
                    </a:lnTo>
                    <a:lnTo>
                      <a:pt x="54" y="868"/>
                    </a:lnTo>
                    <a:lnTo>
                      <a:pt x="0" y="826"/>
                    </a:lnTo>
                    <a:lnTo>
                      <a:pt x="0" y="153"/>
                    </a:lnTo>
                    <a:lnTo>
                      <a:pt x="68" y="243"/>
                    </a:lnTo>
                    <a:lnTo>
                      <a:pt x="137" y="330"/>
                    </a:lnTo>
                    <a:lnTo>
                      <a:pt x="212" y="413"/>
                    </a:lnTo>
                    <a:lnTo>
                      <a:pt x="292" y="493"/>
                    </a:lnTo>
                    <a:lnTo>
                      <a:pt x="375" y="569"/>
                    </a:lnTo>
                    <a:lnTo>
                      <a:pt x="476" y="651"/>
                    </a:lnTo>
                    <a:lnTo>
                      <a:pt x="584" y="725"/>
                    </a:lnTo>
                    <a:lnTo>
                      <a:pt x="695" y="791"/>
                    </a:lnTo>
                    <a:lnTo>
                      <a:pt x="811" y="850"/>
                    </a:lnTo>
                    <a:lnTo>
                      <a:pt x="931" y="902"/>
                    </a:lnTo>
                    <a:lnTo>
                      <a:pt x="1056" y="944"/>
                    </a:lnTo>
                    <a:lnTo>
                      <a:pt x="1183" y="979"/>
                    </a:lnTo>
                    <a:lnTo>
                      <a:pt x="1289" y="1001"/>
                    </a:lnTo>
                    <a:lnTo>
                      <a:pt x="1322" y="1006"/>
                    </a:lnTo>
                    <a:lnTo>
                      <a:pt x="1473" y="1025"/>
                    </a:lnTo>
                    <a:lnTo>
                      <a:pt x="1625" y="1036"/>
                    </a:lnTo>
                    <a:lnTo>
                      <a:pt x="1776" y="1038"/>
                    </a:lnTo>
                    <a:lnTo>
                      <a:pt x="1928" y="1031"/>
                    </a:lnTo>
                    <a:lnTo>
                      <a:pt x="2079" y="1017"/>
                    </a:lnTo>
                    <a:lnTo>
                      <a:pt x="2230" y="998"/>
                    </a:lnTo>
                    <a:lnTo>
                      <a:pt x="2377" y="972"/>
                    </a:lnTo>
                    <a:lnTo>
                      <a:pt x="2487" y="949"/>
                    </a:lnTo>
                    <a:lnTo>
                      <a:pt x="2596" y="923"/>
                    </a:lnTo>
                    <a:lnTo>
                      <a:pt x="2797" y="871"/>
                    </a:lnTo>
                    <a:lnTo>
                      <a:pt x="2995" y="810"/>
                    </a:lnTo>
                    <a:lnTo>
                      <a:pt x="3188" y="748"/>
                    </a:lnTo>
                    <a:lnTo>
                      <a:pt x="3424" y="663"/>
                    </a:lnTo>
                    <a:lnTo>
                      <a:pt x="3653" y="573"/>
                    </a:lnTo>
                    <a:lnTo>
                      <a:pt x="3879" y="481"/>
                    </a:lnTo>
                    <a:lnTo>
                      <a:pt x="4100" y="389"/>
                    </a:lnTo>
                    <a:lnTo>
                      <a:pt x="4331" y="293"/>
                    </a:lnTo>
                    <a:lnTo>
                      <a:pt x="4528" y="213"/>
                    </a:lnTo>
                    <a:lnTo>
                      <a:pt x="4723" y="139"/>
                    </a:lnTo>
                    <a:lnTo>
                      <a:pt x="4843" y="99"/>
                    </a:lnTo>
                    <a:lnTo>
                      <a:pt x="4963" y="66"/>
                    </a:lnTo>
                    <a:lnTo>
                      <a:pt x="5082" y="38"/>
                    </a:lnTo>
                    <a:lnTo>
                      <a:pt x="5202" y="17"/>
                    </a:lnTo>
                    <a:lnTo>
                      <a:pt x="5320" y="5"/>
                    </a:lnTo>
                    <a:lnTo>
                      <a:pt x="5423" y="0"/>
                    </a:lnTo>
                    <a:close/>
                  </a:path>
                </a:pathLst>
              </a:custGeom>
              <a:solidFill>
                <a:srgbClr val="E0C870"/>
              </a:solidFill>
              <a:ln w="0">
                <a:noFill/>
                <a:prstDash val="solid"/>
                <a:round/>
              </a:ln>
            </p:spPr>
            <p:txBody>
              <a:bodyPr vert="horz" wrap="square" lIns="128580" tIns="64290" rIns="128580" bIns="64290" numCol="1" anchor="t" anchorCtr="0" compatLnSpc="1"/>
              <a:lstStyle/>
              <a:p>
                <a:endParaRPr lang="zh-CN" altLang="en-US">
                  <a:cs typeface="思源宋体" panose="02020400000000000000" charset="-122"/>
                </a:endParaRPr>
              </a:p>
            </p:txBody>
          </p:sp>
          <p:sp>
            <p:nvSpPr>
              <p:cNvPr id="12" name="Freeform 8"/>
              <p:cNvSpPr/>
              <p:nvPr/>
            </p:nvSpPr>
            <p:spPr bwMode="auto">
              <a:xfrm>
                <a:off x="13337" y="7190"/>
                <a:ext cx="6943" cy="2678"/>
              </a:xfrm>
              <a:custGeom>
                <a:avLst/>
                <a:gdLst>
                  <a:gd name="T0" fmla="*/ 1750 w 1947"/>
                  <a:gd name="T1" fmla="*/ 0 h 755"/>
                  <a:gd name="T2" fmla="*/ 1813 w 1947"/>
                  <a:gd name="T3" fmla="*/ 2 h 755"/>
                  <a:gd name="T4" fmla="*/ 1879 w 1947"/>
                  <a:gd name="T5" fmla="*/ 6 h 755"/>
                  <a:gd name="T6" fmla="*/ 1947 w 1947"/>
                  <a:gd name="T7" fmla="*/ 13 h 755"/>
                  <a:gd name="T8" fmla="*/ 1947 w 1947"/>
                  <a:gd name="T9" fmla="*/ 179 h 755"/>
                  <a:gd name="T10" fmla="*/ 1855 w 1947"/>
                  <a:gd name="T11" fmla="*/ 162 h 755"/>
                  <a:gd name="T12" fmla="*/ 1759 w 1947"/>
                  <a:gd name="T13" fmla="*/ 150 h 755"/>
                  <a:gd name="T14" fmla="*/ 1646 w 1947"/>
                  <a:gd name="T15" fmla="*/ 145 h 755"/>
                  <a:gd name="T16" fmla="*/ 1530 w 1947"/>
                  <a:gd name="T17" fmla="*/ 145 h 755"/>
                  <a:gd name="T18" fmla="*/ 1415 w 1947"/>
                  <a:gd name="T19" fmla="*/ 153 h 755"/>
                  <a:gd name="T20" fmla="*/ 1299 w 1947"/>
                  <a:gd name="T21" fmla="*/ 169 h 755"/>
                  <a:gd name="T22" fmla="*/ 1181 w 1947"/>
                  <a:gd name="T23" fmla="*/ 190 h 755"/>
                  <a:gd name="T24" fmla="*/ 1047 w 1947"/>
                  <a:gd name="T25" fmla="*/ 223 h 755"/>
                  <a:gd name="T26" fmla="*/ 912 w 1947"/>
                  <a:gd name="T27" fmla="*/ 263 h 755"/>
                  <a:gd name="T28" fmla="*/ 776 w 1947"/>
                  <a:gd name="T29" fmla="*/ 309 h 755"/>
                  <a:gd name="T30" fmla="*/ 643 w 1947"/>
                  <a:gd name="T31" fmla="*/ 363 h 755"/>
                  <a:gd name="T32" fmla="*/ 509 w 1947"/>
                  <a:gd name="T33" fmla="*/ 426 h 755"/>
                  <a:gd name="T34" fmla="*/ 379 w 1947"/>
                  <a:gd name="T35" fmla="*/ 495 h 755"/>
                  <a:gd name="T36" fmla="*/ 250 w 1947"/>
                  <a:gd name="T37" fmla="*/ 573 h 755"/>
                  <a:gd name="T38" fmla="*/ 123 w 1947"/>
                  <a:gd name="T39" fmla="*/ 660 h 755"/>
                  <a:gd name="T40" fmla="*/ 0 w 1947"/>
                  <a:gd name="T41" fmla="*/ 755 h 755"/>
                  <a:gd name="T42" fmla="*/ 117 w 1947"/>
                  <a:gd name="T43" fmla="*/ 650 h 755"/>
                  <a:gd name="T44" fmla="*/ 236 w 1947"/>
                  <a:gd name="T45" fmla="*/ 554 h 755"/>
                  <a:gd name="T46" fmla="*/ 360 w 1947"/>
                  <a:gd name="T47" fmla="*/ 464 h 755"/>
                  <a:gd name="T48" fmla="*/ 486 w 1947"/>
                  <a:gd name="T49" fmla="*/ 382 h 755"/>
                  <a:gd name="T50" fmla="*/ 617 w 1947"/>
                  <a:gd name="T51" fmla="*/ 309 h 755"/>
                  <a:gd name="T52" fmla="*/ 749 w 1947"/>
                  <a:gd name="T53" fmla="*/ 243 h 755"/>
                  <a:gd name="T54" fmla="*/ 882 w 1947"/>
                  <a:gd name="T55" fmla="*/ 184 h 755"/>
                  <a:gd name="T56" fmla="*/ 1016 w 1947"/>
                  <a:gd name="T57" fmla="*/ 134 h 755"/>
                  <a:gd name="T58" fmla="*/ 1153 w 1947"/>
                  <a:gd name="T59" fmla="*/ 89 h 755"/>
                  <a:gd name="T60" fmla="*/ 1301 w 1947"/>
                  <a:gd name="T61" fmla="*/ 51 h 755"/>
                  <a:gd name="T62" fmla="*/ 1450 w 1947"/>
                  <a:gd name="T63" fmla="*/ 23 h 755"/>
                  <a:gd name="T64" fmla="*/ 1599 w 1947"/>
                  <a:gd name="T65" fmla="*/ 6 h 755"/>
                  <a:gd name="T66" fmla="*/ 1750 w 1947"/>
                  <a:gd name="T67"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7" h="755">
                    <a:moveTo>
                      <a:pt x="1750" y="0"/>
                    </a:moveTo>
                    <a:lnTo>
                      <a:pt x="1813" y="2"/>
                    </a:lnTo>
                    <a:lnTo>
                      <a:pt x="1879" y="6"/>
                    </a:lnTo>
                    <a:lnTo>
                      <a:pt x="1947" y="13"/>
                    </a:lnTo>
                    <a:lnTo>
                      <a:pt x="1947" y="179"/>
                    </a:lnTo>
                    <a:lnTo>
                      <a:pt x="1855" y="162"/>
                    </a:lnTo>
                    <a:lnTo>
                      <a:pt x="1759" y="150"/>
                    </a:lnTo>
                    <a:lnTo>
                      <a:pt x="1646" y="145"/>
                    </a:lnTo>
                    <a:lnTo>
                      <a:pt x="1530" y="145"/>
                    </a:lnTo>
                    <a:lnTo>
                      <a:pt x="1415" y="153"/>
                    </a:lnTo>
                    <a:lnTo>
                      <a:pt x="1299" y="169"/>
                    </a:lnTo>
                    <a:lnTo>
                      <a:pt x="1181" y="190"/>
                    </a:lnTo>
                    <a:lnTo>
                      <a:pt x="1047" y="223"/>
                    </a:lnTo>
                    <a:lnTo>
                      <a:pt x="912" y="263"/>
                    </a:lnTo>
                    <a:lnTo>
                      <a:pt x="776" y="309"/>
                    </a:lnTo>
                    <a:lnTo>
                      <a:pt x="643" y="363"/>
                    </a:lnTo>
                    <a:lnTo>
                      <a:pt x="509" y="426"/>
                    </a:lnTo>
                    <a:lnTo>
                      <a:pt x="379" y="495"/>
                    </a:lnTo>
                    <a:lnTo>
                      <a:pt x="250" y="573"/>
                    </a:lnTo>
                    <a:lnTo>
                      <a:pt x="123" y="660"/>
                    </a:lnTo>
                    <a:lnTo>
                      <a:pt x="0" y="755"/>
                    </a:lnTo>
                    <a:lnTo>
                      <a:pt x="117" y="650"/>
                    </a:lnTo>
                    <a:lnTo>
                      <a:pt x="236" y="554"/>
                    </a:lnTo>
                    <a:lnTo>
                      <a:pt x="360" y="464"/>
                    </a:lnTo>
                    <a:lnTo>
                      <a:pt x="486" y="382"/>
                    </a:lnTo>
                    <a:lnTo>
                      <a:pt x="617" y="309"/>
                    </a:lnTo>
                    <a:lnTo>
                      <a:pt x="749" y="243"/>
                    </a:lnTo>
                    <a:lnTo>
                      <a:pt x="882" y="184"/>
                    </a:lnTo>
                    <a:lnTo>
                      <a:pt x="1016" y="134"/>
                    </a:lnTo>
                    <a:lnTo>
                      <a:pt x="1153" y="89"/>
                    </a:lnTo>
                    <a:lnTo>
                      <a:pt x="1301" y="51"/>
                    </a:lnTo>
                    <a:lnTo>
                      <a:pt x="1450" y="23"/>
                    </a:lnTo>
                    <a:lnTo>
                      <a:pt x="1599" y="6"/>
                    </a:lnTo>
                    <a:lnTo>
                      <a:pt x="1750" y="0"/>
                    </a:lnTo>
                    <a:close/>
                  </a:path>
                </a:pathLst>
              </a:custGeom>
              <a:solidFill>
                <a:srgbClr val="E0C870"/>
              </a:solidFill>
              <a:ln w="0">
                <a:noFill/>
                <a:prstDash val="solid"/>
                <a:round/>
              </a:ln>
            </p:spPr>
            <p:txBody>
              <a:bodyPr vert="horz" wrap="square" lIns="128580" tIns="64290" rIns="128580" bIns="64290" numCol="1" anchor="t" anchorCtr="0" compatLnSpc="1"/>
              <a:lstStyle/>
              <a:p>
                <a:endParaRPr lang="zh-CN" altLang="en-US">
                  <a:cs typeface="思源宋体" panose="02020400000000000000" charset="-122"/>
                </a:endParaRPr>
              </a:p>
            </p:txBody>
          </p:sp>
        </p:grpSp>
        <p:sp>
          <p:nvSpPr>
            <p:cNvPr id="19" name="文本框 18"/>
            <p:cNvSpPr txBox="1"/>
            <p:nvPr/>
          </p:nvSpPr>
          <p:spPr>
            <a:xfrm>
              <a:off x="1612" y="3369"/>
              <a:ext cx="9775" cy="3044"/>
            </a:xfrm>
            <a:prstGeom prst="rect">
              <a:avLst/>
            </a:prstGeom>
            <a:noFill/>
          </p:spPr>
          <p:txBody>
            <a:bodyPr wrap="none" rtlCol="0">
              <a:normAutofit fontScale="92500" lnSpcReduction="20000"/>
            </a:bodyPr>
            <a:lstStyle/>
            <a:p>
              <a:r>
                <a:rPr lang="en-US" altLang="en-US" sz="4000" dirty="0">
                  <a:solidFill>
                    <a:schemeClr val="tx1">
                      <a:lumMod val="75000"/>
                      <a:lumOff val="25000"/>
                    </a:schemeClr>
                  </a:solidFill>
                  <a:latin typeface="Source Han Sans SC"/>
                  <a:ea typeface="Source Han Sans SC"/>
                  <a:cs typeface="思源宋体" panose="02020400000000000000" charset="-122"/>
                </a:rPr>
                <a:t>Marijuana Arrests in Toronto: </a:t>
              </a:r>
            </a:p>
            <a:p>
              <a:r>
                <a:rPr lang="en-US" altLang="en-US" sz="4000" dirty="0">
                  <a:solidFill>
                    <a:schemeClr val="tx1">
                      <a:lumMod val="75000"/>
                      <a:lumOff val="25000"/>
                    </a:schemeClr>
                  </a:solidFill>
                  <a:latin typeface="Source Han Sans SC"/>
                  <a:ea typeface="Source Han Sans SC"/>
                  <a:cs typeface="思源宋体" panose="02020400000000000000" charset="-122"/>
                </a:rPr>
                <a:t>Case Study:</a:t>
              </a:r>
            </a:p>
            <a:p>
              <a:r>
                <a:rPr lang="en-US" altLang="en-US" sz="4000" dirty="0">
                  <a:solidFill>
                    <a:schemeClr val="tx1">
                      <a:lumMod val="75000"/>
                      <a:lumOff val="25000"/>
                    </a:schemeClr>
                  </a:solidFill>
                  <a:latin typeface="Source Han Sans SC"/>
                  <a:ea typeface="Source Han Sans SC"/>
                  <a:cs typeface="思源宋体" panose="02020400000000000000" charset="-122"/>
                </a:rPr>
                <a:t>Impact of Drug Policy on</a:t>
              </a:r>
            </a:p>
            <a:p>
              <a:r>
                <a:rPr lang="en-US" altLang="en-US" sz="4000" dirty="0">
                  <a:solidFill>
                    <a:schemeClr val="tx1">
                      <a:lumMod val="75000"/>
                      <a:lumOff val="25000"/>
                    </a:schemeClr>
                  </a:solidFill>
                  <a:latin typeface="Source Han Sans SC"/>
                  <a:ea typeface="Source Han Sans SC"/>
                  <a:cs typeface="思源宋体" panose="02020400000000000000" charset="-122"/>
                </a:rPr>
                <a:t>Racial Disparities</a:t>
              </a:r>
            </a:p>
          </p:txBody>
        </p:sp>
        <p:sp>
          <p:nvSpPr>
            <p:cNvPr id="20" name="文本框 19"/>
            <p:cNvSpPr txBox="1"/>
            <p:nvPr/>
          </p:nvSpPr>
          <p:spPr>
            <a:xfrm>
              <a:off x="1612" y="1917"/>
              <a:ext cx="2752" cy="1454"/>
            </a:xfrm>
            <a:prstGeom prst="rect">
              <a:avLst/>
            </a:prstGeom>
            <a:noFill/>
          </p:spPr>
          <p:txBody>
            <a:bodyPr wrap="none" rtlCol="0">
              <a:normAutofit/>
            </a:bodyPr>
            <a:lstStyle/>
            <a:p>
              <a:endParaRPr lang="en-US" altLang="zh-CN" sz="5400" dirty="0">
                <a:solidFill>
                  <a:srgbClr val="E0C870"/>
                </a:solidFill>
                <a:latin typeface="字魂35号-经典雅黑" panose="00000500000000000000" charset="-122"/>
                <a:ea typeface="字魂35号-经典雅黑" panose="00000500000000000000" charset="-122"/>
                <a:cs typeface="思源宋体" panose="02020400000000000000" charset="-122"/>
              </a:endParaRPr>
            </a:p>
          </p:txBody>
        </p:sp>
        <p:sp>
          <p:nvSpPr>
            <p:cNvPr id="21" name="文本框 20"/>
            <p:cNvSpPr txBox="1"/>
            <p:nvPr/>
          </p:nvSpPr>
          <p:spPr>
            <a:xfrm>
              <a:off x="1712" y="5397"/>
              <a:ext cx="9775" cy="1016"/>
            </a:xfrm>
            <a:prstGeom prst="rect">
              <a:avLst/>
            </a:prstGeom>
            <a:noFill/>
          </p:spPr>
          <p:txBody>
            <a:bodyPr wrap="square" rtlCol="0">
              <a:normAutofit/>
            </a:bodyPr>
            <a:lstStyle/>
            <a:p>
              <a:pPr>
                <a:lnSpc>
                  <a:spcPct val="150000"/>
                </a:lnSpc>
              </a:pPr>
              <a:endParaRPr lang="en-US" altLang="en-US" sz="1200" dirty="0">
                <a:solidFill>
                  <a:schemeClr val="tx1">
                    <a:lumMod val="65000"/>
                    <a:lumOff val="35000"/>
                  </a:schemeClr>
                </a:solidFill>
                <a:latin typeface="思源宋体"/>
                <a:ea typeface="思源宋体"/>
                <a:cs typeface="思源宋体" panose="02020400000000000000" charset="-122"/>
                <a:sym typeface="+mn-ea"/>
              </a:endParaRPr>
            </a:p>
          </p:txBody>
        </p:sp>
        <p:sp>
          <p:nvSpPr>
            <p:cNvPr id="22" name="文本框 21"/>
            <p:cNvSpPr txBox="1"/>
            <p:nvPr/>
          </p:nvSpPr>
          <p:spPr>
            <a:xfrm>
              <a:off x="1835" y="6738"/>
              <a:ext cx="3777" cy="1870"/>
            </a:xfrm>
            <a:prstGeom prst="roundRect">
              <a:avLst/>
            </a:prstGeom>
            <a:solidFill>
              <a:srgbClr val="7CC1D0"/>
            </a:solidFill>
          </p:spPr>
          <p:txBody>
            <a:bodyPr wrap="none" rtlCol="0">
              <a:normAutofit/>
            </a:bodyPr>
            <a:lstStyle/>
            <a:p>
              <a:r>
                <a:rPr lang="en-CA" sz="2000" b="0" i="0" u="none" strike="noStrike" dirty="0">
                  <a:solidFill>
                    <a:srgbClr val="D1D5DB"/>
                  </a:solidFill>
                  <a:effectLst/>
                  <a:latin typeface="Söhne"/>
                </a:rPr>
                <a:t>A Statistical Analysis</a:t>
              </a:r>
            </a:p>
            <a:p>
              <a:r>
                <a:rPr lang="en-CA" altLang="zh-CN" sz="2000" dirty="0">
                  <a:solidFill>
                    <a:srgbClr val="D1D5DB"/>
                  </a:solidFill>
                  <a:latin typeface="Söhne"/>
                  <a:ea typeface="思源宋体 Heavy" panose="02020900000000000000" charset="-122"/>
                  <a:cs typeface="思源宋体 Heavy" panose="02020900000000000000" charset="-122"/>
                </a:rPr>
                <a:t>DAT 200</a:t>
              </a:r>
            </a:p>
            <a:p>
              <a:r>
                <a:rPr lang="en-CA" altLang="zh-CN" sz="2000" dirty="0">
                  <a:solidFill>
                    <a:srgbClr val="D1D5DB"/>
                  </a:solidFill>
                  <a:effectLst/>
                  <a:latin typeface="Söhne"/>
                  <a:ea typeface="思源宋体 Heavy" panose="02020900000000000000" charset="-122"/>
                  <a:cs typeface="思源宋体 Heavy" panose="02020900000000000000" charset="-122"/>
                </a:rPr>
                <a:t>Nov 2023</a:t>
              </a:r>
              <a:endParaRPr lang="zh-CN" altLang="en-US" sz="2000" dirty="0">
                <a:solidFill>
                  <a:schemeClr val="bg1"/>
                </a:solidFill>
                <a:effectLst/>
                <a:latin typeface="思源宋体 Heavy" panose="02020900000000000000" charset="-122"/>
                <a:ea typeface="思源宋体 Heavy" panose="02020900000000000000" charset="-122"/>
                <a:cs typeface="思源宋体 Heavy" panose="02020900000000000000" charset="-122"/>
              </a:endParaRPr>
            </a:p>
          </p:txBody>
        </p:sp>
        <p:sp>
          <p:nvSpPr>
            <p:cNvPr id="40" name="文本框 39"/>
            <p:cNvSpPr txBox="1"/>
            <p:nvPr/>
          </p:nvSpPr>
          <p:spPr>
            <a:xfrm>
              <a:off x="7195" y="7326"/>
              <a:ext cx="4860" cy="868"/>
            </a:xfrm>
            <a:prstGeom prst="roundRect">
              <a:avLst/>
            </a:prstGeom>
            <a:solidFill>
              <a:srgbClr val="E0C870"/>
            </a:solidFill>
          </p:spPr>
          <p:txBody>
            <a:bodyPr wrap="none" rtlCol="0">
              <a:noAutofit/>
            </a:bodyPr>
            <a:lstStyle/>
            <a:p>
              <a:pPr algn="l"/>
              <a:r>
                <a:rPr lang="en-US" altLang="en-US" sz="2400" dirty="0">
                  <a:solidFill>
                    <a:schemeClr val="bg1"/>
                  </a:solidFill>
                  <a:effectLst/>
                  <a:latin typeface="思源宋体 Heavy"/>
                  <a:ea typeface="思源宋体 Heavy" panose="02020900000000000000" charset="-122"/>
                  <a:cs typeface="思源宋体 Heavy" panose="02020900000000000000" charset="-122"/>
                  <a:sym typeface="+mn-ea"/>
                </a:rPr>
                <a:t>Mithun Manivannan</a:t>
              </a:r>
              <a:endParaRPr lang="zh-CN" altLang="en-US" sz="2400" dirty="0">
                <a:solidFill>
                  <a:schemeClr val="bg1"/>
                </a:solidFill>
                <a:effectLst/>
                <a:latin typeface="思源宋体 Heavy" panose="02020900000000000000" charset="-122"/>
                <a:ea typeface="思源宋体 Heavy" panose="02020900000000000000" charset="-122"/>
                <a:cs typeface="思源宋体 Heavy" panose="02020900000000000000" charset="-122"/>
              </a:endParaRP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0" presetClass="entr" presetSubtype="0" fill="hold" nodeType="afterEffect">
                                  <p:stCondLst>
                                    <p:cond delay="0"/>
                                  </p:stCondLst>
                                  <p:childTnLst>
                                    <p:set>
                                      <p:cBhvr>
                                        <p:cTn id="6" dur="500" fill="hold">
                                          <p:stCondLst>
                                            <p:cond delay="0"/>
                                          </p:stCondLst>
                                        </p:cTn>
                                        <p:tgtEl>
                                          <p:spTgt spid="25"/>
                                        </p:tgtEl>
                                        <p:attrNameLst>
                                          <p:attrName>style.visibility</p:attrName>
                                        </p:attrNameLst>
                                      </p:cBhvr>
                                      <p:to>
                                        <p:strVal val="visible"/>
                                      </p:to>
                                    </p:set>
                                    <p:animEffect transition="in" filter="wedg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368267" y="1124210"/>
            <a:ext cx="6460550" cy="646331"/>
          </a:xfrm>
          <a:prstGeom prst="rect">
            <a:avLst/>
          </a:prstGeom>
          <a:noFill/>
        </p:spPr>
        <p:txBody>
          <a:bodyPr wrap="square" rtlCol="0">
            <a:spAutoFit/>
          </a:bodyPr>
          <a:lstStyle/>
          <a:p>
            <a:r>
              <a:rPr lang="en-US" dirty="0" err="1">
                <a:solidFill>
                  <a:schemeClr val="tx2"/>
                </a:solidFill>
                <a:latin typeface="Osaka" panose="020B0600000000000000" pitchFamily="34" charset="-128"/>
                <a:ea typeface="Osaka" panose="020B0600000000000000" pitchFamily="34" charset="-128"/>
              </a:rPr>
              <a:t>ggpairs</a:t>
            </a:r>
            <a:r>
              <a:rPr lang="en-US" dirty="0">
                <a:solidFill>
                  <a:schemeClr val="tx2"/>
                </a:solidFill>
                <a:latin typeface="Osaka" panose="020B0600000000000000" pitchFamily="34" charset="-128"/>
                <a:ea typeface="Osaka" panose="020B0600000000000000" pitchFamily="34" charset="-128"/>
              </a:rPr>
              <a:t>()</a:t>
            </a:r>
          </a:p>
          <a:p>
            <a:r>
              <a:rPr lang="en-US" dirty="0" err="1">
                <a:solidFill>
                  <a:schemeClr val="tx2"/>
                </a:solidFill>
                <a:latin typeface="Osaka" panose="020B0600000000000000" pitchFamily="34" charset="-128"/>
                <a:ea typeface="Osaka" panose="020B0600000000000000" pitchFamily="34" charset="-128"/>
              </a:rPr>
              <a:t>corrplot</a:t>
            </a:r>
            <a:r>
              <a:rPr lang="en-US" dirty="0">
                <a:solidFill>
                  <a:schemeClr val="tx2"/>
                </a:solidFill>
                <a:latin typeface="Osaka" panose="020B0600000000000000" pitchFamily="34" charset="-128"/>
                <a:ea typeface="Osaka" panose="020B0600000000000000" pitchFamily="34" charset="-128"/>
              </a:rPr>
              <a:t>()</a:t>
            </a:r>
          </a:p>
        </p:txBody>
      </p:sp>
      <p:sp>
        <p:nvSpPr>
          <p:cNvPr id="7" name="TextBox 6">
            <a:extLst>
              <a:ext uri="{FF2B5EF4-FFF2-40B4-BE49-F238E27FC236}">
                <a16:creationId xmlns:a16="http://schemas.microsoft.com/office/drawing/2014/main" id="{A5978048-B17F-6DA0-BCC8-1B0E33DE0857}"/>
              </a:ext>
            </a:extLst>
          </p:cNvPr>
          <p:cNvSpPr txBox="1"/>
          <p:nvPr/>
        </p:nvSpPr>
        <p:spPr>
          <a:xfrm>
            <a:off x="368267" y="306343"/>
            <a:ext cx="3781702" cy="923330"/>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Exploration</a:t>
            </a:r>
            <a:r>
              <a:rPr lang="en-US" b="1" dirty="0">
                <a:latin typeface="Osaka" panose="020B0600000000000000" pitchFamily="34" charset="-128"/>
                <a:ea typeface="Osaka" panose="020B0600000000000000" pitchFamily="34" charset="-128"/>
                <a:sym typeface="Wingdings" pitchFamily="2" charset="2"/>
              </a:rPr>
              <a:t> Pairwise Relationship + Correlation Matrix</a:t>
            </a:r>
            <a:endParaRPr lang="en-US" b="1" dirty="0">
              <a:latin typeface="Osaka" panose="020B0600000000000000" pitchFamily="34" charset="-128"/>
              <a:ea typeface="Osaka" panose="020B0600000000000000" pitchFamily="34" charset="-128"/>
            </a:endParaRPr>
          </a:p>
        </p:txBody>
      </p:sp>
      <p:pic>
        <p:nvPicPr>
          <p:cNvPr id="3" name="Picture 2" descr="A screenshot of a graph&#10;&#10;Description automatically generated">
            <a:extLst>
              <a:ext uri="{FF2B5EF4-FFF2-40B4-BE49-F238E27FC236}">
                <a16:creationId xmlns:a16="http://schemas.microsoft.com/office/drawing/2014/main" id="{4ECA52E9-E025-4AA5-3374-23BB30557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816" y="159023"/>
            <a:ext cx="7949184" cy="6624320"/>
          </a:xfrm>
          <a:prstGeom prst="rect">
            <a:avLst/>
          </a:prstGeom>
        </p:spPr>
      </p:pic>
      <p:pic>
        <p:nvPicPr>
          <p:cNvPr id="6" name="Picture 5">
            <a:extLst>
              <a:ext uri="{FF2B5EF4-FFF2-40B4-BE49-F238E27FC236}">
                <a16:creationId xmlns:a16="http://schemas.microsoft.com/office/drawing/2014/main" id="{2931884F-15C5-7950-5082-4F8895DE138C}"/>
              </a:ext>
            </a:extLst>
          </p:cNvPr>
          <p:cNvPicPr>
            <a:picLocks noChangeAspect="1"/>
          </p:cNvPicPr>
          <p:nvPr/>
        </p:nvPicPr>
        <p:blipFill>
          <a:blip r:embed="rId3"/>
          <a:stretch>
            <a:fillRect/>
          </a:stretch>
        </p:blipFill>
        <p:spPr>
          <a:xfrm>
            <a:off x="134350" y="1778125"/>
            <a:ext cx="7151348" cy="646331"/>
          </a:xfrm>
          <a:prstGeom prst="rect">
            <a:avLst/>
          </a:prstGeom>
        </p:spPr>
      </p:pic>
      <p:pic>
        <p:nvPicPr>
          <p:cNvPr id="11" name="Picture 10">
            <a:extLst>
              <a:ext uri="{FF2B5EF4-FFF2-40B4-BE49-F238E27FC236}">
                <a16:creationId xmlns:a16="http://schemas.microsoft.com/office/drawing/2014/main" id="{AA31305C-A4E6-1814-D569-4438AE801BEE}"/>
              </a:ext>
            </a:extLst>
          </p:cNvPr>
          <p:cNvPicPr>
            <a:picLocks noChangeAspect="1"/>
          </p:cNvPicPr>
          <p:nvPr/>
        </p:nvPicPr>
        <p:blipFill>
          <a:blip r:embed="rId4"/>
          <a:stretch>
            <a:fillRect/>
          </a:stretch>
        </p:blipFill>
        <p:spPr>
          <a:xfrm>
            <a:off x="134349" y="2893705"/>
            <a:ext cx="9797361" cy="898007"/>
          </a:xfrm>
          <a:prstGeom prst="rect">
            <a:avLst/>
          </a:prstGeom>
        </p:spPr>
      </p:pic>
      <p:pic>
        <p:nvPicPr>
          <p:cNvPr id="12" name="Picture 11">
            <a:extLst>
              <a:ext uri="{FF2B5EF4-FFF2-40B4-BE49-F238E27FC236}">
                <a16:creationId xmlns:a16="http://schemas.microsoft.com/office/drawing/2014/main" id="{B1134F85-9573-2D2E-2143-73FB3460BB80}"/>
              </a:ext>
            </a:extLst>
          </p:cNvPr>
          <p:cNvPicPr>
            <a:picLocks noChangeAspect="1"/>
          </p:cNvPicPr>
          <p:nvPr/>
        </p:nvPicPr>
        <p:blipFill>
          <a:blip r:embed="rId5"/>
          <a:stretch>
            <a:fillRect/>
          </a:stretch>
        </p:blipFill>
        <p:spPr>
          <a:xfrm>
            <a:off x="134350" y="4038200"/>
            <a:ext cx="5384800" cy="1460500"/>
          </a:xfrm>
          <a:prstGeom prst="rect">
            <a:avLst/>
          </a:prstGeom>
        </p:spPr>
      </p:pic>
      <p:pic>
        <p:nvPicPr>
          <p:cNvPr id="13" name="Picture 12">
            <a:extLst>
              <a:ext uri="{FF2B5EF4-FFF2-40B4-BE49-F238E27FC236}">
                <a16:creationId xmlns:a16="http://schemas.microsoft.com/office/drawing/2014/main" id="{DA03BB9A-B3BC-92E4-B4C7-46265709842B}"/>
              </a:ext>
            </a:extLst>
          </p:cNvPr>
          <p:cNvPicPr>
            <a:picLocks noChangeAspect="1"/>
          </p:cNvPicPr>
          <p:nvPr/>
        </p:nvPicPr>
        <p:blipFill>
          <a:blip r:embed="rId6"/>
          <a:stretch>
            <a:fillRect/>
          </a:stretch>
        </p:blipFill>
        <p:spPr>
          <a:xfrm>
            <a:off x="348572" y="333337"/>
            <a:ext cx="3841366" cy="3523773"/>
          </a:xfrm>
          <a:prstGeom prst="rect">
            <a:avLst/>
          </a:prstGeom>
        </p:spPr>
      </p:pic>
      <p:sp>
        <p:nvSpPr>
          <p:cNvPr id="20" name="TextBox 19">
            <a:extLst>
              <a:ext uri="{FF2B5EF4-FFF2-40B4-BE49-F238E27FC236}">
                <a16:creationId xmlns:a16="http://schemas.microsoft.com/office/drawing/2014/main" id="{7B90F448-11C5-790B-9DDF-FE4667F75B67}"/>
              </a:ext>
            </a:extLst>
          </p:cNvPr>
          <p:cNvSpPr txBox="1"/>
          <p:nvPr/>
        </p:nvSpPr>
        <p:spPr>
          <a:xfrm>
            <a:off x="348572" y="5745188"/>
            <a:ext cx="6217920" cy="923330"/>
          </a:xfrm>
          <a:prstGeom prst="rect">
            <a:avLst/>
          </a:prstGeom>
          <a:noFill/>
        </p:spPr>
        <p:txBody>
          <a:bodyPr wrap="square">
            <a:spAutoFit/>
          </a:bodyPr>
          <a:lstStyle/>
          <a:p>
            <a:r>
              <a:rPr lang="en-CA" b="1" i="0" u="none" strike="noStrike" dirty="0">
                <a:effectLst/>
                <a:latin typeface="Osaka" panose="020B0600000000000000" pitchFamily="34" charset="-128"/>
                <a:ea typeface="Osaka" panose="020B0600000000000000" pitchFamily="34" charset="-128"/>
              </a:rPr>
              <a:t>Key Pairwise Relationships</a:t>
            </a:r>
          </a:p>
          <a:p>
            <a:r>
              <a:rPr lang="en-CA" b="1" i="0" u="none" strike="noStrike" dirty="0">
                <a:effectLst/>
                <a:latin typeface="Osaka" panose="020B0600000000000000" pitchFamily="34" charset="-128"/>
                <a:ea typeface="Osaka" panose="020B0600000000000000" pitchFamily="34" charset="-128"/>
              </a:rPr>
              <a:t>&amp; Correlations For</a:t>
            </a:r>
          </a:p>
          <a:p>
            <a:r>
              <a:rPr lang="en-CA" b="1" dirty="0">
                <a:latin typeface="Osaka" panose="020B0600000000000000" pitchFamily="34" charset="-128"/>
                <a:ea typeface="Osaka" panose="020B0600000000000000" pitchFamily="34" charset="-128"/>
              </a:rPr>
              <a:t>Numerical Variables</a:t>
            </a:r>
            <a:endParaRPr lang="en-US" dirty="0">
              <a:latin typeface="Osaka" panose="020B0600000000000000" pitchFamily="34" charset="-128"/>
              <a:ea typeface="Osaka" panose="020B0600000000000000" pitchFamily="34" charset="-128"/>
            </a:endParaRPr>
          </a:p>
        </p:txBody>
      </p:sp>
      <p:sp>
        <p:nvSpPr>
          <p:cNvPr id="22" name="TextBox 21">
            <a:extLst>
              <a:ext uri="{FF2B5EF4-FFF2-40B4-BE49-F238E27FC236}">
                <a16:creationId xmlns:a16="http://schemas.microsoft.com/office/drawing/2014/main" id="{2DFF0D9C-6C64-12D3-181A-8EF58AA1F992}"/>
              </a:ext>
            </a:extLst>
          </p:cNvPr>
          <p:cNvSpPr txBox="1"/>
          <p:nvPr/>
        </p:nvSpPr>
        <p:spPr>
          <a:xfrm>
            <a:off x="134349" y="3972802"/>
            <a:ext cx="3841366" cy="2308324"/>
          </a:xfrm>
          <a:prstGeom prst="rect">
            <a:avLst/>
          </a:prstGeom>
          <a:noFill/>
        </p:spPr>
        <p:txBody>
          <a:bodyPr wrap="square">
            <a:spAutoFit/>
          </a:bodyPr>
          <a:lstStyle/>
          <a:p>
            <a:pPr algn="l"/>
            <a:r>
              <a:rPr lang="en-CA" b="0" i="0" u="none" strike="noStrike" dirty="0">
                <a:solidFill>
                  <a:schemeClr val="tx2"/>
                </a:solidFill>
                <a:effectLst/>
                <a:latin typeface="Osaka" panose="020B0600000000000000" pitchFamily="34" charset="-128"/>
                <a:ea typeface="Osaka" panose="020B0600000000000000" pitchFamily="34" charset="-128"/>
              </a:rPr>
              <a:t>The correlations are generally very low, implying that there is no strong linear relationship between these variables. This might suggest that other factors not included in this set or non-linear relationships could be at play in the dataset.</a:t>
            </a:r>
          </a:p>
        </p:txBody>
      </p:sp>
    </p:spTree>
    <p:extLst>
      <p:ext uri="{BB962C8B-B14F-4D97-AF65-F5344CB8AC3E}">
        <p14:creationId xmlns:p14="http://schemas.microsoft.com/office/powerpoint/2010/main" val="199846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Variable Transformation</a:t>
            </a:r>
          </a:p>
        </p:txBody>
      </p:sp>
      <p:sp>
        <p:nvSpPr>
          <p:cNvPr id="3" name="TextBox 2">
            <a:extLst>
              <a:ext uri="{FF2B5EF4-FFF2-40B4-BE49-F238E27FC236}">
                <a16:creationId xmlns:a16="http://schemas.microsoft.com/office/drawing/2014/main" id="{49123ACF-6C1F-DCE8-380B-9C77B27F407D}"/>
              </a:ext>
            </a:extLst>
          </p:cNvPr>
          <p:cNvSpPr txBox="1"/>
          <p:nvPr/>
        </p:nvSpPr>
        <p:spPr>
          <a:xfrm>
            <a:off x="-1" y="912336"/>
            <a:ext cx="10701867" cy="5078313"/>
          </a:xfrm>
          <a:prstGeom prst="rect">
            <a:avLst/>
          </a:prstGeom>
          <a:noFill/>
        </p:spPr>
        <p:txBody>
          <a:bodyPr wrap="square">
            <a:spAutoFit/>
          </a:bodyPr>
          <a:lstStyle/>
          <a:p>
            <a:pPr algn="l"/>
            <a:r>
              <a:rPr lang="en-CA" b="1" i="0" u="none" strike="noStrike" dirty="0">
                <a:solidFill>
                  <a:schemeClr val="tx2"/>
                </a:solidFill>
                <a:effectLst/>
                <a:latin typeface="Osaka" panose="020B0600000000000000" pitchFamily="34" charset="-128"/>
                <a:ea typeface="Osaka" panose="020B0600000000000000" pitchFamily="34" charset="-128"/>
              </a:rPr>
              <a:t>Transformations Applied:</a:t>
            </a:r>
            <a:endParaRPr lang="en-CA" b="0" i="0" u="none" strike="noStrike" dirty="0">
              <a:solidFill>
                <a:schemeClr val="tx2"/>
              </a:solidFill>
              <a:effectLst/>
              <a:latin typeface="Osaka" panose="020B0600000000000000" pitchFamily="34" charset="-128"/>
              <a:ea typeface="Osaka" panose="020B0600000000000000" pitchFamily="34" charset="-128"/>
            </a:endParaRPr>
          </a:p>
          <a:p>
            <a:pPr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 Categorical Variables:</a:t>
            </a:r>
            <a:r>
              <a:rPr lang="en-CA" b="0" i="0" u="none" strike="noStrike" dirty="0">
                <a:solidFill>
                  <a:schemeClr val="tx2"/>
                </a:solidFill>
                <a:effectLst/>
                <a:latin typeface="Osaka" panose="020B0600000000000000" pitchFamily="34" charset="-128"/>
                <a:ea typeface="Osaka" panose="020B0600000000000000" pitchFamily="34" charset="-128"/>
              </a:rPr>
              <a:t> Converted 'colour', 'sex', 'employed’,</a:t>
            </a:r>
          </a:p>
          <a:p>
            <a:pPr algn="l"/>
            <a:r>
              <a:rPr lang="en-CA" b="0" i="0" u="none" strike="noStrike" dirty="0">
                <a:solidFill>
                  <a:schemeClr val="tx2"/>
                </a:solidFill>
                <a:effectLst/>
                <a:latin typeface="Osaka" panose="020B0600000000000000" pitchFamily="34" charset="-128"/>
                <a:ea typeface="Osaka" panose="020B0600000000000000" pitchFamily="34" charset="-128"/>
              </a:rPr>
              <a:t>'citizen’, and 'released' to factors to facilitate analysis.</a:t>
            </a:r>
          </a:p>
          <a:p>
            <a:pPr algn="l">
              <a:buFont typeface="Arial" panose="020B0604020202020204" pitchFamily="34" charset="0"/>
              <a:buChar char="•"/>
            </a:pPr>
            <a:endParaRPr lang="en-CA" dirty="0">
              <a:solidFill>
                <a:schemeClr val="tx2"/>
              </a:solidFill>
              <a:latin typeface="Osaka" panose="020B0600000000000000" pitchFamily="34" charset="-128"/>
              <a:ea typeface="Osaka" panose="020B0600000000000000" pitchFamily="34" charset="-128"/>
            </a:endParaRPr>
          </a:p>
          <a:p>
            <a:pPr algn="l"/>
            <a:endParaRPr lang="en-CA" b="0" i="0" u="none" strike="noStrike" dirty="0">
              <a:solidFill>
                <a:schemeClr val="tx2"/>
              </a:solidFill>
              <a:effectLst/>
              <a:latin typeface="Osaka" panose="020B0600000000000000" pitchFamily="34" charset="-128"/>
              <a:ea typeface="Osaka" panose="020B0600000000000000" pitchFamily="34" charset="-128"/>
            </a:endParaRPr>
          </a:p>
          <a:p>
            <a:pPr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 Age Binning:</a:t>
            </a:r>
            <a:r>
              <a:rPr lang="en-CA" b="0" i="0" u="none" strike="noStrike" dirty="0">
                <a:solidFill>
                  <a:schemeClr val="tx2"/>
                </a:solidFill>
                <a:effectLst/>
                <a:latin typeface="Osaka" panose="020B0600000000000000" pitchFamily="34" charset="-128"/>
                <a:ea typeface="Osaka" panose="020B0600000000000000" pitchFamily="34" charset="-128"/>
              </a:rPr>
              <a:t> Grouped 'age' into categorical age brackets to better understand distribution across different life stages.</a:t>
            </a:r>
          </a:p>
          <a:p>
            <a:pPr algn="l"/>
            <a:endParaRPr lang="en-CA" dirty="0">
              <a:solidFill>
                <a:schemeClr val="tx2"/>
              </a:solidFill>
              <a:latin typeface="Osaka" panose="020B0600000000000000" pitchFamily="34" charset="-128"/>
              <a:ea typeface="Osaka" panose="020B0600000000000000" pitchFamily="34" charset="-128"/>
            </a:endParaRPr>
          </a:p>
          <a:p>
            <a:pPr algn="l"/>
            <a:r>
              <a:rPr lang="en-CA" b="0" i="0" u="none" strike="noStrike" dirty="0">
                <a:solidFill>
                  <a:schemeClr val="tx2"/>
                </a:solidFill>
                <a:effectLst/>
                <a:latin typeface="Osaka" panose="020B0600000000000000" pitchFamily="34" charset="-128"/>
                <a:ea typeface="Osaka" panose="020B0600000000000000" pitchFamily="34" charset="-128"/>
              </a:rPr>
              <a:t>The continuous nature of age can sometimes mask patterns in the data due to a wide range of values. Binning age into categories allows for a clearer analysis of trends and relationships within distinct age groups, facilitating interpretation and enabling the use of age as a categorical predictor in the logistic regression model, which can be particularly useful if the relationship between age and release outcomes is not linear.</a:t>
            </a:r>
          </a:p>
          <a:p>
            <a:pPr lvl="1">
              <a:buFont typeface="Arial" panose="020B0604020202020204" pitchFamily="34" charset="0"/>
              <a:buChar char="•"/>
            </a:pPr>
            <a:endParaRPr lang="en-CA" dirty="0">
              <a:solidFill>
                <a:schemeClr val="tx2"/>
              </a:solidFill>
              <a:latin typeface="Osaka" panose="020B0600000000000000" pitchFamily="34" charset="-128"/>
              <a:ea typeface="Osaka" panose="020B0600000000000000" pitchFamily="34" charset="-128"/>
            </a:endParaRPr>
          </a:p>
          <a:p>
            <a:pPr lvl="1">
              <a:buFont typeface="Arial" panose="020B0604020202020204" pitchFamily="34" charset="0"/>
              <a:buChar char="•"/>
            </a:pPr>
            <a:endParaRPr lang="en-CA" b="0" i="0" u="none" strike="noStrike" dirty="0">
              <a:solidFill>
                <a:schemeClr val="tx2"/>
              </a:solidFill>
              <a:effectLst/>
              <a:latin typeface="Osaka" panose="020B0600000000000000" pitchFamily="34" charset="-128"/>
              <a:ea typeface="Osaka" panose="020B0600000000000000" pitchFamily="34" charset="-128"/>
            </a:endParaRPr>
          </a:p>
          <a:p>
            <a:pPr lvl="1">
              <a:buFont typeface="Arial" panose="020B0604020202020204" pitchFamily="34" charset="0"/>
              <a:buChar char="•"/>
            </a:pPr>
            <a:endParaRPr lang="en-CA" dirty="0">
              <a:solidFill>
                <a:schemeClr val="tx2"/>
              </a:solidFill>
              <a:latin typeface="Osaka" panose="020B0600000000000000" pitchFamily="34" charset="-128"/>
              <a:ea typeface="Osaka" panose="020B0600000000000000" pitchFamily="34" charset="-128"/>
            </a:endParaRPr>
          </a:p>
          <a:p>
            <a:pPr lvl="1"/>
            <a:endParaRPr lang="en-CA" b="0" i="0" u="none" strike="noStrike" dirty="0">
              <a:solidFill>
                <a:schemeClr val="tx2"/>
              </a:solidFill>
              <a:effectLst/>
              <a:latin typeface="Osaka" panose="020B0600000000000000" pitchFamily="34" charset="-128"/>
              <a:ea typeface="Osaka" panose="020B0600000000000000" pitchFamily="34" charset="-128"/>
            </a:endParaRPr>
          </a:p>
          <a:p>
            <a:pPr lvl="1"/>
            <a:endParaRPr lang="en-CA" b="0" i="0" u="none" strike="noStrike" dirty="0">
              <a:solidFill>
                <a:schemeClr val="tx2"/>
              </a:solidFill>
              <a:effectLst/>
              <a:latin typeface="Osaka" panose="020B0600000000000000" pitchFamily="34" charset="-128"/>
              <a:ea typeface="Osaka" panose="020B0600000000000000" pitchFamily="34" charset="-128"/>
            </a:endParaRPr>
          </a:p>
        </p:txBody>
      </p:sp>
      <p:pic>
        <p:nvPicPr>
          <p:cNvPr id="23" name="Picture 22">
            <a:extLst>
              <a:ext uri="{FF2B5EF4-FFF2-40B4-BE49-F238E27FC236}">
                <a16:creationId xmlns:a16="http://schemas.microsoft.com/office/drawing/2014/main" id="{81B59C98-D8BC-B516-CF03-7F577B755A38}"/>
              </a:ext>
            </a:extLst>
          </p:cNvPr>
          <p:cNvPicPr>
            <a:picLocks noChangeAspect="1"/>
          </p:cNvPicPr>
          <p:nvPr/>
        </p:nvPicPr>
        <p:blipFill>
          <a:blip r:embed="rId2"/>
          <a:stretch>
            <a:fillRect/>
          </a:stretch>
        </p:blipFill>
        <p:spPr>
          <a:xfrm>
            <a:off x="7073900" y="520035"/>
            <a:ext cx="5118100" cy="1422400"/>
          </a:xfrm>
          <a:prstGeom prst="rect">
            <a:avLst/>
          </a:prstGeom>
        </p:spPr>
      </p:pic>
      <p:pic>
        <p:nvPicPr>
          <p:cNvPr id="24" name="Picture 23">
            <a:extLst>
              <a:ext uri="{FF2B5EF4-FFF2-40B4-BE49-F238E27FC236}">
                <a16:creationId xmlns:a16="http://schemas.microsoft.com/office/drawing/2014/main" id="{DD718D61-84EB-603E-BCE3-9C1D0D30EF31}"/>
              </a:ext>
            </a:extLst>
          </p:cNvPr>
          <p:cNvPicPr>
            <a:picLocks noChangeAspect="1"/>
          </p:cNvPicPr>
          <p:nvPr/>
        </p:nvPicPr>
        <p:blipFill>
          <a:blip r:embed="rId3"/>
          <a:stretch>
            <a:fillRect/>
          </a:stretch>
        </p:blipFill>
        <p:spPr>
          <a:xfrm>
            <a:off x="437804" y="4675182"/>
            <a:ext cx="7842596" cy="1439378"/>
          </a:xfrm>
          <a:prstGeom prst="rect">
            <a:avLst/>
          </a:prstGeom>
        </p:spPr>
      </p:pic>
    </p:spTree>
    <p:extLst>
      <p:ext uri="{BB962C8B-B14F-4D97-AF65-F5344CB8AC3E}">
        <p14:creationId xmlns:p14="http://schemas.microsoft.com/office/powerpoint/2010/main" val="192549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Feature Engineering</a:t>
            </a:r>
          </a:p>
        </p:txBody>
      </p:sp>
      <p:sp>
        <p:nvSpPr>
          <p:cNvPr id="2" name="TextBox 1">
            <a:extLst>
              <a:ext uri="{FF2B5EF4-FFF2-40B4-BE49-F238E27FC236}">
                <a16:creationId xmlns:a16="http://schemas.microsoft.com/office/drawing/2014/main" id="{80BDB2AA-94FE-9BE5-9F9B-D32F8E35A97B}"/>
              </a:ext>
            </a:extLst>
          </p:cNvPr>
          <p:cNvSpPr txBox="1"/>
          <p:nvPr/>
        </p:nvSpPr>
        <p:spPr>
          <a:xfrm>
            <a:off x="110066" y="618971"/>
            <a:ext cx="6096000" cy="2585323"/>
          </a:xfrm>
          <a:prstGeom prst="rect">
            <a:avLst/>
          </a:prstGeom>
          <a:noFill/>
        </p:spPr>
        <p:txBody>
          <a:bodyPr wrap="square">
            <a:spAutoFit/>
          </a:bodyPr>
          <a:lstStyle/>
          <a:p>
            <a:pPr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Police Checks Binning:</a:t>
            </a:r>
            <a:r>
              <a:rPr lang="en-CA" b="0" i="0" u="none" strike="noStrike" dirty="0">
                <a:solidFill>
                  <a:schemeClr val="tx2"/>
                </a:solidFill>
                <a:effectLst/>
                <a:latin typeface="Osaka" panose="020B0600000000000000" pitchFamily="34" charset="-128"/>
                <a:ea typeface="Osaka" panose="020B0600000000000000" pitchFamily="34" charset="-128"/>
              </a:rPr>
              <a:t> </a:t>
            </a:r>
          </a:p>
          <a:p>
            <a:pPr>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The number of police checks is a count variable, which may have a skewed distribution with many zeros. Grouping checks into bins helps to manage this skewness and can uncover trends across different levels of police interaction. It also reduces the impact of outliers by grouping infrequent, high counts of checks into broader categories.</a:t>
            </a:r>
          </a:p>
          <a:p>
            <a:endParaRPr lang="en-CA" b="0" i="0" u="none" strike="noStrike" dirty="0">
              <a:solidFill>
                <a:schemeClr val="tx2"/>
              </a:solidFill>
              <a:effectLst/>
              <a:latin typeface="Osaka" panose="020B0600000000000000" pitchFamily="34" charset="-128"/>
              <a:ea typeface="Osaka" panose="020B0600000000000000" pitchFamily="34" charset="-128"/>
            </a:endParaRPr>
          </a:p>
        </p:txBody>
      </p:sp>
      <p:sp>
        <p:nvSpPr>
          <p:cNvPr id="5" name="TextBox 4">
            <a:extLst>
              <a:ext uri="{FF2B5EF4-FFF2-40B4-BE49-F238E27FC236}">
                <a16:creationId xmlns:a16="http://schemas.microsoft.com/office/drawing/2014/main" id="{B4E273B4-F1CA-620F-4C03-733F141E2506}"/>
              </a:ext>
            </a:extLst>
          </p:cNvPr>
          <p:cNvSpPr txBox="1"/>
          <p:nvPr/>
        </p:nvSpPr>
        <p:spPr>
          <a:xfrm>
            <a:off x="6096000" y="520035"/>
            <a:ext cx="6096000" cy="5909310"/>
          </a:xfrm>
          <a:prstGeom prst="rect">
            <a:avLst/>
          </a:prstGeom>
          <a:noFill/>
        </p:spPr>
        <p:txBody>
          <a:bodyPr wrap="square">
            <a:spAutoFit/>
          </a:bodyPr>
          <a:lstStyle/>
          <a:p>
            <a:pPr algn="l"/>
            <a:r>
              <a:rPr lang="en-CA" b="1" i="0" u="none" strike="noStrike" dirty="0">
                <a:solidFill>
                  <a:schemeClr val="tx2"/>
                </a:solidFill>
                <a:effectLst/>
                <a:latin typeface="Osaka" panose="020B0600000000000000" pitchFamily="34" charset="-128"/>
                <a:ea typeface="Osaka" panose="020B0600000000000000" pitchFamily="34" charset="-128"/>
              </a:rPr>
              <a:t>Model Preparation:</a:t>
            </a:r>
            <a:endParaRPr lang="en-CA" b="0" i="0" u="none" strike="noStrike" dirty="0">
              <a:solidFill>
                <a:schemeClr val="tx2"/>
              </a:solidFill>
              <a:effectLst/>
              <a:latin typeface="Osaka" panose="020B0600000000000000" pitchFamily="34" charset="-128"/>
              <a:ea typeface="Osaka" panose="020B0600000000000000" pitchFamily="34" charset="-128"/>
            </a:endParaRPr>
          </a:p>
          <a:p>
            <a:pPr algn="l"/>
            <a:r>
              <a:rPr lang="en-CA" b="1" i="0" u="none" strike="noStrike" dirty="0">
                <a:solidFill>
                  <a:schemeClr val="tx2"/>
                </a:solidFill>
                <a:effectLst/>
                <a:latin typeface="Osaka" panose="020B0600000000000000" pitchFamily="34" charset="-128"/>
                <a:ea typeface="Osaka" panose="020B0600000000000000" pitchFamily="34" charset="-128"/>
              </a:rPr>
              <a:t>Dummy Coding:</a:t>
            </a:r>
            <a:r>
              <a:rPr lang="en-CA" b="0" i="0" u="none" strike="noStrike" dirty="0">
                <a:solidFill>
                  <a:schemeClr val="tx2"/>
                </a:solidFill>
                <a:effectLst/>
                <a:latin typeface="Osaka" panose="020B0600000000000000" pitchFamily="34" charset="-128"/>
                <a:ea typeface="Osaka" panose="020B0600000000000000" pitchFamily="34" charset="-128"/>
              </a:rPr>
              <a:t> When factor variables are used in a regression model, R automatically converts these into dummy variables. This allows for the inclusion of nominal categorical data in the model by creating binary (0/1) columns for each level of the factor, except one, which serves as the reference category. This process is essential for interpreting the effect of each category on the response variable.</a:t>
            </a:r>
          </a:p>
          <a:p>
            <a:pPr algn="l"/>
            <a:endParaRPr lang="en-CA" b="0" i="0" u="none" strike="noStrike" dirty="0">
              <a:solidFill>
                <a:schemeClr val="tx2"/>
              </a:solidFill>
              <a:effectLst/>
              <a:latin typeface="Osaka" panose="020B0600000000000000" pitchFamily="34" charset="-128"/>
              <a:ea typeface="Osaka" panose="020B0600000000000000" pitchFamily="34" charset="-128"/>
            </a:endParaRPr>
          </a:p>
          <a:p>
            <a:pPr algn="l"/>
            <a:r>
              <a:rPr lang="en-CA" b="1" i="0" u="none" strike="noStrike" dirty="0">
                <a:solidFill>
                  <a:schemeClr val="tx2"/>
                </a:solidFill>
                <a:effectLst/>
                <a:latin typeface="Osaka" panose="020B0600000000000000" pitchFamily="34" charset="-128"/>
                <a:ea typeface="Osaka" panose="020B0600000000000000" pitchFamily="34" charset="-128"/>
              </a:rPr>
              <a:t>Outcome Recoding:</a:t>
            </a:r>
            <a:r>
              <a:rPr lang="en-CA" b="0" i="0" u="none" strike="noStrike" dirty="0">
                <a:solidFill>
                  <a:schemeClr val="tx2"/>
                </a:solidFill>
                <a:effectLst/>
                <a:latin typeface="Osaka" panose="020B0600000000000000" pitchFamily="34" charset="-128"/>
                <a:ea typeface="Osaka" panose="020B0600000000000000" pitchFamily="34" charset="-128"/>
              </a:rPr>
              <a:t> The outcome variable 'released' is recoded to ensure that it has exactly two levels, 'No' and 'Yes', which is a requirement for binary logistic regression. This recoding clarifies the interpretation of the model's coefficients, where 'Yes' can be understood as the probability of an arrestee being released and 'No' as not being released. The coding reflects the binary nature of the outcome and is necessary for the logistic regression model to appropriately assess the relationship between predictors and the release outcome.</a:t>
            </a:r>
          </a:p>
        </p:txBody>
      </p:sp>
      <p:pic>
        <p:nvPicPr>
          <p:cNvPr id="6" name="Picture 5">
            <a:extLst>
              <a:ext uri="{FF2B5EF4-FFF2-40B4-BE49-F238E27FC236}">
                <a16:creationId xmlns:a16="http://schemas.microsoft.com/office/drawing/2014/main" id="{B179A222-C74A-02B1-361F-B3D89BCB6E3A}"/>
              </a:ext>
            </a:extLst>
          </p:cNvPr>
          <p:cNvPicPr>
            <a:picLocks noChangeAspect="1"/>
          </p:cNvPicPr>
          <p:nvPr/>
        </p:nvPicPr>
        <p:blipFill>
          <a:blip r:embed="rId2"/>
          <a:stretch>
            <a:fillRect/>
          </a:stretch>
        </p:blipFill>
        <p:spPr>
          <a:xfrm>
            <a:off x="220133" y="3204294"/>
            <a:ext cx="5875867" cy="919072"/>
          </a:xfrm>
          <a:prstGeom prst="rect">
            <a:avLst/>
          </a:prstGeom>
        </p:spPr>
      </p:pic>
      <p:pic>
        <p:nvPicPr>
          <p:cNvPr id="8" name="Picture 7">
            <a:extLst>
              <a:ext uri="{FF2B5EF4-FFF2-40B4-BE49-F238E27FC236}">
                <a16:creationId xmlns:a16="http://schemas.microsoft.com/office/drawing/2014/main" id="{E3F73EFB-4733-FF9D-4ACC-66A9D9192A7A}"/>
              </a:ext>
            </a:extLst>
          </p:cNvPr>
          <p:cNvPicPr>
            <a:picLocks noChangeAspect="1"/>
          </p:cNvPicPr>
          <p:nvPr/>
        </p:nvPicPr>
        <p:blipFill>
          <a:blip r:embed="rId3"/>
          <a:stretch>
            <a:fillRect/>
          </a:stretch>
        </p:blipFill>
        <p:spPr>
          <a:xfrm>
            <a:off x="482600" y="6468477"/>
            <a:ext cx="7264400" cy="330200"/>
          </a:xfrm>
          <a:prstGeom prst="rect">
            <a:avLst/>
          </a:prstGeom>
        </p:spPr>
      </p:pic>
    </p:spTree>
    <p:extLst>
      <p:ext uri="{BB962C8B-B14F-4D97-AF65-F5344CB8AC3E}">
        <p14:creationId xmlns:p14="http://schemas.microsoft.com/office/powerpoint/2010/main" val="136218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Evaluation of Logistic Regression Model</a:t>
            </a:r>
          </a:p>
        </p:txBody>
      </p:sp>
      <p:sp>
        <p:nvSpPr>
          <p:cNvPr id="3" name="TextBox 2">
            <a:extLst>
              <a:ext uri="{FF2B5EF4-FFF2-40B4-BE49-F238E27FC236}">
                <a16:creationId xmlns:a16="http://schemas.microsoft.com/office/drawing/2014/main" id="{49123ACF-6C1F-DCE8-380B-9C77B27F407D}"/>
              </a:ext>
            </a:extLst>
          </p:cNvPr>
          <p:cNvSpPr txBox="1"/>
          <p:nvPr/>
        </p:nvSpPr>
        <p:spPr>
          <a:xfrm>
            <a:off x="0" y="648246"/>
            <a:ext cx="4406503" cy="3416320"/>
          </a:xfrm>
          <a:prstGeom prst="rect">
            <a:avLst/>
          </a:prstGeom>
          <a:noFill/>
        </p:spPr>
        <p:txBody>
          <a:bodyPr wrap="square">
            <a:spAutoFit/>
          </a:bodyPr>
          <a:lstStyle/>
          <a:p>
            <a:pPr algn="l"/>
            <a:r>
              <a:rPr lang="en-CA" b="1" i="0" u="none" strike="noStrike" dirty="0">
                <a:solidFill>
                  <a:schemeClr val="tx2"/>
                </a:solidFill>
                <a:effectLst/>
                <a:latin typeface="Osaka" panose="020B0600000000000000" pitchFamily="34" charset="-128"/>
                <a:ea typeface="Osaka" panose="020B0600000000000000" pitchFamily="34" charset="-128"/>
              </a:rPr>
              <a:t>Model Overview:</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Utilized logistic regression to predict the likelihood of release following a marijuana arrest.</a:t>
            </a: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The binary outcome variable 'released' was regressed against predictors including race, age, sex, employment status, citizenship, and police checks.</a:t>
            </a:r>
          </a:p>
          <a:p>
            <a:pPr marL="285750" indent="-285750" algn="l">
              <a:buFont typeface="Arial" panose="020B0604020202020204" pitchFamily="34" charset="0"/>
              <a:buChar char="•"/>
            </a:pPr>
            <a:endParaRPr lang="en-CA" b="1" i="0" u="none" strike="noStrike" dirty="0">
              <a:solidFill>
                <a:schemeClr val="tx2"/>
              </a:solidFill>
              <a:effectLst/>
              <a:latin typeface="Osaka" panose="020B0600000000000000" pitchFamily="34" charset="-128"/>
              <a:ea typeface="Osaka" panose="020B0600000000000000" pitchFamily="34" charset="-128"/>
            </a:endParaRPr>
          </a:p>
          <a:p>
            <a:pPr marL="285750" indent="-285750" algn="l">
              <a:buFont typeface="Arial" panose="020B0604020202020204" pitchFamily="34" charset="0"/>
              <a:buChar char="•"/>
            </a:pPr>
            <a:endParaRPr lang="en-CA" b="1" dirty="0">
              <a:solidFill>
                <a:schemeClr val="tx2"/>
              </a:solidFill>
              <a:latin typeface="Osaka" panose="020B0600000000000000" pitchFamily="34" charset="-128"/>
              <a:ea typeface="Osaka" panose="020B0600000000000000" pitchFamily="34" charset="-128"/>
            </a:endParaRPr>
          </a:p>
        </p:txBody>
      </p:sp>
      <p:pic>
        <p:nvPicPr>
          <p:cNvPr id="5" name="Picture 4">
            <a:extLst>
              <a:ext uri="{FF2B5EF4-FFF2-40B4-BE49-F238E27FC236}">
                <a16:creationId xmlns:a16="http://schemas.microsoft.com/office/drawing/2014/main" id="{591EAAE3-CFC6-050C-B136-0A7717637D24}"/>
              </a:ext>
            </a:extLst>
          </p:cNvPr>
          <p:cNvPicPr>
            <a:picLocks noChangeAspect="1"/>
          </p:cNvPicPr>
          <p:nvPr/>
        </p:nvPicPr>
        <p:blipFill>
          <a:blip r:embed="rId2"/>
          <a:stretch>
            <a:fillRect/>
          </a:stretch>
        </p:blipFill>
        <p:spPr>
          <a:xfrm>
            <a:off x="4406503" y="648246"/>
            <a:ext cx="7772400" cy="627138"/>
          </a:xfrm>
          <a:prstGeom prst="rect">
            <a:avLst/>
          </a:prstGeom>
        </p:spPr>
      </p:pic>
      <p:sp>
        <p:nvSpPr>
          <p:cNvPr id="10" name="TextBox 9">
            <a:extLst>
              <a:ext uri="{FF2B5EF4-FFF2-40B4-BE49-F238E27FC236}">
                <a16:creationId xmlns:a16="http://schemas.microsoft.com/office/drawing/2014/main" id="{4EA0EBD7-230D-63AC-F026-88BC87D88CED}"/>
              </a:ext>
            </a:extLst>
          </p:cNvPr>
          <p:cNvSpPr txBox="1"/>
          <p:nvPr/>
        </p:nvSpPr>
        <p:spPr>
          <a:xfrm>
            <a:off x="0" y="4549676"/>
            <a:ext cx="7315200" cy="2308324"/>
          </a:xfrm>
          <a:prstGeom prst="rect">
            <a:avLst/>
          </a:prstGeom>
          <a:noFill/>
        </p:spPr>
        <p:txBody>
          <a:bodyPr wrap="square">
            <a:spAutoFit/>
          </a:bodyPr>
          <a:lstStyle/>
          <a:p>
            <a:r>
              <a:rPr lang="en-CA" b="1" i="0" u="none" strike="noStrike" dirty="0">
                <a:solidFill>
                  <a:schemeClr val="tx2"/>
                </a:solidFill>
                <a:effectLst/>
                <a:latin typeface="Osaka" panose="020B0600000000000000" pitchFamily="34" charset="-128"/>
                <a:ea typeface="Osaka" panose="020B0600000000000000" pitchFamily="34" charset="-128"/>
              </a:rPr>
              <a:t>Performance Metrics:</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Accuracy: Proportion of all predictions that were correct.</a:t>
            </a: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Sensitivity (Recall): Proportion of actual positive cases correctly identified.</a:t>
            </a: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Specificity: Proportion of actual negative cases correctly identified.</a:t>
            </a: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Precision: Proportion of positive identifications that were actually correct.</a:t>
            </a:r>
          </a:p>
        </p:txBody>
      </p:sp>
      <p:pic>
        <p:nvPicPr>
          <p:cNvPr id="11" name="Picture 10">
            <a:extLst>
              <a:ext uri="{FF2B5EF4-FFF2-40B4-BE49-F238E27FC236}">
                <a16:creationId xmlns:a16="http://schemas.microsoft.com/office/drawing/2014/main" id="{C0DA5997-EC41-ADE0-EC90-05A83927F08A}"/>
              </a:ext>
            </a:extLst>
          </p:cNvPr>
          <p:cNvPicPr>
            <a:picLocks noChangeAspect="1"/>
          </p:cNvPicPr>
          <p:nvPr/>
        </p:nvPicPr>
        <p:blipFill>
          <a:blip r:embed="rId3"/>
          <a:stretch>
            <a:fillRect/>
          </a:stretch>
        </p:blipFill>
        <p:spPr>
          <a:xfrm>
            <a:off x="4406503" y="1702030"/>
            <a:ext cx="7162800" cy="241300"/>
          </a:xfrm>
          <a:prstGeom prst="rect">
            <a:avLst/>
          </a:prstGeom>
        </p:spPr>
      </p:pic>
      <p:pic>
        <p:nvPicPr>
          <p:cNvPr id="17" name="Picture 16">
            <a:extLst>
              <a:ext uri="{FF2B5EF4-FFF2-40B4-BE49-F238E27FC236}">
                <a16:creationId xmlns:a16="http://schemas.microsoft.com/office/drawing/2014/main" id="{85DB5B28-163C-5676-65CC-4B5950BF6788}"/>
              </a:ext>
            </a:extLst>
          </p:cNvPr>
          <p:cNvPicPr>
            <a:picLocks noChangeAspect="1"/>
          </p:cNvPicPr>
          <p:nvPr/>
        </p:nvPicPr>
        <p:blipFill>
          <a:blip r:embed="rId4"/>
          <a:stretch>
            <a:fillRect/>
          </a:stretch>
        </p:blipFill>
        <p:spPr>
          <a:xfrm>
            <a:off x="0" y="3686832"/>
            <a:ext cx="7785497" cy="457891"/>
          </a:xfrm>
          <a:prstGeom prst="rect">
            <a:avLst/>
          </a:prstGeom>
        </p:spPr>
      </p:pic>
      <p:pic>
        <p:nvPicPr>
          <p:cNvPr id="19" name="Picture 18">
            <a:extLst>
              <a:ext uri="{FF2B5EF4-FFF2-40B4-BE49-F238E27FC236}">
                <a16:creationId xmlns:a16="http://schemas.microsoft.com/office/drawing/2014/main" id="{6AA29D5E-31C6-9825-46BF-BFDB6F5AEF30}"/>
              </a:ext>
            </a:extLst>
          </p:cNvPr>
          <p:cNvPicPr>
            <a:picLocks noChangeAspect="1"/>
          </p:cNvPicPr>
          <p:nvPr/>
        </p:nvPicPr>
        <p:blipFill>
          <a:blip r:embed="rId5"/>
          <a:stretch>
            <a:fillRect/>
          </a:stretch>
        </p:blipFill>
        <p:spPr>
          <a:xfrm>
            <a:off x="8906933" y="2047723"/>
            <a:ext cx="3285067" cy="4810277"/>
          </a:xfrm>
          <a:prstGeom prst="rect">
            <a:avLst/>
          </a:prstGeom>
        </p:spPr>
      </p:pic>
      <p:sp>
        <p:nvSpPr>
          <p:cNvPr id="21" name="TextBox 20">
            <a:extLst>
              <a:ext uri="{FF2B5EF4-FFF2-40B4-BE49-F238E27FC236}">
                <a16:creationId xmlns:a16="http://schemas.microsoft.com/office/drawing/2014/main" id="{154D4883-8451-1AA8-DE4C-6DE6F0ECBFEB}"/>
              </a:ext>
            </a:extLst>
          </p:cNvPr>
          <p:cNvSpPr txBox="1"/>
          <p:nvPr/>
        </p:nvSpPr>
        <p:spPr>
          <a:xfrm>
            <a:off x="6690406" y="2078871"/>
            <a:ext cx="6123708" cy="369332"/>
          </a:xfrm>
          <a:prstGeom prst="rect">
            <a:avLst/>
          </a:prstGeom>
          <a:noFill/>
        </p:spPr>
        <p:txBody>
          <a:bodyPr wrap="square">
            <a:spAutoFit/>
          </a:bodyPr>
          <a:lstStyle/>
          <a:p>
            <a:r>
              <a:rPr lang="en-CA" b="1" i="0" u="none" strike="noStrike" dirty="0">
                <a:solidFill>
                  <a:schemeClr val="tx2"/>
                </a:solidFill>
                <a:effectLst/>
                <a:latin typeface="Osaka" panose="020B0600000000000000" pitchFamily="34" charset="-128"/>
                <a:ea typeface="Osaka" panose="020B0600000000000000" pitchFamily="34" charset="-128"/>
              </a:rPr>
              <a:t>Confusion Matrix:</a:t>
            </a:r>
            <a:endParaRPr lang="en-CA" b="0" i="0" u="none" strike="noStrike" dirty="0">
              <a:solidFill>
                <a:schemeClr val="tx2"/>
              </a:solidFill>
              <a:effectLst/>
              <a:latin typeface="Osaka" panose="020B0600000000000000" pitchFamily="34" charset="-128"/>
              <a:ea typeface="Osaka" panose="020B0600000000000000" pitchFamily="34" charset="-128"/>
            </a:endParaRPr>
          </a:p>
        </p:txBody>
      </p:sp>
    </p:spTree>
    <p:extLst>
      <p:ext uri="{BB962C8B-B14F-4D97-AF65-F5344CB8AC3E}">
        <p14:creationId xmlns:p14="http://schemas.microsoft.com/office/powerpoint/2010/main" val="51121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43431" y="115778"/>
            <a:ext cx="7304566" cy="338554"/>
          </a:xfrm>
          <a:prstGeom prst="rect">
            <a:avLst/>
          </a:prstGeom>
          <a:noFill/>
        </p:spPr>
        <p:txBody>
          <a:bodyPr wrap="square">
            <a:spAutoFit/>
          </a:bodyPr>
          <a:lstStyle/>
          <a:p>
            <a:r>
              <a:rPr lang="en-US" sz="1600" b="1" dirty="0">
                <a:latin typeface="Osaka" panose="020B0600000000000000" pitchFamily="34" charset="-128"/>
                <a:ea typeface="Osaka" panose="020B0600000000000000" pitchFamily="34" charset="-128"/>
              </a:rPr>
              <a:t>Evaluation of Logistic Regression Model</a:t>
            </a:r>
          </a:p>
        </p:txBody>
      </p:sp>
      <p:sp>
        <p:nvSpPr>
          <p:cNvPr id="3" name="TextBox 2">
            <a:extLst>
              <a:ext uri="{FF2B5EF4-FFF2-40B4-BE49-F238E27FC236}">
                <a16:creationId xmlns:a16="http://schemas.microsoft.com/office/drawing/2014/main" id="{49123ACF-6C1F-DCE8-380B-9C77B27F407D}"/>
              </a:ext>
            </a:extLst>
          </p:cNvPr>
          <p:cNvSpPr txBox="1"/>
          <p:nvPr/>
        </p:nvSpPr>
        <p:spPr>
          <a:xfrm>
            <a:off x="1" y="648246"/>
            <a:ext cx="4129547" cy="5786199"/>
          </a:xfrm>
          <a:prstGeom prst="rect">
            <a:avLst/>
          </a:prstGeom>
          <a:noFill/>
        </p:spPr>
        <p:txBody>
          <a:bodyPr wrap="square">
            <a:spAutoFit/>
          </a:bodyPr>
          <a:lstStyle/>
          <a:p>
            <a:pPr algn="l"/>
            <a:r>
              <a:rPr lang="en-CA" sz="1600" b="1" i="0" u="none" strike="noStrike" dirty="0">
                <a:solidFill>
                  <a:schemeClr val="tx2"/>
                </a:solidFill>
                <a:effectLst/>
                <a:latin typeface="Osaka" panose="020B0600000000000000" pitchFamily="34" charset="-128"/>
                <a:ea typeface="Osaka" panose="020B0600000000000000" pitchFamily="34" charset="-128"/>
              </a:rPr>
              <a:t>Model Interpretations:</a:t>
            </a:r>
            <a:r>
              <a:rPr lang="en-CA" sz="1600" dirty="0">
                <a:solidFill>
                  <a:schemeClr val="tx2"/>
                </a:solidFill>
                <a:latin typeface="Osaka" panose="020B0600000000000000" pitchFamily="34" charset="-128"/>
                <a:ea typeface="Osaka" panose="020B0600000000000000" pitchFamily="34" charset="-128"/>
              </a:rPr>
              <a:t> </a:t>
            </a:r>
            <a:r>
              <a:rPr lang="en-CA" sz="1600" b="0" i="0" u="none" strike="noStrike" dirty="0">
                <a:solidFill>
                  <a:schemeClr val="tx2"/>
                </a:solidFill>
                <a:effectLst/>
                <a:latin typeface="Osaka" panose="020B0600000000000000" pitchFamily="34" charset="-128"/>
                <a:ea typeface="Osaka" panose="020B0600000000000000" pitchFamily="34" charset="-128"/>
              </a:rPr>
              <a:t>The logistic regression model exhibits an accuracy of 82.8%, close to the No Information Rate of 82.93%, indicating that the model is only slightly better than random guessing. With a sensitivity of 6.166%, the model rarely identifies those who will not be released, which is concerning given the potential impact of wrongful detention. </a:t>
            </a:r>
          </a:p>
          <a:p>
            <a:pPr algn="l"/>
            <a:endParaRPr lang="en-CA" sz="1600" dirty="0">
              <a:solidFill>
                <a:schemeClr val="tx2"/>
              </a:solidFill>
              <a:latin typeface="Osaka" panose="020B0600000000000000" pitchFamily="34" charset="-128"/>
              <a:ea typeface="Osaka" panose="020B0600000000000000" pitchFamily="34" charset="-128"/>
            </a:endParaRPr>
          </a:p>
          <a:p>
            <a:pPr algn="l"/>
            <a:r>
              <a:rPr lang="en-CA" sz="1600" b="0" i="0" u="none" strike="noStrike" dirty="0">
                <a:solidFill>
                  <a:schemeClr val="tx2"/>
                </a:solidFill>
                <a:effectLst/>
                <a:latin typeface="Osaka" panose="020B0600000000000000" pitchFamily="34" charset="-128"/>
                <a:ea typeface="Osaka" panose="020B0600000000000000" pitchFamily="34" charset="-128"/>
              </a:rPr>
              <a:t>However, its specificity is high at 98.569%, indicating it effectively identifies individuals who will be released. The balance between sensitivity and specificity is crucial, especially when considering the societal impacts of wrongful arrests based on racial profiling. False positives could lead to unnecessary legal consequences, while false negatives could undermine the justice system's integrity.</a:t>
            </a:r>
            <a:endParaRPr lang="en-CA" sz="1600" b="1" i="0" u="none" strike="noStrike" dirty="0">
              <a:solidFill>
                <a:schemeClr val="tx2"/>
              </a:solidFill>
              <a:effectLst/>
              <a:latin typeface="Osaka" panose="020B0600000000000000" pitchFamily="34" charset="-128"/>
              <a:ea typeface="Osaka" panose="020B0600000000000000" pitchFamily="34" charset="-128"/>
            </a:endParaRPr>
          </a:p>
          <a:p>
            <a:pPr marL="285750" indent="-285750" algn="l">
              <a:buFont typeface="Arial" panose="020B0604020202020204" pitchFamily="34" charset="0"/>
              <a:buChar char="•"/>
            </a:pPr>
            <a:endParaRPr lang="en-CA" sz="1600" b="1" dirty="0">
              <a:solidFill>
                <a:schemeClr val="tx2"/>
              </a:solidFill>
              <a:latin typeface="Osaka" panose="020B0600000000000000" pitchFamily="34" charset="-128"/>
              <a:ea typeface="Osaka" panose="020B0600000000000000" pitchFamily="34" charset="-128"/>
            </a:endParaRPr>
          </a:p>
        </p:txBody>
      </p:sp>
      <p:sp>
        <p:nvSpPr>
          <p:cNvPr id="4" name="TextBox 3">
            <a:extLst>
              <a:ext uri="{FF2B5EF4-FFF2-40B4-BE49-F238E27FC236}">
                <a16:creationId xmlns:a16="http://schemas.microsoft.com/office/drawing/2014/main" id="{2034E0A9-5064-1606-80E1-D31DCA8217EB}"/>
              </a:ext>
            </a:extLst>
          </p:cNvPr>
          <p:cNvSpPr txBox="1"/>
          <p:nvPr/>
        </p:nvSpPr>
        <p:spPr>
          <a:xfrm>
            <a:off x="5781367" y="115778"/>
            <a:ext cx="6410632" cy="2800767"/>
          </a:xfrm>
          <a:prstGeom prst="rect">
            <a:avLst/>
          </a:prstGeom>
          <a:noFill/>
        </p:spPr>
        <p:txBody>
          <a:bodyPr wrap="square">
            <a:spAutoFit/>
          </a:bodyPr>
          <a:lstStyle/>
          <a:p>
            <a:r>
              <a:rPr lang="en-CA" sz="1600" b="1" i="0" u="none" strike="noStrike" dirty="0">
                <a:solidFill>
                  <a:schemeClr val="tx2"/>
                </a:solidFill>
                <a:effectLst/>
                <a:latin typeface="Osaka" panose="020B0600000000000000" pitchFamily="34" charset="-128"/>
                <a:ea typeface="Osaka" panose="020B0600000000000000" pitchFamily="34" charset="-128"/>
              </a:rPr>
              <a:t>Implications for Future Policing:</a:t>
            </a:r>
            <a:r>
              <a:rPr lang="en-CA" sz="1600" b="0" i="0" u="none" strike="noStrike" dirty="0">
                <a:solidFill>
                  <a:schemeClr val="tx2"/>
                </a:solidFill>
                <a:effectLst/>
                <a:latin typeface="Osaka" panose="020B0600000000000000" pitchFamily="34" charset="-128"/>
                <a:ea typeface="Osaka" panose="020B0600000000000000" pitchFamily="34" charset="-128"/>
              </a:rPr>
              <a:t> The model's findings underscore the need to address systemic biases reflected in arrest outcomes. The model's tendency to predict non-release could be reflective of an inherent bias in the arrest data or a cautious approach in the judiciary process. These insights should inform policymakers and judiciary reform advocates about the areas needing attention for fairer judicial outcomes. With low sensitivity, there's an imperative to review the factors contributing to the decision-making processes of law enforcement, ensuring they are not implicitly biased against certain racial groups. </a:t>
            </a:r>
            <a:endParaRPr lang="en-US" sz="1600" dirty="0">
              <a:solidFill>
                <a:schemeClr val="tx2"/>
              </a:solidFill>
              <a:latin typeface="Osaka" panose="020B0600000000000000" pitchFamily="34" charset="-128"/>
              <a:ea typeface="Osaka" panose="020B0600000000000000" pitchFamily="34" charset="-128"/>
            </a:endParaRPr>
          </a:p>
        </p:txBody>
      </p:sp>
      <p:pic>
        <p:nvPicPr>
          <p:cNvPr id="1028" name="Picture 4" descr="Keyword:non discrimination - FasterCapital">
            <a:extLst>
              <a:ext uri="{FF2B5EF4-FFF2-40B4-BE49-F238E27FC236}">
                <a16:creationId xmlns:a16="http://schemas.microsoft.com/office/drawing/2014/main" id="{113D17F9-181C-EDFB-4A25-A51F503C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65" y="3098083"/>
            <a:ext cx="5923934" cy="33322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F8C83D-9C39-8253-74E4-85F6E6C5B19B}"/>
              </a:ext>
            </a:extLst>
          </p:cNvPr>
          <p:cNvSpPr txBox="1"/>
          <p:nvPr/>
        </p:nvSpPr>
        <p:spPr>
          <a:xfrm>
            <a:off x="4129548" y="2677198"/>
            <a:ext cx="2551472" cy="4031873"/>
          </a:xfrm>
          <a:prstGeom prst="rect">
            <a:avLst/>
          </a:prstGeom>
          <a:noFill/>
        </p:spPr>
        <p:txBody>
          <a:bodyPr wrap="square">
            <a:spAutoFit/>
          </a:bodyPr>
          <a:lstStyle/>
          <a:p>
            <a:r>
              <a:rPr lang="en-CA" sz="1600" b="1" i="0" u="none" strike="noStrike" dirty="0">
                <a:solidFill>
                  <a:schemeClr val="tx2"/>
                </a:solidFill>
                <a:effectLst/>
                <a:latin typeface="Osaka" panose="020B0600000000000000" pitchFamily="34" charset="-128"/>
                <a:ea typeface="Osaka" panose="020B0600000000000000" pitchFamily="34" charset="-128"/>
              </a:rPr>
              <a:t>Policies</a:t>
            </a:r>
            <a:r>
              <a:rPr lang="en-CA" sz="1600" b="0" i="0" u="none" strike="noStrike" dirty="0">
                <a:solidFill>
                  <a:schemeClr val="tx2"/>
                </a:solidFill>
                <a:effectLst/>
                <a:latin typeface="Osaka" panose="020B0600000000000000" pitchFamily="34" charset="-128"/>
                <a:ea typeface="Osaka" panose="020B0600000000000000" pitchFamily="34" charset="-128"/>
              </a:rPr>
              <a:t> must be informed by data-driven insights to mitigate disparities and foster fair policing practices. The model's insights could be a valuable tool for law enforcement agencies to reassess their arrest and release protocols, promoting transparency and accountability in their operations and rebuilding community trust.</a:t>
            </a:r>
            <a:endParaRPr lang="en-US" sz="1600" dirty="0">
              <a:latin typeface="Osaka" panose="020B0600000000000000" pitchFamily="34" charset="-128"/>
              <a:ea typeface="Osaka" panose="020B0600000000000000" pitchFamily="34" charset="-128"/>
            </a:endParaRPr>
          </a:p>
        </p:txBody>
      </p:sp>
    </p:spTree>
    <p:extLst>
      <p:ext uri="{BB962C8B-B14F-4D97-AF65-F5344CB8AC3E}">
        <p14:creationId xmlns:p14="http://schemas.microsoft.com/office/powerpoint/2010/main" val="3677201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251537" y="150703"/>
            <a:ext cx="6149263" cy="646331"/>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Assessing Variable Importance in Predicting Release Outcomes</a:t>
            </a:r>
          </a:p>
        </p:txBody>
      </p:sp>
      <p:sp>
        <p:nvSpPr>
          <p:cNvPr id="3" name="TextBox 2">
            <a:extLst>
              <a:ext uri="{FF2B5EF4-FFF2-40B4-BE49-F238E27FC236}">
                <a16:creationId xmlns:a16="http://schemas.microsoft.com/office/drawing/2014/main" id="{49123ACF-6C1F-DCE8-380B-9C77B27F407D}"/>
              </a:ext>
            </a:extLst>
          </p:cNvPr>
          <p:cNvSpPr txBox="1"/>
          <p:nvPr/>
        </p:nvSpPr>
        <p:spPr>
          <a:xfrm>
            <a:off x="108488" y="798700"/>
            <a:ext cx="5987512" cy="2031325"/>
          </a:xfrm>
          <a:prstGeom prst="rect">
            <a:avLst/>
          </a:prstGeom>
          <a:noFill/>
        </p:spPr>
        <p:txBody>
          <a:bodyPr wrap="square">
            <a:spAutoFit/>
          </a:bodyPr>
          <a:lstStyle/>
          <a:p>
            <a:pPr algn="l"/>
            <a:r>
              <a:rPr lang="en-CA" b="1" i="0" u="none" strike="noStrike" dirty="0">
                <a:solidFill>
                  <a:schemeClr val="tx2"/>
                </a:solidFill>
                <a:effectLst/>
                <a:latin typeface="Osaka" panose="020B0600000000000000" pitchFamily="34" charset="-128"/>
                <a:ea typeface="Osaka" panose="020B0600000000000000" pitchFamily="34" charset="-128"/>
              </a:rPr>
              <a:t>Wald statistics: </a:t>
            </a:r>
            <a:r>
              <a:rPr lang="en-CA" b="0" i="0" u="none" strike="noStrike" dirty="0">
                <a:solidFill>
                  <a:schemeClr val="tx2"/>
                </a:solidFill>
                <a:effectLst/>
                <a:latin typeface="Osaka" panose="020B0600000000000000" pitchFamily="34" charset="-128"/>
                <a:ea typeface="Osaka" panose="020B0600000000000000" pitchFamily="34" charset="-128"/>
              </a:rPr>
              <a:t>Wald statistics, derived from logistic regression, measure the significance of each predictor variable in the model. It is computed by dividing the estimated coefficient by its standard error. The larger the Wald statistic, the more significant the variable.</a:t>
            </a:r>
          </a:p>
          <a:p>
            <a:pPr algn="l"/>
            <a:endParaRPr lang="en-CA" b="1" dirty="0">
              <a:solidFill>
                <a:schemeClr val="tx2"/>
              </a:solidFill>
              <a:latin typeface="Osaka" panose="020B0600000000000000" pitchFamily="34" charset="-128"/>
              <a:ea typeface="Osaka" panose="020B0600000000000000" pitchFamily="34" charset="-128"/>
            </a:endParaRPr>
          </a:p>
        </p:txBody>
      </p:sp>
      <p:graphicFrame>
        <p:nvGraphicFramePr>
          <p:cNvPr id="2" name="Table 1">
            <a:extLst>
              <a:ext uri="{FF2B5EF4-FFF2-40B4-BE49-F238E27FC236}">
                <a16:creationId xmlns:a16="http://schemas.microsoft.com/office/drawing/2014/main" id="{1161156B-4441-06D3-5996-610C69C81FD0}"/>
              </a:ext>
            </a:extLst>
          </p:cNvPr>
          <p:cNvGraphicFramePr>
            <a:graphicFrameLocks noGrp="1"/>
          </p:cNvGraphicFramePr>
          <p:nvPr>
            <p:extLst>
              <p:ext uri="{D42A27DB-BD31-4B8C-83A1-F6EECF244321}">
                <p14:modId xmlns:p14="http://schemas.microsoft.com/office/powerpoint/2010/main" val="642552639"/>
              </p:ext>
            </p:extLst>
          </p:nvPr>
        </p:nvGraphicFramePr>
        <p:xfrm>
          <a:off x="6400800" y="20074"/>
          <a:ext cx="5878656" cy="3088617"/>
        </p:xfrm>
        <a:graphic>
          <a:graphicData uri="http://schemas.openxmlformats.org/drawingml/2006/table">
            <a:tbl>
              <a:tblPr/>
              <a:tblGrid>
                <a:gridCol w="1959552">
                  <a:extLst>
                    <a:ext uri="{9D8B030D-6E8A-4147-A177-3AD203B41FA5}">
                      <a16:colId xmlns:a16="http://schemas.microsoft.com/office/drawing/2014/main" val="2259390119"/>
                    </a:ext>
                  </a:extLst>
                </a:gridCol>
                <a:gridCol w="1959552">
                  <a:extLst>
                    <a:ext uri="{9D8B030D-6E8A-4147-A177-3AD203B41FA5}">
                      <a16:colId xmlns:a16="http://schemas.microsoft.com/office/drawing/2014/main" val="3210789677"/>
                    </a:ext>
                  </a:extLst>
                </a:gridCol>
                <a:gridCol w="1959552">
                  <a:extLst>
                    <a:ext uri="{9D8B030D-6E8A-4147-A177-3AD203B41FA5}">
                      <a16:colId xmlns:a16="http://schemas.microsoft.com/office/drawing/2014/main" val="142289247"/>
                    </a:ext>
                  </a:extLst>
                </a:gridCol>
              </a:tblGrid>
              <a:tr h="528297">
                <a:tc>
                  <a:txBody>
                    <a:bodyPr/>
                    <a:lstStyle/>
                    <a:p>
                      <a:pPr fontAlgn="b"/>
                      <a:r>
                        <a:rPr lang="en-CA" b="1" dirty="0">
                          <a:effectLst/>
                        </a:rPr>
                        <a:t>Variable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CA" b="1">
                          <a:effectLst/>
                        </a:rPr>
                        <a:t>Wald Statistic</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CA" b="1">
                          <a:effectLst/>
                        </a:rPr>
                        <a:t>Coefficient</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52811674"/>
                  </a:ext>
                </a:extLst>
              </a:tr>
              <a:tr h="301884">
                <a:tc>
                  <a:txBody>
                    <a:bodyPr/>
                    <a:lstStyle/>
                    <a:p>
                      <a:pPr fontAlgn="base"/>
                      <a:r>
                        <a:rPr lang="en-CA" b="1" dirty="0">
                          <a:effectLst/>
                          <a:highlight>
                            <a:srgbClr val="FFFF00"/>
                          </a:highlight>
                        </a:rPr>
                        <a:t>checks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14.025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-0.363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01387395"/>
                  </a:ext>
                </a:extLst>
              </a:tr>
              <a:tr h="301884">
                <a:tc>
                  <a:txBody>
                    <a:bodyPr/>
                    <a:lstStyle/>
                    <a:p>
                      <a:pPr fontAlgn="base"/>
                      <a:r>
                        <a:rPr lang="en-CA" b="1" dirty="0" err="1">
                          <a:effectLst/>
                          <a:highlight>
                            <a:srgbClr val="FFFF00"/>
                          </a:highlight>
                        </a:rPr>
                        <a:t>employedYes</a:t>
                      </a:r>
                      <a:endParaRPr lang="en-CA" b="1" dirty="0">
                        <a:effectLst/>
                        <a:highlight>
                          <a:srgbClr val="FFFF00"/>
                        </a:highligh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8.936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0.757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66966840"/>
                  </a:ext>
                </a:extLst>
              </a:tr>
              <a:tr h="301884">
                <a:tc>
                  <a:txBody>
                    <a:bodyPr/>
                    <a:lstStyle/>
                    <a:p>
                      <a:pPr fontAlgn="base"/>
                      <a:r>
                        <a:rPr lang="en-CA" b="1" dirty="0" err="1">
                          <a:effectLst/>
                          <a:highlight>
                            <a:srgbClr val="FFFF00"/>
                          </a:highlight>
                        </a:rPr>
                        <a:t>citizenYes</a:t>
                      </a:r>
                      <a:endParaRPr lang="en-CA" b="1" dirty="0">
                        <a:effectLst/>
                        <a:highlight>
                          <a:srgbClr val="FFFF00"/>
                        </a:highlight>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5.743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highlight>
                            <a:srgbClr val="FFFF00"/>
                          </a:highlight>
                        </a:rPr>
                        <a:t>0.571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43279399"/>
                  </a:ext>
                </a:extLst>
              </a:tr>
              <a:tr h="301884">
                <a:tc>
                  <a:txBody>
                    <a:bodyPr/>
                    <a:lstStyle/>
                    <a:p>
                      <a:pPr fontAlgn="base"/>
                      <a:r>
                        <a:rPr lang="en-CA">
                          <a:effectLst/>
                        </a:rPr>
                        <a:t>colourWhite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4.571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0.390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01098621"/>
                  </a:ext>
                </a:extLst>
              </a:tr>
              <a:tr h="301884">
                <a:tc>
                  <a:txBody>
                    <a:bodyPr/>
                    <a:lstStyle/>
                    <a:p>
                      <a:pPr fontAlgn="base"/>
                      <a:r>
                        <a:rPr lang="en-CA" dirty="0">
                          <a:effectLst/>
                        </a:rPr>
                        <a:t>(Intercept)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4.220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0.940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12175581"/>
                  </a:ext>
                </a:extLst>
              </a:tr>
              <a:tr h="301884">
                <a:tc>
                  <a:txBody>
                    <a:bodyPr/>
                    <a:lstStyle/>
                    <a:p>
                      <a:pPr fontAlgn="base"/>
                      <a:r>
                        <a:rPr lang="en-CA" dirty="0">
                          <a:effectLst/>
                        </a:rPr>
                        <a:t>age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0.478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CA" dirty="0">
                          <a:effectLst/>
                        </a:rPr>
                        <a:t>0.002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110791992"/>
                  </a:ext>
                </a:extLst>
              </a:tr>
              <a:tr h="301884">
                <a:tc>
                  <a:txBody>
                    <a:bodyPr/>
                    <a:lstStyle/>
                    <a:p>
                      <a:pPr fontAlgn="base"/>
                      <a:r>
                        <a:rPr lang="en-CA">
                          <a:effectLst/>
                        </a:rPr>
                        <a:t>sexMale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CA" dirty="0">
                          <a:effectLst/>
                        </a:rPr>
                        <a:t>0.045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CA" dirty="0">
                          <a:effectLst/>
                        </a:rPr>
                        <a:t>0.007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172185015"/>
                  </a:ext>
                </a:extLst>
              </a:tr>
            </a:tbl>
          </a:graphicData>
        </a:graphic>
      </p:graphicFrame>
      <p:sp>
        <p:nvSpPr>
          <p:cNvPr id="6" name="TextBox 5">
            <a:extLst>
              <a:ext uri="{FF2B5EF4-FFF2-40B4-BE49-F238E27FC236}">
                <a16:creationId xmlns:a16="http://schemas.microsoft.com/office/drawing/2014/main" id="{5F33D88F-8CE5-CE2B-724A-268A38966B0E}"/>
              </a:ext>
            </a:extLst>
          </p:cNvPr>
          <p:cNvSpPr txBox="1"/>
          <p:nvPr/>
        </p:nvSpPr>
        <p:spPr>
          <a:xfrm>
            <a:off x="108487" y="5229969"/>
            <a:ext cx="6098582" cy="1477328"/>
          </a:xfrm>
          <a:prstGeom prst="rect">
            <a:avLst/>
          </a:prstGeom>
          <a:noFill/>
        </p:spPr>
        <p:txBody>
          <a:bodyPr wrap="square">
            <a:spAutoFit/>
          </a:bodyPr>
          <a:lstStyle/>
          <a:p>
            <a:r>
              <a:rPr lang="en-CA" b="0" i="0" u="none" strike="noStrike" dirty="0">
                <a:solidFill>
                  <a:schemeClr val="tx2"/>
                </a:solidFill>
                <a:effectLst/>
                <a:latin typeface="Osaka" panose="020B0600000000000000" pitchFamily="34" charset="-128"/>
                <a:ea typeface="Osaka" panose="020B0600000000000000" pitchFamily="34" charset="-128"/>
              </a:rPr>
              <a:t>Variables with higher Wald statistics, such as 'age' and 'number of checks', suggest a stronger relationship with the likelihood of being released post-arrest. These findings could indicate potential areas of bias or systemic issues within the release process.</a:t>
            </a:r>
            <a:endParaRPr lang="en-US" dirty="0">
              <a:solidFill>
                <a:schemeClr val="tx2"/>
              </a:solidFill>
              <a:latin typeface="Osaka" panose="020B0600000000000000" pitchFamily="34" charset="-128"/>
              <a:ea typeface="Osaka" panose="020B0600000000000000" pitchFamily="34" charset="-128"/>
            </a:endParaRPr>
          </a:p>
        </p:txBody>
      </p:sp>
      <p:sp>
        <p:nvSpPr>
          <p:cNvPr id="15" name="TextBox 14">
            <a:extLst>
              <a:ext uri="{FF2B5EF4-FFF2-40B4-BE49-F238E27FC236}">
                <a16:creationId xmlns:a16="http://schemas.microsoft.com/office/drawing/2014/main" id="{DBA83A4B-15F2-CE51-5A74-13D0EE155667}"/>
              </a:ext>
            </a:extLst>
          </p:cNvPr>
          <p:cNvSpPr txBox="1"/>
          <p:nvPr/>
        </p:nvSpPr>
        <p:spPr>
          <a:xfrm>
            <a:off x="108487" y="2551360"/>
            <a:ext cx="6292313" cy="3139321"/>
          </a:xfrm>
          <a:prstGeom prst="rect">
            <a:avLst/>
          </a:prstGeom>
          <a:noFill/>
        </p:spPr>
        <p:txBody>
          <a:bodyPr wrap="square">
            <a:spAutoFit/>
          </a:bodyPr>
          <a:lstStyle/>
          <a:p>
            <a:pPr algn="l"/>
            <a:r>
              <a:rPr lang="en-CA" b="1" i="0" u="none" strike="noStrike" dirty="0">
                <a:solidFill>
                  <a:schemeClr val="tx2"/>
                </a:solidFill>
                <a:effectLst/>
                <a:latin typeface="Osaka" panose="020B0600000000000000" pitchFamily="34" charset="-128"/>
                <a:ea typeface="Osaka" panose="020B0600000000000000" pitchFamily="34" charset="-128"/>
              </a:rPr>
              <a:t>Influence on Release Decision:</a:t>
            </a:r>
          </a:p>
          <a:p>
            <a:r>
              <a:rPr lang="en-CA" b="0" i="0" u="none" strike="noStrike" dirty="0">
                <a:solidFill>
                  <a:schemeClr val="tx2"/>
                </a:solidFill>
                <a:effectLst/>
                <a:latin typeface="Osaka" panose="020B0600000000000000" pitchFamily="34" charset="-128"/>
                <a:ea typeface="Osaka" panose="020B0600000000000000" pitchFamily="34" charset="-128"/>
              </a:rPr>
              <a:t>For instance, a higher number of police </a:t>
            </a:r>
            <a:r>
              <a:rPr lang="en-CA" b="1" i="0" u="none" strike="noStrike" dirty="0">
                <a:solidFill>
                  <a:schemeClr val="tx2"/>
                </a:solidFill>
                <a:effectLst/>
                <a:latin typeface="Osaka" panose="020B0600000000000000" pitchFamily="34" charset="-128"/>
                <a:ea typeface="Osaka" panose="020B0600000000000000" pitchFamily="34" charset="-128"/>
              </a:rPr>
              <a:t>checks</a:t>
            </a:r>
            <a:r>
              <a:rPr lang="en-CA" b="0" i="0" u="none" strike="noStrike" dirty="0">
                <a:solidFill>
                  <a:schemeClr val="tx2"/>
                </a:solidFill>
                <a:effectLst/>
                <a:latin typeface="Osaka" panose="020B0600000000000000" pitchFamily="34" charset="-128"/>
                <a:ea typeface="Osaka" panose="020B0600000000000000" pitchFamily="34" charset="-128"/>
              </a:rPr>
              <a:t> might reflect a bias in perceived recidivism risk, affecting release likelihood. </a:t>
            </a:r>
            <a:r>
              <a:rPr lang="en-CA" dirty="0">
                <a:solidFill>
                  <a:schemeClr val="tx2"/>
                </a:solidFill>
                <a:latin typeface="Osaka" panose="020B0600000000000000" pitchFamily="34" charset="-128"/>
                <a:ea typeface="Osaka" panose="020B0600000000000000" pitchFamily="34" charset="-128"/>
              </a:rPr>
              <a:t>Moreover, b</a:t>
            </a:r>
            <a:r>
              <a:rPr lang="en-CA" b="0" i="0" u="none" strike="noStrike" dirty="0">
                <a:solidFill>
                  <a:schemeClr val="tx2"/>
                </a:solidFill>
                <a:effectLst/>
                <a:latin typeface="Osaka" panose="020B0600000000000000" pitchFamily="34" charset="-128"/>
                <a:ea typeface="Osaka" panose="020B0600000000000000" pitchFamily="34" charset="-128"/>
              </a:rPr>
              <a:t>eing </a:t>
            </a:r>
            <a:r>
              <a:rPr lang="en-CA" b="1" i="0" u="none" strike="noStrike" dirty="0">
                <a:solidFill>
                  <a:schemeClr val="tx2"/>
                </a:solidFill>
                <a:effectLst/>
                <a:latin typeface="Osaka" panose="020B0600000000000000" pitchFamily="34" charset="-128"/>
                <a:ea typeface="Osaka" panose="020B0600000000000000" pitchFamily="34" charset="-128"/>
              </a:rPr>
              <a:t>employed</a:t>
            </a:r>
            <a:r>
              <a:rPr lang="en-CA" b="0" i="0" u="none" strike="noStrike" dirty="0">
                <a:solidFill>
                  <a:schemeClr val="tx2"/>
                </a:solidFill>
                <a:effectLst/>
                <a:latin typeface="Osaka" panose="020B0600000000000000" pitchFamily="34" charset="-128"/>
                <a:ea typeface="Osaka" panose="020B0600000000000000" pitchFamily="34" charset="-128"/>
              </a:rPr>
              <a:t> or a </a:t>
            </a:r>
            <a:r>
              <a:rPr lang="en-CA" b="1" i="0" u="none" strike="noStrike" dirty="0">
                <a:solidFill>
                  <a:schemeClr val="tx2"/>
                </a:solidFill>
                <a:effectLst/>
                <a:latin typeface="Osaka" panose="020B0600000000000000" pitchFamily="34" charset="-128"/>
                <a:ea typeface="Osaka" panose="020B0600000000000000" pitchFamily="34" charset="-128"/>
              </a:rPr>
              <a:t>citizen</a:t>
            </a:r>
            <a:r>
              <a:rPr lang="en-CA" b="0" i="0" u="none" strike="noStrike" dirty="0">
                <a:solidFill>
                  <a:schemeClr val="tx2"/>
                </a:solidFill>
                <a:effectLst/>
                <a:latin typeface="Osaka" panose="020B0600000000000000" pitchFamily="34" charset="-128"/>
                <a:ea typeface="Osaka" panose="020B0600000000000000" pitchFamily="34" charset="-128"/>
              </a:rPr>
              <a:t> significantly increases the chances of release, possibly indicating systemic biases in the decision-making process. Understanding these influences can guide policy revisions and promote fairness in judicial proceedings."</a:t>
            </a:r>
          </a:p>
          <a:p>
            <a:br>
              <a:rPr lang="en-CA" dirty="0">
                <a:solidFill>
                  <a:schemeClr val="tx2"/>
                </a:solidFill>
                <a:latin typeface="Osaka" panose="020B0600000000000000" pitchFamily="34" charset="-128"/>
                <a:ea typeface="Osaka" panose="020B0600000000000000" pitchFamily="34" charset="-128"/>
              </a:rPr>
            </a:br>
            <a:endParaRPr lang="en-US" dirty="0">
              <a:solidFill>
                <a:schemeClr val="tx2"/>
              </a:solidFill>
              <a:latin typeface="Osaka" panose="020B0600000000000000" pitchFamily="34" charset="-128"/>
              <a:ea typeface="Osaka" panose="020B0600000000000000" pitchFamily="34" charset="-128"/>
            </a:endParaRPr>
          </a:p>
        </p:txBody>
      </p:sp>
      <p:pic>
        <p:nvPicPr>
          <p:cNvPr id="16" name="Picture 15">
            <a:extLst>
              <a:ext uri="{FF2B5EF4-FFF2-40B4-BE49-F238E27FC236}">
                <a16:creationId xmlns:a16="http://schemas.microsoft.com/office/drawing/2014/main" id="{8225B3E1-F234-ACEF-B1F3-4609D3AF5DF4}"/>
              </a:ext>
            </a:extLst>
          </p:cNvPr>
          <p:cNvPicPr>
            <a:picLocks noChangeAspect="1"/>
          </p:cNvPicPr>
          <p:nvPr/>
        </p:nvPicPr>
        <p:blipFill>
          <a:blip r:embed="rId2"/>
          <a:stretch>
            <a:fillRect/>
          </a:stretch>
        </p:blipFill>
        <p:spPr>
          <a:xfrm>
            <a:off x="6587262" y="3179855"/>
            <a:ext cx="5505732" cy="3658071"/>
          </a:xfrm>
          <a:prstGeom prst="rect">
            <a:avLst/>
          </a:prstGeom>
        </p:spPr>
      </p:pic>
    </p:spTree>
    <p:extLst>
      <p:ext uri="{BB962C8B-B14F-4D97-AF65-F5344CB8AC3E}">
        <p14:creationId xmlns:p14="http://schemas.microsoft.com/office/powerpoint/2010/main" val="4189361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477054"/>
          </a:xfrm>
          <a:prstGeom prst="rect">
            <a:avLst/>
          </a:prstGeom>
          <a:noFill/>
        </p:spPr>
        <p:txBody>
          <a:bodyPr wrap="square">
            <a:spAutoFit/>
          </a:bodyPr>
          <a:lstStyle/>
          <a:p>
            <a:r>
              <a:rPr lang="en-US" sz="2500" b="1" dirty="0">
                <a:latin typeface="Osaka" panose="020B0600000000000000" pitchFamily="34" charset="-128"/>
                <a:ea typeface="Osaka" panose="020B0600000000000000" pitchFamily="34" charset="-128"/>
              </a:rPr>
              <a:t>Directions for Further Study</a:t>
            </a:r>
          </a:p>
        </p:txBody>
      </p:sp>
      <p:sp>
        <p:nvSpPr>
          <p:cNvPr id="3" name="TextBox 2">
            <a:extLst>
              <a:ext uri="{FF2B5EF4-FFF2-40B4-BE49-F238E27FC236}">
                <a16:creationId xmlns:a16="http://schemas.microsoft.com/office/drawing/2014/main" id="{49123ACF-6C1F-DCE8-380B-9C77B27F407D}"/>
              </a:ext>
            </a:extLst>
          </p:cNvPr>
          <p:cNvSpPr txBox="1"/>
          <p:nvPr/>
        </p:nvSpPr>
        <p:spPr>
          <a:xfrm>
            <a:off x="-1" y="912336"/>
            <a:ext cx="10701867" cy="4801314"/>
          </a:xfrm>
          <a:prstGeom prst="rect">
            <a:avLst/>
          </a:prstGeom>
          <a:noFill/>
        </p:spPr>
        <p:txBody>
          <a:bodyPr wrap="square">
            <a:spAutoFit/>
          </a:bodyPr>
          <a:lstStyle/>
          <a:p>
            <a:pPr marL="285750" indent="-285750"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Deepening the Analysis:</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To gain deeper insights into the factors affecting release outcomes, future studies could investigate the interaction effects between variables such as race and employment status.</a:t>
            </a:r>
          </a:p>
          <a:p>
            <a:pPr marL="285750" indent="-285750"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Longitudinal Data Tracking:</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Longitudinal studies would help understand the long-term impact of arrest on individuals' socioeconomic status, especially focusing on recidivism and rehabilitation outcomes.</a:t>
            </a:r>
          </a:p>
          <a:p>
            <a:pPr marL="285750" indent="-285750"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Comparative Analysis:</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Comparing these findings with post-legalization data could highlight changes in policing patterns and potential shifts in racial disparities.</a:t>
            </a:r>
          </a:p>
          <a:p>
            <a:pPr marL="285750" indent="-285750"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Policy Impact Study:</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Research into the effects of policy changes on arrest patterns and release outcomes could provide actionable insights for lawmakers.</a:t>
            </a:r>
          </a:p>
          <a:p>
            <a:pPr marL="285750" indent="-285750" algn="l">
              <a:buFont typeface="Arial" panose="020B0604020202020204" pitchFamily="34" charset="0"/>
              <a:buChar char="•"/>
            </a:pPr>
            <a:r>
              <a:rPr lang="en-CA" b="1" i="0" u="none" strike="noStrike" dirty="0">
                <a:solidFill>
                  <a:schemeClr val="tx2"/>
                </a:solidFill>
                <a:effectLst/>
                <a:latin typeface="Osaka" panose="020B0600000000000000" pitchFamily="34" charset="-128"/>
                <a:ea typeface="Osaka" panose="020B0600000000000000" pitchFamily="34" charset="-128"/>
              </a:rPr>
              <a:t>Incorporating Additional Data:</a:t>
            </a:r>
            <a:endParaRPr lang="en-CA"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b="0" i="0" u="none" strike="noStrike" dirty="0">
                <a:solidFill>
                  <a:schemeClr val="tx2"/>
                </a:solidFill>
                <a:effectLst/>
                <a:latin typeface="Osaka" panose="020B0600000000000000" pitchFamily="34" charset="-128"/>
                <a:ea typeface="Osaka" panose="020B0600000000000000" pitchFamily="34" charset="-128"/>
              </a:rPr>
              <a:t>Incorporating qualitative data from arrest reports and interviews with law enforcement could offer context to the quantitative findings and identify areas for procedural improvement.</a:t>
            </a:r>
          </a:p>
        </p:txBody>
      </p:sp>
    </p:spTree>
    <p:extLst>
      <p:ext uri="{BB962C8B-B14F-4D97-AF65-F5344CB8AC3E}">
        <p14:creationId xmlns:p14="http://schemas.microsoft.com/office/powerpoint/2010/main" val="325531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82" y="0"/>
            <a:ext cx="12192000" cy="6896100"/>
            <a:chOff x="-566" y="-30"/>
            <a:chExt cx="19200" cy="10860"/>
          </a:xfrm>
        </p:grpSpPr>
        <p:sp>
          <p:nvSpPr>
            <p:cNvPr id="11" name="矩形 10"/>
            <p:cNvSpPr/>
            <p:nvPr/>
          </p:nvSpPr>
          <p:spPr>
            <a:xfrm>
              <a:off x="1788" y="2112"/>
              <a:ext cx="15624" cy="645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saka" panose="020B0600000000000000" pitchFamily="34" charset="-128"/>
                <a:cs typeface="思源宋体" panose="02020400000000000000" charset="-122"/>
              </a:endParaRPr>
            </a:p>
          </p:txBody>
        </p:sp>
        <p:sp>
          <p:nvSpPr>
            <p:cNvPr id="17460" name="Freeform 7"/>
            <p:cNvSpPr/>
            <p:nvPr/>
          </p:nvSpPr>
          <p:spPr>
            <a:xfrm flipV="1">
              <a:off x="1360" y="8870"/>
              <a:ext cx="16481" cy="120"/>
            </a:xfrm>
            <a:custGeom>
              <a:avLst/>
              <a:gdLst>
                <a:gd name="txL" fmla="*/ 0 w 1484"/>
                <a:gd name="txT" fmla="*/ 0 h 41"/>
                <a:gd name="txR" fmla="*/ 1484 w 1484"/>
                <a:gd name="txB" fmla="*/ 41 h 41"/>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txL" t="txT" r="txR" b="txB"/>
              <a:pathLst>
                <a:path w="1484" h="41">
                  <a:moveTo>
                    <a:pt x="1484" y="20"/>
                  </a:moveTo>
                  <a:cubicBezTo>
                    <a:pt x="1484" y="32"/>
                    <a:pt x="1475" y="41"/>
                    <a:pt x="1464" y="41"/>
                  </a:cubicBezTo>
                  <a:cubicBezTo>
                    <a:pt x="20" y="41"/>
                    <a:pt x="20" y="41"/>
                    <a:pt x="20" y="41"/>
                  </a:cubicBezTo>
                  <a:cubicBezTo>
                    <a:pt x="9" y="41"/>
                    <a:pt x="0" y="32"/>
                    <a:pt x="0" y="20"/>
                  </a:cubicBezTo>
                  <a:cubicBezTo>
                    <a:pt x="0" y="20"/>
                    <a:pt x="0" y="20"/>
                    <a:pt x="0" y="20"/>
                  </a:cubicBezTo>
                  <a:cubicBezTo>
                    <a:pt x="0" y="9"/>
                    <a:pt x="9" y="0"/>
                    <a:pt x="20" y="0"/>
                  </a:cubicBezTo>
                  <a:cubicBezTo>
                    <a:pt x="1464" y="0"/>
                    <a:pt x="1464" y="0"/>
                    <a:pt x="1464" y="0"/>
                  </a:cubicBezTo>
                  <a:cubicBezTo>
                    <a:pt x="1475" y="0"/>
                    <a:pt x="1484" y="9"/>
                    <a:pt x="1484" y="20"/>
                  </a:cubicBezTo>
                  <a:close/>
                </a:path>
              </a:pathLst>
            </a:custGeom>
            <a:solidFill>
              <a:srgbClr val="E0C870"/>
            </a:solidFill>
            <a:ln w="9525">
              <a:noFill/>
            </a:ln>
          </p:spPr>
          <p:txBody>
            <a:bodyPr/>
            <a:lstStyle/>
            <a:p>
              <a:endParaRPr lang="zh-CN" altLang="en-US">
                <a:latin typeface="Osaka" panose="020B0600000000000000" pitchFamily="34" charset="-128"/>
                <a:cs typeface="思源宋体" panose="02020400000000000000" charset="-122"/>
              </a:endParaRPr>
            </a:p>
          </p:txBody>
        </p:sp>
        <p:sp>
          <p:nvSpPr>
            <p:cNvPr id="17413" name="MH_Number_1"/>
            <p:cNvSpPr/>
            <p:nvPr/>
          </p:nvSpPr>
          <p:spPr>
            <a:xfrm>
              <a:off x="9689" y="2705"/>
              <a:ext cx="643" cy="790"/>
            </a:xfrm>
            <a:prstGeom prst="roundRect">
              <a:avLst>
                <a:gd name="adj" fmla="val 7611"/>
              </a:avLst>
            </a:prstGeom>
            <a:solidFill>
              <a:srgbClr val="7CC1D0"/>
            </a:solidFill>
            <a:ln w="12700">
              <a:noFill/>
            </a:ln>
          </p:spPr>
          <p:txBody>
            <a:bodyPr lIns="0" tIns="0" rIns="0" bIns="0" anchor="ct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a:solidFill>
                    <a:srgbClr val="FFFFFF"/>
                  </a:solidFill>
                  <a:latin typeface="Osaka" panose="020B0600000000000000" pitchFamily="34" charset="-128"/>
                  <a:ea typeface="Osaka" panose="020B0600000000000000" pitchFamily="34" charset="-128"/>
                  <a:cs typeface="思源宋体" panose="02020400000000000000" charset="-122"/>
                  <a:sym typeface="思源宋体"/>
                </a:rPr>
                <a:t>01</a:t>
              </a:r>
            </a:p>
          </p:txBody>
        </p:sp>
        <p:sp>
          <p:nvSpPr>
            <p:cNvPr id="17414" name="MH_Entry_1"/>
            <p:cNvSpPr/>
            <p:nvPr/>
          </p:nvSpPr>
          <p:spPr>
            <a:xfrm>
              <a:off x="10552" y="2705"/>
              <a:ext cx="5177" cy="790"/>
            </a:xfrm>
            <a:prstGeom prst="roundRect">
              <a:avLst>
                <a:gd name="adj" fmla="val 9120"/>
              </a:avLst>
            </a:prstGeom>
            <a:solidFill>
              <a:srgbClr val="7CC1D0"/>
            </a:solidFill>
            <a:ln w="12700">
              <a:noFill/>
            </a:ln>
          </p:spPr>
          <p:txBody>
            <a:bodyPr anchor="t">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indent="0" algn="ctr" eaLnBrk="1" hangingPunct="1">
                <a:lnSpc>
                  <a:spcPct val="100000"/>
                </a:lnSpc>
                <a:spcBef>
                  <a:spcPct val="0"/>
                </a:spcBef>
                <a:buNone/>
              </a:pPr>
              <a:r>
                <a:rPr lang="en-US" altLang="en-US" sz="24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rPr>
                <a:t>Dataset Context</a:t>
              </a:r>
            </a:p>
            <a:p>
              <a:pPr marL="0" lvl="0" indent="0" algn="ctr" eaLnBrk="1" hangingPunct="1">
                <a:lnSpc>
                  <a:spcPct val="100000"/>
                </a:lnSpc>
                <a:spcBef>
                  <a:spcPct val="0"/>
                </a:spcBef>
                <a:buNone/>
              </a:pPr>
              <a:endParaRPr lang="en-US" altLang="en-US" sz="22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endParaRPr>
            </a:p>
          </p:txBody>
        </p:sp>
        <p:sp>
          <p:nvSpPr>
            <p:cNvPr id="7" name="Freeform 7"/>
            <p:cNvSpPr/>
            <p:nvPr/>
          </p:nvSpPr>
          <p:spPr>
            <a:xfrm flipV="1">
              <a:off x="1371" y="1465"/>
              <a:ext cx="16481" cy="120"/>
            </a:xfrm>
            <a:custGeom>
              <a:avLst/>
              <a:gdLst>
                <a:gd name="txL" fmla="*/ 0 w 1484"/>
                <a:gd name="txT" fmla="*/ 0 h 41"/>
                <a:gd name="txR" fmla="*/ 1484 w 1484"/>
                <a:gd name="txB" fmla="*/ 41 h 41"/>
              </a:gdLst>
              <a:ahLst/>
              <a:cxnLst>
                <a:cxn ang="0">
                  <a:pos x="2147483646" y="2147483646"/>
                </a:cxn>
                <a:cxn ang="0">
                  <a:pos x="2147483646" y="2147483646"/>
                </a:cxn>
                <a:cxn ang="0">
                  <a:pos x="2147483646" y="2147483646"/>
                </a:cxn>
                <a:cxn ang="0">
                  <a:pos x="0" y="2147483646"/>
                </a:cxn>
                <a:cxn ang="0">
                  <a:pos x="0" y="2147483646"/>
                </a:cxn>
                <a:cxn ang="0">
                  <a:pos x="2147483646" y="0"/>
                </a:cxn>
                <a:cxn ang="0">
                  <a:pos x="2147483646" y="0"/>
                </a:cxn>
                <a:cxn ang="0">
                  <a:pos x="2147483646" y="2147483646"/>
                </a:cxn>
              </a:cxnLst>
              <a:rect l="txL" t="txT" r="txR" b="txB"/>
              <a:pathLst>
                <a:path w="1484" h="41">
                  <a:moveTo>
                    <a:pt x="1484" y="20"/>
                  </a:moveTo>
                  <a:cubicBezTo>
                    <a:pt x="1484" y="32"/>
                    <a:pt x="1475" y="41"/>
                    <a:pt x="1464" y="41"/>
                  </a:cubicBezTo>
                  <a:cubicBezTo>
                    <a:pt x="20" y="41"/>
                    <a:pt x="20" y="41"/>
                    <a:pt x="20" y="41"/>
                  </a:cubicBezTo>
                  <a:cubicBezTo>
                    <a:pt x="9" y="41"/>
                    <a:pt x="0" y="32"/>
                    <a:pt x="0" y="20"/>
                  </a:cubicBezTo>
                  <a:cubicBezTo>
                    <a:pt x="0" y="20"/>
                    <a:pt x="0" y="20"/>
                    <a:pt x="0" y="20"/>
                  </a:cubicBezTo>
                  <a:cubicBezTo>
                    <a:pt x="0" y="9"/>
                    <a:pt x="9" y="0"/>
                    <a:pt x="20" y="0"/>
                  </a:cubicBezTo>
                  <a:cubicBezTo>
                    <a:pt x="1464" y="0"/>
                    <a:pt x="1464" y="0"/>
                    <a:pt x="1464" y="0"/>
                  </a:cubicBezTo>
                  <a:cubicBezTo>
                    <a:pt x="1475" y="0"/>
                    <a:pt x="1484" y="9"/>
                    <a:pt x="1484" y="20"/>
                  </a:cubicBezTo>
                  <a:close/>
                </a:path>
              </a:pathLst>
            </a:custGeom>
            <a:solidFill>
              <a:srgbClr val="E0C870"/>
            </a:solidFill>
            <a:ln w="9525">
              <a:noFill/>
            </a:ln>
          </p:spPr>
          <p:txBody>
            <a:bodyPr/>
            <a:lstStyle/>
            <a:p>
              <a:endParaRPr lang="zh-CN" altLang="en-US">
                <a:latin typeface="Osaka" panose="020B0600000000000000" pitchFamily="34" charset="-128"/>
                <a:cs typeface="思源宋体" panose="02020400000000000000" charset="-122"/>
              </a:endParaRPr>
            </a:p>
          </p:txBody>
        </p:sp>
        <p:sp>
          <p:nvSpPr>
            <p:cNvPr id="8" name="文本框 7"/>
            <p:cNvSpPr txBox="1"/>
            <p:nvPr/>
          </p:nvSpPr>
          <p:spPr>
            <a:xfrm>
              <a:off x="3384" y="3776"/>
              <a:ext cx="4239" cy="580"/>
            </a:xfrm>
            <a:prstGeom prst="rect">
              <a:avLst/>
            </a:prstGeom>
            <a:noFill/>
          </p:spPr>
          <p:txBody>
            <a:bodyPr wrap="none" rtlCol="0">
              <a:normAutofit/>
            </a:bodyPr>
            <a:lstStyle/>
            <a:p>
              <a:pPr algn="l"/>
              <a:endParaRPr lang="zh-CN" altLang="en-US" dirty="0">
                <a:latin typeface="Osaka" panose="020B0600000000000000" pitchFamily="34" charset="-128"/>
                <a:cs typeface="思源宋体" panose="02020400000000000000" charset="-122"/>
              </a:endParaRPr>
            </a:p>
          </p:txBody>
        </p:sp>
        <p:sp>
          <p:nvSpPr>
            <p:cNvPr id="9" name="文本框 8"/>
            <p:cNvSpPr txBox="1"/>
            <p:nvPr/>
          </p:nvSpPr>
          <p:spPr>
            <a:xfrm>
              <a:off x="2389" y="2666"/>
              <a:ext cx="4532" cy="1470"/>
            </a:xfrm>
            <a:prstGeom prst="rect">
              <a:avLst/>
            </a:prstGeom>
            <a:noFill/>
          </p:spPr>
          <p:txBody>
            <a:bodyPr wrap="none" rtlCol="0">
              <a:normAutofit fontScale="70000" lnSpcReduction="20000"/>
            </a:bodyPr>
            <a:lstStyle/>
            <a:p>
              <a:pPr algn="l"/>
              <a:r>
                <a:rPr lang="en-US" altLang="en-US" sz="9000" dirty="0">
                  <a:solidFill>
                    <a:srgbClr val="7CC1D0"/>
                  </a:solidFill>
                  <a:latin typeface="Osaka" panose="020B0600000000000000" pitchFamily="34" charset="-128"/>
                  <a:ea typeface="Osaka" panose="020B0600000000000000" pitchFamily="34" charset="-128"/>
                  <a:cs typeface="思源宋体" panose="02020400000000000000" charset="-122"/>
                  <a:sym typeface="+mn-ea"/>
                </a:rPr>
                <a:t>Breakdown</a:t>
              </a:r>
              <a:endParaRPr lang="zh-CN" altLang="en-US" sz="4400" dirty="0">
                <a:solidFill>
                  <a:srgbClr val="7CC1D0"/>
                </a:solidFill>
                <a:latin typeface="Osaka" panose="020B0600000000000000" pitchFamily="34" charset="-128"/>
                <a:ea typeface="字魂35号-经典雅黑" panose="00000500000000000000" charset="-122"/>
                <a:cs typeface="思源宋体" panose="02020400000000000000" charset="-122"/>
                <a:sym typeface="+mn-ea"/>
              </a:endParaRPr>
            </a:p>
          </p:txBody>
        </p:sp>
        <p:sp>
          <p:nvSpPr>
            <p:cNvPr id="16" name="MH_Number_1"/>
            <p:cNvSpPr/>
            <p:nvPr/>
          </p:nvSpPr>
          <p:spPr>
            <a:xfrm>
              <a:off x="9689" y="4016"/>
              <a:ext cx="643" cy="790"/>
            </a:xfrm>
            <a:prstGeom prst="roundRect">
              <a:avLst>
                <a:gd name="adj" fmla="val 7611"/>
              </a:avLst>
            </a:prstGeom>
            <a:solidFill>
              <a:srgbClr val="E0C870"/>
            </a:solidFill>
            <a:ln w="12700">
              <a:noFill/>
            </a:ln>
          </p:spPr>
          <p:txBody>
            <a:bodyPr lIns="0" tIns="0" rIns="0" bIns="0" anchor="ct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a:solidFill>
                    <a:srgbClr val="FFFFFF"/>
                  </a:solidFill>
                  <a:latin typeface="Osaka" panose="020B0600000000000000" pitchFamily="34" charset="-128"/>
                  <a:ea typeface="Osaka" panose="020B0600000000000000" pitchFamily="34" charset="-128"/>
                  <a:cs typeface="思源宋体" panose="02020400000000000000" charset="-122"/>
                  <a:sym typeface="思源宋体"/>
                </a:rPr>
                <a:t>02</a:t>
              </a:r>
            </a:p>
          </p:txBody>
        </p:sp>
        <p:sp>
          <p:nvSpPr>
            <p:cNvPr id="17" name="MH_Entry_1"/>
            <p:cNvSpPr/>
            <p:nvPr/>
          </p:nvSpPr>
          <p:spPr>
            <a:xfrm>
              <a:off x="10552" y="4016"/>
              <a:ext cx="5373" cy="1008"/>
            </a:xfrm>
            <a:prstGeom prst="roundRect">
              <a:avLst>
                <a:gd name="adj" fmla="val 9120"/>
              </a:avLst>
            </a:prstGeom>
            <a:solidFill>
              <a:srgbClr val="E0C870"/>
            </a:solidFill>
            <a:ln w="12700">
              <a:noFill/>
            </a:ln>
          </p:spPr>
          <p:txBody>
            <a:bodyPr anchor="t">
              <a:normAutofit fontScale="92500" lnSpcReduction="10000"/>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indent="0" algn="ctr" eaLnBrk="1" hangingPunct="1">
                <a:lnSpc>
                  <a:spcPct val="100000"/>
                </a:lnSpc>
                <a:spcBef>
                  <a:spcPct val="0"/>
                </a:spcBef>
                <a:buNone/>
              </a:pPr>
              <a:r>
                <a:rPr lang="en-US" altLang="en-US" sz="18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rPr>
                <a:t>Problem Statement/Objectives</a:t>
              </a:r>
            </a:p>
          </p:txBody>
        </p:sp>
        <p:sp>
          <p:nvSpPr>
            <p:cNvPr id="19" name="MH_Number_1"/>
            <p:cNvSpPr/>
            <p:nvPr/>
          </p:nvSpPr>
          <p:spPr>
            <a:xfrm>
              <a:off x="9689" y="5327"/>
              <a:ext cx="643" cy="790"/>
            </a:xfrm>
            <a:prstGeom prst="roundRect">
              <a:avLst>
                <a:gd name="adj" fmla="val 7611"/>
              </a:avLst>
            </a:prstGeom>
            <a:solidFill>
              <a:srgbClr val="7CC1D0"/>
            </a:solidFill>
            <a:ln w="12700">
              <a:noFill/>
            </a:ln>
          </p:spPr>
          <p:txBody>
            <a:bodyPr lIns="0" tIns="0" rIns="0" bIns="0" anchor="ct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dirty="0">
                  <a:solidFill>
                    <a:srgbClr val="FFFFFF"/>
                  </a:solidFill>
                  <a:latin typeface="Osaka" panose="020B0600000000000000" pitchFamily="34" charset="-128"/>
                  <a:ea typeface="Osaka" panose="020B0600000000000000" pitchFamily="34" charset="-128"/>
                  <a:cs typeface="思源宋体" panose="02020400000000000000" charset="-122"/>
                  <a:sym typeface="思源宋体"/>
                </a:rPr>
                <a:t>03</a:t>
              </a:r>
            </a:p>
          </p:txBody>
        </p:sp>
        <p:sp>
          <p:nvSpPr>
            <p:cNvPr id="20" name="MH_Entry_1"/>
            <p:cNvSpPr/>
            <p:nvPr/>
          </p:nvSpPr>
          <p:spPr>
            <a:xfrm>
              <a:off x="10552" y="5327"/>
              <a:ext cx="5177" cy="790"/>
            </a:xfrm>
            <a:prstGeom prst="roundRect">
              <a:avLst>
                <a:gd name="adj" fmla="val 9120"/>
              </a:avLst>
            </a:prstGeom>
            <a:solidFill>
              <a:srgbClr val="7CC1D0"/>
            </a:solidFill>
            <a:ln w="12700">
              <a:noFill/>
            </a:ln>
          </p:spPr>
          <p:txBody>
            <a:bodyPr anchor="t">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en-US" sz="22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rPr>
                <a:t>Data Exploration</a:t>
              </a:r>
            </a:p>
          </p:txBody>
        </p:sp>
        <p:sp>
          <p:nvSpPr>
            <p:cNvPr id="22" name="MH_Number_1"/>
            <p:cNvSpPr/>
            <p:nvPr/>
          </p:nvSpPr>
          <p:spPr>
            <a:xfrm>
              <a:off x="9689" y="6508"/>
              <a:ext cx="643" cy="790"/>
            </a:xfrm>
            <a:prstGeom prst="roundRect">
              <a:avLst>
                <a:gd name="adj" fmla="val 7611"/>
              </a:avLst>
            </a:prstGeom>
            <a:solidFill>
              <a:srgbClr val="E0C870"/>
            </a:solidFill>
            <a:ln w="12700">
              <a:noFill/>
            </a:ln>
          </p:spPr>
          <p:txBody>
            <a:bodyPr lIns="0" tIns="0" rIns="0" bIns="0" anchor="ct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dirty="0">
                  <a:solidFill>
                    <a:srgbClr val="FFFFFF"/>
                  </a:solidFill>
                  <a:latin typeface="Osaka" panose="020B0600000000000000" pitchFamily="34" charset="-128"/>
                  <a:ea typeface="Osaka" panose="020B0600000000000000" pitchFamily="34" charset="-128"/>
                  <a:cs typeface="思源宋体" panose="02020400000000000000" charset="-122"/>
                  <a:sym typeface="思源宋体"/>
                </a:rPr>
                <a:t>04</a:t>
              </a:r>
            </a:p>
          </p:txBody>
        </p:sp>
        <p:sp>
          <p:nvSpPr>
            <p:cNvPr id="23" name="MH_Entry_1"/>
            <p:cNvSpPr/>
            <p:nvPr/>
          </p:nvSpPr>
          <p:spPr>
            <a:xfrm>
              <a:off x="10552" y="6508"/>
              <a:ext cx="5177" cy="790"/>
            </a:xfrm>
            <a:prstGeom prst="roundRect">
              <a:avLst>
                <a:gd name="adj" fmla="val 9120"/>
              </a:avLst>
            </a:prstGeom>
            <a:solidFill>
              <a:srgbClr val="E0C870"/>
            </a:solidFill>
            <a:ln w="12700">
              <a:noFill/>
            </a:ln>
          </p:spPr>
          <p:txBody>
            <a:bodyPr anchor="t">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en-US" sz="20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rPr>
                <a:t>Statistical Analysis</a:t>
              </a:r>
            </a:p>
            <a:p>
              <a:pPr marL="0" lvl="0" indent="0" algn="ctr" eaLnBrk="1" hangingPunct="1">
                <a:lnSpc>
                  <a:spcPct val="100000"/>
                </a:lnSpc>
                <a:spcBef>
                  <a:spcPct val="0"/>
                </a:spcBef>
                <a:buNone/>
              </a:pPr>
              <a:endParaRPr lang="zh-CN" altLang="en-US" sz="2400" dirty="0">
                <a:solidFill>
                  <a:schemeClr val="bg1"/>
                </a:solidFill>
                <a:latin typeface="Osaka" panose="020B0600000000000000" pitchFamily="34" charset="-128"/>
                <a:ea typeface="字魂35号-经典雅黑" panose="00000500000000000000" charset="-122"/>
                <a:cs typeface="思源宋体" panose="02020400000000000000" charset="-122"/>
                <a:sym typeface="思源宋体"/>
              </a:endParaRPr>
            </a:p>
          </p:txBody>
        </p:sp>
        <p:sp>
          <p:nvSpPr>
            <p:cNvPr id="29" name="圆角矩形 28"/>
            <p:cNvSpPr/>
            <p:nvPr/>
          </p:nvSpPr>
          <p:spPr>
            <a:xfrm rot="720000">
              <a:off x="6511" y="8894"/>
              <a:ext cx="322" cy="883"/>
            </a:xfrm>
            <a:prstGeom prst="roundRect">
              <a:avLst/>
            </a:prstGeom>
            <a:solidFill>
              <a:srgbClr val="E0C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saka" panose="020B0600000000000000" pitchFamily="34" charset="-128"/>
                <a:cs typeface="思源宋体" panose="02020400000000000000" charset="-122"/>
              </a:endParaRPr>
            </a:p>
          </p:txBody>
        </p:sp>
        <p:sp>
          <p:nvSpPr>
            <p:cNvPr id="30" name="圆角矩形 29"/>
            <p:cNvSpPr/>
            <p:nvPr/>
          </p:nvSpPr>
          <p:spPr>
            <a:xfrm rot="20880000" flipH="1">
              <a:off x="12642" y="8894"/>
              <a:ext cx="322" cy="883"/>
            </a:xfrm>
            <a:prstGeom prst="roundRect">
              <a:avLst/>
            </a:prstGeom>
            <a:solidFill>
              <a:srgbClr val="E0C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saka" panose="020B0600000000000000" pitchFamily="34" charset="-128"/>
                <a:cs typeface="思源宋体" panose="02020400000000000000" charset="-122"/>
              </a:endParaRPr>
            </a:p>
          </p:txBody>
        </p:sp>
        <p:sp>
          <p:nvSpPr>
            <p:cNvPr id="32" name="矩形 31"/>
            <p:cNvSpPr/>
            <p:nvPr/>
          </p:nvSpPr>
          <p:spPr>
            <a:xfrm>
              <a:off x="-566" y="-30"/>
              <a:ext cx="19200" cy="10860"/>
            </a:xfrm>
            <a:prstGeom prst="rect">
              <a:avLst/>
            </a:prstGeom>
            <a:noFill/>
            <a:ln w="136525">
              <a:solidFill>
                <a:srgbClr val="7CC1D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Osaka" panose="020B0600000000000000" pitchFamily="34" charset="-128"/>
                <a:cs typeface="思源宋体" panose="02020400000000000000" charset="-122"/>
              </a:endParaRPr>
            </a:p>
          </p:txBody>
        </p:sp>
      </p:grpSp>
      <p:sp>
        <p:nvSpPr>
          <p:cNvPr id="6" name="MH_Entry_1">
            <a:extLst>
              <a:ext uri="{FF2B5EF4-FFF2-40B4-BE49-F238E27FC236}">
                <a16:creationId xmlns:a16="http://schemas.microsoft.com/office/drawing/2014/main" id="{01E6480D-DA12-B2E1-90C2-542686A6221F}"/>
              </a:ext>
            </a:extLst>
          </p:cNvPr>
          <p:cNvSpPr/>
          <p:nvPr/>
        </p:nvSpPr>
        <p:spPr>
          <a:xfrm>
            <a:off x="7003725" y="4795348"/>
            <a:ext cx="3287395" cy="501650"/>
          </a:xfrm>
          <a:prstGeom prst="roundRect">
            <a:avLst>
              <a:gd name="adj" fmla="val 9120"/>
            </a:avLst>
          </a:prstGeom>
          <a:solidFill>
            <a:srgbClr val="7CC1D0"/>
          </a:solidFill>
          <a:ln w="12700">
            <a:noFill/>
          </a:ln>
        </p:spPr>
        <p:txBody>
          <a:bodyPr anchor="t">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en-US" sz="2200" dirty="0">
                <a:solidFill>
                  <a:schemeClr val="bg1"/>
                </a:solidFill>
                <a:latin typeface="Osaka" panose="020B0600000000000000" pitchFamily="34" charset="-128"/>
                <a:ea typeface="Osaka" panose="020B0600000000000000" pitchFamily="34" charset="-128"/>
                <a:cs typeface="思源宋体" panose="02020400000000000000" charset="-122"/>
                <a:sym typeface="思源宋体"/>
              </a:rPr>
              <a:t>Conclusions</a:t>
            </a:r>
          </a:p>
        </p:txBody>
      </p:sp>
      <p:sp>
        <p:nvSpPr>
          <p:cNvPr id="10" name="MH_Number_1">
            <a:extLst>
              <a:ext uri="{FF2B5EF4-FFF2-40B4-BE49-F238E27FC236}">
                <a16:creationId xmlns:a16="http://schemas.microsoft.com/office/drawing/2014/main" id="{98A7DA44-FD39-ACE8-F940-45FBB29EDF29}"/>
              </a:ext>
            </a:extLst>
          </p:cNvPr>
          <p:cNvSpPr/>
          <p:nvPr/>
        </p:nvSpPr>
        <p:spPr>
          <a:xfrm>
            <a:off x="6511743" y="4782185"/>
            <a:ext cx="408305" cy="501650"/>
          </a:xfrm>
          <a:prstGeom prst="roundRect">
            <a:avLst>
              <a:gd name="adj" fmla="val 7611"/>
            </a:avLst>
          </a:prstGeom>
          <a:solidFill>
            <a:srgbClr val="7CC1D0"/>
          </a:solidFill>
          <a:ln w="12700">
            <a:noFill/>
          </a:ln>
        </p:spPr>
        <p:txBody>
          <a:bodyPr lIns="0" tIns="0" rIns="0" bIns="0" anchor="ctr">
            <a:norm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stStyle>
          <a:p>
            <a:pPr marL="0" lvl="0" indent="0" algn="ctr" eaLnBrk="1" hangingPunct="1">
              <a:lnSpc>
                <a:spcPct val="100000"/>
              </a:lnSpc>
              <a:spcBef>
                <a:spcPct val="0"/>
              </a:spcBef>
              <a:buNone/>
            </a:pPr>
            <a:r>
              <a:rPr lang="en-US" altLang="zh-CN" sz="2000" b="1" dirty="0">
                <a:solidFill>
                  <a:srgbClr val="FFFFFF"/>
                </a:solidFill>
                <a:latin typeface="Osaka" panose="020B0600000000000000" pitchFamily="34" charset="-128"/>
                <a:ea typeface="Osaka" panose="020B0600000000000000" pitchFamily="34" charset="-128"/>
                <a:cs typeface="思源宋体" panose="02020400000000000000" charset="-122"/>
                <a:sym typeface="思源宋体"/>
              </a:rPr>
              <a:t>05</a:t>
            </a:r>
          </a:p>
        </p:txBody>
      </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16" fill="hold" nodeType="afterEffect">
                                  <p:stCondLst>
                                    <p:cond delay="0"/>
                                  </p:stCondLst>
                                  <p:childTnLst>
                                    <p:set>
                                      <p:cBhvr>
                                        <p:cTn id="6" dur="500" fill="hold">
                                          <p:stCondLst>
                                            <p:cond delay="0"/>
                                          </p:stCondLst>
                                        </p:cTn>
                                        <p:tgtEl>
                                          <p:spTgt spid="33"/>
                                        </p:tgtEl>
                                        <p:attrNameLst>
                                          <p:attrName>style.visibility</p:attrName>
                                        </p:attrNameLst>
                                      </p:cBhvr>
                                      <p:to>
                                        <p:strVal val="visible"/>
                                      </p:to>
                                    </p:set>
                                    <p:animEffect transition="in" filter="box(in)">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95992" y="166700"/>
            <a:ext cx="7772400" cy="838200"/>
          </a:xfrm>
        </p:spPr>
        <p:txBody>
          <a:bodyPr/>
          <a:lstStyle/>
          <a:p>
            <a:pPr>
              <a:buFontTx/>
              <a:buNone/>
            </a:pPr>
            <a:r>
              <a:rPr lang="en-CA" b="1" dirty="0">
                <a:latin typeface="Osaka" panose="020B0600000000000000" pitchFamily="34" charset="-128"/>
                <a:ea typeface="Osaka" panose="020B0600000000000000" pitchFamily="34" charset="-128"/>
              </a:rPr>
              <a:t>Background Information:</a:t>
            </a:r>
            <a:endParaRPr lang="en-CA" dirty="0">
              <a:latin typeface="Osaka" panose="020B0600000000000000" pitchFamily="34" charset="-128"/>
              <a:ea typeface="Osaka" panose="020B0600000000000000" pitchFamily="34" charset="-128"/>
            </a:endParaRPr>
          </a:p>
        </p:txBody>
      </p:sp>
      <p:sp>
        <p:nvSpPr>
          <p:cNvPr id="188420" name="Text Box 4"/>
          <p:cNvSpPr txBox="1">
            <a:spLocks noChangeArrowheads="1"/>
          </p:cNvSpPr>
          <p:nvPr/>
        </p:nvSpPr>
        <p:spPr bwMode="auto">
          <a:xfrm>
            <a:off x="2743201" y="4419600"/>
            <a:ext cx="184731" cy="369332"/>
          </a:xfrm>
          <a:prstGeom prst="rect">
            <a:avLst/>
          </a:prstGeom>
          <a:noFill/>
          <a:ln w="9525">
            <a:noFill/>
            <a:miter lim="800000"/>
            <a:headEnd/>
            <a:tailEnd/>
          </a:ln>
        </p:spPr>
        <p:txBody>
          <a:bodyPr wrap="none">
            <a:prstTxWarp prst="textNoShape">
              <a:avLst/>
            </a:prstTxWarp>
            <a:spAutoFit/>
          </a:bodyPr>
          <a:lstStyle/>
          <a:p>
            <a:endParaRPr lang="en-US"/>
          </a:p>
        </p:txBody>
      </p:sp>
      <p:sp>
        <p:nvSpPr>
          <p:cNvPr id="3" name="TextBox 2">
            <a:extLst>
              <a:ext uri="{FF2B5EF4-FFF2-40B4-BE49-F238E27FC236}">
                <a16:creationId xmlns:a16="http://schemas.microsoft.com/office/drawing/2014/main" id="{ACEB765A-476A-96FF-E334-89D18CB088B8}"/>
              </a:ext>
            </a:extLst>
          </p:cNvPr>
          <p:cNvSpPr txBox="1"/>
          <p:nvPr/>
        </p:nvSpPr>
        <p:spPr>
          <a:xfrm>
            <a:off x="8953500" y="307960"/>
            <a:ext cx="3057524" cy="4524315"/>
          </a:xfrm>
          <a:prstGeom prst="rect">
            <a:avLst/>
          </a:prstGeom>
          <a:noFill/>
        </p:spPr>
        <p:txBody>
          <a:bodyPr wrap="square">
            <a:spAutoFit/>
          </a:bodyPr>
          <a:lstStyle/>
          <a:p>
            <a:pPr marL="0" indent="0">
              <a:buNone/>
            </a:pPr>
            <a:r>
              <a:rPr lang="en-CA" b="1" dirty="0">
                <a:latin typeface="Osaka" panose="020B0600000000000000" pitchFamily="34" charset="-128"/>
                <a:ea typeface="Osaka" panose="020B0600000000000000" pitchFamily="34" charset="-128"/>
              </a:rPr>
              <a:t>Legal Context:</a:t>
            </a:r>
            <a:endParaRPr lang="en-CA" dirty="0">
              <a:latin typeface="Osaka" panose="020B0600000000000000" pitchFamily="34" charset="-128"/>
              <a:ea typeface="Osaka" panose="020B0600000000000000" pitchFamily="34" charset="-128"/>
            </a:endParaRPr>
          </a:p>
          <a:p>
            <a:r>
              <a:rPr lang="en-CA" dirty="0">
                <a:latin typeface="Osaka" panose="020B0600000000000000" pitchFamily="34" charset="-128"/>
                <a:ea typeface="Osaka" panose="020B0600000000000000" pitchFamily="34" charset="-128"/>
              </a:rPr>
              <a:t>Marijuana possession was a criminal offense in Canada before 2018, leading to potential incarceration and criminal records for minor offenses.</a:t>
            </a:r>
          </a:p>
          <a:p>
            <a:r>
              <a:rPr lang="en-CA" dirty="0">
                <a:latin typeface="Osaka" panose="020B0600000000000000" pitchFamily="34" charset="-128"/>
                <a:ea typeface="Osaka" panose="020B0600000000000000" pitchFamily="34" charset="-128"/>
              </a:rPr>
              <a:t>The legalization of cannabis was partly aimed at rectifying the injustices caused by previous drug policies, which disproportionately affected marginalized groups.</a:t>
            </a:r>
          </a:p>
        </p:txBody>
      </p:sp>
      <p:sp>
        <p:nvSpPr>
          <p:cNvPr id="5" name="TextBox 4">
            <a:extLst>
              <a:ext uri="{FF2B5EF4-FFF2-40B4-BE49-F238E27FC236}">
                <a16:creationId xmlns:a16="http://schemas.microsoft.com/office/drawing/2014/main" id="{495EF7CD-0E1B-51FB-0000-86AFE44E5030}"/>
              </a:ext>
            </a:extLst>
          </p:cNvPr>
          <p:cNvSpPr txBox="1"/>
          <p:nvPr/>
        </p:nvSpPr>
        <p:spPr>
          <a:xfrm>
            <a:off x="423182" y="3995678"/>
            <a:ext cx="8530318" cy="2862322"/>
          </a:xfrm>
          <a:prstGeom prst="rect">
            <a:avLst/>
          </a:prstGeom>
          <a:noFill/>
        </p:spPr>
        <p:txBody>
          <a:bodyPr wrap="square">
            <a:spAutoFit/>
          </a:bodyPr>
          <a:lstStyle/>
          <a:p>
            <a:pPr marL="0" indent="0">
              <a:buNone/>
            </a:pPr>
            <a:r>
              <a:rPr lang="en-CA" b="1" dirty="0">
                <a:latin typeface="Osaka" panose="020B0600000000000000" pitchFamily="34" charset="-128"/>
                <a:ea typeface="Osaka" panose="020B0600000000000000" pitchFamily="34" charset="-128"/>
              </a:rPr>
              <a:t>Study Significance:</a:t>
            </a:r>
            <a:endParaRPr lang="en-CA" dirty="0">
              <a:latin typeface="Osaka" panose="020B0600000000000000" pitchFamily="34" charset="-128"/>
              <a:ea typeface="Osaka" panose="020B0600000000000000" pitchFamily="34" charset="-128"/>
            </a:endParaRPr>
          </a:p>
          <a:p>
            <a:r>
              <a:rPr lang="en-CA" dirty="0">
                <a:latin typeface="Osaka" panose="020B0600000000000000" pitchFamily="34" charset="-128"/>
                <a:ea typeface="Osaka" panose="020B0600000000000000" pitchFamily="34" charset="-128"/>
              </a:rPr>
              <a:t>This study seeks to uncover the extent of racial disparities in marijuana arrests in Toronto and provide empirical data to support efforts toward more equitable law enforcement and criminal justice reforms.</a:t>
            </a:r>
          </a:p>
          <a:p>
            <a:r>
              <a:rPr lang="en-CA" dirty="0">
                <a:latin typeface="Osaka" panose="020B0600000000000000" pitchFamily="34" charset="-128"/>
                <a:ea typeface="Osaka" panose="020B0600000000000000" pitchFamily="34" charset="-128"/>
              </a:rPr>
              <a:t>The findings are expected to contribute to the national dialogue on racial equality, inform policy decisions, and guide practices toward decriminalization and restorative justice.</a:t>
            </a:r>
          </a:p>
          <a:p>
            <a:r>
              <a:rPr lang="en-CA" dirty="0">
                <a:latin typeface="Osaka" panose="020B0600000000000000" pitchFamily="34" charset="-128"/>
                <a:ea typeface="Osaka" panose="020B0600000000000000" pitchFamily="34" charset="-128"/>
              </a:rPr>
              <a:t>By scrutinizing the arrest patterns, the study underscores the necessity for further research into the impacts of drug policy on Canada's diverse population and the importance of ongoing monitoring post-legalization.</a:t>
            </a:r>
          </a:p>
        </p:txBody>
      </p:sp>
      <p:sp>
        <p:nvSpPr>
          <p:cNvPr id="7" name="TextBox 6">
            <a:extLst>
              <a:ext uri="{FF2B5EF4-FFF2-40B4-BE49-F238E27FC236}">
                <a16:creationId xmlns:a16="http://schemas.microsoft.com/office/drawing/2014/main" id="{B5D9F833-ACDA-707E-E3C9-739270A25CFC}"/>
              </a:ext>
            </a:extLst>
          </p:cNvPr>
          <p:cNvSpPr txBox="1"/>
          <p:nvPr/>
        </p:nvSpPr>
        <p:spPr>
          <a:xfrm>
            <a:off x="423182" y="1015586"/>
            <a:ext cx="8357508" cy="3262432"/>
          </a:xfrm>
          <a:prstGeom prst="rect">
            <a:avLst/>
          </a:prstGeom>
          <a:noFill/>
        </p:spPr>
        <p:txBody>
          <a:bodyPr wrap="square">
            <a:spAutoFit/>
          </a:bodyPr>
          <a:lstStyle/>
          <a:p>
            <a:r>
              <a:rPr lang="en-CA" dirty="0">
                <a:latin typeface="Osaka" panose="020B0600000000000000" pitchFamily="34" charset="-128"/>
                <a:ea typeface="Osaka" panose="020B0600000000000000" pitchFamily="34" charset="-128"/>
              </a:rPr>
              <a:t>- Prior to the legalization of cannabis in Canada in 2018, arrest records exhibit a stark overrepresentation of Black and Indigenous individuals in marijuana possession offenses.</a:t>
            </a:r>
          </a:p>
          <a:p>
            <a:r>
              <a:rPr lang="en-CA" dirty="0">
                <a:latin typeface="Osaka" panose="020B0600000000000000" pitchFamily="34" charset="-128"/>
                <a:ea typeface="Osaka" panose="020B0600000000000000" pitchFamily="34" charset="-128"/>
              </a:rPr>
              <a:t>- A University of Toronto study highlighted these disparities across major Canadian cities, including Toronto, despite similar self-reported rates of cannabis usage across different racial groups.</a:t>
            </a:r>
          </a:p>
          <a:p>
            <a:r>
              <a:rPr lang="en-CA" dirty="0">
                <a:latin typeface="Osaka" panose="020B0600000000000000" pitchFamily="34" charset="-128"/>
                <a:ea typeface="Osaka" panose="020B0600000000000000" pitchFamily="34" charset="-128"/>
              </a:rPr>
              <a:t>- Such disproportionate policing practices not only reflect systemic racial biases but also have long-term socioeconomic consequences for the affected communities. </a:t>
            </a:r>
          </a:p>
          <a:p>
            <a:pPr>
              <a:buFontTx/>
              <a:buNone/>
            </a:pPr>
            <a:r>
              <a:rPr lang="en-US" sz="2400" dirty="0">
                <a:latin typeface="Osaka" panose="020B0600000000000000" pitchFamily="34" charset="-128"/>
                <a:ea typeface="Osaka" panose="020B0600000000000000" pitchFamily="34" charset="-128"/>
              </a:rPr>
              <a:t>		</a:t>
            </a:r>
            <a:endParaRPr lang="en-US" sz="2800" dirty="0">
              <a:latin typeface="Osaka" panose="020B0600000000000000" pitchFamily="34" charset="-128"/>
              <a:ea typeface="Osaka" panose="020B0600000000000000" pitchFamily="34" charset="-128"/>
            </a:endParaRPr>
          </a:p>
          <a:p>
            <a:pPr marL="201168" lvl="1" indent="0">
              <a:buNone/>
            </a:pPr>
            <a:endParaRPr lang="en-US" sz="2000" dirty="0">
              <a:latin typeface="Osaka" panose="020B0600000000000000" pitchFamily="34" charset="-128"/>
              <a:ea typeface="Osaka" panose="020B0600000000000000" pitchFamily="34" charset="-128"/>
            </a:endParaRPr>
          </a:p>
        </p:txBody>
      </p:sp>
      <p:pic>
        <p:nvPicPr>
          <p:cNvPr id="8" name="Picture 7">
            <a:extLst>
              <a:ext uri="{FF2B5EF4-FFF2-40B4-BE49-F238E27FC236}">
                <a16:creationId xmlns:a16="http://schemas.microsoft.com/office/drawing/2014/main" id="{12E63B4B-F4F8-1CBE-51A2-7E79A888438E}"/>
              </a:ext>
            </a:extLst>
          </p:cNvPr>
          <p:cNvPicPr>
            <a:picLocks noChangeAspect="1"/>
          </p:cNvPicPr>
          <p:nvPr/>
        </p:nvPicPr>
        <p:blipFill>
          <a:blip r:embed="rId3"/>
          <a:stretch>
            <a:fillRect/>
          </a:stretch>
        </p:blipFill>
        <p:spPr>
          <a:xfrm>
            <a:off x="9163589" y="4899362"/>
            <a:ext cx="2947639" cy="1650678"/>
          </a:xfrm>
          <a:prstGeom prst="rect">
            <a:avLst/>
          </a:prstGeom>
        </p:spPr>
      </p:pic>
    </p:spTree>
    <p:extLst>
      <p:ext uri="{BB962C8B-B14F-4D97-AF65-F5344CB8AC3E}">
        <p14:creationId xmlns:p14="http://schemas.microsoft.com/office/powerpoint/2010/main" val="230501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368266" y="725361"/>
            <a:ext cx="6563475" cy="5262979"/>
          </a:xfrm>
          <a:prstGeom prst="rect">
            <a:avLst/>
          </a:prstGeom>
          <a:noFill/>
        </p:spPr>
        <p:txBody>
          <a:bodyPr wrap="square" rtlCol="0">
            <a:spAutoFit/>
          </a:bodyPr>
          <a:lstStyle/>
          <a:p>
            <a:pPr algn="l"/>
            <a:r>
              <a:rPr lang="en-CA" sz="1600" b="1" i="0" u="none" strike="noStrike" dirty="0">
                <a:solidFill>
                  <a:schemeClr val="tx2"/>
                </a:solidFill>
                <a:effectLst/>
                <a:latin typeface="Osaka" panose="020B0600000000000000" pitchFamily="34" charset="-128"/>
                <a:ea typeface="Osaka" panose="020B0600000000000000" pitchFamily="34" charset="-128"/>
              </a:rPr>
              <a:t>Summary:</a:t>
            </a:r>
            <a:endParaRPr lang="en-CA" sz="1600" b="0" i="0" u="none" strike="noStrike" dirty="0">
              <a:solidFill>
                <a:schemeClr val="tx2"/>
              </a:solidFill>
              <a:effectLst/>
              <a:latin typeface="Osaka" panose="020B0600000000000000" pitchFamily="34" charset="-128"/>
              <a:ea typeface="Osaka" panose="020B0600000000000000" pitchFamily="34" charset="-128"/>
            </a:endParaRPr>
          </a:p>
          <a:p>
            <a:pPr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What:</a:t>
            </a:r>
            <a:r>
              <a:rPr lang="en-CA" sz="1600" b="0" i="0" u="none" strike="noStrike" dirty="0">
                <a:solidFill>
                  <a:schemeClr val="tx2"/>
                </a:solidFill>
                <a:effectLst/>
                <a:latin typeface="Osaka" panose="020B0600000000000000" pitchFamily="34" charset="-128"/>
                <a:ea typeface="Osaka" panose="020B0600000000000000" pitchFamily="34" charset="-128"/>
              </a:rPr>
              <a:t> Analysis of arrest records for simple possession of marijuana, highlighting racial disparities.</a:t>
            </a:r>
          </a:p>
          <a:p>
            <a:pPr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Period:</a:t>
            </a:r>
            <a:r>
              <a:rPr lang="en-CA" sz="1600" b="0" i="0" u="none" strike="noStrike" dirty="0">
                <a:solidFill>
                  <a:schemeClr val="tx2"/>
                </a:solidFill>
                <a:effectLst/>
                <a:latin typeface="Osaka" panose="020B0600000000000000" pitchFamily="34" charset="-128"/>
                <a:ea typeface="Osaka" panose="020B0600000000000000" pitchFamily="34" charset="-128"/>
              </a:rPr>
              <a:t> Data covers years leading up to the legalization of marijuana in Canada.</a:t>
            </a:r>
          </a:p>
          <a:p>
            <a:pPr algn="l"/>
            <a:r>
              <a:rPr lang="en-CA" sz="1600" b="1" i="0" u="none" strike="noStrike" dirty="0">
                <a:solidFill>
                  <a:schemeClr val="tx2"/>
                </a:solidFill>
                <a:effectLst/>
                <a:latin typeface="Osaka" panose="020B0600000000000000" pitchFamily="34" charset="-128"/>
                <a:ea typeface="Osaka" panose="020B0600000000000000" pitchFamily="34" charset="-128"/>
              </a:rPr>
              <a:t>Context:</a:t>
            </a:r>
            <a:endParaRPr lang="en-CA" sz="1600" b="0" i="0" u="none" strike="noStrike" dirty="0">
              <a:solidFill>
                <a:schemeClr val="tx2"/>
              </a:solidFill>
              <a:effectLst/>
              <a:latin typeface="Osaka" panose="020B0600000000000000" pitchFamily="34" charset="-128"/>
              <a:ea typeface="Osaka" panose="020B0600000000000000" pitchFamily="34" charset="-128"/>
            </a:endParaRPr>
          </a:p>
          <a:p>
            <a:pPr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Geography:</a:t>
            </a:r>
            <a:r>
              <a:rPr lang="en-CA" sz="1600" b="0" i="0" u="none" strike="noStrike" dirty="0">
                <a:solidFill>
                  <a:schemeClr val="tx2"/>
                </a:solidFill>
                <a:effectLst/>
                <a:latin typeface="Osaka" panose="020B0600000000000000" pitchFamily="34" charset="-128"/>
                <a:ea typeface="Osaka" panose="020B0600000000000000" pitchFamily="34" charset="-128"/>
              </a:rPr>
              <a:t> Toronto, the largest city in Canada, known for its diverse population.</a:t>
            </a:r>
          </a:p>
          <a:p>
            <a:pPr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Socio-Political Climate:</a:t>
            </a:r>
            <a:r>
              <a:rPr lang="en-CA" sz="1600" b="0" i="0" u="none" strike="noStrike" dirty="0">
                <a:solidFill>
                  <a:schemeClr val="tx2"/>
                </a:solidFill>
                <a:effectLst/>
                <a:latin typeface="Osaka" panose="020B0600000000000000" pitchFamily="34" charset="-128"/>
                <a:ea typeface="Osaka" panose="020B0600000000000000" pitchFamily="34" charset="-128"/>
              </a:rPr>
              <a:t> The city has been at the center of debates on marijuana policy, especially concerning its impact on different communities.</a:t>
            </a:r>
          </a:p>
          <a:p>
            <a:pPr algn="l"/>
            <a:r>
              <a:rPr lang="en-CA" sz="1600" b="1" i="0" u="none" strike="noStrike" dirty="0">
                <a:solidFill>
                  <a:schemeClr val="tx2"/>
                </a:solidFill>
                <a:effectLst/>
                <a:latin typeface="Osaka" panose="020B0600000000000000" pitchFamily="34" charset="-128"/>
                <a:ea typeface="Osaka" panose="020B0600000000000000" pitchFamily="34" charset="-128"/>
              </a:rPr>
              <a:t>Dataset Characteristics:</a:t>
            </a:r>
            <a:endParaRPr lang="en-CA" sz="1600" b="0" i="0" u="none" strike="noStrike" dirty="0">
              <a:solidFill>
                <a:schemeClr val="tx2"/>
              </a:solidFill>
              <a:effectLst/>
              <a:latin typeface="Osaka" panose="020B0600000000000000" pitchFamily="34" charset="-128"/>
              <a:ea typeface="Osaka" panose="020B0600000000000000" pitchFamily="34" charset="-128"/>
            </a:endParaRPr>
          </a:p>
          <a:p>
            <a:pPr>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Source:</a:t>
            </a:r>
            <a:r>
              <a:rPr lang="en-CA" sz="1600" b="0" i="0" u="none" strike="noStrike" dirty="0">
                <a:solidFill>
                  <a:schemeClr val="tx2"/>
                </a:solidFill>
                <a:effectLst/>
                <a:latin typeface="Osaka" panose="020B0600000000000000" pitchFamily="34" charset="-128"/>
                <a:ea typeface="Osaka" panose="020B0600000000000000" pitchFamily="34" charset="-128"/>
              </a:rPr>
              <a:t> Toronto Police Service arrest records, supplemented with demographic data from Statistics Canada</a:t>
            </a:r>
            <a:r>
              <a:rPr lang="en-CA" sz="1600" b="0" i="0" u="none" strike="noStrike" dirty="0">
                <a:solidFill>
                  <a:schemeClr val="tx2"/>
                </a:solidFill>
                <a:effectLst/>
                <a:latin typeface="Osaka" panose="020B0600000000000000" pitchFamily="34" charset="-128"/>
                <a:ea typeface="Osaka" panose="020B0600000000000000" pitchFamily="34" charset="-128"/>
                <a:sym typeface="Wingdings" pitchFamily="2" charset="2"/>
              </a:rPr>
              <a:t> </a:t>
            </a:r>
            <a:r>
              <a:rPr lang="en-US" sz="1600" dirty="0">
                <a:latin typeface="Osaka" panose="020B0600000000000000" pitchFamily="34" charset="-128"/>
                <a:ea typeface="Osaka" panose="020B0600000000000000" pitchFamily="34" charset="-128"/>
                <a:hlinkClick r:id="rId2"/>
              </a:rPr>
              <a:t>Kaggle Link</a:t>
            </a:r>
            <a:endParaRPr lang="en-CA" sz="1600" b="0" i="0" u="none" strike="noStrike" dirty="0">
              <a:solidFill>
                <a:schemeClr val="tx2"/>
              </a:solidFill>
              <a:effectLst/>
              <a:latin typeface="Osaka" panose="020B0600000000000000" pitchFamily="34" charset="-128"/>
              <a:ea typeface="Osaka" panose="020B0600000000000000" pitchFamily="34" charset="-128"/>
            </a:endParaRPr>
          </a:p>
          <a:p>
            <a:pPr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Content:</a:t>
            </a:r>
            <a:endParaRPr lang="en-CA" sz="1600"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Variables:</a:t>
            </a:r>
            <a:r>
              <a:rPr lang="en-CA" sz="1600" b="0" i="0" u="none" strike="noStrike" dirty="0">
                <a:solidFill>
                  <a:schemeClr val="tx2"/>
                </a:solidFill>
                <a:effectLst/>
                <a:latin typeface="Osaka" panose="020B0600000000000000" pitchFamily="34" charset="-128"/>
                <a:ea typeface="Osaka" panose="020B0600000000000000" pitchFamily="34" charset="-128"/>
              </a:rPr>
              <a:t> Arrestee race, age, gender, employment status, citizenship, number of police checks.</a:t>
            </a:r>
          </a:p>
          <a:p>
            <a:pPr marL="742950" lvl="1" indent="-285750"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Data Type:</a:t>
            </a:r>
            <a:r>
              <a:rPr lang="en-CA" sz="1600" b="0" i="0" u="none" strike="noStrike" dirty="0">
                <a:solidFill>
                  <a:schemeClr val="tx2"/>
                </a:solidFill>
                <a:effectLst/>
                <a:latin typeface="Osaka" panose="020B0600000000000000" pitchFamily="34" charset="-128"/>
                <a:ea typeface="Osaka" panose="020B0600000000000000" pitchFamily="34" charset="-128"/>
              </a:rPr>
              <a:t> Categorical and numerical.</a:t>
            </a:r>
          </a:p>
          <a:p>
            <a:pPr marL="742950" lvl="1" indent="-285750" algn="l">
              <a:buFont typeface="Arial" panose="020B0604020202020204" pitchFamily="34" charset="0"/>
              <a:buChar char="•"/>
            </a:pPr>
            <a:r>
              <a:rPr lang="en-CA" sz="1600" b="1" i="0" u="none" strike="noStrike" dirty="0">
                <a:solidFill>
                  <a:schemeClr val="tx2"/>
                </a:solidFill>
                <a:effectLst/>
                <a:latin typeface="Osaka" panose="020B0600000000000000" pitchFamily="34" charset="-128"/>
                <a:ea typeface="Osaka" panose="020B0600000000000000" pitchFamily="34" charset="-128"/>
              </a:rPr>
              <a:t>Instances:</a:t>
            </a:r>
            <a:r>
              <a:rPr lang="en-CA" sz="1600" b="0" i="0" u="none" strike="noStrike" dirty="0">
                <a:solidFill>
                  <a:schemeClr val="tx2"/>
                </a:solidFill>
                <a:effectLst/>
                <a:latin typeface="Osaka" panose="020B0600000000000000" pitchFamily="34" charset="-128"/>
                <a:ea typeface="Osaka" panose="020B0600000000000000" pitchFamily="34" charset="-128"/>
              </a:rPr>
              <a:t> 5226 observations from pre-legalization period.</a:t>
            </a:r>
          </a:p>
          <a:p>
            <a:endParaRPr lang="en-US" sz="1600" dirty="0">
              <a:solidFill>
                <a:schemeClr val="tx2"/>
              </a:solidFill>
              <a:latin typeface="Osaka" panose="020B0600000000000000" pitchFamily="34" charset="-128"/>
              <a:ea typeface="Osaka" panose="020B0600000000000000" pitchFamily="34" charset="-128"/>
            </a:endParaRPr>
          </a:p>
        </p:txBody>
      </p:sp>
      <p:sp>
        <p:nvSpPr>
          <p:cNvPr id="7" name="TextBox 6">
            <a:extLst>
              <a:ext uri="{FF2B5EF4-FFF2-40B4-BE49-F238E27FC236}">
                <a16:creationId xmlns:a16="http://schemas.microsoft.com/office/drawing/2014/main" id="{A5978048-B17F-6DA0-BCC8-1B0E33DE0857}"/>
              </a:ext>
            </a:extLst>
          </p:cNvPr>
          <p:cNvSpPr txBox="1"/>
          <p:nvPr/>
        </p:nvSpPr>
        <p:spPr>
          <a:xfrm>
            <a:off x="368267" y="30634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Background - Marijuana Arrests in Toronto</a:t>
            </a:r>
          </a:p>
        </p:txBody>
      </p:sp>
      <p:sp>
        <p:nvSpPr>
          <p:cNvPr id="8" name="TextBox 7">
            <a:extLst>
              <a:ext uri="{FF2B5EF4-FFF2-40B4-BE49-F238E27FC236}">
                <a16:creationId xmlns:a16="http://schemas.microsoft.com/office/drawing/2014/main" id="{F8C77FB7-99D5-10BF-B2D2-778978A7C900}"/>
              </a:ext>
            </a:extLst>
          </p:cNvPr>
          <p:cNvSpPr txBox="1"/>
          <p:nvPr/>
        </p:nvSpPr>
        <p:spPr>
          <a:xfrm>
            <a:off x="368267" y="6132639"/>
            <a:ext cx="3167742" cy="369332"/>
          </a:xfrm>
          <a:prstGeom prst="rect">
            <a:avLst/>
          </a:prstGeom>
          <a:noFill/>
        </p:spPr>
        <p:txBody>
          <a:bodyPr wrap="square" rtlCol="0">
            <a:spAutoFit/>
          </a:bodyPr>
          <a:lstStyle/>
          <a:p>
            <a:r>
              <a:rPr lang="en-US" dirty="0">
                <a:hlinkClick r:id="rId3"/>
              </a:rPr>
              <a:t>Toronto Star Article</a:t>
            </a:r>
            <a:endParaRPr lang="en-US" dirty="0"/>
          </a:p>
        </p:txBody>
      </p:sp>
      <p:pic>
        <p:nvPicPr>
          <p:cNvPr id="11" name="Picture 10">
            <a:extLst>
              <a:ext uri="{FF2B5EF4-FFF2-40B4-BE49-F238E27FC236}">
                <a16:creationId xmlns:a16="http://schemas.microsoft.com/office/drawing/2014/main" id="{841D6EA9-5D74-D0EC-AF96-AB37E88EB768}"/>
              </a:ext>
            </a:extLst>
          </p:cNvPr>
          <p:cNvPicPr>
            <a:picLocks noChangeAspect="1"/>
          </p:cNvPicPr>
          <p:nvPr/>
        </p:nvPicPr>
        <p:blipFill>
          <a:blip r:embed="rId4"/>
          <a:stretch>
            <a:fillRect/>
          </a:stretch>
        </p:blipFill>
        <p:spPr>
          <a:xfrm>
            <a:off x="6604069" y="143400"/>
            <a:ext cx="5587931" cy="4190948"/>
          </a:xfrm>
          <a:prstGeom prst="rect">
            <a:avLst/>
          </a:prstGeom>
        </p:spPr>
      </p:pic>
      <p:pic>
        <p:nvPicPr>
          <p:cNvPr id="13" name="Picture 12">
            <a:extLst>
              <a:ext uri="{FF2B5EF4-FFF2-40B4-BE49-F238E27FC236}">
                <a16:creationId xmlns:a16="http://schemas.microsoft.com/office/drawing/2014/main" id="{54D4A539-FAE4-709F-3903-1B049284D0B5}"/>
              </a:ext>
            </a:extLst>
          </p:cNvPr>
          <p:cNvPicPr>
            <a:picLocks noChangeAspect="1"/>
          </p:cNvPicPr>
          <p:nvPr/>
        </p:nvPicPr>
        <p:blipFill>
          <a:blip r:embed="rId5"/>
          <a:stretch>
            <a:fillRect/>
          </a:stretch>
        </p:blipFill>
        <p:spPr>
          <a:xfrm>
            <a:off x="7510345" y="4641590"/>
            <a:ext cx="4519167" cy="1491049"/>
          </a:xfrm>
          <a:prstGeom prst="rect">
            <a:avLst/>
          </a:prstGeom>
        </p:spPr>
      </p:pic>
    </p:spTree>
    <p:extLst>
      <p:ext uri="{BB962C8B-B14F-4D97-AF65-F5344CB8AC3E}">
        <p14:creationId xmlns:p14="http://schemas.microsoft.com/office/powerpoint/2010/main" val="130901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368267" y="919346"/>
            <a:ext cx="10825760" cy="5632311"/>
          </a:xfrm>
          <a:prstGeom prst="rect">
            <a:avLst/>
          </a:prstGeom>
          <a:noFill/>
        </p:spPr>
        <p:txBody>
          <a:bodyPr wrap="square" rtlCol="0">
            <a:spAutoFit/>
          </a:bodyPr>
          <a:lstStyle/>
          <a:p>
            <a:pPr algn="l"/>
            <a:r>
              <a:rPr lang="en-CA" sz="2400" b="1" u="sng" dirty="0">
                <a:solidFill>
                  <a:schemeClr val="tx2"/>
                </a:solidFill>
                <a:latin typeface="Söhne"/>
              </a:rPr>
              <a:t>P</a:t>
            </a:r>
            <a:r>
              <a:rPr lang="en-CA" sz="2400" b="1" i="0" u="sng" strike="noStrike" dirty="0">
                <a:solidFill>
                  <a:schemeClr val="tx2"/>
                </a:solidFill>
                <a:effectLst/>
                <a:latin typeface="Söhne"/>
              </a:rPr>
              <a:t>roblem Statement:</a:t>
            </a:r>
            <a:endParaRPr lang="en-CA" sz="2400" b="0" i="0" u="sng" strike="noStrike" dirty="0">
              <a:solidFill>
                <a:schemeClr val="tx2"/>
              </a:solidFill>
              <a:effectLst/>
              <a:latin typeface="Söhne"/>
            </a:endParaRPr>
          </a:p>
          <a:p>
            <a:pPr marL="742950" lvl="1" indent="-285750" algn="l">
              <a:buFont typeface="+mj-lt"/>
              <a:buAutoNum type="arabicPeriod"/>
            </a:pPr>
            <a:r>
              <a:rPr lang="en-CA" sz="2400" b="0" i="0" u="none" strike="noStrike" dirty="0">
                <a:solidFill>
                  <a:schemeClr val="tx2"/>
                </a:solidFill>
                <a:effectLst/>
                <a:latin typeface="Söhne"/>
              </a:rPr>
              <a:t>This analysis seeks to uncover racial disparities in marijuana arrest outcomes in Toronto. Given the implications of arrest records on individuals' futures, understanding these disparities is crucial for ensuring justice and equity within the legal system.</a:t>
            </a:r>
          </a:p>
          <a:p>
            <a:pPr lvl="1" algn="l"/>
            <a:endParaRPr lang="en-CA" sz="2400" b="0" i="0" u="none" strike="noStrike" dirty="0">
              <a:solidFill>
                <a:schemeClr val="tx2"/>
              </a:solidFill>
              <a:effectLst/>
              <a:latin typeface="Söhne"/>
            </a:endParaRPr>
          </a:p>
          <a:p>
            <a:pPr algn="l"/>
            <a:r>
              <a:rPr lang="en-CA" sz="2400" b="1" u="sng" dirty="0">
                <a:solidFill>
                  <a:schemeClr val="tx2"/>
                </a:solidFill>
                <a:latin typeface="Söhne"/>
              </a:rPr>
              <a:t>Case Study</a:t>
            </a:r>
            <a:r>
              <a:rPr lang="en-CA" sz="2400" b="1" i="0" u="sng" strike="noStrike" dirty="0">
                <a:solidFill>
                  <a:schemeClr val="tx2"/>
                </a:solidFill>
                <a:effectLst/>
                <a:latin typeface="Söhne"/>
              </a:rPr>
              <a:t> Objectives:</a:t>
            </a:r>
            <a:endParaRPr lang="en-CA" sz="2400" b="0" i="0" u="sng" strike="noStrike" dirty="0">
              <a:solidFill>
                <a:schemeClr val="tx2"/>
              </a:solidFill>
              <a:effectLst/>
              <a:latin typeface="Söhne"/>
            </a:endParaRPr>
          </a:p>
          <a:p>
            <a:pPr marL="742950" lvl="1" indent="-285750" algn="l">
              <a:buFont typeface="+mj-lt"/>
              <a:buAutoNum type="arabicPeriod"/>
            </a:pPr>
            <a:r>
              <a:rPr lang="en-CA" sz="2400" b="0" i="0" u="none" strike="noStrike" dirty="0">
                <a:solidFill>
                  <a:schemeClr val="tx2"/>
                </a:solidFill>
                <a:effectLst/>
                <a:latin typeface="Söhne"/>
              </a:rPr>
              <a:t>Objective 1: To quantify the extent of racial disparities in the release outcomes post-marijuana arrests.</a:t>
            </a:r>
          </a:p>
          <a:p>
            <a:pPr marL="742950" lvl="1" indent="-285750" algn="l">
              <a:buFont typeface="+mj-lt"/>
              <a:buAutoNum type="arabicPeriod"/>
            </a:pPr>
            <a:r>
              <a:rPr lang="en-CA" sz="2400" b="0" i="0" u="none" strike="noStrike" dirty="0">
                <a:solidFill>
                  <a:schemeClr val="tx2"/>
                </a:solidFill>
                <a:effectLst/>
                <a:latin typeface="Söhne"/>
              </a:rPr>
              <a:t>Objective 2: To identify key factors that contribute to these disparities, such as employment status, age, and number of police checks.</a:t>
            </a:r>
          </a:p>
          <a:p>
            <a:pPr marL="742950" lvl="1" indent="-285750" algn="l">
              <a:buFont typeface="+mj-lt"/>
              <a:buAutoNum type="arabicPeriod"/>
            </a:pPr>
            <a:r>
              <a:rPr lang="en-CA" sz="2400" b="0" i="0" u="none" strike="noStrike" dirty="0">
                <a:solidFill>
                  <a:schemeClr val="tx2"/>
                </a:solidFill>
                <a:effectLst/>
                <a:latin typeface="Söhne"/>
              </a:rPr>
              <a:t>Objective 3: To evaluate the predictive accuracy of a logistic regression model in forecasting release outcomes based on these factors.</a:t>
            </a:r>
          </a:p>
          <a:p>
            <a:pPr marL="742950" lvl="1" indent="-285750" algn="l">
              <a:buFont typeface="+mj-lt"/>
              <a:buAutoNum type="arabicPeriod"/>
            </a:pPr>
            <a:r>
              <a:rPr lang="en-CA" sz="2400" b="0" i="0" u="none" strike="noStrike" dirty="0">
                <a:solidFill>
                  <a:schemeClr val="tx2"/>
                </a:solidFill>
                <a:effectLst/>
                <a:latin typeface="Söhne"/>
              </a:rPr>
              <a:t>Objective 4: To provide data-driven recommendations for policy reform and further research directions.</a:t>
            </a:r>
          </a:p>
        </p:txBody>
      </p:sp>
      <p:sp>
        <p:nvSpPr>
          <p:cNvPr id="7" name="TextBox 6">
            <a:extLst>
              <a:ext uri="{FF2B5EF4-FFF2-40B4-BE49-F238E27FC236}">
                <a16:creationId xmlns:a16="http://schemas.microsoft.com/office/drawing/2014/main" id="{A5978048-B17F-6DA0-BCC8-1B0E33DE0857}"/>
              </a:ext>
            </a:extLst>
          </p:cNvPr>
          <p:cNvSpPr txBox="1"/>
          <p:nvPr/>
        </p:nvSpPr>
        <p:spPr>
          <a:xfrm>
            <a:off x="368267" y="306343"/>
            <a:ext cx="7304566" cy="477054"/>
          </a:xfrm>
          <a:prstGeom prst="rect">
            <a:avLst/>
          </a:prstGeom>
          <a:noFill/>
        </p:spPr>
        <p:txBody>
          <a:bodyPr wrap="square">
            <a:spAutoFit/>
          </a:bodyPr>
          <a:lstStyle/>
          <a:p>
            <a:r>
              <a:rPr lang="en-US" sz="2500" b="1" dirty="0">
                <a:latin typeface="Osaka" panose="020B0600000000000000" pitchFamily="34" charset="-128"/>
                <a:ea typeface="Osaka" panose="020B0600000000000000" pitchFamily="34" charset="-128"/>
              </a:rPr>
              <a:t>Problem Statement and Objectives</a:t>
            </a:r>
          </a:p>
        </p:txBody>
      </p:sp>
    </p:spTree>
    <p:extLst>
      <p:ext uri="{BB962C8B-B14F-4D97-AF65-F5344CB8AC3E}">
        <p14:creationId xmlns:p14="http://schemas.microsoft.com/office/powerpoint/2010/main" val="90973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6607BA-E140-4A43-F670-D46645FAFB07}"/>
              </a:ext>
            </a:extLst>
          </p:cNvPr>
          <p:cNvPicPr>
            <a:picLocks noChangeAspect="1"/>
          </p:cNvPicPr>
          <p:nvPr/>
        </p:nvPicPr>
        <p:blipFill>
          <a:blip r:embed="rId2"/>
          <a:stretch>
            <a:fillRect/>
          </a:stretch>
        </p:blipFill>
        <p:spPr>
          <a:xfrm>
            <a:off x="95896" y="1445178"/>
            <a:ext cx="3464427" cy="985482"/>
          </a:xfrm>
          <a:prstGeom prst="rect">
            <a:avLst/>
          </a:prstGeom>
        </p:spPr>
      </p:pic>
      <p:pic>
        <p:nvPicPr>
          <p:cNvPr id="3" name="Picture 2">
            <a:extLst>
              <a:ext uri="{FF2B5EF4-FFF2-40B4-BE49-F238E27FC236}">
                <a16:creationId xmlns:a16="http://schemas.microsoft.com/office/drawing/2014/main" id="{F5E14AB9-EECC-BD36-FDD4-42FED196E936}"/>
              </a:ext>
            </a:extLst>
          </p:cNvPr>
          <p:cNvPicPr>
            <a:picLocks noChangeAspect="1"/>
          </p:cNvPicPr>
          <p:nvPr/>
        </p:nvPicPr>
        <p:blipFill>
          <a:blip r:embed="rId3"/>
          <a:stretch>
            <a:fillRect/>
          </a:stretch>
        </p:blipFill>
        <p:spPr>
          <a:xfrm>
            <a:off x="3750381" y="2732125"/>
            <a:ext cx="1191270" cy="2953962"/>
          </a:xfrm>
          <a:prstGeom prst="rect">
            <a:avLst/>
          </a:prstGeom>
        </p:spPr>
      </p:pic>
      <p:pic>
        <p:nvPicPr>
          <p:cNvPr id="6" name="Picture 5">
            <a:extLst>
              <a:ext uri="{FF2B5EF4-FFF2-40B4-BE49-F238E27FC236}">
                <a16:creationId xmlns:a16="http://schemas.microsoft.com/office/drawing/2014/main" id="{BA5F1C75-D16D-DEDD-C680-2BE6CFE2F879}"/>
              </a:ext>
            </a:extLst>
          </p:cNvPr>
          <p:cNvPicPr>
            <a:picLocks noChangeAspect="1"/>
          </p:cNvPicPr>
          <p:nvPr/>
        </p:nvPicPr>
        <p:blipFill>
          <a:blip r:embed="rId4"/>
          <a:stretch>
            <a:fillRect/>
          </a:stretch>
        </p:blipFill>
        <p:spPr>
          <a:xfrm>
            <a:off x="196753" y="3830489"/>
            <a:ext cx="1202855" cy="1461931"/>
          </a:xfrm>
          <a:prstGeom prst="rect">
            <a:avLst/>
          </a:prstGeom>
        </p:spPr>
      </p:pic>
      <p:pic>
        <p:nvPicPr>
          <p:cNvPr id="11" name="Picture 10">
            <a:extLst>
              <a:ext uri="{FF2B5EF4-FFF2-40B4-BE49-F238E27FC236}">
                <a16:creationId xmlns:a16="http://schemas.microsoft.com/office/drawing/2014/main" id="{F7C6A527-67EF-7A69-553D-2E04C99B2940}"/>
              </a:ext>
            </a:extLst>
          </p:cNvPr>
          <p:cNvPicPr>
            <a:picLocks noChangeAspect="1"/>
          </p:cNvPicPr>
          <p:nvPr/>
        </p:nvPicPr>
        <p:blipFill>
          <a:blip r:embed="rId5"/>
          <a:stretch>
            <a:fillRect/>
          </a:stretch>
        </p:blipFill>
        <p:spPr>
          <a:xfrm>
            <a:off x="95896" y="2732125"/>
            <a:ext cx="3464427" cy="852782"/>
          </a:xfrm>
          <a:prstGeom prst="rect">
            <a:avLst/>
          </a:prstGeom>
        </p:spPr>
      </p:pic>
      <p:pic>
        <p:nvPicPr>
          <p:cNvPr id="12" name="Picture 11">
            <a:extLst>
              <a:ext uri="{FF2B5EF4-FFF2-40B4-BE49-F238E27FC236}">
                <a16:creationId xmlns:a16="http://schemas.microsoft.com/office/drawing/2014/main" id="{5C0A3805-7EDB-420F-4781-7A6E56993C81}"/>
              </a:ext>
            </a:extLst>
          </p:cNvPr>
          <p:cNvPicPr>
            <a:picLocks noChangeAspect="1"/>
          </p:cNvPicPr>
          <p:nvPr/>
        </p:nvPicPr>
        <p:blipFill>
          <a:blip r:embed="rId6"/>
          <a:stretch>
            <a:fillRect/>
          </a:stretch>
        </p:blipFill>
        <p:spPr>
          <a:xfrm>
            <a:off x="1802616" y="3707697"/>
            <a:ext cx="1707513" cy="1707513"/>
          </a:xfrm>
          <a:prstGeom prst="rect">
            <a:avLst/>
          </a:prstGeom>
        </p:spPr>
      </p:pic>
      <p:pic>
        <p:nvPicPr>
          <p:cNvPr id="13" name="Picture 12">
            <a:extLst>
              <a:ext uri="{FF2B5EF4-FFF2-40B4-BE49-F238E27FC236}">
                <a16:creationId xmlns:a16="http://schemas.microsoft.com/office/drawing/2014/main" id="{7485ABAA-61B3-72E6-B63E-857FBEC1962F}"/>
              </a:ext>
            </a:extLst>
          </p:cNvPr>
          <p:cNvPicPr>
            <a:picLocks noChangeAspect="1"/>
          </p:cNvPicPr>
          <p:nvPr/>
        </p:nvPicPr>
        <p:blipFill>
          <a:blip r:embed="rId7"/>
          <a:stretch>
            <a:fillRect/>
          </a:stretch>
        </p:blipFill>
        <p:spPr>
          <a:xfrm>
            <a:off x="3510129" y="1574137"/>
            <a:ext cx="1806438" cy="870961"/>
          </a:xfrm>
          <a:prstGeom prst="rect">
            <a:avLst/>
          </a:prstGeom>
        </p:spPr>
      </p:pic>
      <p:pic>
        <p:nvPicPr>
          <p:cNvPr id="14" name="Picture 13">
            <a:extLst>
              <a:ext uri="{FF2B5EF4-FFF2-40B4-BE49-F238E27FC236}">
                <a16:creationId xmlns:a16="http://schemas.microsoft.com/office/drawing/2014/main" id="{8E69BFA7-E62C-3B6A-43E6-FBCFAA02F9EB}"/>
              </a:ext>
            </a:extLst>
          </p:cNvPr>
          <p:cNvPicPr>
            <a:picLocks noChangeAspect="1"/>
          </p:cNvPicPr>
          <p:nvPr/>
        </p:nvPicPr>
        <p:blipFill>
          <a:blip r:embed="rId8"/>
          <a:stretch>
            <a:fillRect/>
          </a:stretch>
        </p:blipFill>
        <p:spPr>
          <a:xfrm>
            <a:off x="5316567" y="4153414"/>
            <a:ext cx="6485252" cy="2398244"/>
          </a:xfrm>
          <a:prstGeom prst="rect">
            <a:avLst/>
          </a:prstGeom>
        </p:spPr>
      </p:pic>
      <p:pic>
        <p:nvPicPr>
          <p:cNvPr id="15" name="Picture 14">
            <a:extLst>
              <a:ext uri="{FF2B5EF4-FFF2-40B4-BE49-F238E27FC236}">
                <a16:creationId xmlns:a16="http://schemas.microsoft.com/office/drawing/2014/main" id="{4F5B762F-B2D9-C020-51F2-FE2BB8A9D62C}"/>
              </a:ext>
            </a:extLst>
          </p:cNvPr>
          <p:cNvPicPr>
            <a:picLocks noChangeAspect="1"/>
          </p:cNvPicPr>
          <p:nvPr/>
        </p:nvPicPr>
        <p:blipFill>
          <a:blip r:embed="rId9"/>
          <a:stretch>
            <a:fillRect/>
          </a:stretch>
        </p:blipFill>
        <p:spPr>
          <a:xfrm>
            <a:off x="5617724" y="506554"/>
            <a:ext cx="6477000" cy="3517900"/>
          </a:xfrm>
          <a:prstGeom prst="rect">
            <a:avLst/>
          </a:prstGeom>
        </p:spPr>
      </p:pic>
      <p:sp>
        <p:nvSpPr>
          <p:cNvPr id="5" name="TextBox 4">
            <a:extLst>
              <a:ext uri="{FF2B5EF4-FFF2-40B4-BE49-F238E27FC236}">
                <a16:creationId xmlns:a16="http://schemas.microsoft.com/office/drawing/2014/main" id="{101C65CB-222F-3A55-5C9B-8AF307B58D26}"/>
              </a:ext>
            </a:extLst>
          </p:cNvPr>
          <p:cNvSpPr txBox="1"/>
          <p:nvPr/>
        </p:nvSpPr>
        <p:spPr>
          <a:xfrm>
            <a:off x="387722" y="725361"/>
            <a:ext cx="6460550" cy="646331"/>
          </a:xfrm>
          <a:prstGeom prst="rect">
            <a:avLst/>
          </a:prstGeom>
          <a:noFill/>
        </p:spPr>
        <p:txBody>
          <a:bodyPr wrap="square" rtlCol="0">
            <a:spAutoFit/>
          </a:bodyPr>
          <a:lstStyle/>
          <a:p>
            <a:r>
              <a:rPr lang="en-US" dirty="0">
                <a:solidFill>
                  <a:schemeClr val="tx2"/>
                </a:solidFill>
                <a:latin typeface="Osaka" panose="020B0600000000000000" pitchFamily="34" charset="-128"/>
                <a:ea typeface="Osaka" panose="020B0600000000000000" pitchFamily="34" charset="-128"/>
              </a:rPr>
              <a:t>summary()</a:t>
            </a:r>
          </a:p>
          <a:p>
            <a:r>
              <a:rPr lang="en-US" dirty="0">
                <a:solidFill>
                  <a:schemeClr val="tx2"/>
                </a:solidFill>
                <a:latin typeface="Osaka" panose="020B0600000000000000" pitchFamily="34" charset="-128"/>
                <a:ea typeface="Osaka" panose="020B0600000000000000" pitchFamily="34" charset="-128"/>
              </a:rPr>
              <a:t>str()</a:t>
            </a:r>
          </a:p>
        </p:txBody>
      </p:sp>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Exploration</a:t>
            </a:r>
            <a:r>
              <a:rPr lang="en-US" b="1" dirty="0">
                <a:latin typeface="Osaka" panose="020B0600000000000000" pitchFamily="34" charset="-128"/>
                <a:ea typeface="Osaka" panose="020B0600000000000000" pitchFamily="34" charset="-128"/>
                <a:sym typeface="Wingdings" pitchFamily="2" charset="2"/>
              </a:rPr>
              <a:t> Initial Load + Summary Statistics</a:t>
            </a:r>
            <a:endParaRPr lang="en-US" b="1" dirty="0">
              <a:latin typeface="Osaka" panose="020B0600000000000000" pitchFamily="34" charset="-128"/>
              <a:ea typeface="Osaka" panose="020B0600000000000000" pitchFamily="34" charset="-128"/>
            </a:endParaRPr>
          </a:p>
        </p:txBody>
      </p:sp>
    </p:spTree>
    <p:extLst>
      <p:ext uri="{BB962C8B-B14F-4D97-AF65-F5344CB8AC3E}">
        <p14:creationId xmlns:p14="http://schemas.microsoft.com/office/powerpoint/2010/main" val="394969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251537" y="689076"/>
            <a:ext cx="6460550" cy="369332"/>
          </a:xfrm>
          <a:prstGeom prst="rect">
            <a:avLst/>
          </a:prstGeom>
          <a:noFill/>
        </p:spPr>
        <p:txBody>
          <a:bodyPr wrap="square" rtlCol="0">
            <a:spAutoFit/>
          </a:bodyPr>
          <a:lstStyle/>
          <a:p>
            <a:r>
              <a:rPr lang="en-US" dirty="0">
                <a:solidFill>
                  <a:schemeClr val="tx2"/>
                </a:solidFill>
                <a:latin typeface="Osaka" panose="020B0600000000000000" pitchFamily="34" charset="-128"/>
                <a:ea typeface="Osaka" panose="020B0600000000000000" pitchFamily="34" charset="-128"/>
              </a:rPr>
              <a:t>table()</a:t>
            </a:r>
          </a:p>
        </p:txBody>
      </p:sp>
      <p:sp>
        <p:nvSpPr>
          <p:cNvPr id="7" name="TextBox 6">
            <a:extLst>
              <a:ext uri="{FF2B5EF4-FFF2-40B4-BE49-F238E27FC236}">
                <a16:creationId xmlns:a16="http://schemas.microsoft.com/office/drawing/2014/main" id="{A5978048-B17F-6DA0-BCC8-1B0E33DE0857}"/>
              </a:ext>
            </a:extLst>
          </p:cNvPr>
          <p:cNvSpPr txBox="1"/>
          <p:nvPr/>
        </p:nvSpPr>
        <p:spPr>
          <a:xfrm>
            <a:off x="251537" y="15070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Exploration</a:t>
            </a:r>
            <a:r>
              <a:rPr lang="en-US" b="1" dirty="0">
                <a:latin typeface="Osaka" panose="020B0600000000000000" pitchFamily="34" charset="-128"/>
                <a:ea typeface="Osaka" panose="020B0600000000000000" pitchFamily="34" charset="-128"/>
                <a:sym typeface="Wingdings" pitchFamily="2" charset="2"/>
              </a:rPr>
              <a:t> Breakdown of Categorical Data</a:t>
            </a:r>
            <a:endParaRPr lang="en-US" b="1" dirty="0">
              <a:latin typeface="Osaka" panose="020B0600000000000000" pitchFamily="34" charset="-128"/>
              <a:ea typeface="Osaka" panose="020B0600000000000000" pitchFamily="34" charset="-128"/>
            </a:endParaRPr>
          </a:p>
        </p:txBody>
      </p:sp>
      <p:pic>
        <p:nvPicPr>
          <p:cNvPr id="4" name="Picture 3">
            <a:extLst>
              <a:ext uri="{FF2B5EF4-FFF2-40B4-BE49-F238E27FC236}">
                <a16:creationId xmlns:a16="http://schemas.microsoft.com/office/drawing/2014/main" id="{E86C9B70-CFC2-A10E-F53B-785DDE97371E}"/>
              </a:ext>
            </a:extLst>
          </p:cNvPr>
          <p:cNvPicPr>
            <a:picLocks noChangeAspect="1"/>
          </p:cNvPicPr>
          <p:nvPr/>
        </p:nvPicPr>
        <p:blipFill>
          <a:blip r:embed="rId2"/>
          <a:stretch>
            <a:fillRect/>
          </a:stretch>
        </p:blipFill>
        <p:spPr>
          <a:xfrm>
            <a:off x="689429" y="3149600"/>
            <a:ext cx="2133600" cy="279400"/>
          </a:xfrm>
          <a:prstGeom prst="rect">
            <a:avLst/>
          </a:prstGeom>
        </p:spPr>
      </p:pic>
      <p:pic>
        <p:nvPicPr>
          <p:cNvPr id="8" name="Picture 7">
            <a:extLst>
              <a:ext uri="{FF2B5EF4-FFF2-40B4-BE49-F238E27FC236}">
                <a16:creationId xmlns:a16="http://schemas.microsoft.com/office/drawing/2014/main" id="{6A78E198-5878-C2BA-2A11-DE7E6DB8512C}"/>
              </a:ext>
            </a:extLst>
          </p:cNvPr>
          <p:cNvPicPr>
            <a:picLocks noChangeAspect="1"/>
          </p:cNvPicPr>
          <p:nvPr/>
        </p:nvPicPr>
        <p:blipFill>
          <a:blip r:embed="rId3"/>
          <a:stretch>
            <a:fillRect/>
          </a:stretch>
        </p:blipFill>
        <p:spPr>
          <a:xfrm>
            <a:off x="886279" y="2312777"/>
            <a:ext cx="1739900" cy="596900"/>
          </a:xfrm>
          <a:prstGeom prst="rect">
            <a:avLst/>
          </a:prstGeom>
        </p:spPr>
      </p:pic>
      <p:pic>
        <p:nvPicPr>
          <p:cNvPr id="9" name="Picture 8">
            <a:extLst>
              <a:ext uri="{FF2B5EF4-FFF2-40B4-BE49-F238E27FC236}">
                <a16:creationId xmlns:a16="http://schemas.microsoft.com/office/drawing/2014/main" id="{3F4BC03B-1732-E62F-7377-39EDD0E7E94E}"/>
              </a:ext>
            </a:extLst>
          </p:cNvPr>
          <p:cNvPicPr>
            <a:picLocks noChangeAspect="1"/>
          </p:cNvPicPr>
          <p:nvPr/>
        </p:nvPicPr>
        <p:blipFill>
          <a:blip r:embed="rId4"/>
          <a:stretch>
            <a:fillRect/>
          </a:stretch>
        </p:blipFill>
        <p:spPr>
          <a:xfrm>
            <a:off x="4108904" y="3073400"/>
            <a:ext cx="1841500" cy="355600"/>
          </a:xfrm>
          <a:prstGeom prst="rect">
            <a:avLst/>
          </a:prstGeom>
        </p:spPr>
      </p:pic>
      <p:pic>
        <p:nvPicPr>
          <p:cNvPr id="10" name="Picture 9">
            <a:extLst>
              <a:ext uri="{FF2B5EF4-FFF2-40B4-BE49-F238E27FC236}">
                <a16:creationId xmlns:a16="http://schemas.microsoft.com/office/drawing/2014/main" id="{28383A16-A4D6-8C7D-B42A-9A64108DE5BE}"/>
              </a:ext>
            </a:extLst>
          </p:cNvPr>
          <p:cNvPicPr>
            <a:picLocks noChangeAspect="1"/>
          </p:cNvPicPr>
          <p:nvPr/>
        </p:nvPicPr>
        <p:blipFill>
          <a:blip r:embed="rId5"/>
          <a:stretch>
            <a:fillRect/>
          </a:stretch>
        </p:blipFill>
        <p:spPr>
          <a:xfrm>
            <a:off x="4033158" y="2394857"/>
            <a:ext cx="1701800" cy="508000"/>
          </a:xfrm>
          <a:prstGeom prst="rect">
            <a:avLst/>
          </a:prstGeom>
        </p:spPr>
      </p:pic>
      <p:pic>
        <p:nvPicPr>
          <p:cNvPr id="17" name="Picture 16">
            <a:extLst>
              <a:ext uri="{FF2B5EF4-FFF2-40B4-BE49-F238E27FC236}">
                <a16:creationId xmlns:a16="http://schemas.microsoft.com/office/drawing/2014/main" id="{84BAB359-E965-FB0A-4E5E-B0ECB41A3013}"/>
              </a:ext>
            </a:extLst>
          </p:cNvPr>
          <p:cNvPicPr>
            <a:picLocks noChangeAspect="1"/>
          </p:cNvPicPr>
          <p:nvPr/>
        </p:nvPicPr>
        <p:blipFill>
          <a:blip r:embed="rId6"/>
          <a:stretch>
            <a:fillRect/>
          </a:stretch>
        </p:blipFill>
        <p:spPr>
          <a:xfrm>
            <a:off x="6760029" y="3209348"/>
            <a:ext cx="2514600" cy="266700"/>
          </a:xfrm>
          <a:prstGeom prst="rect">
            <a:avLst/>
          </a:prstGeom>
        </p:spPr>
      </p:pic>
      <p:pic>
        <p:nvPicPr>
          <p:cNvPr id="18" name="Picture 17">
            <a:extLst>
              <a:ext uri="{FF2B5EF4-FFF2-40B4-BE49-F238E27FC236}">
                <a16:creationId xmlns:a16="http://schemas.microsoft.com/office/drawing/2014/main" id="{3D032B77-1D79-BCCD-B3F2-7E666D17E815}"/>
              </a:ext>
            </a:extLst>
          </p:cNvPr>
          <p:cNvPicPr>
            <a:picLocks noChangeAspect="1"/>
          </p:cNvPicPr>
          <p:nvPr/>
        </p:nvPicPr>
        <p:blipFill>
          <a:blip r:embed="rId7"/>
          <a:stretch>
            <a:fillRect/>
          </a:stretch>
        </p:blipFill>
        <p:spPr>
          <a:xfrm>
            <a:off x="7141937" y="2394419"/>
            <a:ext cx="1155700" cy="558800"/>
          </a:xfrm>
          <a:prstGeom prst="rect">
            <a:avLst/>
          </a:prstGeom>
        </p:spPr>
      </p:pic>
      <p:pic>
        <p:nvPicPr>
          <p:cNvPr id="19" name="Picture 18">
            <a:extLst>
              <a:ext uri="{FF2B5EF4-FFF2-40B4-BE49-F238E27FC236}">
                <a16:creationId xmlns:a16="http://schemas.microsoft.com/office/drawing/2014/main" id="{6B2CDF49-C76E-A014-4CAB-B305B97A1881}"/>
              </a:ext>
            </a:extLst>
          </p:cNvPr>
          <p:cNvPicPr>
            <a:picLocks noChangeAspect="1"/>
          </p:cNvPicPr>
          <p:nvPr/>
        </p:nvPicPr>
        <p:blipFill>
          <a:blip r:embed="rId8"/>
          <a:stretch>
            <a:fillRect/>
          </a:stretch>
        </p:blipFill>
        <p:spPr>
          <a:xfrm>
            <a:off x="9702929" y="3145580"/>
            <a:ext cx="2286000" cy="368300"/>
          </a:xfrm>
          <a:prstGeom prst="rect">
            <a:avLst/>
          </a:prstGeom>
        </p:spPr>
      </p:pic>
      <p:pic>
        <p:nvPicPr>
          <p:cNvPr id="20" name="Picture 19">
            <a:extLst>
              <a:ext uri="{FF2B5EF4-FFF2-40B4-BE49-F238E27FC236}">
                <a16:creationId xmlns:a16="http://schemas.microsoft.com/office/drawing/2014/main" id="{93784772-77B2-6E66-C8C7-6653A1EE4DB0}"/>
              </a:ext>
            </a:extLst>
          </p:cNvPr>
          <p:cNvPicPr>
            <a:picLocks noChangeAspect="1"/>
          </p:cNvPicPr>
          <p:nvPr/>
        </p:nvPicPr>
        <p:blipFill>
          <a:blip r:embed="rId9"/>
          <a:stretch>
            <a:fillRect/>
          </a:stretch>
        </p:blipFill>
        <p:spPr>
          <a:xfrm>
            <a:off x="9940472" y="2361370"/>
            <a:ext cx="1193800" cy="508000"/>
          </a:xfrm>
          <a:prstGeom prst="rect">
            <a:avLst/>
          </a:prstGeom>
        </p:spPr>
      </p:pic>
    </p:spTree>
    <p:extLst>
      <p:ext uri="{BB962C8B-B14F-4D97-AF65-F5344CB8AC3E}">
        <p14:creationId xmlns:p14="http://schemas.microsoft.com/office/powerpoint/2010/main" val="349399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368267" y="996306"/>
            <a:ext cx="6460550" cy="923330"/>
          </a:xfrm>
          <a:prstGeom prst="rect">
            <a:avLst/>
          </a:prstGeom>
          <a:noFill/>
        </p:spPr>
        <p:txBody>
          <a:bodyPr wrap="square" rtlCol="0">
            <a:spAutoFit/>
          </a:bodyPr>
          <a:lstStyle/>
          <a:p>
            <a:r>
              <a:rPr lang="en-US" dirty="0" err="1">
                <a:solidFill>
                  <a:schemeClr val="tx2"/>
                </a:solidFill>
                <a:latin typeface="Osaka" panose="020B0600000000000000" pitchFamily="34" charset="-128"/>
                <a:ea typeface="Osaka" panose="020B0600000000000000" pitchFamily="34" charset="-128"/>
              </a:rPr>
              <a:t>ggplot</a:t>
            </a:r>
            <a:r>
              <a:rPr lang="en-US" dirty="0">
                <a:solidFill>
                  <a:schemeClr val="tx2"/>
                </a:solidFill>
                <a:latin typeface="Osaka" panose="020B0600000000000000" pitchFamily="34" charset="-128"/>
                <a:ea typeface="Osaka" panose="020B0600000000000000" pitchFamily="34" charset="-128"/>
              </a:rPr>
              <a:t>() +</a:t>
            </a:r>
          </a:p>
          <a:p>
            <a:r>
              <a:rPr lang="en-US" dirty="0">
                <a:solidFill>
                  <a:schemeClr val="tx2"/>
                </a:solidFill>
                <a:latin typeface="Osaka" panose="020B0600000000000000" pitchFamily="34" charset="-128"/>
                <a:ea typeface="Osaka" panose="020B0600000000000000" pitchFamily="34" charset="-128"/>
              </a:rPr>
              <a:t>	</a:t>
            </a:r>
            <a:r>
              <a:rPr lang="en-US" dirty="0" err="1">
                <a:solidFill>
                  <a:schemeClr val="tx2"/>
                </a:solidFill>
                <a:latin typeface="Osaka" panose="020B0600000000000000" pitchFamily="34" charset="-128"/>
                <a:ea typeface="Osaka" panose="020B0600000000000000" pitchFamily="34" charset="-128"/>
              </a:rPr>
              <a:t>geom_histogram</a:t>
            </a:r>
            <a:r>
              <a:rPr lang="en-US" dirty="0">
                <a:solidFill>
                  <a:schemeClr val="tx2"/>
                </a:solidFill>
                <a:latin typeface="Osaka" panose="020B0600000000000000" pitchFamily="34" charset="-128"/>
                <a:ea typeface="Osaka" panose="020B0600000000000000" pitchFamily="34" charset="-128"/>
              </a:rPr>
              <a:t>()</a:t>
            </a:r>
          </a:p>
          <a:p>
            <a:r>
              <a:rPr lang="en-US" dirty="0">
                <a:solidFill>
                  <a:schemeClr val="tx2"/>
                </a:solidFill>
                <a:latin typeface="Osaka" panose="020B0600000000000000" pitchFamily="34" charset="-128"/>
                <a:ea typeface="Osaka" panose="020B0600000000000000" pitchFamily="34" charset="-128"/>
              </a:rPr>
              <a:t>	</a:t>
            </a:r>
            <a:r>
              <a:rPr lang="en-US" dirty="0" err="1">
                <a:solidFill>
                  <a:schemeClr val="tx2"/>
                </a:solidFill>
                <a:latin typeface="Osaka" panose="020B0600000000000000" pitchFamily="34" charset="-128"/>
                <a:ea typeface="Osaka" panose="020B0600000000000000" pitchFamily="34" charset="-128"/>
              </a:rPr>
              <a:t>geom_bar</a:t>
            </a:r>
            <a:r>
              <a:rPr lang="en-US" dirty="0">
                <a:solidFill>
                  <a:schemeClr val="tx2"/>
                </a:solidFill>
                <a:latin typeface="Osaka" panose="020B0600000000000000" pitchFamily="34" charset="-128"/>
                <a:ea typeface="Osaka" panose="020B0600000000000000" pitchFamily="34" charset="-128"/>
              </a:rPr>
              <a:t>()</a:t>
            </a:r>
          </a:p>
        </p:txBody>
      </p:sp>
      <p:sp>
        <p:nvSpPr>
          <p:cNvPr id="7" name="TextBox 6">
            <a:extLst>
              <a:ext uri="{FF2B5EF4-FFF2-40B4-BE49-F238E27FC236}">
                <a16:creationId xmlns:a16="http://schemas.microsoft.com/office/drawing/2014/main" id="{A5978048-B17F-6DA0-BCC8-1B0E33DE0857}"/>
              </a:ext>
            </a:extLst>
          </p:cNvPr>
          <p:cNvSpPr txBox="1"/>
          <p:nvPr/>
        </p:nvSpPr>
        <p:spPr>
          <a:xfrm>
            <a:off x="368267" y="306343"/>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Exploration</a:t>
            </a:r>
            <a:r>
              <a:rPr lang="en-US" b="1" dirty="0">
                <a:latin typeface="Osaka" panose="020B0600000000000000" pitchFamily="34" charset="-128"/>
                <a:ea typeface="Osaka" panose="020B0600000000000000" pitchFamily="34" charset="-128"/>
                <a:sym typeface="Wingdings" pitchFamily="2" charset="2"/>
              </a:rPr>
              <a:t> Exploratory Analysis</a:t>
            </a:r>
            <a:endParaRPr lang="en-US" b="1" dirty="0">
              <a:latin typeface="Osaka" panose="020B0600000000000000" pitchFamily="34" charset="-128"/>
              <a:ea typeface="Osaka" panose="020B0600000000000000" pitchFamily="34" charset="-128"/>
            </a:endParaRPr>
          </a:p>
        </p:txBody>
      </p:sp>
      <p:sp>
        <p:nvSpPr>
          <p:cNvPr id="9" name="TextBox 8">
            <a:extLst>
              <a:ext uri="{FF2B5EF4-FFF2-40B4-BE49-F238E27FC236}">
                <a16:creationId xmlns:a16="http://schemas.microsoft.com/office/drawing/2014/main" id="{5E493479-A221-5109-6C21-10E177DAF20A}"/>
              </a:ext>
            </a:extLst>
          </p:cNvPr>
          <p:cNvSpPr txBox="1"/>
          <p:nvPr/>
        </p:nvSpPr>
        <p:spPr>
          <a:xfrm>
            <a:off x="368267" y="2064045"/>
            <a:ext cx="6099242" cy="369332"/>
          </a:xfrm>
          <a:prstGeom prst="rect">
            <a:avLst/>
          </a:prstGeom>
          <a:noFill/>
        </p:spPr>
        <p:txBody>
          <a:bodyPr wrap="square">
            <a:spAutoFit/>
          </a:bodyPr>
          <a:lstStyle/>
          <a:p>
            <a:r>
              <a:rPr lang="en-CA" b="1" i="0" u="none" strike="noStrike" dirty="0">
                <a:effectLst/>
                <a:latin typeface="Söhne"/>
              </a:rPr>
              <a:t>Age Distribution of Arrestees </a:t>
            </a:r>
            <a:endParaRPr lang="en-US" dirty="0"/>
          </a:p>
        </p:txBody>
      </p:sp>
      <p:pic>
        <p:nvPicPr>
          <p:cNvPr id="10" name="Picture 9">
            <a:extLst>
              <a:ext uri="{FF2B5EF4-FFF2-40B4-BE49-F238E27FC236}">
                <a16:creationId xmlns:a16="http://schemas.microsoft.com/office/drawing/2014/main" id="{7100E511-ECBA-D435-6530-0440BE138035}"/>
              </a:ext>
            </a:extLst>
          </p:cNvPr>
          <p:cNvPicPr>
            <a:picLocks noChangeAspect="1"/>
          </p:cNvPicPr>
          <p:nvPr/>
        </p:nvPicPr>
        <p:blipFill>
          <a:blip r:embed="rId2"/>
          <a:stretch>
            <a:fillRect/>
          </a:stretch>
        </p:blipFill>
        <p:spPr>
          <a:xfrm>
            <a:off x="256143" y="2567156"/>
            <a:ext cx="2864218" cy="2740663"/>
          </a:xfrm>
          <a:prstGeom prst="rect">
            <a:avLst/>
          </a:prstGeom>
        </p:spPr>
      </p:pic>
      <p:sp>
        <p:nvSpPr>
          <p:cNvPr id="14" name="TextBox 13">
            <a:extLst>
              <a:ext uri="{FF2B5EF4-FFF2-40B4-BE49-F238E27FC236}">
                <a16:creationId xmlns:a16="http://schemas.microsoft.com/office/drawing/2014/main" id="{45DBBBD8-18A9-74B8-E3CD-08959DC934BC}"/>
              </a:ext>
            </a:extLst>
          </p:cNvPr>
          <p:cNvSpPr txBox="1"/>
          <p:nvPr/>
        </p:nvSpPr>
        <p:spPr>
          <a:xfrm>
            <a:off x="3699537" y="1531825"/>
            <a:ext cx="7130374" cy="369332"/>
          </a:xfrm>
          <a:prstGeom prst="rect">
            <a:avLst/>
          </a:prstGeom>
          <a:noFill/>
        </p:spPr>
        <p:txBody>
          <a:bodyPr wrap="square">
            <a:spAutoFit/>
          </a:bodyPr>
          <a:lstStyle/>
          <a:p>
            <a:r>
              <a:rPr lang="en-CA" b="1" i="0" u="none" strike="noStrike" dirty="0">
                <a:effectLst/>
                <a:latin typeface="Söhne"/>
              </a:rPr>
              <a:t>Police Checks Distribution</a:t>
            </a:r>
            <a:endParaRPr lang="en-US" dirty="0"/>
          </a:p>
        </p:txBody>
      </p:sp>
      <p:pic>
        <p:nvPicPr>
          <p:cNvPr id="15" name="Picture 14">
            <a:extLst>
              <a:ext uri="{FF2B5EF4-FFF2-40B4-BE49-F238E27FC236}">
                <a16:creationId xmlns:a16="http://schemas.microsoft.com/office/drawing/2014/main" id="{46597A45-133D-EAFA-80EF-94DDDAFB0982}"/>
              </a:ext>
            </a:extLst>
          </p:cNvPr>
          <p:cNvPicPr>
            <a:picLocks noChangeAspect="1"/>
          </p:cNvPicPr>
          <p:nvPr/>
        </p:nvPicPr>
        <p:blipFill>
          <a:blip r:embed="rId3"/>
          <a:stretch>
            <a:fillRect/>
          </a:stretch>
        </p:blipFill>
        <p:spPr>
          <a:xfrm>
            <a:off x="134350" y="5504345"/>
            <a:ext cx="7772400" cy="727993"/>
          </a:xfrm>
          <a:prstGeom prst="rect">
            <a:avLst/>
          </a:prstGeom>
        </p:spPr>
      </p:pic>
      <p:pic>
        <p:nvPicPr>
          <p:cNvPr id="16" name="Picture 15">
            <a:extLst>
              <a:ext uri="{FF2B5EF4-FFF2-40B4-BE49-F238E27FC236}">
                <a16:creationId xmlns:a16="http://schemas.microsoft.com/office/drawing/2014/main" id="{DF671F71-6C95-4458-4E26-291B43DD11DC}"/>
              </a:ext>
            </a:extLst>
          </p:cNvPr>
          <p:cNvPicPr>
            <a:picLocks noChangeAspect="1"/>
          </p:cNvPicPr>
          <p:nvPr/>
        </p:nvPicPr>
        <p:blipFill>
          <a:blip r:embed="rId4"/>
          <a:stretch>
            <a:fillRect/>
          </a:stretch>
        </p:blipFill>
        <p:spPr>
          <a:xfrm>
            <a:off x="3699537" y="4783498"/>
            <a:ext cx="7772400" cy="601549"/>
          </a:xfrm>
          <a:prstGeom prst="rect">
            <a:avLst/>
          </a:prstGeom>
        </p:spPr>
      </p:pic>
      <p:pic>
        <p:nvPicPr>
          <p:cNvPr id="17" name="Picture 16">
            <a:extLst>
              <a:ext uri="{FF2B5EF4-FFF2-40B4-BE49-F238E27FC236}">
                <a16:creationId xmlns:a16="http://schemas.microsoft.com/office/drawing/2014/main" id="{54A3E074-9A92-0CF6-7F8E-E788314C768F}"/>
              </a:ext>
            </a:extLst>
          </p:cNvPr>
          <p:cNvPicPr>
            <a:picLocks noChangeAspect="1"/>
          </p:cNvPicPr>
          <p:nvPr/>
        </p:nvPicPr>
        <p:blipFill>
          <a:blip r:embed="rId5"/>
          <a:stretch>
            <a:fillRect/>
          </a:stretch>
        </p:blipFill>
        <p:spPr>
          <a:xfrm>
            <a:off x="3598542" y="2037980"/>
            <a:ext cx="3060379" cy="2647255"/>
          </a:xfrm>
          <a:prstGeom prst="rect">
            <a:avLst/>
          </a:prstGeom>
        </p:spPr>
      </p:pic>
      <p:pic>
        <p:nvPicPr>
          <p:cNvPr id="18" name="Picture 17">
            <a:extLst>
              <a:ext uri="{FF2B5EF4-FFF2-40B4-BE49-F238E27FC236}">
                <a16:creationId xmlns:a16="http://schemas.microsoft.com/office/drawing/2014/main" id="{0A642B38-107B-7DA6-67C2-024356AEE816}"/>
              </a:ext>
            </a:extLst>
          </p:cNvPr>
          <p:cNvPicPr>
            <a:picLocks noChangeAspect="1"/>
          </p:cNvPicPr>
          <p:nvPr/>
        </p:nvPicPr>
        <p:blipFill>
          <a:blip r:embed="rId6"/>
          <a:stretch>
            <a:fillRect/>
          </a:stretch>
        </p:blipFill>
        <p:spPr>
          <a:xfrm>
            <a:off x="6828816" y="3821657"/>
            <a:ext cx="5363183" cy="688195"/>
          </a:xfrm>
          <a:prstGeom prst="rect">
            <a:avLst/>
          </a:prstGeom>
        </p:spPr>
      </p:pic>
      <p:pic>
        <p:nvPicPr>
          <p:cNvPr id="19" name="Picture 18">
            <a:extLst>
              <a:ext uri="{FF2B5EF4-FFF2-40B4-BE49-F238E27FC236}">
                <a16:creationId xmlns:a16="http://schemas.microsoft.com/office/drawing/2014/main" id="{C6C4362A-5C05-5ABA-83BB-1415E94452CF}"/>
              </a:ext>
            </a:extLst>
          </p:cNvPr>
          <p:cNvPicPr>
            <a:picLocks noChangeAspect="1"/>
          </p:cNvPicPr>
          <p:nvPr/>
        </p:nvPicPr>
        <p:blipFill>
          <a:blip r:embed="rId7"/>
          <a:stretch>
            <a:fillRect/>
          </a:stretch>
        </p:blipFill>
        <p:spPr>
          <a:xfrm>
            <a:off x="7187347" y="887248"/>
            <a:ext cx="3140041" cy="2805028"/>
          </a:xfrm>
          <a:prstGeom prst="rect">
            <a:avLst/>
          </a:prstGeom>
        </p:spPr>
      </p:pic>
      <p:sp>
        <p:nvSpPr>
          <p:cNvPr id="21" name="TextBox 20">
            <a:extLst>
              <a:ext uri="{FF2B5EF4-FFF2-40B4-BE49-F238E27FC236}">
                <a16:creationId xmlns:a16="http://schemas.microsoft.com/office/drawing/2014/main" id="{AEBEAA31-2706-13A9-7DEE-6E07C290358F}"/>
              </a:ext>
            </a:extLst>
          </p:cNvPr>
          <p:cNvSpPr txBox="1"/>
          <p:nvPr/>
        </p:nvSpPr>
        <p:spPr>
          <a:xfrm>
            <a:off x="7279388" y="509152"/>
            <a:ext cx="6096000" cy="369332"/>
          </a:xfrm>
          <a:prstGeom prst="rect">
            <a:avLst/>
          </a:prstGeom>
          <a:noFill/>
        </p:spPr>
        <p:txBody>
          <a:bodyPr wrap="square">
            <a:spAutoFit/>
          </a:bodyPr>
          <a:lstStyle/>
          <a:p>
            <a:r>
              <a:rPr lang="en-CA" b="1" i="0" u="none" strike="noStrike" dirty="0">
                <a:effectLst/>
                <a:latin typeface="Söhne"/>
              </a:rPr>
              <a:t>Release Outcomes by Race</a:t>
            </a:r>
            <a:endParaRPr lang="en-US" dirty="0"/>
          </a:p>
        </p:txBody>
      </p:sp>
    </p:spTree>
    <p:extLst>
      <p:ext uri="{BB962C8B-B14F-4D97-AF65-F5344CB8AC3E}">
        <p14:creationId xmlns:p14="http://schemas.microsoft.com/office/powerpoint/2010/main" val="11486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C65CB-222F-3A55-5C9B-8AF307B58D26}"/>
              </a:ext>
            </a:extLst>
          </p:cNvPr>
          <p:cNvSpPr txBox="1"/>
          <p:nvPr/>
        </p:nvSpPr>
        <p:spPr>
          <a:xfrm>
            <a:off x="191286" y="623415"/>
            <a:ext cx="6460550" cy="646331"/>
          </a:xfrm>
          <a:prstGeom prst="rect">
            <a:avLst/>
          </a:prstGeom>
          <a:noFill/>
        </p:spPr>
        <p:txBody>
          <a:bodyPr wrap="square" rtlCol="0">
            <a:spAutoFit/>
          </a:bodyPr>
          <a:lstStyle/>
          <a:p>
            <a:r>
              <a:rPr lang="en-US" dirty="0" err="1">
                <a:solidFill>
                  <a:schemeClr val="tx2"/>
                </a:solidFill>
                <a:latin typeface="Osaka" panose="020B0600000000000000" pitchFamily="34" charset="-128"/>
                <a:ea typeface="Osaka" panose="020B0600000000000000" pitchFamily="34" charset="-128"/>
              </a:rPr>
              <a:t>ggplot</a:t>
            </a:r>
            <a:r>
              <a:rPr lang="en-US" dirty="0">
                <a:solidFill>
                  <a:schemeClr val="tx2"/>
                </a:solidFill>
                <a:latin typeface="Osaka" panose="020B0600000000000000" pitchFamily="34" charset="-128"/>
                <a:ea typeface="Osaka" panose="020B0600000000000000" pitchFamily="34" charset="-128"/>
              </a:rPr>
              <a:t>() +</a:t>
            </a:r>
          </a:p>
          <a:p>
            <a:r>
              <a:rPr lang="en-US" dirty="0">
                <a:solidFill>
                  <a:schemeClr val="tx2"/>
                </a:solidFill>
                <a:latin typeface="Osaka" panose="020B0600000000000000" pitchFamily="34" charset="-128"/>
                <a:ea typeface="Osaka" panose="020B0600000000000000" pitchFamily="34" charset="-128"/>
              </a:rPr>
              <a:t>	</a:t>
            </a:r>
            <a:r>
              <a:rPr lang="en-US" dirty="0" err="1">
                <a:solidFill>
                  <a:schemeClr val="tx2"/>
                </a:solidFill>
                <a:latin typeface="Osaka" panose="020B0600000000000000" pitchFamily="34" charset="-128"/>
                <a:ea typeface="Osaka" panose="020B0600000000000000" pitchFamily="34" charset="-128"/>
              </a:rPr>
              <a:t>geom_boxplot</a:t>
            </a:r>
            <a:r>
              <a:rPr lang="en-US" dirty="0">
                <a:solidFill>
                  <a:schemeClr val="tx2"/>
                </a:solidFill>
                <a:latin typeface="Osaka" panose="020B0600000000000000" pitchFamily="34" charset="-128"/>
                <a:ea typeface="Osaka" panose="020B0600000000000000" pitchFamily="34" charset="-128"/>
              </a:rPr>
              <a:t>()</a:t>
            </a:r>
          </a:p>
        </p:txBody>
      </p:sp>
      <p:sp>
        <p:nvSpPr>
          <p:cNvPr id="7" name="TextBox 6">
            <a:extLst>
              <a:ext uri="{FF2B5EF4-FFF2-40B4-BE49-F238E27FC236}">
                <a16:creationId xmlns:a16="http://schemas.microsoft.com/office/drawing/2014/main" id="{A5978048-B17F-6DA0-BCC8-1B0E33DE0857}"/>
              </a:ext>
            </a:extLst>
          </p:cNvPr>
          <p:cNvSpPr txBox="1"/>
          <p:nvPr/>
        </p:nvSpPr>
        <p:spPr>
          <a:xfrm>
            <a:off x="191286" y="206894"/>
            <a:ext cx="7304566" cy="369332"/>
          </a:xfrm>
          <a:prstGeom prst="rect">
            <a:avLst/>
          </a:prstGeom>
          <a:noFill/>
        </p:spPr>
        <p:txBody>
          <a:bodyPr wrap="square">
            <a:spAutoFit/>
          </a:bodyPr>
          <a:lstStyle/>
          <a:p>
            <a:r>
              <a:rPr lang="en-US" b="1" dirty="0">
                <a:latin typeface="Osaka" panose="020B0600000000000000" pitchFamily="34" charset="-128"/>
                <a:ea typeface="Osaka" panose="020B0600000000000000" pitchFamily="34" charset="-128"/>
              </a:rPr>
              <a:t>Dataset Exploration</a:t>
            </a:r>
            <a:r>
              <a:rPr lang="en-US" b="1" dirty="0">
                <a:latin typeface="Osaka" panose="020B0600000000000000" pitchFamily="34" charset="-128"/>
                <a:ea typeface="Osaka" panose="020B0600000000000000" pitchFamily="34" charset="-128"/>
                <a:sym typeface="Wingdings" pitchFamily="2" charset="2"/>
              </a:rPr>
              <a:t> Exploratory Analysis</a:t>
            </a:r>
            <a:endParaRPr lang="en-US" b="1" dirty="0">
              <a:latin typeface="Osaka" panose="020B0600000000000000" pitchFamily="34" charset="-128"/>
              <a:ea typeface="Osaka" panose="020B0600000000000000" pitchFamily="34" charset="-128"/>
            </a:endParaRPr>
          </a:p>
        </p:txBody>
      </p:sp>
      <p:pic>
        <p:nvPicPr>
          <p:cNvPr id="2" name="Picture 1">
            <a:extLst>
              <a:ext uri="{FF2B5EF4-FFF2-40B4-BE49-F238E27FC236}">
                <a16:creationId xmlns:a16="http://schemas.microsoft.com/office/drawing/2014/main" id="{2F23E12A-3C8A-A2D3-AFBA-E4F4D42C522E}"/>
              </a:ext>
            </a:extLst>
          </p:cNvPr>
          <p:cNvPicPr>
            <a:picLocks noChangeAspect="1"/>
          </p:cNvPicPr>
          <p:nvPr/>
        </p:nvPicPr>
        <p:blipFill>
          <a:blip r:embed="rId2"/>
          <a:stretch>
            <a:fillRect/>
          </a:stretch>
        </p:blipFill>
        <p:spPr>
          <a:xfrm>
            <a:off x="3716528" y="6156849"/>
            <a:ext cx="7772400" cy="609214"/>
          </a:xfrm>
          <a:prstGeom prst="rect">
            <a:avLst/>
          </a:prstGeom>
        </p:spPr>
      </p:pic>
      <p:pic>
        <p:nvPicPr>
          <p:cNvPr id="3" name="Picture 2">
            <a:extLst>
              <a:ext uri="{FF2B5EF4-FFF2-40B4-BE49-F238E27FC236}">
                <a16:creationId xmlns:a16="http://schemas.microsoft.com/office/drawing/2014/main" id="{FB5BBFC4-F4EB-1647-27D7-C02D40D170DE}"/>
              </a:ext>
            </a:extLst>
          </p:cNvPr>
          <p:cNvPicPr>
            <a:picLocks noChangeAspect="1"/>
          </p:cNvPicPr>
          <p:nvPr/>
        </p:nvPicPr>
        <p:blipFill>
          <a:blip r:embed="rId3"/>
          <a:stretch>
            <a:fillRect/>
          </a:stretch>
        </p:blipFill>
        <p:spPr>
          <a:xfrm>
            <a:off x="5361288" y="184089"/>
            <a:ext cx="6849533" cy="4988913"/>
          </a:xfrm>
          <a:prstGeom prst="rect">
            <a:avLst/>
          </a:prstGeom>
        </p:spPr>
      </p:pic>
      <p:sp>
        <p:nvSpPr>
          <p:cNvPr id="6" name="TextBox 5">
            <a:extLst>
              <a:ext uri="{FF2B5EF4-FFF2-40B4-BE49-F238E27FC236}">
                <a16:creationId xmlns:a16="http://schemas.microsoft.com/office/drawing/2014/main" id="{4B597AC5-9875-F845-987C-88B6E2ED164A}"/>
              </a:ext>
            </a:extLst>
          </p:cNvPr>
          <p:cNvSpPr txBox="1"/>
          <p:nvPr/>
        </p:nvSpPr>
        <p:spPr>
          <a:xfrm>
            <a:off x="5537426" y="5246608"/>
            <a:ext cx="6849533" cy="338554"/>
          </a:xfrm>
          <a:prstGeom prst="rect">
            <a:avLst/>
          </a:prstGeom>
          <a:noFill/>
        </p:spPr>
        <p:txBody>
          <a:bodyPr wrap="square">
            <a:spAutoFit/>
          </a:bodyPr>
          <a:lstStyle/>
          <a:p>
            <a:r>
              <a:rPr lang="en-CA" sz="1600" b="1" i="0" u="none" strike="noStrike" dirty="0">
                <a:effectLst/>
                <a:latin typeface="Osaka" panose="020B0600000000000000" pitchFamily="34" charset="-128"/>
                <a:ea typeface="Osaka" panose="020B0600000000000000" pitchFamily="34" charset="-128"/>
              </a:rPr>
              <a:t>Boxplots for Age by Race and Release Status</a:t>
            </a:r>
            <a:endParaRPr lang="en-US" sz="1600" dirty="0">
              <a:latin typeface="Osaka" panose="020B0600000000000000" pitchFamily="34" charset="-128"/>
              <a:ea typeface="Osaka" panose="020B0600000000000000" pitchFamily="34" charset="-128"/>
            </a:endParaRPr>
          </a:p>
        </p:txBody>
      </p:sp>
      <p:sp>
        <p:nvSpPr>
          <p:cNvPr id="11" name="TextBox 10">
            <a:extLst>
              <a:ext uri="{FF2B5EF4-FFF2-40B4-BE49-F238E27FC236}">
                <a16:creationId xmlns:a16="http://schemas.microsoft.com/office/drawing/2014/main" id="{05C3F963-889A-C965-5A62-4CFCD0CFFB7E}"/>
              </a:ext>
            </a:extLst>
          </p:cNvPr>
          <p:cNvSpPr txBox="1"/>
          <p:nvPr/>
        </p:nvSpPr>
        <p:spPr>
          <a:xfrm>
            <a:off x="3948" y="1269746"/>
            <a:ext cx="5280366" cy="4832092"/>
          </a:xfrm>
          <a:prstGeom prst="rect">
            <a:avLst/>
          </a:prstGeom>
          <a:noFill/>
        </p:spPr>
        <p:txBody>
          <a:bodyPr wrap="square">
            <a:spAutoFit/>
          </a:bodyPr>
          <a:lstStyle/>
          <a:p>
            <a:pPr algn="l">
              <a:buFont typeface="+mj-lt"/>
              <a:buAutoNum type="arabicPeriod"/>
            </a:pPr>
            <a:r>
              <a:rPr lang="en-CA" sz="1400" b="1" i="0" u="none" strike="noStrike" dirty="0">
                <a:solidFill>
                  <a:schemeClr val="tx2"/>
                </a:solidFill>
                <a:effectLst/>
                <a:latin typeface="Osaka" panose="020B0600000000000000" pitchFamily="34" charset="-128"/>
                <a:ea typeface="Osaka" panose="020B0600000000000000" pitchFamily="34" charset="-128"/>
              </a:rPr>
              <a:t>Central Tendency and Spread:</a:t>
            </a:r>
            <a:endParaRPr lang="en-CA" sz="1400"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mj-lt"/>
              <a:buAutoNum type="arabicPeriod"/>
            </a:pPr>
            <a:r>
              <a:rPr lang="en-CA" sz="1400" b="0" i="0" u="none" strike="noStrike" dirty="0">
                <a:solidFill>
                  <a:schemeClr val="tx2"/>
                </a:solidFill>
                <a:effectLst/>
                <a:latin typeface="Osaka" panose="020B0600000000000000" pitchFamily="34" charset="-128"/>
                <a:ea typeface="Osaka" panose="020B0600000000000000" pitchFamily="34" charset="-128"/>
              </a:rPr>
              <a:t>The median age of both Black and White individuals who are not released appears to be slightly lower than those who are released.</a:t>
            </a:r>
          </a:p>
          <a:p>
            <a:pPr marL="742950" lvl="1" indent="-285750" algn="l">
              <a:buFont typeface="+mj-lt"/>
              <a:buAutoNum type="arabicPeriod"/>
            </a:pPr>
            <a:r>
              <a:rPr lang="en-CA" sz="1400" b="0" i="0" u="none" strike="noStrike" dirty="0">
                <a:solidFill>
                  <a:schemeClr val="tx2"/>
                </a:solidFill>
                <a:effectLst/>
                <a:latin typeface="Osaka" panose="020B0600000000000000" pitchFamily="34" charset="-128"/>
                <a:ea typeface="Osaka" panose="020B0600000000000000" pitchFamily="34" charset="-128"/>
              </a:rPr>
              <a:t>The age range (interquartile range) for Black individuals not released seems narrower compared to those released; this is less apparent for White individuals.</a:t>
            </a:r>
          </a:p>
          <a:p>
            <a:pPr algn="l">
              <a:buFont typeface="+mj-lt"/>
              <a:buAutoNum type="arabicPeriod"/>
            </a:pPr>
            <a:r>
              <a:rPr lang="en-CA" sz="1400" b="1" i="0" u="none" strike="noStrike" dirty="0">
                <a:solidFill>
                  <a:schemeClr val="tx2"/>
                </a:solidFill>
                <a:effectLst/>
                <a:latin typeface="Osaka" panose="020B0600000000000000" pitchFamily="34" charset="-128"/>
                <a:ea typeface="Osaka" panose="020B0600000000000000" pitchFamily="34" charset="-128"/>
              </a:rPr>
              <a:t>Outliers:</a:t>
            </a:r>
            <a:endParaRPr lang="en-CA" sz="1400"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mj-lt"/>
              <a:buAutoNum type="arabicPeriod"/>
            </a:pPr>
            <a:r>
              <a:rPr lang="en-CA" sz="1400" b="0" i="0" u="none" strike="noStrike" dirty="0">
                <a:solidFill>
                  <a:schemeClr val="tx2"/>
                </a:solidFill>
                <a:effectLst/>
                <a:latin typeface="Osaka" panose="020B0600000000000000" pitchFamily="34" charset="-128"/>
                <a:ea typeface="Osaka" panose="020B0600000000000000" pitchFamily="34" charset="-128"/>
              </a:rPr>
              <a:t>There are numerous outliers in all categories, indicating individuals who are significantly younger or older than the median age.</a:t>
            </a:r>
          </a:p>
          <a:p>
            <a:pPr algn="l">
              <a:buFont typeface="+mj-lt"/>
              <a:buAutoNum type="arabicPeriod"/>
            </a:pPr>
            <a:r>
              <a:rPr lang="en-CA" sz="1400" b="1" i="0" u="none" strike="noStrike" dirty="0">
                <a:solidFill>
                  <a:schemeClr val="tx2"/>
                </a:solidFill>
                <a:effectLst/>
                <a:latin typeface="Osaka" panose="020B0600000000000000" pitchFamily="34" charset="-128"/>
                <a:ea typeface="Osaka" panose="020B0600000000000000" pitchFamily="34" charset="-128"/>
              </a:rPr>
              <a:t>Race Comparison:</a:t>
            </a:r>
            <a:endParaRPr lang="en-CA" sz="1400"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mj-lt"/>
              <a:buAutoNum type="arabicPeriod"/>
            </a:pPr>
            <a:r>
              <a:rPr lang="en-CA" sz="1400" b="0" i="0" u="none" strike="noStrike" dirty="0">
                <a:solidFill>
                  <a:schemeClr val="tx2"/>
                </a:solidFill>
                <a:effectLst/>
                <a:latin typeface="Osaka" panose="020B0600000000000000" pitchFamily="34" charset="-128"/>
                <a:ea typeface="Osaka" panose="020B0600000000000000" pitchFamily="34" charset="-128"/>
              </a:rPr>
              <a:t>The age distributions for Black and White individuals in relation to their release status are similar, with no significant differences observable from the boxplots alone.</a:t>
            </a:r>
          </a:p>
          <a:p>
            <a:pPr algn="l">
              <a:buFont typeface="+mj-lt"/>
              <a:buAutoNum type="arabicPeriod"/>
            </a:pPr>
            <a:r>
              <a:rPr lang="en-CA" sz="1400" b="1" i="0" u="none" strike="noStrike" dirty="0">
                <a:solidFill>
                  <a:schemeClr val="tx2"/>
                </a:solidFill>
                <a:effectLst/>
                <a:latin typeface="Osaka" panose="020B0600000000000000" pitchFamily="34" charset="-128"/>
                <a:ea typeface="Osaka" panose="020B0600000000000000" pitchFamily="34" charset="-128"/>
              </a:rPr>
              <a:t>Release Status:</a:t>
            </a:r>
            <a:endParaRPr lang="en-CA" sz="1400" b="0" i="0" u="none" strike="noStrike" dirty="0">
              <a:solidFill>
                <a:schemeClr val="tx2"/>
              </a:solidFill>
              <a:effectLst/>
              <a:latin typeface="Osaka" panose="020B0600000000000000" pitchFamily="34" charset="-128"/>
              <a:ea typeface="Osaka" panose="020B0600000000000000" pitchFamily="34" charset="-128"/>
            </a:endParaRPr>
          </a:p>
          <a:p>
            <a:pPr marL="742950" lvl="1" indent="-285750" algn="l">
              <a:buFont typeface="+mj-lt"/>
              <a:buAutoNum type="arabicPeriod"/>
            </a:pPr>
            <a:r>
              <a:rPr lang="en-CA" sz="1400" b="0" i="0" u="none" strike="noStrike" dirty="0">
                <a:solidFill>
                  <a:schemeClr val="tx2"/>
                </a:solidFill>
                <a:effectLst/>
                <a:latin typeface="Osaka" panose="020B0600000000000000" pitchFamily="34" charset="-128"/>
                <a:ea typeface="Osaka" panose="020B0600000000000000" pitchFamily="34" charset="-128"/>
              </a:rPr>
              <a:t>For both Black and White individuals, the boxplots for those who were not released tend to have a slightly lower median age than those who were released.</a:t>
            </a:r>
          </a:p>
        </p:txBody>
      </p:sp>
      <p:sp>
        <p:nvSpPr>
          <p:cNvPr id="13" name="TextBox 12">
            <a:extLst>
              <a:ext uri="{FF2B5EF4-FFF2-40B4-BE49-F238E27FC236}">
                <a16:creationId xmlns:a16="http://schemas.microsoft.com/office/drawing/2014/main" id="{84807AEE-2740-D89B-73E4-242D30373085}"/>
              </a:ext>
            </a:extLst>
          </p:cNvPr>
          <p:cNvSpPr txBox="1"/>
          <p:nvPr/>
        </p:nvSpPr>
        <p:spPr>
          <a:xfrm>
            <a:off x="5284314" y="5640173"/>
            <a:ext cx="6201696" cy="461665"/>
          </a:xfrm>
          <a:prstGeom prst="rect">
            <a:avLst/>
          </a:prstGeom>
          <a:noFill/>
        </p:spPr>
        <p:txBody>
          <a:bodyPr wrap="square">
            <a:spAutoFit/>
          </a:bodyPr>
          <a:lstStyle/>
          <a:p>
            <a:r>
              <a:rPr lang="en-CA" sz="1200" b="0" i="0" u="none" strike="noStrike" dirty="0">
                <a:solidFill>
                  <a:schemeClr val="tx2"/>
                </a:solidFill>
                <a:effectLst/>
                <a:latin typeface="Osaka" panose="020B0600000000000000" pitchFamily="34" charset="-128"/>
                <a:ea typeface="Osaka" panose="020B0600000000000000" pitchFamily="34" charset="-128"/>
              </a:rPr>
              <a:t>**additional analysis could investigate if age is a significant predictor of release status when controlling for race and other factors.</a:t>
            </a:r>
            <a:endParaRPr lang="en-US" sz="1200" dirty="0">
              <a:solidFill>
                <a:schemeClr val="tx2"/>
              </a:solidFill>
              <a:latin typeface="Osaka" panose="020B0600000000000000" pitchFamily="34" charset="-128"/>
              <a:ea typeface="Osaka" panose="020B0600000000000000" pitchFamily="34" charset="-128"/>
            </a:endParaRPr>
          </a:p>
        </p:txBody>
      </p:sp>
    </p:spTree>
    <p:extLst>
      <p:ext uri="{BB962C8B-B14F-4D97-AF65-F5344CB8AC3E}">
        <p14:creationId xmlns:p14="http://schemas.microsoft.com/office/powerpoint/2010/main" val="15785045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SLIDE_ID" val="custom20205081_1"/>
  <p:tag name="KSO_WM_SLIDE_INDEX" val="1"/>
  <p:tag name="KSO_WM_SLIDE_ITEM_CNT" val="0"/>
  <p:tag name="KSO_WM_SLIDE_LAYOUT" val="a_b"/>
  <p:tag name="KSO_WM_SLIDE_LAYOUT_CNT" val="1_1"/>
  <p:tag name="KSO_WM_SLIDE_SUBTYPE" val="defaultBlank"/>
  <p:tag name="KSO_WM_SLIDE_TYPE" val="title"/>
  <p:tag name="KSO_WM_TAG_VERSION" val="1.0"/>
  <p:tag name="KSO_WM_TEMPLATE_CATEGORY" val="custom"/>
  <p:tag name="KSO_WM_TEMPLATE_COLOR_TYPE" val="1"/>
  <p:tag name="KSO_WM_TEMPLATE_INDEX" val="20205081"/>
  <p:tag name="KSO_WM_TEMPLATE_MASTER_TYPE" val="0"/>
  <p:tag name="KSO_WM_TEMPLATE_SUBCATEGORY" val="19"/>
  <p:tag name="KSO_WM_TEMPLATE_THUMBS_INDEX" val="1、4、7、12、13、14、15、16、17、18、20、24、25、28、33、36、40、43、44"/>
  <p:tag name="KSO_WM_UNIT_SHOW_EDIT_AREA_INDICATION" val="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思源宋体"/>
        <a:ea typeface="思源宋体"/>
        <a:cs typeface="Arial"/>
      </a:majorFont>
      <a:minorFont>
        <a:latin typeface="思源宋体"/>
        <a:ea typeface="思源宋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思源宋体"/>
        <a:font script="Hant" typeface="新細明體"/>
        <a:font script="Arab" typeface="思源宋体"/>
        <a:font script="Hebr" typeface="思源宋体"/>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ajorFont>
      <a:minorFont>
        <a:latin typeface="思源宋体"/>
        <a:ea typeface="思源宋体"/>
        <a:cs typeface="Arial"/>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思源宋体"/>
        <a:font script="Hant" typeface="新細明體"/>
        <a:font script="Arab" typeface="思源宋体"/>
        <a:font script="Hebr" typeface="思源宋体"/>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ajorFont>
      <a:minorFont>
        <a:latin typeface="思源宋体"/>
        <a:ea typeface="思源宋体"/>
        <a:cs typeface="Arial"/>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1888</Words>
  <Application>Microsoft Macintosh PowerPoint</Application>
  <PresentationFormat>Widescreen</PresentationFormat>
  <Paragraphs>164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Osaka</vt:lpstr>
      <vt:lpstr>Arial</vt:lpstr>
      <vt:lpstr>Söhne</vt:lpstr>
      <vt:lpstr>Source Han Sans SC</vt:lpstr>
      <vt:lpstr>Wingdings</vt:lpstr>
      <vt:lpstr>字魂35号-经典雅黑</vt:lpstr>
      <vt:lpstr>思源宋体</vt:lpstr>
      <vt:lpstr>思源宋体 Heavy</vt:lpstr>
      <vt:lpstr>Office 主题​​</vt:lpstr>
      <vt:lpstr>PowerPoint Presentation</vt:lpstr>
      <vt:lpstr>PowerPoint Presentation</vt:lpstr>
      <vt:lpstr>Background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Mithun Manivannan</cp:lastModifiedBy>
  <cp:revision>256</cp:revision>
  <dcterms:created xsi:type="dcterms:W3CDTF">2019-06-19T02:08:00Z</dcterms:created>
  <dcterms:modified xsi:type="dcterms:W3CDTF">2023-12-01T09:58:52Z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34A87A8623BA4D7C8FEEAA3B5DA9FDE1</vt:lpwstr>
  </property>
  <property fmtid="{D5CDD505-2E9C-101B-9397-08002B2CF9AE}" pid="3" name="KSOProductBuildVer">
    <vt:lpwstr>2052-11.1.0.10314</vt:lpwstr>
  </property>
  <property fmtid="{D5CDD505-2E9C-101B-9397-08002B2CF9AE}" pid="4" name="KSOSaveFontToCloudKey">
    <vt:lpwstr>212913176_cloud</vt:lpwstr>
  </property>
</Properties>
</file>