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61" r:id="rId7"/>
    <p:sldId id="268" r:id="rId9"/>
    <p:sldId id="269" r:id="rId10"/>
    <p:sldId id="272" r:id="rId11"/>
    <p:sldId id="275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自变量的变化量足够小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自变量的变化量足够小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自变量的变化量足够小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br>
              <a:rPr lang="zh-CN" altLang="en-US" sz="3600">
                <a:latin typeface="微软雅黑" charset="0"/>
                <a:ea typeface="微软雅黑" charset="0"/>
              </a:rPr>
            </a:br>
            <a:br>
              <a:rPr lang="zh-CN" altLang="en-US" sz="3600">
                <a:latin typeface="微软雅黑" charset="0"/>
                <a:ea typeface="微软雅黑" charset="0"/>
              </a:rPr>
            </a:br>
            <a:br>
              <a:rPr lang="zh-CN" altLang="en-US" sz="3600">
                <a:latin typeface="微软雅黑" charset="0"/>
                <a:ea typeface="微软雅黑" charset="0"/>
              </a:rPr>
            </a:br>
            <a:r>
              <a:rPr lang="zh-CN" altLang="en-US" sz="3600">
                <a:latin typeface="微软雅黑" charset="0"/>
                <a:ea typeface="微软雅黑" charset="0"/>
              </a:rPr>
              <a:t>位置</a:t>
            </a:r>
            <a:r>
              <a:rPr lang="en-US" altLang="zh-CN" sz="3600">
                <a:latin typeface="微软雅黑" charset="0"/>
                <a:ea typeface="微软雅黑" charset="0"/>
              </a:rPr>
              <a:t>PID</a:t>
            </a:r>
            <a:r>
              <a:rPr lang="zh-CN" altLang="en-US" sz="3600">
                <a:latin typeface="微软雅黑" charset="0"/>
                <a:ea typeface="微软雅黑" charset="0"/>
              </a:rPr>
              <a:t>控制参数整定</a:t>
            </a:r>
            <a:endParaRPr lang="zh-CN" altLang="en-US" sz="3600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64740" y="6154420"/>
            <a:ext cx="12396470" cy="1440815"/>
          </a:xfrm>
        </p:spPr>
        <p:txBody>
          <a:bodyPr/>
          <a:p>
            <a:r>
              <a:rPr lang="zh-CN" altLang="zh-CN"/>
              <a:t>我的淘宝小店：https://shop114407458.taobao.com</a:t>
            </a:r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3013075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zh-CN" altLang="en-US" sz="4400">
                <a:latin typeface="微软雅黑" charset="0"/>
                <a:ea typeface="微软雅黑" charset="0"/>
              </a:rPr>
              <a:t>谢谢大家</a:t>
            </a:r>
            <a:endParaRPr lang="zh-CN" altLang="en-US" sz="4400">
              <a:latin typeface="微软雅黑" charset="0"/>
              <a:ea typeface="微软雅黑" charset="0"/>
            </a:endParaRPr>
          </a:p>
          <a:p>
            <a:pPr marL="0" indent="0" algn="ctr">
              <a:buNone/>
            </a:pPr>
            <a:endParaRPr lang="zh-CN" altLang="en-US" sz="1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3200" y="3032125"/>
            <a:ext cx="10515600" cy="4351338"/>
          </a:xfrm>
        </p:spPr>
        <p:txBody>
          <a:bodyPr/>
          <a:p>
            <a:pPr marL="0" indent="0">
              <a:buNone/>
            </a:pPr>
            <a:r>
              <a:t>1</a:t>
            </a:r>
            <a:r>
              <a:rPr lang="en-US"/>
              <a:t>.</a:t>
            </a:r>
            <a:r>
              <a:rPr lang="zh-CN" altLang="en-US"/>
              <a:t>控制目标</a:t>
            </a:r>
            <a:r>
              <a:t>	</a:t>
            </a:r>
          </a:p>
          <a:p>
            <a:pPr marL="0" indent="0">
              <a:buNone/>
            </a:pPr>
            <a:r>
              <a:t>2</a:t>
            </a:r>
            <a:r>
              <a:rPr lang="en-US"/>
              <a:t>.</a:t>
            </a:r>
            <a:r>
              <a:rPr lang="zh-CN" altLang="en-US"/>
              <a:t>评估控制系统的指标</a:t>
            </a:r>
            <a:endParaRPr lang="zh-CN" altLang="en-US"/>
          </a:p>
          <a:p>
            <a:pPr marL="0" indent="0">
              <a:buNone/>
            </a:pPr>
            <a:r>
              <a:t>3</a:t>
            </a:r>
            <a:r>
              <a:rPr lang="en-US"/>
              <a:t>.</a:t>
            </a:r>
            <a:r>
              <a:t> </a:t>
            </a:r>
            <a:r>
              <a:rPr lang="zh-CN"/>
              <a:t>参数整定过程</a:t>
            </a:r>
            <a:r>
              <a:t>	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1</a:t>
            </a:r>
            <a:r>
              <a:rPr lang="en-US">
                <a:sym typeface="+mn-ea"/>
              </a:rPr>
              <a:t>.</a:t>
            </a:r>
            <a:r>
              <a:rPr lang="zh-CN" altLang="en-US">
                <a:sym typeface="+mn-ea"/>
              </a:rPr>
              <a:t>控制目标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195" y="2805430"/>
            <a:ext cx="10079990" cy="228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720090" algn="l" fontAlgn="auto">
              <a:lnSpc>
                <a:spcPct val="150000"/>
              </a:lnSpc>
            </a:pPr>
            <a:r>
              <a:rPr sz="3200" b="0" u="none">
                <a:latin typeface="宋体" charset="0"/>
                <a:ea typeface="宋体" charset="0"/>
                <a:cs typeface="宋体" charset="0"/>
              </a:rPr>
              <a:t>①　稳定性</a:t>
            </a:r>
            <a:endParaRPr sz="3200" b="0" u="none">
              <a:latin typeface="宋体" charset="0"/>
              <a:ea typeface="宋体" charset="0"/>
              <a:cs typeface="宋体" charset="0"/>
            </a:endParaRPr>
          </a:p>
          <a:p>
            <a:pPr marL="0" indent="720090" algn="l" fontAlgn="auto">
              <a:lnSpc>
                <a:spcPct val="150000"/>
              </a:lnSpc>
            </a:pPr>
            <a:r>
              <a:rPr sz="3200" b="0" u="none">
                <a:latin typeface="宋体" charset="0"/>
                <a:ea typeface="宋体" charset="0"/>
                <a:cs typeface="宋体" charset="0"/>
              </a:rPr>
              <a:t>②　快速性</a:t>
            </a:r>
            <a:endParaRPr sz="3200" b="0" u="none">
              <a:latin typeface="宋体" charset="0"/>
              <a:ea typeface="宋体" charset="0"/>
              <a:cs typeface="宋体" charset="0"/>
            </a:endParaRPr>
          </a:p>
          <a:p>
            <a:pPr marL="0" indent="720090" algn="l" fontAlgn="auto">
              <a:lnSpc>
                <a:spcPct val="150000"/>
              </a:lnSpc>
            </a:pPr>
            <a:r>
              <a:rPr sz="3200" b="0" u="none">
                <a:latin typeface="宋体" charset="0"/>
                <a:ea typeface="宋体" charset="0"/>
                <a:cs typeface="宋体" charset="0"/>
              </a:rPr>
              <a:t>③　准确性</a:t>
            </a:r>
            <a:endParaRPr sz="3200" b="0" u="none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985" y="1734185"/>
            <a:ext cx="1695450" cy="2990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30" y="1725930"/>
            <a:ext cx="2343150" cy="2047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01410" y="3858260"/>
            <a:ext cx="27844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自动停车系统</a:t>
            </a:r>
            <a:endParaRPr lang="zh-CN" altLang="en-US"/>
          </a:p>
          <a:p>
            <a:r>
              <a:rPr lang="zh-CN" altLang="en-US"/>
              <a:t>要求 稳定性和准确性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61095" y="4763135"/>
            <a:ext cx="27844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倒立摆系统</a:t>
            </a:r>
            <a:endParaRPr lang="zh-CN" altLang="en-US"/>
          </a:p>
          <a:p>
            <a:r>
              <a:rPr lang="zh-CN" altLang="en-US"/>
              <a:t>要求 快速性和稳定性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评估控制系统的指标</a:t>
            </a:r>
            <a:endParaRPr lang="zh-CN" altLang="en-US"/>
          </a:p>
        </p:txBody>
      </p:sp>
      <p:pic>
        <p:nvPicPr>
          <p:cNvPr id="-214748262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2077720"/>
            <a:ext cx="5852160" cy="32473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184900" y="2390140"/>
            <a:ext cx="5175885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charset="0"/>
              <a:buChar char="l"/>
            </a:pPr>
            <a:r>
              <a:rPr lang="zh-CN" altLang="en-US" b="1"/>
              <a:t>最大超调量</a:t>
            </a:r>
            <a:r>
              <a:rPr lang="zh-CN" altLang="en-US"/>
              <a:t>是响应曲线的最大峰值与稳态值的差，是评估系统稳定性的一个重要指标；</a:t>
            </a:r>
            <a:endParaRPr lang="zh-CN" altLang="en-US"/>
          </a:p>
          <a:p>
            <a:pPr marL="285750" indent="-285750">
              <a:buClrTx/>
              <a:buFont typeface="Wingdings" charset="0"/>
              <a:buChar char="l"/>
            </a:pPr>
            <a:endParaRPr lang="zh-CN" altLang="en-US"/>
          </a:p>
          <a:p>
            <a:pPr marL="285750" indent="-285750">
              <a:buClrTx/>
              <a:buFont typeface="Wingdings" charset="0"/>
              <a:buChar char="l"/>
            </a:pPr>
            <a:r>
              <a:rPr lang="zh-CN" altLang="en-US" b="1"/>
              <a:t>上升时间</a:t>
            </a:r>
            <a:r>
              <a:rPr lang="zh-CN" altLang="en-US"/>
              <a:t>是指响应曲线从原始工作状态出发，第一次到达输出稳态值所需的时间，是评估系统快速性的一个重要指标；</a:t>
            </a:r>
            <a:endParaRPr lang="zh-CN" altLang="en-US"/>
          </a:p>
          <a:p>
            <a:pPr marL="285750" indent="-285750">
              <a:buClrTx/>
              <a:buFont typeface="Wingdings" charset="0"/>
              <a:buChar char="l"/>
            </a:pPr>
            <a:endParaRPr lang="zh-CN" altLang="en-US"/>
          </a:p>
          <a:p>
            <a:pPr marL="285750" indent="-285750">
              <a:buClrTx/>
              <a:buFont typeface="Wingdings" charset="0"/>
              <a:buChar char="l"/>
            </a:pPr>
            <a:r>
              <a:rPr lang="zh-CN" altLang="en-US" b="1"/>
              <a:t>静差</a:t>
            </a:r>
            <a:r>
              <a:rPr lang="zh-CN" altLang="en-US"/>
              <a:t>是被控量的稳定值与给定值之差，一般用于衡量系统的准确性，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140" y="194945"/>
            <a:ext cx="10515600" cy="1325563"/>
          </a:xfrm>
        </p:spPr>
        <p:txBody>
          <a:bodyPr/>
          <a:p>
            <a:r>
              <a:rPr>
                <a:sym typeface="+mn-ea"/>
              </a:rPr>
              <a:t>3</a:t>
            </a:r>
            <a:r>
              <a:rPr lang="en-US">
                <a:sym typeface="+mn-ea"/>
              </a:rPr>
              <a:t>.</a:t>
            </a:r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PID</a:t>
            </a:r>
            <a:r>
              <a:rPr lang="zh-CN">
                <a:sym typeface="+mn-ea"/>
              </a:rPr>
              <a:t>参数整定</a:t>
            </a:r>
            <a:endParaRPr 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0" y="1754505"/>
            <a:ext cx="4552315" cy="38188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6635" y="602615"/>
            <a:ext cx="508381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这里选择了平衡小车之家出品的一款</a:t>
            </a:r>
            <a:r>
              <a:rPr lang="en-US" altLang="zh-CN" sz="2800"/>
              <a:t>PID</a:t>
            </a:r>
            <a:r>
              <a:rPr lang="zh-CN" altLang="en-US" sz="2800"/>
              <a:t>学习套件进行</a:t>
            </a:r>
            <a:r>
              <a:rPr lang="en-US" altLang="zh-CN" sz="2800"/>
              <a:t>PID</a:t>
            </a:r>
            <a:r>
              <a:rPr lang="zh-CN" altLang="en-US" sz="2800"/>
              <a:t>参数整定学习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6137910" y="2820035"/>
            <a:ext cx="514794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方法：</a:t>
            </a:r>
            <a:r>
              <a:rPr lang="zh-CN" altLang="en-US" sz="2800" b="1"/>
              <a:t>提供一个阶跃输入（电机转</a:t>
            </a:r>
            <a:r>
              <a:rPr lang="en-US" altLang="zh-CN" sz="2800" b="1"/>
              <a:t>90</a:t>
            </a:r>
            <a:r>
              <a:rPr lang="zh-CN" altLang="en-US" sz="2800" b="1"/>
              <a:t>°），观察上位机输出的响应曲线，评估控制效果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6073140" y="4601210"/>
            <a:ext cx="5391150" cy="1802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algn="l"/>
            <a:r>
              <a:rPr lang="zh-CN" altLang="en-US" sz="2800" b="0" u="none"/>
              <a:t>关于P、I、D三个参数的主要作用，可以大致又不完全地概况为：P用于提高响应速度、I用于减小静差、D用于抑制震荡。</a:t>
            </a:r>
            <a:endParaRPr lang="zh-CN" altLang="en-US" sz="2800" b="0" u="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>
          <a:xfrm>
            <a:off x="838200" y="209550"/>
            <a:ext cx="10515600" cy="1325563"/>
          </a:xfrm>
        </p:spPr>
        <p:txBody>
          <a:bodyPr/>
          <a:p>
            <a:r>
              <a:rPr lang="zh-CN" altLang="en-US"/>
              <a:t>KP=500,KI=0,KD=0.响应曲线如图</a:t>
            </a:r>
            <a:endParaRPr lang="zh-CN" altLang="en-US"/>
          </a:p>
        </p:txBody>
      </p:sp>
      <p:pic>
        <p:nvPicPr>
          <p:cNvPr id="-214748261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1477645"/>
            <a:ext cx="7290435" cy="4653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493125" y="2280920"/>
            <a:ext cx="2831465" cy="2834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比例控制较大，出现了震荡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需要加入微分控制抑制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积分控制为零，但是没有静差，因为比例控制较强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/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>
          <a:xfrm>
            <a:off x="838200" y="209550"/>
            <a:ext cx="10515600" cy="1325563"/>
          </a:xfrm>
        </p:spPr>
        <p:txBody>
          <a:bodyPr/>
          <a:p>
            <a:r>
              <a:rPr lang="zh-CN" altLang="en-US"/>
              <a:t>KP=50,KI=0,KD=0.响应曲线如图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93125" y="2280920"/>
            <a:ext cx="2831465" cy="2560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比例控制减小，无震荡，响应变慢了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无积分控制且比例控制较弱时，会出现静差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/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-2147482618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1689735"/>
            <a:ext cx="7461250" cy="4284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>
          <a:xfrm>
            <a:off x="838200" y="209550"/>
            <a:ext cx="10515600" cy="1325563"/>
          </a:xfrm>
        </p:spPr>
        <p:txBody>
          <a:bodyPr/>
          <a:p>
            <a:r>
              <a:rPr lang="zh-CN" altLang="en-US"/>
              <a:t>KP=5</a:t>
            </a:r>
            <a:r>
              <a:rPr lang="en-US" altLang="zh-CN"/>
              <a:t>0</a:t>
            </a:r>
            <a:r>
              <a:rPr lang="zh-CN" altLang="en-US"/>
              <a:t>0,KI=0,KD=</a:t>
            </a:r>
            <a:r>
              <a:rPr lang="en-US" altLang="zh-CN"/>
              <a:t>40</a:t>
            </a:r>
            <a:r>
              <a:rPr lang="zh-CN" altLang="en-US"/>
              <a:t>0.响应曲线如图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93125" y="2280920"/>
            <a:ext cx="2831465" cy="2560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在比例控制较强的情况下，加入比较大的微分控制，震动次数较小。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微分控制较大，响应变慢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/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-2147482617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520" y="1864995"/>
            <a:ext cx="7541260" cy="4274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>
          <a:xfrm>
            <a:off x="838200" y="209550"/>
            <a:ext cx="10515600" cy="1325563"/>
          </a:xfrm>
        </p:spPr>
        <p:txBody>
          <a:bodyPr/>
          <a:p>
            <a:r>
              <a:rPr lang="zh-CN" altLang="en-US"/>
              <a:t>KP=</a:t>
            </a:r>
            <a:r>
              <a:rPr lang="en-US"/>
              <a:t>12</a:t>
            </a:r>
            <a:r>
              <a:rPr lang="zh-CN" altLang="en-US"/>
              <a:t>0,KI=0</a:t>
            </a:r>
            <a:r>
              <a:rPr lang="en-US" altLang="zh-CN"/>
              <a:t>.1</a:t>
            </a:r>
            <a:r>
              <a:rPr lang="zh-CN" altLang="en-US"/>
              <a:t>,KD=</a:t>
            </a:r>
            <a:r>
              <a:rPr lang="en-US" altLang="zh-CN"/>
              <a:t>50</a:t>
            </a:r>
            <a:r>
              <a:rPr lang="zh-CN" altLang="en-US"/>
              <a:t>0.响应曲线如图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84565" y="1732280"/>
            <a:ext cx="2831465" cy="5852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algn="l">
              <a:buClrTx/>
              <a:buFont typeface="Wingdings" charset="0"/>
              <a:buChar char="l"/>
            </a:pP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目标：控制电机转</a:t>
            </a:r>
            <a:r>
              <a:rPr lang="en-US" altLang="zh-CN" b="0" u="none">
                <a:latin typeface="宋体" charset="0"/>
                <a:ea typeface="宋体" charset="0"/>
                <a:cs typeface="宋体" charset="0"/>
              </a:rPr>
              <a:t>90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°，需要严格控制超调量、和静差。但是对响应速度无要求。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因为响应速度无要求，一般比例控制应该给小一点。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加大系统的阻尼防止超调，也就是微分参数尽量大。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另外因为比例参数较小，应该加入积分控制减小静差。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/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/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/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-2147482616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1842135"/>
            <a:ext cx="8010525" cy="4407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WPS 演示</Application>
  <PresentationFormat>宽屏</PresentationFormat>
  <Paragraphs>86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   位置PID控制参数整定</vt:lpstr>
      <vt:lpstr>本节内容</vt:lpstr>
      <vt:lpstr>1.控制目标</vt:lpstr>
      <vt:lpstr>2.评估控制系统的指标</vt:lpstr>
      <vt:lpstr>3. PID参数整定</vt:lpstr>
      <vt:lpstr>KP=500,KI=0,KD=0.响应曲线如图</vt:lpstr>
      <vt:lpstr>KP=50,KI=0,KD=0.响应曲线如图</vt:lpstr>
      <vt:lpstr>KP=500,KI=0,KD=400.响应曲线如图</vt:lpstr>
      <vt:lpstr>KP=120,KI=0.1,KD=500.响应曲线如图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passoni</cp:lastModifiedBy>
  <cp:revision>28</cp:revision>
  <dcterms:created xsi:type="dcterms:W3CDTF">2015-05-05T08:02:00Z</dcterms:created>
  <dcterms:modified xsi:type="dcterms:W3CDTF">2016-06-12T05:35:35Z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