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3"/>
    <p:sldId id="257" r:id="rId4"/>
    <p:sldId id="258" r:id="rId5"/>
    <p:sldId id="260" r:id="rId7"/>
    <p:sldId id="261" r:id="rId8"/>
    <p:sldId id="264" r:id="rId9"/>
    <p:sldId id="265" r:id="rId10"/>
    <p:sldId id="266" r:id="rId11"/>
    <p:sldId id="267"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自变量的变化量足够小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自变量的变化量足够小</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自变量的变化量足够小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pPr algn="ctr"/>
            <a:br>
              <a:rPr lang="zh-CN" altLang="en-US" sz="3600">
                <a:latin typeface="微软雅黑" charset="0"/>
                <a:ea typeface="微软雅黑" charset="0"/>
              </a:rPr>
            </a:br>
            <a:br>
              <a:rPr lang="zh-CN" altLang="en-US" sz="3600">
                <a:latin typeface="微软雅黑" charset="0"/>
                <a:ea typeface="微软雅黑" charset="0"/>
              </a:rPr>
            </a:br>
            <a:br>
              <a:rPr lang="zh-CN" altLang="en-US" sz="3600">
                <a:latin typeface="微软雅黑" charset="0"/>
                <a:ea typeface="微软雅黑" charset="0"/>
              </a:rPr>
            </a:br>
            <a:r>
              <a:rPr sz="3600">
                <a:latin typeface="微软雅黑" charset="0"/>
                <a:ea typeface="微软雅黑" charset="0"/>
              </a:rPr>
              <a:t>平衡小车倾角测量</a:t>
            </a:r>
            <a:endParaRPr sz="3600">
              <a:latin typeface="微软雅黑" charset="0"/>
              <a:ea typeface="微软雅黑" charset="0"/>
            </a:endParaRPr>
          </a:p>
        </p:txBody>
      </p:sp>
      <p:sp>
        <p:nvSpPr>
          <p:cNvPr id="3" name="副标题 2"/>
          <p:cNvSpPr>
            <a:spLocks noGrp="1"/>
          </p:cNvSpPr>
          <p:nvPr>
            <p:ph type="subTitle" idx="1"/>
          </p:nvPr>
        </p:nvSpPr>
        <p:spPr>
          <a:xfrm>
            <a:off x="2364740" y="6154420"/>
            <a:ext cx="12396470" cy="1440815"/>
          </a:xfrm>
        </p:spPr>
        <p:txBody>
          <a:bodyPr/>
          <a:p>
            <a:r>
              <a:rPr lang="zh-CN" altLang="zh-CN"/>
              <a:t>我的淘宝小店：https://shop114407458.taobao.com</a:t>
            </a:r>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4865" y="3013075"/>
            <a:ext cx="10515600" cy="4351338"/>
          </a:xfrm>
        </p:spPr>
        <p:txBody>
          <a:bodyPr/>
          <a:p>
            <a:pPr marL="0" indent="0" algn="ctr">
              <a:buNone/>
            </a:pPr>
            <a:r>
              <a:rPr lang="zh-CN" altLang="en-US" sz="4400">
                <a:latin typeface="微软雅黑" charset="0"/>
                <a:ea typeface="微软雅黑" charset="0"/>
              </a:rPr>
              <a:t>谢谢大家</a:t>
            </a:r>
            <a:endParaRPr lang="zh-CN" altLang="en-US" sz="4400">
              <a:latin typeface="微软雅黑" charset="0"/>
              <a:ea typeface="微软雅黑" charset="0"/>
            </a:endParaRPr>
          </a:p>
          <a:p>
            <a:pPr marL="0" indent="0" algn="ctr">
              <a:buNone/>
            </a:pPr>
            <a:endParaRPr lang="zh-CN" altLang="en-US" sz="1800">
              <a:latin typeface="微软雅黑" charset="0"/>
              <a:ea typeface="微软雅黑"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2530" y="720725"/>
            <a:ext cx="8107680" cy="762000"/>
          </a:xfrm>
          <a:prstGeom prst="rect">
            <a:avLst/>
          </a:prstGeom>
          <a:noFill/>
        </p:spPr>
        <p:txBody>
          <a:bodyPr wrap="square" rtlCol="0">
            <a:spAutoFit/>
          </a:bodyPr>
          <a:p>
            <a:r>
              <a:rPr lang="zh-CN" altLang="en-US" sz="4400"/>
              <a:t>本节内容</a:t>
            </a:r>
            <a:endParaRPr lang="zh-CN" altLang="en-US" sz="4400"/>
          </a:p>
        </p:txBody>
      </p:sp>
      <p:sp>
        <p:nvSpPr>
          <p:cNvPr id="3" name="文本框 2"/>
          <p:cNvSpPr txBox="1"/>
          <p:nvPr/>
        </p:nvSpPr>
        <p:spPr>
          <a:xfrm>
            <a:off x="749300" y="3244850"/>
            <a:ext cx="8642985" cy="1558925"/>
          </a:xfrm>
          <a:prstGeom prst="rect">
            <a:avLst/>
          </a:prstGeom>
          <a:noFill/>
        </p:spPr>
        <p:txBody>
          <a:bodyPr wrap="square" rtlCol="0">
            <a:spAutoFit/>
          </a:bodyPr>
          <a:p>
            <a:r>
              <a:rPr lang="en-US" altLang="zh-CN" sz="3200"/>
              <a:t>1.</a:t>
            </a:r>
            <a:r>
              <a:rPr lang="zh-CN" altLang="en-US" sz="3200"/>
              <a:t>线加速度传感器</a:t>
            </a:r>
            <a:endParaRPr lang="zh-CN" altLang="en-US" sz="3200"/>
          </a:p>
          <a:p>
            <a:r>
              <a:rPr lang="en-US" altLang="zh-CN" sz="3200"/>
              <a:t>2.</a:t>
            </a:r>
            <a:r>
              <a:rPr lang="zh-CN" altLang="en-US" sz="3200"/>
              <a:t>角速度传感器</a:t>
            </a:r>
            <a:endParaRPr lang="zh-CN" altLang="en-US" sz="3200"/>
          </a:p>
          <a:p>
            <a:r>
              <a:rPr lang="en-US" altLang="zh-CN" sz="3200"/>
              <a:t>3.</a:t>
            </a:r>
            <a:r>
              <a:rPr lang="zh-CN" altLang="en-US" sz="3200"/>
              <a:t>数据融合</a:t>
            </a:r>
            <a:endParaRPr lang="zh-CN" altLang="en-US" sz="3200"/>
          </a:p>
        </p:txBody>
      </p:sp>
      <p:pic>
        <p:nvPicPr>
          <p:cNvPr id="4" name="图片 3"/>
          <p:cNvPicPr>
            <a:picLocks noChangeAspect="1"/>
          </p:cNvPicPr>
          <p:nvPr/>
        </p:nvPicPr>
        <p:blipFill>
          <a:blip r:embed="rId1"/>
          <a:stretch>
            <a:fillRect/>
          </a:stretch>
        </p:blipFill>
        <p:spPr>
          <a:xfrm>
            <a:off x="4751705" y="2990215"/>
            <a:ext cx="6819265" cy="243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7750" y="782955"/>
            <a:ext cx="5080000" cy="579120"/>
          </a:xfrm>
          <a:prstGeom prst="rect">
            <a:avLst/>
          </a:prstGeom>
          <a:noFill/>
          <a:ln w="9525">
            <a:noFill/>
          </a:ln>
        </p:spPr>
        <p:txBody>
          <a:bodyPr>
            <a:spAutoFit/>
          </a:bodyPr>
          <a:p>
            <a:pPr marL="0" indent="0" algn="l"/>
            <a:r>
              <a:rPr lang="en-US" altLang="zh-CN" sz="3200" b="0" u="none">
                <a:solidFill>
                  <a:srgbClr val="000000"/>
                </a:solidFill>
                <a:latin typeface="黑体" charset="0"/>
                <a:ea typeface="黑体" charset="0"/>
                <a:cs typeface="黑体" charset="0"/>
              </a:rPr>
              <a:t>1.</a:t>
            </a:r>
            <a:r>
              <a:rPr lang="zh-CN" altLang="en-US" sz="3200" b="0" u="none">
                <a:solidFill>
                  <a:srgbClr val="000000"/>
                </a:solidFill>
                <a:latin typeface="黑体" charset="0"/>
                <a:ea typeface="黑体" charset="0"/>
                <a:cs typeface="黑体" charset="0"/>
              </a:rPr>
              <a:t>线加速度传感器</a:t>
            </a:r>
            <a:endParaRPr lang="zh-CN" altLang="en-US" sz="3200" b="0" u="none">
              <a:solidFill>
                <a:srgbClr val="000000"/>
              </a:solidFill>
              <a:latin typeface="黑体" charset="0"/>
              <a:ea typeface="黑体" charset="0"/>
              <a:cs typeface="黑体" charset="0"/>
            </a:endParaRPr>
          </a:p>
        </p:txBody>
      </p:sp>
      <p:pic>
        <p:nvPicPr>
          <p:cNvPr id="-2147482610" name="图片 -2147482611"/>
          <p:cNvPicPr>
            <a:picLocks noChangeAspect="1"/>
          </p:cNvPicPr>
          <p:nvPr/>
        </p:nvPicPr>
        <p:blipFill>
          <a:blip r:embed="rId1"/>
          <a:stretch>
            <a:fillRect/>
          </a:stretch>
        </p:blipFill>
        <p:spPr>
          <a:xfrm>
            <a:off x="1188720" y="2950210"/>
            <a:ext cx="3596005" cy="2872105"/>
          </a:xfrm>
          <a:prstGeom prst="rect">
            <a:avLst/>
          </a:prstGeom>
          <a:noFill/>
          <a:ln w="9525">
            <a:noFill/>
          </a:ln>
        </p:spPr>
      </p:pic>
      <p:sp>
        <p:nvSpPr>
          <p:cNvPr id="4" name="文本框 3"/>
          <p:cNvSpPr txBox="1"/>
          <p:nvPr/>
        </p:nvSpPr>
        <p:spPr>
          <a:xfrm>
            <a:off x="5606415" y="1487170"/>
            <a:ext cx="5890260" cy="397510"/>
          </a:xfrm>
          <a:prstGeom prst="rect">
            <a:avLst/>
          </a:prstGeom>
          <a:noFill/>
          <a:ln w="9525">
            <a:noFill/>
          </a:ln>
        </p:spPr>
        <p:txBody>
          <a:bodyPr wrap="square">
            <a:spAutoFit/>
          </a:bodyPr>
          <a:p>
            <a:pPr marL="0" indent="304800" algn="ctr"/>
            <a:r>
              <a:rPr lang="en-US" altLang="zh-CN" sz="2000" b="0" u="none">
                <a:solidFill>
                  <a:srgbClr val="000000"/>
                </a:solidFill>
                <a:latin typeface="Tahoma" charset="0"/>
                <a:ea typeface="Tahoma" charset="0"/>
                <a:cs typeface="Tahoma" charset="0"/>
              </a:rPr>
              <a:t>Angle_Y=atan2(Accel_Y,Accel_Z)*180/PI        </a:t>
            </a:r>
            <a:endParaRPr lang="en-US" altLang="zh-CN" sz="2000" b="0" u="none">
              <a:solidFill>
                <a:srgbClr val="000000"/>
              </a:solidFill>
              <a:latin typeface="Tahoma" charset="0"/>
              <a:ea typeface="Tahoma" charset="0"/>
              <a:cs typeface="Tahoma" charset="0"/>
            </a:endParaRPr>
          </a:p>
        </p:txBody>
      </p:sp>
      <p:pic>
        <p:nvPicPr>
          <p:cNvPr id="6" name="图片 5"/>
          <p:cNvPicPr>
            <a:picLocks noChangeAspect="1"/>
          </p:cNvPicPr>
          <p:nvPr/>
        </p:nvPicPr>
        <p:blipFill>
          <a:blip r:embed="rId2"/>
          <a:stretch>
            <a:fillRect/>
          </a:stretch>
        </p:blipFill>
        <p:spPr>
          <a:xfrm>
            <a:off x="6213475" y="2748915"/>
            <a:ext cx="4180840" cy="3209290"/>
          </a:xfrm>
          <a:prstGeom prst="rect">
            <a:avLst/>
          </a:prstGeom>
        </p:spPr>
      </p:pic>
      <p:sp>
        <p:nvSpPr>
          <p:cNvPr id="101" name="文本框 100"/>
          <p:cNvSpPr txBox="1"/>
          <p:nvPr/>
        </p:nvSpPr>
        <p:spPr>
          <a:xfrm>
            <a:off x="1029970" y="1736725"/>
            <a:ext cx="4545965" cy="701040"/>
          </a:xfrm>
          <a:prstGeom prst="rect">
            <a:avLst/>
          </a:prstGeom>
          <a:noFill/>
          <a:ln w="9525">
            <a:noFill/>
          </a:ln>
        </p:spPr>
        <p:txBody>
          <a:bodyPr wrap="square">
            <a:spAutoFit/>
          </a:bodyPr>
          <a:p>
            <a:pPr marL="0" indent="0" algn="l"/>
            <a:r>
              <a:rPr lang="zh-CN" altLang="en-US" sz="2000" b="0" u="none">
                <a:solidFill>
                  <a:srgbClr val="000000"/>
                </a:solidFill>
                <a:latin typeface="宋体" charset="0"/>
                <a:ea typeface="宋体" charset="0"/>
                <a:cs typeface="宋体" charset="0"/>
              </a:rPr>
              <a:t>加速度传感器可以测量由地球引力作用或者物体运动所产生的加速度</a:t>
            </a:r>
            <a:endParaRPr lang="zh-CN" altLang="en-US" sz="2000" b="0" u="none">
              <a:solidFill>
                <a:srgbClr val="000000"/>
              </a:solidFill>
              <a:latin typeface="宋体"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84275" y="864235"/>
            <a:ext cx="8225790" cy="579120"/>
          </a:xfrm>
          <a:prstGeom prst="rect">
            <a:avLst/>
          </a:prstGeom>
          <a:noFill/>
        </p:spPr>
        <p:txBody>
          <a:bodyPr wrap="square" rtlCol="0">
            <a:spAutoFit/>
          </a:bodyPr>
          <a:p>
            <a:r>
              <a:rPr lang="zh-CN" altLang="en-US" sz="3200"/>
              <a:t>加速度计无法分辨重力加速度和运动加速度</a:t>
            </a:r>
            <a:endParaRPr lang="zh-CN" altLang="en-US" sz="3200"/>
          </a:p>
        </p:txBody>
      </p:sp>
      <p:pic>
        <p:nvPicPr>
          <p:cNvPr id="-2147482619" name="图片 41"/>
          <p:cNvPicPr>
            <a:picLocks noChangeAspect="1"/>
          </p:cNvPicPr>
          <p:nvPr/>
        </p:nvPicPr>
        <p:blipFill>
          <a:blip r:embed="rId1"/>
          <a:stretch>
            <a:fillRect/>
          </a:stretch>
        </p:blipFill>
        <p:spPr>
          <a:xfrm>
            <a:off x="1108710" y="2707005"/>
            <a:ext cx="10436225" cy="303085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对象 9">
            <a:hlinkClick r:id="" action="ppaction://ole?verb="/>
          </p:cNvPr>
          <p:cNvGraphicFramePr>
            <a:graphicFrameLocks noChangeAspect="1"/>
          </p:cNvGraphicFramePr>
          <p:nvPr/>
        </p:nvGraphicFramePr>
        <p:xfrm>
          <a:off x="6032500" y="3340418"/>
          <a:ext cx="127000" cy="177165"/>
        </p:xfrm>
        <a:graphic>
          <a:graphicData uri="http://schemas.openxmlformats.org/presentationml/2006/ole">
            <mc:AlternateContent xmlns:mc="http://schemas.openxmlformats.org/markup-compatibility/2006">
              <mc:Choice xmlns:v="urn:schemas-microsoft-com:vml" Requires="v">
                <p:oleObj spid="_x0000_s1025" name="" r:id="rId1" imgW="127000" imgH="177165" progId="Equation.KSEE3">
                  <p:embed/>
                </p:oleObj>
              </mc:Choice>
              <mc:Fallback>
                <p:oleObj name="" r:id="rId1" imgW="127000" imgH="177165" progId="Equation.KSEE3">
                  <p:embed/>
                  <p:pic>
                    <p:nvPicPr>
                      <p:cNvPr id="0" name="图片 1024"/>
                      <p:cNvPicPr/>
                      <p:nvPr/>
                    </p:nvPicPr>
                    <p:blipFill>
                      <a:blip r:embed="rId2"/>
                      <a:stretch>
                        <a:fillRect/>
                      </a:stretch>
                    </p:blipFill>
                    <p:spPr>
                      <a:xfrm>
                        <a:off x="6032500" y="3340418"/>
                        <a:ext cx="127000" cy="17716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032500" y="3340418"/>
          <a:ext cx="127000" cy="177165"/>
        </p:xfrm>
        <a:graphic>
          <a:graphicData uri="http://schemas.openxmlformats.org/presentationml/2006/ole">
            <mc:AlternateContent xmlns:mc="http://schemas.openxmlformats.org/markup-compatibility/2006">
              <mc:Choice xmlns:v="urn:schemas-microsoft-com:vml" Requires="v">
                <p:oleObj spid="_x0000_s1026" name="" r:id="rId3" imgW="127000" imgH="177165" progId="Equation.KSEE3">
                  <p:embed/>
                </p:oleObj>
              </mc:Choice>
              <mc:Fallback>
                <p:oleObj name="" r:id="rId3" imgW="127000" imgH="177165" progId="Equation.KSEE3">
                  <p:embed/>
                  <p:pic>
                    <p:nvPicPr>
                      <p:cNvPr id="0" name="图片 1025"/>
                      <p:cNvPicPr/>
                      <p:nvPr/>
                    </p:nvPicPr>
                    <p:blipFill>
                      <a:blip r:embed="rId4"/>
                      <a:stretch>
                        <a:fillRect/>
                      </a:stretch>
                    </p:blipFill>
                    <p:spPr>
                      <a:xfrm>
                        <a:off x="6032500" y="3340418"/>
                        <a:ext cx="127000" cy="177165"/>
                      </a:xfrm>
                      <a:prstGeom prst="rect">
                        <a:avLst/>
                      </a:prstGeom>
                    </p:spPr>
                  </p:pic>
                </p:oleObj>
              </mc:Fallback>
            </mc:AlternateContent>
          </a:graphicData>
        </a:graphic>
      </p:graphicFrame>
      <p:sp>
        <p:nvSpPr>
          <p:cNvPr id="3" name="标题 2"/>
          <p:cNvSpPr/>
          <p:nvPr>
            <p:ph type="title"/>
          </p:nvPr>
        </p:nvSpPr>
        <p:spPr/>
        <p:txBody>
          <a:bodyPr/>
          <a:p>
            <a:r>
              <a:rPr lang="zh-CN" altLang="en-US"/>
              <a:t>运动加速度对角度测量的影响</a:t>
            </a:r>
            <a:endParaRPr lang="zh-CN" altLang="en-US"/>
          </a:p>
        </p:txBody>
      </p:sp>
      <p:pic>
        <p:nvPicPr>
          <p:cNvPr id="-2147482618" name="图片 33"/>
          <p:cNvPicPr>
            <a:picLocks noChangeAspect="1"/>
          </p:cNvPicPr>
          <p:nvPr/>
        </p:nvPicPr>
        <p:blipFill>
          <a:blip r:embed="rId5"/>
          <a:stretch>
            <a:fillRect/>
          </a:stretch>
        </p:blipFill>
        <p:spPr>
          <a:xfrm>
            <a:off x="4276090" y="1833880"/>
            <a:ext cx="4886325" cy="3507105"/>
          </a:xfrm>
          <a:prstGeom prst="rect">
            <a:avLst/>
          </a:prstGeom>
          <a:noFill/>
          <a:ln w="9525">
            <a:noFill/>
          </a:ln>
        </p:spPr>
      </p:pic>
      <p:sp>
        <p:nvSpPr>
          <p:cNvPr id="100" name="文本框 99"/>
          <p:cNvSpPr txBox="1"/>
          <p:nvPr/>
        </p:nvSpPr>
        <p:spPr>
          <a:xfrm>
            <a:off x="1781175" y="5770880"/>
            <a:ext cx="5080000" cy="457200"/>
          </a:xfrm>
          <a:prstGeom prst="rect">
            <a:avLst/>
          </a:prstGeom>
          <a:noFill/>
          <a:ln w="9525">
            <a:noFill/>
          </a:ln>
        </p:spPr>
        <p:txBody>
          <a:bodyPr>
            <a:spAutoFit/>
          </a:bodyPr>
          <a:p>
            <a:pPr marL="0" indent="0" algn="l"/>
            <a:r>
              <a:rPr lang="en-US" altLang="zh-CN" sz="2400" b="0" u="none">
                <a:latin typeface="Arial" charset="0"/>
                <a:ea typeface="Arial" charset="0"/>
                <a:cs typeface="Arial" charset="0"/>
              </a:rPr>
              <a:t>β</a:t>
            </a:r>
            <a:r>
              <a:rPr lang="zh-CN" altLang="en-US" sz="2400" b="0" u="none">
                <a:latin typeface="宋体" charset="0"/>
                <a:ea typeface="宋体" charset="0"/>
                <a:cs typeface="宋体" charset="0"/>
              </a:rPr>
              <a:t>为小车的倾角</a:t>
            </a:r>
            <a:endParaRPr lang="zh-CN" altLang="en-US" sz="2400" b="0" u="none">
              <a:latin typeface="宋体" charset="0"/>
              <a:ea typeface="宋体" charset="0"/>
              <a:cs typeface="宋体" charset="0"/>
            </a:endParaRPr>
          </a:p>
        </p:txBody>
      </p:sp>
      <p:pic>
        <p:nvPicPr>
          <p:cNvPr id="5" name="图片 4"/>
          <p:cNvPicPr>
            <a:picLocks noChangeAspect="1"/>
          </p:cNvPicPr>
          <p:nvPr/>
        </p:nvPicPr>
        <p:blipFill>
          <a:blip r:embed="rId6"/>
          <a:stretch>
            <a:fillRect/>
          </a:stretch>
        </p:blipFill>
        <p:spPr>
          <a:xfrm>
            <a:off x="7403465" y="5401945"/>
            <a:ext cx="2666365" cy="1133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9140" y="194945"/>
            <a:ext cx="10515600" cy="1325563"/>
          </a:xfrm>
        </p:spPr>
        <p:txBody>
          <a:bodyPr/>
          <a:p>
            <a:r>
              <a:rPr>
                <a:sym typeface="+mn-ea"/>
              </a:rPr>
              <a:t>2.角速度传感器</a:t>
            </a:r>
            <a:endParaRPr>
              <a:sym typeface="+mn-ea"/>
            </a:endParaRPr>
          </a:p>
        </p:txBody>
      </p:sp>
      <p:sp>
        <p:nvSpPr>
          <p:cNvPr id="101" name="文本框 100"/>
          <p:cNvSpPr txBox="1"/>
          <p:nvPr/>
        </p:nvSpPr>
        <p:spPr>
          <a:xfrm>
            <a:off x="958215" y="1484630"/>
            <a:ext cx="6336030" cy="457200"/>
          </a:xfrm>
          <a:prstGeom prst="rect">
            <a:avLst/>
          </a:prstGeom>
          <a:noFill/>
          <a:ln w="9525">
            <a:noFill/>
          </a:ln>
        </p:spPr>
        <p:txBody>
          <a:bodyPr wrap="square">
            <a:spAutoFit/>
          </a:bodyPr>
          <a:p>
            <a:pPr marL="0" indent="0" algn="l"/>
            <a:r>
              <a:rPr lang="zh-CN" altLang="en-US" sz="2400" b="0" u="none">
                <a:latin typeface="宋体" charset="0"/>
                <a:ea typeface="宋体" charset="0"/>
                <a:cs typeface="宋体" charset="0"/>
              </a:rPr>
              <a:t>一般我们使用陀螺仪对角速度进行测量</a:t>
            </a:r>
            <a:endParaRPr lang="zh-CN" altLang="en-US" sz="2400" b="0" u="none">
              <a:latin typeface="宋体" charset="0"/>
              <a:ea typeface="宋体" charset="0"/>
              <a:cs typeface="宋体" charset="0"/>
            </a:endParaRPr>
          </a:p>
        </p:txBody>
      </p:sp>
      <p:sp>
        <p:nvSpPr>
          <p:cNvPr id="4" name="文本框 3"/>
          <p:cNvSpPr txBox="1"/>
          <p:nvPr/>
        </p:nvSpPr>
        <p:spPr>
          <a:xfrm>
            <a:off x="3556000" y="3303270"/>
            <a:ext cx="6869430" cy="518160"/>
          </a:xfrm>
          <a:prstGeom prst="rect">
            <a:avLst/>
          </a:prstGeom>
          <a:noFill/>
          <a:ln w="9525">
            <a:noFill/>
          </a:ln>
        </p:spPr>
        <p:txBody>
          <a:bodyPr wrap="square">
            <a:spAutoFit/>
          </a:bodyPr>
          <a:p>
            <a:pPr marL="0" indent="0" algn="l"/>
            <a:r>
              <a:rPr lang="en-US" altLang="zh-CN" sz="2800" b="0" u="none">
                <a:latin typeface="宋体" charset="0"/>
                <a:ea typeface="宋体" charset="0"/>
                <a:cs typeface="宋体" charset="0"/>
              </a:rPr>
              <a:t>Angel_X=Angel_X-Gyro_X*0.005</a:t>
            </a:r>
            <a:endParaRPr lang="en-US" altLang="zh-CN" sz="2800" b="0" u="none">
              <a:latin typeface="宋体" charset="0"/>
              <a:ea typeface="宋体" charset="0"/>
              <a:cs typeface="宋体"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67740" y="518160"/>
            <a:ext cx="6638925" cy="579120"/>
          </a:xfrm>
          <a:prstGeom prst="rect">
            <a:avLst/>
          </a:prstGeom>
          <a:noFill/>
        </p:spPr>
        <p:txBody>
          <a:bodyPr wrap="square" rtlCol="0">
            <a:spAutoFit/>
          </a:bodyPr>
          <a:p>
            <a:r>
              <a:rPr lang="zh-CN" altLang="en-US" sz="3200"/>
              <a:t>陀螺仪积分会累计误差</a:t>
            </a:r>
            <a:endParaRPr lang="zh-CN" altLang="en-US" sz="3200"/>
          </a:p>
        </p:txBody>
      </p:sp>
      <p:pic>
        <p:nvPicPr>
          <p:cNvPr id="-2147482612" name="图片 40"/>
          <p:cNvPicPr>
            <a:picLocks noChangeAspect="1"/>
          </p:cNvPicPr>
          <p:nvPr/>
        </p:nvPicPr>
        <p:blipFill>
          <a:blip r:embed="rId1"/>
          <a:stretch>
            <a:fillRect/>
          </a:stretch>
        </p:blipFill>
        <p:spPr>
          <a:xfrm>
            <a:off x="653415" y="1460500"/>
            <a:ext cx="11269980" cy="52762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1535" y="583565"/>
            <a:ext cx="6638925" cy="706755"/>
          </a:xfrm>
          <a:prstGeom prst="rect">
            <a:avLst/>
          </a:prstGeom>
          <a:noFill/>
        </p:spPr>
        <p:txBody>
          <a:bodyPr wrap="square" rtlCol="0">
            <a:spAutoFit/>
          </a:bodyPr>
          <a:p>
            <a:r>
              <a:rPr lang="en-US" altLang="zh-CN" sz="4000"/>
              <a:t>3.</a:t>
            </a:r>
            <a:r>
              <a:rPr lang="zh-CN" altLang="en-US" sz="4000"/>
              <a:t>数据融合</a:t>
            </a:r>
            <a:endParaRPr lang="zh-CN" altLang="en-US" sz="4000"/>
          </a:p>
        </p:txBody>
      </p:sp>
      <p:sp>
        <p:nvSpPr>
          <p:cNvPr id="101" name="文本框 100"/>
          <p:cNvSpPr txBox="1"/>
          <p:nvPr/>
        </p:nvSpPr>
        <p:spPr>
          <a:xfrm>
            <a:off x="1275715" y="2078990"/>
            <a:ext cx="20746720" cy="519430"/>
          </a:xfrm>
          <a:prstGeom prst="rect">
            <a:avLst/>
          </a:prstGeom>
          <a:noFill/>
          <a:ln w="9525">
            <a:noFill/>
          </a:ln>
        </p:spPr>
        <p:txBody>
          <a:bodyPr wrap="square">
            <a:spAutoFit/>
          </a:bodyPr>
          <a:p>
            <a:pPr marL="0" indent="304800" algn="l"/>
            <a:r>
              <a:rPr lang="en-US" altLang="zh-CN" sz="2800" b="0" u="none">
                <a:solidFill>
                  <a:srgbClr val="000000"/>
                </a:solidFill>
                <a:latin typeface="Tahoma" charset="0"/>
                <a:ea typeface="Tahoma" charset="0"/>
                <a:cs typeface="Tahoma" charset="0"/>
              </a:rPr>
              <a:t> angle = K1 * angle_m+ (1-K1) * (angle + gyro_m * dt);</a:t>
            </a:r>
            <a:endParaRPr lang="en-US" altLang="zh-CN" sz="2800" b="0" u="none">
              <a:solidFill>
                <a:srgbClr val="000000"/>
              </a:solidFill>
              <a:latin typeface="Tahoma" charset="0"/>
              <a:ea typeface="Tahoma" charset="0"/>
              <a:cs typeface="Tahoma" charset="0"/>
            </a:endParaRPr>
          </a:p>
        </p:txBody>
      </p:sp>
      <p:sp>
        <p:nvSpPr>
          <p:cNvPr id="3" name="文本框 2"/>
          <p:cNvSpPr txBox="1"/>
          <p:nvPr/>
        </p:nvSpPr>
        <p:spPr>
          <a:xfrm>
            <a:off x="1727200" y="3348355"/>
            <a:ext cx="9961880" cy="1922780"/>
          </a:xfrm>
          <a:prstGeom prst="rect">
            <a:avLst/>
          </a:prstGeom>
          <a:noFill/>
        </p:spPr>
        <p:txBody>
          <a:bodyPr wrap="square" rtlCol="0">
            <a:spAutoFit/>
          </a:bodyPr>
          <a:p>
            <a:r>
              <a:rPr lang="zh-CN" altLang="en-US" sz="2000"/>
              <a:t>angle是融合后的角度值</a:t>
            </a:r>
            <a:endParaRPr lang="zh-CN" altLang="en-US" sz="2000"/>
          </a:p>
          <a:p>
            <a:r>
              <a:rPr lang="zh-CN" altLang="en-US" sz="2000"/>
              <a:t>angle_m是加速度测量得到的角度</a:t>
            </a:r>
            <a:endParaRPr lang="zh-CN" altLang="en-US" sz="2000"/>
          </a:p>
          <a:p>
            <a:r>
              <a:rPr lang="zh-CN" altLang="en-US" sz="2000"/>
              <a:t>angle + gyro_m * dt是陀螺仪积分得到的角度</a:t>
            </a:r>
            <a:endParaRPr lang="zh-CN" altLang="en-US" sz="2000"/>
          </a:p>
          <a:p>
            <a:r>
              <a:rPr lang="zh-CN" altLang="en-US" sz="2000"/>
              <a:t>dt为采样周期，单位是s，在我们的代码中是0.005</a:t>
            </a:r>
            <a:endParaRPr lang="zh-CN" altLang="en-US" sz="2000"/>
          </a:p>
          <a:p>
            <a:r>
              <a:rPr lang="zh-CN" altLang="en-US" sz="2000"/>
              <a:t>K1是滤波器系数，这边我们选取0.02。</a:t>
            </a:r>
            <a:endParaRPr lang="zh-CN" altLang="en-US" sz="2000"/>
          </a:p>
          <a:p>
            <a:r>
              <a:rPr lang="zh-CN" altLang="en-US" sz="2000"/>
              <a:t>一阶互补滤波也可以看做是加权平均。</a:t>
            </a:r>
            <a:endParaRPr lang="zh-CN" altLang="en-US" sz="2000"/>
          </a:p>
        </p:txBody>
      </p:sp>
      <p:sp>
        <p:nvSpPr>
          <p:cNvPr id="4" name="文本框 3"/>
          <p:cNvSpPr txBox="1"/>
          <p:nvPr/>
        </p:nvSpPr>
        <p:spPr>
          <a:xfrm>
            <a:off x="1852930" y="5713095"/>
            <a:ext cx="5080000" cy="396240"/>
          </a:xfrm>
          <a:prstGeom prst="rect">
            <a:avLst/>
          </a:prstGeom>
          <a:noFill/>
          <a:ln w="9525">
            <a:noFill/>
          </a:ln>
        </p:spPr>
        <p:txBody>
          <a:bodyPr>
            <a:spAutoFit/>
          </a:bodyPr>
          <a:p>
            <a:pPr marL="0" indent="0" algn="l"/>
            <a:r>
              <a:rPr lang="en-US" altLang="zh-CN" sz="2000" b="0" u="none">
                <a:latin typeface="宋体" charset="0"/>
                <a:ea typeface="宋体" charset="0"/>
                <a:cs typeface="宋体" charset="0"/>
              </a:rPr>
              <a:t>Kalman_Filter(Accel_Angle,Gyro_X)</a:t>
            </a:r>
            <a:endParaRPr lang="en-US" altLang="zh-CN" sz="2000" b="0" u="none">
              <a:latin typeface="宋体"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a:xfrm>
            <a:off x="838200" y="-254635"/>
            <a:ext cx="10515600" cy="1325563"/>
          </a:xfrm>
        </p:spPr>
        <p:txBody>
          <a:bodyPr/>
          <a:p>
            <a:r>
              <a:rPr lang="zh-CN" altLang="en-US" sz="3200"/>
              <a:t>分别使用卡尔曼滤波和互补滤波融合得到的角度</a:t>
            </a:r>
            <a:endParaRPr lang="zh-CN" altLang="en-US" sz="3200"/>
          </a:p>
        </p:txBody>
      </p:sp>
      <p:pic>
        <p:nvPicPr>
          <p:cNvPr id="-2147482611" name="图片 43"/>
          <p:cNvPicPr>
            <a:picLocks noChangeAspect="1"/>
          </p:cNvPicPr>
          <p:nvPr/>
        </p:nvPicPr>
        <p:blipFill>
          <a:blip r:embed="rId1"/>
          <a:stretch>
            <a:fillRect/>
          </a:stretch>
        </p:blipFill>
        <p:spPr>
          <a:xfrm>
            <a:off x="1644015" y="951230"/>
            <a:ext cx="8833485" cy="5790565"/>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Words>
  <Application>WPS 演示</Application>
  <PresentationFormat>宽屏</PresentationFormat>
  <Paragraphs>48</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Office 主题</vt:lpstr>
      <vt:lpstr>Equation.KSEE3</vt:lpstr>
      <vt:lpstr>   平衡小车倾角测量</vt:lpstr>
      <vt:lpstr>PowerPoint 演示文稿</vt:lpstr>
      <vt:lpstr>PowerPoint 演示文稿</vt:lpstr>
      <vt:lpstr>PowerPoint 演示文稿</vt:lpstr>
      <vt:lpstr>运动加速度对角度测量的影响</vt:lpstr>
      <vt:lpstr>2.角速度传感器</vt:lpstr>
      <vt:lpstr>PowerPoint 演示文稿</vt:lpstr>
      <vt:lpstr>PowerPoint 演示文稿</vt:lpstr>
      <vt:lpstr>分别使用卡尔曼滤波和互补滤波融合得到的角度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passoni</cp:lastModifiedBy>
  <cp:revision>35</cp:revision>
  <dcterms:created xsi:type="dcterms:W3CDTF">2015-05-05T08:02:00Z</dcterms:created>
  <dcterms:modified xsi:type="dcterms:W3CDTF">2016-06-14T01:52:53Z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