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7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60" autoAdjust="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Sheet1!$A$1:$A$3</cx:f>
        <cx:lvl ptCount="3">
          <cx:pt idx="0">1-D CNN</cx:pt>
          <cx:pt idx="1">LSTM</cx:pt>
          <cx:pt idx="2">CNN-LSTM</cx:pt>
        </cx:lvl>
      </cx:strDim>
      <cx:numDim type="val">
        <cx:f>Sheet1!$B$1:$B$3</cx:f>
        <cx:lvl ptCount="3" formatCode="General">
          <cx:pt idx="0">0.119047619047619</cx:pt>
          <cx:pt idx="1">0.14285714285714199</cx:pt>
          <cx:pt idx="2">0.21429999999999999</cx:pt>
        </cx:lvl>
      </cx:numDim>
    </cx:data>
  </cx:chartData>
  <cx:chart>
    <cx:title pos="t" align="ctr" overlay="0">
      <cx:tx>
        <cx:txData>
          <cx:v>Performance Comparison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Performance Comparison</a:t>
          </a:r>
        </a:p>
      </cx:txPr>
    </cx:title>
    <cx:plotArea>
      <cx:plotAreaRegion>
        <cx:series layoutId="boxWhisker" uniqueId="{8EAD2588-D2C2-4642-BC5A-AA87932BBF00}"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title>
          <cx:tx>
            <cx:txData>
              <cx:v>Accuracy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Accuracy</a:t>
              </a:r>
            </a:p>
          </cx:txPr>
        </cx:title>
        <cx:majorGridlines/>
        <cx:tickLabels/>
      </cx:axis>
    </cx:plotArea>
  </cx:chart>
  <cx:spPr>
    <a:ln>
      <a:solidFill>
        <a:schemeClr val="accent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Quot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Quote 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rue or Fals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54E268-CA49-475A-AA84-D3F3011B5A78}" type="datetimeFigureOut">
              <a:rPr lang="en-IN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F4E3C09-210C-4755-AC5D-161007179D56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490063" y="1810763"/>
            <a:ext cx="7766936" cy="1646302"/>
          </a:xfrm>
        </p:spPr>
        <p:txBody>
          <a:bodyPr/>
          <a:lstStyle/>
          <a:p>
            <a:pPr algn="ctr">
              <a:defRPr/>
            </a:pPr>
            <a:r>
              <a:rPr lang="en-IN" dirty="0"/>
              <a:t>EEG-Based Emotion Recognition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07067" y="4293096"/>
            <a:ext cx="7766936" cy="256490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/>
              <a:t>By Group 7:</a:t>
            </a:r>
          </a:p>
          <a:p>
            <a:pPr algn="l">
              <a:defRPr/>
            </a:pPr>
            <a:r>
              <a:rPr lang="en-US" dirty="0" err="1"/>
              <a:t>Suvam</a:t>
            </a:r>
            <a:r>
              <a:rPr lang="en-US" dirty="0"/>
              <a:t> Paul (2019EE10536)</a:t>
            </a:r>
          </a:p>
          <a:p>
            <a:pPr algn="l">
              <a:defRPr/>
            </a:pPr>
            <a:r>
              <a:rPr lang="en-US" dirty="0"/>
              <a:t>Shubham (2019EE10529)</a:t>
            </a:r>
          </a:p>
          <a:p>
            <a:pPr algn="l">
              <a:defRPr/>
            </a:pPr>
            <a:r>
              <a:rPr lang="en-US" dirty="0" err="1"/>
              <a:t>Dyuti</a:t>
            </a:r>
            <a:r>
              <a:rPr lang="en-US" dirty="0"/>
              <a:t> Bharadwaj (2019EE10475)</a:t>
            </a:r>
          </a:p>
          <a:p>
            <a:pPr algn="l">
              <a:defRPr/>
            </a:pPr>
            <a:r>
              <a:rPr lang="en-US" dirty="0"/>
              <a:t>Sarang Dev (2019EE10519)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Performance Comparison</a:t>
            </a:r>
            <a:endParaRPr lang="en-IN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199F8026-BDFA-4C8C-93CB-1C24E9EBBF2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404220"/>
                  </p:ext>
                </p:extLst>
              </p:nvPr>
            </p:nvGraphicFramePr>
            <p:xfrm>
              <a:off x="1807316" y="1700808"/>
              <a:ext cx="6520932" cy="43204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199F8026-BDFA-4C8C-93CB-1C24E9EBBF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7316" y="1700808"/>
                <a:ext cx="6520932" cy="432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Conclusion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Among the three classifiers used, double layered CNN-LSTM is found to perform the best as compared to other two methods.</a:t>
            </a:r>
          </a:p>
          <a:p>
            <a:pPr>
              <a:defRPr/>
            </a:pPr>
            <a:r>
              <a:rPr lang="en-US" dirty="0"/>
              <a:t>The classification accuracy can be improved by changing the EEG time segment.</a:t>
            </a:r>
          </a:p>
          <a:p>
            <a:pPr>
              <a:defRPr/>
            </a:pPr>
            <a:r>
              <a:rPr lang="en-US"/>
              <a:t>The </a:t>
            </a:r>
            <a:r>
              <a:rPr lang="en-US" dirty="0"/>
              <a:t>data is insufficient to train the current deep learning architecture (60 trials per class), hence we need to modify the architecture of the learning models.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000"/>
              <a:t>Outline of the presentation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lang="en-US" dirty="0"/>
              <a:t>Introduction</a:t>
            </a:r>
            <a:endParaRPr dirty="0"/>
          </a:p>
          <a:p>
            <a:pPr>
              <a:defRPr/>
            </a:pPr>
            <a:r>
              <a:rPr lang="en-US" dirty="0"/>
              <a:t>Motivation</a:t>
            </a:r>
            <a:endParaRPr dirty="0"/>
          </a:p>
          <a:p>
            <a:pPr>
              <a:defRPr/>
            </a:pPr>
            <a:r>
              <a:rPr lang="en-IN" dirty="0"/>
              <a:t>Data </a:t>
            </a:r>
            <a:r>
              <a:rPr lang="en-US" dirty="0"/>
              <a:t>Description</a:t>
            </a:r>
          </a:p>
          <a:p>
            <a:pPr>
              <a:defRPr/>
            </a:pPr>
            <a:r>
              <a:rPr lang="en-US" dirty="0"/>
              <a:t>Feature Selection</a:t>
            </a:r>
            <a:endParaRPr dirty="0"/>
          </a:p>
          <a:p>
            <a:pPr>
              <a:defRPr/>
            </a:pPr>
            <a:r>
              <a:rPr lang="en-IN" dirty="0"/>
              <a:t>Wavelet Packet Decomposition (WPD)</a:t>
            </a:r>
            <a:endParaRPr dirty="0"/>
          </a:p>
          <a:p>
            <a:pPr>
              <a:defRPr/>
            </a:pPr>
            <a:r>
              <a:rPr lang="en-US" dirty="0"/>
              <a:t>Data Models</a:t>
            </a:r>
            <a:endParaRPr dirty="0"/>
          </a:p>
          <a:p>
            <a:pPr>
              <a:defRPr/>
            </a:pPr>
            <a:r>
              <a:rPr lang="en-IN" dirty="0"/>
              <a:t>Performance Comparison</a:t>
            </a:r>
            <a:endParaRPr dirty="0"/>
          </a:p>
          <a:p>
            <a:pPr>
              <a:defRPr/>
            </a:pPr>
            <a:r>
              <a:rPr lang="en-I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000"/>
              <a:t>Introduction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 this work, a new emotion recognition model using wavelet packet energy features using electroencephalography (EEG) data has been presented.</a:t>
            </a:r>
            <a:endParaRPr/>
          </a:p>
          <a:p>
            <a:pPr>
              <a:defRPr/>
            </a:pPr>
            <a:endParaRPr lang="en-IN"/>
          </a:p>
        </p:txBody>
      </p:sp>
      <p:pic>
        <p:nvPicPr>
          <p:cNvPr id="1028" name="Picture 4" descr="1: Sketch of how to record an Electroencephalogram. An EEG allows... |  Download Scientific Diagram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183363" y="3023124"/>
            <a:ext cx="5572124" cy="3225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000"/>
              <a:t>Motivation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2000" dirty="0"/>
              <a:t>Emotions are reflected in the form of physical and physiological changes in humans.</a:t>
            </a:r>
            <a:endParaRPr dirty="0"/>
          </a:p>
          <a:p>
            <a:pPr>
              <a:defRPr/>
            </a:pPr>
            <a:r>
              <a:rPr lang="en-US" sz="2000" dirty="0"/>
              <a:t>The physical signals such as facial expression and speech can be controlled to conceal the true emotions.</a:t>
            </a:r>
            <a:endParaRPr dirty="0"/>
          </a:p>
          <a:p>
            <a:pPr>
              <a:defRPr/>
            </a:pPr>
            <a:r>
              <a:rPr lang="en-US" sz="2000" dirty="0"/>
              <a:t>We utilized the methodology of emotion recognition for motor intention detection.</a:t>
            </a:r>
          </a:p>
          <a:p>
            <a:pPr>
              <a:defRPr/>
            </a:pPr>
            <a:r>
              <a:rPr lang="en-US" sz="2000" dirty="0"/>
              <a:t>Emotion recognition systems with high accuracy give opportunities to study real world applications such as mental state and fatigue monitoring. 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Data Description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7334" y="1578338"/>
            <a:ext cx="8596668" cy="257074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data set comprises of GDF files for each trial(total: 42) and run(total: 10).</a:t>
            </a:r>
          </a:p>
          <a:p>
            <a:pPr>
              <a:defRPr/>
            </a:pPr>
            <a:r>
              <a:rPr lang="en-US" dirty="0"/>
              <a:t>The EEG was measured from 61 channels covering frontal, central, parietal and temporal areas using active electrodes.</a:t>
            </a:r>
          </a:p>
          <a:p>
            <a:pPr>
              <a:defRPr/>
            </a:pPr>
            <a:r>
              <a:rPr lang="en-US" dirty="0"/>
              <a:t>Sampling frequency = 512Hz</a:t>
            </a:r>
          </a:p>
          <a:p>
            <a:pPr>
              <a:defRPr/>
            </a:pPr>
            <a:r>
              <a:rPr lang="en-US" dirty="0"/>
              <a:t>6 movement classes + 1 rest position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3BFB0-A6B2-46FF-8E3D-8CE85E114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797152"/>
            <a:ext cx="8938642" cy="1809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40A43C-3474-40F7-9621-7F3241F9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310" y="3191935"/>
            <a:ext cx="4606098" cy="14755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Feature Selection/Extraction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7334" y="2286000"/>
            <a:ext cx="8596668" cy="31592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Feature: Wavelet packet energy of the sub-bands</a:t>
            </a:r>
          </a:p>
          <a:p>
            <a:pPr>
              <a:defRPr/>
            </a:pPr>
            <a:r>
              <a:rPr lang="en-US" dirty="0"/>
              <a:t>Features were extracted corresponding to four EEG frequency sub-bands</a:t>
            </a:r>
          </a:p>
          <a:p>
            <a:pPr lvl="1">
              <a:defRPr/>
            </a:pPr>
            <a:r>
              <a:rPr lang="en-US" dirty="0"/>
              <a:t>Delta: 0-4Hz</a:t>
            </a:r>
          </a:p>
          <a:p>
            <a:pPr lvl="1">
              <a:defRPr/>
            </a:pPr>
            <a:r>
              <a:rPr lang="en-US" dirty="0"/>
              <a:t>Theta: 4-8Hz</a:t>
            </a:r>
          </a:p>
          <a:p>
            <a:pPr lvl="1">
              <a:defRPr/>
            </a:pPr>
            <a:r>
              <a:rPr lang="en-US" dirty="0"/>
              <a:t>Alpha: 8-13Hz</a:t>
            </a:r>
          </a:p>
          <a:p>
            <a:pPr lvl="1">
              <a:defRPr/>
            </a:pPr>
            <a:r>
              <a:rPr lang="en-US" dirty="0"/>
              <a:t>Beta: 13-20Hz</a:t>
            </a:r>
            <a:endParaRPr dirty="0"/>
          </a:p>
          <a:p>
            <a:pPr>
              <a:defRPr/>
            </a:pPr>
            <a:r>
              <a:rPr lang="en-US" dirty="0"/>
              <a:t>Wavelet packet decomposition(depth-6) was used.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Wavelet Packet Decomposition (WPD)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7334" y="1318480"/>
            <a:ext cx="8596668" cy="62033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WPD decomposes both high and low frequencies into two subspaces and generates a balances binary tree structure.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7CD691-78F7-4438-8C81-AF9939950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060848"/>
            <a:ext cx="7240039" cy="46779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BBDB1-FBA8-4724-AD49-33CDF6DC0FF7}"/>
              </a:ext>
            </a:extLst>
          </p:cNvPr>
          <p:cNvSpPr txBox="1"/>
          <p:nvPr/>
        </p:nvSpPr>
        <p:spPr>
          <a:xfrm>
            <a:off x="677334" y="2647699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Delta: 0-4Hz</a:t>
            </a:r>
          </a:p>
          <a:p>
            <a:pPr lvl="1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Theta: 4-8Hz</a:t>
            </a:r>
          </a:p>
          <a:p>
            <a:pPr lvl="1"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Alpha: 8-13Hz</a:t>
            </a:r>
          </a:p>
          <a:p>
            <a:pPr lvl="1"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Beta: 13-20Hz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D932-E1F9-4469-9219-97E7E8CE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584684"/>
            <a:ext cx="8596668" cy="936104"/>
          </a:xfrm>
        </p:spPr>
        <p:txBody>
          <a:bodyPr/>
          <a:lstStyle/>
          <a:p>
            <a:r>
              <a:rPr lang="en-US" dirty="0"/>
              <a:t>Sample extracted data signal( 1Channel, 1 Trial) for representational purpose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3F0601-CFD1-4C6E-AA58-F5A56E9D1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99" y="1854396"/>
            <a:ext cx="6101542" cy="39508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E21121-45E2-4FC1-821B-7EC56169CC5B}"/>
              </a:ext>
            </a:extLst>
          </p:cNvPr>
          <p:cNvSpPr txBox="1"/>
          <p:nvPr/>
        </p:nvSpPr>
        <p:spPr>
          <a:xfrm rot="16200000">
            <a:off x="767539" y="3660553"/>
            <a:ext cx="112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Magnitude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CE302-F6C8-4B6C-A8A9-54F58F60D9AE}"/>
              </a:ext>
            </a:extLst>
          </p:cNvPr>
          <p:cNvSpPr txBox="1"/>
          <p:nvPr/>
        </p:nvSpPr>
        <p:spPr>
          <a:xfrm>
            <a:off x="4541641" y="580031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9352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Data Models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Performance of following three models is compared:</a:t>
            </a:r>
          </a:p>
          <a:p>
            <a:pPr>
              <a:defRPr/>
            </a:pPr>
            <a:r>
              <a:rPr lang="en-US" u="sng" dirty="0"/>
              <a:t>1-D CNN</a:t>
            </a:r>
            <a:r>
              <a:rPr lang="en-US" dirty="0"/>
              <a:t>: K</a:t>
            </a:r>
            <a:r>
              <a:rPr lang="en-US" i="0" dirty="0">
                <a:effectLst/>
              </a:rPr>
              <a:t>ernel</a:t>
            </a:r>
            <a:r>
              <a:rPr lang="en-US" b="0" i="0" dirty="0">
                <a:effectLst/>
              </a:rPr>
              <a:t> slides along one dimension, so it’s used mostly for time series data.</a:t>
            </a:r>
            <a:endParaRPr lang="en-IN" u="sng" dirty="0"/>
          </a:p>
          <a:p>
            <a:pPr>
              <a:defRPr/>
            </a:pPr>
            <a:r>
              <a:rPr lang="en-IN" u="sng" dirty="0"/>
              <a:t>LSTM</a:t>
            </a:r>
            <a:r>
              <a:rPr lang="en-IN" dirty="0"/>
              <a:t>: A type of RNN, also used for sequential learning, has memory cells to store previous values.</a:t>
            </a:r>
            <a:endParaRPr lang="en-US" u="sng" dirty="0"/>
          </a:p>
          <a:p>
            <a:pPr>
              <a:defRPr/>
            </a:pPr>
            <a:r>
              <a:rPr lang="en-US" u="sng" dirty="0"/>
              <a:t>CNN – LSTM</a:t>
            </a:r>
            <a:r>
              <a:rPr lang="en-US" dirty="0"/>
              <a:t>: Hybrid model d</a:t>
            </a:r>
            <a:r>
              <a:rPr lang="en-US" b="0" i="0" dirty="0">
                <a:effectLst/>
              </a:rPr>
              <a:t>eveloped by combining the convolutional neural network (CNN) with the long short-term memory (LSTM).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Facet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429</Words>
  <Application>Microsoft Office PowerPoint</Application>
  <DocSecurity>0</DocSecurity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EEG-Based Emotion Recognition</vt:lpstr>
      <vt:lpstr>Outline of the presentation</vt:lpstr>
      <vt:lpstr>Introduction</vt:lpstr>
      <vt:lpstr>Motivation</vt:lpstr>
      <vt:lpstr>Data Description</vt:lpstr>
      <vt:lpstr>Feature Selection/Extraction</vt:lpstr>
      <vt:lpstr>Wavelet Packet Decomposition (WPD)</vt:lpstr>
      <vt:lpstr>PowerPoint Presentation</vt:lpstr>
      <vt:lpstr>Data Models</vt:lpstr>
      <vt:lpstr>Performance Comparison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EEG-Based Emotion Recognition</dc:title>
  <dc:subject/>
  <dc:creator>Suvam Paul</dc:creator>
  <cp:keywords/>
  <dc:description/>
  <cp:lastModifiedBy>Shubham</cp:lastModifiedBy>
  <cp:revision>9</cp:revision>
  <dcterms:created xsi:type="dcterms:W3CDTF">2022-02-06T08:34:51Z</dcterms:created>
  <dcterms:modified xsi:type="dcterms:W3CDTF">2022-04-14T17:27:10Z</dcterms:modified>
  <cp:category/>
  <dc:identifier/>
  <cp:contentStatus/>
  <dc:language/>
  <cp:version/>
</cp:coreProperties>
</file>