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0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87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87510"/>
            <a:ext cx="7477601" cy="2499598"/>
          </a:xfrm>
          <a:prstGeom prst="rect">
            <a:avLst/>
          </a:prstGeom>
          <a:noFill/>
          <a:ln/>
        </p:spPr>
        <p:txBody>
          <a:bodyPr wrap="square" rtlCol="0" anchor="t"/>
          <a:lstStyle/>
          <a:p>
            <a:pPr marL="0" indent="0">
              <a:lnSpc>
                <a:spcPts val="6561"/>
              </a:lnSpc>
              <a:buNone/>
            </a:pPr>
            <a:r>
              <a:rPr lang="en-US" sz="5249" b="1" dirty="0">
                <a:solidFill>
                  <a:srgbClr val="F65F62"/>
                </a:solidFill>
                <a:latin typeface="Barlow, sans-serif" pitchFamily="34" charset="0"/>
                <a:ea typeface="Barlow, sans-serif" pitchFamily="34" charset="-122"/>
                <a:cs typeface="Barlow, sans-serif" pitchFamily="34" charset="-120"/>
              </a:rPr>
              <a:t>Agrivision</a:t>
            </a:r>
            <a:r>
              <a:rPr lang="en-US" sz="5249" dirty="0">
                <a:solidFill>
                  <a:srgbClr val="FFFFFF"/>
                </a:solidFill>
                <a:latin typeface="Barlow, sans-serif" pitchFamily="34" charset="0"/>
                <a:ea typeface="Barlow, sans-serif" pitchFamily="34" charset="-122"/>
                <a:cs typeface="Barlow, sans-serif" pitchFamily="34" charset="-120"/>
              </a:rPr>
              <a:t>: Connecting Providers and Clients in the Agricultural Industry</a:t>
            </a:r>
            <a:endParaRPr lang="en-US" sz="5249" dirty="0"/>
          </a:p>
        </p:txBody>
      </p:sp>
      <p:sp>
        <p:nvSpPr>
          <p:cNvPr id="6" name="Text 2"/>
          <p:cNvSpPr/>
          <p:nvPr/>
        </p:nvSpPr>
        <p:spPr>
          <a:xfrm>
            <a:off x="833199" y="4820364"/>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Welcome to Agrivision, the revolutionary app that facilitates direct buying and selling of agricultural products between providers and clients. Experience a seamless and efficient way to connect with the agricultural community.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051917"/>
            <a:ext cx="526542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Benefits of Agrivision</a:t>
            </a:r>
            <a:endParaRPr lang="en-US" sz="4374" dirty="0"/>
          </a:p>
        </p:txBody>
      </p:sp>
      <p:sp>
        <p:nvSpPr>
          <p:cNvPr id="5" name="Shape 2"/>
          <p:cNvSpPr/>
          <p:nvPr/>
        </p:nvSpPr>
        <p:spPr>
          <a:xfrm>
            <a:off x="2624376" y="2364224"/>
            <a:ext cx="499943" cy="499943"/>
          </a:xfrm>
          <a:prstGeom prst="roundRect">
            <a:avLst>
              <a:gd name="adj" fmla="val 20000"/>
            </a:avLst>
          </a:prstGeom>
          <a:solidFill>
            <a:srgbClr val="790709"/>
          </a:solidFill>
          <a:ln w="13811">
            <a:solidFill>
              <a:srgbClr val="91080B"/>
            </a:solidFill>
            <a:prstDash val="solid"/>
          </a:ln>
        </p:spPr>
      </p:sp>
      <p:sp>
        <p:nvSpPr>
          <p:cNvPr id="6" name="Text 3"/>
          <p:cNvSpPr/>
          <p:nvPr/>
        </p:nvSpPr>
        <p:spPr>
          <a:xfrm>
            <a:off x="2817138" y="2405896"/>
            <a:ext cx="11430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1</a:t>
            </a:r>
            <a:endParaRPr lang="en-US" sz="2624" dirty="0"/>
          </a:p>
        </p:txBody>
      </p:sp>
      <p:sp>
        <p:nvSpPr>
          <p:cNvPr id="7" name="Text 4"/>
          <p:cNvSpPr/>
          <p:nvPr/>
        </p:nvSpPr>
        <p:spPr>
          <a:xfrm>
            <a:off x="3346490" y="2440543"/>
            <a:ext cx="2256949" cy="694373"/>
          </a:xfrm>
          <a:prstGeom prst="rect">
            <a:avLst/>
          </a:prstGeom>
          <a:noFill/>
          <a:ln/>
        </p:spPr>
        <p:txBody>
          <a:bodyPr wrap="squar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Streamlined Transactions</a:t>
            </a:r>
            <a:endParaRPr lang="en-US" sz="2187" dirty="0"/>
          </a:p>
        </p:txBody>
      </p:sp>
      <p:sp>
        <p:nvSpPr>
          <p:cNvPr id="8" name="Text 5"/>
          <p:cNvSpPr/>
          <p:nvPr/>
        </p:nvSpPr>
        <p:spPr>
          <a:xfrm>
            <a:off x="3346490" y="3268147"/>
            <a:ext cx="2256949" cy="355401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Say goodbye to middlemen and costly intermediaries. Agrivision simplifies the process, allowing providers and clients to trade directly, resulting in faster and more cost-effective transactions.</a:t>
            </a:r>
            <a:endParaRPr lang="en-US" sz="1750" dirty="0"/>
          </a:p>
        </p:txBody>
      </p:sp>
      <p:sp>
        <p:nvSpPr>
          <p:cNvPr id="9" name="Shape 6"/>
          <p:cNvSpPr/>
          <p:nvPr/>
        </p:nvSpPr>
        <p:spPr>
          <a:xfrm>
            <a:off x="5825609" y="2364224"/>
            <a:ext cx="499943" cy="499943"/>
          </a:xfrm>
          <a:prstGeom prst="roundRect">
            <a:avLst>
              <a:gd name="adj" fmla="val 20000"/>
            </a:avLst>
          </a:prstGeom>
          <a:solidFill>
            <a:srgbClr val="790709"/>
          </a:solidFill>
          <a:ln w="13811">
            <a:solidFill>
              <a:srgbClr val="91080B"/>
            </a:solidFill>
            <a:prstDash val="solid"/>
          </a:ln>
        </p:spPr>
      </p:sp>
      <p:sp>
        <p:nvSpPr>
          <p:cNvPr id="10" name="Text 7"/>
          <p:cNvSpPr/>
          <p:nvPr/>
        </p:nvSpPr>
        <p:spPr>
          <a:xfrm>
            <a:off x="5984081" y="2405896"/>
            <a:ext cx="18288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2</a:t>
            </a:r>
            <a:endParaRPr lang="en-US" sz="2624" dirty="0"/>
          </a:p>
        </p:txBody>
      </p:sp>
      <p:sp>
        <p:nvSpPr>
          <p:cNvPr id="11" name="Text 8"/>
          <p:cNvSpPr/>
          <p:nvPr/>
        </p:nvSpPr>
        <p:spPr>
          <a:xfrm>
            <a:off x="6547723" y="2440543"/>
            <a:ext cx="2256949" cy="694373"/>
          </a:xfrm>
          <a:prstGeom prst="rect">
            <a:avLst/>
          </a:prstGeom>
          <a:noFill/>
          <a:ln/>
        </p:spPr>
        <p:txBody>
          <a:bodyPr wrap="squar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Access to a Wider Market</a:t>
            </a:r>
            <a:endParaRPr lang="en-US" sz="2187" dirty="0"/>
          </a:p>
        </p:txBody>
      </p:sp>
      <p:sp>
        <p:nvSpPr>
          <p:cNvPr id="12" name="Text 9"/>
          <p:cNvSpPr/>
          <p:nvPr/>
        </p:nvSpPr>
        <p:spPr>
          <a:xfrm>
            <a:off x="6547723" y="3268147"/>
            <a:ext cx="2256949" cy="355401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Expand your reach beyond local networks. Agrivision connects you with a diverse range of providers and clients, opening up opportunities for growth and fostering a vibrant agricultural community.</a:t>
            </a:r>
            <a:endParaRPr lang="en-US" sz="1750" dirty="0"/>
          </a:p>
        </p:txBody>
      </p:sp>
      <p:sp>
        <p:nvSpPr>
          <p:cNvPr id="13" name="Shape 10"/>
          <p:cNvSpPr/>
          <p:nvPr/>
        </p:nvSpPr>
        <p:spPr>
          <a:xfrm>
            <a:off x="9026843" y="2364224"/>
            <a:ext cx="499943" cy="499943"/>
          </a:xfrm>
          <a:prstGeom prst="roundRect">
            <a:avLst>
              <a:gd name="adj" fmla="val 20000"/>
            </a:avLst>
          </a:prstGeom>
          <a:solidFill>
            <a:srgbClr val="790709"/>
          </a:solidFill>
          <a:ln w="13811">
            <a:solidFill>
              <a:srgbClr val="91080B"/>
            </a:solidFill>
            <a:prstDash val="solid"/>
          </a:ln>
        </p:spPr>
      </p:sp>
      <p:sp>
        <p:nvSpPr>
          <p:cNvPr id="14" name="Text 11"/>
          <p:cNvSpPr/>
          <p:nvPr/>
        </p:nvSpPr>
        <p:spPr>
          <a:xfrm>
            <a:off x="9189125" y="2405896"/>
            <a:ext cx="175260" cy="416481"/>
          </a:xfrm>
          <a:prstGeom prst="rect">
            <a:avLst/>
          </a:prstGeom>
          <a:noFill/>
          <a:ln/>
        </p:spPr>
        <p:txBody>
          <a:bodyPr wrap="none" rtlCol="0" anchor="t"/>
          <a:lstStyle/>
          <a:p>
            <a:pPr marL="0" indent="0" algn="ctr">
              <a:lnSpc>
                <a:spcPts val="3281"/>
              </a:lnSpc>
              <a:buNone/>
            </a:pPr>
            <a:r>
              <a:rPr lang="en-US" sz="2624" b="1" dirty="0">
                <a:solidFill>
                  <a:srgbClr val="E5E0DF"/>
                </a:solidFill>
                <a:latin typeface="Barlow" pitchFamily="34" charset="0"/>
                <a:ea typeface="Barlow" pitchFamily="34" charset="-122"/>
                <a:cs typeface="Barlow" pitchFamily="34" charset="-120"/>
              </a:rPr>
              <a:t>3</a:t>
            </a:r>
            <a:endParaRPr lang="en-US" sz="2624" dirty="0"/>
          </a:p>
        </p:txBody>
      </p:sp>
      <p:sp>
        <p:nvSpPr>
          <p:cNvPr id="15" name="Text 12"/>
          <p:cNvSpPr/>
          <p:nvPr/>
        </p:nvSpPr>
        <p:spPr>
          <a:xfrm>
            <a:off x="9748957" y="2440543"/>
            <a:ext cx="2256949" cy="694373"/>
          </a:xfrm>
          <a:prstGeom prst="rect">
            <a:avLst/>
          </a:prstGeom>
          <a:noFill/>
          <a:ln/>
        </p:spPr>
        <p:txBody>
          <a:bodyPr wrap="squar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Transparent Communication</a:t>
            </a:r>
            <a:endParaRPr lang="en-US" sz="2187" dirty="0"/>
          </a:p>
        </p:txBody>
      </p:sp>
      <p:sp>
        <p:nvSpPr>
          <p:cNvPr id="16" name="Text 13"/>
          <p:cNvSpPr/>
          <p:nvPr/>
        </p:nvSpPr>
        <p:spPr>
          <a:xfrm>
            <a:off x="9748957" y="3268147"/>
            <a:ext cx="2256949" cy="3909417"/>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Agrivision promotes clear and direct communication between providers and clients. This fosters trust, enhances collaboration, and enables both parties to negotiate and agree on terms that work best for them.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618417"/>
            <a:ext cx="532638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Features of Agrivision</a:t>
            </a:r>
            <a:endParaRPr lang="en-US" sz="4374" dirty="0"/>
          </a:p>
        </p:txBody>
      </p:sp>
      <p:sp>
        <p:nvSpPr>
          <p:cNvPr id="5" name="Text 2"/>
          <p:cNvSpPr/>
          <p:nvPr/>
        </p:nvSpPr>
        <p:spPr>
          <a:xfrm>
            <a:off x="2624376" y="2868216"/>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Product Listings</a:t>
            </a:r>
            <a:endParaRPr lang="en-US" sz="2624" dirty="0"/>
          </a:p>
        </p:txBody>
      </p:sp>
      <p:sp>
        <p:nvSpPr>
          <p:cNvPr id="6" name="Text 3"/>
          <p:cNvSpPr/>
          <p:nvPr/>
        </p:nvSpPr>
        <p:spPr>
          <a:xfrm>
            <a:off x="2624376" y="3506867"/>
            <a:ext cx="2765465"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Easily create and manage detailed product listings with images, descriptions, and pricing. Showcase your offerings effectively and attract potential clients with stunning visuals.</a:t>
            </a:r>
            <a:endParaRPr lang="en-US" sz="1750" dirty="0"/>
          </a:p>
        </p:txBody>
      </p:sp>
      <p:sp>
        <p:nvSpPr>
          <p:cNvPr id="7" name="Text 4"/>
          <p:cNvSpPr/>
          <p:nvPr/>
        </p:nvSpPr>
        <p:spPr>
          <a:xfrm>
            <a:off x="5939433" y="2868216"/>
            <a:ext cx="2666286" cy="416481"/>
          </a:xfrm>
          <a:prstGeom prst="rect">
            <a:avLst/>
          </a:prstGeom>
          <a:noFill/>
          <a:ln/>
        </p:spPr>
        <p:txBody>
          <a:bodyPr wrap="non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Search and Filter</a:t>
            </a:r>
            <a:endParaRPr lang="en-US" sz="2624" dirty="0"/>
          </a:p>
        </p:txBody>
      </p:sp>
      <p:sp>
        <p:nvSpPr>
          <p:cNvPr id="8" name="Text 5"/>
          <p:cNvSpPr/>
          <p:nvPr/>
        </p:nvSpPr>
        <p:spPr>
          <a:xfrm>
            <a:off x="5939433" y="3506867"/>
            <a:ext cx="2765465"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Efficiently search and filter through a wide range of agricultural products based on your specific requirements. Find what you need with ease and save valuable time.</a:t>
            </a:r>
            <a:endParaRPr lang="en-US" sz="1750" dirty="0"/>
          </a:p>
        </p:txBody>
      </p:sp>
      <p:sp>
        <p:nvSpPr>
          <p:cNvPr id="9" name="Text 6"/>
          <p:cNvSpPr/>
          <p:nvPr/>
        </p:nvSpPr>
        <p:spPr>
          <a:xfrm>
            <a:off x="9254490" y="2868216"/>
            <a:ext cx="2765465" cy="832961"/>
          </a:xfrm>
          <a:prstGeom prst="rect">
            <a:avLst/>
          </a:prstGeom>
          <a:noFill/>
          <a:ln/>
        </p:spPr>
        <p:txBody>
          <a:bodyPr wrap="square" rtlCol="0" anchor="t"/>
          <a:lstStyle/>
          <a:p>
            <a:pPr marL="0" indent="0">
              <a:lnSpc>
                <a:spcPts val="3281"/>
              </a:lnSpc>
              <a:buNone/>
            </a:pPr>
            <a:r>
              <a:rPr lang="en-US" sz="2624" b="1" dirty="0">
                <a:solidFill>
                  <a:srgbClr val="FFFFFF"/>
                </a:solidFill>
                <a:latin typeface="Barlow" pitchFamily="34" charset="0"/>
                <a:ea typeface="Barlow" pitchFamily="34" charset="-122"/>
                <a:cs typeface="Barlow" pitchFamily="34" charset="-120"/>
              </a:rPr>
              <a:t>Secure Transactions</a:t>
            </a:r>
            <a:endParaRPr lang="en-US" sz="2624" dirty="0"/>
          </a:p>
        </p:txBody>
      </p:sp>
      <p:sp>
        <p:nvSpPr>
          <p:cNvPr id="10" name="Text 7"/>
          <p:cNvSpPr/>
          <p:nvPr/>
        </p:nvSpPr>
        <p:spPr>
          <a:xfrm>
            <a:off x="9254490" y="3923348"/>
            <a:ext cx="2765465" cy="2487811"/>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Enjoy peace of mind with secure payment gateways and transaction tracking. Agrivision ensures that your transactions are protected and all processes are secure and reliable.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0716">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2144078"/>
          </a:xfrm>
          <a:prstGeom prst="rect">
            <a:avLst/>
          </a:prstGeom>
        </p:spPr>
      </p:pic>
      <p:sp>
        <p:nvSpPr>
          <p:cNvPr id="5" name="Text 1"/>
          <p:cNvSpPr/>
          <p:nvPr/>
        </p:nvSpPr>
        <p:spPr>
          <a:xfrm>
            <a:off x="3693914" y="2616875"/>
            <a:ext cx="4069080" cy="536019"/>
          </a:xfrm>
          <a:prstGeom prst="rect">
            <a:avLst/>
          </a:prstGeom>
          <a:noFill/>
          <a:ln/>
        </p:spPr>
        <p:txBody>
          <a:bodyPr wrap="none" rtlCol="0" anchor="t"/>
          <a:lstStyle/>
          <a:p>
            <a:pPr marL="0" indent="0">
              <a:lnSpc>
                <a:spcPts val="4221"/>
              </a:lnSpc>
              <a:buNone/>
            </a:pPr>
            <a:r>
              <a:rPr lang="en-US" sz="3377" b="1" dirty="0">
                <a:solidFill>
                  <a:srgbClr val="FFFFFF"/>
                </a:solidFill>
                <a:latin typeface="Barlow" pitchFamily="34" charset="0"/>
                <a:ea typeface="Barlow" pitchFamily="34" charset="-122"/>
                <a:cs typeface="Barlow" pitchFamily="34" charset="-120"/>
              </a:rPr>
              <a:t>How to Use Agrivision</a:t>
            </a:r>
            <a:endParaRPr lang="en-US" sz="3377" dirty="0"/>
          </a:p>
        </p:txBody>
      </p:sp>
      <p:sp>
        <p:nvSpPr>
          <p:cNvPr id="6" name="Shape 2"/>
          <p:cNvSpPr/>
          <p:nvPr/>
        </p:nvSpPr>
        <p:spPr>
          <a:xfrm>
            <a:off x="7297936" y="3410188"/>
            <a:ext cx="34290" cy="4346615"/>
          </a:xfrm>
          <a:prstGeom prst="roundRect">
            <a:avLst>
              <a:gd name="adj" fmla="val 225109"/>
            </a:avLst>
          </a:prstGeom>
          <a:solidFill>
            <a:srgbClr val="91080B"/>
          </a:solidFill>
          <a:ln/>
        </p:spPr>
      </p:sp>
      <p:sp>
        <p:nvSpPr>
          <p:cNvPr id="7" name="Shape 3"/>
          <p:cNvSpPr/>
          <p:nvPr/>
        </p:nvSpPr>
        <p:spPr>
          <a:xfrm>
            <a:off x="7508022" y="3719870"/>
            <a:ext cx="600313" cy="34290"/>
          </a:xfrm>
          <a:prstGeom prst="roundRect">
            <a:avLst>
              <a:gd name="adj" fmla="val 225109"/>
            </a:avLst>
          </a:prstGeom>
          <a:solidFill>
            <a:srgbClr val="91080B"/>
          </a:solidFill>
          <a:ln/>
        </p:spPr>
      </p:sp>
      <p:sp>
        <p:nvSpPr>
          <p:cNvPr id="8" name="Shape 4"/>
          <p:cNvSpPr/>
          <p:nvPr/>
        </p:nvSpPr>
        <p:spPr>
          <a:xfrm>
            <a:off x="7122140" y="3544133"/>
            <a:ext cx="385882" cy="385882"/>
          </a:xfrm>
          <a:prstGeom prst="roundRect">
            <a:avLst>
              <a:gd name="adj" fmla="val 20004"/>
            </a:avLst>
          </a:prstGeom>
          <a:solidFill>
            <a:srgbClr val="790709"/>
          </a:solidFill>
          <a:ln w="10716">
            <a:solidFill>
              <a:srgbClr val="91080B"/>
            </a:solidFill>
            <a:prstDash val="solid"/>
          </a:ln>
        </p:spPr>
      </p:sp>
      <p:sp>
        <p:nvSpPr>
          <p:cNvPr id="9" name="Text 5"/>
          <p:cNvSpPr/>
          <p:nvPr/>
        </p:nvSpPr>
        <p:spPr>
          <a:xfrm>
            <a:off x="7269301" y="3576280"/>
            <a:ext cx="91440" cy="321588"/>
          </a:xfrm>
          <a:prstGeom prst="rect">
            <a:avLst/>
          </a:prstGeom>
          <a:noFill/>
          <a:ln/>
        </p:spPr>
        <p:txBody>
          <a:bodyPr wrap="none" rtlCol="0" anchor="t"/>
          <a:lstStyle/>
          <a:p>
            <a:pPr marL="0" indent="0" algn="ctr">
              <a:lnSpc>
                <a:spcPts val="2532"/>
              </a:lnSpc>
              <a:buNone/>
            </a:pPr>
            <a:r>
              <a:rPr lang="en-US" sz="2026" b="1" dirty="0">
                <a:solidFill>
                  <a:srgbClr val="E5E0DF"/>
                </a:solidFill>
                <a:latin typeface="Barlow" pitchFamily="34" charset="0"/>
                <a:ea typeface="Barlow" pitchFamily="34" charset="-122"/>
                <a:cs typeface="Barlow" pitchFamily="34" charset="-120"/>
              </a:rPr>
              <a:t>1</a:t>
            </a:r>
            <a:endParaRPr lang="en-US" sz="2026" dirty="0"/>
          </a:p>
        </p:txBody>
      </p:sp>
      <p:sp>
        <p:nvSpPr>
          <p:cNvPr id="10" name="Text 6"/>
          <p:cNvSpPr/>
          <p:nvPr/>
        </p:nvSpPr>
        <p:spPr>
          <a:xfrm>
            <a:off x="8258413" y="3581638"/>
            <a:ext cx="1760220" cy="268010"/>
          </a:xfrm>
          <a:prstGeom prst="rect">
            <a:avLst/>
          </a:prstGeom>
          <a:noFill/>
          <a:ln/>
        </p:spPr>
        <p:txBody>
          <a:bodyPr wrap="none" rtlCol="0" anchor="t"/>
          <a:lstStyle/>
          <a:p>
            <a:pPr marL="0" indent="0" algn="l">
              <a:lnSpc>
                <a:spcPts val="2110"/>
              </a:lnSpc>
              <a:buNone/>
            </a:pPr>
            <a:r>
              <a:rPr lang="en-US" sz="1688" b="1" dirty="0">
                <a:solidFill>
                  <a:srgbClr val="E5E0DF"/>
                </a:solidFill>
                <a:latin typeface="Barlow" pitchFamily="34" charset="0"/>
                <a:ea typeface="Barlow" pitchFamily="34" charset="-122"/>
                <a:cs typeface="Barlow" pitchFamily="34" charset="-120"/>
              </a:rPr>
              <a:t>Create an Account</a:t>
            </a:r>
            <a:endParaRPr lang="en-US" sz="1688" dirty="0"/>
          </a:p>
        </p:txBody>
      </p:sp>
      <p:sp>
        <p:nvSpPr>
          <p:cNvPr id="11" name="Text 7"/>
          <p:cNvSpPr/>
          <p:nvPr/>
        </p:nvSpPr>
        <p:spPr>
          <a:xfrm>
            <a:off x="8258413" y="3952518"/>
            <a:ext cx="2677954" cy="1097756"/>
          </a:xfrm>
          <a:prstGeom prst="rect">
            <a:avLst/>
          </a:prstGeom>
          <a:noFill/>
          <a:ln/>
        </p:spPr>
        <p:txBody>
          <a:bodyPr wrap="square" rtlCol="0" anchor="t"/>
          <a:lstStyle/>
          <a:p>
            <a:pPr marL="0" indent="0" algn="l">
              <a:lnSpc>
                <a:spcPts val="2161"/>
              </a:lnSpc>
              <a:buNone/>
            </a:pPr>
            <a:r>
              <a:rPr lang="en-US" sz="1351" dirty="0">
                <a:solidFill>
                  <a:srgbClr val="E5E0DF"/>
                </a:solidFill>
                <a:latin typeface="Barlow" pitchFamily="34" charset="0"/>
                <a:ea typeface="Barlow" pitchFamily="34" charset="-122"/>
                <a:cs typeface="Barlow" pitchFamily="34" charset="-120"/>
              </a:rPr>
              <a:t>Sign up for Agrivision as a provider or a client. Provide required information to create your profile and get started with the app.</a:t>
            </a:r>
            <a:endParaRPr lang="en-US" sz="1351" dirty="0"/>
          </a:p>
        </p:txBody>
      </p:sp>
      <p:sp>
        <p:nvSpPr>
          <p:cNvPr id="12" name="Shape 8"/>
          <p:cNvSpPr/>
          <p:nvPr/>
        </p:nvSpPr>
        <p:spPr>
          <a:xfrm>
            <a:off x="6521827" y="4577358"/>
            <a:ext cx="600313" cy="34290"/>
          </a:xfrm>
          <a:prstGeom prst="roundRect">
            <a:avLst>
              <a:gd name="adj" fmla="val 225109"/>
            </a:avLst>
          </a:prstGeom>
          <a:solidFill>
            <a:srgbClr val="91080B"/>
          </a:solidFill>
          <a:ln/>
        </p:spPr>
      </p:sp>
      <p:sp>
        <p:nvSpPr>
          <p:cNvPr id="13" name="Shape 9"/>
          <p:cNvSpPr/>
          <p:nvPr/>
        </p:nvSpPr>
        <p:spPr>
          <a:xfrm>
            <a:off x="7122140" y="4401622"/>
            <a:ext cx="385882" cy="385882"/>
          </a:xfrm>
          <a:prstGeom prst="roundRect">
            <a:avLst>
              <a:gd name="adj" fmla="val 20004"/>
            </a:avLst>
          </a:prstGeom>
          <a:solidFill>
            <a:srgbClr val="790709"/>
          </a:solidFill>
          <a:ln w="10716">
            <a:solidFill>
              <a:srgbClr val="91080B"/>
            </a:solidFill>
            <a:prstDash val="solid"/>
          </a:ln>
        </p:spPr>
      </p:sp>
      <p:sp>
        <p:nvSpPr>
          <p:cNvPr id="14" name="Text 10"/>
          <p:cNvSpPr/>
          <p:nvPr/>
        </p:nvSpPr>
        <p:spPr>
          <a:xfrm>
            <a:off x="7242631" y="4433768"/>
            <a:ext cx="144780" cy="321588"/>
          </a:xfrm>
          <a:prstGeom prst="rect">
            <a:avLst/>
          </a:prstGeom>
          <a:noFill/>
          <a:ln/>
        </p:spPr>
        <p:txBody>
          <a:bodyPr wrap="none" rtlCol="0" anchor="t"/>
          <a:lstStyle/>
          <a:p>
            <a:pPr marL="0" indent="0" algn="ctr">
              <a:lnSpc>
                <a:spcPts val="2532"/>
              </a:lnSpc>
              <a:buNone/>
            </a:pPr>
            <a:r>
              <a:rPr lang="en-US" sz="2026" b="1" dirty="0">
                <a:solidFill>
                  <a:srgbClr val="E5E0DF"/>
                </a:solidFill>
                <a:latin typeface="Barlow" pitchFamily="34" charset="0"/>
                <a:ea typeface="Barlow" pitchFamily="34" charset="-122"/>
                <a:cs typeface="Barlow" pitchFamily="34" charset="-120"/>
              </a:rPr>
              <a:t>2</a:t>
            </a:r>
            <a:endParaRPr lang="en-US" sz="2026" dirty="0"/>
          </a:p>
        </p:txBody>
      </p:sp>
      <p:sp>
        <p:nvSpPr>
          <p:cNvPr id="15" name="Text 11"/>
          <p:cNvSpPr/>
          <p:nvPr/>
        </p:nvSpPr>
        <p:spPr>
          <a:xfrm>
            <a:off x="4398169" y="4439126"/>
            <a:ext cx="1973580" cy="268010"/>
          </a:xfrm>
          <a:prstGeom prst="rect">
            <a:avLst/>
          </a:prstGeom>
          <a:noFill/>
          <a:ln/>
        </p:spPr>
        <p:txBody>
          <a:bodyPr wrap="none" rtlCol="0" anchor="t"/>
          <a:lstStyle/>
          <a:p>
            <a:pPr marL="0" indent="0" algn="r">
              <a:lnSpc>
                <a:spcPts val="2110"/>
              </a:lnSpc>
              <a:buNone/>
            </a:pPr>
            <a:r>
              <a:rPr lang="en-US" sz="1688" b="1" dirty="0">
                <a:solidFill>
                  <a:srgbClr val="E5E0DF"/>
                </a:solidFill>
                <a:latin typeface="Barlow" pitchFamily="34" charset="0"/>
                <a:ea typeface="Barlow" pitchFamily="34" charset="-122"/>
                <a:cs typeface="Barlow" pitchFamily="34" charset="-120"/>
              </a:rPr>
              <a:t>Explore and Connect</a:t>
            </a:r>
            <a:endParaRPr lang="en-US" sz="1688" dirty="0"/>
          </a:p>
        </p:txBody>
      </p:sp>
      <p:sp>
        <p:nvSpPr>
          <p:cNvPr id="16" name="Text 12"/>
          <p:cNvSpPr/>
          <p:nvPr/>
        </p:nvSpPr>
        <p:spPr>
          <a:xfrm>
            <a:off x="3693914" y="4810006"/>
            <a:ext cx="2677835" cy="1372195"/>
          </a:xfrm>
          <a:prstGeom prst="rect">
            <a:avLst/>
          </a:prstGeom>
          <a:noFill/>
          <a:ln/>
        </p:spPr>
        <p:txBody>
          <a:bodyPr wrap="square" rtlCol="0" anchor="t"/>
          <a:lstStyle/>
          <a:p>
            <a:pPr marL="0" indent="0" algn="r">
              <a:lnSpc>
                <a:spcPts val="2161"/>
              </a:lnSpc>
              <a:buNone/>
            </a:pPr>
            <a:r>
              <a:rPr lang="en-US" sz="1351" dirty="0">
                <a:solidFill>
                  <a:srgbClr val="E5E0DF"/>
                </a:solidFill>
                <a:latin typeface="Barlow" pitchFamily="34" charset="0"/>
                <a:ea typeface="Barlow" pitchFamily="34" charset="-122"/>
                <a:cs typeface="Barlow" pitchFamily="34" charset="-120"/>
              </a:rPr>
              <a:t>Browse through the extensive selection of agricultural products. Connect with providers or clients that align with your needs and establish valuable connections.</a:t>
            </a:r>
            <a:endParaRPr lang="en-US" sz="1351" dirty="0"/>
          </a:p>
        </p:txBody>
      </p:sp>
      <p:sp>
        <p:nvSpPr>
          <p:cNvPr id="17" name="Shape 13"/>
          <p:cNvSpPr/>
          <p:nvPr/>
        </p:nvSpPr>
        <p:spPr>
          <a:xfrm>
            <a:off x="7508022" y="5706070"/>
            <a:ext cx="600313" cy="34290"/>
          </a:xfrm>
          <a:prstGeom prst="roundRect">
            <a:avLst>
              <a:gd name="adj" fmla="val 225109"/>
            </a:avLst>
          </a:prstGeom>
          <a:solidFill>
            <a:srgbClr val="91080B"/>
          </a:solidFill>
          <a:ln/>
        </p:spPr>
      </p:sp>
      <p:sp>
        <p:nvSpPr>
          <p:cNvPr id="18" name="Shape 14"/>
          <p:cNvSpPr/>
          <p:nvPr/>
        </p:nvSpPr>
        <p:spPr>
          <a:xfrm>
            <a:off x="7122140" y="5530334"/>
            <a:ext cx="385882" cy="385882"/>
          </a:xfrm>
          <a:prstGeom prst="roundRect">
            <a:avLst>
              <a:gd name="adj" fmla="val 20004"/>
            </a:avLst>
          </a:prstGeom>
          <a:solidFill>
            <a:srgbClr val="790709"/>
          </a:solidFill>
          <a:ln w="10716">
            <a:solidFill>
              <a:srgbClr val="91080B"/>
            </a:solidFill>
            <a:prstDash val="solid"/>
          </a:ln>
        </p:spPr>
      </p:sp>
      <p:sp>
        <p:nvSpPr>
          <p:cNvPr id="19" name="Text 15"/>
          <p:cNvSpPr/>
          <p:nvPr/>
        </p:nvSpPr>
        <p:spPr>
          <a:xfrm>
            <a:off x="7246441" y="5562481"/>
            <a:ext cx="137160" cy="321588"/>
          </a:xfrm>
          <a:prstGeom prst="rect">
            <a:avLst/>
          </a:prstGeom>
          <a:noFill/>
          <a:ln/>
        </p:spPr>
        <p:txBody>
          <a:bodyPr wrap="none" rtlCol="0" anchor="t"/>
          <a:lstStyle/>
          <a:p>
            <a:pPr marL="0" indent="0" algn="ctr">
              <a:lnSpc>
                <a:spcPts val="2532"/>
              </a:lnSpc>
              <a:buNone/>
            </a:pPr>
            <a:r>
              <a:rPr lang="en-US" sz="2026" b="1" dirty="0">
                <a:solidFill>
                  <a:srgbClr val="E5E0DF"/>
                </a:solidFill>
                <a:latin typeface="Barlow" pitchFamily="34" charset="0"/>
                <a:ea typeface="Barlow" pitchFamily="34" charset="-122"/>
                <a:cs typeface="Barlow" pitchFamily="34" charset="-120"/>
              </a:rPr>
              <a:t>3</a:t>
            </a:r>
            <a:endParaRPr lang="en-US" sz="2026" dirty="0"/>
          </a:p>
        </p:txBody>
      </p:sp>
      <p:sp>
        <p:nvSpPr>
          <p:cNvPr id="20" name="Text 16"/>
          <p:cNvSpPr/>
          <p:nvPr/>
        </p:nvSpPr>
        <p:spPr>
          <a:xfrm>
            <a:off x="8258413" y="5567839"/>
            <a:ext cx="1981200" cy="268010"/>
          </a:xfrm>
          <a:prstGeom prst="rect">
            <a:avLst/>
          </a:prstGeom>
          <a:noFill/>
          <a:ln/>
        </p:spPr>
        <p:txBody>
          <a:bodyPr wrap="none" rtlCol="0" anchor="t"/>
          <a:lstStyle/>
          <a:p>
            <a:pPr marL="0" indent="0" algn="l">
              <a:lnSpc>
                <a:spcPts val="2110"/>
              </a:lnSpc>
              <a:buNone/>
            </a:pPr>
            <a:r>
              <a:rPr lang="en-US" sz="1688" b="1" dirty="0">
                <a:solidFill>
                  <a:srgbClr val="E5E0DF"/>
                </a:solidFill>
                <a:latin typeface="Barlow" pitchFamily="34" charset="0"/>
                <a:ea typeface="Barlow" pitchFamily="34" charset="-122"/>
                <a:cs typeface="Barlow" pitchFamily="34" charset="-120"/>
              </a:rPr>
              <a:t>Engage and Transact</a:t>
            </a:r>
            <a:endParaRPr lang="en-US" sz="1688" dirty="0"/>
          </a:p>
        </p:txBody>
      </p:sp>
      <p:sp>
        <p:nvSpPr>
          <p:cNvPr id="21" name="Text 17"/>
          <p:cNvSpPr/>
          <p:nvPr/>
        </p:nvSpPr>
        <p:spPr>
          <a:xfrm>
            <a:off x="8258413" y="5938718"/>
            <a:ext cx="2677954" cy="1646634"/>
          </a:xfrm>
          <a:prstGeom prst="rect">
            <a:avLst/>
          </a:prstGeom>
          <a:noFill/>
          <a:ln/>
        </p:spPr>
        <p:txBody>
          <a:bodyPr wrap="square" rtlCol="0" anchor="t"/>
          <a:lstStyle/>
          <a:p>
            <a:pPr marL="0" indent="0" algn="l">
              <a:lnSpc>
                <a:spcPts val="2161"/>
              </a:lnSpc>
              <a:buNone/>
            </a:pPr>
            <a:r>
              <a:rPr lang="en-US" sz="1351" dirty="0">
                <a:solidFill>
                  <a:srgbClr val="E5E0DF"/>
                </a:solidFill>
                <a:latin typeface="Barlow" pitchFamily="34" charset="0"/>
                <a:ea typeface="Barlow" pitchFamily="34" charset="-122"/>
                <a:cs typeface="Barlow" pitchFamily="34" charset="-120"/>
              </a:rPr>
              <a:t>Communicate directly with providers or clients to negotiate terms and finalize transactions. Utilize Agrivision's secure payment system to complete your transactions efficiently.</a:t>
            </a:r>
            <a:endParaRPr lang="en-US" sz="135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71255"/>
            <a:ext cx="544830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Provider's Perspective</a:t>
            </a:r>
            <a:endParaRPr lang="en-US" sz="4374" dirty="0"/>
          </a:p>
        </p:txBody>
      </p:sp>
      <p:sp>
        <p:nvSpPr>
          <p:cNvPr id="6" name="Shape 2"/>
          <p:cNvSpPr/>
          <p:nvPr/>
        </p:nvSpPr>
        <p:spPr>
          <a:xfrm>
            <a:off x="4490799" y="2498884"/>
            <a:ext cx="4542115" cy="2373987"/>
          </a:xfrm>
          <a:prstGeom prst="roundRect">
            <a:avLst>
              <a:gd name="adj" fmla="val 4212"/>
            </a:avLst>
          </a:prstGeom>
          <a:solidFill>
            <a:srgbClr val="790709"/>
          </a:solidFill>
          <a:ln w="13811">
            <a:solidFill>
              <a:srgbClr val="91080B"/>
            </a:solidFill>
            <a:prstDash val="solid"/>
          </a:ln>
        </p:spPr>
      </p:sp>
      <p:sp>
        <p:nvSpPr>
          <p:cNvPr id="7" name="Text 3"/>
          <p:cNvSpPr/>
          <p:nvPr/>
        </p:nvSpPr>
        <p:spPr>
          <a:xfrm>
            <a:off x="4726781" y="2734866"/>
            <a:ext cx="231648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Enhanced Visibility</a:t>
            </a:r>
            <a:endParaRPr lang="en-US" sz="2187" dirty="0"/>
          </a:p>
        </p:txBody>
      </p:sp>
      <p:sp>
        <p:nvSpPr>
          <p:cNvPr id="8" name="Text 4"/>
          <p:cNvSpPr/>
          <p:nvPr/>
        </p:nvSpPr>
        <p:spPr>
          <a:xfrm>
            <a:off x="4726781" y="3215283"/>
            <a:ext cx="4070152"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Showcase your products to a wider audience. Gain exposure and attract potential clients who are actively seeking agricultural products.</a:t>
            </a:r>
            <a:endParaRPr lang="en-US" sz="1750" dirty="0"/>
          </a:p>
        </p:txBody>
      </p:sp>
      <p:sp>
        <p:nvSpPr>
          <p:cNvPr id="9" name="Shape 5"/>
          <p:cNvSpPr/>
          <p:nvPr/>
        </p:nvSpPr>
        <p:spPr>
          <a:xfrm>
            <a:off x="9255085" y="2498884"/>
            <a:ext cx="4542115" cy="2373987"/>
          </a:xfrm>
          <a:prstGeom prst="roundRect">
            <a:avLst>
              <a:gd name="adj" fmla="val 4212"/>
            </a:avLst>
          </a:prstGeom>
          <a:solidFill>
            <a:srgbClr val="790709"/>
          </a:solidFill>
          <a:ln w="13811">
            <a:solidFill>
              <a:srgbClr val="91080B"/>
            </a:solidFill>
            <a:prstDash val="solid"/>
          </a:ln>
        </p:spPr>
      </p:sp>
      <p:sp>
        <p:nvSpPr>
          <p:cNvPr id="10" name="Text 6"/>
          <p:cNvSpPr/>
          <p:nvPr/>
        </p:nvSpPr>
        <p:spPr>
          <a:xfrm>
            <a:off x="9491067" y="2734866"/>
            <a:ext cx="393192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Efficient Inventory Management</a:t>
            </a:r>
            <a:endParaRPr lang="en-US" sz="2187" dirty="0"/>
          </a:p>
        </p:txBody>
      </p:sp>
      <p:sp>
        <p:nvSpPr>
          <p:cNvPr id="11" name="Text 7"/>
          <p:cNvSpPr/>
          <p:nvPr/>
        </p:nvSpPr>
        <p:spPr>
          <a:xfrm>
            <a:off x="9491067" y="3215283"/>
            <a:ext cx="4070152"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Manage your inventory effortlessly with Agrivision's intuitive tools. Stay organized, reduce waste, and optimize your supply chain.</a:t>
            </a:r>
            <a:endParaRPr lang="en-US" sz="1750" dirty="0"/>
          </a:p>
        </p:txBody>
      </p:sp>
      <p:sp>
        <p:nvSpPr>
          <p:cNvPr id="12" name="Shape 8"/>
          <p:cNvSpPr/>
          <p:nvPr/>
        </p:nvSpPr>
        <p:spPr>
          <a:xfrm>
            <a:off x="4490799" y="5095042"/>
            <a:ext cx="9306401" cy="1663184"/>
          </a:xfrm>
          <a:prstGeom prst="roundRect">
            <a:avLst>
              <a:gd name="adj" fmla="val 6012"/>
            </a:avLst>
          </a:prstGeom>
          <a:solidFill>
            <a:srgbClr val="790709"/>
          </a:solidFill>
          <a:ln w="13811">
            <a:solidFill>
              <a:srgbClr val="91080B"/>
            </a:solidFill>
            <a:prstDash val="solid"/>
          </a:ln>
        </p:spPr>
      </p:sp>
      <p:sp>
        <p:nvSpPr>
          <p:cNvPr id="13" name="Text 9"/>
          <p:cNvSpPr/>
          <p:nvPr/>
        </p:nvSpPr>
        <p:spPr>
          <a:xfrm>
            <a:off x="4726781" y="5331023"/>
            <a:ext cx="2727960" cy="347186"/>
          </a:xfrm>
          <a:prstGeom prst="rect">
            <a:avLst/>
          </a:prstGeom>
          <a:noFill/>
          <a:ln/>
        </p:spPr>
        <p:txBody>
          <a:bodyPr wrap="none" rtlCol="0" anchor="t"/>
          <a:lstStyle/>
          <a:p>
            <a:pPr marL="0" indent="0">
              <a:lnSpc>
                <a:spcPts val="2734"/>
              </a:lnSpc>
              <a:buNone/>
            </a:pPr>
            <a:r>
              <a:rPr lang="en-US" sz="2187" b="1" dirty="0">
                <a:solidFill>
                  <a:srgbClr val="E5E0DF"/>
                </a:solidFill>
                <a:latin typeface="Barlow" pitchFamily="34" charset="0"/>
                <a:ea typeface="Barlow" pitchFamily="34" charset="-122"/>
                <a:cs typeface="Barlow" pitchFamily="34" charset="-120"/>
              </a:rPr>
              <a:t>Direct Communication</a:t>
            </a:r>
            <a:endParaRPr lang="en-US" sz="2187" dirty="0"/>
          </a:p>
        </p:txBody>
      </p:sp>
      <p:sp>
        <p:nvSpPr>
          <p:cNvPr id="14" name="Text 10"/>
          <p:cNvSpPr/>
          <p:nvPr/>
        </p:nvSpPr>
        <p:spPr>
          <a:xfrm>
            <a:off x="4726781" y="5811441"/>
            <a:ext cx="8834438" cy="710803"/>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Interact directly with clients to understand their needs, provide personalized solutions, and build lasting professional relationships for future collaborations.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sp>
        <p:nvSpPr>
          <p:cNvPr id="4" name="Text 1"/>
          <p:cNvSpPr/>
          <p:nvPr/>
        </p:nvSpPr>
        <p:spPr>
          <a:xfrm>
            <a:off x="2624376" y="1028819"/>
            <a:ext cx="4785360"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Client's Perspective</a:t>
            </a:r>
            <a:endParaRPr lang="en-US" sz="4374" dirty="0"/>
          </a:p>
        </p:txBody>
      </p:sp>
      <p:pic>
        <p:nvPicPr>
          <p:cNvPr id="5" name="Image 1" descr="preencoded.png"/>
          <p:cNvPicPr>
            <a:picLocks noChangeAspect="1"/>
          </p:cNvPicPr>
          <p:nvPr/>
        </p:nvPicPr>
        <p:blipFill>
          <a:blip r:embed="rId4"/>
          <a:stretch>
            <a:fillRect/>
          </a:stretch>
        </p:blipFill>
        <p:spPr>
          <a:xfrm>
            <a:off x="2624376" y="2167533"/>
            <a:ext cx="2905006" cy="1795343"/>
          </a:xfrm>
          <a:prstGeom prst="rect">
            <a:avLst/>
          </a:prstGeom>
        </p:spPr>
      </p:pic>
      <p:sp>
        <p:nvSpPr>
          <p:cNvPr id="6" name="Text 2"/>
          <p:cNvSpPr/>
          <p:nvPr/>
        </p:nvSpPr>
        <p:spPr>
          <a:xfrm>
            <a:off x="2624376" y="4240530"/>
            <a:ext cx="2905006"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Access to Fresh and Diverse Produce</a:t>
            </a:r>
            <a:endParaRPr lang="en-US" sz="2187" dirty="0"/>
          </a:p>
        </p:txBody>
      </p:sp>
      <p:sp>
        <p:nvSpPr>
          <p:cNvPr id="7" name="Text 3"/>
          <p:cNvSpPr/>
          <p:nvPr/>
        </p:nvSpPr>
        <p:spPr>
          <a:xfrm>
            <a:off x="2624376" y="5068133"/>
            <a:ext cx="2905006" cy="1777008"/>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Discover an abundance of high-quality, locally sourced fruits, vegetables, and other agricultural produce from trusted providers.</a:t>
            </a:r>
            <a:endParaRPr lang="en-US" sz="1750" dirty="0"/>
          </a:p>
        </p:txBody>
      </p:sp>
      <p:pic>
        <p:nvPicPr>
          <p:cNvPr id="8" name="Image 2" descr="preencoded.png"/>
          <p:cNvPicPr>
            <a:picLocks noChangeAspect="1"/>
          </p:cNvPicPr>
          <p:nvPr/>
        </p:nvPicPr>
        <p:blipFill>
          <a:blip r:embed="rId5"/>
          <a:stretch>
            <a:fillRect/>
          </a:stretch>
        </p:blipFill>
        <p:spPr>
          <a:xfrm>
            <a:off x="5862638" y="2167533"/>
            <a:ext cx="2905006" cy="1795343"/>
          </a:xfrm>
          <a:prstGeom prst="rect">
            <a:avLst/>
          </a:prstGeom>
        </p:spPr>
      </p:pic>
      <p:sp>
        <p:nvSpPr>
          <p:cNvPr id="9" name="Text 4"/>
          <p:cNvSpPr/>
          <p:nvPr/>
        </p:nvSpPr>
        <p:spPr>
          <a:xfrm>
            <a:off x="5862638" y="4240530"/>
            <a:ext cx="2905006"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Excellent Customer Service</a:t>
            </a:r>
            <a:endParaRPr lang="en-US" sz="2187" dirty="0"/>
          </a:p>
        </p:txBody>
      </p:sp>
      <p:sp>
        <p:nvSpPr>
          <p:cNvPr id="10" name="Text 5"/>
          <p:cNvSpPr/>
          <p:nvPr/>
        </p:nvSpPr>
        <p:spPr>
          <a:xfrm>
            <a:off x="5862638" y="5068133"/>
            <a:ext cx="2905006"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Experience exceptional customer service from dedicated providers who prioritize your satisfaction and go the extra mile to meet your specific needs.</a:t>
            </a:r>
            <a:endParaRPr lang="en-US" sz="1750" dirty="0"/>
          </a:p>
        </p:txBody>
      </p:sp>
      <p:pic>
        <p:nvPicPr>
          <p:cNvPr id="11" name="Image 3" descr="preencoded.png"/>
          <p:cNvPicPr>
            <a:picLocks noChangeAspect="1"/>
          </p:cNvPicPr>
          <p:nvPr/>
        </p:nvPicPr>
        <p:blipFill>
          <a:blip r:embed="rId6"/>
          <a:stretch>
            <a:fillRect/>
          </a:stretch>
        </p:blipFill>
        <p:spPr>
          <a:xfrm>
            <a:off x="9100899" y="2167533"/>
            <a:ext cx="2905125" cy="1795463"/>
          </a:xfrm>
          <a:prstGeom prst="rect">
            <a:avLst/>
          </a:prstGeom>
        </p:spPr>
      </p:pic>
      <p:sp>
        <p:nvSpPr>
          <p:cNvPr id="12" name="Text 6"/>
          <p:cNvSpPr/>
          <p:nvPr/>
        </p:nvSpPr>
        <p:spPr>
          <a:xfrm>
            <a:off x="9100899" y="4240649"/>
            <a:ext cx="2905125" cy="694373"/>
          </a:xfrm>
          <a:prstGeom prst="rect">
            <a:avLst/>
          </a:prstGeom>
          <a:noFill/>
          <a:ln/>
        </p:spPr>
        <p:txBody>
          <a:bodyPr wrap="square" rtlCol="0" anchor="t"/>
          <a:lstStyle/>
          <a:p>
            <a:pPr marL="0" indent="0" algn="l">
              <a:lnSpc>
                <a:spcPts val="2734"/>
              </a:lnSpc>
              <a:buNone/>
            </a:pPr>
            <a:r>
              <a:rPr lang="en-US" sz="2187" b="1" dirty="0">
                <a:solidFill>
                  <a:srgbClr val="FFFFFF"/>
                </a:solidFill>
                <a:latin typeface="Barlow" pitchFamily="34" charset="0"/>
                <a:ea typeface="Barlow" pitchFamily="34" charset="-122"/>
                <a:cs typeface="Barlow" pitchFamily="34" charset="-120"/>
              </a:rPr>
              <a:t>Convenient Delivery Options</a:t>
            </a:r>
            <a:endParaRPr lang="en-US" sz="2187" dirty="0"/>
          </a:p>
        </p:txBody>
      </p:sp>
      <p:sp>
        <p:nvSpPr>
          <p:cNvPr id="13" name="Text 7"/>
          <p:cNvSpPr/>
          <p:nvPr/>
        </p:nvSpPr>
        <p:spPr>
          <a:xfrm>
            <a:off x="9100899" y="5068252"/>
            <a:ext cx="2905125" cy="2132409"/>
          </a:xfrm>
          <a:prstGeom prst="rect">
            <a:avLst/>
          </a:prstGeom>
          <a:noFill/>
          <a:ln/>
        </p:spPr>
        <p:txBody>
          <a:bodyPr wrap="square" rtlCol="0" anchor="t"/>
          <a:lstStyle/>
          <a:p>
            <a:pPr marL="0" indent="0" algn="l">
              <a:lnSpc>
                <a:spcPts val="2799"/>
              </a:lnSpc>
              <a:buNone/>
            </a:pPr>
            <a:r>
              <a:rPr lang="en-US" sz="1750" dirty="0">
                <a:solidFill>
                  <a:srgbClr val="E5E0DF"/>
                </a:solidFill>
                <a:latin typeface="Barlow" pitchFamily="34" charset="0"/>
                <a:ea typeface="Barlow" pitchFamily="34" charset="-122"/>
                <a:cs typeface="Barlow" pitchFamily="34" charset="-120"/>
              </a:rPr>
              <a:t>Choose from flexible delivery options and have your agricultural products conveniently delivered to your doorstep. Enjoy a hassle-free shopping experience.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89012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Barlow" pitchFamily="34" charset="0"/>
                <a:ea typeface="Barlow" pitchFamily="34" charset="-122"/>
                <a:cs typeface="Barlow" pitchFamily="34" charset="-120"/>
              </a:rPr>
              <a:t>Conclusion</a:t>
            </a:r>
            <a:endParaRPr lang="en-US" sz="4374" dirty="0"/>
          </a:p>
        </p:txBody>
      </p:sp>
      <p:sp>
        <p:nvSpPr>
          <p:cNvPr id="6" name="Text 2"/>
          <p:cNvSpPr/>
          <p:nvPr/>
        </p:nvSpPr>
        <p:spPr>
          <a:xfrm>
            <a:off x="833199" y="3917752"/>
            <a:ext cx="7477601" cy="1421606"/>
          </a:xfrm>
          <a:prstGeom prst="rect">
            <a:avLst/>
          </a:prstGeom>
          <a:noFill/>
          <a:ln/>
        </p:spPr>
        <p:txBody>
          <a:bodyPr wrap="square" rtlCol="0" anchor="t"/>
          <a:lstStyle/>
          <a:p>
            <a:pPr marL="0" indent="0">
              <a:lnSpc>
                <a:spcPts val="2799"/>
              </a:lnSpc>
              <a:buNone/>
            </a:pPr>
            <a:r>
              <a:rPr lang="en-US" sz="1750" dirty="0">
                <a:solidFill>
                  <a:srgbClr val="E5E0DF"/>
                </a:solidFill>
                <a:latin typeface="Barlow" pitchFamily="34" charset="0"/>
                <a:ea typeface="Barlow" pitchFamily="34" charset="-122"/>
                <a:cs typeface="Barlow" pitchFamily="34" charset="-120"/>
              </a:rPr>
              <a:t>Agrivision revolutionizes the way agricultural products are bought and sold. Embrace the power of direct connections, streamlined processes, and enhanced market access. Join Agrivision today and experience the future of the agricultural industry.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531</Words>
  <Application>Microsoft Office PowerPoint</Application>
  <PresentationFormat>Custom</PresentationFormat>
  <Paragraphs>52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Barlow</vt:lpstr>
      <vt:lpstr>Barlow, 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Narra Hasikareddy</cp:lastModifiedBy>
  <cp:revision>2</cp:revision>
  <dcterms:created xsi:type="dcterms:W3CDTF">2023-12-21T09:16:59Z</dcterms:created>
  <dcterms:modified xsi:type="dcterms:W3CDTF">2023-12-21T09:21:28Z</dcterms:modified>
</cp:coreProperties>
</file>