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0" r:id="rId11"/>
    <p:sldId id="291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646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ASL To Text Classification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000DDA-748A-337C-6ABD-4DC053FFA40A}"/>
              </a:ext>
            </a:extLst>
          </p:cNvPr>
          <p:cNvSpPr txBox="1"/>
          <p:nvPr/>
        </p:nvSpPr>
        <p:spPr>
          <a:xfrm>
            <a:off x="2452255" y="4966855"/>
            <a:ext cx="686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: Saurabh Chauhan &amp; Jeevan Aher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 used : </a:t>
            </a:r>
            <a:r>
              <a:rPr lang="en-US" dirty="0" err="1"/>
              <a:t>VideoMAE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Internal Architecture of </a:t>
            </a:r>
            <a:r>
              <a:rPr lang="en-US" dirty="0" err="1"/>
              <a:t>VideoMAE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Challenges faced &amp;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sz="3200" dirty="0"/>
              <a:t>American Sign Language (ASL) to text conversion.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Goal: Classify hand signs into corresponding text.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Application: Helps bridge communication gaps.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4EC92E8-124D-381F-0C92-D97BDCB56D7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2375" r="22375"/>
          <a:stretch>
            <a:fillRect/>
          </a:stretch>
        </p:blipFill>
        <p:spPr>
          <a:xfrm>
            <a:off x="7380865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8" y="457200"/>
            <a:ext cx="5120640" cy="1828800"/>
          </a:xfrm>
        </p:spPr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421081"/>
            <a:ext cx="5120640" cy="387580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Input: Video of person performing ASL signs.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Model: Fine-tuned </a:t>
            </a:r>
            <a:r>
              <a:rPr lang="en-IN" dirty="0" err="1"/>
              <a:t>VideoMAE</a:t>
            </a:r>
            <a:r>
              <a:rPr lang="en-IN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Output: Predicted text label of 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44B86EC-0C53-636B-0450-8ADB94F017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0939" r="109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IN" dirty="0"/>
              <a:t>Model Used - </a:t>
            </a:r>
            <a:r>
              <a:rPr lang="en-IN" dirty="0" err="1"/>
              <a:t>VideoMAE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223655"/>
            <a:ext cx="9780587" cy="4322618"/>
          </a:xfrm>
        </p:spPr>
        <p:txBody>
          <a:bodyPr>
            <a:normAutofit fontScale="92500" lnSpcReduction="20000"/>
          </a:bodyPr>
          <a:lstStyle/>
          <a:p>
            <a:pPr marL="516636" indent="-457200">
              <a:buFont typeface="+mj-lt"/>
              <a:buAutoNum type="arabicPeriod"/>
            </a:pPr>
            <a:endParaRPr lang="en-IN" dirty="0"/>
          </a:p>
          <a:p>
            <a:pPr marL="516636" indent="-457200">
              <a:buFont typeface="+mj-lt"/>
              <a:buAutoNum type="arabicPeriod"/>
            </a:pPr>
            <a:r>
              <a:rPr lang="en-IN" dirty="0"/>
              <a:t>Masked Autoencoding Approach</a:t>
            </a:r>
          </a:p>
          <a:p>
            <a:pPr lvl="1"/>
            <a:r>
              <a:rPr lang="en-US" dirty="0"/>
              <a:t>Learns video features by reconstructing masked patches.</a:t>
            </a:r>
            <a:endParaRPr lang="en-IN" dirty="0"/>
          </a:p>
          <a:p>
            <a:pPr lvl="1"/>
            <a:r>
              <a:rPr lang="en-US" dirty="0"/>
              <a:t>Requires no labeled data for pretraining (self-supervised learning).</a:t>
            </a:r>
          </a:p>
          <a:p>
            <a:pPr marL="516636" indent="-457200">
              <a:buFont typeface="+mj-lt"/>
              <a:buAutoNum type="arabicPeriod"/>
            </a:pPr>
            <a:r>
              <a:rPr lang="en-IN" dirty="0"/>
              <a:t>High Masking Ratio</a:t>
            </a:r>
          </a:p>
          <a:p>
            <a:pPr lvl="1"/>
            <a:r>
              <a:rPr lang="en-US" dirty="0"/>
              <a:t>Around </a:t>
            </a:r>
            <a:r>
              <a:rPr lang="en-US" b="1" dirty="0"/>
              <a:t>90%</a:t>
            </a:r>
            <a:r>
              <a:rPr lang="en-US" dirty="0"/>
              <a:t> of input video patches are masked.</a:t>
            </a:r>
            <a:endParaRPr lang="en-IN" dirty="0"/>
          </a:p>
          <a:p>
            <a:pPr lvl="1"/>
            <a:r>
              <a:rPr lang="en-US" dirty="0"/>
              <a:t>Forces the model to learn strong spatial and temporal representations.</a:t>
            </a:r>
            <a:endParaRPr lang="en-IN" dirty="0"/>
          </a:p>
          <a:p>
            <a:pPr marL="516636" indent="-457200">
              <a:buFont typeface="+mj-lt"/>
              <a:buAutoNum type="arabicPeriod"/>
            </a:pPr>
            <a:r>
              <a:rPr lang="en-IN" dirty="0"/>
              <a:t>Vision Transformer (</a:t>
            </a:r>
            <a:r>
              <a:rPr lang="en-IN" dirty="0" err="1"/>
              <a:t>ViT</a:t>
            </a:r>
            <a:r>
              <a:rPr lang="en-IN" dirty="0"/>
              <a:t>) Backbone</a:t>
            </a:r>
          </a:p>
          <a:p>
            <a:pPr lvl="1"/>
            <a:r>
              <a:rPr lang="en-US" dirty="0"/>
              <a:t>Adapts </a:t>
            </a:r>
            <a:r>
              <a:rPr lang="en-US" dirty="0" err="1"/>
              <a:t>ViT</a:t>
            </a:r>
            <a:r>
              <a:rPr lang="en-US" dirty="0"/>
              <a:t> for videos by processing spatiotemporal patches.</a:t>
            </a:r>
          </a:p>
          <a:p>
            <a:pPr lvl="1"/>
            <a:r>
              <a:rPr lang="en-US" dirty="0"/>
              <a:t>Captures both </a:t>
            </a:r>
            <a:r>
              <a:rPr lang="en-US" b="1" dirty="0"/>
              <a:t>appearance (spatial)</a:t>
            </a:r>
            <a:r>
              <a:rPr lang="en-US" dirty="0"/>
              <a:t> and </a:t>
            </a:r>
            <a:r>
              <a:rPr lang="en-US" b="1" dirty="0"/>
              <a:t>motion (temporal)</a:t>
            </a:r>
            <a:r>
              <a:rPr lang="en-US" dirty="0"/>
              <a:t> information.</a:t>
            </a:r>
            <a:endParaRPr lang="en-IN" dirty="0"/>
          </a:p>
          <a:p>
            <a:pPr marL="516636" indent="-457200">
              <a:buFont typeface="+mj-lt"/>
              <a:buAutoNum type="arabicPeriod"/>
            </a:pPr>
            <a:r>
              <a:rPr lang="en-US" dirty="0"/>
              <a:t>Handles Short and Long Videos</a:t>
            </a:r>
          </a:p>
          <a:p>
            <a:pPr lvl="1"/>
            <a:r>
              <a:rPr lang="en-US" dirty="0"/>
              <a:t>Effective temporal modeling allows it to deal with both short clips (like ASL signs) and longer videos.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583772"/>
            <a:ext cx="6109606" cy="1763673"/>
          </a:xfrm>
        </p:spPr>
        <p:txBody>
          <a:bodyPr/>
          <a:lstStyle/>
          <a:p>
            <a:r>
              <a:rPr lang="en-IN" dirty="0"/>
              <a:t>Internal Architecture of </a:t>
            </a:r>
            <a:r>
              <a:rPr lang="en-IN" dirty="0" err="1"/>
              <a:t>VideoMAE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EB766F-28AE-51FF-B0EA-3ED350429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69" y="2617284"/>
            <a:ext cx="11029950" cy="378654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IN" dirty="0"/>
              <a:t>Challenges Faced &amp;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/>
          <a:lstStyle/>
          <a:p>
            <a:r>
              <a:rPr lang="en-US" dirty="0"/>
              <a:t>Real-time camera feed inference attempted.</a:t>
            </a:r>
          </a:p>
          <a:p>
            <a:r>
              <a:rPr lang="en-US" dirty="0"/>
              <a:t>Issue: Model caused lag due to high resource demands.</a:t>
            </a:r>
          </a:p>
          <a:p>
            <a:r>
              <a:rPr lang="en-US" dirty="0"/>
              <a:t>Local system was not powerful enough.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25050A-20EF-AC7A-15FD-127A491B690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IN" dirty="0"/>
              <a:t>Instead of real-time:</a:t>
            </a:r>
          </a:p>
          <a:p>
            <a:pPr marL="342900" indent="-342900">
              <a:buFontTx/>
              <a:buChar char="-"/>
            </a:pPr>
            <a:r>
              <a:rPr lang="en-IN" dirty="0"/>
              <a:t>Recorded video used.</a:t>
            </a:r>
          </a:p>
          <a:p>
            <a:pPr marL="342900" indent="-342900">
              <a:buFontTx/>
              <a:buChar char="-"/>
            </a:pPr>
            <a:r>
              <a:rPr lang="en-US" dirty="0"/>
              <a:t>Extract frames from recorded video.</a:t>
            </a:r>
          </a:p>
          <a:p>
            <a:pPr marL="342900" indent="-342900">
              <a:buFontTx/>
              <a:buChar char="-"/>
            </a:pPr>
            <a:r>
              <a:rPr lang="en-IN" dirty="0"/>
              <a:t>Process video to 16 frames using Universal Temporal Subsampling.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Fine-tuned </a:t>
            </a:r>
            <a:r>
              <a:rPr lang="en-US" dirty="0" err="1"/>
              <a:t>VideoMAE</a:t>
            </a:r>
            <a:r>
              <a:rPr lang="en-US" dirty="0"/>
              <a:t> successfully on ASL dataset.</a:t>
            </a:r>
          </a:p>
          <a:p>
            <a:r>
              <a:rPr lang="en-US" dirty="0"/>
              <a:t>Managed challenges with innovative preprocessing.</a:t>
            </a:r>
          </a:p>
          <a:p>
            <a:r>
              <a:rPr lang="en-US" dirty="0"/>
              <a:t>High accuracy achieved.</a:t>
            </a:r>
          </a:p>
          <a:p>
            <a:r>
              <a:rPr lang="en-US" dirty="0"/>
              <a:t>Future Work:</a:t>
            </a:r>
          </a:p>
          <a:p>
            <a:pPr marL="0" indent="0">
              <a:buNone/>
            </a:pPr>
            <a:r>
              <a:rPr lang="en-US" dirty="0"/>
              <a:t>         - Optimize for real-time inference.</a:t>
            </a:r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Saurabh Chauhan &amp; Jeevan Aher</a:t>
            </a:r>
          </a:p>
          <a:p>
            <a:r>
              <a:rPr lang="en-US" dirty="0"/>
              <a:t>schau57@uis.edu</a:t>
            </a:r>
          </a:p>
          <a:p>
            <a:r>
              <a:rPr lang="en-US" dirty="0"/>
              <a:t>jaher5@uis.edu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321</TotalTime>
  <Words>294</Words>
  <Application>Microsoft Office PowerPoint</Application>
  <PresentationFormat>Widescreen</PresentationFormat>
  <Paragraphs>55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ASL To Text Classification </vt:lpstr>
      <vt:lpstr>Agenda</vt:lpstr>
      <vt:lpstr>American Sign Language (ASL) to text conversion.  Goal: Classify hand signs into corresponding text.  Application: Helps bridge communication gaps.</vt:lpstr>
      <vt:lpstr>Project Overview</vt:lpstr>
      <vt:lpstr>Model Used - VideoMAE</vt:lpstr>
      <vt:lpstr>Internal Architecture of VideoMAE</vt:lpstr>
      <vt:lpstr>Challenges Faced &amp; Solution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C</dc:creator>
  <cp:lastModifiedBy>Steve C</cp:lastModifiedBy>
  <cp:revision>2</cp:revision>
  <dcterms:created xsi:type="dcterms:W3CDTF">2025-04-28T13:32:28Z</dcterms:created>
  <dcterms:modified xsi:type="dcterms:W3CDTF">2025-04-28T18:53:31Z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