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82" r:id="rId13"/>
  </p:sldMasterIdLst>
  <p:sldIdLst>
    <p:sldId id="256" r:id="rId15"/>
    <p:sldId id="257" r:id="rId16"/>
    <p:sldId id="258" r:id="rId17"/>
    <p:sldId id="259" r:id="rId18"/>
    <p:sldId id="260" r:id="rId19"/>
    <p:sldId id="262" r:id="rId20"/>
    <p:sldId id="261" r:id="rId21"/>
    <p:sldId id="263" r:id="rId22"/>
    <p:sldId id="264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090930"/>
            <a:ext cx="10363835" cy="58229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32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2863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2863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25425" y="6577965"/>
            <a:ext cx="2443480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90170" algn="l"/>
              </a:tabLst>
            </a:pPr>
            <a:r>
              <a:rPr lang="en-US" altLang="ko-KR" sz="1100" cap="none" dirty="0" smtClean="0" b="1" strike="noStrike">
                <a:latin typeface="나눔고딕" charset="0"/>
                <a:ea typeface="나눔고딕" charset="0"/>
              </a:rPr>
              <a:t>이 문서는 나눔폰트로 작성하였습니다.</a:t>
            </a:r>
            <a:endParaRPr lang="ko-KR" altLang="en-US" sz="1100" cap="none" dirty="0" smtClean="0" b="1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25425" y="6577965"/>
            <a:ext cx="2443480" cy="2622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90170" algn="l"/>
              </a:tabLst>
            </a:pPr>
            <a:r>
              <a:rPr lang="en-US" altLang="ko-KR" sz="1100" cap="none" dirty="0" smtClean="0" b="1" strike="noStrike">
                <a:latin typeface="나눔고딕" charset="0"/>
                <a:ea typeface="나눔고딕" charset="0"/>
              </a:rPr>
              <a:t>이 문서는 나눔폰트로 작성하였습니다.</a:t>
            </a:r>
            <a:endParaRPr lang="ko-KR" altLang="en-US" sz="1100" cap="none" dirty="0" smtClean="0" b="1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32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&lt;#&gt;</a:t>
            </a:fld>
            <a:endParaRPr lang="ko-KR" altLang="en-US" sz="18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8/26/2018</a:t>
            </a:fld>
            <a:endParaRPr lang="ko-KR" altLang="en-US" sz="18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3149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25425" y="6577965"/>
            <a:ext cx="2443480" cy="262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90170" algn="l"/>
              </a:tabLst>
            </a:pPr>
            <a:r>
              <a:rPr lang="en-US" altLang="ko-KR" sz="1100" cap="none" dirty="0" smtClean="0" b="1" strike="noStrike">
                <a:latin typeface="나눔고딕" charset="0"/>
                <a:ea typeface="나눔고딕" charset="0"/>
              </a:rPr>
              <a:t>이 문서는 나눔폰트로 작성하였습니다.</a:t>
            </a:r>
            <a:endParaRPr lang="ko-KR" altLang="en-US" sz="1100" cap="none" dirty="0" smtClean="0" b="1" strike="noStrike"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631113641.png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596511041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73511488467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15471636334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98041666500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627380"/>
            <a:ext cx="10363835" cy="6102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Simple Jasper’s Streaming Framework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5692140"/>
            <a:ext cx="8535035" cy="4978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작성: Jasper(Dodo) / rabbit.white at daum dot net</a:t>
            </a:r>
            <a:endParaRPr lang="ko-KR" altLang="en-US" sz="18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7. 함수 그리고 구조(Function And Structure)</a:t>
            </a: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3380" y="1277620"/>
          <a:ext cx="11193780" cy="502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2295"/>
                <a:gridCol w="1602105"/>
                <a:gridCol w="2802255"/>
                <a:gridCol w="4143375"/>
                <a:gridCol w="2063750"/>
              </a:tblGrid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객체명(Classes)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폴더(Folder)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파일명(Filename)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비고(Remarks)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15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Recorder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js/audio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recorderWorker.js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github (recorder)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16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js/audio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recorder.js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github (recorder)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17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js/audio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main.js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github (recorder)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18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js/audio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audiodisplay.js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github (recorder)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19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js/excanvas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excanvas.js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github (excanvas)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20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js/jquery/1.7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jquery.js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jquery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21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js/jquery/plugin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22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js/jquery/plugin/form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jquery.form.js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23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js/blob.js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blob.js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24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upload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25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audioStreaming.php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26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drawing.php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27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mobileCamcorder.php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28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resultOfCamera.php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29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resultOfDrawing.php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7. 함수 그리고 구조(Function And Structure)</a:t>
            </a: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3380" y="1277620"/>
          <a:ext cx="11193780" cy="502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2295"/>
                <a:gridCol w="1602105"/>
                <a:gridCol w="2802255"/>
                <a:gridCol w="4143375"/>
                <a:gridCol w="2063750"/>
              </a:tblGrid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객체명(Classes)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폴더(Folder)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파일명(Filename)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비고(Remarks)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30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resultOfViewer.php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31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streamingSnap.php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32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upload.php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1" strike="noStrike">
                <a:latin typeface="나눔고딕" charset="0"/>
                <a:ea typeface="나눔고딕" charset="0"/>
              </a:rPr>
              <a:t>8. 실행 방법(Using Application)</a:t>
            </a:r>
            <a:endParaRPr lang="ko-KR" altLang="en-US" sz="2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45185" y="1487805"/>
            <a:ext cx="123761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drawing.php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45185" y="1823720"/>
            <a:ext cx="202501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mobileCamcorder.php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45185" y="2180590"/>
            <a:ext cx="186309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audioStreaming.php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45185" y="2515870"/>
            <a:ext cx="178752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streamingSnap.php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031490" y="2516505"/>
            <a:ext cx="68072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스냅샷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031490" y="2183130"/>
            <a:ext cx="139890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오디오 스트리밍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31490" y="1828165"/>
            <a:ext cx="189992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모바일 카메라 / 캠코더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3031490" y="1482725"/>
            <a:ext cx="68072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드로잉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275580" y="1487805"/>
            <a:ext cx="257111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http://localhost/drawing.php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5275580" y="1823720"/>
            <a:ext cx="335851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http://localhost/mobileCamcorder.php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5275580" y="2180590"/>
            <a:ext cx="319659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http://localhost/audioStreaming.php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5275580" y="2515870"/>
            <a:ext cx="312102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http://localhost/streamingSnap.php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305925" y="2516505"/>
            <a:ext cx="11728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9305925" y="2183130"/>
            <a:ext cx="11728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9305925" y="1828165"/>
            <a:ext cx="11728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9305925" y="1482725"/>
            <a:ext cx="11728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pic>
        <p:nvPicPr>
          <p:cNvPr id="21" name="그림 20" descr="C:/Users/article/AppData/Roaming/PolarisOffice/ETemp/13576_6370784/fImage6311136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7865" y="4074795"/>
            <a:ext cx="4791075" cy="1426845"/>
          </a:xfrm>
          <a:prstGeom prst="rect"/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 rot="0">
            <a:off x="607060" y="3372485"/>
            <a:ext cx="3641090" cy="4254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1" strike="noStrike">
                <a:latin typeface="나눔고딕" charset="0"/>
                <a:ea typeface="나눔고딕" charset="0"/>
              </a:rPr>
              <a:t>9. 환경설정(Preference)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5710555" y="4119880"/>
            <a:ext cx="204787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resultOfCamera.php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710555" y="4477385"/>
            <a:ext cx="204787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resultOfDrawing.php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5710555" y="4834890"/>
            <a:ext cx="204787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resultOfViewer.php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5710555" y="5190490"/>
            <a:ext cx="204787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upload.php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9590405" y="4119880"/>
            <a:ext cx="122047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9590405" y="4477385"/>
            <a:ext cx="122047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9590405" y="4834890"/>
            <a:ext cx="122047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9590405" y="5190490"/>
            <a:ext cx="122047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2018-08-26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 rot="0">
            <a:off x="5429250" y="4405630"/>
            <a:ext cx="40011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>
            <a:off x="5429250" y="4786630"/>
            <a:ext cx="400113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5429250" y="5144135"/>
            <a:ext cx="400113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>
            <a:off x="5429250" y="5501640"/>
            <a:ext cx="400113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>
            <a:off x="5429250" y="4060825"/>
            <a:ext cx="400113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rot="0">
            <a:off x="809625" y="2894330"/>
            <a:ext cx="983551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rot="0">
            <a:off x="809625" y="2513330"/>
            <a:ext cx="983551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/>
          <p:nvPr/>
        </p:nvCxnSpPr>
        <p:spPr>
          <a:xfrm rot="0">
            <a:off x="809625" y="2167890"/>
            <a:ext cx="983551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 rot="0">
            <a:off x="809625" y="1822450"/>
            <a:ext cx="983551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rot="0">
            <a:off x="809625" y="1464945"/>
            <a:ext cx="983551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>
            <a:spLocks/>
          </p:cNvSpPr>
          <p:nvPr/>
        </p:nvSpPr>
        <p:spPr>
          <a:xfrm rot="0">
            <a:off x="7863840" y="4119880"/>
            <a:ext cx="144716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업로드 Processing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7863840" y="4477385"/>
            <a:ext cx="142367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업로드 Processing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7863840" y="4834890"/>
            <a:ext cx="155448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업로드 Processing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7863840" y="5190490"/>
            <a:ext cx="151892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업로드 Processing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목차(Content of Tables)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1. License(라이센스)</a:t>
            </a:r>
            <a:endParaRPr lang="ko-KR" altLang="en-US" sz="16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2. Framework (프레임워크)</a:t>
            </a:r>
            <a:endParaRPr lang="ko-KR" altLang="en-US" sz="16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3. Module - Drawing (드로잉)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4. Module - Mobile Camera / Camcorder (모바일 카메라 / 캠코더)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5. Module - Audio Streaming (오디오 스트리밍)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6. Module - Camera Snap (카메라 스냅)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7. 함수 그리고 구조(Function And Structure)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8. 실행 방법(Using Application)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9. 환경설정(Preference)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1. License (라이선스)</a:t>
            </a:r>
            <a:endParaRPr lang="ko-KR" altLang="en-US" sz="18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Apache License를 적용받습니다.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4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2. </a:t>
            </a: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Framework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581525" y="2473960"/>
            <a:ext cx="2769870" cy="956310"/>
          </a:xfrm>
          <a:prstGeom prst="rect"/>
          <a:solidFill>
            <a:srgbClr val="E80074"/>
          </a:solidFill>
          <a:ln w="76200" cap="flat" cmpd="sng">
            <a:solidFill>
              <a:srgbClr val="770055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나눔고딕" charset="0"/>
                <a:ea typeface="나눔고딕" charset="0"/>
              </a:rPr>
              <a:t>Framework</a:t>
            </a:r>
            <a:endParaRPr lang="ko-KR" altLang="en-US" sz="32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166495" y="1236980"/>
            <a:ext cx="1954530" cy="689610"/>
          </a:xfrm>
          <a:prstGeom prst="rect"/>
          <a:ln w="7620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Drawing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896985" y="1236980"/>
            <a:ext cx="1954530" cy="689610"/>
          </a:xfrm>
          <a:prstGeom prst="rect"/>
          <a:ln w="7620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Mobile Camera / Camcorder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166495" y="4033520"/>
            <a:ext cx="1954530" cy="689610"/>
          </a:xfrm>
          <a:prstGeom prst="rect"/>
          <a:ln w="7620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Audio Streaming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895715" y="4034155"/>
            <a:ext cx="1954530" cy="689610"/>
          </a:xfrm>
          <a:prstGeom prst="rect"/>
          <a:ln w="7620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Snap Camera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10800000" flipV="1">
            <a:off x="3120390" y="2952115"/>
            <a:ext cx="1461770" cy="1511300"/>
          </a:xfrm>
          <a:prstGeom prst="bentConnector3">
            <a:avLst>
              <a:gd name="adj1" fmla="val 50019"/>
            </a:avLst>
          </a:prstGeom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10800000">
            <a:off x="3120390" y="1581785"/>
            <a:ext cx="1461770" cy="1370965"/>
          </a:xfrm>
          <a:prstGeom prst="bentConnector3">
            <a:avLst>
              <a:gd name="adj1" fmla="val 50060"/>
            </a:avLst>
          </a:prstGeom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 flipV="1">
            <a:off x="7350760" y="1581785"/>
            <a:ext cx="1546860" cy="1370965"/>
          </a:xfrm>
          <a:prstGeom prst="bentConnector3">
            <a:avLst>
              <a:gd name="adj1" fmla="val 49977"/>
            </a:avLst>
          </a:prstGeom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7350760" y="2952115"/>
            <a:ext cx="1545590" cy="1427480"/>
          </a:xfrm>
          <a:prstGeom prst="bentConnector3">
            <a:avLst>
              <a:gd name="adj1" fmla="val 49968"/>
            </a:avLst>
          </a:prstGeom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840470" y="2011680"/>
            <a:ext cx="2400935" cy="7391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Android 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Mozilla Firefox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Microsoft Edge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8840470" y="4836795"/>
            <a:ext cx="240093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Android 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Mozilla Firefox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Microsoft Edge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137920" y="4836795"/>
            <a:ext cx="240093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Android 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Mozilla Firefox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Microsoft Edge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1137920" y="2039620"/>
            <a:ext cx="240093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Android 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Mozilla Firefox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Supported: Microsoft Edge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1137920" y="2826385"/>
            <a:ext cx="217106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안드로이드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모질라 파이어폭스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마이크로소프트 엣지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1137920" y="5664835"/>
            <a:ext cx="217106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안드로이드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모질라 파이어폭스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마이크로소프트 엣지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868410" y="2826385"/>
            <a:ext cx="217106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안드로이드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모질라 파이어폭스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마이크로소프트 엣지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8868410" y="5664835"/>
            <a:ext cx="217106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안드로이드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모질라 파이어폭스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지원: 마이크로소프트 엣지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3950335" y="1245235"/>
            <a:ext cx="4089400" cy="861695"/>
          </a:xfrm>
          <a:prstGeom prst="rect"/>
          <a:ln w="57150" cap="flat" cmpd="sng">
            <a:solidFill>
              <a:srgbClr val="FC66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Simple Jasper’s Streaming Framework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3. Module - Drawing</a:t>
            </a:r>
            <a:endParaRPr lang="ko-KR" altLang="en-US" sz="36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2310" y="2150110"/>
            <a:ext cx="5988050" cy="399224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900545" y="2839085"/>
            <a:ext cx="249428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1. 드로잉 - 정밀한 드로잉 기능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02310" y="1335405"/>
            <a:ext cx="3809365" cy="5854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V</a:t>
            </a: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ery</a:t>
            </a:r>
            <a:r>
              <a:rPr lang="en-US" altLang="ko-KR" sz="32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 F</a:t>
            </a: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ast</a:t>
            </a:r>
            <a:r>
              <a:rPr lang="en-US" altLang="ko-KR" sz="32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, V</a:t>
            </a: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ery</a:t>
            </a:r>
            <a:r>
              <a:rPr lang="en-US" altLang="ko-KR" sz="32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 E</a:t>
            </a: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asy</a:t>
            </a:r>
            <a:endParaRPr lang="ko-KR" altLang="en-US" sz="3200" cap="none" dirty="0" smtClean="0" b="1" strike="noStrike">
              <a:solidFill>
                <a:srgbClr val="E80074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885940" y="1925955"/>
            <a:ext cx="3228975" cy="770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FC4700"/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olor the </a:t>
            </a:r>
            <a:r>
              <a:rPr lang="en-US" altLang="ko-KR" sz="44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H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andwriting</a:t>
            </a:r>
            <a:endParaRPr lang="ko-KR" altLang="en-US" sz="2000" cap="none" dirty="0" smtClean="0" b="1" strike="noStrike">
              <a:solidFill>
                <a:srgbClr val="E80074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929120" y="2670175"/>
            <a:ext cx="1659255" cy="57150"/>
          </a:xfrm>
          <a:prstGeom prst="rect"/>
          <a:solidFill>
            <a:srgbClr val="7700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8601710" y="2670175"/>
            <a:ext cx="3486150" cy="57150"/>
          </a:xfrm>
          <a:prstGeom prst="rect"/>
          <a:solidFill>
            <a:srgbClr val="E8007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985635" y="3242310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2. 색상 6개로 지원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985635" y="3578860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3. Ajax 적용 - 실시간 저장 처리 지원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4. Module - Mobile Camera / Camcorder</a:t>
            </a:r>
            <a:endParaRPr lang="ko-KR" altLang="en-US" sz="60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65125" y="2863850"/>
            <a:ext cx="235839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1. W3C / HTML - InputBox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50520" y="1950720"/>
            <a:ext cx="4007485" cy="770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FC4700"/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obile Camera / </a:t>
            </a:r>
            <a:r>
              <a:rPr lang="en-US" altLang="ko-KR" sz="44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amcorder</a:t>
            </a:r>
            <a:endParaRPr lang="ko-KR" altLang="en-US" sz="2000" cap="none" dirty="0" smtClean="0" b="1" strike="noStrike">
              <a:solidFill>
                <a:srgbClr val="E80074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93700" y="2694940"/>
            <a:ext cx="1659255" cy="57150"/>
          </a:xfrm>
          <a:prstGeom prst="rect"/>
          <a:solidFill>
            <a:srgbClr val="7700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066290" y="2694940"/>
            <a:ext cx="2736850" cy="57150"/>
          </a:xfrm>
          <a:prstGeom prst="rect"/>
          <a:solidFill>
            <a:srgbClr val="E8007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50215" y="3267075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2. 차별화된 기능 - 안드로이드 등의 기종에서 </a:t>
            </a: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/>
            </a:r>
            <a:b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</a:b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                             카메라 / 캠코더 기능 별로 스냅기능 지원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50215" y="3869055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3. Ajax 적용 - 실시간 프로그래시브 지원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01590" y="1600200"/>
            <a:ext cx="6926580" cy="4620260"/>
          </a:xfrm>
          <a:prstGeom prst="rect"/>
          <a:noFill/>
          <a:ln w="381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5. Module - Audio Streaming</a:t>
            </a:r>
            <a:endParaRPr lang="ko-KR" altLang="en-US" sz="36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940" y="1264920"/>
            <a:ext cx="6436995" cy="423100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927850" y="3201035"/>
            <a:ext cx="389445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1. 에널라이저(Analyzers) 지원 - Matt Diamond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801485" y="1487170"/>
            <a:ext cx="4936490" cy="14471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FC4700"/>
                </a:solidFill>
                <a:latin typeface="나눔고딕" charset="0"/>
                <a:ea typeface="나눔고딕" charset="0"/>
              </a:rPr>
              <a:t>오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디오 스트리밍 / </a:t>
            </a:r>
            <a:endParaRPr lang="ko-KR" altLang="en-US" sz="2000" cap="none" dirty="0" smtClean="0" b="1" strike="noStrike">
              <a:solidFill>
                <a:schemeClr val="tx2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Audio Recorder (Real Time Processing)</a:t>
            </a:r>
            <a:endParaRPr lang="ko-KR" altLang="en-US" sz="2000" cap="none" dirty="0" smtClean="0" b="1" strike="noStrike">
              <a:solidFill>
                <a:srgbClr val="E80074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840855" y="2933700"/>
            <a:ext cx="1584325" cy="47625"/>
          </a:xfrm>
          <a:prstGeom prst="rect"/>
          <a:solidFill>
            <a:srgbClr val="7700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012940" y="3604260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2. 실시간 녹음 후 서버 환경에 전송 처리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012940" y="4206240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4. 폼 전송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68310" y="2933700"/>
            <a:ext cx="3780790" cy="47625"/>
          </a:xfrm>
          <a:prstGeom prst="rect"/>
          <a:solidFill>
            <a:srgbClr val="E8007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7012940" y="3899535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3. 파일 저장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6. Module - Camera Snap(카메라 스냅)</a:t>
            </a:r>
            <a:endParaRPr lang="ko-KR" altLang="en-US" sz="3600" cap="none" dirty="0" smtClean="0" b="1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474585" y="2835275"/>
            <a:ext cx="221615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1. 웹에서 화상카메라 지원.</a:t>
            </a:r>
            <a:endParaRPr lang="ko-KR" altLang="en-US" sz="1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459980" y="1922145"/>
            <a:ext cx="3736340" cy="7702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FC4700"/>
                </a:solidFill>
                <a:latin typeface="나눔고딕" charset="0"/>
                <a:ea typeface="나눔고딕" charset="0"/>
              </a:rPr>
              <a:t>카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메라 스냅 / </a:t>
            </a:r>
            <a:r>
              <a:rPr lang="en-US" altLang="ko-KR" sz="4400" cap="none" dirty="0" smtClean="0" b="1" strike="noStrike">
                <a:solidFill>
                  <a:srgbClr val="E80074"/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2000" cap="none" dirty="0" smtClean="0" b="1" strike="noStrike">
                <a:solidFill>
                  <a:schemeClr val="tx2"/>
                </a:solidFill>
                <a:latin typeface="나눔고딕" charset="0"/>
                <a:ea typeface="나눔고딕" charset="0"/>
              </a:rPr>
              <a:t>amera Snap</a:t>
            </a:r>
            <a:endParaRPr lang="ko-KR" altLang="en-US" sz="2000" cap="none" dirty="0" smtClean="0" b="1" strike="noStrike">
              <a:solidFill>
                <a:srgbClr val="E80074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503160" y="2666365"/>
            <a:ext cx="1659255" cy="57150"/>
          </a:xfrm>
          <a:prstGeom prst="rect"/>
          <a:solidFill>
            <a:srgbClr val="7700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9175750" y="2666365"/>
            <a:ext cx="2736850" cy="57150"/>
          </a:xfrm>
          <a:prstGeom prst="rect"/>
          <a:solidFill>
            <a:srgbClr val="E8007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559675" y="3238500"/>
            <a:ext cx="370840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2. 스냅 버튼 누르면 촬영됨.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559675" y="3561080"/>
            <a:ext cx="3708400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나눔고딕" charset="0"/>
                <a:ea typeface="나눔고딕" charset="0"/>
              </a:rPr>
              <a:t>3. 스냅 사진 업로드 지원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290" y="1405255"/>
            <a:ext cx="6793230" cy="414909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1" strike="noStrike">
                <a:latin typeface="나눔고딕" charset="0"/>
                <a:ea typeface="나눔고딕" charset="0"/>
              </a:rPr>
              <a:t>7. 함수 그리고 구조(Function And Structure)</a:t>
            </a: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3380" y="1277620"/>
          <a:ext cx="11193780" cy="502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2295"/>
                <a:gridCol w="1602105"/>
                <a:gridCol w="2802255"/>
                <a:gridCol w="4143375"/>
                <a:gridCol w="2063750"/>
              </a:tblGrid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객체명(Classes)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폴더(Folder)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파일명(Filename)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비고(Remarks)</a:t>
                      </a:r>
                      <a:endParaRPr lang="ko-KR" altLang="en-US" sz="1200" kern="1200" dirty="0" smtClean="0" cap="none" b="1" strike="noStrike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/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MultiUpload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Controller/FileModule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MultiUpload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Controller/FileModule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BlobInfo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Model/File/BlobInfo.php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BlobInfo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Model/File/FileInfo.php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css/audio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myAudio.css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6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css/drawing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drawingStyle.css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7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css/drawing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mystyle.css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7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scripts.js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8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fonts/earlyaccess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9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fonts/earlyaccess/webfont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10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fonts/nanumgothic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11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fonts/nanumgothic/v9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PN_3Rfi-oW3hYwmKDpxS7F_D-djY.woff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Nanum Gothic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12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fonts/nanumgothic/v9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PN_oRfi-oW3hYwmKDpxS7F_LQv3LyVsg.woff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NanumGothic Bold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13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fonts/nanumgothic/v9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PN_oRfi-oW3hYwmKDpxS7F_LXv7LyVsg.woff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NanumGothic ExtraBold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14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Fonts/earlyaccess/webfont/1.4.10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webfont.js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MSO</dc:creator>
  <cp:lastModifiedBy>MSO</cp:lastModifiedBy>
</cp:coreProperties>
</file>