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82" r:id="rId19"/>
    <p:sldId id="283" r:id="rId20"/>
    <p:sldId id="285" r:id="rId21"/>
    <p:sldId id="284" r:id="rId22"/>
    <p:sldId id="290" r:id="rId23"/>
    <p:sldId id="273" r:id="rId24"/>
    <p:sldId id="275" r:id="rId25"/>
    <p:sldId id="276" r:id="rId26"/>
    <p:sldId id="286" r:id="rId27"/>
    <p:sldId id="277" r:id="rId28"/>
    <p:sldId id="291" r:id="rId29"/>
    <p:sldId id="293" r:id="rId30"/>
    <p:sldId id="294" r:id="rId31"/>
    <p:sldId id="292" r:id="rId32"/>
    <p:sldId id="296" r:id="rId33"/>
    <p:sldId id="27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" initials="j" lastIdx="1" clrIdx="0">
    <p:extLst>
      <p:ext uri="{19B8F6BF-5375-455C-9EA6-DF929625EA0E}">
        <p15:presenceInfo xmlns:p15="http://schemas.microsoft.com/office/powerpoint/2012/main" userId="jo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C029C-4493-4C48-9E84-40571C4E970B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91B5E-82EA-437C-8281-265BF7EE2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2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07631-F124-4246-BE62-B50E30CA3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6647" y="840508"/>
            <a:ext cx="6805353" cy="598372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300ECA-35E3-4CEE-BDB4-03CCCB9C3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389" y="4555981"/>
            <a:ext cx="3909753" cy="93873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6D37D-83B3-4ACB-8396-36D1438D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A497-E1C4-4F39-864E-F975977E940B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A71E7-8BC8-4FD5-8DC1-F4DD50C5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BD5A8-D580-43E5-B7BC-3C9BF5F0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F27F63-A34D-414B-957A-7394C8471816}"/>
              </a:ext>
            </a:extLst>
          </p:cNvPr>
          <p:cNvSpPr/>
          <p:nvPr userDrawn="1"/>
        </p:nvSpPr>
        <p:spPr>
          <a:xfrm>
            <a:off x="0" y="582814"/>
            <a:ext cx="12192000" cy="2576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A095E8-5EFA-47E0-8154-BA5A4A6DD0EE}"/>
              </a:ext>
            </a:extLst>
          </p:cNvPr>
          <p:cNvSpPr/>
          <p:nvPr userDrawn="1"/>
        </p:nvSpPr>
        <p:spPr>
          <a:xfrm>
            <a:off x="5386647" y="1438880"/>
            <a:ext cx="6805353" cy="7048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7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41C4E-D169-4F7D-922B-547F62D6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191FC-D096-4F0C-9289-BB73FA04B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962F3-9866-4993-B2EA-3089535F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5A84-953F-4DF7-8E8E-069FD02B764D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313E-214D-4D14-8ECA-4B4FE868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3845B-EFE7-46DB-A81F-44DCD449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7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37B8E0-08E4-4814-B6AD-CE93475BC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7F20EF-A347-4AB3-92BD-5B789AADA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648ED-606B-44D7-8840-CA987770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64A2-9E52-4C7F-BAD8-E6029400AA2F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ACA6A-E3F9-42A5-9D60-B38E54EE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2DAF0-7D37-4DBC-9D3F-FB135F6A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3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7EBBD-EA11-4981-97A9-1DCAF9C5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13A20-1C7F-42EF-BA20-816209EB7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C8BFE-1EC5-4A60-BFF0-156B1F70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8436-4629-4269-A039-87324FC30C4C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9A8A6-6B43-42F8-8FD0-5BE00D1B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BF9B7-D300-4C2C-8F18-DECB3CBB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7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6C942-67CB-4390-8922-CA9B72C2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50E05-A949-4D0B-BEAD-D6220C6E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A652D-91FE-4BC5-861C-26EDF8A4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692E-9458-4336-BF43-98DD7099562E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AD3E1-3E38-40A8-BA91-481CCF61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5E7D7-734E-4D17-88B3-1D9DF4AD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54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D5840-914C-47D2-8DA8-C95F2419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4898E-7442-4DC3-A103-74187140A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39E71B-CE37-4B41-B1F5-03606DCCA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27741-80CC-4A8B-8CF3-93585816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9424-3982-467E-B37E-7D57F4AA2E72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16F79-01E8-4841-8F37-AA9B0032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94DC77-FD22-46C8-BE41-3C7845BF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1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7F299-E445-4231-9294-3576FF2D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C4347-B64C-45D3-9566-2660EA9E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2654E-A45D-4D53-9FF9-9E217E24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4C18BF-6674-45A1-9DDF-04E050F88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44F911-26CE-4774-A225-78EBD0E9A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A1BE27-E92F-481A-B78E-498C3AC1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ECA1-B738-4D2E-8082-A29520272A43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7D2935-728F-4ECE-AA64-B4950E6A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22A8F6-8186-4F8D-BF36-84EAB1A2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5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9835-C353-4AF2-83D1-63193395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97CEC-5219-4DDD-99E3-E51BB929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287C-2EAB-41FD-8652-5B1E65F79C38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0D0F03-8693-410D-8A16-4A7B9F7B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37806C-7F1C-4653-9DDF-552685F1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8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33FD8-36B3-49C2-95E7-CDCA7EA1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1ED4-C863-43BE-999F-BF3F41BE9ABB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F7D4B-3BD2-4BAD-8DDA-B8DB013D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D17FF-4C65-49D4-9BA8-885E3CB4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9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EDA91-B6D5-4831-99BB-9578724E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2AC7F-5732-457F-B512-31C9B086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85A3CC-6204-41A6-B51F-79E1E5DDD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EF8CB-5A18-49F7-A064-8FFAE3CB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0124-0EC4-424D-8F97-B84D88C8DE0D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32F38-6DBE-46B3-884F-FE3089AC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4DBE98-53F7-408A-9EB5-E40FA705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D9A39-99E0-4C17-8241-453D1716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0D9F9-4201-4625-A634-8CAB703AE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BDF5FF-E7C7-4B78-B2F2-ACE11EB96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5C8D8-E95A-4D0A-B289-F8D1EAF1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70DD-BC1E-4DF5-8FC4-17EEE79A795B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BB712-4D2F-4095-9327-0938B048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A1722D-BBC0-40D9-AF67-5E578911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9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B6CD79-0F60-4FC6-8BF9-B848FABE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650"/>
            <a:ext cx="10515600" cy="482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05710-404A-457E-A0D4-B5D58BE61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4EE46-4C03-4B9B-807A-729196BA6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9918AFDA-B0E4-4C32-9BB4-1D5C29C8410C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2CF76-1470-49C9-8243-4E38F9113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DC4AC-6F0D-4711-90A0-D8AD1F48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7563EBD-778A-4A15-B437-7B070780D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54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1A31A-CA99-41F6-8A3A-900E85C19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“Dynamic Web Project"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4D27DF-3ADF-457F-9B47-D71B15F69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Dodo ( </a:t>
            </a:r>
            <a:r>
              <a:rPr lang="en-US" altLang="ko-KR" b="1" dirty="0" err="1"/>
              <a:t>rabbit.white</a:t>
            </a:r>
            <a:r>
              <a:rPr lang="en-US" altLang="ko-KR" b="1" dirty="0"/>
              <a:t> at </a:t>
            </a:r>
            <a:r>
              <a:rPr lang="en-US" altLang="ko-KR" b="1" dirty="0" err="1"/>
              <a:t>daum</a:t>
            </a:r>
            <a:r>
              <a:rPr lang="en-US" altLang="ko-KR" b="1" dirty="0"/>
              <a:t> dot net)</a:t>
            </a:r>
          </a:p>
          <a:p>
            <a:r>
              <a:rPr lang="en-US" altLang="ko-KR" b="1" dirty="0"/>
              <a:t>GNU/GPL v3 Licenses)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11101-969E-41DB-85EC-B99AEC25C24A}"/>
              </a:ext>
            </a:extLst>
          </p:cNvPr>
          <p:cNvSpPr txBox="1"/>
          <p:nvPr/>
        </p:nvSpPr>
        <p:spPr>
          <a:xfrm>
            <a:off x="8406091" y="4137245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2020-10-26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40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사용자 인터페이스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2A5D5-96F3-4305-BF98-32ED6FAB0C6D}"/>
              </a:ext>
            </a:extLst>
          </p:cNvPr>
          <p:cNvSpPr txBox="1"/>
          <p:nvPr/>
        </p:nvSpPr>
        <p:spPr>
          <a:xfrm>
            <a:off x="576042" y="5605437"/>
            <a:ext cx="582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찾아오시는 길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44CC52-A34B-42F5-981E-1AEB7700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31" y="1596497"/>
            <a:ext cx="5117662" cy="39022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503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사용자 인터페이스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2A5D5-96F3-4305-BF98-32ED6FAB0C6D}"/>
              </a:ext>
            </a:extLst>
          </p:cNvPr>
          <p:cNvSpPr txBox="1"/>
          <p:nvPr/>
        </p:nvSpPr>
        <p:spPr>
          <a:xfrm>
            <a:off x="983282" y="5783033"/>
            <a:ext cx="4785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소식 페이지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 소식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전달사항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{hello}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전달사항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306CB5-F265-4835-942A-857E0B32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74" y="1336798"/>
            <a:ext cx="7891635" cy="43644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853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사용자 인터페이스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2A5D5-96F3-4305-BF98-32ED6FAB0C6D}"/>
              </a:ext>
            </a:extLst>
          </p:cNvPr>
          <p:cNvSpPr txBox="1"/>
          <p:nvPr/>
        </p:nvSpPr>
        <p:spPr>
          <a:xfrm>
            <a:off x="3083376" y="5886738"/>
            <a:ext cx="39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사업영역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6F2A39-2708-49C7-B696-007EF1E2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376" y="1383766"/>
            <a:ext cx="6203238" cy="44552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822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사용자 인터페이스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2A5D5-96F3-4305-BF98-32ED6FAB0C6D}"/>
              </a:ext>
            </a:extLst>
          </p:cNvPr>
          <p:cNvSpPr txBox="1"/>
          <p:nvPr/>
        </p:nvSpPr>
        <p:spPr>
          <a:xfrm>
            <a:off x="3724839" y="4711685"/>
            <a:ext cx="39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14. 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계열회사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E6D56B-4403-4F66-8C00-4B3CB823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839" y="1635802"/>
            <a:ext cx="4957624" cy="30171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621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사용자 인터페이스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2A5D5-96F3-4305-BF98-32ED6FAB0C6D}"/>
              </a:ext>
            </a:extLst>
          </p:cNvPr>
          <p:cNvSpPr txBox="1"/>
          <p:nvPr/>
        </p:nvSpPr>
        <p:spPr>
          <a:xfrm>
            <a:off x="2393105" y="4989486"/>
            <a:ext cx="39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15. 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개발자센터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B96277-3D33-41DC-AFDC-6987B290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76" y="1798168"/>
            <a:ext cx="6664136" cy="31137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509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사용자 인터페이스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2A5D5-96F3-4305-BF98-32ED6FAB0C6D}"/>
              </a:ext>
            </a:extLst>
          </p:cNvPr>
          <p:cNvSpPr txBox="1"/>
          <p:nvPr/>
        </p:nvSpPr>
        <p:spPr>
          <a:xfrm>
            <a:off x="2309216" y="5695397"/>
            <a:ext cx="39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페이지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5EA2E-03EE-41AF-83F0-3C030F0BFB96}"/>
              </a:ext>
            </a:extLst>
          </p:cNvPr>
          <p:cNvSpPr txBox="1"/>
          <p:nvPr/>
        </p:nvSpPr>
        <p:spPr>
          <a:xfrm>
            <a:off x="2301525" y="5965396"/>
            <a:ext cx="81176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페이지를 구현하였음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계정으로 로그인을 하여 작업하면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내용을 처리해줄 수 있음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30EDDE-68CD-44CA-A734-E86CAD9F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28" y="1376161"/>
            <a:ext cx="6879076" cy="42775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971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사용자 인터페이스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2A5D5-96F3-4305-BF98-32ED6FAB0C6D}"/>
              </a:ext>
            </a:extLst>
          </p:cNvPr>
          <p:cNvSpPr txBox="1"/>
          <p:nvPr/>
        </p:nvSpPr>
        <p:spPr>
          <a:xfrm>
            <a:off x="567829" y="5197528"/>
            <a:ext cx="39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페이지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–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 관리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5EA2E-03EE-41AF-83F0-3C030F0BFB96}"/>
              </a:ext>
            </a:extLst>
          </p:cNvPr>
          <p:cNvSpPr txBox="1"/>
          <p:nvPr/>
        </p:nvSpPr>
        <p:spPr>
          <a:xfrm>
            <a:off x="550352" y="5485128"/>
            <a:ext cx="52883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페이지에서 예약 상태를 변경해줄 수 있음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E8A0F-506B-4BFE-A00A-C48BEDF34B47}"/>
              </a:ext>
            </a:extLst>
          </p:cNvPr>
          <p:cNvSpPr txBox="1"/>
          <p:nvPr/>
        </p:nvSpPr>
        <p:spPr>
          <a:xfrm>
            <a:off x="6231826" y="5122206"/>
            <a:ext cx="39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페이지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-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전달사항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(CKEditor5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9D41D-D705-4CD5-9FE8-EED087CB4D75}"/>
              </a:ext>
            </a:extLst>
          </p:cNvPr>
          <p:cNvSpPr txBox="1"/>
          <p:nvPr/>
        </p:nvSpPr>
        <p:spPr>
          <a:xfrm>
            <a:off x="6231826" y="5405954"/>
            <a:ext cx="52883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오픈소스의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CKEditor5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적용하였음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9B4238-9ED1-4460-8EDE-ABE7DF1C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61" y="1345985"/>
            <a:ext cx="5282093" cy="3825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8DDFD8-50B8-4CCC-B8B8-BB715B158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787" y="1442045"/>
            <a:ext cx="5060971" cy="36126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761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사용자 인터페이스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2A5D5-96F3-4305-BF98-32ED6FAB0C6D}"/>
              </a:ext>
            </a:extLst>
          </p:cNvPr>
          <p:cNvSpPr txBox="1"/>
          <p:nvPr/>
        </p:nvSpPr>
        <p:spPr>
          <a:xfrm>
            <a:off x="3581400" y="4830573"/>
            <a:ext cx="39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페이지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 –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전달사항 조회 및 등록 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5EA2E-03EE-41AF-83F0-3C030F0BFB96}"/>
              </a:ext>
            </a:extLst>
          </p:cNvPr>
          <p:cNvSpPr txBox="1"/>
          <p:nvPr/>
        </p:nvSpPr>
        <p:spPr>
          <a:xfrm>
            <a:off x="3563923" y="5118173"/>
            <a:ext cx="52883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대외용 전달사항 및 삭제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조회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조회를 수행할 수 있음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06605F-EF56-43AE-AF8D-C27FBBD0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097" y="1286887"/>
            <a:ext cx="4875805" cy="34849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423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클래스 다이어그램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2A5D5-96F3-4305-BF98-32ED6FAB0C6D}"/>
              </a:ext>
            </a:extLst>
          </p:cNvPr>
          <p:cNvSpPr txBox="1"/>
          <p:nvPr/>
        </p:nvSpPr>
        <p:spPr>
          <a:xfrm>
            <a:off x="762699" y="5247870"/>
            <a:ext cx="39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20. DAO – Classes Diagram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67543-3D16-4E53-BFA8-36C14CF47C59}"/>
              </a:ext>
            </a:extLst>
          </p:cNvPr>
          <p:cNvSpPr txBox="1"/>
          <p:nvPr/>
        </p:nvSpPr>
        <p:spPr>
          <a:xfrm>
            <a:off x="567829" y="1467902"/>
            <a:ext cx="3960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Classes Diagram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90089-6CEB-450B-A50C-BE2311A64802}"/>
              </a:ext>
            </a:extLst>
          </p:cNvPr>
          <p:cNvSpPr txBox="1"/>
          <p:nvPr/>
        </p:nvSpPr>
        <p:spPr>
          <a:xfrm>
            <a:off x="819498" y="1744330"/>
            <a:ext cx="7527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com.tablet.website.dao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514A3A-1BAC-465D-A1A7-245FE141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5418"/>
            <a:ext cx="7641716" cy="30250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0286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클래스 다이어그램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2A5D5-96F3-4305-BF98-32ED6FAB0C6D}"/>
              </a:ext>
            </a:extLst>
          </p:cNvPr>
          <p:cNvSpPr txBox="1"/>
          <p:nvPr/>
        </p:nvSpPr>
        <p:spPr>
          <a:xfrm>
            <a:off x="819498" y="5901754"/>
            <a:ext cx="39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 Factory -&gt; DAO - Classes Diagram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67543-3D16-4E53-BFA8-36C14CF47C59}"/>
              </a:ext>
            </a:extLst>
          </p:cNvPr>
          <p:cNvSpPr txBox="1"/>
          <p:nvPr/>
        </p:nvSpPr>
        <p:spPr>
          <a:xfrm>
            <a:off x="567829" y="1467902"/>
            <a:ext cx="3960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Classes Diagram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B3CC0-9AE4-4BBD-A4B0-1E15F1881490}"/>
              </a:ext>
            </a:extLst>
          </p:cNvPr>
          <p:cNvSpPr txBox="1"/>
          <p:nvPr/>
        </p:nvSpPr>
        <p:spPr>
          <a:xfrm>
            <a:off x="819498" y="1744330"/>
            <a:ext cx="7527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com.tablet.website.dao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com.tablet.website.db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35DA81-D856-4DFE-BBBD-418FD542A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27" y="2046194"/>
            <a:ext cx="6348009" cy="3758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24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776B8-E187-435F-A72E-8FCDABE6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86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주제</a:t>
            </a:r>
            <a:endParaRPr lang="en-US" altLang="ko-KR" sz="1600" b="1" dirty="0"/>
          </a:p>
          <a:p>
            <a:r>
              <a:rPr lang="en-US" altLang="ko-KR" sz="1600" b="1" dirty="0"/>
              <a:t>2. </a:t>
            </a:r>
            <a:r>
              <a:rPr lang="ko-KR" altLang="en-US" sz="1600" b="1" dirty="0"/>
              <a:t>사용자 인터페이스</a:t>
            </a:r>
            <a:endParaRPr lang="en-US" altLang="ko-KR" sz="1600" b="1" dirty="0"/>
          </a:p>
          <a:p>
            <a:r>
              <a:rPr lang="en-US" altLang="ko-KR" sz="1600" b="1" dirty="0"/>
              <a:t>3. </a:t>
            </a:r>
            <a:r>
              <a:rPr lang="ko-KR" altLang="en-US" sz="1600" b="1" dirty="0"/>
              <a:t>클래스 다이어그램</a:t>
            </a:r>
            <a:endParaRPr lang="en-US" altLang="ko-KR" sz="1600" b="1" dirty="0"/>
          </a:p>
          <a:p>
            <a:r>
              <a:rPr lang="en-US" altLang="ko-KR" sz="1600" b="1" dirty="0"/>
              <a:t>4. </a:t>
            </a:r>
            <a:r>
              <a:rPr lang="ko-KR" altLang="en-US" sz="1600" b="1" dirty="0"/>
              <a:t>시퀀스 다이어그램</a:t>
            </a:r>
            <a:endParaRPr lang="en-US" altLang="ko-KR" sz="1600" b="1" dirty="0"/>
          </a:p>
          <a:p>
            <a:r>
              <a:rPr lang="en-US" altLang="ko-KR" sz="1600" b="1" dirty="0"/>
              <a:t>5. </a:t>
            </a:r>
            <a:r>
              <a:rPr lang="ko-KR" altLang="en-US" sz="1600" b="1" dirty="0"/>
              <a:t>개발환경</a:t>
            </a:r>
            <a:endParaRPr lang="en-US" altLang="ko-KR" sz="1600" b="1" dirty="0"/>
          </a:p>
          <a:p>
            <a:r>
              <a:rPr lang="en-US" altLang="ko-KR" sz="1600" b="1" dirty="0"/>
              <a:t>6. </a:t>
            </a:r>
            <a:r>
              <a:rPr lang="ko-KR" altLang="en-US" sz="1600" b="1" dirty="0"/>
              <a:t>데이터베이스 설계</a:t>
            </a:r>
            <a:endParaRPr lang="en-US" altLang="ko-KR" sz="1600" b="1" dirty="0"/>
          </a:p>
          <a:p>
            <a:r>
              <a:rPr lang="en-US" altLang="ko-KR" sz="1600" b="1" dirty="0"/>
              <a:t>7. </a:t>
            </a:r>
            <a:r>
              <a:rPr lang="ko-KR" altLang="en-US" sz="1600" b="1" dirty="0"/>
              <a:t>작품 시연</a:t>
            </a:r>
            <a:endParaRPr lang="en-US" altLang="ko-KR" sz="1600" b="1" dirty="0"/>
          </a:p>
          <a:p>
            <a:r>
              <a:rPr lang="en-US" altLang="ko-KR" sz="1600" b="1" dirty="0"/>
              <a:t>8. </a:t>
            </a:r>
            <a:r>
              <a:rPr lang="ko-KR" altLang="en-US" sz="1600" b="1" dirty="0"/>
              <a:t>공학 방법론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학습</a:t>
            </a:r>
            <a:endParaRPr lang="en-US" altLang="ko-KR" sz="1600" b="1" dirty="0"/>
          </a:p>
          <a:p>
            <a:r>
              <a:rPr lang="en-US" altLang="ko-KR" sz="1600" b="1" dirty="0"/>
              <a:t>9. </a:t>
            </a:r>
            <a:r>
              <a:rPr lang="ko-KR" altLang="en-US" sz="1600" b="1" dirty="0"/>
              <a:t>추진 일정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예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10. </a:t>
            </a:r>
            <a:r>
              <a:rPr lang="ko-KR" altLang="en-US" sz="1600" b="1" dirty="0"/>
              <a:t>기대 효과</a:t>
            </a:r>
            <a:endParaRPr lang="en-US" altLang="ko-KR" sz="1600" b="1" dirty="0"/>
          </a:p>
          <a:p>
            <a:r>
              <a:rPr lang="en-US" altLang="ko-KR" sz="1600" b="1" dirty="0"/>
              <a:t>11. </a:t>
            </a:r>
            <a:r>
              <a:rPr lang="ko-KR" altLang="en-US" sz="1600" b="1" dirty="0"/>
              <a:t>질문 및 답변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65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클래스 다이어그램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2A5D5-96F3-4305-BF98-32ED6FAB0C6D}"/>
              </a:ext>
            </a:extLst>
          </p:cNvPr>
          <p:cNvSpPr txBox="1"/>
          <p:nvPr/>
        </p:nvSpPr>
        <p:spPr>
          <a:xfrm>
            <a:off x="838200" y="5963145"/>
            <a:ext cx="39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 DAO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Factory Diagram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67543-3D16-4E53-BFA8-36C14CF47C59}"/>
              </a:ext>
            </a:extLst>
          </p:cNvPr>
          <p:cNvSpPr txBox="1"/>
          <p:nvPr/>
        </p:nvSpPr>
        <p:spPr>
          <a:xfrm>
            <a:off x="567829" y="1467902"/>
            <a:ext cx="3960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Classes Diagram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6EA959B-D233-464E-9079-018FE5142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27" y="1823234"/>
            <a:ext cx="6095738" cy="40587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1140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클래스 다이어그램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2A5D5-96F3-4305-BF98-32ED6FAB0C6D}"/>
              </a:ext>
            </a:extLst>
          </p:cNvPr>
          <p:cNvSpPr txBox="1"/>
          <p:nvPr/>
        </p:nvSpPr>
        <p:spPr>
          <a:xfrm>
            <a:off x="2828719" y="6191724"/>
            <a:ext cx="39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23.  Classes Diagram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67543-3D16-4E53-BFA8-36C14CF47C59}"/>
              </a:ext>
            </a:extLst>
          </p:cNvPr>
          <p:cNvSpPr txBox="1"/>
          <p:nvPr/>
        </p:nvSpPr>
        <p:spPr>
          <a:xfrm>
            <a:off x="567829" y="1467902"/>
            <a:ext cx="3960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Classes Diagram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731AA-B2B8-4A2D-B197-1653E6D07AEE}"/>
              </a:ext>
            </a:extLst>
          </p:cNvPr>
          <p:cNvSpPr txBox="1"/>
          <p:nvPr/>
        </p:nvSpPr>
        <p:spPr>
          <a:xfrm>
            <a:off x="819498" y="1744330"/>
            <a:ext cx="7527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com.tablet.website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7F1193-7920-4D2C-9A42-2FE86222B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40" y="1397591"/>
            <a:ext cx="8953500" cy="4781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6915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시퀀스 다이어그램</a:t>
            </a:r>
            <a:endParaRPr lang="en-US" altLang="ko-KR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DA4D0B5-9D28-484C-98FC-769A5DA041B9}"/>
              </a:ext>
            </a:extLst>
          </p:cNvPr>
          <p:cNvGrpSpPr/>
          <p:nvPr/>
        </p:nvGrpSpPr>
        <p:grpSpPr>
          <a:xfrm>
            <a:off x="5494788" y="328882"/>
            <a:ext cx="5066951" cy="6460345"/>
            <a:chOff x="5494788" y="179541"/>
            <a:chExt cx="5318621" cy="646034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FFA0E89-11FA-4D02-96E1-DD49D566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788" y="179541"/>
              <a:ext cx="5318621" cy="640658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9F7E16-E8AF-4241-919F-B6E904DD04F5}"/>
                </a:ext>
              </a:extLst>
            </p:cNvPr>
            <p:cNvSpPr/>
            <p:nvPr/>
          </p:nvSpPr>
          <p:spPr>
            <a:xfrm>
              <a:off x="5771624" y="5957007"/>
              <a:ext cx="4798503" cy="682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A2A5D5-96F3-4305-BF98-32ED6FAB0C6D}"/>
                </a:ext>
              </a:extLst>
            </p:cNvPr>
            <p:cNvSpPr txBox="1"/>
            <p:nvPr/>
          </p:nvSpPr>
          <p:spPr>
            <a:xfrm>
              <a:off x="5771625" y="6111518"/>
              <a:ext cx="489078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그림 </a:t>
              </a:r>
              <a:r>
                <a:rPr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24. Sequence Diagram</a:t>
              </a:r>
              <a:endPara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697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개발환경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2A5D5-96F3-4305-BF98-32ED6FAB0C6D}"/>
              </a:ext>
            </a:extLst>
          </p:cNvPr>
          <p:cNvSpPr txBox="1"/>
          <p:nvPr/>
        </p:nvSpPr>
        <p:spPr>
          <a:xfrm>
            <a:off x="642937" y="4876696"/>
            <a:ext cx="39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25. CentOS 6.10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5EA2E-03EE-41AF-83F0-3C030F0BFB96}"/>
              </a:ext>
            </a:extLst>
          </p:cNvPr>
          <p:cNvSpPr txBox="1"/>
          <p:nvPr/>
        </p:nvSpPr>
        <p:spPr>
          <a:xfrm>
            <a:off x="6427058" y="1370465"/>
            <a:ext cx="612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BC3963-4DFA-47D9-B7BB-4F683B72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376161"/>
            <a:ext cx="5388747" cy="34153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950BAA-FEAD-46E8-A652-66BDB61F4C02}"/>
              </a:ext>
            </a:extLst>
          </p:cNvPr>
          <p:cNvSpPr txBox="1"/>
          <p:nvPr/>
        </p:nvSpPr>
        <p:spPr>
          <a:xfrm>
            <a:off x="6427058" y="1665581"/>
            <a:ext cx="5388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OS: Linux CentOS 6.10</a:t>
            </a:r>
          </a:p>
          <a:p>
            <a:pPr marL="228600" indent="-228600">
              <a:buAutoNum type="arabicPeriod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WAS(Web Application Server): Apache Tomcat 8.5</a:t>
            </a:r>
          </a:p>
          <a:p>
            <a:pPr marL="228600" indent="-228600">
              <a:buAutoNum type="arabicPeriod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 Oracle Databases 11g.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606576-392C-4186-BAB4-64A9826FFDF6}"/>
              </a:ext>
            </a:extLst>
          </p:cNvPr>
          <p:cNvSpPr txBox="1"/>
          <p:nvPr/>
        </p:nvSpPr>
        <p:spPr>
          <a:xfrm>
            <a:off x="6427058" y="3131074"/>
            <a:ext cx="538874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Operation System(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MS Windows 10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IDE(Integration Development Environment): Eclipse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OpenJDK(Java Development Kit) 1.8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SQL Developer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메모장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(Notepad)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78C9D-16E3-4412-94A0-6CF9D86AC0EC}"/>
              </a:ext>
            </a:extLst>
          </p:cNvPr>
          <p:cNvSpPr txBox="1"/>
          <p:nvPr/>
        </p:nvSpPr>
        <p:spPr>
          <a:xfrm>
            <a:off x="6427058" y="2761742"/>
            <a:ext cx="4169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116720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데이터베이스 설계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74DD31-B6D7-421C-8AF5-A3E0C2E9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91" y="1376161"/>
            <a:ext cx="2533650" cy="1943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84EC77-D6FD-4A73-B5E8-D84F695BC1EA}"/>
              </a:ext>
            </a:extLst>
          </p:cNvPr>
          <p:cNvSpPr txBox="1"/>
          <p:nvPr/>
        </p:nvSpPr>
        <p:spPr>
          <a:xfrm>
            <a:off x="5255004" y="1429866"/>
            <a:ext cx="6098796" cy="51706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-- Oracle 11 - </a:t>
            </a:r>
            <a:r>
              <a:rPr lang="ko-KR" altLang="en-US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자동번호 생성 테이블 정의</a:t>
            </a:r>
          </a:p>
          <a:p>
            <a:pPr algn="l"/>
            <a:r>
              <a:rPr lang="en-US" altLang="ko-KR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-- Table </a:t>
            </a:r>
            <a:r>
              <a:rPr lang="ko-KR" altLang="en-US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 </a:t>
            </a:r>
            <a:r>
              <a:rPr lang="en-US" altLang="ko-KR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(RESERVATION)</a:t>
            </a:r>
          </a:p>
          <a:p>
            <a:pPr algn="l"/>
            <a:r>
              <a:rPr lang="en-US" altLang="ko-KR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-- NEW.ID (Table</a:t>
            </a:r>
            <a:r>
              <a:rPr lang="ko-KR" altLang="en-US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가리킴</a:t>
            </a:r>
            <a:r>
              <a:rPr lang="en-US" altLang="ko-KR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tablet_reservation</a:t>
            </a:r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NUMBER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PRIMARY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proposal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VARCHAR2(30),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VARCHAR2(30),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phone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VARCHAR2(20),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(128),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VARCHAR2(20),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pPr algn="l"/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-- Sequence </a:t>
            </a:r>
            <a:r>
              <a:rPr lang="ko-KR" altLang="en-US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SEQUENCE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tablet_reservation_sequence</a:t>
            </a:r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WITH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INCREMENT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1;</a:t>
            </a:r>
          </a:p>
          <a:p>
            <a:pPr algn="l"/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-- Trigger </a:t>
            </a:r>
            <a:r>
              <a:rPr lang="ko-KR" altLang="en-US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</a:p>
          <a:p>
            <a:pPr algn="l"/>
            <a:r>
              <a:rPr lang="en-US" altLang="ko-KR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-- BEFORE INSERT on '</a:t>
            </a:r>
            <a:r>
              <a:rPr lang="ko-KR" altLang="en-US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REPLACE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TRIGGER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tablet_reservation_trigger</a:t>
            </a:r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BEFORE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tablet_reservation</a:t>
            </a:r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REFERENCING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</a:p>
          <a:p>
            <a:pPr algn="l"/>
            <a:r>
              <a:rPr lang="en-US" altLang="ko-KR" sz="1100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EACH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BEGIN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tablet_reservation_sequence.nextval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INTO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:NEW.ID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dual;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F522FFD-8853-4A0E-BCE3-7F2DB52A2A10}"/>
              </a:ext>
            </a:extLst>
          </p:cNvPr>
          <p:cNvSpPr/>
          <p:nvPr/>
        </p:nvSpPr>
        <p:spPr>
          <a:xfrm>
            <a:off x="3271705" y="1526796"/>
            <a:ext cx="1634281" cy="11828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04478-DD8B-47E9-A053-902D04B63F9F}"/>
              </a:ext>
            </a:extLst>
          </p:cNvPr>
          <p:cNvSpPr txBox="1"/>
          <p:nvPr/>
        </p:nvSpPr>
        <p:spPr>
          <a:xfrm>
            <a:off x="777161" y="3238223"/>
            <a:ext cx="39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예약기능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 설계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(TABLET_RESERVATION)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760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데이터베이스 설계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F95B8E-81BF-4E06-9C50-7224DB78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" y="1371354"/>
            <a:ext cx="2419350" cy="1466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84EC77-D6FD-4A73-B5E8-D84F695BC1EA}"/>
              </a:ext>
            </a:extLst>
          </p:cNvPr>
          <p:cNvSpPr txBox="1"/>
          <p:nvPr/>
        </p:nvSpPr>
        <p:spPr>
          <a:xfrm>
            <a:off x="5255004" y="1451296"/>
            <a:ext cx="6098796" cy="41549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tablet_notice</a:t>
            </a:r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NUMBER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PRIMARY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dept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VARCHAR2(30),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memo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NCLOB,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(128),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pPr algn="l"/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-- Sequence </a:t>
            </a:r>
            <a:r>
              <a:rPr lang="ko-KR" altLang="en-US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SEQUENCE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tablet_notice_sequence</a:t>
            </a:r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WITH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INCREMENT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1;</a:t>
            </a:r>
          </a:p>
          <a:p>
            <a:pPr algn="l"/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-- Trigger </a:t>
            </a:r>
            <a:r>
              <a:rPr lang="ko-KR" altLang="en-US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</a:p>
          <a:p>
            <a:pPr algn="l"/>
            <a:r>
              <a:rPr lang="en-US" altLang="ko-KR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-- BEFORE INSERT on '</a:t>
            </a:r>
            <a:r>
              <a:rPr lang="ko-KR" altLang="en-US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100" dirty="0">
                <a:solidFill>
                  <a:srgbClr val="4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REPLACE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TRIGGER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tablet_notice_trigger</a:t>
            </a:r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BEFORE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tablet_notice</a:t>
            </a:r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REFERENCING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</a:p>
          <a:p>
            <a:pPr algn="l"/>
            <a:r>
              <a:rPr lang="en-US" altLang="ko-KR" sz="1100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EACH</a:t>
            </a:r>
            <a:r>
              <a:rPr lang="en-US" altLang="ko-KR" sz="1100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BEGIN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tablet_notice_sequence.nextval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INTO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:NEW.ID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100" b="1" dirty="0">
                <a:solidFill>
                  <a:srgbClr val="CCCC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dual;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en-US" altLang="ko-KR" sz="18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A497273-114A-4592-9A01-67D1D1652B0C}"/>
              </a:ext>
            </a:extLst>
          </p:cNvPr>
          <p:cNvSpPr/>
          <p:nvPr/>
        </p:nvSpPr>
        <p:spPr>
          <a:xfrm>
            <a:off x="3271705" y="1526796"/>
            <a:ext cx="1770077" cy="11828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0BE96-F92B-405C-8EEF-71F4C861D32F}"/>
              </a:ext>
            </a:extLst>
          </p:cNvPr>
          <p:cNvSpPr txBox="1"/>
          <p:nvPr/>
        </p:nvSpPr>
        <p:spPr>
          <a:xfrm>
            <a:off x="838200" y="2802727"/>
            <a:ext cx="39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 설계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(TABLET_NOTICE)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222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데이터베이스 설계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B294DB-5DB0-42B0-8B82-377A6465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652" y="1429866"/>
            <a:ext cx="6023994" cy="4717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B17A2D-2AFC-45E6-AD68-7CCF215AFDDC}"/>
              </a:ext>
            </a:extLst>
          </p:cNvPr>
          <p:cNvSpPr txBox="1"/>
          <p:nvPr/>
        </p:nvSpPr>
        <p:spPr>
          <a:xfrm>
            <a:off x="5980652" y="6142187"/>
            <a:ext cx="39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29. (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6FC0CD-E78E-4E9A-BD36-84F8EE2CB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17" y="1626231"/>
            <a:ext cx="2533650" cy="1943100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6DC272C-699B-4C39-A52E-9185B3D824A7}"/>
              </a:ext>
            </a:extLst>
          </p:cNvPr>
          <p:cNvSpPr/>
          <p:nvPr/>
        </p:nvSpPr>
        <p:spPr>
          <a:xfrm rot="16200000">
            <a:off x="3745876" y="1464043"/>
            <a:ext cx="1124125" cy="212134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FFCC5-7CF1-42D9-8B2B-D763FEE53B4F}"/>
              </a:ext>
            </a:extLst>
          </p:cNvPr>
          <p:cNvSpPr txBox="1"/>
          <p:nvPr/>
        </p:nvSpPr>
        <p:spPr>
          <a:xfrm>
            <a:off x="796255" y="3394230"/>
            <a:ext cx="396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(TABLET_RESERVATION)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243AC3-5898-4F4A-B389-5D8EC4EC4823}"/>
              </a:ext>
            </a:extLst>
          </p:cNvPr>
          <p:cNvSpPr/>
          <p:nvPr/>
        </p:nvSpPr>
        <p:spPr>
          <a:xfrm>
            <a:off x="5724615" y="1228164"/>
            <a:ext cx="3095537" cy="2578245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80675B8-AABF-4488-92A8-C0FA6D07C00F}"/>
              </a:ext>
            </a:extLst>
          </p:cNvPr>
          <p:cNvSpPr/>
          <p:nvPr/>
        </p:nvSpPr>
        <p:spPr>
          <a:xfrm>
            <a:off x="9176159" y="930764"/>
            <a:ext cx="2828487" cy="2578245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49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작품 시연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25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C511E8E-D780-4ACE-96F8-98873F181D5A}"/>
              </a:ext>
            </a:extLst>
          </p:cNvPr>
          <p:cNvSpPr/>
          <p:nvPr/>
        </p:nvSpPr>
        <p:spPr>
          <a:xfrm>
            <a:off x="811042" y="1493822"/>
            <a:ext cx="4220846" cy="340974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b="1" dirty="0"/>
              <a:t>8. </a:t>
            </a:r>
            <a:r>
              <a:rPr lang="ko-KR" altLang="en-US" sz="2800" b="1" dirty="0"/>
              <a:t>공학 방법론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학습</a:t>
            </a:r>
            <a:endParaRPr lang="en-US" altLang="ko-KR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C50CD40A-2536-4279-89F6-36F0FB59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80" y="1708493"/>
            <a:ext cx="3004683" cy="2980403"/>
          </a:xfrm>
          <a:prstGeom prst="rect">
            <a:avLst/>
          </a:prstGeom>
        </p:spPr>
      </p:pic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A5B8B8CB-FAE0-41E6-A192-000705D3E3BD}"/>
              </a:ext>
            </a:extLst>
          </p:cNvPr>
          <p:cNvSpPr/>
          <p:nvPr/>
        </p:nvSpPr>
        <p:spPr>
          <a:xfrm>
            <a:off x="5265592" y="2546244"/>
            <a:ext cx="1403892" cy="2384616"/>
          </a:xfrm>
          <a:prstGeom prst="rightArrow">
            <a:avLst>
              <a:gd name="adj1" fmla="val 50000"/>
              <a:gd name="adj2" fmla="val 667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AB481B-8DB8-4093-8863-00E226C3C43D}"/>
              </a:ext>
            </a:extLst>
          </p:cNvPr>
          <p:cNvSpPr txBox="1"/>
          <p:nvPr/>
        </p:nvSpPr>
        <p:spPr>
          <a:xfrm>
            <a:off x="6903188" y="3469049"/>
            <a:ext cx="293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Waterfall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방법론도 있다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BD1AEB-9480-4135-8EF1-55AAC4CA0178}"/>
              </a:ext>
            </a:extLst>
          </p:cNvPr>
          <p:cNvSpPr txBox="1"/>
          <p:nvPr/>
        </p:nvSpPr>
        <p:spPr>
          <a:xfrm>
            <a:off x="775410" y="4950073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30.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애자일 개발 프로세스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919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b="1" dirty="0"/>
              <a:t>8. </a:t>
            </a:r>
            <a:r>
              <a:rPr lang="ko-KR" altLang="en-US" sz="2800" b="1" dirty="0"/>
              <a:t>공학 방법론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학습</a:t>
            </a:r>
            <a:endParaRPr lang="en-US" altLang="ko-KR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4DBE0-91A7-4086-9EC6-F08DE26F687F}"/>
              </a:ext>
            </a:extLst>
          </p:cNvPr>
          <p:cNvSpPr/>
          <p:nvPr/>
        </p:nvSpPr>
        <p:spPr>
          <a:xfrm>
            <a:off x="838200" y="2140574"/>
            <a:ext cx="2336549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48E480-6D0E-45A2-B813-3EE0B3980A5D}"/>
              </a:ext>
            </a:extLst>
          </p:cNvPr>
          <p:cNvSpPr/>
          <p:nvPr/>
        </p:nvSpPr>
        <p:spPr>
          <a:xfrm>
            <a:off x="1290873" y="2738067"/>
            <a:ext cx="2336549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FB699F-4498-4556-80E1-78649E9A1420}"/>
              </a:ext>
            </a:extLst>
          </p:cNvPr>
          <p:cNvSpPr/>
          <p:nvPr/>
        </p:nvSpPr>
        <p:spPr>
          <a:xfrm>
            <a:off x="1788814" y="3335560"/>
            <a:ext cx="2336549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908C26-18AE-4DC5-A650-6AD5B3B51A3E}"/>
              </a:ext>
            </a:extLst>
          </p:cNvPr>
          <p:cNvSpPr/>
          <p:nvPr/>
        </p:nvSpPr>
        <p:spPr>
          <a:xfrm>
            <a:off x="2209800" y="3933053"/>
            <a:ext cx="2336549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15DA16-D532-4178-AEA5-4C3A4590AC47}"/>
              </a:ext>
            </a:extLst>
          </p:cNvPr>
          <p:cNvSpPr/>
          <p:nvPr/>
        </p:nvSpPr>
        <p:spPr>
          <a:xfrm>
            <a:off x="2644366" y="4530545"/>
            <a:ext cx="2336549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유지보수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050A4-5715-43E3-9B21-CDC316E3E65D}"/>
              </a:ext>
            </a:extLst>
          </p:cNvPr>
          <p:cNvSpPr txBox="1"/>
          <p:nvPr/>
        </p:nvSpPr>
        <p:spPr>
          <a:xfrm>
            <a:off x="782381" y="1407101"/>
            <a:ext cx="20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[Waterfall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방법론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52957-DFA4-48D0-B8A7-B4FDA0241BAA}"/>
              </a:ext>
            </a:extLst>
          </p:cNvPr>
          <p:cNvSpPr txBox="1"/>
          <p:nvPr/>
        </p:nvSpPr>
        <p:spPr>
          <a:xfrm>
            <a:off x="838200" y="5372094"/>
            <a:ext cx="2082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31. Waterfall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방법론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E8117E-D0E8-4A04-80D8-F645B546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103" y="1776434"/>
            <a:ext cx="5448300" cy="418057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452F86E-DE01-47A3-A36C-C15C75A7712E}"/>
              </a:ext>
            </a:extLst>
          </p:cNvPr>
          <p:cNvSpPr txBox="1"/>
          <p:nvPr/>
        </p:nvSpPr>
        <p:spPr>
          <a:xfrm>
            <a:off x="6292114" y="140710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[CBD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방법론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5748B6-590A-4BEA-A79D-F19B207CF693}"/>
              </a:ext>
            </a:extLst>
          </p:cNvPr>
          <p:cNvSpPr/>
          <p:nvPr/>
        </p:nvSpPr>
        <p:spPr>
          <a:xfrm>
            <a:off x="5884750" y="1379942"/>
            <a:ext cx="127693" cy="51790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8ACF8D-6D89-40F8-9774-1C8570D756AD}"/>
              </a:ext>
            </a:extLst>
          </p:cNvPr>
          <p:cNvSpPr txBox="1"/>
          <p:nvPr/>
        </p:nvSpPr>
        <p:spPr>
          <a:xfrm>
            <a:off x="6291401" y="6102434"/>
            <a:ext cx="14061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32. CBD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방법론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29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776B8-E187-435F-A72E-8FCDABE6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766"/>
            <a:ext cx="10515600" cy="365125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동적 웹 프로젝트를 </a:t>
            </a:r>
            <a:r>
              <a:rPr lang="en-US" altLang="ko-KR" sz="1800" b="1" dirty="0"/>
              <a:t>JSP</a:t>
            </a:r>
            <a:r>
              <a:rPr lang="ko-KR" altLang="en-US" sz="1800" b="1" dirty="0"/>
              <a:t>로 </a:t>
            </a:r>
            <a:r>
              <a:rPr lang="en-US" altLang="ko-KR" sz="1800" b="1" dirty="0"/>
              <a:t>Oracle</a:t>
            </a:r>
            <a:r>
              <a:rPr lang="ko-KR" altLang="en-US" sz="1800" b="1" dirty="0"/>
              <a:t>과 연동해서 작성할 수 있다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97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b="1" dirty="0"/>
              <a:t>8. </a:t>
            </a:r>
            <a:r>
              <a:rPr lang="ko-KR" altLang="en-US" sz="2800" b="1" dirty="0"/>
              <a:t>공학 방법론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학습</a:t>
            </a:r>
            <a:endParaRPr lang="en-US" altLang="ko-KR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050A4-5715-43E3-9B21-CDC316E3E65D}"/>
              </a:ext>
            </a:extLst>
          </p:cNvPr>
          <p:cNvSpPr txBox="1"/>
          <p:nvPr/>
        </p:nvSpPr>
        <p:spPr>
          <a:xfrm>
            <a:off x="782381" y="1407101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[3-Tier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8ACF8D-6D89-40F8-9774-1C8570D756AD}"/>
              </a:ext>
            </a:extLst>
          </p:cNvPr>
          <p:cNvSpPr txBox="1"/>
          <p:nvPr/>
        </p:nvSpPr>
        <p:spPr>
          <a:xfrm>
            <a:off x="742384" y="4029068"/>
            <a:ext cx="13676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33. 1-Tire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1D13A6-5986-4B0C-A6F0-58E441599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4" y="1933723"/>
            <a:ext cx="3482035" cy="214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91A4050-DD23-4BFF-8261-3EF359530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09" y="1832305"/>
            <a:ext cx="4303099" cy="429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EB8557C-5BEC-4C0A-82CC-D0BF417FA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370" y="1933723"/>
            <a:ext cx="3364015" cy="312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5457E3-AB18-4978-83A5-D1632A01C335}"/>
              </a:ext>
            </a:extLst>
          </p:cNvPr>
          <p:cNvSpPr txBox="1"/>
          <p:nvPr/>
        </p:nvSpPr>
        <p:spPr>
          <a:xfrm>
            <a:off x="4430423" y="4932568"/>
            <a:ext cx="13676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34. 2-Tire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8A1557-1A62-4528-8873-687DBC82ECD9}"/>
              </a:ext>
            </a:extLst>
          </p:cNvPr>
          <p:cNvSpPr txBox="1"/>
          <p:nvPr/>
        </p:nvSpPr>
        <p:spPr>
          <a:xfrm>
            <a:off x="7953918" y="6000707"/>
            <a:ext cx="13676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35. 3-Tire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679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b="1" dirty="0"/>
              <a:t>9. </a:t>
            </a:r>
            <a:r>
              <a:rPr lang="ko-KR" altLang="en-US" sz="2800" b="1" dirty="0"/>
              <a:t>추진 일정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예</a:t>
            </a:r>
            <a:r>
              <a:rPr lang="en-US" altLang="ko-KR" sz="2800" b="1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E195CA2-3F85-4328-9D50-13DACECF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77" y="1487175"/>
            <a:ext cx="8393589" cy="40269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642C9DF-15AD-4C1A-8F1B-F03ECB9E3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944" y="1487176"/>
            <a:ext cx="638244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927376F-5B74-4E27-98AC-FA7E06467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787" y="1487176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1E312E12-865F-423D-B00A-627EA49B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469" y="1487176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91A127F-21A3-4E72-B421-E17B0A1E3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152" y="1487176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D7DE706D-4E4E-4AE7-98A2-BFBB73CBC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34" y="1487176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C35F2D3F-4DDA-4BDD-B437-3E3A48F01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516" y="1487176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46BAA1F6-FA2A-4BFB-B3AC-D937960F1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199" y="1487175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09F13CF-F20E-4F31-A500-57FCE66E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880" y="1487176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20C6771-C62F-4783-B795-FFF14FD7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562" y="1487176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C1844EC-8333-4400-A917-422E17371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244" y="1487176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</a:t>
            </a:r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10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80D349E9-A3B5-43EC-8F39-6A9E09435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927" y="1487176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11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868B360C-96FC-4D63-A4DE-8F05F587E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608" y="1487176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12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29" name="Line 16">
            <a:extLst>
              <a:ext uri="{FF2B5EF4-FFF2-40B4-BE49-F238E27FC236}">
                <a16:creationId xmlns:a16="http://schemas.microsoft.com/office/drawing/2014/main" id="{7223B854-8F82-4C5C-89F2-90D6915E5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2" y="1850216"/>
            <a:ext cx="8388001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Line 17">
            <a:extLst>
              <a:ext uri="{FF2B5EF4-FFF2-40B4-BE49-F238E27FC236}">
                <a16:creationId xmlns:a16="http://schemas.microsoft.com/office/drawing/2014/main" id="{5DA73B54-86B5-4409-9E5E-4A2B5AE7B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488" y="1487140"/>
            <a:ext cx="0" cy="4032000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Line 18">
            <a:extLst>
              <a:ext uri="{FF2B5EF4-FFF2-40B4-BE49-F238E27FC236}">
                <a16:creationId xmlns:a16="http://schemas.microsoft.com/office/drawing/2014/main" id="{8A37E2BF-EF9E-47DC-8890-1DE324721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4170" y="1487140"/>
            <a:ext cx="0" cy="4032000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Line 19">
            <a:extLst>
              <a:ext uri="{FF2B5EF4-FFF2-40B4-BE49-F238E27FC236}">
                <a16:creationId xmlns:a16="http://schemas.microsoft.com/office/drawing/2014/main" id="{67EB9886-A96A-4EE9-9411-C96F9BC73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853" y="1487140"/>
            <a:ext cx="0" cy="4032000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Line 20">
            <a:extLst>
              <a:ext uri="{FF2B5EF4-FFF2-40B4-BE49-F238E27FC236}">
                <a16:creationId xmlns:a16="http://schemas.microsoft.com/office/drawing/2014/main" id="{3488D08B-2722-4270-8E40-A0D51ED85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5535" y="1487140"/>
            <a:ext cx="0" cy="4032000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7461DB60-51FF-4F96-8E1D-FC6FFDFB5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6218" y="1487140"/>
            <a:ext cx="0" cy="4032000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Line 22">
            <a:extLst>
              <a:ext uri="{FF2B5EF4-FFF2-40B4-BE49-F238E27FC236}">
                <a16:creationId xmlns:a16="http://schemas.microsoft.com/office/drawing/2014/main" id="{8496B37F-07BE-49FB-B4E5-B705054406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6899" y="1492215"/>
            <a:ext cx="2837" cy="4032000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Line 23">
            <a:extLst>
              <a:ext uri="{FF2B5EF4-FFF2-40B4-BE49-F238E27FC236}">
                <a16:creationId xmlns:a16="http://schemas.microsoft.com/office/drawing/2014/main" id="{CD6CE212-D33E-49B7-BA69-3E2E1D29D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7581" y="1487140"/>
            <a:ext cx="0" cy="4032000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Line 24">
            <a:extLst>
              <a:ext uri="{FF2B5EF4-FFF2-40B4-BE49-F238E27FC236}">
                <a16:creationId xmlns:a16="http://schemas.microsoft.com/office/drawing/2014/main" id="{0A7464A7-B128-485E-8852-2B87809BB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263" y="1487140"/>
            <a:ext cx="0" cy="4032000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Line 25">
            <a:extLst>
              <a:ext uri="{FF2B5EF4-FFF2-40B4-BE49-F238E27FC236}">
                <a16:creationId xmlns:a16="http://schemas.microsoft.com/office/drawing/2014/main" id="{D9F3D3D7-B159-4983-849B-C954FE51D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8946" y="1487140"/>
            <a:ext cx="0" cy="4032000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Line 26">
            <a:extLst>
              <a:ext uri="{FF2B5EF4-FFF2-40B4-BE49-F238E27FC236}">
                <a16:creationId xmlns:a16="http://schemas.microsoft.com/office/drawing/2014/main" id="{FC3FB43D-8459-47A1-A6DB-23A652CA1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628" y="1487140"/>
            <a:ext cx="0" cy="4032000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Line 27">
            <a:extLst>
              <a:ext uri="{FF2B5EF4-FFF2-40B4-BE49-F238E27FC236}">
                <a16:creationId xmlns:a16="http://schemas.microsoft.com/office/drawing/2014/main" id="{1616B56E-07BE-4081-8E9A-DB3368614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0309" y="1487140"/>
            <a:ext cx="0" cy="4032000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A49E0-AA3A-4921-B0CF-8FD7D0060E1E}"/>
              </a:ext>
            </a:extLst>
          </p:cNvPr>
          <p:cNvSpPr txBox="1"/>
          <p:nvPr/>
        </p:nvSpPr>
        <p:spPr>
          <a:xfrm>
            <a:off x="1110493" y="2430798"/>
            <a:ext cx="797076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환경 셋팅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44E1B46-4D49-431E-A8B4-D9C1DD67E5A9}"/>
              </a:ext>
            </a:extLst>
          </p:cNvPr>
          <p:cNvCxnSpPr>
            <a:cxnSpLocks/>
          </p:cNvCxnSpPr>
          <p:nvPr/>
        </p:nvCxnSpPr>
        <p:spPr>
          <a:xfrm>
            <a:off x="1287378" y="2395746"/>
            <a:ext cx="485489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1FF9FEA-CF5F-49D5-8E4D-14D4D1F963A6}"/>
              </a:ext>
            </a:extLst>
          </p:cNvPr>
          <p:cNvSpPr txBox="1"/>
          <p:nvPr/>
        </p:nvSpPr>
        <p:spPr>
          <a:xfrm>
            <a:off x="1586193" y="4043625"/>
            <a:ext cx="914675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신규개발환경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기본 기능</a:t>
            </a: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b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D03B62D-664E-49BA-9A19-DA2D41F45FB2}"/>
              </a:ext>
            </a:extLst>
          </p:cNvPr>
          <p:cNvCxnSpPr>
            <a:cxnSpLocks/>
          </p:cNvCxnSpPr>
          <p:nvPr/>
        </p:nvCxnSpPr>
        <p:spPr>
          <a:xfrm>
            <a:off x="1772867" y="3994677"/>
            <a:ext cx="600739" cy="1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25AC6A-69E2-43B9-A630-CC2A04D9759D}"/>
              </a:ext>
            </a:extLst>
          </p:cNvPr>
          <p:cNvSpPr txBox="1"/>
          <p:nvPr/>
        </p:nvSpPr>
        <p:spPr>
          <a:xfrm>
            <a:off x="2674989" y="3511631"/>
            <a:ext cx="710390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로직 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기간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167F710-00E1-413B-9A80-BFFA8D327285}"/>
              </a:ext>
            </a:extLst>
          </p:cNvPr>
          <p:cNvCxnSpPr>
            <a:cxnSpLocks/>
          </p:cNvCxnSpPr>
          <p:nvPr/>
        </p:nvCxnSpPr>
        <p:spPr>
          <a:xfrm>
            <a:off x="2780420" y="3472198"/>
            <a:ext cx="50164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7F7094D-51A8-4133-8EE3-2F1A79F864A5}"/>
              </a:ext>
            </a:extLst>
          </p:cNvPr>
          <p:cNvSpPr txBox="1"/>
          <p:nvPr/>
        </p:nvSpPr>
        <p:spPr>
          <a:xfrm>
            <a:off x="3077909" y="2650411"/>
            <a:ext cx="721433" cy="25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태스트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86F8498-441B-4636-BC8F-284EEF2F197B}"/>
              </a:ext>
            </a:extLst>
          </p:cNvPr>
          <p:cNvCxnSpPr>
            <a:cxnSpLocks/>
          </p:cNvCxnSpPr>
          <p:nvPr/>
        </p:nvCxnSpPr>
        <p:spPr>
          <a:xfrm>
            <a:off x="3178276" y="2601464"/>
            <a:ext cx="50164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623C0CC-24F7-4D69-8276-788E9BEDF155}"/>
              </a:ext>
            </a:extLst>
          </p:cNvPr>
          <p:cNvSpPr txBox="1"/>
          <p:nvPr/>
        </p:nvSpPr>
        <p:spPr>
          <a:xfrm>
            <a:off x="4015391" y="2784170"/>
            <a:ext cx="721433" cy="92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매뉴얼 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작성 및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인수인계작업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13FE4AB-946A-4A98-8091-17F391FAF91D}"/>
              </a:ext>
            </a:extLst>
          </p:cNvPr>
          <p:cNvCxnSpPr>
            <a:cxnSpLocks/>
          </p:cNvCxnSpPr>
          <p:nvPr/>
        </p:nvCxnSpPr>
        <p:spPr>
          <a:xfrm>
            <a:off x="4132538" y="2752001"/>
            <a:ext cx="50164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16F50B7-AE56-48D7-AC57-D04355A2E06D}"/>
              </a:ext>
            </a:extLst>
          </p:cNvPr>
          <p:cNvSpPr txBox="1"/>
          <p:nvPr/>
        </p:nvSpPr>
        <p:spPr>
          <a:xfrm>
            <a:off x="2284370" y="4529187"/>
            <a:ext cx="1024565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작업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나누기 작업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E927601-92DE-4485-A031-93BDD5FAD852}"/>
              </a:ext>
            </a:extLst>
          </p:cNvPr>
          <p:cNvCxnSpPr>
            <a:cxnSpLocks/>
          </p:cNvCxnSpPr>
          <p:nvPr/>
        </p:nvCxnSpPr>
        <p:spPr>
          <a:xfrm>
            <a:off x="2540803" y="4497766"/>
            <a:ext cx="50164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43B9A17-AB6A-46D7-B6EE-A6F62DE2DE1D}"/>
              </a:ext>
            </a:extLst>
          </p:cNvPr>
          <p:cNvSpPr txBox="1"/>
          <p:nvPr/>
        </p:nvSpPr>
        <p:spPr>
          <a:xfrm>
            <a:off x="3147424" y="4055585"/>
            <a:ext cx="914709" cy="25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기간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78CB195-26C7-4C38-A8EC-A7269F0E88EC}"/>
              </a:ext>
            </a:extLst>
          </p:cNvPr>
          <p:cNvCxnSpPr>
            <a:cxnSpLocks/>
          </p:cNvCxnSpPr>
          <p:nvPr/>
        </p:nvCxnSpPr>
        <p:spPr>
          <a:xfrm>
            <a:off x="3252856" y="4016152"/>
            <a:ext cx="63432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50976CB-7A6B-4FDB-B131-7268033663B4}"/>
              </a:ext>
            </a:extLst>
          </p:cNvPr>
          <p:cNvSpPr txBox="1"/>
          <p:nvPr/>
        </p:nvSpPr>
        <p:spPr>
          <a:xfrm>
            <a:off x="4679116" y="3088819"/>
            <a:ext cx="950628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교육 및 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진행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7609316-3EC7-4E85-9BE1-1B1281115C6D}"/>
              </a:ext>
            </a:extLst>
          </p:cNvPr>
          <p:cNvCxnSpPr>
            <a:cxnSpLocks/>
          </p:cNvCxnSpPr>
          <p:nvPr/>
        </p:nvCxnSpPr>
        <p:spPr>
          <a:xfrm>
            <a:off x="4786741" y="3039318"/>
            <a:ext cx="753429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Line 16">
            <a:extLst>
              <a:ext uri="{FF2B5EF4-FFF2-40B4-BE49-F238E27FC236}">
                <a16:creationId xmlns:a16="http://schemas.microsoft.com/office/drawing/2014/main" id="{E3FBCC20-D019-431C-8D97-BDF42DBE5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2" y="1487140"/>
            <a:ext cx="8388001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1E46D-D2E2-485A-9FB8-76D2544DC38D}"/>
              </a:ext>
            </a:extLst>
          </p:cNvPr>
          <p:cNvSpPr txBox="1"/>
          <p:nvPr/>
        </p:nvSpPr>
        <p:spPr>
          <a:xfrm>
            <a:off x="831387" y="5554902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36.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추진일정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842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b="1" dirty="0"/>
              <a:t>10. </a:t>
            </a:r>
            <a:r>
              <a:rPr lang="ko-KR" altLang="en-US" sz="2800" b="1" dirty="0"/>
              <a:t>기대 효과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0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11. </a:t>
            </a:r>
            <a:r>
              <a:rPr lang="ko-KR" altLang="en-US" b="1" dirty="0"/>
              <a:t>질문 및 답변</a:t>
            </a:r>
            <a:endParaRPr lang="en-US" altLang="ko-KR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4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사용자 인터페이스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B3A33-7532-4D1E-B5D2-2334F35AF4B4}"/>
              </a:ext>
            </a:extLst>
          </p:cNvPr>
          <p:cNvSpPr txBox="1"/>
          <p:nvPr/>
        </p:nvSpPr>
        <p:spPr>
          <a:xfrm>
            <a:off x="8058899" y="1677747"/>
            <a:ext cx="3567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슬라이더 모드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이하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롤링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”)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등은 추가 기능으로 탑재함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D7E87B-7CDB-4672-BE47-05A61ABE0B9F}"/>
              </a:ext>
            </a:extLst>
          </p:cNvPr>
          <p:cNvSpPr txBox="1"/>
          <p:nvPr/>
        </p:nvSpPr>
        <p:spPr>
          <a:xfrm>
            <a:off x="6171501" y="6316903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화면 구성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E4809-31A5-4B4A-9239-FD1934E396AD}"/>
              </a:ext>
            </a:extLst>
          </p:cNvPr>
          <p:cNvSpPr txBox="1"/>
          <p:nvPr/>
        </p:nvSpPr>
        <p:spPr>
          <a:xfrm>
            <a:off x="8025343" y="1392573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19DE2-EB5F-43F0-A213-09CFD0F2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29" y="1342007"/>
            <a:ext cx="6854039" cy="49004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710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사용자 인터페이스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D7E87B-7CDB-4672-BE47-05A61ABE0B9F}"/>
              </a:ext>
            </a:extLst>
          </p:cNvPr>
          <p:cNvSpPr txBox="1"/>
          <p:nvPr/>
        </p:nvSpPr>
        <p:spPr>
          <a:xfrm>
            <a:off x="5835941" y="5394142"/>
            <a:ext cx="1811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화면 구성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롤링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558B52-5790-4E4B-A9D1-D5655C132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84" y="1383766"/>
            <a:ext cx="6798185" cy="38814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648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5894951-E509-4E78-9EC5-03077A74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2" y="1324601"/>
            <a:ext cx="5704580" cy="40294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사용자 인터페이스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D7E87B-7CDB-4672-BE47-05A61ABE0B9F}"/>
              </a:ext>
            </a:extLst>
          </p:cNvPr>
          <p:cNvSpPr txBox="1"/>
          <p:nvPr/>
        </p:nvSpPr>
        <p:spPr>
          <a:xfrm>
            <a:off x="743442" y="5402594"/>
            <a:ext cx="5007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92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사용자 인터페이스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9BD53-5ED1-434A-8E08-BDD9230F9EF3}"/>
              </a:ext>
            </a:extLst>
          </p:cNvPr>
          <p:cNvSpPr txBox="1"/>
          <p:nvPr/>
        </p:nvSpPr>
        <p:spPr>
          <a:xfrm>
            <a:off x="6045665" y="5673126"/>
            <a:ext cx="5007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5.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방문신청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2A5D5-96F3-4305-BF98-32ED6FAB0C6D}"/>
              </a:ext>
            </a:extLst>
          </p:cNvPr>
          <p:cNvSpPr txBox="1"/>
          <p:nvPr/>
        </p:nvSpPr>
        <p:spPr>
          <a:xfrm>
            <a:off x="416652" y="5460409"/>
            <a:ext cx="582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예약시스템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원리 학습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 신청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E54F14-245E-4107-99E8-A1F3B3D3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2" y="1367472"/>
            <a:ext cx="5569354" cy="40039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CE6E4D-3850-415E-9D5D-D5408633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49212"/>
            <a:ext cx="5922225" cy="42349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11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사용자 인터페이스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2A5D5-96F3-4305-BF98-32ED6FAB0C6D}"/>
              </a:ext>
            </a:extLst>
          </p:cNvPr>
          <p:cNvSpPr txBox="1"/>
          <p:nvPr/>
        </p:nvSpPr>
        <p:spPr>
          <a:xfrm>
            <a:off x="376125" y="4567026"/>
            <a:ext cx="4221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예약시스템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원리 학습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 신청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48F08-E37F-4CCF-82B7-63B638AD2220}"/>
              </a:ext>
            </a:extLst>
          </p:cNvPr>
          <p:cNvSpPr txBox="1"/>
          <p:nvPr/>
        </p:nvSpPr>
        <p:spPr>
          <a:xfrm>
            <a:off x="8506435" y="4567026"/>
            <a:ext cx="3196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 신청 처리 학습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 –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E7531D-2F45-4A0B-97EF-9BA441DA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26" y="1635802"/>
            <a:ext cx="4221041" cy="27851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F68240-B082-4F96-B0F8-A367A913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932" y="1631547"/>
            <a:ext cx="3874053" cy="28606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2C335C-6446-487F-9BFE-03F71577201A}"/>
              </a:ext>
            </a:extLst>
          </p:cNvPr>
          <p:cNvSpPr txBox="1"/>
          <p:nvPr/>
        </p:nvSpPr>
        <p:spPr>
          <a:xfrm>
            <a:off x="4285394" y="4567026"/>
            <a:ext cx="4221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예약시스템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원리 학습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 신청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2C312C-DCC1-4938-8F4D-E6F551FE6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152" y="1631547"/>
            <a:ext cx="3931737" cy="27894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094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58AA-82CD-4038-AD6A-80B02B7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사용자 인터페이스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B6DDEB-3B9F-4CD7-BCF9-50AF7F415852}"/>
              </a:ext>
            </a:extLst>
          </p:cNvPr>
          <p:cNvSpPr/>
          <p:nvPr/>
        </p:nvSpPr>
        <p:spPr>
          <a:xfrm>
            <a:off x="0" y="271870"/>
            <a:ext cx="7399090" cy="1140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68091-EF7B-4AD0-AA38-272EC3A3D636}"/>
              </a:ext>
            </a:extLst>
          </p:cNvPr>
          <p:cNvSpPr/>
          <p:nvPr/>
        </p:nvSpPr>
        <p:spPr>
          <a:xfrm>
            <a:off x="0" y="900993"/>
            <a:ext cx="8154099" cy="273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B1C84C-D7BB-4530-85C2-0918CCE3B196}"/>
              </a:ext>
            </a:extLst>
          </p:cNvPr>
          <p:cNvSpPr/>
          <p:nvPr/>
        </p:nvSpPr>
        <p:spPr>
          <a:xfrm>
            <a:off x="0" y="1124125"/>
            <a:ext cx="12192000" cy="1040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5934D-88EB-4C6A-B0B4-ECF9744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C2F-A57B-4142-80D0-9461E09DC0EA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BFA0884-F154-49BC-BBD2-1CFACE3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3EBD-778A-4A15-B437-7B070780DFB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2A5D5-96F3-4305-BF98-32ED6FAB0C6D}"/>
              </a:ext>
            </a:extLst>
          </p:cNvPr>
          <p:cNvSpPr txBox="1"/>
          <p:nvPr/>
        </p:nvSpPr>
        <p:spPr>
          <a:xfrm>
            <a:off x="341151" y="5663131"/>
            <a:ext cx="582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기업의 사회적 책임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(CSR)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48F08-E37F-4CCF-82B7-63B638AD2220}"/>
              </a:ext>
            </a:extLst>
          </p:cNvPr>
          <p:cNvSpPr txBox="1"/>
          <p:nvPr/>
        </p:nvSpPr>
        <p:spPr>
          <a:xfrm>
            <a:off x="6036347" y="5679400"/>
            <a:ext cx="4548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10.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안내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12E434-E288-46C1-8E82-CDA28C9A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2" y="1689558"/>
            <a:ext cx="5415344" cy="38549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502054-E85C-4120-B6CA-14B240BD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14" y="1702914"/>
            <a:ext cx="5401343" cy="38549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152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1080</Words>
  <Application>Microsoft Office PowerPoint</Application>
  <PresentationFormat>와이드스크린</PresentationFormat>
  <Paragraphs>262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나눔고딕</vt:lpstr>
      <vt:lpstr>나눔바른고딕</vt:lpstr>
      <vt:lpstr>맑은 고딕</vt:lpstr>
      <vt:lpstr>Arial</vt:lpstr>
      <vt:lpstr>Office 테마</vt:lpstr>
      <vt:lpstr>“Dynamic Web Project"</vt:lpstr>
      <vt:lpstr>목차</vt:lpstr>
      <vt:lpstr>1. 주제</vt:lpstr>
      <vt:lpstr>2. 사용자 인터페이스</vt:lpstr>
      <vt:lpstr>2. 사용자 인터페이스</vt:lpstr>
      <vt:lpstr>2. 사용자 인터페이스</vt:lpstr>
      <vt:lpstr>2. 사용자 인터페이스</vt:lpstr>
      <vt:lpstr>2. 사용자 인터페이스</vt:lpstr>
      <vt:lpstr>2. 사용자 인터페이스</vt:lpstr>
      <vt:lpstr>2. 사용자 인터페이스</vt:lpstr>
      <vt:lpstr>2. 사용자 인터페이스</vt:lpstr>
      <vt:lpstr>2. 사용자 인터페이스</vt:lpstr>
      <vt:lpstr>2. 사용자 인터페이스</vt:lpstr>
      <vt:lpstr>2. 사용자 인터페이스</vt:lpstr>
      <vt:lpstr>2. 사용자 인터페이스</vt:lpstr>
      <vt:lpstr>2. 사용자 인터페이스</vt:lpstr>
      <vt:lpstr>2. 사용자 인터페이스</vt:lpstr>
      <vt:lpstr>3. 클래스 다이어그램</vt:lpstr>
      <vt:lpstr>3. 클래스 다이어그램</vt:lpstr>
      <vt:lpstr>3. 클래스 다이어그램</vt:lpstr>
      <vt:lpstr>3. 클래스 다이어그램</vt:lpstr>
      <vt:lpstr>4. 시퀀스 다이어그램</vt:lpstr>
      <vt:lpstr>5. 개발환경</vt:lpstr>
      <vt:lpstr>6. 데이터베이스 설계</vt:lpstr>
      <vt:lpstr>6. 데이터베이스 설계</vt:lpstr>
      <vt:lpstr>6. 데이터베이스 설계</vt:lpstr>
      <vt:lpstr>7. 작품 시연</vt:lpstr>
      <vt:lpstr>8. 공학 방법론 – 학습</vt:lpstr>
      <vt:lpstr>8. 공학 방법론 – 학습</vt:lpstr>
      <vt:lpstr>8. 공학 방법론 – 학습</vt:lpstr>
      <vt:lpstr>9. 추진 일정(예)</vt:lpstr>
      <vt:lpstr>10. 기대 효과</vt:lpstr>
      <vt:lpstr>11. 질문 및 답변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john</cp:lastModifiedBy>
  <cp:revision>527</cp:revision>
  <dcterms:created xsi:type="dcterms:W3CDTF">2020-10-24T16:05:52Z</dcterms:created>
  <dcterms:modified xsi:type="dcterms:W3CDTF">2020-10-31T07:43:25Z</dcterms:modified>
</cp:coreProperties>
</file>