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82" r:id="rId4"/>
    <p:sldId id="283" r:id="rId5"/>
    <p:sldId id="284" r:id="rId6"/>
    <p:sldId id="266" r:id="rId7"/>
    <p:sldId id="295" r:id="rId8"/>
    <p:sldId id="285" r:id="rId9"/>
    <p:sldId id="287" r:id="rId10"/>
    <p:sldId id="289" r:id="rId11"/>
    <p:sldId id="290" r:id="rId12"/>
    <p:sldId id="291" r:id="rId13"/>
    <p:sldId id="292" r:id="rId14"/>
    <p:sldId id="293" r:id="rId15"/>
    <p:sldId id="296" r:id="rId16"/>
    <p:sldId id="288" r:id="rId17"/>
    <p:sldId id="267" r:id="rId18"/>
    <p:sldId id="298" r:id="rId19"/>
    <p:sldId id="294" r:id="rId20"/>
    <p:sldId id="299" r:id="rId21"/>
    <p:sldId id="269" r:id="rId22"/>
    <p:sldId id="278" r:id="rId23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26"/>
      <p:bold r:id="rId27"/>
    </p:embeddedFont>
    <p:embeddedFont>
      <p:font typeface="나눔바른고딕" panose="020B0603020101020101" pitchFamily="50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1512" y="13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74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3200" b="1" spc="-2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주제제안서</a:t>
            </a:r>
            <a:endParaRPr lang="ko-KR" altLang="en-US" sz="32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2020.10.19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(Dodo)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rabbit.white@daum.net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345464" y="1270710"/>
            <a:ext cx="5795277" cy="264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 2.1. </a:t>
            </a:r>
            <a:r>
              <a:rPr lang="en-US" altLang="ko-KR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Board.List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–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게시판 목록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455" y="136508"/>
            <a:ext cx="1584176" cy="3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500"/>
              </a:lnSpc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시스템 정의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사용자 인터페이스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CD784A-CF4D-4CF9-83E6-4CF9856F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3" y="1650746"/>
            <a:ext cx="6366327" cy="4592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422EE7-8C26-41C8-B257-2542FAF56D71}"/>
              </a:ext>
            </a:extLst>
          </p:cNvPr>
          <p:cNvSpPr txBox="1"/>
          <p:nvPr/>
        </p:nvSpPr>
        <p:spPr>
          <a:xfrm>
            <a:off x="560954" y="5859387"/>
            <a:ext cx="11304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list.html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71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345464" y="1270710"/>
            <a:ext cx="5795277" cy="264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 2.2. </a:t>
            </a:r>
            <a:r>
              <a:rPr lang="en-US" altLang="ko-KR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Board.View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–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게시판 글 보기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455" y="136508"/>
            <a:ext cx="1584176" cy="3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500"/>
              </a:lnSpc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시스템 정의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사용자 인터페이스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7A502E-9A59-40B8-AB68-0648CCFD7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2" y="1636846"/>
            <a:ext cx="5962519" cy="40085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0BA76-0879-4274-A201-14F218CA03CA}"/>
              </a:ext>
            </a:extLst>
          </p:cNvPr>
          <p:cNvSpPr txBox="1"/>
          <p:nvPr/>
        </p:nvSpPr>
        <p:spPr>
          <a:xfrm>
            <a:off x="560954" y="5456715"/>
            <a:ext cx="12458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view.html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86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345464" y="1270710"/>
            <a:ext cx="5795277" cy="264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 2.3. </a:t>
            </a:r>
            <a:r>
              <a:rPr lang="en-US" altLang="ko-KR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Board.Write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–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게시판 글쓰기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455" y="136508"/>
            <a:ext cx="1584176" cy="3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500"/>
              </a:lnSpc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시스템 정의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사용자 인터페이스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C94F9C-F0A7-436C-AD39-E120612B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3" y="1652631"/>
            <a:ext cx="6385568" cy="3686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51C032-A025-4657-8688-EFC1F5AEB03F}"/>
              </a:ext>
            </a:extLst>
          </p:cNvPr>
          <p:cNvSpPr txBox="1"/>
          <p:nvPr/>
        </p:nvSpPr>
        <p:spPr>
          <a:xfrm>
            <a:off x="451897" y="5154711"/>
            <a:ext cx="1276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write.html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32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345464" y="1270710"/>
            <a:ext cx="5795277" cy="264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 3.1. </a:t>
            </a:r>
            <a:r>
              <a:rPr lang="en-US" altLang="ko-KR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PJT.Security.Page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페이지 보안 프로세스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455" y="136508"/>
            <a:ext cx="1584176" cy="3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500"/>
              </a:lnSpc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시스템 정의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사용자 인터페이스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FEA775-1E02-44D6-B61A-A8E41064FD3A}"/>
              </a:ext>
            </a:extLst>
          </p:cNvPr>
          <p:cNvSpPr/>
          <p:nvPr/>
        </p:nvSpPr>
        <p:spPr>
          <a:xfrm>
            <a:off x="440304" y="1719743"/>
            <a:ext cx="1203938" cy="4066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E9911F6-726A-43E4-AE72-E341011745E6}"/>
              </a:ext>
            </a:extLst>
          </p:cNvPr>
          <p:cNvSpPr/>
          <p:nvPr/>
        </p:nvSpPr>
        <p:spPr>
          <a:xfrm>
            <a:off x="440304" y="2575420"/>
            <a:ext cx="1203938" cy="4066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요청</a:t>
            </a: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CE97A955-60EC-488A-92BF-3C12DCCF3D14}"/>
              </a:ext>
            </a:extLst>
          </p:cNvPr>
          <p:cNvSpPr/>
          <p:nvPr/>
        </p:nvSpPr>
        <p:spPr>
          <a:xfrm>
            <a:off x="2093173" y="2290194"/>
            <a:ext cx="1392572" cy="981512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인가된</a:t>
            </a:r>
            <a:endParaRPr lang="en-US" altLang="ko-KR" sz="1100" b="1" dirty="0"/>
          </a:p>
          <a:p>
            <a:pPr algn="ctr"/>
            <a:r>
              <a:rPr lang="ko-KR" altLang="en-US" sz="1100" b="1" dirty="0"/>
              <a:t>페이지 여부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0B42E2A-19DE-4453-A3F2-85DFE6B652FA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1042273" y="2126373"/>
            <a:ext cx="0" cy="44904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A5091C-EB81-4A7B-A7FC-D47BDC2A082C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1644242" y="2778735"/>
            <a:ext cx="448931" cy="221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702D6C35-2AA8-48B0-B9BC-82AA592D4D57}"/>
              </a:ext>
            </a:extLst>
          </p:cNvPr>
          <p:cNvSpPr/>
          <p:nvPr/>
        </p:nvSpPr>
        <p:spPr>
          <a:xfrm>
            <a:off x="4060273" y="2541864"/>
            <a:ext cx="1426128" cy="47817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DABE7647-49EC-4AB0-9802-2E37187A919B}"/>
              </a:ext>
            </a:extLst>
          </p:cNvPr>
          <p:cNvSpPr/>
          <p:nvPr/>
        </p:nvSpPr>
        <p:spPr>
          <a:xfrm>
            <a:off x="2093173" y="3780983"/>
            <a:ext cx="1392572" cy="98151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로그인 여부</a:t>
            </a:r>
          </a:p>
        </p:txBody>
      </p:sp>
      <p:sp>
        <p:nvSpPr>
          <p:cNvPr id="25" name="순서도: 문서 24">
            <a:extLst>
              <a:ext uri="{FF2B5EF4-FFF2-40B4-BE49-F238E27FC236}">
                <a16:creationId xmlns:a16="http://schemas.microsoft.com/office/drawing/2014/main" id="{E9237477-D139-418C-A095-ECDF916AE2B7}"/>
              </a:ext>
            </a:extLst>
          </p:cNvPr>
          <p:cNvSpPr/>
          <p:nvPr/>
        </p:nvSpPr>
        <p:spPr>
          <a:xfrm>
            <a:off x="440302" y="4032652"/>
            <a:ext cx="1203939" cy="478173"/>
          </a:xfrm>
          <a:prstGeom prst="flowChartDocumen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페이지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03D952-2E75-42D3-88E1-915F2F8BBD01}"/>
              </a:ext>
            </a:extLst>
          </p:cNvPr>
          <p:cNvCxnSpPr>
            <a:stCxn id="4" idx="2"/>
            <a:endCxn id="24" idx="0"/>
          </p:cNvCxnSpPr>
          <p:nvPr/>
        </p:nvCxnSpPr>
        <p:spPr>
          <a:xfrm>
            <a:off x="2789459" y="3271706"/>
            <a:ext cx="0" cy="50927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4CA40D-546A-45B6-B317-9F63E5190F50}"/>
              </a:ext>
            </a:extLst>
          </p:cNvPr>
          <p:cNvCxnSpPr>
            <a:cxnSpLocks/>
            <a:stCxn id="24" idx="1"/>
            <a:endCxn id="25" idx="3"/>
          </p:cNvCxnSpPr>
          <p:nvPr/>
        </p:nvCxnSpPr>
        <p:spPr>
          <a:xfrm flipH="1">
            <a:off x="1644241" y="4271739"/>
            <a:ext cx="44893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2FDFA6A-681C-4C89-9F59-748815387400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485745" y="2780950"/>
            <a:ext cx="574528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E18AD21-C585-40D3-A57E-0699262D3FB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773337" y="2988424"/>
            <a:ext cx="0" cy="44057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7B5C2AA-B095-43B7-9BDB-B15B587C9E74}"/>
              </a:ext>
            </a:extLst>
          </p:cNvPr>
          <p:cNvSpPr/>
          <p:nvPr/>
        </p:nvSpPr>
        <p:spPr>
          <a:xfrm>
            <a:off x="4182031" y="3414201"/>
            <a:ext cx="1203938" cy="4066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041B707-A043-491D-82CE-27586691D379}"/>
              </a:ext>
            </a:extLst>
          </p:cNvPr>
          <p:cNvSpPr/>
          <p:nvPr/>
        </p:nvSpPr>
        <p:spPr>
          <a:xfrm>
            <a:off x="440302" y="4927822"/>
            <a:ext cx="1203938" cy="4066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564788C-99EC-4F85-B421-CA8EC2F052F9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flipH="1">
            <a:off x="1042271" y="4479212"/>
            <a:ext cx="1" cy="44861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7C016FA-3A91-41C2-BED0-E00B82878215}"/>
              </a:ext>
            </a:extLst>
          </p:cNvPr>
          <p:cNvSpPr txBox="1"/>
          <p:nvPr/>
        </p:nvSpPr>
        <p:spPr>
          <a:xfrm>
            <a:off x="2495789" y="323272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663B11-A466-414A-A3B9-20DC0E352889}"/>
              </a:ext>
            </a:extLst>
          </p:cNvPr>
          <p:cNvSpPr txBox="1"/>
          <p:nvPr/>
        </p:nvSpPr>
        <p:spPr>
          <a:xfrm>
            <a:off x="1799503" y="392316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30467E-2350-44C9-A506-31E74239D2CF}"/>
              </a:ext>
            </a:extLst>
          </p:cNvPr>
          <p:cNvSpPr txBox="1"/>
          <p:nvPr/>
        </p:nvSpPr>
        <p:spPr>
          <a:xfrm>
            <a:off x="2829504" y="470700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FFA2C5-93B1-437A-81B9-2917C0034CF6}"/>
              </a:ext>
            </a:extLst>
          </p:cNvPr>
          <p:cNvSpPr txBox="1"/>
          <p:nvPr/>
        </p:nvSpPr>
        <p:spPr>
          <a:xfrm>
            <a:off x="3467143" y="2438829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01474E8-4C24-4953-B2E6-E0BD3A38437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789459" y="4762495"/>
            <a:ext cx="0" cy="48901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문서 53">
            <a:extLst>
              <a:ext uri="{FF2B5EF4-FFF2-40B4-BE49-F238E27FC236}">
                <a16:creationId xmlns:a16="http://schemas.microsoft.com/office/drawing/2014/main" id="{3324BCBA-EB82-47AE-9CAC-F25EA02273D9}"/>
              </a:ext>
            </a:extLst>
          </p:cNvPr>
          <p:cNvSpPr/>
          <p:nvPr/>
        </p:nvSpPr>
        <p:spPr>
          <a:xfrm>
            <a:off x="2093173" y="5251508"/>
            <a:ext cx="1426128" cy="47817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요청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출력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1DDD95A-9986-4DA4-B7AC-E28AE4832BC3}"/>
              </a:ext>
            </a:extLst>
          </p:cNvPr>
          <p:cNvSpPr/>
          <p:nvPr/>
        </p:nvSpPr>
        <p:spPr>
          <a:xfrm>
            <a:off x="2202368" y="6048225"/>
            <a:ext cx="1203938" cy="4066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CA799FF-D4AA-42AA-BB70-9BC97B57ABC7}"/>
              </a:ext>
            </a:extLst>
          </p:cNvPr>
          <p:cNvCxnSpPr>
            <a:cxnSpLocks/>
            <a:stCxn id="54" idx="2"/>
            <a:endCxn id="57" idx="0"/>
          </p:cNvCxnSpPr>
          <p:nvPr/>
        </p:nvCxnSpPr>
        <p:spPr>
          <a:xfrm flipH="1">
            <a:off x="2804337" y="5698068"/>
            <a:ext cx="1900" cy="35015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7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345464" y="1270710"/>
            <a:ext cx="5795277" cy="264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 3.2. </a:t>
            </a:r>
            <a:r>
              <a:rPr lang="en-US" altLang="ko-KR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PJT.Security.Login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–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로그인 프로세스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455" y="136508"/>
            <a:ext cx="1584176" cy="3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500"/>
              </a:lnSpc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시스템 정의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사용자 인터페이스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FEA775-1E02-44D6-B61A-A8E41064FD3A}"/>
              </a:ext>
            </a:extLst>
          </p:cNvPr>
          <p:cNvSpPr/>
          <p:nvPr/>
        </p:nvSpPr>
        <p:spPr>
          <a:xfrm>
            <a:off x="440304" y="1719743"/>
            <a:ext cx="1203938" cy="4066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E9911F6-726A-43E4-AE72-E341011745E6}"/>
              </a:ext>
            </a:extLst>
          </p:cNvPr>
          <p:cNvSpPr/>
          <p:nvPr/>
        </p:nvSpPr>
        <p:spPr>
          <a:xfrm>
            <a:off x="440304" y="2365695"/>
            <a:ext cx="1203938" cy="4066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CE97A955-60EC-488A-92BF-3C12DCCF3D14}"/>
              </a:ext>
            </a:extLst>
          </p:cNvPr>
          <p:cNvSpPr/>
          <p:nvPr/>
        </p:nvSpPr>
        <p:spPr>
          <a:xfrm>
            <a:off x="2725275" y="2223082"/>
            <a:ext cx="1765761" cy="691856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b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토큰관련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판단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0B42E2A-19DE-4453-A3F2-85DFE6B652FA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1042273" y="2126373"/>
            <a:ext cx="0" cy="2393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A5091C-EB81-4A7B-A7FC-D47BDC2A082C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1644242" y="2569010"/>
            <a:ext cx="108103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9C3C2D1-BFF4-4411-9301-2968577C969E}"/>
              </a:ext>
            </a:extLst>
          </p:cNvPr>
          <p:cNvSpPr/>
          <p:nvPr/>
        </p:nvSpPr>
        <p:spPr>
          <a:xfrm>
            <a:off x="642564" y="2814742"/>
            <a:ext cx="838659" cy="4505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토큰 키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324FB1B-301C-4962-948E-5E6334D45E85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3608156" y="2914938"/>
            <a:ext cx="193" cy="26599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BCF728E-A8E2-414E-BFEF-8109F028BDF8}"/>
              </a:ext>
            </a:extLst>
          </p:cNvPr>
          <p:cNvSpPr/>
          <p:nvPr/>
        </p:nvSpPr>
        <p:spPr>
          <a:xfrm>
            <a:off x="1663185" y="3180935"/>
            <a:ext cx="3890327" cy="2771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복호화비밀번호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=security(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비밀번호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DA78266-EF4B-44EF-A541-4231573F0598}"/>
              </a:ext>
            </a:extLst>
          </p:cNvPr>
          <p:cNvSpPr/>
          <p:nvPr/>
        </p:nvSpPr>
        <p:spPr>
          <a:xfrm>
            <a:off x="1663185" y="3457039"/>
            <a:ext cx="3890327" cy="2616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복호화비밀번호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=substring(0, 2, “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zz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E6F14B0-6FCB-43BF-81DE-01AEE985E820}"/>
              </a:ext>
            </a:extLst>
          </p:cNvPr>
          <p:cNvSpPr/>
          <p:nvPr/>
        </p:nvSpPr>
        <p:spPr>
          <a:xfrm>
            <a:off x="1663185" y="3716949"/>
            <a:ext cx="3890327" cy="25876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복호화비밀번호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=substring(</a:t>
            </a:r>
            <a:r>
              <a:rPr lang="ko-KR" altLang="en-US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복호화비밀번호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.length, -2, “aa”)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2832E4-90D4-4960-9903-4B4EBA82C1EE}"/>
              </a:ext>
            </a:extLst>
          </p:cNvPr>
          <p:cNvSpPr txBox="1"/>
          <p:nvPr/>
        </p:nvSpPr>
        <p:spPr>
          <a:xfrm>
            <a:off x="6866433" y="3408464"/>
            <a:ext cx="17700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선수 지식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이산수학</a:t>
            </a:r>
            <a:b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(Discreate Mathematics)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63907EC-2056-40FF-B40E-8213B424B5D3}"/>
              </a:ext>
            </a:extLst>
          </p:cNvPr>
          <p:cNvSpPr/>
          <p:nvPr/>
        </p:nvSpPr>
        <p:spPr>
          <a:xfrm>
            <a:off x="1663185" y="4165348"/>
            <a:ext cx="3890327" cy="4066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T&lt;VO&gt; current = 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dao.selectMember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56118673-4E5A-4F6A-9DD7-3DCC577A699D}"/>
              </a:ext>
            </a:extLst>
          </p:cNvPr>
          <p:cNvSpPr/>
          <p:nvPr/>
        </p:nvSpPr>
        <p:spPr>
          <a:xfrm>
            <a:off x="67427" y="4848081"/>
            <a:ext cx="7081455" cy="372027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SecurityUtil.check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Current.getPasswd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(),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복호화비밀번호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148155B-6E8A-4116-AB0C-6EF6A94B3158}"/>
              </a:ext>
            </a:extLst>
          </p:cNvPr>
          <p:cNvCxnSpPr>
            <a:cxnSpLocks/>
            <a:stCxn id="60" idx="2"/>
            <a:endCxn id="70" idx="0"/>
          </p:cNvCxnSpPr>
          <p:nvPr/>
        </p:nvCxnSpPr>
        <p:spPr>
          <a:xfrm>
            <a:off x="3608349" y="3975717"/>
            <a:ext cx="0" cy="1896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E1E95D0-E453-4630-8ADA-331A7A4A65C2}"/>
              </a:ext>
            </a:extLst>
          </p:cNvPr>
          <p:cNvCxnSpPr>
            <a:cxnSpLocks/>
            <a:stCxn id="70" idx="2"/>
            <a:endCxn id="74" idx="0"/>
          </p:cNvCxnSpPr>
          <p:nvPr/>
        </p:nvCxnSpPr>
        <p:spPr>
          <a:xfrm flipH="1">
            <a:off x="3608155" y="4571978"/>
            <a:ext cx="194" cy="27610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0E9D65A-AA68-4E07-AA57-E9AE298B0854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3608154" y="5220108"/>
            <a:ext cx="1" cy="31662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E475F2F-86F5-45AB-B7CA-BD85E3EBD582}"/>
              </a:ext>
            </a:extLst>
          </p:cNvPr>
          <p:cNvSpPr/>
          <p:nvPr/>
        </p:nvSpPr>
        <p:spPr>
          <a:xfrm>
            <a:off x="1663185" y="5501129"/>
            <a:ext cx="3890327" cy="4066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HttpSession.setAttributes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(“login”, #######);</a:t>
            </a: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HttpSession.setAttributes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(“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auth_token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”, @@@@@);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116BFC9D-F2FE-4F67-82F6-E52EBFC18C5D}"/>
              </a:ext>
            </a:extLst>
          </p:cNvPr>
          <p:cNvCxnSpPr>
            <a:stCxn id="59" idx="3"/>
            <a:endCxn id="60" idx="3"/>
          </p:cNvCxnSpPr>
          <p:nvPr/>
        </p:nvCxnSpPr>
        <p:spPr>
          <a:xfrm>
            <a:off x="5553512" y="3587844"/>
            <a:ext cx="12700" cy="258489"/>
          </a:xfrm>
          <a:prstGeom prst="bentConnector3">
            <a:avLst>
              <a:gd name="adj1" fmla="val 1800000"/>
            </a:avLst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5288C48-9C58-4F7D-AADB-5E7405F4BDA0}"/>
              </a:ext>
            </a:extLst>
          </p:cNvPr>
          <p:cNvCxnSpPr/>
          <p:nvPr/>
        </p:nvCxnSpPr>
        <p:spPr>
          <a:xfrm>
            <a:off x="5761436" y="3714107"/>
            <a:ext cx="10000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0C73234-9A07-44A9-87EF-5264B2958C3E}"/>
              </a:ext>
            </a:extLst>
          </p:cNvPr>
          <p:cNvSpPr txBox="1"/>
          <p:nvPr/>
        </p:nvSpPr>
        <p:spPr>
          <a:xfrm>
            <a:off x="3914879" y="2789823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B1D302E-E5EF-402A-A21B-AAB6BA07222C}"/>
              </a:ext>
            </a:extLst>
          </p:cNvPr>
          <p:cNvSpPr txBox="1"/>
          <p:nvPr/>
        </p:nvSpPr>
        <p:spPr>
          <a:xfrm>
            <a:off x="3914879" y="5233660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3AD6FC-4BFE-4F5F-A2EF-511F40C181C8}"/>
              </a:ext>
            </a:extLst>
          </p:cNvPr>
          <p:cNvCxnSpPr>
            <a:cxnSpLocks/>
            <a:stCxn id="74" idx="3"/>
            <a:endCxn id="106" idx="0"/>
          </p:cNvCxnSpPr>
          <p:nvPr/>
        </p:nvCxnSpPr>
        <p:spPr>
          <a:xfrm>
            <a:off x="7148882" y="5034095"/>
            <a:ext cx="0" cy="39549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6" name="순서도: 문서 105">
            <a:extLst>
              <a:ext uri="{FF2B5EF4-FFF2-40B4-BE49-F238E27FC236}">
                <a16:creationId xmlns:a16="http://schemas.microsoft.com/office/drawing/2014/main" id="{F91CBAED-9A30-4D74-8553-99ED1279ABEF}"/>
              </a:ext>
            </a:extLst>
          </p:cNvPr>
          <p:cNvSpPr/>
          <p:nvPr/>
        </p:nvSpPr>
        <p:spPr>
          <a:xfrm>
            <a:off x="6435818" y="5429586"/>
            <a:ext cx="1426128" cy="47817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실패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  <p:sp>
        <p:nvSpPr>
          <p:cNvPr id="110" name="순서도: 문서 109">
            <a:extLst>
              <a:ext uri="{FF2B5EF4-FFF2-40B4-BE49-F238E27FC236}">
                <a16:creationId xmlns:a16="http://schemas.microsoft.com/office/drawing/2014/main" id="{67EED915-D26B-492A-8A1D-B1DC3DF8D0D8}"/>
              </a:ext>
            </a:extLst>
          </p:cNvPr>
          <p:cNvSpPr/>
          <p:nvPr/>
        </p:nvSpPr>
        <p:spPr>
          <a:xfrm>
            <a:off x="2895090" y="6121476"/>
            <a:ext cx="1426128" cy="47817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성공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ko-KR" altLang="en-US" sz="105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리다이렉션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5C3ED4C-EB79-48E8-AC68-05152384B40A}"/>
              </a:ext>
            </a:extLst>
          </p:cNvPr>
          <p:cNvCxnSpPr>
            <a:cxnSpLocks/>
            <a:stCxn id="91" idx="2"/>
            <a:endCxn id="110" idx="0"/>
          </p:cNvCxnSpPr>
          <p:nvPr/>
        </p:nvCxnSpPr>
        <p:spPr>
          <a:xfrm flipH="1">
            <a:off x="3608154" y="5907759"/>
            <a:ext cx="195" cy="2137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BC49265-E950-4983-8C45-9159CBB0A813}"/>
              </a:ext>
            </a:extLst>
          </p:cNvPr>
          <p:cNvSpPr txBox="1"/>
          <p:nvPr/>
        </p:nvSpPr>
        <p:spPr>
          <a:xfrm>
            <a:off x="6866433" y="4675440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순서도: 문서 116">
            <a:extLst>
              <a:ext uri="{FF2B5EF4-FFF2-40B4-BE49-F238E27FC236}">
                <a16:creationId xmlns:a16="http://schemas.microsoft.com/office/drawing/2014/main" id="{F55A380A-4A43-48BE-A0A1-363D3F6ED2BC}"/>
              </a:ext>
            </a:extLst>
          </p:cNvPr>
          <p:cNvSpPr/>
          <p:nvPr/>
        </p:nvSpPr>
        <p:spPr>
          <a:xfrm>
            <a:off x="5335399" y="2327397"/>
            <a:ext cx="1000091" cy="47817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실패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9726BAF-6676-4EE6-96EB-33016D9572D8}"/>
              </a:ext>
            </a:extLst>
          </p:cNvPr>
          <p:cNvCxnSpPr>
            <a:cxnSpLocks/>
            <a:stCxn id="4" idx="3"/>
            <a:endCxn id="117" idx="1"/>
          </p:cNvCxnSpPr>
          <p:nvPr/>
        </p:nvCxnSpPr>
        <p:spPr>
          <a:xfrm flipV="1">
            <a:off x="4491036" y="2566484"/>
            <a:ext cx="844363" cy="25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9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345464" y="1270710"/>
            <a:ext cx="5795277" cy="264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 3.3. </a:t>
            </a:r>
            <a:r>
              <a:rPr lang="en-US" altLang="ko-KR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PJT.Board.Process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–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게시글 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다중 파일 첨부 등록 프로세스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455" y="136508"/>
            <a:ext cx="1584176" cy="3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500"/>
              </a:lnSpc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시스템 정의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사용자 인터페이스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FEA775-1E02-44D6-B61A-A8E41064FD3A}"/>
              </a:ext>
            </a:extLst>
          </p:cNvPr>
          <p:cNvSpPr/>
          <p:nvPr/>
        </p:nvSpPr>
        <p:spPr>
          <a:xfrm>
            <a:off x="1438595" y="1593908"/>
            <a:ext cx="1203938" cy="4066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E9911F6-726A-43E4-AE72-E341011745E6}"/>
              </a:ext>
            </a:extLst>
          </p:cNvPr>
          <p:cNvSpPr/>
          <p:nvPr/>
        </p:nvSpPr>
        <p:spPr>
          <a:xfrm>
            <a:off x="1438595" y="2239860"/>
            <a:ext cx="1203938" cy="40663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BoardVO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게시글 정보</a:t>
            </a: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CE97A955-60EC-488A-92BF-3C12DCCF3D14}"/>
              </a:ext>
            </a:extLst>
          </p:cNvPr>
          <p:cNvSpPr/>
          <p:nvPr/>
        </p:nvSpPr>
        <p:spPr>
          <a:xfrm>
            <a:off x="3723566" y="2097247"/>
            <a:ext cx="1765761" cy="691856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b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토큰관련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판단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0B42E2A-19DE-4453-A3F2-85DFE6B652FA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2040564" y="2000538"/>
            <a:ext cx="0" cy="23932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A5091C-EB81-4A7B-A7FC-D47BDC2A082C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2642533" y="2443175"/>
            <a:ext cx="108103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9C3C2D1-BFF4-4411-9301-2968577C969E}"/>
              </a:ext>
            </a:extLst>
          </p:cNvPr>
          <p:cNvSpPr/>
          <p:nvPr/>
        </p:nvSpPr>
        <p:spPr>
          <a:xfrm>
            <a:off x="1640855" y="2688907"/>
            <a:ext cx="838659" cy="4505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토큰 키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324FB1B-301C-4962-948E-5E6334D45E85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4606447" y="2789103"/>
            <a:ext cx="193" cy="26599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BCF728E-A8E2-414E-BFEF-8109F028BDF8}"/>
              </a:ext>
            </a:extLst>
          </p:cNvPr>
          <p:cNvSpPr/>
          <p:nvPr/>
        </p:nvSpPr>
        <p:spPr>
          <a:xfrm>
            <a:off x="2661476" y="3055100"/>
            <a:ext cx="3890327" cy="2771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복호화비밀번호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vo.getPasswd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DA78266-EF4B-44EF-A541-4231573F0598}"/>
              </a:ext>
            </a:extLst>
          </p:cNvPr>
          <p:cNvSpPr/>
          <p:nvPr/>
        </p:nvSpPr>
        <p:spPr>
          <a:xfrm>
            <a:off x="2661476" y="3331204"/>
            <a:ext cx="3890327" cy="2616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vo.setPasswd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복호화비밀번호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);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다이아몬드 73">
            <a:extLst>
              <a:ext uri="{FF2B5EF4-FFF2-40B4-BE49-F238E27FC236}">
                <a16:creationId xmlns:a16="http://schemas.microsoft.com/office/drawing/2014/main" id="{56118673-4E5A-4F6A-9DD7-3DCC577A699D}"/>
              </a:ext>
            </a:extLst>
          </p:cNvPr>
          <p:cNvSpPr/>
          <p:nvPr/>
        </p:nvSpPr>
        <p:spPr>
          <a:xfrm>
            <a:off x="3280984" y="3898782"/>
            <a:ext cx="2650921" cy="520090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나눔고딕" panose="020D0604000000000000" pitchFamily="50" charset="-127"/>
                <a:ea typeface="나눔고딕" panose="020D0604000000000000" pitchFamily="50" charset="-127"/>
              </a:rPr>
              <a:t>Multipart </a:t>
            </a:r>
            <a:r>
              <a:rPr lang="en-US" altLang="ko-KR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single:files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E1E95D0-E453-4630-8ADA-331A7A4A65C2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4606445" y="3598224"/>
            <a:ext cx="194" cy="3005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0C73234-9A07-44A9-87EF-5264B2958C3E}"/>
              </a:ext>
            </a:extLst>
          </p:cNvPr>
          <p:cNvSpPr txBox="1"/>
          <p:nvPr/>
        </p:nvSpPr>
        <p:spPr>
          <a:xfrm>
            <a:off x="4913170" y="2663988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B1D302E-E5EF-402A-A21B-AAB6BA07222C}"/>
              </a:ext>
            </a:extLst>
          </p:cNvPr>
          <p:cNvSpPr txBox="1"/>
          <p:nvPr/>
        </p:nvSpPr>
        <p:spPr>
          <a:xfrm>
            <a:off x="3020803" y="4164956"/>
            <a:ext cx="274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순서도: 문서 116">
            <a:extLst>
              <a:ext uri="{FF2B5EF4-FFF2-40B4-BE49-F238E27FC236}">
                <a16:creationId xmlns:a16="http://schemas.microsoft.com/office/drawing/2014/main" id="{F55A380A-4A43-48BE-A0A1-363D3F6ED2BC}"/>
              </a:ext>
            </a:extLst>
          </p:cNvPr>
          <p:cNvSpPr/>
          <p:nvPr/>
        </p:nvSpPr>
        <p:spPr>
          <a:xfrm>
            <a:off x="6333690" y="2201562"/>
            <a:ext cx="1000091" cy="478173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실패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9726BAF-6676-4EE6-96EB-33016D9572D8}"/>
              </a:ext>
            </a:extLst>
          </p:cNvPr>
          <p:cNvCxnSpPr>
            <a:cxnSpLocks/>
            <a:stCxn id="4" idx="3"/>
            <a:endCxn id="117" idx="1"/>
          </p:cNvCxnSpPr>
          <p:nvPr/>
        </p:nvCxnSpPr>
        <p:spPr>
          <a:xfrm flipV="1">
            <a:off x="5489327" y="2440649"/>
            <a:ext cx="844363" cy="25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8E3C26E-7B52-407A-9854-742D4639F832}"/>
              </a:ext>
            </a:extLst>
          </p:cNvPr>
          <p:cNvSpPr/>
          <p:nvPr/>
        </p:nvSpPr>
        <p:spPr>
          <a:xfrm>
            <a:off x="1640855" y="3179325"/>
            <a:ext cx="838659" cy="45055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Multipart</a:t>
            </a:r>
          </a:p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(File)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7D5DFCC-51A1-4982-88AA-CC4026C50D6A}"/>
              </a:ext>
            </a:extLst>
          </p:cNvPr>
          <p:cNvCxnSpPr>
            <a:cxnSpLocks/>
            <a:stCxn id="74" idx="1"/>
            <a:endCxn id="72" idx="0"/>
          </p:cNvCxnSpPr>
          <p:nvPr/>
        </p:nvCxnSpPr>
        <p:spPr>
          <a:xfrm>
            <a:off x="3280984" y="4158827"/>
            <a:ext cx="6181" cy="29990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8C238724-A5E2-46EB-8D9B-50ED7AAC37E8}"/>
              </a:ext>
            </a:extLst>
          </p:cNvPr>
          <p:cNvSpPr/>
          <p:nvPr/>
        </p:nvSpPr>
        <p:spPr>
          <a:xfrm>
            <a:off x="1234161" y="6174004"/>
            <a:ext cx="1000091" cy="36865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실패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505D39-54EB-4651-B49D-DF7F6E9773CB}"/>
              </a:ext>
            </a:extLst>
          </p:cNvPr>
          <p:cNvSpPr txBox="1"/>
          <p:nvPr/>
        </p:nvSpPr>
        <p:spPr>
          <a:xfrm>
            <a:off x="5499857" y="2095142"/>
            <a:ext cx="274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ED41E8-68E9-427D-8E73-1F68FFF1CF9B}"/>
              </a:ext>
            </a:extLst>
          </p:cNvPr>
          <p:cNvSpPr txBox="1"/>
          <p:nvPr/>
        </p:nvSpPr>
        <p:spPr>
          <a:xfrm>
            <a:off x="1269431" y="4791173"/>
            <a:ext cx="10935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처리속도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o(</a:t>
            </a:r>
            <a:r>
              <a:rPr lang="en-US" altLang="ko-KR" sz="9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logN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C7680E4F-2AB4-48CD-9383-CCD2DCE28498}"/>
              </a:ext>
            </a:extLst>
          </p:cNvPr>
          <p:cNvSpPr/>
          <p:nvPr/>
        </p:nvSpPr>
        <p:spPr>
          <a:xfrm>
            <a:off x="2316159" y="4458736"/>
            <a:ext cx="1942012" cy="374137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Single.</a:t>
            </a:r>
            <a:b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isEmpty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80D6395-CF56-498D-990D-5186EC1D4CA9}"/>
              </a:ext>
            </a:extLst>
          </p:cNvPr>
          <p:cNvCxnSpPr>
            <a:cxnSpLocks/>
            <a:stCxn id="72" idx="2"/>
            <a:endCxn id="107" idx="0"/>
          </p:cNvCxnSpPr>
          <p:nvPr/>
        </p:nvCxnSpPr>
        <p:spPr>
          <a:xfrm>
            <a:off x="3287165" y="4832873"/>
            <a:ext cx="0" cy="33577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3957934-2DD4-4D5F-BF00-5D67FC46371B}"/>
              </a:ext>
            </a:extLst>
          </p:cNvPr>
          <p:cNvSpPr txBox="1"/>
          <p:nvPr/>
        </p:nvSpPr>
        <p:spPr>
          <a:xfrm>
            <a:off x="2046701" y="4392502"/>
            <a:ext cx="274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343CE9D-FCE8-47F9-9808-286C9B535EE2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 flipH="1">
            <a:off x="2316158" y="3715443"/>
            <a:ext cx="2290285" cy="930363"/>
          </a:xfrm>
          <a:prstGeom prst="bentConnector3">
            <a:avLst>
              <a:gd name="adj1" fmla="val -9981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F3F95037-6A00-49FF-ABE8-A3350CC95983}"/>
              </a:ext>
            </a:extLst>
          </p:cNvPr>
          <p:cNvCxnSpPr>
            <a:cxnSpLocks/>
            <a:stCxn id="107" idx="2"/>
            <a:endCxn id="50" idx="3"/>
          </p:cNvCxnSpPr>
          <p:nvPr/>
        </p:nvCxnSpPr>
        <p:spPr>
          <a:xfrm rot="5400000">
            <a:off x="2386798" y="5457965"/>
            <a:ext cx="747823" cy="105291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DEB3513-1DA6-4868-A174-F121D7E5158F}"/>
              </a:ext>
            </a:extLst>
          </p:cNvPr>
          <p:cNvSpPr txBox="1"/>
          <p:nvPr/>
        </p:nvSpPr>
        <p:spPr>
          <a:xfrm>
            <a:off x="3017549" y="5621325"/>
            <a:ext cx="274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FF362B35-3F1E-4E95-8AA5-13517D923257}"/>
              </a:ext>
            </a:extLst>
          </p:cNvPr>
          <p:cNvSpPr/>
          <p:nvPr/>
        </p:nvSpPr>
        <p:spPr>
          <a:xfrm>
            <a:off x="4606443" y="5081347"/>
            <a:ext cx="1392638" cy="61646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Queue, stack, LinkedList.</a:t>
            </a:r>
            <a:b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push(single)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다이아몬드 106">
            <a:extLst>
              <a:ext uri="{FF2B5EF4-FFF2-40B4-BE49-F238E27FC236}">
                <a16:creationId xmlns:a16="http://schemas.microsoft.com/office/drawing/2014/main" id="{9E538857-67AD-47B9-85D4-AB2B7BD13CCF}"/>
              </a:ext>
            </a:extLst>
          </p:cNvPr>
          <p:cNvSpPr/>
          <p:nvPr/>
        </p:nvSpPr>
        <p:spPr>
          <a:xfrm>
            <a:off x="2316159" y="5168651"/>
            <a:ext cx="1942012" cy="441859"/>
          </a:xfrm>
          <a:prstGeom prst="diamon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fileRestrictExt</a:t>
            </a:r>
            <a:b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Check(single)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C445A70-C044-4994-B2D6-0D723309B18C}"/>
              </a:ext>
            </a:extLst>
          </p:cNvPr>
          <p:cNvCxnSpPr>
            <a:cxnSpLocks/>
            <a:stCxn id="107" idx="3"/>
            <a:endCxn id="103" idx="1"/>
          </p:cNvCxnSpPr>
          <p:nvPr/>
        </p:nvCxnSpPr>
        <p:spPr>
          <a:xfrm flipV="1">
            <a:off x="4258171" y="5389580"/>
            <a:ext cx="34827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DDEF452-C750-43C6-AD5C-FBC7EB124D81}"/>
              </a:ext>
            </a:extLst>
          </p:cNvPr>
          <p:cNvSpPr txBox="1"/>
          <p:nvPr/>
        </p:nvSpPr>
        <p:spPr>
          <a:xfrm>
            <a:off x="3006550" y="4879942"/>
            <a:ext cx="274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49609E3-8E11-4A17-8A0B-A4E55CBEB11C}"/>
              </a:ext>
            </a:extLst>
          </p:cNvPr>
          <p:cNvSpPr txBox="1"/>
          <p:nvPr/>
        </p:nvSpPr>
        <p:spPr>
          <a:xfrm>
            <a:off x="4164156" y="5094830"/>
            <a:ext cx="274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930C35D2-2F36-4AC4-AED8-AF8F133A87B2}"/>
              </a:ext>
            </a:extLst>
          </p:cNvPr>
          <p:cNvCxnSpPr>
            <a:cxnSpLocks/>
            <a:stCxn id="103" idx="3"/>
          </p:cNvCxnSpPr>
          <p:nvPr/>
        </p:nvCxnSpPr>
        <p:spPr>
          <a:xfrm flipH="1" flipV="1">
            <a:off x="4592190" y="3767768"/>
            <a:ext cx="1406891" cy="1621812"/>
          </a:xfrm>
          <a:prstGeom prst="bentConnector4">
            <a:avLst>
              <a:gd name="adj1" fmla="val -16249"/>
              <a:gd name="adj2" fmla="val 100367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BAB5915-FDD1-43C9-BADA-6073A45ACF8B}"/>
              </a:ext>
            </a:extLst>
          </p:cNvPr>
          <p:cNvSpPr txBox="1"/>
          <p:nvPr/>
        </p:nvSpPr>
        <p:spPr>
          <a:xfrm>
            <a:off x="5803614" y="3888381"/>
            <a:ext cx="2744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4515975-3CCD-4E1E-ADBF-1195ED27C7F7}"/>
              </a:ext>
            </a:extLst>
          </p:cNvPr>
          <p:cNvSpPr/>
          <p:nvPr/>
        </p:nvSpPr>
        <p:spPr>
          <a:xfrm>
            <a:off x="6711194" y="3709488"/>
            <a:ext cx="1753299" cy="2616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 = 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idGenerator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A88916FC-18B3-492C-B8DE-5D8C1D57C01D}"/>
              </a:ext>
            </a:extLst>
          </p:cNvPr>
          <p:cNvSpPr/>
          <p:nvPr/>
        </p:nvSpPr>
        <p:spPr>
          <a:xfrm>
            <a:off x="6711194" y="4187278"/>
            <a:ext cx="1753299" cy="2616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vo.setId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(id);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E69E3108-BDD6-4551-BA7A-7E1D8BBBC03F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>
          <a:xfrm>
            <a:off x="7587844" y="3971098"/>
            <a:ext cx="0" cy="2161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633C7A5-A2A1-4545-A7E1-89C45446FBFA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7587844" y="4448888"/>
            <a:ext cx="0" cy="33045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0DEDF22D-EAC7-4F56-A6BD-9D121243EBA0}"/>
              </a:ext>
            </a:extLst>
          </p:cNvPr>
          <p:cNvSpPr/>
          <p:nvPr/>
        </p:nvSpPr>
        <p:spPr>
          <a:xfrm>
            <a:off x="6711194" y="4792826"/>
            <a:ext cx="1753299" cy="2616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boardDAO.insert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vo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874ED3B3-F9D9-45C2-A4B9-CF88063DFF48}"/>
              </a:ext>
            </a:extLst>
          </p:cNvPr>
          <p:cNvSpPr/>
          <p:nvPr/>
        </p:nvSpPr>
        <p:spPr>
          <a:xfrm>
            <a:off x="6711194" y="5628788"/>
            <a:ext cx="1753299" cy="2616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boardDAO.insertFile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9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fileVO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C8762CCC-4CA8-4682-853F-321EFAA3D021}"/>
              </a:ext>
            </a:extLst>
          </p:cNvPr>
          <p:cNvSpPr/>
          <p:nvPr/>
        </p:nvSpPr>
        <p:spPr>
          <a:xfrm>
            <a:off x="6891524" y="5108705"/>
            <a:ext cx="1392638" cy="2871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fileUpload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tmpFiles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7DD02901-C516-43D5-BB0C-6AA451D682E0}"/>
              </a:ext>
            </a:extLst>
          </p:cNvPr>
          <p:cNvCxnSpPr>
            <a:cxnSpLocks/>
            <a:stCxn id="149" idx="2"/>
            <a:endCxn id="147" idx="0"/>
          </p:cNvCxnSpPr>
          <p:nvPr/>
        </p:nvCxnSpPr>
        <p:spPr>
          <a:xfrm>
            <a:off x="7587843" y="5395809"/>
            <a:ext cx="1" cy="23297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8" name="순서도: 문서 157">
            <a:extLst>
              <a:ext uri="{FF2B5EF4-FFF2-40B4-BE49-F238E27FC236}">
                <a16:creationId xmlns:a16="http://schemas.microsoft.com/office/drawing/2014/main" id="{30DB9960-D835-4647-97B5-A6BE69BCCFD9}"/>
              </a:ext>
            </a:extLst>
          </p:cNvPr>
          <p:cNvSpPr/>
          <p:nvPr/>
        </p:nvSpPr>
        <p:spPr>
          <a:xfrm>
            <a:off x="7087797" y="6143493"/>
            <a:ext cx="1000091" cy="36865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성공</a:t>
            </a: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24C759FD-77F1-4B4A-91B7-ADE5894D5D4C}"/>
              </a:ext>
            </a:extLst>
          </p:cNvPr>
          <p:cNvCxnSpPr>
            <a:cxnSpLocks/>
            <a:stCxn id="74" idx="3"/>
            <a:endCxn id="134" idx="1"/>
          </p:cNvCxnSpPr>
          <p:nvPr/>
        </p:nvCxnSpPr>
        <p:spPr>
          <a:xfrm flipV="1">
            <a:off x="5931905" y="3840293"/>
            <a:ext cx="779289" cy="318534"/>
          </a:xfrm>
          <a:prstGeom prst="bentConnector3">
            <a:avLst>
              <a:gd name="adj1" fmla="val 50000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902392E8-B4A6-448A-A7EF-862B762DBF95}"/>
              </a:ext>
            </a:extLst>
          </p:cNvPr>
          <p:cNvCxnSpPr>
            <a:cxnSpLocks/>
            <a:stCxn id="147" idx="2"/>
            <a:endCxn id="158" idx="0"/>
          </p:cNvCxnSpPr>
          <p:nvPr/>
        </p:nvCxnSpPr>
        <p:spPr>
          <a:xfrm flipH="1">
            <a:off x="7587843" y="5890398"/>
            <a:ext cx="1" cy="2530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19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63455" y="136508"/>
            <a:ext cx="1584176" cy="3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500"/>
              </a:lnSpc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시스템 정의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 조건 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제약 사항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15AAA-0A44-43FA-B5DE-A0C2A2C7CBDA}"/>
              </a:ext>
            </a:extLst>
          </p:cNvPr>
          <p:cNvSpPr txBox="1"/>
          <p:nvPr/>
        </p:nvSpPr>
        <p:spPr>
          <a:xfrm>
            <a:off x="364803" y="1501629"/>
            <a:ext cx="5242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각종 기능별 모듈은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파일업로드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)”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제품을 고객사에서 제공한다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7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4" y="255802"/>
            <a:ext cx="3813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예정인 기술 및 예상 개발 방법</a:t>
            </a:r>
            <a:endParaRPr lang="en-US" altLang="ko-KR" sz="105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예정인 기술 및 예상 개발 방법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7D5D54-61CA-404E-B9CC-ACACF7FF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50" y="1869300"/>
            <a:ext cx="3004683" cy="29804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0D666B-AEED-448E-85F0-78B36CD32574}"/>
              </a:ext>
            </a:extLst>
          </p:cNvPr>
          <p:cNvSpPr txBox="1"/>
          <p:nvPr/>
        </p:nvSpPr>
        <p:spPr>
          <a:xfrm>
            <a:off x="392302" y="5201877"/>
            <a:ext cx="405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애자일 개발방법론은 구현 기술 </a:t>
            </a:r>
            <a:r>
              <a:rPr lang="ko-KR" altLang="en-US" sz="12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태스트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확보 작업에서 사용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66914CB-B7D8-4CDD-813B-CD134FAEE7B0}"/>
              </a:ext>
            </a:extLst>
          </p:cNvPr>
          <p:cNvSpPr/>
          <p:nvPr/>
        </p:nvSpPr>
        <p:spPr>
          <a:xfrm>
            <a:off x="3880411" y="2075385"/>
            <a:ext cx="1403892" cy="2384616"/>
          </a:xfrm>
          <a:prstGeom prst="rightArrow">
            <a:avLst>
              <a:gd name="adj1" fmla="val 50000"/>
              <a:gd name="adj2" fmla="val 667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A6B7CC-ECE4-49DA-B2B6-2B25647A83F8}"/>
              </a:ext>
            </a:extLst>
          </p:cNvPr>
          <p:cNvSpPr txBox="1"/>
          <p:nvPr/>
        </p:nvSpPr>
        <p:spPr>
          <a:xfrm>
            <a:off x="5716840" y="2944528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고객사에서 요구하는 </a:t>
            </a:r>
            <a:b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CBD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방법론 적용예정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64D61-4769-4B7B-928C-719478CEB05E}"/>
              </a:ext>
            </a:extLst>
          </p:cNvPr>
          <p:cNvSpPr txBox="1"/>
          <p:nvPr/>
        </p:nvSpPr>
        <p:spPr>
          <a:xfrm>
            <a:off x="646510" y="4849703"/>
            <a:ext cx="18533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애자일 개발 프로세스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32513-EF3F-441D-8969-250B36F57BA4}"/>
              </a:ext>
            </a:extLst>
          </p:cNvPr>
          <p:cNvSpPr txBox="1"/>
          <p:nvPr/>
        </p:nvSpPr>
        <p:spPr>
          <a:xfrm>
            <a:off x="392302" y="5438634"/>
            <a:ext cx="2715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고객 프로젝트에서는 적용하지 않음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07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4" y="255802"/>
            <a:ext cx="38135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 및 작업 분담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 및 작업 분담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A6B7CC-ECE4-49DA-B2B6-2B25647A83F8}"/>
              </a:ext>
            </a:extLst>
          </p:cNvPr>
          <p:cNvSpPr txBox="1"/>
          <p:nvPr/>
        </p:nvSpPr>
        <p:spPr>
          <a:xfrm>
            <a:off x="2917236" y="1852897"/>
            <a:ext cx="2217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OOO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algn="ctr"/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PM(Project Manager)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449EB-A11B-4A6B-A6D0-D38786F6C74D}"/>
              </a:ext>
            </a:extLst>
          </p:cNvPr>
          <p:cNvSpPr txBox="1"/>
          <p:nvPr/>
        </p:nvSpPr>
        <p:spPr>
          <a:xfrm>
            <a:off x="2949843" y="2919178"/>
            <a:ext cx="195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OOO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pPr algn="ctr"/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PL(Project Leader)</a:t>
            </a:r>
          </a:p>
          <a:p>
            <a:pPr algn="ctr"/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리더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6B45F-851B-4370-9A71-5AF7CF8DCA64}"/>
              </a:ext>
            </a:extLst>
          </p:cNvPr>
          <p:cNvSpPr txBox="1"/>
          <p:nvPr/>
        </p:nvSpPr>
        <p:spPr>
          <a:xfrm>
            <a:off x="7205267" y="2670997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(Quality)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E753C-E535-4FE1-8855-71C2DBF85B63}"/>
              </a:ext>
            </a:extLst>
          </p:cNvPr>
          <p:cNvSpPr txBox="1"/>
          <p:nvPr/>
        </p:nvSpPr>
        <p:spPr>
          <a:xfrm>
            <a:off x="6878412" y="343723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보증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2117D-1F15-4573-BE89-F41C43705294}"/>
              </a:ext>
            </a:extLst>
          </p:cNvPr>
          <p:cNvSpPr txBox="1"/>
          <p:nvPr/>
        </p:nvSpPr>
        <p:spPr>
          <a:xfrm>
            <a:off x="8265536" y="343723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4D9D72-A20B-4889-BD38-3B4F31D705D4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7131046" y="2978774"/>
            <a:ext cx="700354" cy="458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C8790EE-FD39-47DE-8780-2BED1FBEE002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7831400" y="2978774"/>
            <a:ext cx="686770" cy="4584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E97B784-6DE2-4609-A92C-6256C90C3D7E}"/>
              </a:ext>
            </a:extLst>
          </p:cNvPr>
          <p:cNvSpPr txBox="1"/>
          <p:nvPr/>
        </p:nvSpPr>
        <p:spPr>
          <a:xfrm>
            <a:off x="2052500" y="4202137"/>
            <a:ext cx="1042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(Developer)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C60723-DC12-4B30-A013-7B5B2FF6C6D6}"/>
              </a:ext>
            </a:extLst>
          </p:cNvPr>
          <p:cNvSpPr txBox="1"/>
          <p:nvPr/>
        </p:nvSpPr>
        <p:spPr>
          <a:xfrm>
            <a:off x="4626386" y="3435207"/>
            <a:ext cx="1680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PM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부재 시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PL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직무수행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0F6A6-5474-4AAA-B3BA-FA8014B4BDC3}"/>
              </a:ext>
            </a:extLst>
          </p:cNvPr>
          <p:cNvSpPr txBox="1"/>
          <p:nvPr/>
        </p:nvSpPr>
        <p:spPr>
          <a:xfrm>
            <a:off x="570414" y="3128930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중간경영자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149BF7-632F-44D5-AE63-E8137CFFD845}"/>
              </a:ext>
            </a:extLst>
          </p:cNvPr>
          <p:cNvSpPr txBox="1"/>
          <p:nvPr/>
        </p:nvSpPr>
        <p:spPr>
          <a:xfrm>
            <a:off x="570414" y="2007878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최고경영자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40D657-77C4-4E49-8B6F-31C9111F359E}"/>
              </a:ext>
            </a:extLst>
          </p:cNvPr>
          <p:cNvSpPr txBox="1"/>
          <p:nvPr/>
        </p:nvSpPr>
        <p:spPr>
          <a:xfrm>
            <a:off x="570414" y="4220840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일선실무자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03A9AD-3B11-4A64-9BFC-89E3F1701CC7}"/>
              </a:ext>
            </a:extLst>
          </p:cNvPr>
          <p:cNvSpPr txBox="1"/>
          <p:nvPr/>
        </p:nvSpPr>
        <p:spPr>
          <a:xfrm>
            <a:off x="3352606" y="4178417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디자이너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(Designer)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245128-53A4-405D-BFCE-A3A357594171}"/>
              </a:ext>
            </a:extLst>
          </p:cNvPr>
          <p:cNvSpPr txBox="1"/>
          <p:nvPr/>
        </p:nvSpPr>
        <p:spPr>
          <a:xfrm>
            <a:off x="4482841" y="4177023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외주 업체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4EBAC5-63D4-4455-A2A9-338D5F638773}"/>
              </a:ext>
            </a:extLst>
          </p:cNvPr>
          <p:cNvSpPr txBox="1"/>
          <p:nvPr/>
        </p:nvSpPr>
        <p:spPr>
          <a:xfrm>
            <a:off x="5443154" y="4176968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개인사업자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프리랜서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0F4939-1E66-4C57-AF28-9E9FEA9A4010}"/>
              </a:ext>
            </a:extLst>
          </p:cNvPr>
          <p:cNvCxnSpPr>
            <a:cxnSpLocks/>
          </p:cNvCxnSpPr>
          <p:nvPr/>
        </p:nvCxnSpPr>
        <p:spPr>
          <a:xfrm>
            <a:off x="6571507" y="1702966"/>
            <a:ext cx="0" cy="32381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900B096-53C2-4271-962F-AAFF1C5B8605}"/>
              </a:ext>
            </a:extLst>
          </p:cNvPr>
          <p:cNvCxnSpPr>
            <a:cxnSpLocks/>
          </p:cNvCxnSpPr>
          <p:nvPr/>
        </p:nvCxnSpPr>
        <p:spPr>
          <a:xfrm>
            <a:off x="1856894" y="1702966"/>
            <a:ext cx="0" cy="323815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1A8EAA2-CC0E-4623-BC61-152BA04094CC}"/>
              </a:ext>
            </a:extLst>
          </p:cNvPr>
          <p:cNvSpPr txBox="1"/>
          <p:nvPr/>
        </p:nvSpPr>
        <p:spPr>
          <a:xfrm>
            <a:off x="2201100" y="4884931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2~3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9732EF-12E3-43C0-8850-3EEEA3E978AB}"/>
              </a:ext>
            </a:extLst>
          </p:cNvPr>
          <p:cNvSpPr txBox="1"/>
          <p:nvPr/>
        </p:nvSpPr>
        <p:spPr>
          <a:xfrm>
            <a:off x="3458403" y="4884931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1~2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178B53-E953-4983-AB4E-10B10685C8FE}"/>
              </a:ext>
            </a:extLst>
          </p:cNvPr>
          <p:cNvSpPr txBox="1"/>
          <p:nvPr/>
        </p:nvSpPr>
        <p:spPr>
          <a:xfrm>
            <a:off x="4663164" y="4884931"/>
            <a:ext cx="487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07D26B-4764-41F3-BD38-E437BD2A05E6}"/>
              </a:ext>
            </a:extLst>
          </p:cNvPr>
          <p:cNvSpPr txBox="1"/>
          <p:nvPr/>
        </p:nvSpPr>
        <p:spPr>
          <a:xfrm>
            <a:off x="5693931" y="4884931"/>
            <a:ext cx="487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82904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289358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05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</a:t>
            </a:r>
            <a:endParaRPr lang="en-US" altLang="ko-KR" sz="105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E7092-9383-4C37-8757-19964B27434D}"/>
              </a:ext>
            </a:extLst>
          </p:cNvPr>
          <p:cNvSpPr txBox="1"/>
          <p:nvPr/>
        </p:nvSpPr>
        <p:spPr>
          <a:xfrm>
            <a:off x="364802" y="1202931"/>
            <a:ext cx="3611580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2FF33-E296-45B9-8A22-3D029C160273}"/>
              </a:ext>
            </a:extLst>
          </p:cNvPr>
          <p:cNvSpPr txBox="1"/>
          <p:nvPr/>
        </p:nvSpPr>
        <p:spPr>
          <a:xfrm>
            <a:off x="364803" y="1563657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CPU: intel i5 6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세대 프로세서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3.2ghz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CAC2B-B187-47D7-8C2A-4FEA56CF00A5}"/>
              </a:ext>
            </a:extLst>
          </p:cNvPr>
          <p:cNvSpPr txBox="1"/>
          <p:nvPr/>
        </p:nvSpPr>
        <p:spPr>
          <a:xfrm>
            <a:off x="364803" y="1888319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RAM: 16GB DDR4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FF898-0170-4297-B4B4-6DFA04FD99B3}"/>
              </a:ext>
            </a:extLst>
          </p:cNvPr>
          <p:cNvSpPr txBox="1"/>
          <p:nvPr/>
        </p:nvSpPr>
        <p:spPr>
          <a:xfrm>
            <a:off x="364803" y="2215517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HDD: SSD 250GB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DAC143-0449-4C05-B453-99BA23091ECD}"/>
              </a:ext>
            </a:extLst>
          </p:cNvPr>
          <p:cNvSpPr txBox="1"/>
          <p:nvPr/>
        </p:nvSpPr>
        <p:spPr>
          <a:xfrm>
            <a:off x="364803" y="2542715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LAN: 100~1Gbps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급 </a:t>
            </a:r>
            <a:r>
              <a:rPr lang="ko-KR" altLang="en-US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랜카드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67175B-083F-4F27-8E9E-F491ECD13455}"/>
              </a:ext>
            </a:extLst>
          </p:cNvPr>
          <p:cNvSpPr txBox="1"/>
          <p:nvPr/>
        </p:nvSpPr>
        <p:spPr>
          <a:xfrm>
            <a:off x="364803" y="2869913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운영체제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Microsoft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윈도우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 Pro K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DC5E2A-9BA5-4715-8FEC-15BBB849893D}"/>
              </a:ext>
            </a:extLst>
          </p:cNvPr>
          <p:cNvSpPr txBox="1"/>
          <p:nvPr/>
        </p:nvSpPr>
        <p:spPr>
          <a:xfrm>
            <a:off x="364803" y="3197111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통합개발환경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Eclipse 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B9C7A4-9F55-4BE3-8440-184B0A50304D}"/>
              </a:ext>
            </a:extLst>
          </p:cNvPr>
          <p:cNvSpPr txBox="1"/>
          <p:nvPr/>
        </p:nvSpPr>
        <p:spPr>
          <a:xfrm>
            <a:off x="364803" y="3524309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JDK: OpenJDK 1.8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DD5A30-E63E-41A8-BD67-DE1C8072A550}"/>
              </a:ext>
            </a:extLst>
          </p:cNvPr>
          <p:cNvSpPr txBox="1"/>
          <p:nvPr/>
        </p:nvSpPr>
        <p:spPr>
          <a:xfrm>
            <a:off x="364803" y="3851507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표준 프레임워크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Spring Framework 4.2.4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38B0B2-441E-4CA4-9DEB-73F5F859A10B}"/>
              </a:ext>
            </a:extLst>
          </p:cNvPr>
          <p:cNvSpPr txBox="1"/>
          <p:nvPr/>
        </p:nvSpPr>
        <p:spPr>
          <a:xfrm>
            <a:off x="364803" y="4178705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기타 라이브러리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MyBatis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 오픈소스 파일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(jar)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94F6DB-8C44-4680-BFBD-1324A63F6AB4}"/>
              </a:ext>
            </a:extLst>
          </p:cNvPr>
          <p:cNvSpPr txBox="1"/>
          <p:nvPr/>
        </p:nvSpPr>
        <p:spPr>
          <a:xfrm>
            <a:off x="364803" y="4505903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10. Notepad++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32495B-50E7-49C7-9A54-055CD3D31E40}"/>
              </a:ext>
            </a:extLst>
          </p:cNvPr>
          <p:cNvSpPr txBox="1"/>
          <p:nvPr/>
        </p:nvSpPr>
        <p:spPr>
          <a:xfrm>
            <a:off x="364803" y="4833101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11.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고객사 제공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DBMS: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Oracle Databases 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92CC60-1FA5-4C8B-97DC-1A2DC26EB332}"/>
              </a:ext>
            </a:extLst>
          </p:cNvPr>
          <p:cNvSpPr txBox="1"/>
          <p:nvPr/>
        </p:nvSpPr>
        <p:spPr>
          <a:xfrm>
            <a:off x="364803" y="5160118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12. Putty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9B6F34-B04F-470C-8CA6-4B6E2BB8121B}"/>
              </a:ext>
            </a:extLst>
          </p:cNvPr>
          <p:cNvSpPr txBox="1"/>
          <p:nvPr/>
        </p:nvSpPr>
        <p:spPr>
          <a:xfrm>
            <a:off x="364802" y="5487135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13.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개발자용 무료 폰트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 폰트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C332D8-4A4B-4538-8BC0-E167DCF47D04}"/>
              </a:ext>
            </a:extLst>
          </p:cNvPr>
          <p:cNvSpPr txBox="1"/>
          <p:nvPr/>
        </p:nvSpPr>
        <p:spPr>
          <a:xfrm>
            <a:off x="364802" y="5811321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14. WAS(Web Application Server): (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Tomcat 8.5)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F8AB9-4B2D-4C73-B6BC-6D9BE4EDAABB}"/>
              </a:ext>
            </a:extLst>
          </p:cNvPr>
          <p:cNvSpPr txBox="1"/>
          <p:nvPr/>
        </p:nvSpPr>
        <p:spPr>
          <a:xfrm>
            <a:off x="4911635" y="1202931"/>
            <a:ext cx="3611580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서버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B2EB46-824B-4E58-825C-F5231A929037}"/>
              </a:ext>
            </a:extLst>
          </p:cNvPr>
          <p:cNvSpPr txBox="1"/>
          <p:nvPr/>
        </p:nvSpPr>
        <p:spPr>
          <a:xfrm>
            <a:off x="4911636" y="1563657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CPU: intel i5 6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세대 프로세서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3.2ghz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D37991-D152-469A-B3CE-25D5584AC6CF}"/>
              </a:ext>
            </a:extLst>
          </p:cNvPr>
          <p:cNvSpPr txBox="1"/>
          <p:nvPr/>
        </p:nvSpPr>
        <p:spPr>
          <a:xfrm>
            <a:off x="4911636" y="1888319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RAM: 32GB DDR4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9059B5-7F50-437B-AF98-9B4444FF0580}"/>
              </a:ext>
            </a:extLst>
          </p:cNvPr>
          <p:cNvSpPr txBox="1"/>
          <p:nvPr/>
        </p:nvSpPr>
        <p:spPr>
          <a:xfrm>
            <a:off x="4911636" y="2215517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HDD: SSD 250GB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E0A081-1DD1-4B7D-90B6-65E107DD878B}"/>
              </a:ext>
            </a:extLst>
          </p:cNvPr>
          <p:cNvSpPr txBox="1"/>
          <p:nvPr/>
        </p:nvSpPr>
        <p:spPr>
          <a:xfrm>
            <a:off x="4911636" y="2542715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LAN: 1Gbps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급 </a:t>
            </a:r>
            <a:r>
              <a:rPr lang="ko-KR" altLang="en-US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랜카드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95F135-04E1-4268-A4B7-7B7DAACFF104}"/>
              </a:ext>
            </a:extLst>
          </p:cNvPr>
          <p:cNvSpPr txBox="1"/>
          <p:nvPr/>
        </p:nvSpPr>
        <p:spPr>
          <a:xfrm>
            <a:off x="4911636" y="2869913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운영체제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CentOS 6.10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321FFF-576A-4965-9535-ED713AC5B78C}"/>
              </a:ext>
            </a:extLst>
          </p:cNvPr>
          <p:cNvSpPr txBox="1"/>
          <p:nvPr/>
        </p:nvSpPr>
        <p:spPr>
          <a:xfrm>
            <a:off x="4911635" y="3182457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JDK: OpenJDK 1.8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84B242-1DC4-41B1-B136-596EF26C570F}"/>
              </a:ext>
            </a:extLst>
          </p:cNvPr>
          <p:cNvSpPr txBox="1"/>
          <p:nvPr/>
        </p:nvSpPr>
        <p:spPr>
          <a:xfrm>
            <a:off x="4911635" y="3822199"/>
            <a:ext cx="3611580" cy="430887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8.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개방 포트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22(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8080(tomcat), 1521(oracle),</a:t>
            </a:r>
            <a:b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21(ftp), 5000~5003(Passive), 3690(</a:t>
            </a:r>
            <a:r>
              <a:rPr lang="en-US" altLang="ko-KR" sz="1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svn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FB96A5-6CDB-4451-87DE-0C8B605AC891}"/>
              </a:ext>
            </a:extLst>
          </p:cNvPr>
          <p:cNvSpPr txBox="1"/>
          <p:nvPr/>
        </p:nvSpPr>
        <p:spPr>
          <a:xfrm>
            <a:off x="4911635" y="3504325"/>
            <a:ext cx="3611580" cy="261610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Iptables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방화벽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 기능 필수 적용할 것</a:t>
            </a:r>
          </a:p>
        </p:txBody>
      </p:sp>
    </p:spTree>
    <p:extLst>
      <p:ext uri="{BB962C8B-B14F-4D97-AF65-F5344CB8AC3E}">
        <p14:creationId xmlns:p14="http://schemas.microsoft.com/office/powerpoint/2010/main" val="429425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111443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base">
              <a:lnSpc>
                <a:spcPts val="25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정의</a:t>
            </a:r>
          </a:p>
          <a:p>
            <a:pPr lvl="1" fontAlgn="base">
              <a:lnSpc>
                <a:spcPts val="25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1.1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정의</a:t>
            </a:r>
          </a:p>
          <a:p>
            <a:pPr lvl="1" fontAlgn="base">
              <a:lnSpc>
                <a:spcPts val="25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1.2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요구</a:t>
            </a:r>
          </a:p>
          <a:p>
            <a:pPr lvl="1" fontAlgn="base">
              <a:lnSpc>
                <a:spcPts val="25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1.3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응용 분야 및 기여도</a:t>
            </a:r>
          </a:p>
          <a:p>
            <a:pPr fontAlgn="base">
              <a:lnSpc>
                <a:spcPts val="25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시스템 정의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fontAlgn="base">
              <a:lnSpc>
                <a:spcPts val="25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2.1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입출력</a:t>
            </a:r>
          </a:p>
          <a:p>
            <a:pPr lvl="1" fontAlgn="base">
              <a:lnSpc>
                <a:spcPts val="25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사용자 인터페이스</a:t>
            </a:r>
          </a:p>
          <a:p>
            <a:pPr lvl="1" fontAlgn="base">
              <a:lnSpc>
                <a:spcPts val="25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 조건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제약 사항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예정인 기술 및 예상 개발 방법</a:t>
            </a:r>
          </a:p>
          <a:p>
            <a:pPr fontAlgn="base">
              <a:lnSpc>
                <a:spcPts val="25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 및 작업 분담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</a:p>
          <a:p>
            <a:pPr fontAlgn="base">
              <a:lnSpc>
                <a:spcPts val="25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1493175"/>
            <a:ext cx="3528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2743947"/>
            <a:ext cx="3528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713453"/>
            <a:ext cx="3528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4035625"/>
            <a:ext cx="3528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437518"/>
            <a:ext cx="3528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167370"/>
            <a:ext cx="3528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7B91E9-866D-4D07-8F18-AA856102DE82}"/>
              </a:ext>
            </a:extLst>
          </p:cNvPr>
          <p:cNvCxnSpPr/>
          <p:nvPr/>
        </p:nvCxnSpPr>
        <p:spPr>
          <a:xfrm flipV="1">
            <a:off x="364474" y="4357777"/>
            <a:ext cx="3528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132BCE-EF39-484F-8854-23C446C5E8B5}"/>
              </a:ext>
            </a:extLst>
          </p:cNvPr>
          <p:cNvCxnSpPr/>
          <p:nvPr/>
        </p:nvCxnSpPr>
        <p:spPr>
          <a:xfrm flipV="1">
            <a:off x="364474" y="4654831"/>
            <a:ext cx="3528000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3455" y="289358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05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 환경</a:t>
            </a:r>
            <a:endParaRPr lang="en-US" altLang="ko-KR" sz="105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6C53A9-890B-4630-BABB-7D65F3CC7569}"/>
              </a:ext>
            </a:extLst>
          </p:cNvPr>
          <p:cNvSpPr txBox="1"/>
          <p:nvPr/>
        </p:nvSpPr>
        <p:spPr>
          <a:xfrm>
            <a:off x="666769" y="3993832"/>
            <a:ext cx="1120049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77CBE6-B9E7-46A3-9525-9C2FD04CDDFD}"/>
              </a:ext>
            </a:extLst>
          </p:cNvPr>
          <p:cNvSpPr txBox="1"/>
          <p:nvPr/>
        </p:nvSpPr>
        <p:spPr>
          <a:xfrm>
            <a:off x="666769" y="2760650"/>
            <a:ext cx="1120049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052F43-71B9-4538-85F1-BF91B1A79CD3}"/>
              </a:ext>
            </a:extLst>
          </p:cNvPr>
          <p:cNvSpPr txBox="1"/>
          <p:nvPr/>
        </p:nvSpPr>
        <p:spPr>
          <a:xfrm>
            <a:off x="666769" y="3382097"/>
            <a:ext cx="1120049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045D7B-4300-42D1-9718-29962D223312}"/>
              </a:ext>
            </a:extLst>
          </p:cNvPr>
          <p:cNvSpPr txBox="1"/>
          <p:nvPr/>
        </p:nvSpPr>
        <p:spPr>
          <a:xfrm>
            <a:off x="666769" y="2119770"/>
            <a:ext cx="1120049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A6A16D-B2C3-4BE5-9E23-3E88699AB3F9}"/>
              </a:ext>
            </a:extLst>
          </p:cNvPr>
          <p:cNvSpPr txBox="1"/>
          <p:nvPr/>
        </p:nvSpPr>
        <p:spPr>
          <a:xfrm>
            <a:off x="3237993" y="3100278"/>
            <a:ext cx="1120049" cy="261610"/>
          </a:xfrm>
          <a:prstGeom prst="rect">
            <a:avLst/>
          </a:prstGeom>
          <a:ln>
            <a:solidFill>
              <a:srgbClr val="47B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개발 서버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4D96C8-7AEC-4D30-B709-84C4705D910F}"/>
              </a:ext>
            </a:extLst>
          </p:cNvPr>
          <p:cNvSpPr txBox="1"/>
          <p:nvPr/>
        </p:nvSpPr>
        <p:spPr>
          <a:xfrm>
            <a:off x="5326852" y="3100278"/>
            <a:ext cx="1120049" cy="261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 서버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05CB73E-1F0E-4BF5-8884-5964B2E944CC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786818" y="2250575"/>
            <a:ext cx="1451175" cy="98050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C82D64-2D60-4E14-B85E-3884C6F058E3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786818" y="2891455"/>
            <a:ext cx="1451175" cy="33962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F87CC64-44E3-42C3-ABFC-0B426A47D493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1786818" y="3231083"/>
            <a:ext cx="1451175" cy="28181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A0134CC-FCE3-4F5F-96C5-990EA6521384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 flipV="1">
            <a:off x="1786818" y="3231083"/>
            <a:ext cx="1451175" cy="89355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8C43C5-2115-4BFA-A83A-C878AE7098C0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4358042" y="3231083"/>
            <a:ext cx="96881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48A2B6-E563-4EC2-9CA8-407F8F52C9F2}"/>
              </a:ext>
            </a:extLst>
          </p:cNvPr>
          <p:cNvSpPr txBox="1"/>
          <p:nvPr/>
        </p:nvSpPr>
        <p:spPr>
          <a:xfrm>
            <a:off x="579398" y="4605567"/>
            <a:ext cx="19784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예상 구성도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AA90F2-D8ED-4803-93E5-2DDC31A17160}"/>
              </a:ext>
            </a:extLst>
          </p:cNvPr>
          <p:cNvSpPr txBox="1"/>
          <p:nvPr/>
        </p:nvSpPr>
        <p:spPr>
          <a:xfrm>
            <a:off x="5600860" y="1899933"/>
            <a:ext cx="1120049" cy="261610"/>
          </a:xfrm>
          <a:prstGeom prst="rect">
            <a:avLst/>
          </a:prstGeom>
          <a:ln>
            <a:solidFill>
              <a:srgbClr val="47B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100" b="1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F5009F-F610-424D-9147-0165565DA702}"/>
              </a:ext>
            </a:extLst>
          </p:cNvPr>
          <p:cNvSpPr txBox="1"/>
          <p:nvPr/>
        </p:nvSpPr>
        <p:spPr>
          <a:xfrm>
            <a:off x="6949450" y="1911091"/>
            <a:ext cx="1120049" cy="261610"/>
          </a:xfrm>
          <a:prstGeom prst="rect">
            <a:avLst/>
          </a:prstGeom>
          <a:ln>
            <a:solidFill>
              <a:srgbClr val="47B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WAS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6713D6-AA28-427D-B733-BB212089B7DA}"/>
              </a:ext>
            </a:extLst>
          </p:cNvPr>
          <p:cNvSpPr txBox="1"/>
          <p:nvPr/>
        </p:nvSpPr>
        <p:spPr>
          <a:xfrm>
            <a:off x="6160885" y="2628752"/>
            <a:ext cx="1120049" cy="261610"/>
          </a:xfrm>
          <a:prstGeom prst="rect">
            <a:avLst/>
          </a:prstGeom>
          <a:ln>
            <a:solidFill>
              <a:srgbClr val="47B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장비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226B05D-1F6A-4717-B753-0F9428094C5A}"/>
              </a:ext>
            </a:extLst>
          </p:cNvPr>
          <p:cNvCxnSpPr>
            <a:cxnSpLocks/>
            <a:stCxn id="46" idx="0"/>
            <a:endCxn id="61" idx="2"/>
          </p:cNvCxnSpPr>
          <p:nvPr/>
        </p:nvCxnSpPr>
        <p:spPr>
          <a:xfrm flipV="1">
            <a:off x="5886877" y="2890362"/>
            <a:ext cx="834033" cy="2099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A27136A-8DBB-465C-A9B6-61FC0D6DAF29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6720910" y="2172701"/>
            <a:ext cx="788565" cy="45605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B501E90-801F-48FB-9317-6DD6D5D7FB58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H="1" flipV="1">
            <a:off x="6160885" y="2161543"/>
            <a:ext cx="560025" cy="46720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2109" y="1564844"/>
            <a:ext cx="8393589" cy="36099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8958" y="1564844"/>
            <a:ext cx="676962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0519" y="1564844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61201" y="1564844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61884" y="1564844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62566" y="1564844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3248" y="1564844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63931" y="1564843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264612" y="1564844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965294" y="1564844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9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65976" y="1564844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</a:t>
            </a:r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10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366659" y="1564844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11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067340" y="1564844"/>
            <a:ext cx="686085" cy="3579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  <a:headEnd/>
            <a:tailEnd/>
          </a:ln>
          <a:effectLst/>
        </p:spPr>
        <p:txBody>
          <a:bodyPr wrap="none" lIns="92075" tIns="46037" rIns="92075" bIns="46037" anchor="ctr"/>
          <a:lstStyle/>
          <a:p>
            <a:pPr algn="ctr"/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월 </a:t>
            </a:r>
            <a:r>
              <a:rPr lang="en-US" altLang="ko-KR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12</a:t>
            </a:r>
            <a:r>
              <a:rPr lang="ko-KR" altLang="en-US" sz="9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주차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81114" y="1927884"/>
            <a:ext cx="8388001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4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053220" y="1564808"/>
            <a:ext cx="0" cy="3604034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753902" y="1564808"/>
            <a:ext cx="0" cy="3604034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454585" y="1564808"/>
            <a:ext cx="0" cy="3604034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155267" y="1564808"/>
            <a:ext cx="0" cy="3604034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3855950" y="1564808"/>
            <a:ext cx="0" cy="3604034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556631" y="1569883"/>
            <a:ext cx="2837" cy="3604034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257313" y="1564808"/>
            <a:ext cx="0" cy="3604034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957995" y="1564808"/>
            <a:ext cx="0" cy="3604034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6658678" y="1564808"/>
            <a:ext cx="0" cy="3604034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7359360" y="1564808"/>
            <a:ext cx="0" cy="3604034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8060041" y="1564808"/>
            <a:ext cx="0" cy="3604034"/>
          </a:xfrm>
          <a:prstGeom prst="lin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4">
                <a:lumMod val="40000"/>
                <a:lumOff val="6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0225" y="2508466"/>
            <a:ext cx="716899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환경 셋팅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0082" y="3440610"/>
            <a:ext cx="532338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회원 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</a:t>
            </a:r>
          </a:p>
        </p:txBody>
      </p:sp>
      <p:cxnSp>
        <p:nvCxnSpPr>
          <p:cNvPr id="64" name="직선 연결선 63"/>
          <p:cNvCxnSpPr>
            <a:cxnSpLocks/>
          </p:cNvCxnSpPr>
          <p:nvPr/>
        </p:nvCxnSpPr>
        <p:spPr>
          <a:xfrm>
            <a:off x="757110" y="2473414"/>
            <a:ext cx="308496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cxnSpLocks/>
          </p:cNvCxnSpPr>
          <p:nvPr/>
        </p:nvCxnSpPr>
        <p:spPr>
          <a:xfrm>
            <a:off x="956349" y="3391663"/>
            <a:ext cx="536896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7284043-D144-48DD-AF00-9820694F406D}"/>
              </a:ext>
            </a:extLst>
          </p:cNvPr>
          <p:cNvSpPr txBox="1"/>
          <p:nvPr/>
        </p:nvSpPr>
        <p:spPr>
          <a:xfrm>
            <a:off x="1620318" y="2665796"/>
            <a:ext cx="585573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보안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B5A9979-3BE8-4170-AA84-D130BD16CBFD}"/>
              </a:ext>
            </a:extLst>
          </p:cNvPr>
          <p:cNvCxnSpPr>
            <a:cxnSpLocks/>
          </p:cNvCxnSpPr>
          <p:nvPr/>
        </p:nvCxnSpPr>
        <p:spPr>
          <a:xfrm>
            <a:off x="1704244" y="2616849"/>
            <a:ext cx="424434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4216B9-D386-4374-B081-371B74BFA05D}"/>
              </a:ext>
            </a:extLst>
          </p:cNvPr>
          <p:cNvSpPr txBox="1"/>
          <p:nvPr/>
        </p:nvSpPr>
        <p:spPr>
          <a:xfrm>
            <a:off x="2945139" y="2552118"/>
            <a:ext cx="721433" cy="757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디자이너 투입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AD33424-AFFD-4BA5-9C40-2F0491873D0B}"/>
              </a:ext>
            </a:extLst>
          </p:cNvPr>
          <p:cNvCxnSpPr>
            <a:cxnSpLocks/>
          </p:cNvCxnSpPr>
          <p:nvPr/>
        </p:nvCxnSpPr>
        <p:spPr>
          <a:xfrm>
            <a:off x="3059309" y="2512685"/>
            <a:ext cx="50164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82B4381-44EB-4745-82CC-6DCF202AA14C}"/>
              </a:ext>
            </a:extLst>
          </p:cNvPr>
          <p:cNvSpPr txBox="1"/>
          <p:nvPr/>
        </p:nvSpPr>
        <p:spPr>
          <a:xfrm>
            <a:off x="1365578" y="4152713"/>
            <a:ext cx="532338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ERD</a:t>
            </a: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FDF80A0-AFCA-4E46-9A23-68BABEBE78C0}"/>
              </a:ext>
            </a:extLst>
          </p:cNvPr>
          <p:cNvCxnSpPr>
            <a:cxnSpLocks/>
          </p:cNvCxnSpPr>
          <p:nvPr/>
        </p:nvCxnSpPr>
        <p:spPr>
          <a:xfrm>
            <a:off x="1356005" y="4117755"/>
            <a:ext cx="536896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DD29B07-E51E-47EA-B013-9488BD4D069C}"/>
              </a:ext>
            </a:extLst>
          </p:cNvPr>
          <p:cNvSpPr txBox="1"/>
          <p:nvPr/>
        </p:nvSpPr>
        <p:spPr>
          <a:xfrm>
            <a:off x="2051933" y="3011879"/>
            <a:ext cx="721433" cy="757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고객사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협의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D3CE5CC-1402-469F-95A5-B7B77698DBE8}"/>
              </a:ext>
            </a:extLst>
          </p:cNvPr>
          <p:cNvCxnSpPr>
            <a:cxnSpLocks/>
          </p:cNvCxnSpPr>
          <p:nvPr/>
        </p:nvCxnSpPr>
        <p:spPr>
          <a:xfrm>
            <a:off x="2135856" y="2962932"/>
            <a:ext cx="50164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64624CA-C3D6-47EA-B857-2F7FB7185FBF}"/>
              </a:ext>
            </a:extLst>
          </p:cNvPr>
          <p:cNvSpPr txBox="1"/>
          <p:nvPr/>
        </p:nvSpPr>
        <p:spPr>
          <a:xfrm>
            <a:off x="2514024" y="3574005"/>
            <a:ext cx="721433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ERD </a:t>
            </a: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설계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FD8B4BD-08C9-48AD-9BE4-857B776DFDF9}"/>
              </a:ext>
            </a:extLst>
          </p:cNvPr>
          <p:cNvCxnSpPr>
            <a:cxnSpLocks/>
          </p:cNvCxnSpPr>
          <p:nvPr/>
        </p:nvCxnSpPr>
        <p:spPr>
          <a:xfrm>
            <a:off x="2636233" y="3534572"/>
            <a:ext cx="50164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C766627-F16A-4080-A4D4-29C2D16D09AF}"/>
              </a:ext>
            </a:extLst>
          </p:cNvPr>
          <p:cNvSpPr txBox="1"/>
          <p:nvPr/>
        </p:nvSpPr>
        <p:spPr>
          <a:xfrm>
            <a:off x="3194598" y="3971862"/>
            <a:ext cx="721433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파일 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업로드</a:t>
            </a: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로직 설계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43B727B-3BD1-40D4-A0B8-83EEA8523F39}"/>
              </a:ext>
            </a:extLst>
          </p:cNvPr>
          <p:cNvCxnSpPr>
            <a:cxnSpLocks/>
          </p:cNvCxnSpPr>
          <p:nvPr/>
        </p:nvCxnSpPr>
        <p:spPr>
          <a:xfrm>
            <a:off x="3320132" y="3922915"/>
            <a:ext cx="50164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C69FE2F-B202-4BA8-BFD3-E5728E1E922A}"/>
              </a:ext>
            </a:extLst>
          </p:cNvPr>
          <p:cNvSpPr txBox="1"/>
          <p:nvPr/>
        </p:nvSpPr>
        <p:spPr>
          <a:xfrm>
            <a:off x="3509445" y="3256589"/>
            <a:ext cx="721433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파일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업로드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D8F7679-2DA9-44F6-BE2D-753A5CD5FFEE}"/>
              </a:ext>
            </a:extLst>
          </p:cNvPr>
          <p:cNvCxnSpPr>
            <a:cxnSpLocks/>
          </p:cNvCxnSpPr>
          <p:nvPr/>
        </p:nvCxnSpPr>
        <p:spPr>
          <a:xfrm>
            <a:off x="3634979" y="3207642"/>
            <a:ext cx="50164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AB94325-53F7-455C-99CA-9FA8F8F35465}"/>
              </a:ext>
            </a:extLst>
          </p:cNvPr>
          <p:cNvSpPr txBox="1"/>
          <p:nvPr/>
        </p:nvSpPr>
        <p:spPr>
          <a:xfrm>
            <a:off x="4018114" y="2557413"/>
            <a:ext cx="721433" cy="25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태스트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CB1F196-5911-4403-98DD-C311C7F693B6}"/>
              </a:ext>
            </a:extLst>
          </p:cNvPr>
          <p:cNvCxnSpPr>
            <a:cxnSpLocks/>
          </p:cNvCxnSpPr>
          <p:nvPr/>
        </p:nvCxnSpPr>
        <p:spPr>
          <a:xfrm>
            <a:off x="4143648" y="2508466"/>
            <a:ext cx="50164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3D8B169-CBC2-465A-B7C9-AF9B8C11FD30}"/>
              </a:ext>
            </a:extLst>
          </p:cNvPr>
          <p:cNvSpPr txBox="1"/>
          <p:nvPr/>
        </p:nvSpPr>
        <p:spPr>
          <a:xfrm>
            <a:off x="4591845" y="2983905"/>
            <a:ext cx="721433" cy="92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매뉴얼 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작성 및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프로그램 인수인계작업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012EB16-DB6D-4536-A0FA-CCB9E4051631}"/>
              </a:ext>
            </a:extLst>
          </p:cNvPr>
          <p:cNvCxnSpPr>
            <a:cxnSpLocks/>
          </p:cNvCxnSpPr>
          <p:nvPr/>
        </p:nvCxnSpPr>
        <p:spPr>
          <a:xfrm>
            <a:off x="4717381" y="2934958"/>
            <a:ext cx="50164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15B3EFF-5F96-4925-BB60-E9D3B0947776}"/>
              </a:ext>
            </a:extLst>
          </p:cNvPr>
          <p:cNvSpPr txBox="1"/>
          <p:nvPr/>
        </p:nvSpPr>
        <p:spPr>
          <a:xfrm>
            <a:off x="5290296" y="2552796"/>
            <a:ext cx="721433" cy="757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 철수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외주업체</a:t>
            </a: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개발자</a:t>
            </a: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디자이너</a:t>
            </a: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CA346B1-B580-4392-95E4-C8E6A5E757BA}"/>
              </a:ext>
            </a:extLst>
          </p:cNvPr>
          <p:cNvCxnSpPr>
            <a:cxnSpLocks/>
          </p:cNvCxnSpPr>
          <p:nvPr/>
        </p:nvCxnSpPr>
        <p:spPr>
          <a:xfrm>
            <a:off x="5400189" y="2503849"/>
            <a:ext cx="50164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C5B8996-5B68-4ADB-B30D-C4FCB81DCF86}"/>
              </a:ext>
            </a:extLst>
          </p:cNvPr>
          <p:cNvSpPr txBox="1"/>
          <p:nvPr/>
        </p:nvSpPr>
        <p:spPr>
          <a:xfrm>
            <a:off x="6787938" y="3498439"/>
            <a:ext cx="721433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차 철수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(PL, PM)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6F2D7A7-A32E-4305-9C54-3DFBC488C30F}"/>
              </a:ext>
            </a:extLst>
          </p:cNvPr>
          <p:cNvCxnSpPr>
            <a:cxnSpLocks/>
          </p:cNvCxnSpPr>
          <p:nvPr/>
        </p:nvCxnSpPr>
        <p:spPr>
          <a:xfrm>
            <a:off x="5940574" y="3436909"/>
            <a:ext cx="141148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307187-BC2F-4959-9DCC-DF73D2C3A290}"/>
              </a:ext>
            </a:extLst>
          </p:cNvPr>
          <p:cNvSpPr txBox="1"/>
          <p:nvPr/>
        </p:nvSpPr>
        <p:spPr>
          <a:xfrm>
            <a:off x="8030472" y="4121293"/>
            <a:ext cx="721433" cy="588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무상 유지보수 기간</a:t>
            </a: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(1</a:t>
            </a: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</a:t>
            </a: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BFB0839-AF01-4061-AB21-3EFD40DD8009}"/>
              </a:ext>
            </a:extLst>
          </p:cNvPr>
          <p:cNvCxnSpPr>
            <a:cxnSpLocks/>
          </p:cNvCxnSpPr>
          <p:nvPr/>
        </p:nvCxnSpPr>
        <p:spPr>
          <a:xfrm>
            <a:off x="7247599" y="4029233"/>
            <a:ext cx="1504305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E8B9415-BE01-48B3-A4A8-91190E0428D9}"/>
              </a:ext>
            </a:extLst>
          </p:cNvPr>
          <p:cNvSpPr txBox="1"/>
          <p:nvPr/>
        </p:nvSpPr>
        <p:spPr>
          <a:xfrm>
            <a:off x="2514024" y="4447025"/>
            <a:ext cx="721433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게시판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 구현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155F2212-1956-4A54-B817-8B0C1E60B958}"/>
              </a:ext>
            </a:extLst>
          </p:cNvPr>
          <p:cNvCxnSpPr>
            <a:cxnSpLocks/>
          </p:cNvCxnSpPr>
          <p:nvPr/>
        </p:nvCxnSpPr>
        <p:spPr>
          <a:xfrm>
            <a:off x="2636233" y="4415604"/>
            <a:ext cx="50164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3455" y="188690"/>
            <a:ext cx="1584176" cy="3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500"/>
              </a:lnSpc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53"/>
          <p:cNvSpPr>
            <a:spLocks noGrp="1"/>
          </p:cNvSpPr>
          <p:nvPr>
            <p:ph type="title"/>
          </p:nvPr>
        </p:nvSpPr>
        <p:spPr>
          <a:xfrm>
            <a:off x="257174" y="609599"/>
            <a:ext cx="8486775" cy="760413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spc="-150" dirty="0">
                <a:solidFill>
                  <a:srgbClr val="1D314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3200" spc="-150" dirty="0">
                <a:solidFill>
                  <a:srgbClr val="1D314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793914-47EC-47AF-BBEA-01F291E7D0AB}"/>
              </a:ext>
            </a:extLst>
          </p:cNvPr>
          <p:cNvSpPr txBox="1"/>
          <p:nvPr/>
        </p:nvSpPr>
        <p:spPr>
          <a:xfrm>
            <a:off x="128237" y="3011879"/>
            <a:ext cx="716899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보안 절차</a:t>
            </a:r>
            <a: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행정 업무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B16CACB-694E-4AAA-9E90-DA1EFE1C3A4D}"/>
              </a:ext>
            </a:extLst>
          </p:cNvPr>
          <p:cNvCxnSpPr>
            <a:cxnSpLocks/>
          </p:cNvCxnSpPr>
          <p:nvPr/>
        </p:nvCxnSpPr>
        <p:spPr>
          <a:xfrm>
            <a:off x="330289" y="2976827"/>
            <a:ext cx="308496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8CB62E1-6F0D-42B2-8CD3-3585187B48FB}"/>
              </a:ext>
            </a:extLst>
          </p:cNvPr>
          <p:cNvSpPr txBox="1"/>
          <p:nvPr/>
        </p:nvSpPr>
        <p:spPr>
          <a:xfrm>
            <a:off x="4849902" y="4089573"/>
            <a:ext cx="716899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사업 철수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행정 절차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BC39E2D6-FC30-4F6E-B84F-35EE511D9B8F}"/>
              </a:ext>
            </a:extLst>
          </p:cNvPr>
          <p:cNvCxnSpPr>
            <a:cxnSpLocks/>
          </p:cNvCxnSpPr>
          <p:nvPr/>
        </p:nvCxnSpPr>
        <p:spPr>
          <a:xfrm>
            <a:off x="4957527" y="4040072"/>
            <a:ext cx="501647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B65957E-150F-401B-A09A-BA8E1EF2640E}"/>
              </a:ext>
            </a:extLst>
          </p:cNvPr>
          <p:cNvSpPr txBox="1"/>
          <p:nvPr/>
        </p:nvSpPr>
        <p:spPr>
          <a:xfrm>
            <a:off x="871408" y="4920209"/>
            <a:ext cx="847905" cy="92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고객사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제공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라이브러리 업무</a:t>
            </a:r>
            <a:br>
              <a:rPr lang="en-US" altLang="ko-KR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인수기간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4ACEA00-D052-4AC7-BF62-F46D1326FC6C}"/>
              </a:ext>
            </a:extLst>
          </p:cNvPr>
          <p:cNvCxnSpPr>
            <a:cxnSpLocks/>
          </p:cNvCxnSpPr>
          <p:nvPr/>
        </p:nvCxnSpPr>
        <p:spPr>
          <a:xfrm>
            <a:off x="1062098" y="4848072"/>
            <a:ext cx="536896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76200" cap="rnd">
            <a:solidFill>
              <a:srgbClr val="569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 fontAlgn="base">
              <a:lnSpc>
                <a:spcPts val="2500"/>
              </a:lnSpc>
            </a:pP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정의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63455" y="1383573"/>
            <a:ext cx="8470547" cy="277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가정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1):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로그인 프로세스를 고도화해달라는 고객의 요청이 있었다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00256" y="1653773"/>
            <a:ext cx="8470547" cy="92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기존에 고객사의 웹 사이트는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“HTTP Session”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단일 토큰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”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인증으로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3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단계 프로세스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로그인 페이지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처리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-&gt;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로그인 결과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b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인증처리를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하고 있었다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고객사의 웹 사이트에 방문하는 사용자층이 다양해지고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새로운 인증 시스템에 대한 수요가 있었다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기존의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단계 프로세스가 적용된 시스템에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가지의 관점을 추가해달라는 요구사항이 있었다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40E9F32-05EE-4C34-8689-ACD8A396E1EE}"/>
              </a:ext>
            </a:extLst>
          </p:cNvPr>
          <p:cNvSpPr txBox="1">
            <a:spLocks/>
          </p:cNvSpPr>
          <p:nvPr/>
        </p:nvSpPr>
        <p:spPr>
          <a:xfrm>
            <a:off x="263455" y="2909758"/>
            <a:ext cx="8470547" cy="620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가정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2): JSP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개발하여 운영하고 있었던 레거시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(Legacy)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표준화된 프레임워크로 전환하는 작업을 하고 싶다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C8E3E7F-D70D-4913-8673-D9E2269825E1}"/>
              </a:ext>
            </a:extLst>
          </p:cNvPr>
          <p:cNvSpPr txBox="1">
            <a:spLocks/>
          </p:cNvSpPr>
          <p:nvPr/>
        </p:nvSpPr>
        <p:spPr>
          <a:xfrm>
            <a:off x="256544" y="3173522"/>
            <a:ext cx="8470547" cy="580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고객의 요구사항은 모든 코드가 혼잡해서 정의되어 있어서 유지보수가 원활한 프레임워크 적용을 고민하고 있다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초기 개발비용은 저렴하고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직관적이었으나 장기적인 유지보수 문제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특정 벤더의 종속성 등의 문제에서 변화하고 싶다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43FCA-B10C-4B28-BC16-EE2230F68C6F}"/>
              </a:ext>
            </a:extLst>
          </p:cNvPr>
          <p:cNvSpPr txBox="1"/>
          <p:nvPr/>
        </p:nvSpPr>
        <p:spPr>
          <a:xfrm>
            <a:off x="263455" y="2707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문제 정의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1.2 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요구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63455" y="1383573"/>
            <a:ext cx="8470547" cy="277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고객사에서 요구하는 것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00256" y="1687329"/>
            <a:ext cx="8470547" cy="503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국내에서 도입 경험이 풍부하고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검증된 프레임워크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Spring Framework)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 시스템을 전환작업을 하고 싶다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180975"/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데이터베이스의 개발에도 적용할 수 있는 영속 프레임워크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(Persistence Framework)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도 하나 추가해주었으면 좋겠다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C8E3E7F-D70D-4913-8673-D9E2269825E1}"/>
              </a:ext>
            </a:extLst>
          </p:cNvPr>
          <p:cNvSpPr txBox="1">
            <a:spLocks/>
          </p:cNvSpPr>
          <p:nvPr/>
        </p:nvSpPr>
        <p:spPr>
          <a:xfrm>
            <a:off x="298489" y="2365345"/>
            <a:ext cx="8470547" cy="66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액티브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X(Microsoft Active X)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기반의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File Upload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시스템을 사용하고 있다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180975"/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보안에 취약하고 브라우저의 종속성 등 다양한 문제를 탈피하고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오픈소스 기반의 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Commons-io, Commons-File Upload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</a:t>
            </a:r>
            <a:b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전환 작업이 가능하면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대체하고 싶다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8E1B67C-61AF-4C59-BC0F-AAF27C5EA379}"/>
              </a:ext>
            </a:extLst>
          </p:cNvPr>
          <p:cNvSpPr txBox="1">
            <a:spLocks/>
          </p:cNvSpPr>
          <p:nvPr/>
        </p:nvSpPr>
        <p:spPr>
          <a:xfrm>
            <a:off x="263455" y="3119927"/>
            <a:ext cx="8470547" cy="567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라이선스 비용을 최대한 줄이고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오픈소스 기반으로 이전하고 싶다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180975"/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윈도우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유닉스 서버를 사용하고 있는데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TCO(Total cost of ownership / 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총 소유 비용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비용을 절감하고 싶다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7C092FB-E2A4-4CA2-9CB0-7CC08D409797}"/>
              </a:ext>
            </a:extLst>
          </p:cNvPr>
          <p:cNvSpPr txBox="1">
            <a:spLocks/>
          </p:cNvSpPr>
          <p:nvPr/>
        </p:nvSpPr>
        <p:spPr>
          <a:xfrm>
            <a:off x="256544" y="3821963"/>
            <a:ext cx="8470547" cy="95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운영체제를 가상화 작업을 하고 싶다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180975"/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기존의 시스템의 문제는 장애 발생 시 복구를 하려면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시스템을 전부 재설치해야 하는 문제가 있다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180975"/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가상화 환경에서 서버 시스템을 구축해주었으면 좋겠다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180975"/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고장이 나면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이미지 복구 방식으로 손쉽고 빠르게 장애 대응을 하고 싶다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97E2C5A-C47C-4D02-A515-0FD96600872E}"/>
              </a:ext>
            </a:extLst>
          </p:cNvPr>
          <p:cNvSpPr txBox="1">
            <a:spLocks/>
          </p:cNvSpPr>
          <p:nvPr/>
        </p:nvSpPr>
        <p:spPr>
          <a:xfrm>
            <a:off x="256544" y="4925832"/>
            <a:ext cx="8470547" cy="7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동시 접속을 하였을 때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커넥션풀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(Connection Pool)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을 적용해주었으면 좋겠다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1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00050" lvl="1" indent="180975"/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웹 서비스를 운영하면서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DB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에서 발생한 장애로 인하여 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WAS(Web Application Server)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가 정지되는 현상이 있었다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180975"/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커넥션풀 중에서 성능이 우수하다고 검증된 오픈소스 기반의 </a:t>
            </a:r>
            <a:r>
              <a:rPr lang="en-US" altLang="ko-KR" sz="11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HikariCP</a:t>
            </a:r>
            <a:r>
              <a:rPr lang="ko-KR" altLang="en-US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적용해주었으면 좋겠다</a:t>
            </a:r>
            <a:r>
              <a:rPr lang="en-US" altLang="ko-KR" sz="11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E409C-C47C-4721-BFF4-FDB466807455}"/>
              </a:ext>
            </a:extLst>
          </p:cNvPr>
          <p:cNvSpPr txBox="1"/>
          <p:nvPr/>
        </p:nvSpPr>
        <p:spPr>
          <a:xfrm>
            <a:off x="263455" y="2707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문제 정의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20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270732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10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문제 정의</a:t>
            </a:r>
            <a:endParaRPr lang="en-US" altLang="ko-KR" sz="10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1.3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응용 분야 및 기여도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63455" y="1383573"/>
            <a:ext cx="8470547" cy="277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오픈소스 프레임워크 시스템으로 전환하게 되면 얻을 수 있는 기술적인 효과에 대해서 요약하겠다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00256" y="1729273"/>
            <a:ext cx="8470547" cy="10311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스프링 프레임워크로 전환 작업을 하게 되면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얻을 수 있는 강점은 다음과 같다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180975"/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REST(GET, POST, (PUT, PATCH), DELETE)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방법을 손쉽게 지원할 수 있는 가능성을 열어준다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180975"/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Apache Foundation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HTTP SERVER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프로젝트의 개발자였던 로이필드 박사가 작성한 학술논문에서 고안한</a:t>
            </a:r>
            <a:b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GET, POST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통신의 확장 기술인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REST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에 대해서 대비할 수 있다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문제점은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REST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기술이 수 십 년간 기술적인 논쟁으로 웹 표준은 되진 않았다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C67FCE6-6D3A-4F76-9D61-8BDDA78C4E38}"/>
              </a:ext>
            </a:extLst>
          </p:cNvPr>
          <p:cNvSpPr txBox="1">
            <a:spLocks/>
          </p:cNvSpPr>
          <p:nvPr/>
        </p:nvSpPr>
        <p:spPr>
          <a:xfrm>
            <a:off x="300256" y="2842420"/>
            <a:ext cx="8470547" cy="1031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영속 프레임워크를 사용하게 되면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얻을 수 있는 이점은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DAO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부분의 코드가 대폭 줄어든다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안정성 문제로 </a:t>
            </a:r>
            <a:r>
              <a:rPr lang="en-US" altLang="ko-KR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iBatis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MyBatis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적용해줄 수 있다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400050" lvl="1" indent="180975"/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영속 프레임워크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200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Persistance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Framework)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사용하게 된다면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Mapper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작업 및 </a:t>
            </a: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Java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코드 단에서 코드 작성 작업이 </a:t>
            </a:r>
            <a:b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대폭 줄어들고 가독성과 유지보수성이 향상되는 효과를 가질 수 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있다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866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345465" y="1270710"/>
            <a:ext cx="3983254" cy="264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로그인 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I/O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6058140" y="1791245"/>
            <a:ext cx="481957" cy="419223"/>
            <a:chOff x="4692746" y="3958042"/>
            <a:chExt cx="1033266" cy="89877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3471360" y="1822893"/>
            <a:ext cx="338494" cy="338494"/>
            <a:chOff x="5411619" y="1495430"/>
            <a:chExt cx="1187432" cy="1187432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63455" y="136508"/>
            <a:ext cx="1584176" cy="3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500"/>
              </a:lnSpc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시스템 정의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916468" y="1662912"/>
            <a:ext cx="2034253" cy="756181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프로세스</a:t>
            </a:r>
            <a:endParaRPr lang="en-US" altLang="ko-KR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7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인증</a:t>
            </a:r>
            <a:r>
              <a:rPr lang="en-US" altLang="ko-KR" sz="17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7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330493" y="1662912"/>
            <a:ext cx="2034253" cy="756181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50" dirty="0"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sp>
        <p:nvSpPr>
          <p:cNvPr id="32" name="타원 31"/>
          <p:cNvSpPr/>
          <p:nvPr/>
        </p:nvSpPr>
        <p:spPr>
          <a:xfrm>
            <a:off x="6664957" y="1687828"/>
            <a:ext cx="2034253" cy="75618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로그인 후</a:t>
            </a:r>
            <a:endParaRPr lang="en-US" altLang="ko-KR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2.1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입출력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FFF7C5C4-786B-4AD4-9123-12C596A1C556}"/>
              </a:ext>
            </a:extLst>
          </p:cNvPr>
          <p:cNvSpPr txBox="1">
            <a:spLocks/>
          </p:cNvSpPr>
          <p:nvPr/>
        </p:nvSpPr>
        <p:spPr>
          <a:xfrm>
            <a:off x="365354" y="2574073"/>
            <a:ext cx="8535361" cy="2648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요청사항이 있을 경우 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추가 작업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기술적인 관점에서의 확장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1E26C0C-AAEF-4FB8-BB0E-AB84B89D5DE3}"/>
              </a:ext>
            </a:extLst>
          </p:cNvPr>
          <p:cNvSpPr/>
          <p:nvPr/>
        </p:nvSpPr>
        <p:spPr>
          <a:xfrm>
            <a:off x="1471368" y="3360577"/>
            <a:ext cx="1758359" cy="6935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50" dirty="0">
                <a:latin typeface="나눔고딕" pitchFamily="50" charset="-127"/>
                <a:ea typeface="나눔고딕" pitchFamily="50" charset="-127"/>
              </a:rPr>
              <a:t>모든 페이지를</a:t>
            </a:r>
            <a:endParaRPr lang="en-US" altLang="ko-KR" sz="1100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100" b="1" spc="-50" dirty="0" err="1">
                <a:latin typeface="나눔고딕" pitchFamily="50" charset="-127"/>
                <a:ea typeface="나눔고딕" pitchFamily="50" charset="-127"/>
              </a:rPr>
              <a:t>인터셉터로</a:t>
            </a:r>
            <a:r>
              <a:rPr lang="ko-KR" altLang="en-US" sz="1100" b="1" spc="-50" dirty="0">
                <a:latin typeface="나눔고딕" pitchFamily="50" charset="-127"/>
                <a:ea typeface="나눔고딕" pitchFamily="50" charset="-127"/>
              </a:rPr>
              <a:t> 자원을</a:t>
            </a:r>
            <a:endParaRPr lang="en-US" altLang="ko-KR" sz="1100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100" b="1" spc="-50" dirty="0">
                <a:latin typeface="나눔고딕" pitchFamily="50" charset="-127"/>
                <a:ea typeface="나눔고딕" pitchFamily="50" charset="-127"/>
              </a:rPr>
              <a:t>관리함</a:t>
            </a:r>
            <a:r>
              <a:rPr lang="en-US" altLang="ko-KR" sz="1100" b="1" spc="-5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F64967EB-1842-4B9E-A7FC-F45194AFFEEF}"/>
              </a:ext>
            </a:extLst>
          </p:cNvPr>
          <p:cNvSpPr txBox="1">
            <a:spLocks/>
          </p:cNvSpPr>
          <p:nvPr/>
        </p:nvSpPr>
        <p:spPr>
          <a:xfrm>
            <a:off x="247649" y="1557877"/>
            <a:ext cx="1044205" cy="874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프로세스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비즈니스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영역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5ED9ECE0-E08F-4247-9CB2-49148EC9F22F}"/>
              </a:ext>
            </a:extLst>
          </p:cNvPr>
          <p:cNvSpPr txBox="1">
            <a:spLocks/>
          </p:cNvSpPr>
          <p:nvPr/>
        </p:nvSpPr>
        <p:spPr>
          <a:xfrm>
            <a:off x="247649" y="3415354"/>
            <a:ext cx="1044205" cy="874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프로세스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코어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268293C-FE8A-419A-81EA-EE6AE46E0CF5}"/>
              </a:ext>
            </a:extLst>
          </p:cNvPr>
          <p:cNvSpPr/>
          <p:nvPr/>
        </p:nvSpPr>
        <p:spPr>
          <a:xfrm>
            <a:off x="559402" y="4351879"/>
            <a:ext cx="799587" cy="49682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spc="-50">
                <a:latin typeface="나눔고딕" pitchFamily="50" charset="-127"/>
                <a:ea typeface="나눔고딕" pitchFamily="50" charset="-127"/>
              </a:rPr>
              <a:t>Index.jsp</a:t>
            </a:r>
            <a:endParaRPr lang="en-US" altLang="ko-KR" sz="11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619F742-4A72-4CFD-B00A-1A1E5308B310}"/>
              </a:ext>
            </a:extLst>
          </p:cNvPr>
          <p:cNvSpPr/>
          <p:nvPr/>
        </p:nvSpPr>
        <p:spPr>
          <a:xfrm>
            <a:off x="1381442" y="4628802"/>
            <a:ext cx="764402" cy="49682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spc="-50" dirty="0" err="1">
                <a:latin typeface="나눔고딕" pitchFamily="50" charset="-127"/>
                <a:ea typeface="나눔고딕" pitchFamily="50" charset="-127"/>
              </a:rPr>
              <a:t>list.jsp</a:t>
            </a:r>
            <a:endParaRPr lang="en-US" altLang="ko-KR" sz="11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26E2B82-FEE1-4274-AAE8-B3011BD9E94D}"/>
              </a:ext>
            </a:extLst>
          </p:cNvPr>
          <p:cNvSpPr/>
          <p:nvPr/>
        </p:nvSpPr>
        <p:spPr>
          <a:xfrm>
            <a:off x="2480051" y="4619719"/>
            <a:ext cx="771300" cy="49682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spc="-50">
                <a:latin typeface="나눔고딕" pitchFamily="50" charset="-127"/>
                <a:ea typeface="나눔고딕" pitchFamily="50" charset="-127"/>
              </a:rPr>
              <a:t>about.jsp</a:t>
            </a:r>
            <a:endParaRPr lang="en-US" altLang="ko-KR" sz="1100" b="1" spc="-5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AF2FFAE-4E66-416C-A421-ADD21A09613D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1241892" y="4030779"/>
            <a:ext cx="605739" cy="39385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1E2722A-E378-46B0-9679-6A3E69094890}"/>
              </a:ext>
            </a:extLst>
          </p:cNvPr>
          <p:cNvCxnSpPr>
            <a:cxnSpLocks/>
            <a:stCxn id="46" idx="0"/>
            <a:endCxn id="40" idx="4"/>
          </p:cNvCxnSpPr>
          <p:nvPr/>
        </p:nvCxnSpPr>
        <p:spPr>
          <a:xfrm flipV="1">
            <a:off x="1763643" y="4054149"/>
            <a:ext cx="586905" cy="57465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10EFCB4-375A-4316-A655-B047D8FCC5D4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2690957" y="4013321"/>
            <a:ext cx="174744" cy="60639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46795091-1F43-4F5B-B12B-29AFF3261140}"/>
              </a:ext>
            </a:extLst>
          </p:cNvPr>
          <p:cNvSpPr/>
          <p:nvPr/>
        </p:nvSpPr>
        <p:spPr>
          <a:xfrm>
            <a:off x="364803" y="5381774"/>
            <a:ext cx="1299231" cy="36823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50">
                <a:latin typeface="나눔고딕" pitchFamily="50" charset="-127"/>
                <a:ea typeface="나눔고딕" pitchFamily="50" charset="-127"/>
              </a:rPr>
              <a:t>예외페이지</a:t>
            </a:r>
            <a:endParaRPr lang="en-US" altLang="ko-KR" sz="11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550E7E-32C0-4C14-8648-A8A8F9FE8793}"/>
              </a:ext>
            </a:extLst>
          </p:cNvPr>
          <p:cNvSpPr/>
          <p:nvPr/>
        </p:nvSpPr>
        <p:spPr>
          <a:xfrm>
            <a:off x="1303500" y="5867194"/>
            <a:ext cx="1044205" cy="496825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spc="-50" dirty="0" err="1">
                <a:latin typeface="나눔고딕" pitchFamily="50" charset="-127"/>
                <a:ea typeface="나눔고딕" pitchFamily="50" charset="-127"/>
              </a:rPr>
              <a:t>login.jsp</a:t>
            </a:r>
            <a:endParaRPr lang="en-US" altLang="ko-KR" sz="1100" b="1" spc="-5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76DDC79-6F6B-4D82-B377-C5D141DC0D56}"/>
              </a:ext>
            </a:extLst>
          </p:cNvPr>
          <p:cNvCxnSpPr>
            <a:cxnSpLocks/>
            <a:stCxn id="51" idx="2"/>
            <a:endCxn id="50" idx="4"/>
          </p:cNvCxnSpPr>
          <p:nvPr/>
        </p:nvCxnSpPr>
        <p:spPr>
          <a:xfrm flipH="1" flipV="1">
            <a:off x="1014419" y="5750013"/>
            <a:ext cx="289081" cy="365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8FFECD8-41CD-4655-A526-C47F7D7B8F52}"/>
              </a:ext>
            </a:extLst>
          </p:cNvPr>
          <p:cNvSpPr/>
          <p:nvPr/>
        </p:nvSpPr>
        <p:spPr>
          <a:xfrm>
            <a:off x="3540029" y="3352674"/>
            <a:ext cx="861227" cy="693573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50" dirty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100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100" b="1" spc="-50" dirty="0">
                <a:latin typeface="나눔고딕" pitchFamily="50" charset="-127"/>
                <a:ea typeface="나눔고딕" pitchFamily="50" charset="-127"/>
              </a:rPr>
              <a:t>인증</a:t>
            </a:r>
            <a:br>
              <a:rPr lang="en-US" altLang="ko-KR" sz="1100" b="1" spc="-50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100" b="1" spc="-50" dirty="0">
                <a:latin typeface="나눔고딕" pitchFamily="50" charset="-127"/>
                <a:ea typeface="나눔고딕" pitchFamily="50" charset="-127"/>
              </a:rPr>
              <a:t>여부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4022B4E-5D58-48C8-A90C-10D29004BCBF}"/>
              </a:ext>
            </a:extLst>
          </p:cNvPr>
          <p:cNvCxnSpPr>
            <a:cxnSpLocks/>
            <a:stCxn id="40" idx="6"/>
            <a:endCxn id="54" idx="2"/>
          </p:cNvCxnSpPr>
          <p:nvPr/>
        </p:nvCxnSpPr>
        <p:spPr>
          <a:xfrm flipV="1">
            <a:off x="3229727" y="3699461"/>
            <a:ext cx="310302" cy="790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6D7C594-0039-4EF0-BBA8-3005641654B2}"/>
              </a:ext>
            </a:extLst>
          </p:cNvPr>
          <p:cNvCxnSpPr>
            <a:cxnSpLocks/>
            <a:stCxn id="54" idx="3"/>
            <a:endCxn id="47" idx="7"/>
          </p:cNvCxnSpPr>
          <p:nvPr/>
        </p:nvCxnSpPr>
        <p:spPr>
          <a:xfrm flipH="1">
            <a:off x="3138397" y="3944676"/>
            <a:ext cx="527756" cy="7478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23C0AC09-2363-407D-9BF9-28E0DD2C9303}"/>
              </a:ext>
            </a:extLst>
          </p:cNvPr>
          <p:cNvCxnSpPr>
            <a:cxnSpLocks/>
            <a:stCxn id="54" idx="4"/>
            <a:endCxn id="50" idx="6"/>
          </p:cNvCxnSpPr>
          <p:nvPr/>
        </p:nvCxnSpPr>
        <p:spPr>
          <a:xfrm rot="5400000">
            <a:off x="2057516" y="3652766"/>
            <a:ext cx="1519647" cy="230660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78B2558-6A4D-4325-ADF9-58B4432D46F7}"/>
              </a:ext>
            </a:extLst>
          </p:cNvPr>
          <p:cNvSpPr txBox="1"/>
          <p:nvPr/>
        </p:nvSpPr>
        <p:spPr>
          <a:xfrm>
            <a:off x="3251350" y="387743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E15EDE-F259-4765-9FF7-373D72EDF62B}"/>
              </a:ext>
            </a:extLst>
          </p:cNvPr>
          <p:cNvSpPr txBox="1"/>
          <p:nvPr/>
        </p:nvSpPr>
        <p:spPr>
          <a:xfrm>
            <a:off x="4019188" y="410278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3A6E6A-24A8-44A9-AEBD-AB2155362FB0}"/>
              </a:ext>
            </a:extLst>
          </p:cNvPr>
          <p:cNvSpPr txBox="1"/>
          <p:nvPr/>
        </p:nvSpPr>
        <p:spPr>
          <a:xfrm>
            <a:off x="2744028" y="3037958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ko-KR" altLang="en-US" sz="1200" b="1" dirty="0"/>
              <a:t>단계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857C105-256D-4AC2-8B5E-C6D62543D4AE}"/>
              </a:ext>
            </a:extLst>
          </p:cNvPr>
          <p:cNvSpPr/>
          <p:nvPr/>
        </p:nvSpPr>
        <p:spPr>
          <a:xfrm>
            <a:off x="6248505" y="3193284"/>
            <a:ext cx="1167470" cy="52230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인증</a:t>
            </a:r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0DAE12A-CB76-4515-9DC4-A0037A46589F}"/>
              </a:ext>
            </a:extLst>
          </p:cNvPr>
          <p:cNvSpPr/>
          <p:nvPr/>
        </p:nvSpPr>
        <p:spPr>
          <a:xfrm>
            <a:off x="4830486" y="3189871"/>
            <a:ext cx="1225352" cy="52230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50" dirty="0"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z="1200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b="1" spc="-50" dirty="0"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25E8001-8990-4A10-B95F-743F1E897639}"/>
              </a:ext>
            </a:extLst>
          </p:cNvPr>
          <p:cNvSpPr/>
          <p:nvPr/>
        </p:nvSpPr>
        <p:spPr>
          <a:xfrm>
            <a:off x="7642199" y="3184896"/>
            <a:ext cx="1167470" cy="522309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로그인 후</a:t>
            </a:r>
            <a:endParaRPr lang="en-US" altLang="ko-KR" sz="1200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페이지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E9DDF4B-9FEB-47D7-BE74-54E6DE815A15}"/>
              </a:ext>
            </a:extLst>
          </p:cNvPr>
          <p:cNvSpPr/>
          <p:nvPr/>
        </p:nvSpPr>
        <p:spPr>
          <a:xfrm>
            <a:off x="5680716" y="4669389"/>
            <a:ext cx="1124812" cy="77709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50" dirty="0">
                <a:latin typeface="나눔고딕" pitchFamily="50" charset="-127"/>
                <a:ea typeface="나눔고딕" pitchFamily="50" charset="-127"/>
              </a:rPr>
              <a:t>비즈니스</a:t>
            </a:r>
            <a:endParaRPr lang="en-US" altLang="ko-KR" sz="1200" b="1" spc="-5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b="1" spc="-50" dirty="0">
                <a:latin typeface="나눔고딕" pitchFamily="50" charset="-127"/>
                <a:ea typeface="나눔고딕" pitchFamily="50" charset="-127"/>
              </a:rPr>
              <a:t>로직</a:t>
            </a:r>
            <a:endParaRPr lang="en-US" altLang="ko-KR" sz="12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AAD6A12-ED9A-4579-A3E1-5799716D0A29}"/>
              </a:ext>
            </a:extLst>
          </p:cNvPr>
          <p:cNvSpPr/>
          <p:nvPr/>
        </p:nvSpPr>
        <p:spPr>
          <a:xfrm>
            <a:off x="4253218" y="5062006"/>
            <a:ext cx="810089" cy="68639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b="1" spc="-50" dirty="0">
                <a:latin typeface="나눔고딕" pitchFamily="50" charset="-127"/>
                <a:ea typeface="나눔고딕" pitchFamily="50" charset="-127"/>
              </a:rPr>
              <a:t>단계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491FA02-3932-493A-991E-610AC83856D2}"/>
              </a:ext>
            </a:extLst>
          </p:cNvPr>
          <p:cNvSpPr/>
          <p:nvPr/>
        </p:nvSpPr>
        <p:spPr>
          <a:xfrm>
            <a:off x="5109203" y="5063604"/>
            <a:ext cx="800115" cy="68640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200" b="1" spc="-50" dirty="0"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50" dirty="0">
                <a:latin typeface="나눔고딕" pitchFamily="50" charset="-127"/>
                <a:ea typeface="나눔고딕" pitchFamily="50" charset="-127"/>
              </a:rPr>
              <a:t>전</a:t>
            </a:r>
            <a: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1628700-62E1-4369-960B-9D6A88FA7965}"/>
              </a:ext>
            </a:extLst>
          </p:cNvPr>
          <p:cNvSpPr/>
          <p:nvPr/>
        </p:nvSpPr>
        <p:spPr>
          <a:xfrm>
            <a:off x="6498374" y="5070395"/>
            <a:ext cx="800115" cy="679611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200" b="1" spc="-50" dirty="0"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50" dirty="0">
                <a:latin typeface="나눔고딕" pitchFamily="50" charset="-127"/>
                <a:ea typeface="나눔고딕" pitchFamily="50" charset="-127"/>
              </a:rPr>
              <a:t>후</a:t>
            </a:r>
            <a: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507D668-3F6C-4906-816D-651692263E1D}"/>
              </a:ext>
            </a:extLst>
          </p:cNvPr>
          <p:cNvSpPr/>
          <p:nvPr/>
        </p:nvSpPr>
        <p:spPr>
          <a:xfrm>
            <a:off x="7355628" y="5070395"/>
            <a:ext cx="714528" cy="66715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  <a:t>3</a:t>
            </a:r>
            <a:b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200" b="1" spc="-50" dirty="0">
                <a:latin typeface="나눔고딕" pitchFamily="50" charset="-127"/>
                <a:ea typeface="나눔고딕" pitchFamily="50" charset="-127"/>
              </a:rPr>
              <a:t>단계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D45ECEB-D49D-416F-9A5D-7FF7E46BDF37}"/>
              </a:ext>
            </a:extLst>
          </p:cNvPr>
          <p:cNvSpPr/>
          <p:nvPr/>
        </p:nvSpPr>
        <p:spPr>
          <a:xfrm>
            <a:off x="8120438" y="5070394"/>
            <a:ext cx="714528" cy="66715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  <a:t>4</a:t>
            </a:r>
            <a:b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200" b="1" spc="-50" dirty="0">
                <a:latin typeface="나눔고딕" pitchFamily="50" charset="-127"/>
                <a:ea typeface="나눔고딕" pitchFamily="50" charset="-127"/>
              </a:rPr>
              <a:t>단계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759B9A9-4389-417A-9061-B467709074DC}"/>
              </a:ext>
            </a:extLst>
          </p:cNvPr>
          <p:cNvSpPr/>
          <p:nvPr/>
        </p:nvSpPr>
        <p:spPr>
          <a:xfrm>
            <a:off x="7642199" y="5782031"/>
            <a:ext cx="1167470" cy="6671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200" b="1" spc="-50" dirty="0">
                <a:latin typeface="나눔고딕" pitchFamily="50" charset="-127"/>
                <a:ea typeface="나눔고딕" pitchFamily="50" charset="-127"/>
              </a:rPr>
              <a:t>단계</a:t>
            </a:r>
            <a:b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spc="-50" dirty="0">
                <a:latin typeface="나눔고딕" pitchFamily="50" charset="-127"/>
                <a:ea typeface="나눔고딕" pitchFamily="50" charset="-127"/>
              </a:rPr>
              <a:t>예외처리</a:t>
            </a:r>
            <a: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spc="-5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53FB389-9196-4E3D-A3D4-B12A88FA4F75}"/>
              </a:ext>
            </a:extLst>
          </p:cNvPr>
          <p:cNvCxnSpPr>
            <a:cxnSpLocks/>
          </p:cNvCxnSpPr>
          <p:nvPr/>
        </p:nvCxnSpPr>
        <p:spPr>
          <a:xfrm>
            <a:off x="4508185" y="2874453"/>
            <a:ext cx="4392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5FB79AD-9F06-4BFA-A765-C3A99521F75E}"/>
              </a:ext>
            </a:extLst>
          </p:cNvPr>
          <p:cNvSpPr txBox="1"/>
          <p:nvPr/>
        </p:nvSpPr>
        <p:spPr>
          <a:xfrm>
            <a:off x="4522752" y="2892260"/>
            <a:ext cx="1907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핵심 프로세스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유지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4053699-5F91-44AB-BC21-DA49019153C7}"/>
              </a:ext>
            </a:extLst>
          </p:cNvPr>
          <p:cNvCxnSpPr>
            <a:cxnSpLocks/>
          </p:cNvCxnSpPr>
          <p:nvPr/>
        </p:nvCxnSpPr>
        <p:spPr>
          <a:xfrm>
            <a:off x="4508185" y="3833768"/>
            <a:ext cx="4392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863B567-8C73-4824-A64B-3D65B5BB715C}"/>
              </a:ext>
            </a:extLst>
          </p:cNvPr>
          <p:cNvSpPr txBox="1"/>
          <p:nvPr/>
        </p:nvSpPr>
        <p:spPr>
          <a:xfrm>
            <a:off x="4522752" y="3851575"/>
            <a:ext cx="3456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핵심 프로세스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단계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기능구간 오류 확인작업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5800B3E-4870-44D7-BAF0-B86EF57499A1}"/>
              </a:ext>
            </a:extLst>
          </p:cNvPr>
          <p:cNvCxnSpPr>
            <a:cxnSpLocks/>
          </p:cNvCxnSpPr>
          <p:nvPr/>
        </p:nvCxnSpPr>
        <p:spPr>
          <a:xfrm>
            <a:off x="4508185" y="4113185"/>
            <a:ext cx="4392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41E703A-835E-46CF-B525-046B31D784C7}"/>
              </a:ext>
            </a:extLst>
          </p:cNvPr>
          <p:cNvCxnSpPr>
            <a:cxnSpLocks/>
          </p:cNvCxnSpPr>
          <p:nvPr/>
        </p:nvCxnSpPr>
        <p:spPr>
          <a:xfrm>
            <a:off x="4508185" y="3153870"/>
            <a:ext cx="4392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46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345465" y="1270710"/>
            <a:ext cx="3983254" cy="264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단계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게시글 등록 프로세스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455" y="136508"/>
            <a:ext cx="1584176" cy="3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500"/>
              </a:lnSpc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시스템 정의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2.1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입출력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0242516-C8E7-48DB-BDCF-E709C5DE1AAD}"/>
              </a:ext>
            </a:extLst>
          </p:cNvPr>
          <p:cNvGrpSpPr/>
          <p:nvPr/>
        </p:nvGrpSpPr>
        <p:grpSpPr>
          <a:xfrm>
            <a:off x="2866397" y="1925041"/>
            <a:ext cx="338494" cy="338494"/>
            <a:chOff x="5411619" y="1495430"/>
            <a:chExt cx="1187432" cy="1187432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94050E5-3388-49CC-8498-BF0EDE9735D0}"/>
                </a:ext>
              </a:extLst>
            </p:cNvPr>
            <p:cNvCxnSpPr/>
            <p:nvPr/>
          </p:nvCxnSpPr>
          <p:spPr>
            <a:xfrm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29B8C12-03E5-403B-9538-194A376A85C3}"/>
                </a:ext>
              </a:extLst>
            </p:cNvPr>
            <p:cNvCxnSpPr/>
            <p:nvPr/>
          </p:nvCxnSpPr>
          <p:spPr>
            <a:xfrm rot="5400000" flipH="1">
              <a:off x="5411619" y="2089146"/>
              <a:ext cx="118743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3FDD009B-7473-4584-BAEB-9DB3CDAA8CCB}"/>
              </a:ext>
            </a:extLst>
          </p:cNvPr>
          <p:cNvSpPr/>
          <p:nvPr/>
        </p:nvSpPr>
        <p:spPr>
          <a:xfrm>
            <a:off x="3311505" y="1765060"/>
            <a:ext cx="2034253" cy="756181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게시글 입력 및 </a:t>
            </a:r>
            <a:b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파일 </a:t>
            </a:r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I/O </a:t>
            </a:r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프로세스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95A0032-4E0B-4ACB-A26F-584BE7774096}"/>
              </a:ext>
            </a:extLst>
          </p:cNvPr>
          <p:cNvSpPr/>
          <p:nvPr/>
        </p:nvSpPr>
        <p:spPr>
          <a:xfrm>
            <a:off x="725530" y="1765060"/>
            <a:ext cx="2034253" cy="756181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50">
                <a:latin typeface="나눔고딕" pitchFamily="50" charset="-127"/>
                <a:ea typeface="나눔고딕" pitchFamily="50" charset="-127"/>
              </a:rPr>
              <a:t>게시글 입력</a:t>
            </a:r>
            <a:endParaRPr lang="ko-KR" altLang="en-US" sz="12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02C464E-7DE3-4CA6-8D3A-F144A48104C3}"/>
              </a:ext>
            </a:extLst>
          </p:cNvPr>
          <p:cNvSpPr/>
          <p:nvPr/>
        </p:nvSpPr>
        <p:spPr>
          <a:xfrm>
            <a:off x="1103036" y="2666900"/>
            <a:ext cx="1321384" cy="3363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50" dirty="0">
                <a:latin typeface="나눔고딕" pitchFamily="50" charset="-127"/>
                <a:ea typeface="나눔고딕" pitchFamily="50" charset="-127"/>
              </a:rPr>
              <a:t>파일 </a:t>
            </a:r>
            <a: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12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4B8A696-9923-4E6C-BD9A-92BE851EDE23}"/>
              </a:ext>
            </a:extLst>
          </p:cNvPr>
          <p:cNvSpPr/>
          <p:nvPr/>
        </p:nvSpPr>
        <p:spPr>
          <a:xfrm>
            <a:off x="1103036" y="3109418"/>
            <a:ext cx="1321384" cy="3363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50" dirty="0">
                <a:latin typeface="나눔고딕" pitchFamily="50" charset="-127"/>
                <a:ea typeface="나눔고딕" pitchFamily="50" charset="-127"/>
              </a:rPr>
              <a:t>파일 </a:t>
            </a:r>
            <a: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1200" b="1" spc="-5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5D557CD-5AB8-4190-9202-33B4C54CAB56}"/>
              </a:ext>
            </a:extLst>
          </p:cNvPr>
          <p:cNvSpPr/>
          <p:nvPr/>
        </p:nvSpPr>
        <p:spPr>
          <a:xfrm>
            <a:off x="1103036" y="4367767"/>
            <a:ext cx="1321384" cy="33636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50" dirty="0">
                <a:latin typeface="나눔고딕" pitchFamily="50" charset="-127"/>
                <a:ea typeface="나눔고딕" pitchFamily="50" charset="-127"/>
              </a:rPr>
              <a:t>파일 </a:t>
            </a:r>
            <a:r>
              <a:rPr lang="en-US" altLang="ko-KR" sz="1200" b="1" spc="-50" dirty="0">
                <a:latin typeface="나눔고딕" pitchFamily="50" charset="-127"/>
                <a:ea typeface="나눔고딕" pitchFamily="50" charset="-127"/>
              </a:rPr>
              <a:t>n</a:t>
            </a:r>
            <a:endParaRPr lang="ko-KR" altLang="en-US" sz="1200" b="1" spc="-5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B0CFF91-7447-49D6-9F7D-157F1800D032}"/>
              </a:ext>
            </a:extLst>
          </p:cNvPr>
          <p:cNvCxnSpPr/>
          <p:nvPr/>
        </p:nvCxnSpPr>
        <p:spPr>
          <a:xfrm>
            <a:off x="1763728" y="3556932"/>
            <a:ext cx="0" cy="696286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173A7A8-5F86-427C-8FB3-18E07D5CE474}"/>
              </a:ext>
            </a:extLst>
          </p:cNvPr>
          <p:cNvGrpSpPr/>
          <p:nvPr/>
        </p:nvGrpSpPr>
        <p:grpSpPr>
          <a:xfrm>
            <a:off x="5523674" y="1885255"/>
            <a:ext cx="481957" cy="419223"/>
            <a:chOff x="4692746" y="3958042"/>
            <a:chExt cx="1033266" cy="898771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E1176B4-AB27-4729-8358-BB9837108E13}"/>
                </a:ext>
              </a:extLst>
            </p:cNvPr>
            <p:cNvCxnSpPr/>
            <p:nvPr/>
          </p:nvCxnSpPr>
          <p:spPr>
            <a:xfrm>
              <a:off x="5277426" y="3958042"/>
              <a:ext cx="448586" cy="448585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B519EEF2-B265-47A5-987C-BD4F949DB0BE}"/>
                </a:ext>
              </a:extLst>
            </p:cNvPr>
            <p:cNvCxnSpPr/>
            <p:nvPr/>
          </p:nvCxnSpPr>
          <p:spPr>
            <a:xfrm flipH="1">
              <a:off x="5278292" y="4410360"/>
              <a:ext cx="446454" cy="446453"/>
            </a:xfrm>
            <a:prstGeom prst="line">
              <a:avLst/>
            </a:prstGeom>
            <a:ln w="28575" cap="sq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217234D-2CC5-488D-AD7C-54D6F749797D}"/>
                </a:ext>
              </a:extLst>
            </p:cNvPr>
            <p:cNvCxnSpPr/>
            <p:nvPr/>
          </p:nvCxnSpPr>
          <p:spPr>
            <a:xfrm rot="10800000">
              <a:off x="4692745" y="4408367"/>
              <a:ext cx="1024952" cy="0"/>
            </a:xfrm>
            <a:prstGeom prst="line">
              <a:avLst/>
            </a:prstGeom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546EEFE5-F463-41E4-8108-A8EEB73AB79F}"/>
              </a:ext>
            </a:extLst>
          </p:cNvPr>
          <p:cNvSpPr/>
          <p:nvPr/>
        </p:nvSpPr>
        <p:spPr>
          <a:xfrm>
            <a:off x="6274471" y="1765060"/>
            <a:ext cx="2034253" cy="75618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게시글 </a:t>
            </a:r>
            <a:endParaRPr lang="en-US" altLang="ko-KR" sz="1200" b="1" spc="-12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b="1" spc="-12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등록 완료</a:t>
            </a:r>
          </a:p>
        </p:txBody>
      </p:sp>
    </p:spTree>
    <p:extLst>
      <p:ext uri="{BB962C8B-B14F-4D97-AF65-F5344CB8AC3E}">
        <p14:creationId xmlns:p14="http://schemas.microsoft.com/office/powerpoint/2010/main" val="43173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345465" y="1270710"/>
            <a:ext cx="3983254" cy="264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 1.1. </a:t>
            </a:r>
            <a:r>
              <a:rPr lang="en-US" altLang="ko-KR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Member.Login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로그인 프로세스 개선 화면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455" y="136508"/>
            <a:ext cx="1584176" cy="3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500"/>
              </a:lnSpc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시스템 정의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사용자 인터페이스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039EE6-C89C-45E6-BD49-AD3B22C78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2" y="1669737"/>
            <a:ext cx="6480613" cy="3439160"/>
          </a:xfrm>
          <a:prstGeom prst="rect">
            <a:avLst/>
          </a:prstGeom>
        </p:spPr>
      </p:pic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0A953387-84A1-4556-B9E3-96D4CC800282}"/>
              </a:ext>
            </a:extLst>
          </p:cNvPr>
          <p:cNvSpPr txBox="1">
            <a:spLocks/>
          </p:cNvSpPr>
          <p:nvPr/>
        </p:nvSpPr>
        <p:spPr>
          <a:xfrm>
            <a:off x="398359" y="5714026"/>
            <a:ext cx="6539336" cy="264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* 참고사항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Bootstrap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오픈소스 활용하였음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 (Sign-in)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A695F-10EB-4F2B-BF9B-B4104262ABE5}"/>
              </a:ext>
            </a:extLst>
          </p:cNvPr>
          <p:cNvSpPr txBox="1"/>
          <p:nvPr/>
        </p:nvSpPr>
        <p:spPr>
          <a:xfrm>
            <a:off x="420593" y="5157545"/>
            <a:ext cx="1269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login.html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90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>
          <a:xfrm>
            <a:off x="345464" y="1270710"/>
            <a:ext cx="5795277" cy="2648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SE 1.2. </a:t>
            </a:r>
            <a:r>
              <a:rPr lang="en-US" altLang="ko-KR" sz="1200" b="1" dirty="0" err="1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Member.Login</a:t>
            </a:r>
            <a:r>
              <a:rPr lang="en-US" altLang="ko-KR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- </a:t>
            </a:r>
            <a:r>
              <a:rPr lang="ko-KR" altLang="en-US" sz="1200" b="1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로그인 후 작업 화면 </a:t>
            </a:r>
            <a:endParaRPr lang="en-US" altLang="ko-KR" sz="1200" b="1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455" y="136508"/>
            <a:ext cx="1584176" cy="37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500"/>
              </a:lnSpc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시스템 정의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22</a:t>
            </a:r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</p:spPr>
        <p:txBody>
          <a:bodyPr>
            <a:normAutofit/>
          </a:bodyPr>
          <a:lstStyle/>
          <a:p>
            <a:pPr lvl="1" fontAlgn="base">
              <a:lnSpc>
                <a:spcPts val="2500"/>
              </a:lnSpc>
            </a:pP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사용자 인터페이스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AB13AE-9679-42F8-A02C-7F324E3C5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5" y="1692834"/>
            <a:ext cx="4983060" cy="38944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F332F2D-F8DF-485C-9EFB-CC70E0C881A2}"/>
              </a:ext>
            </a:extLst>
          </p:cNvPr>
          <p:cNvSpPr/>
          <p:nvPr/>
        </p:nvSpPr>
        <p:spPr>
          <a:xfrm>
            <a:off x="637563" y="1986050"/>
            <a:ext cx="4608952" cy="11094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B0F6B-583F-4433-94B5-C4D7548D2249}"/>
              </a:ext>
            </a:extLst>
          </p:cNvPr>
          <p:cNvSpPr txBox="1"/>
          <p:nvPr/>
        </p:nvSpPr>
        <p:spPr>
          <a:xfrm>
            <a:off x="645952" y="2038687"/>
            <a:ext cx="1691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UserName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258ED6-52A9-4B2B-86AF-55B1CCA8ACCE}"/>
              </a:ext>
            </a:extLst>
          </p:cNvPr>
          <p:cNvSpPr txBox="1"/>
          <p:nvPr/>
        </p:nvSpPr>
        <p:spPr>
          <a:xfrm>
            <a:off x="1357384" y="2551485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작업화면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 페이지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143FE1-01EC-4B89-9FF7-327B04ADE686}"/>
              </a:ext>
            </a:extLst>
          </p:cNvPr>
          <p:cNvSpPr txBox="1"/>
          <p:nvPr/>
        </p:nvSpPr>
        <p:spPr>
          <a:xfrm>
            <a:off x="677367" y="2261573"/>
            <a:ext cx="9269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  <a:endParaRPr lang="ko-KR" altLang="en-US" sz="1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BE1F8-1239-4C98-9E29-A4DC1A8C4A10}"/>
              </a:ext>
            </a:extLst>
          </p:cNvPr>
          <p:cNvSpPr txBox="1"/>
          <p:nvPr/>
        </p:nvSpPr>
        <p:spPr>
          <a:xfrm>
            <a:off x="560954" y="5624495"/>
            <a:ext cx="1269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main.html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04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3085</TotalTime>
  <Words>1756</Words>
  <Application>Microsoft Office PowerPoint</Application>
  <PresentationFormat>화면 슬라이드 쇼(4:3)</PresentationFormat>
  <Paragraphs>375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Wingdings</vt:lpstr>
      <vt:lpstr>Arial</vt:lpstr>
      <vt:lpstr>맑은 고딕</vt:lpstr>
      <vt:lpstr>나눔바른고딕</vt:lpstr>
      <vt:lpstr>나눔고딕</vt:lpstr>
      <vt:lpstr>Office 테마</vt:lpstr>
      <vt:lpstr>주제제안서</vt:lpstr>
      <vt:lpstr>목차</vt:lpstr>
      <vt:lpstr>1. 문제 정의</vt:lpstr>
      <vt:lpstr>1.2 사용자 요구</vt:lpstr>
      <vt:lpstr>1.3 응용 분야 및 기여도</vt:lpstr>
      <vt:lpstr>2.1 입출력</vt:lpstr>
      <vt:lpstr>2.1 입출력</vt:lpstr>
      <vt:lpstr>2.2 예상 사용자 인터페이스</vt:lpstr>
      <vt:lpstr>2.2 예상 사용자 인터페이스</vt:lpstr>
      <vt:lpstr>2.2 예상 사용자 인터페이스</vt:lpstr>
      <vt:lpstr>2.2 예상 사용자 인터페이스</vt:lpstr>
      <vt:lpstr>2.2 예상 사용자 인터페이스</vt:lpstr>
      <vt:lpstr>2.2 예상 사용자 인터페이스</vt:lpstr>
      <vt:lpstr>2.2 예상 사용자 인터페이스</vt:lpstr>
      <vt:lpstr>2.2 예상 사용자 인터페이스</vt:lpstr>
      <vt:lpstr>2.3 제한 조건 (제약 사항)</vt:lpstr>
      <vt:lpstr>3. 사용 예정인 기술 및 예상 개발 방법</vt:lpstr>
      <vt:lpstr>4. 팀 구성 및 작업 분담</vt:lpstr>
      <vt:lpstr>5. 개발 환경</vt:lpstr>
      <vt:lpstr>5. 개발 환경</vt:lpstr>
      <vt:lpstr>6. 진행 일정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john</cp:lastModifiedBy>
  <cp:revision>151</cp:revision>
  <cp:lastPrinted>2011-08-28T13:13:29Z</cp:lastPrinted>
  <dcterms:created xsi:type="dcterms:W3CDTF">2011-08-24T01:05:33Z</dcterms:created>
  <dcterms:modified xsi:type="dcterms:W3CDTF">2020-10-18T13:02:25Z</dcterms:modified>
</cp:coreProperties>
</file>