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82" r:id="rId4"/>
    <p:sldId id="300" r:id="rId5"/>
    <p:sldId id="301" r:id="rId6"/>
    <p:sldId id="302" r:id="rId7"/>
    <p:sldId id="303" r:id="rId8"/>
    <p:sldId id="304" r:id="rId9"/>
    <p:sldId id="283" r:id="rId10"/>
    <p:sldId id="284" r:id="rId11"/>
    <p:sldId id="306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278" r:id="rId20"/>
  </p:sldIdLst>
  <p:sldSz cx="9144000" cy="6858000" type="screen4x3"/>
  <p:notesSz cx="6805613" cy="9939338"/>
  <p:embeddedFontLst>
    <p:embeddedFont>
      <p:font typeface="Cambria Math" panose="02040503050406030204" pitchFamily="18" charset="0"/>
      <p:regular r:id="rId23"/>
    </p:embeddedFont>
    <p:embeddedFont>
      <p:font typeface="나눔고딕" panose="020D0604000000000000" pitchFamily="50" charset="-127"/>
      <p:regular r:id="rId24"/>
      <p:bold r:id="rId25"/>
    </p:embeddedFont>
    <p:embeddedFont>
      <p:font typeface="나눔고딕" panose="020D0604000000000000" pitchFamily="50" charset="-127"/>
      <p:regular r:id="rId24"/>
      <p:bold r:id="rId25"/>
    </p:embeddedFont>
    <p:embeddedFont>
      <p:font typeface="나눔바른고딕" panose="020B0603020101020101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99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06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31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31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9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76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6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17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7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5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19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3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5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4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abbit.white@localhos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200" b="1" spc="-250" dirty="0">
                <a:latin typeface="나눔고딕" pitchFamily="50" charset="-127"/>
                <a:ea typeface="나눔고딕" pitchFamily="50" charset="-127"/>
              </a:rPr>
              <a:t>요구명세서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2020.10.19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(Dodo)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rabbit.white@daum.net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270733"/>
            <a:ext cx="292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Non-Function /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lvl="1">
              <a:lnSpc>
                <a:spcPts val="25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2.1 Performance requirements (reaction time, processing time, throughput) / 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요구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반응시간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처리소요시간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19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1EB478C-1B1D-44C5-A5C0-053E7F5E2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78" y="2840144"/>
            <a:ext cx="8401545" cy="3385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7188A9B-E73F-4AB5-BB92-0058A5952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2" y="1933398"/>
            <a:ext cx="8405999" cy="3385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F428FE-7BBB-45A7-AD87-1189DEDD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4" y="1640587"/>
            <a:ext cx="8405999" cy="27699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▷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반응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글쓰기 </a:t>
            </a:r>
            <a:r>
              <a:rPr lang="en-US" altLang="ko-KR" sz="12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업로드</a:t>
            </a:r>
            <a:r>
              <a:rPr lang="en-US" altLang="ko-KR" sz="12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1C59917-B8CA-49A0-AEDB-9BA3B1CAF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78" y="2552537"/>
            <a:ext cx="8401545" cy="27699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▷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소요시간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</a:t>
            </a:r>
            <a:r>
              <a:rPr kumimoji="0" lang="en-US" altLang="en-US" sz="12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예): DB 100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건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이하에는 다음과 같은 시간을 보장할 수 있다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921A0B8-FD44-4AC0-9C3D-640113C69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2" y="3467100"/>
            <a:ext cx="8405999" cy="276999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▷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처리율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소요시간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반응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) / 100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11EA00-9053-4157-9DA7-35DC7AD10B95}"/>
                  </a:ext>
                </a:extLst>
              </p:cNvPr>
              <p:cNvSpPr txBox="1"/>
              <p:nvPr/>
            </p:nvSpPr>
            <p:spPr>
              <a:xfrm>
                <a:off x="756066" y="1963709"/>
                <a:ext cx="700935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11EA00-9053-4157-9DA7-35DC7AD10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66" y="1963709"/>
                <a:ext cx="700935" cy="276999"/>
              </a:xfrm>
              <a:prstGeom prst="rect">
                <a:avLst/>
              </a:prstGeom>
              <a:blipFill>
                <a:blip r:embed="rId3"/>
                <a:stretch>
                  <a:fillRect l="-11304" r="-75652" b="-369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544E4C-39C4-4909-BF1A-F820F080D784}"/>
                  </a:ext>
                </a:extLst>
              </p:cNvPr>
              <p:cNvSpPr txBox="1"/>
              <p:nvPr/>
            </p:nvSpPr>
            <p:spPr>
              <a:xfrm>
                <a:off x="756066" y="2865544"/>
                <a:ext cx="933937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544E4C-39C4-4909-BF1A-F820F080D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66" y="2865544"/>
                <a:ext cx="933937" cy="276999"/>
              </a:xfrm>
              <a:prstGeom prst="rect">
                <a:avLst/>
              </a:prstGeom>
              <a:blipFill>
                <a:blip r:embed="rId4"/>
                <a:stretch>
                  <a:fillRect l="-8497" r="-32026" b="-369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66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270733"/>
            <a:ext cx="292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Non-Function /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 H/W requirement (storage size, communication capacity) / </a:t>
            </a:r>
            <a:b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H/W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기억장치 규모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수용도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19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048A097-6B91-4E63-B230-A76A7C179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05533"/>
              </p:ext>
            </p:extLst>
          </p:nvPr>
        </p:nvGraphicFramePr>
        <p:xfrm>
          <a:off x="479820" y="1347018"/>
          <a:ext cx="8247270" cy="5320591"/>
        </p:xfrm>
        <a:graphic>
          <a:graphicData uri="http://schemas.openxmlformats.org/drawingml/2006/table">
            <a:tbl>
              <a:tblPr/>
              <a:tblGrid>
                <a:gridCol w="1675318">
                  <a:extLst>
                    <a:ext uri="{9D8B030D-6E8A-4147-A177-3AD203B41FA5}">
                      <a16:colId xmlns:a16="http://schemas.microsoft.com/office/drawing/2014/main" val="2399408326"/>
                    </a:ext>
                  </a:extLst>
                </a:gridCol>
                <a:gridCol w="3100010">
                  <a:extLst>
                    <a:ext uri="{9D8B030D-6E8A-4147-A177-3AD203B41FA5}">
                      <a16:colId xmlns:a16="http://schemas.microsoft.com/office/drawing/2014/main" val="1605593145"/>
                    </a:ext>
                  </a:extLst>
                </a:gridCol>
                <a:gridCol w="400947">
                  <a:extLst>
                    <a:ext uri="{9D8B030D-6E8A-4147-A177-3AD203B41FA5}">
                      <a16:colId xmlns:a16="http://schemas.microsoft.com/office/drawing/2014/main" val="826562646"/>
                    </a:ext>
                  </a:extLst>
                </a:gridCol>
                <a:gridCol w="400947">
                  <a:extLst>
                    <a:ext uri="{9D8B030D-6E8A-4147-A177-3AD203B41FA5}">
                      <a16:colId xmlns:a16="http://schemas.microsoft.com/office/drawing/2014/main" val="1701638879"/>
                    </a:ext>
                  </a:extLst>
                </a:gridCol>
                <a:gridCol w="2670048">
                  <a:extLst>
                    <a:ext uri="{9D8B030D-6E8A-4147-A177-3AD203B41FA5}">
                      <a16:colId xmlns:a16="http://schemas.microsoft.com/office/drawing/2014/main" val="3820570647"/>
                    </a:ext>
                  </a:extLst>
                </a:gridCol>
              </a:tblGrid>
              <a:tr h="175100">
                <a:tc gridSpan="5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주기억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장치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20347"/>
                  </a:ext>
                </a:extLst>
              </a:tr>
              <a:tr h="175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CPU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Intel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i5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6300HQ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6182"/>
                  </a:ext>
                </a:extLst>
              </a:tr>
              <a:tr h="1412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제조사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Intel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42484"/>
                  </a:ext>
                </a:extLst>
              </a:tr>
              <a:tr h="206211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Intel Core™ i5-6300HQ Processor (6M Cache, up to 2.30 GHz) / </a:t>
                      </a:r>
                      <a:r>
                        <a:rPr lang="en-US" sz="1100" kern="0" spc="0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패키징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타입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rPGA</a:t>
                      </a:r>
                      <a:r>
                        <a:rPr lang="en-US" sz="1100" kern="0" spc="0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 출시 제품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코어 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i5 6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85686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Frequency (Max)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Max Turbo Frequency 3.20 GHz  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인텔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터보부스트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기능 사용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42476"/>
                  </a:ext>
                </a:extLst>
              </a:tr>
              <a:tr h="175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2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Frequency (Base)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Processor Base Frequency 2.30 GHz 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 주파수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94082"/>
                  </a:ext>
                </a:extLst>
              </a:tr>
              <a:tr h="175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Cache(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캐시메모리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 MB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52555"/>
                  </a:ext>
                </a:extLst>
              </a:tr>
              <a:tr h="175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RAM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32GB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DDR4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2666(1333Mhz)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75828"/>
                  </a:ext>
                </a:extLst>
              </a:tr>
              <a:tr h="175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제조사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Samsung)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456146"/>
                  </a:ext>
                </a:extLst>
              </a:tr>
              <a:tr h="17510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11-11-11-28 @ 1300 MHz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997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메모리 읽기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29680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MBps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56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메모리 쓰기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28960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MBps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169648"/>
                  </a:ext>
                </a:extLst>
              </a:tr>
              <a:tr h="175100">
                <a:tc gridSpan="5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보조기억장치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1507"/>
                  </a:ext>
                </a:extLst>
              </a:tr>
              <a:tr h="175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HDD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SSD(Solid State Disk) 256GB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69802"/>
                  </a:ext>
                </a:extLst>
              </a:tr>
              <a:tr h="175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타입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NAND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플래시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27494"/>
                  </a:ext>
                </a:extLst>
              </a:tr>
              <a:tr h="17510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최대 임의</a:t>
                      </a:r>
                    </a:p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Random Access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수행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4KB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읽기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94000 IOPS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19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4KB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쓰기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35000 IOPS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38200"/>
                  </a:ext>
                </a:extLst>
              </a:tr>
              <a:tr h="175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SATA-III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614795"/>
                  </a:ext>
                </a:extLst>
              </a:tr>
              <a:tr h="175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전송율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600 MBps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65685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버퍼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256 MB /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입출력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(I/O)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처리 후 임시로 기억할 수 있는 최대 가능한 범위</a:t>
                      </a:r>
                    </a:p>
                  </a:txBody>
                  <a:tcPr marL="50764" marR="50764" marT="14035" marB="14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169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16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270733"/>
            <a:ext cx="292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Non-Function /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 Exception conditions and handling /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조건 및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5C644-9A98-4414-8A7B-B2461351F127}"/>
              </a:ext>
            </a:extLst>
          </p:cNvPr>
          <p:cNvSpPr txBox="1"/>
          <p:nvPr/>
        </p:nvSpPr>
        <p:spPr>
          <a:xfrm>
            <a:off x="256543" y="1314195"/>
            <a:ext cx="774382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(Oracle DB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서버와의 통신불가 상태일 때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“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 메시지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 fontAlgn="base"/>
            <a:endParaRPr lang="en-US" altLang="ko-KR" sz="14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fontAlgn="base"/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업로드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하드디스크 용량이 </a:t>
            </a:r>
            <a:r>
              <a:rPr lang="en-US" altLang="ko-KR" sz="14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90% </a:t>
            </a:r>
            <a:r>
              <a:rPr lang="ko-KR" altLang="en-US" sz="14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 찼을 때</a:t>
            </a:r>
            <a:r>
              <a:rPr lang="en-US" altLang="ko-KR" sz="14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모니터링 시스템에 미리 공지한다</a:t>
            </a:r>
            <a:r>
              <a:rPr lang="en-US" altLang="ko-KR" sz="14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9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270733"/>
            <a:ext cx="292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Non-Function /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2.4 User-Interface /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인터페이스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19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551CF1F-820B-46EB-B706-34E34C9B4F34}"/>
              </a:ext>
            </a:extLst>
          </p:cNvPr>
          <p:cNvSpPr txBox="1">
            <a:spLocks/>
          </p:cNvSpPr>
          <p:nvPr/>
        </p:nvSpPr>
        <p:spPr>
          <a:xfrm>
            <a:off x="345465" y="1270710"/>
            <a:ext cx="3983254" cy="264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 1.1. </a:t>
            </a:r>
            <a:r>
              <a:rPr lang="en-US" altLang="ko-KR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Member.Login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로그인 프로세스 개선 화면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DA0F73-4DF5-4E8D-B767-0BFB22011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82" y="1669737"/>
            <a:ext cx="6480613" cy="3439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138D0-0C95-44D0-B62A-9E7621DB950E}"/>
              </a:ext>
            </a:extLst>
          </p:cNvPr>
          <p:cNvSpPr txBox="1"/>
          <p:nvPr/>
        </p:nvSpPr>
        <p:spPr>
          <a:xfrm>
            <a:off x="420593" y="5157545"/>
            <a:ext cx="1269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login.html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107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270733"/>
            <a:ext cx="292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Non-Function /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2.4 User-Interface /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인터페이스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19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3D1A9F5-2EBA-4836-A6BB-49703FE00F95}"/>
              </a:ext>
            </a:extLst>
          </p:cNvPr>
          <p:cNvSpPr txBox="1">
            <a:spLocks/>
          </p:cNvSpPr>
          <p:nvPr/>
        </p:nvSpPr>
        <p:spPr>
          <a:xfrm>
            <a:off x="338552" y="1338068"/>
            <a:ext cx="5795277" cy="264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 1.2. </a:t>
            </a:r>
            <a:r>
              <a:rPr lang="en-US" altLang="ko-KR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Member.Login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로그인 후 작업 화면 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8A7F49-979A-4632-88C7-D36D86F33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3" y="1855442"/>
            <a:ext cx="4983060" cy="38944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C8D378-81A5-4DB4-BD41-5E104CDD04B1}"/>
              </a:ext>
            </a:extLst>
          </p:cNvPr>
          <p:cNvSpPr/>
          <p:nvPr/>
        </p:nvSpPr>
        <p:spPr>
          <a:xfrm>
            <a:off x="630651" y="2148658"/>
            <a:ext cx="4608952" cy="11094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A60D1-54FE-4D59-B71C-D57EA0B9EA92}"/>
              </a:ext>
            </a:extLst>
          </p:cNvPr>
          <p:cNvSpPr txBox="1"/>
          <p:nvPr/>
        </p:nvSpPr>
        <p:spPr>
          <a:xfrm>
            <a:off x="639040" y="2201295"/>
            <a:ext cx="1691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UserName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3E160-63C1-4AA8-A0DB-11B32658C797}"/>
              </a:ext>
            </a:extLst>
          </p:cNvPr>
          <p:cNvSpPr txBox="1"/>
          <p:nvPr/>
        </p:nvSpPr>
        <p:spPr>
          <a:xfrm>
            <a:off x="1350472" y="2714093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작업화면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 페이지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330812-CEC1-4EA5-AFF1-DF0B40E117B6}"/>
              </a:ext>
            </a:extLst>
          </p:cNvPr>
          <p:cNvSpPr txBox="1"/>
          <p:nvPr/>
        </p:nvSpPr>
        <p:spPr>
          <a:xfrm>
            <a:off x="670455" y="2424181"/>
            <a:ext cx="9269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ko-KR" altLang="en-US" sz="1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47920-4DE5-4822-9CBC-3C841F203709}"/>
              </a:ext>
            </a:extLst>
          </p:cNvPr>
          <p:cNvSpPr txBox="1"/>
          <p:nvPr/>
        </p:nvSpPr>
        <p:spPr>
          <a:xfrm>
            <a:off x="554042" y="5787103"/>
            <a:ext cx="1269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main.html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03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270733"/>
            <a:ext cx="292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Non-Function /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2.4 User-Interface /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인터페이스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19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3D1A9F5-2EBA-4836-A6BB-49703FE00F95}"/>
              </a:ext>
            </a:extLst>
          </p:cNvPr>
          <p:cNvSpPr txBox="1">
            <a:spLocks/>
          </p:cNvSpPr>
          <p:nvPr/>
        </p:nvSpPr>
        <p:spPr>
          <a:xfrm>
            <a:off x="338552" y="1252343"/>
            <a:ext cx="5795277" cy="264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 2.1. </a:t>
            </a:r>
            <a:r>
              <a:rPr lang="en-US" altLang="ko-KR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Board.List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–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게시판 목록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51E1AD-FCEF-4F73-903F-E32634C5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52" y="1546367"/>
            <a:ext cx="6366327" cy="4592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FD4DB8-7FF2-40D5-AE95-F8E04DAB76F7}"/>
              </a:ext>
            </a:extLst>
          </p:cNvPr>
          <p:cNvSpPr txBox="1"/>
          <p:nvPr/>
        </p:nvSpPr>
        <p:spPr>
          <a:xfrm>
            <a:off x="534703" y="5926458"/>
            <a:ext cx="1130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list.html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05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270733"/>
            <a:ext cx="292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Non-Function /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2.4 User-Interface /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인터페이스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19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D6B9164-4679-41A6-8CB8-F8C77A81C3C5}"/>
              </a:ext>
            </a:extLst>
          </p:cNvPr>
          <p:cNvSpPr txBox="1">
            <a:spLocks/>
          </p:cNvSpPr>
          <p:nvPr/>
        </p:nvSpPr>
        <p:spPr>
          <a:xfrm>
            <a:off x="345464" y="1270710"/>
            <a:ext cx="5795277" cy="264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 2.2. </a:t>
            </a:r>
            <a:r>
              <a:rPr lang="en-US" altLang="ko-KR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Board.View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–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게시판 </a:t>
            </a:r>
            <a:r>
              <a:rPr lang="ko-KR" altLang="en-US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글보기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FBC943-6482-4347-AF60-97013957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72" y="1636846"/>
            <a:ext cx="5962519" cy="4008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FA53D8-FC1A-41C4-B752-B03AD039522E}"/>
              </a:ext>
            </a:extLst>
          </p:cNvPr>
          <p:cNvSpPr txBox="1"/>
          <p:nvPr/>
        </p:nvSpPr>
        <p:spPr>
          <a:xfrm>
            <a:off x="560954" y="5456715"/>
            <a:ext cx="12458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view.html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8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270733"/>
            <a:ext cx="292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Non-Function /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2.4 User-Interface /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인터페이스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19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C0FAB62-C7FA-473F-BC1B-1D7014E58FBC}"/>
              </a:ext>
            </a:extLst>
          </p:cNvPr>
          <p:cNvSpPr txBox="1">
            <a:spLocks/>
          </p:cNvSpPr>
          <p:nvPr/>
        </p:nvSpPr>
        <p:spPr>
          <a:xfrm>
            <a:off x="345464" y="1270710"/>
            <a:ext cx="5795277" cy="264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 2.3. </a:t>
            </a:r>
            <a:r>
              <a:rPr lang="en-US" altLang="ko-KR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Board.Write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–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게시판 글쓰기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9057C2-3A31-450F-8A35-23F6CF9D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652631"/>
            <a:ext cx="6385568" cy="3686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BFF4F5-2C13-4F8F-A5C0-F5F043DCE66C}"/>
              </a:ext>
            </a:extLst>
          </p:cNvPr>
          <p:cNvSpPr txBox="1"/>
          <p:nvPr/>
        </p:nvSpPr>
        <p:spPr>
          <a:xfrm>
            <a:off x="451897" y="5154711"/>
            <a:ext cx="1276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write.html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944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270733"/>
            <a:ext cx="2924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Argument condition / </a:t>
            </a:r>
            <a:r>
              <a:rPr lang="ko-KR" altLang="en-US" sz="105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인수 조건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470547" cy="580926"/>
          </a:xfrm>
        </p:spPr>
        <p:txBody>
          <a:bodyPr>
            <a:no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3.1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시험 및 성능 시험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19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1F661-16BB-4483-A49E-B44FD2E95C6C}"/>
              </a:ext>
            </a:extLst>
          </p:cNvPr>
          <p:cNvSpPr/>
          <p:nvPr/>
        </p:nvSpPr>
        <p:spPr>
          <a:xfrm>
            <a:off x="263453" y="1837544"/>
            <a:ext cx="8507349" cy="1052596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90500" algn="just" fontAlgn="base">
              <a:lnSpc>
                <a:spcPct val="13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 1. 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동작 기능상 이상 유무를 확인한다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90500" algn="just" fontAlgn="base">
              <a:lnSpc>
                <a:spcPct val="13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고객의 요청에서 문제가 없다고 판단되면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기능 시험은 종료하는 것으로 한다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90500" algn="just" fontAlgn="base">
              <a:lnSpc>
                <a:spcPct val="13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 “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메모리 </a:t>
            </a:r>
            <a:r>
              <a:rPr lang="ko-KR" altLang="en-US" sz="1200" kern="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오버플로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“</a:t>
            </a:r>
            <a:r>
              <a:rPr lang="ko-KR" altLang="en-US" sz="1200" kern="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수치데이타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등” </a:t>
            </a:r>
            <a:r>
              <a:rPr lang="ko-KR" altLang="en-US" sz="1200" kern="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로직상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문제 </a:t>
            </a:r>
          </a:p>
          <a:p>
            <a:pPr marL="190500" algn="just" fontAlgn="base">
              <a:lnSpc>
                <a:spcPct val="13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업데이트 등의 버전 또는 </a:t>
            </a:r>
            <a:r>
              <a:rPr lang="ko-KR" altLang="en-US" sz="1200" kern="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커스텀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200" kern="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마이징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등 유지보수를 제공한다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81E6CB-E3F0-4A0C-BB66-1FDD83C7516A}"/>
              </a:ext>
            </a:extLst>
          </p:cNvPr>
          <p:cNvSpPr/>
          <p:nvPr/>
        </p:nvSpPr>
        <p:spPr>
          <a:xfrm>
            <a:off x="263453" y="2919530"/>
            <a:ext cx="8507349" cy="81253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90500" algn="just" fontAlgn="base">
              <a:lnSpc>
                <a:spcPct val="13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▹ 성능 시험</a:t>
            </a:r>
          </a:p>
          <a:p>
            <a:pPr marL="190500" algn="just" fontAlgn="base">
              <a:lnSpc>
                <a:spcPct val="13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 1. 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핵심 엔진 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 </a:t>
            </a:r>
            <a:r>
              <a:rPr lang="ko-KR" altLang="en-US" sz="1200" kern="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로직을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시연하도록 한다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90500" algn="just" fontAlgn="base">
              <a:lnSpc>
                <a:spcPct val="13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성능 명세서가 나오는 데로 해당 제품을 인계할 것인지 등을 검토하도록 한다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634DC6-9D0F-4E64-BF1A-46432FA7E00F}"/>
              </a:ext>
            </a:extLst>
          </p:cNvPr>
          <p:cNvSpPr/>
          <p:nvPr/>
        </p:nvSpPr>
        <p:spPr>
          <a:xfrm>
            <a:off x="263453" y="3770042"/>
            <a:ext cx="8507349" cy="150964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90500" algn="just" fontAlgn="base">
              <a:lnSpc>
                <a:spcPct val="13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▹ 인수 방법</a:t>
            </a:r>
          </a:p>
          <a:p>
            <a:pPr marL="190500" algn="just" fontAlgn="base">
              <a:lnSpc>
                <a:spcPct val="13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 1. 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해당 장소에는 “납품 인계 담당직원 ◌◌◌”이 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0000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00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월 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00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 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00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 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00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 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00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초 “</a:t>
            </a:r>
            <a:r>
              <a:rPr lang="ko-KR" altLang="en-US" sz="1200" kern="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셈플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200" kern="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납품처”에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있는다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90500" algn="just" fontAlgn="base">
              <a:lnSpc>
                <a:spcPct val="13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 2. 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해당 장소에 납품 후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시험 인수 등 동작 시연회 설명 등을 하고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해당 납품할 제품을 “납품 인계 담당직원 ◌◌◌”에게 </a:t>
            </a:r>
            <a:b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 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제출한다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90500" algn="just" fontAlgn="base">
              <a:lnSpc>
                <a:spcPct val="13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 3. 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고객사 납품 담당자 및 발표회 참석자 등에게 해당 제품에 대해서 교육을 한다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90500" algn="just" fontAlgn="base">
              <a:lnSpc>
                <a:spcPct val="13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 4. 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최종 인수가 완료되면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납품 인계 담당직원 ◌◌◌에게 사인을 받도록 한다</a:t>
            </a:r>
            <a:r>
              <a:rPr lang="en-US" altLang="ko-KR" sz="1200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FA77E2-136C-42A0-A2DB-A625BF34F1FC}"/>
              </a:ext>
            </a:extLst>
          </p:cNvPr>
          <p:cNvSpPr/>
          <p:nvPr/>
        </p:nvSpPr>
        <p:spPr>
          <a:xfrm>
            <a:off x="263453" y="1433318"/>
            <a:ext cx="8507349" cy="345479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90500" algn="just" fontAlgn="base">
              <a:lnSpc>
                <a:spcPct val="130000"/>
              </a:lnSpc>
            </a:pPr>
            <a:r>
              <a:rPr lang="ko-KR" altLang="en-US" sz="1400" b="1" kern="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▹ 기능 시험</a:t>
            </a:r>
            <a:endParaRPr lang="ko-KR" altLang="en-US" sz="1200" kern="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66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111442"/>
            <a:ext cx="8058992" cy="4801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2500"/>
              </a:lnSpc>
            </a:pP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Function / 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기능적 요구사항</a:t>
            </a: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Use Case Diagram(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>
              <a:lnSpc>
                <a:spcPts val="25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Use Case Description(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내용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ts val="2500"/>
              </a:lnSpc>
            </a:pP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Non-Function / 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</a:t>
            </a: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ts val="25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2.1 Performance requirements (reaction time, processing time, throughput) /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요구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반응시간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처리소요시간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처리율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fontAlgn="base">
              <a:lnSpc>
                <a:spcPts val="25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 H/W requirement (storage size, communication capacity) / </a:t>
            </a:r>
            <a:b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H/W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기억장치 규모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수용도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fontAlgn="base">
              <a:lnSpc>
                <a:spcPts val="25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 Exception conditions and handling /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 조건 및 처리</a:t>
            </a:r>
          </a:p>
          <a:p>
            <a:pPr lvl="1" fontAlgn="base">
              <a:lnSpc>
                <a:spcPts val="25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2.4 User-Interface /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인터페이스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</a:pP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Argument condition / 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인수 조건</a:t>
            </a: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fontAlgn="base">
              <a:lnSpc>
                <a:spcPts val="25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3.1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시험 및 성능 시험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1493175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2111693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437518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167370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7B91E9-866D-4D07-8F18-AA856102DE82}"/>
              </a:ext>
            </a:extLst>
          </p:cNvPr>
          <p:cNvCxnSpPr/>
          <p:nvPr/>
        </p:nvCxnSpPr>
        <p:spPr>
          <a:xfrm flipV="1">
            <a:off x="364474" y="4329202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132BCE-EF39-484F-8854-23C446C5E8B5}"/>
              </a:ext>
            </a:extLst>
          </p:cNvPr>
          <p:cNvCxnSpPr/>
          <p:nvPr/>
        </p:nvCxnSpPr>
        <p:spPr>
          <a:xfrm flipV="1">
            <a:off x="364474" y="4664356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lvl="1">
              <a:lnSpc>
                <a:spcPts val="25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Use Case Diagram(</a:t>
            </a:r>
            <a:r>
              <a:rPr lang="ko-KR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r>
              <a:rPr lang="ko-KR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latin typeface="나눔고딕" pitchFamily="50" charset="-127"/>
                <a:ea typeface="나눔고딕" pitchFamily="50" charset="-127"/>
              </a:rPr>
              <a:t>1.1 Function / </a:t>
            </a:r>
            <a:r>
              <a:rPr lang="ko-KR" altLang="en-US" sz="1000" spc="-30" dirty="0">
                <a:latin typeface="나눔고딕" pitchFamily="50" charset="-127"/>
                <a:ea typeface="나눔고딕" pitchFamily="50" charset="-127"/>
              </a:rPr>
              <a:t>기능적 요구사항</a:t>
            </a:r>
            <a:endParaRPr lang="en-US" altLang="ko-KR" sz="1000" spc="-3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1C06406-4740-430C-98BD-A7BFB1528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53491"/>
              </p:ext>
            </p:extLst>
          </p:nvPr>
        </p:nvGraphicFramePr>
        <p:xfrm>
          <a:off x="1085850" y="2151381"/>
          <a:ext cx="7162801" cy="33219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3607">
                  <a:extLst>
                    <a:ext uri="{9D8B030D-6E8A-4147-A177-3AD203B41FA5}">
                      <a16:colId xmlns:a16="http://schemas.microsoft.com/office/drawing/2014/main" val="3953764005"/>
                    </a:ext>
                  </a:extLst>
                </a:gridCol>
                <a:gridCol w="5739194">
                  <a:extLst>
                    <a:ext uri="{9D8B030D-6E8A-4147-A177-3AD203B41FA5}">
                      <a16:colId xmlns:a16="http://schemas.microsoft.com/office/drawing/2014/main" val="2778181711"/>
                    </a:ext>
                  </a:extLst>
                </a:gridCol>
              </a:tblGrid>
              <a:tr h="230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UC_01.1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로그인을 처리한다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423508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사용자는 이메일 주소와 비밀번호로 로그인을 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938626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행위자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001602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선행 조건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할 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002294"/>
                  </a:ext>
                </a:extLst>
              </a:tr>
              <a:tr h="230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후행 조건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정보만 생성된다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367117"/>
                  </a:ext>
                </a:extLst>
              </a:tr>
              <a:tr h="130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 동작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아이디와 비밀번호를 입력한다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버튼을 누른다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계정이 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이상 존재한지 확인한다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(v)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없을 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rId3"/>
                        </a:rPr>
                        <a:t>rabbit.white@localhost.com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계정과 암호화된 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123456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비밀번호를 생성할 수 있다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입력한 아이디와 비밀번호를 확인한다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토큰키를 비교한 후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세션키를 생성한다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6.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된 화면을 출력한다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738394"/>
                  </a:ext>
                </a:extLst>
              </a:tr>
              <a:tr h="39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추가 동작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28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109215-4E66-41C7-BC59-6F0313B8B9C9}"/>
              </a:ext>
            </a:extLst>
          </p:cNvPr>
          <p:cNvSpPr txBox="1"/>
          <p:nvPr/>
        </p:nvSpPr>
        <p:spPr>
          <a:xfrm>
            <a:off x="3649854" y="172402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lvl="1">
              <a:lnSpc>
                <a:spcPts val="25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Use Case Diagram(</a:t>
            </a:r>
            <a:r>
              <a:rPr lang="ko-KR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r>
              <a:rPr lang="ko-KR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latin typeface="나눔고딕" pitchFamily="50" charset="-127"/>
                <a:ea typeface="나눔고딕" pitchFamily="50" charset="-127"/>
              </a:rPr>
              <a:t>1.1 Function / </a:t>
            </a:r>
            <a:r>
              <a:rPr lang="ko-KR" altLang="en-US" sz="1000" spc="-30" dirty="0">
                <a:latin typeface="나눔고딕" pitchFamily="50" charset="-127"/>
                <a:ea typeface="나눔고딕" pitchFamily="50" charset="-127"/>
              </a:rPr>
              <a:t>기능적 요구사항</a:t>
            </a:r>
            <a:endParaRPr lang="en-US" altLang="ko-KR" sz="1000" spc="-3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1C06406-4740-430C-98BD-A7BFB1528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96128"/>
              </p:ext>
            </p:extLst>
          </p:nvPr>
        </p:nvGraphicFramePr>
        <p:xfrm>
          <a:off x="1190935" y="2138302"/>
          <a:ext cx="7162801" cy="273741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3607">
                  <a:extLst>
                    <a:ext uri="{9D8B030D-6E8A-4147-A177-3AD203B41FA5}">
                      <a16:colId xmlns:a16="http://schemas.microsoft.com/office/drawing/2014/main" val="3953764005"/>
                    </a:ext>
                  </a:extLst>
                </a:gridCol>
                <a:gridCol w="5739194">
                  <a:extLst>
                    <a:ext uri="{9D8B030D-6E8A-4147-A177-3AD203B41FA5}">
                      <a16:colId xmlns:a16="http://schemas.microsoft.com/office/drawing/2014/main" val="2778181711"/>
                    </a:ext>
                  </a:extLst>
                </a:gridCol>
              </a:tblGrid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UC_01.2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목록을 출력한다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423508"/>
                  </a:ext>
                </a:extLst>
              </a:tr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사용자는 게시판 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입력하여 화면을 출력한다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938626"/>
                  </a:ext>
                </a:extLst>
              </a:tr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행위자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001602"/>
                  </a:ext>
                </a:extLst>
              </a:tr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선행 조건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로그인을 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002294"/>
                  </a:ext>
                </a:extLst>
              </a:tr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후행 조건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게시판 목록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게시판 페이징이 생성된다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367117"/>
                  </a:ext>
                </a:extLst>
              </a:tr>
              <a:tr h="1048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 동작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게시판 아이디를 입력하고 접속한다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전체 게시글 수를 불러온다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페이징을 생성한다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게시글 내역이 출력된다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738394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추가 동작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2887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D7CB85-E70D-4E59-B5DF-73C5C38694E1}"/>
              </a:ext>
            </a:extLst>
          </p:cNvPr>
          <p:cNvSpPr txBox="1"/>
          <p:nvPr/>
        </p:nvSpPr>
        <p:spPr>
          <a:xfrm>
            <a:off x="3649854" y="172402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3166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lvl="1">
              <a:lnSpc>
                <a:spcPts val="25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Use Case Diagram(</a:t>
            </a:r>
            <a:r>
              <a:rPr lang="ko-KR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r>
              <a:rPr lang="ko-KR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latin typeface="나눔고딕" pitchFamily="50" charset="-127"/>
                <a:ea typeface="나눔고딕" pitchFamily="50" charset="-127"/>
              </a:rPr>
              <a:t>1.1 Function / </a:t>
            </a:r>
            <a:r>
              <a:rPr lang="ko-KR" altLang="en-US" sz="1000" spc="-30" dirty="0">
                <a:latin typeface="나눔고딕" pitchFamily="50" charset="-127"/>
                <a:ea typeface="나눔고딕" pitchFamily="50" charset="-127"/>
              </a:rPr>
              <a:t>기능적 요구사항</a:t>
            </a:r>
            <a:endParaRPr lang="en-US" altLang="ko-KR" sz="1000" spc="-3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1C06406-4740-430C-98BD-A7BFB1528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73671"/>
              </p:ext>
            </p:extLst>
          </p:nvPr>
        </p:nvGraphicFramePr>
        <p:xfrm>
          <a:off x="1181099" y="2147827"/>
          <a:ext cx="7162801" cy="273741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3607">
                  <a:extLst>
                    <a:ext uri="{9D8B030D-6E8A-4147-A177-3AD203B41FA5}">
                      <a16:colId xmlns:a16="http://schemas.microsoft.com/office/drawing/2014/main" val="3953764005"/>
                    </a:ext>
                  </a:extLst>
                </a:gridCol>
                <a:gridCol w="5739194">
                  <a:extLst>
                    <a:ext uri="{9D8B030D-6E8A-4147-A177-3AD203B41FA5}">
                      <a16:colId xmlns:a16="http://schemas.microsoft.com/office/drawing/2014/main" val="2778181711"/>
                    </a:ext>
                  </a:extLst>
                </a:gridCol>
              </a:tblGrid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UC_01.3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글을 등록한다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423508"/>
                  </a:ext>
                </a:extLst>
              </a:tr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사용자는 게시물 정보를 입력한다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938626"/>
                  </a:ext>
                </a:extLst>
              </a:tr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행위자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001602"/>
                  </a:ext>
                </a:extLst>
              </a:tr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선행 조건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로그인을 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002294"/>
                  </a:ext>
                </a:extLst>
              </a:tr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후행 조건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 업로드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게시글이 등록된다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367117"/>
                  </a:ext>
                </a:extLst>
              </a:tr>
              <a:tr h="1048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 동작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게시글을 입력한다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 존재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 확장자 등을 검사한다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게시글을 등록한다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파일을 등록한다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게시글 목록 페이지를 출력한다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738394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추가 동작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2887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5CD35A-5158-4768-97B4-9A5996C388E6}"/>
              </a:ext>
            </a:extLst>
          </p:cNvPr>
          <p:cNvSpPr txBox="1"/>
          <p:nvPr/>
        </p:nvSpPr>
        <p:spPr>
          <a:xfrm>
            <a:off x="3649854" y="172402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409880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lvl="1">
              <a:lnSpc>
                <a:spcPts val="25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Use Case Diagram(</a:t>
            </a:r>
            <a:r>
              <a:rPr lang="ko-KR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r>
              <a:rPr lang="ko-KR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latin typeface="나눔고딕" pitchFamily="50" charset="-127"/>
                <a:ea typeface="나눔고딕" pitchFamily="50" charset="-127"/>
              </a:rPr>
              <a:t>1.1 Function / </a:t>
            </a:r>
            <a:r>
              <a:rPr lang="ko-KR" altLang="en-US" sz="1000" spc="-30" dirty="0">
                <a:latin typeface="나눔고딕" pitchFamily="50" charset="-127"/>
                <a:ea typeface="나눔고딕" pitchFamily="50" charset="-127"/>
              </a:rPr>
              <a:t>기능적 요구사항</a:t>
            </a:r>
            <a:endParaRPr lang="en-US" altLang="ko-KR" sz="1000" spc="-3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1C06406-4740-430C-98BD-A7BFB1528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3245"/>
              </p:ext>
            </p:extLst>
          </p:nvPr>
        </p:nvGraphicFramePr>
        <p:xfrm>
          <a:off x="1181099" y="2157352"/>
          <a:ext cx="7162801" cy="30607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3607">
                  <a:extLst>
                    <a:ext uri="{9D8B030D-6E8A-4147-A177-3AD203B41FA5}">
                      <a16:colId xmlns:a16="http://schemas.microsoft.com/office/drawing/2014/main" val="3953764005"/>
                    </a:ext>
                  </a:extLst>
                </a:gridCol>
                <a:gridCol w="5739194">
                  <a:extLst>
                    <a:ext uri="{9D8B030D-6E8A-4147-A177-3AD203B41FA5}">
                      <a16:colId xmlns:a16="http://schemas.microsoft.com/office/drawing/2014/main" val="2778181711"/>
                    </a:ext>
                  </a:extLst>
                </a:gridCol>
              </a:tblGrid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UC_01.4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글을 수정한다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423508"/>
                  </a:ext>
                </a:extLst>
              </a:tr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사용자는 게시물 정보를 수정한다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938626"/>
                  </a:ext>
                </a:extLst>
              </a:tr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행위자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001602"/>
                  </a:ext>
                </a:extLst>
              </a:tr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선행 조건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로그인을 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002294"/>
                  </a:ext>
                </a:extLst>
              </a:tr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후행 조건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게시글 내용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 변경된다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 유지된다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367117"/>
                  </a:ext>
                </a:extLst>
              </a:tr>
              <a:tr h="1048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 동작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게시글을 수정한다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(v)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파일을 삭제한다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(v)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파일을 등록한다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 startAt="2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파일을 확인한다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 startAt="2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게시글을 등록한다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 startAt="2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파일을 업로드한다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 startAt="2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게시글 목록 페이지를 출력한다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738394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추가 동작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2887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2F3260-B27E-4D70-BEFF-726F26B49C9C}"/>
              </a:ext>
            </a:extLst>
          </p:cNvPr>
          <p:cNvSpPr txBox="1"/>
          <p:nvPr/>
        </p:nvSpPr>
        <p:spPr>
          <a:xfrm>
            <a:off x="3649854" y="172402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60990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lvl="1">
              <a:lnSpc>
                <a:spcPts val="25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Use Case Diagram(</a:t>
            </a:r>
            <a:r>
              <a:rPr lang="ko-KR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r>
              <a:rPr lang="ko-KR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latin typeface="나눔고딕" pitchFamily="50" charset="-127"/>
                <a:ea typeface="나눔고딕" pitchFamily="50" charset="-127"/>
              </a:rPr>
              <a:t>1.1 Function / </a:t>
            </a:r>
            <a:r>
              <a:rPr lang="ko-KR" altLang="en-US" sz="1000" spc="-30" dirty="0">
                <a:latin typeface="나눔고딕" pitchFamily="50" charset="-127"/>
                <a:ea typeface="나눔고딕" pitchFamily="50" charset="-127"/>
              </a:rPr>
              <a:t>기능적 요구사항</a:t>
            </a:r>
            <a:endParaRPr lang="en-US" altLang="ko-KR" sz="1000" spc="-3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1C06406-4740-430C-98BD-A7BFB1528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96444"/>
              </p:ext>
            </p:extLst>
          </p:nvPr>
        </p:nvGraphicFramePr>
        <p:xfrm>
          <a:off x="1181099" y="2147827"/>
          <a:ext cx="7162801" cy="273741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3607">
                  <a:extLst>
                    <a:ext uri="{9D8B030D-6E8A-4147-A177-3AD203B41FA5}">
                      <a16:colId xmlns:a16="http://schemas.microsoft.com/office/drawing/2014/main" val="3953764005"/>
                    </a:ext>
                  </a:extLst>
                </a:gridCol>
                <a:gridCol w="5739194">
                  <a:extLst>
                    <a:ext uri="{9D8B030D-6E8A-4147-A177-3AD203B41FA5}">
                      <a16:colId xmlns:a16="http://schemas.microsoft.com/office/drawing/2014/main" val="2778181711"/>
                    </a:ext>
                  </a:extLst>
                </a:gridCol>
              </a:tblGrid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UC_01.5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글을 삭제한다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423508"/>
                  </a:ext>
                </a:extLst>
              </a:tr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사용자는 게시물 정보를 삭제한다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938626"/>
                  </a:ext>
                </a:extLst>
              </a:tr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행위자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001602"/>
                  </a:ext>
                </a:extLst>
              </a:tr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선행 조건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로그인을 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/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게시글을 클릭한다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002294"/>
                  </a:ext>
                </a:extLst>
              </a:tr>
              <a:tr h="220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후행 조건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게시글 내용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 삭제된다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367117"/>
                  </a:ext>
                </a:extLst>
              </a:tr>
              <a:tr h="1048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 동작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게시글 삭제 유무를 클릭한다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 삭제된다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 관련 </a:t>
                      </a: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정보가 삭제된다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게시글이 삭제된다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게시글 목록 페이지가 출력된다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738394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추가 동작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2887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8C8A56A-24E3-4010-97DA-47BB70E76B2B}"/>
              </a:ext>
            </a:extLst>
          </p:cNvPr>
          <p:cNvSpPr txBox="1"/>
          <p:nvPr/>
        </p:nvSpPr>
        <p:spPr>
          <a:xfrm>
            <a:off x="3649854" y="172402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61867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512492" cy="580926"/>
          </a:xfrm>
        </p:spPr>
        <p:txBody>
          <a:bodyPr>
            <a:noAutofit/>
          </a:bodyPr>
          <a:lstStyle/>
          <a:p>
            <a:pPr lvl="1">
              <a:lnSpc>
                <a:spcPts val="25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Use Case Description(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내용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19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63455" y="1383573"/>
            <a:ext cx="8470547" cy="277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UC_01.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</a:t>
            </a:r>
            <a:r>
              <a:rPr lang="en-US" altLang="ko-KR" sz="1200" b="1" dirty="0">
                <a:solidFill>
                  <a:srgbClr val="3D3C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b="1" dirty="0">
                <a:solidFill>
                  <a:srgbClr val="3D3C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접근 </a:t>
            </a:r>
            <a:r>
              <a:rPr lang="en-US" altLang="ko-KR" sz="1200" b="1" dirty="0">
                <a:solidFill>
                  <a:srgbClr val="3D3C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Use Case Diagram</a:t>
            </a:r>
            <a:endParaRPr lang="ko-KR" altLang="en-US" sz="1200" b="1" dirty="0">
              <a:solidFill>
                <a:srgbClr val="3D3C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E409C-C47C-4721-BFF4-FDB466807455}"/>
              </a:ext>
            </a:extLst>
          </p:cNvPr>
          <p:cNvSpPr txBox="1"/>
          <p:nvPr/>
        </p:nvSpPr>
        <p:spPr>
          <a:xfrm>
            <a:off x="263454" y="270732"/>
            <a:ext cx="244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Function /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기능적 요구사항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468AE51-9B9D-4E85-875B-89EA0AC523AF}"/>
              </a:ext>
            </a:extLst>
          </p:cNvPr>
          <p:cNvGrpSpPr/>
          <p:nvPr/>
        </p:nvGrpSpPr>
        <p:grpSpPr>
          <a:xfrm>
            <a:off x="713730" y="2430135"/>
            <a:ext cx="392905" cy="781049"/>
            <a:chOff x="644129" y="1840707"/>
            <a:chExt cx="392905" cy="78104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0934E5E-194B-44BD-8AC6-A4539EB3E9A4}"/>
                </a:ext>
              </a:extLst>
            </p:cNvPr>
            <p:cNvSpPr/>
            <p:nvPr/>
          </p:nvSpPr>
          <p:spPr>
            <a:xfrm>
              <a:off x="704850" y="1840707"/>
              <a:ext cx="271463" cy="271463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82B44-F4BA-4DB0-A12D-05B8CCE9067C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840582" y="2112170"/>
              <a:ext cx="0" cy="292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6070A9-EF64-4AB3-ABB0-E3007D41B9EC}"/>
                </a:ext>
              </a:extLst>
            </p:cNvPr>
            <p:cNvCxnSpPr>
              <a:cxnSpLocks/>
            </p:cNvCxnSpPr>
            <p:nvPr/>
          </p:nvCxnSpPr>
          <p:spPr>
            <a:xfrm>
              <a:off x="644129" y="2266951"/>
              <a:ext cx="392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F61E1A0-58C7-4C87-9EE1-D839C9531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894" y="2405063"/>
              <a:ext cx="166688" cy="216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4979E3F-424E-41F4-9915-C852A57E77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0581" y="2405063"/>
              <a:ext cx="135732" cy="216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6502E3E-C91E-4CED-B92C-B137A37C9D7B}"/>
              </a:ext>
            </a:extLst>
          </p:cNvPr>
          <p:cNvGrpSpPr/>
          <p:nvPr/>
        </p:nvGrpSpPr>
        <p:grpSpPr>
          <a:xfrm>
            <a:off x="724518" y="4713288"/>
            <a:ext cx="392905" cy="781049"/>
            <a:chOff x="644129" y="1840707"/>
            <a:chExt cx="392905" cy="78104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54F0FE7-34A3-4E94-8D1C-DD6FE76C5B1D}"/>
                </a:ext>
              </a:extLst>
            </p:cNvPr>
            <p:cNvSpPr/>
            <p:nvPr/>
          </p:nvSpPr>
          <p:spPr>
            <a:xfrm>
              <a:off x="704850" y="1840707"/>
              <a:ext cx="271463" cy="271463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114DBE5-1AD5-4E98-8278-3C809E8933AE}"/>
                </a:ext>
              </a:extLst>
            </p:cNvPr>
            <p:cNvCxnSpPr>
              <a:cxnSpLocks/>
              <a:stCxn id="30" idx="4"/>
            </p:cNvCxnSpPr>
            <p:nvPr/>
          </p:nvCxnSpPr>
          <p:spPr>
            <a:xfrm>
              <a:off x="840582" y="2112170"/>
              <a:ext cx="0" cy="292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FD5E6B0-78A6-4923-A4C8-93256B6F9B41}"/>
                </a:ext>
              </a:extLst>
            </p:cNvPr>
            <p:cNvCxnSpPr>
              <a:cxnSpLocks/>
            </p:cNvCxnSpPr>
            <p:nvPr/>
          </p:nvCxnSpPr>
          <p:spPr>
            <a:xfrm>
              <a:off x="644129" y="2266951"/>
              <a:ext cx="392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C7BA0DE-AAFE-473C-A469-550369D2F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894" y="2405063"/>
              <a:ext cx="166688" cy="216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7C6387A-FE99-4CB0-BF7A-93152FCDCA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0581" y="2405063"/>
              <a:ext cx="135732" cy="216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9C79B3B-781A-42DA-8236-9D03D1613996}"/>
              </a:ext>
            </a:extLst>
          </p:cNvPr>
          <p:cNvSpPr txBox="1"/>
          <p:nvPr/>
        </p:nvSpPr>
        <p:spPr>
          <a:xfrm>
            <a:off x="560470" y="3308696"/>
            <a:ext cx="733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1230DE-E232-48C3-99FB-A138D5FA13B8}"/>
              </a:ext>
            </a:extLst>
          </p:cNvPr>
          <p:cNvSpPr txBox="1"/>
          <p:nvPr/>
        </p:nvSpPr>
        <p:spPr>
          <a:xfrm>
            <a:off x="571258" y="5626241"/>
            <a:ext cx="733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비회원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F99150A-CBCB-4AC8-BCE0-CCE356F5A7EC}"/>
              </a:ext>
            </a:extLst>
          </p:cNvPr>
          <p:cNvSpPr/>
          <p:nvPr/>
        </p:nvSpPr>
        <p:spPr>
          <a:xfrm>
            <a:off x="2036115" y="5000149"/>
            <a:ext cx="1402071" cy="78787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페이지에 </a:t>
            </a:r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접속한다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5B4364-7751-46A2-9583-5E2D61567292}"/>
              </a:ext>
            </a:extLst>
          </p:cNvPr>
          <p:cNvSpPr/>
          <p:nvPr/>
        </p:nvSpPr>
        <p:spPr>
          <a:xfrm>
            <a:off x="1588686" y="2430135"/>
            <a:ext cx="2295922" cy="108544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페이지를 접속한다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</a:t>
            </a:r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</a:t>
            </a:r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페이지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362C701-BC8A-4171-8C6B-27FA9BC7B84E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H="1" flipV="1">
            <a:off x="2736647" y="3515581"/>
            <a:ext cx="504" cy="148456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59E8EB9-12A3-43AD-845B-83835987D599}"/>
              </a:ext>
            </a:extLst>
          </p:cNvPr>
          <p:cNvCxnSpPr/>
          <p:nvPr/>
        </p:nvCxnSpPr>
        <p:spPr>
          <a:xfrm>
            <a:off x="2307578" y="2776221"/>
            <a:ext cx="85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0F3A4D9F-E63F-478D-B83D-B15F0613FE44}"/>
              </a:ext>
            </a:extLst>
          </p:cNvPr>
          <p:cNvSpPr/>
          <p:nvPr/>
        </p:nvSpPr>
        <p:spPr>
          <a:xfrm>
            <a:off x="4828458" y="2122759"/>
            <a:ext cx="2408718" cy="61475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회원인지</a:t>
            </a:r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아닌지 확인한다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E5A982F-75AE-447E-A333-B460D2B53E15}"/>
              </a:ext>
            </a:extLst>
          </p:cNvPr>
          <p:cNvCxnSpPr>
            <a:cxnSpLocks/>
            <a:stCxn id="38" idx="7"/>
            <a:endCxn id="54" idx="2"/>
          </p:cNvCxnSpPr>
          <p:nvPr/>
        </p:nvCxnSpPr>
        <p:spPr>
          <a:xfrm flipV="1">
            <a:off x="3548378" y="2430135"/>
            <a:ext cx="1280080" cy="1589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EB2644F4-5E64-470B-B9CB-AB00C1FA456E}"/>
              </a:ext>
            </a:extLst>
          </p:cNvPr>
          <p:cNvSpPr txBox="1">
            <a:spLocks/>
          </p:cNvSpPr>
          <p:nvPr/>
        </p:nvSpPr>
        <p:spPr>
          <a:xfrm>
            <a:off x="3646278" y="2184655"/>
            <a:ext cx="985437" cy="38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&lt;include&gt;</a:t>
            </a:r>
            <a:endParaRPr lang="ko-KR" altLang="en-US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9F84B88-C98D-4BE0-9374-DDBE029CB0F7}"/>
              </a:ext>
            </a:extLst>
          </p:cNvPr>
          <p:cNvSpPr/>
          <p:nvPr/>
        </p:nvSpPr>
        <p:spPr>
          <a:xfrm>
            <a:off x="5368202" y="3585695"/>
            <a:ext cx="1908201" cy="61475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접속한 </a:t>
            </a:r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페이지를 출력한다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94530ABF-9147-4264-9727-24DC94CEA967}"/>
              </a:ext>
            </a:extLst>
          </p:cNvPr>
          <p:cNvSpPr txBox="1">
            <a:spLocks/>
          </p:cNvSpPr>
          <p:nvPr/>
        </p:nvSpPr>
        <p:spPr>
          <a:xfrm rot="1176000">
            <a:off x="4292235" y="3372244"/>
            <a:ext cx="985437" cy="38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&lt;include&gt;</a:t>
            </a:r>
            <a:endParaRPr lang="ko-KR" altLang="en-US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AD4D618-242E-4BD7-9755-7D16D41E0EE7}"/>
              </a:ext>
            </a:extLst>
          </p:cNvPr>
          <p:cNvCxnSpPr>
            <a:cxnSpLocks/>
            <a:stCxn id="41" idx="2"/>
            <a:endCxn id="38" idx="5"/>
          </p:cNvCxnSpPr>
          <p:nvPr/>
        </p:nvCxnSpPr>
        <p:spPr>
          <a:xfrm flipH="1" flipV="1">
            <a:off x="3548378" y="3356621"/>
            <a:ext cx="1819824" cy="53645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8BBCB8-9D94-4277-B234-749AE077B392}"/>
              </a:ext>
            </a:extLst>
          </p:cNvPr>
          <p:cNvSpPr/>
          <p:nvPr/>
        </p:nvSpPr>
        <p:spPr>
          <a:xfrm>
            <a:off x="364803" y="1838325"/>
            <a:ext cx="8404233" cy="43766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5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512492" cy="580926"/>
          </a:xfrm>
        </p:spPr>
        <p:txBody>
          <a:bodyPr>
            <a:noAutofit/>
          </a:bodyPr>
          <a:lstStyle/>
          <a:p>
            <a:pPr lvl="1">
              <a:lnSpc>
                <a:spcPts val="25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Use Case Description(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내용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19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63455" y="1383573"/>
            <a:ext cx="8470547" cy="277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UC_01.3</a:t>
            </a:r>
            <a:r>
              <a:rPr lang="en-US" altLang="ko-KR" sz="1200" b="1" dirty="0">
                <a:solidFill>
                  <a:srgbClr val="3D3C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b="1" dirty="0">
                <a:solidFill>
                  <a:srgbClr val="3D3C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 등록 </a:t>
            </a:r>
            <a:r>
              <a:rPr lang="en-US" altLang="ko-KR" sz="1200" b="1" dirty="0">
                <a:solidFill>
                  <a:srgbClr val="3D3C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Use Case Diagram</a:t>
            </a:r>
            <a:endParaRPr lang="ko-KR" altLang="en-US" sz="1200" b="1" dirty="0">
              <a:solidFill>
                <a:srgbClr val="3D3C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E409C-C47C-4721-BFF4-FDB466807455}"/>
              </a:ext>
            </a:extLst>
          </p:cNvPr>
          <p:cNvSpPr txBox="1"/>
          <p:nvPr/>
        </p:nvSpPr>
        <p:spPr>
          <a:xfrm>
            <a:off x="263454" y="270732"/>
            <a:ext cx="244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Function /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기능적 요구사항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468AE51-9B9D-4E85-875B-89EA0AC523AF}"/>
              </a:ext>
            </a:extLst>
          </p:cNvPr>
          <p:cNvGrpSpPr/>
          <p:nvPr/>
        </p:nvGrpSpPr>
        <p:grpSpPr>
          <a:xfrm>
            <a:off x="802325" y="2430135"/>
            <a:ext cx="392905" cy="781049"/>
            <a:chOff x="644129" y="1840707"/>
            <a:chExt cx="392905" cy="78104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0934E5E-194B-44BD-8AC6-A4539EB3E9A4}"/>
                </a:ext>
              </a:extLst>
            </p:cNvPr>
            <p:cNvSpPr/>
            <p:nvPr/>
          </p:nvSpPr>
          <p:spPr>
            <a:xfrm>
              <a:off x="704850" y="1840707"/>
              <a:ext cx="271463" cy="271463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82B44-F4BA-4DB0-A12D-05B8CCE9067C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840582" y="2112170"/>
              <a:ext cx="0" cy="292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6070A9-EF64-4AB3-ABB0-E3007D41B9EC}"/>
                </a:ext>
              </a:extLst>
            </p:cNvPr>
            <p:cNvCxnSpPr>
              <a:cxnSpLocks/>
            </p:cNvCxnSpPr>
            <p:nvPr/>
          </p:nvCxnSpPr>
          <p:spPr>
            <a:xfrm>
              <a:off x="644129" y="2266951"/>
              <a:ext cx="392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F61E1A0-58C7-4C87-9EE1-D839C9531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894" y="2405063"/>
              <a:ext cx="166688" cy="216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4979E3F-424E-41F4-9915-C852A57E77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0581" y="2405063"/>
              <a:ext cx="135732" cy="216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6502E3E-C91E-4CED-B92C-B137A37C9D7B}"/>
              </a:ext>
            </a:extLst>
          </p:cNvPr>
          <p:cNvGrpSpPr/>
          <p:nvPr/>
        </p:nvGrpSpPr>
        <p:grpSpPr>
          <a:xfrm>
            <a:off x="813113" y="4713288"/>
            <a:ext cx="392905" cy="781049"/>
            <a:chOff x="644129" y="1840707"/>
            <a:chExt cx="392905" cy="78104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54F0FE7-34A3-4E94-8D1C-DD6FE76C5B1D}"/>
                </a:ext>
              </a:extLst>
            </p:cNvPr>
            <p:cNvSpPr/>
            <p:nvPr/>
          </p:nvSpPr>
          <p:spPr>
            <a:xfrm>
              <a:off x="704850" y="1840707"/>
              <a:ext cx="271463" cy="271463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114DBE5-1AD5-4E98-8278-3C809E8933AE}"/>
                </a:ext>
              </a:extLst>
            </p:cNvPr>
            <p:cNvCxnSpPr>
              <a:cxnSpLocks/>
              <a:stCxn id="30" idx="4"/>
            </p:cNvCxnSpPr>
            <p:nvPr/>
          </p:nvCxnSpPr>
          <p:spPr>
            <a:xfrm>
              <a:off x="840582" y="2112170"/>
              <a:ext cx="0" cy="292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FD5E6B0-78A6-4923-A4C8-93256B6F9B41}"/>
                </a:ext>
              </a:extLst>
            </p:cNvPr>
            <p:cNvCxnSpPr>
              <a:cxnSpLocks/>
            </p:cNvCxnSpPr>
            <p:nvPr/>
          </p:nvCxnSpPr>
          <p:spPr>
            <a:xfrm>
              <a:off x="644129" y="2266951"/>
              <a:ext cx="392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C7BA0DE-AAFE-473C-A469-550369D2F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894" y="2405063"/>
              <a:ext cx="166688" cy="216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7C6387A-FE99-4CB0-BF7A-93152FCDCA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0581" y="2405063"/>
              <a:ext cx="135732" cy="216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9C79B3B-781A-42DA-8236-9D03D1613996}"/>
              </a:ext>
            </a:extLst>
          </p:cNvPr>
          <p:cNvSpPr txBox="1"/>
          <p:nvPr/>
        </p:nvSpPr>
        <p:spPr>
          <a:xfrm>
            <a:off x="649065" y="3308696"/>
            <a:ext cx="733192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1230DE-E232-48C3-99FB-A138D5FA13B8}"/>
              </a:ext>
            </a:extLst>
          </p:cNvPr>
          <p:cNvSpPr txBox="1"/>
          <p:nvPr/>
        </p:nvSpPr>
        <p:spPr>
          <a:xfrm>
            <a:off x="659853" y="5626241"/>
            <a:ext cx="733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비회원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F99150A-CBCB-4AC8-BCE0-CCE356F5A7EC}"/>
              </a:ext>
            </a:extLst>
          </p:cNvPr>
          <p:cNvSpPr/>
          <p:nvPr/>
        </p:nvSpPr>
        <p:spPr>
          <a:xfrm>
            <a:off x="2200910" y="5000149"/>
            <a:ext cx="1402071" cy="78787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로그인을 한다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5B4364-7751-46A2-9583-5E2D61567292}"/>
              </a:ext>
            </a:extLst>
          </p:cNvPr>
          <p:cNvSpPr/>
          <p:nvPr/>
        </p:nvSpPr>
        <p:spPr>
          <a:xfrm>
            <a:off x="1989979" y="2430135"/>
            <a:ext cx="1823932" cy="108544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등록</a:t>
            </a:r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다중 업로드에 대한 사항</a:t>
            </a:r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362C701-BC8A-4171-8C6B-27FA9BC7B84E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H="1" flipV="1">
            <a:off x="2901945" y="3515581"/>
            <a:ext cx="1" cy="148456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59E8EB9-12A3-43AD-845B-83835987D599}"/>
              </a:ext>
            </a:extLst>
          </p:cNvPr>
          <p:cNvCxnSpPr/>
          <p:nvPr/>
        </p:nvCxnSpPr>
        <p:spPr>
          <a:xfrm>
            <a:off x="2472373" y="2776221"/>
            <a:ext cx="85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B2626A46-2024-4B44-B5BC-A065884191F3}"/>
              </a:ext>
            </a:extLst>
          </p:cNvPr>
          <p:cNvSpPr/>
          <p:nvPr/>
        </p:nvSpPr>
        <p:spPr>
          <a:xfrm>
            <a:off x="3794088" y="4167433"/>
            <a:ext cx="2000476" cy="61475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회원인지</a:t>
            </a:r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아닌지 확인한다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5249AF6-180A-4B46-8BB5-B01C8E145980}"/>
              </a:ext>
            </a:extLst>
          </p:cNvPr>
          <p:cNvCxnSpPr>
            <a:cxnSpLocks/>
            <a:stCxn id="37" idx="7"/>
            <a:endCxn id="48" idx="3"/>
          </p:cNvCxnSpPr>
          <p:nvPr/>
        </p:nvCxnSpPr>
        <p:spPr>
          <a:xfrm flipV="1">
            <a:off x="3397652" y="4692157"/>
            <a:ext cx="689399" cy="42337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AAC4FFB-F386-4BBE-A0CE-01F4395711FE}"/>
              </a:ext>
            </a:extLst>
          </p:cNvPr>
          <p:cNvSpPr txBox="1">
            <a:spLocks/>
          </p:cNvSpPr>
          <p:nvPr/>
        </p:nvSpPr>
        <p:spPr>
          <a:xfrm rot="19792211">
            <a:off x="3151879" y="4596009"/>
            <a:ext cx="985437" cy="38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&lt;include&gt;</a:t>
            </a:r>
            <a:endParaRPr lang="ko-KR" altLang="en-US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F3A4D9F-E63F-478D-B83D-B15F0613FE44}"/>
              </a:ext>
            </a:extLst>
          </p:cNvPr>
          <p:cNvSpPr/>
          <p:nvPr/>
        </p:nvSpPr>
        <p:spPr>
          <a:xfrm>
            <a:off x="4993253" y="2122759"/>
            <a:ext cx="2408718" cy="61475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허용된 파일 확장자인지 </a:t>
            </a:r>
            <a:b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 확인한다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E5A982F-75AE-447E-A333-B460D2B53E15}"/>
              </a:ext>
            </a:extLst>
          </p:cNvPr>
          <p:cNvCxnSpPr>
            <a:cxnSpLocks/>
            <a:stCxn id="38" idx="7"/>
            <a:endCxn id="54" idx="2"/>
          </p:cNvCxnSpPr>
          <p:nvPr/>
        </p:nvCxnSpPr>
        <p:spPr>
          <a:xfrm flipV="1">
            <a:off x="3546802" y="2430135"/>
            <a:ext cx="1446451" cy="1589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EB2644F4-5E64-470B-B9CB-AB00C1FA456E}"/>
              </a:ext>
            </a:extLst>
          </p:cNvPr>
          <p:cNvSpPr txBox="1">
            <a:spLocks/>
          </p:cNvSpPr>
          <p:nvPr/>
        </p:nvSpPr>
        <p:spPr>
          <a:xfrm>
            <a:off x="3811073" y="2184655"/>
            <a:ext cx="985437" cy="38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&lt;include&gt;</a:t>
            </a:r>
            <a:endParaRPr lang="ko-KR" altLang="en-US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80D5B34-D2A7-44BE-839E-445AFB3C9388}"/>
              </a:ext>
            </a:extLst>
          </p:cNvPr>
          <p:cNvSpPr/>
          <p:nvPr/>
        </p:nvSpPr>
        <p:spPr>
          <a:xfrm>
            <a:off x="364803" y="1838325"/>
            <a:ext cx="8404233" cy="43766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0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</TotalTime>
  <Words>1404</Words>
  <Application>Microsoft Office PowerPoint</Application>
  <PresentationFormat>화면 슬라이드 쇼(4:3)</PresentationFormat>
  <Paragraphs>290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Wingdings</vt:lpstr>
      <vt:lpstr>나눔고딕</vt:lpstr>
      <vt:lpstr>맑은 고딕</vt:lpstr>
      <vt:lpstr>Arial</vt:lpstr>
      <vt:lpstr>나눔바른고딕</vt:lpstr>
      <vt:lpstr>Cambria Math</vt:lpstr>
      <vt:lpstr>나눔고딕</vt:lpstr>
      <vt:lpstr>Office 테마</vt:lpstr>
      <vt:lpstr>요구명세서</vt:lpstr>
      <vt:lpstr>목차</vt:lpstr>
      <vt:lpstr>1-1. Use Case Diagram(유즈케이스 다이어그램)</vt:lpstr>
      <vt:lpstr>1-1. Use Case Diagram(유즈케이스 다이어그램)</vt:lpstr>
      <vt:lpstr>1-1. Use Case Diagram(유즈케이스 다이어그램)</vt:lpstr>
      <vt:lpstr>1-1. Use Case Diagram(유즈케이스 다이어그램)</vt:lpstr>
      <vt:lpstr>1-1. Use Case Diagram(유즈케이스 다이어그램)</vt:lpstr>
      <vt:lpstr>1-2. Use Case Description(유즈케이스 내용)</vt:lpstr>
      <vt:lpstr>1-2. Use Case Description(유즈케이스 내용)</vt:lpstr>
      <vt:lpstr>2.1 Performance requirements (reaction time, processing time, throughput) /          성능 요구 (반응시간, 처리소요시간, 처리율)</vt:lpstr>
      <vt:lpstr>2.2 H/W requirement (storage size, communication capacity) /          H/W 요구 (기억장치 규모, 통신 수용도)</vt:lpstr>
      <vt:lpstr>2.3 Exception conditions and handling / 예외 조건 및 처리</vt:lpstr>
      <vt:lpstr>2.4 User-Interface / 사용자 인터페이스</vt:lpstr>
      <vt:lpstr>2.4 User-Interface / 사용자 인터페이스</vt:lpstr>
      <vt:lpstr>2.4 User-Interface / 사용자 인터페이스</vt:lpstr>
      <vt:lpstr>2.4 User-Interface / 사용자 인터페이스</vt:lpstr>
      <vt:lpstr>2.4 User-Interface / 사용자 인터페이스</vt:lpstr>
      <vt:lpstr>3.1 기능 시험 및 성능 시험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john</cp:lastModifiedBy>
  <cp:revision>176</cp:revision>
  <cp:lastPrinted>2011-08-28T13:13:29Z</cp:lastPrinted>
  <dcterms:created xsi:type="dcterms:W3CDTF">2011-08-24T01:05:33Z</dcterms:created>
  <dcterms:modified xsi:type="dcterms:W3CDTF">2020-10-18T13:02:13Z</dcterms:modified>
</cp:coreProperties>
</file>