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14" r:id="rId24"/>
    <p:sldMasterId id="2147483715" r:id="rId26"/>
  </p:sldMasterIdLst>
  <p:sldIdLst>
    <p:sldId id="256" r:id="rId28"/>
    <p:sldId id="257" r:id="rId29"/>
    <p:sldId id="258"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5987" autoAdjust="0"/>
    <p:restoredTop sz="94660"/>
  </p:normalViewPr>
  <p:slideViewPr>
    <p:cSldViewPr snapToGrid="0" snapToObjects="1">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24" Type="http://schemas.openxmlformats.org/officeDocument/2006/relationships/slideMaster" Target="slideMasters/slideMaster1.xml"></Relationship><Relationship Id="rId25" Type="http://schemas.openxmlformats.org/officeDocument/2006/relationships/theme" Target="theme/theme1.xml"></Relationship><Relationship Id="rId26" Type="http://schemas.openxmlformats.org/officeDocument/2006/relationships/slideMaster" Target="slideMasters/slideMaster2.xml"></Relationship><Relationship Id="rId28" Type="http://schemas.openxmlformats.org/officeDocument/2006/relationships/slide" Target="slides/slide1.xml"></Relationship><Relationship Id="rId29" Type="http://schemas.openxmlformats.org/officeDocument/2006/relationships/slide" Target="slides/slide2.xml"></Relationship><Relationship Id="rId30" Type="http://schemas.openxmlformats.org/officeDocument/2006/relationships/slide" Target="slides/slide3.xml"></Relationship><Relationship Id="rId31" Type="http://schemas.openxmlformats.org/officeDocument/2006/relationships/viewProps" Target="viewProps.xml"></Relationship><Relationship Id="rId32"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425993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2524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74818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Rect 0"/>
          <p:cNvSpPr txBox="1">
            <a:spLocks noGrp="1"/>
          </p:cNvSpPr>
          <p:nvPr>
            <p:ph type="ctrTitle"/>
          </p:nvPr>
        </p:nvSpPr>
        <p:spPr>
          <a:xfrm rot="0">
            <a:off x="914400" y="1122680"/>
            <a:ext cx="10363835" cy="23882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subTitle"/>
          </p:nvPr>
        </p:nvSpPr>
        <p:spPr>
          <a:xfrm rot="0">
            <a:off x="1524000" y="3602355"/>
            <a:ext cx="9144635" cy="165671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クリックしてサブタイトルを追加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838200" y="1825625"/>
            <a:ext cx="1051623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1850" y="1710055"/>
            <a:ext cx="10516235" cy="285305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p:nvPr>
        </p:nvSpPr>
        <p:spPr>
          <a:xfrm rot="0">
            <a:off x="831850" y="4589780"/>
            <a:ext cx="10516235" cy="150050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837565" y="1825625"/>
            <a:ext cx="518223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obj"/>
          </p:nvPr>
        </p:nvSpPr>
        <p:spPr>
          <a:xfrm rot="0">
            <a:off x="6171565" y="1825625"/>
            <a:ext cx="518223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6"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9470" y="365125"/>
            <a:ext cx="1051623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p:nvPr>
        </p:nvSpPr>
        <p:spPr>
          <a:xfrm rot="0">
            <a:off x="838835" y="1681480"/>
            <a:ext cx="5159375" cy="82486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4" name="Rect 0"/>
          <p:cNvSpPr txBox="1">
            <a:spLocks noGrp="1"/>
          </p:cNvSpPr>
          <p:nvPr>
            <p:ph type="obj"/>
          </p:nvPr>
        </p:nvSpPr>
        <p:spPr>
          <a:xfrm rot="0">
            <a:off x="838835" y="2505075"/>
            <a:ext cx="5159375" cy="368617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5" name="Rect 0"/>
          <p:cNvSpPr txBox="1">
            <a:spLocks noGrp="1"/>
          </p:cNvSpPr>
          <p:nvPr>
            <p:ph type="body"/>
          </p:nvPr>
        </p:nvSpPr>
        <p:spPr>
          <a:xfrm rot="0">
            <a:off x="6171565" y="1681480"/>
            <a:ext cx="5183505" cy="82486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6" name="Rect 0"/>
          <p:cNvSpPr txBox="1">
            <a:spLocks noGrp="1"/>
          </p:cNvSpPr>
          <p:nvPr>
            <p:ph type="obj"/>
          </p:nvPr>
        </p:nvSpPr>
        <p:spPr>
          <a:xfrm rot="0">
            <a:off x="6171565" y="2505075"/>
            <a:ext cx="5183505" cy="368617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7"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8"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9"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4"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5"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3"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4"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9470" y="457200"/>
            <a:ext cx="3932555" cy="16008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5182870" y="987425"/>
            <a:ext cx="6172835" cy="487489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body"/>
          </p:nvPr>
        </p:nvSpPr>
        <p:spPr>
          <a:xfrm rot="0">
            <a:off x="839470" y="2057400"/>
            <a:ext cx="3932555" cy="381317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6"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756344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9470" y="457200"/>
            <a:ext cx="3932555" cy="16008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noChangeAspect="1"/>
          </p:cNvSpPr>
          <p:nvPr>
            <p:ph type="pic"/>
          </p:nvPr>
        </p:nvSpPr>
        <p:spPr>
          <a:xfrm rot="0">
            <a:off x="5182870" y="987425"/>
            <a:ext cx="6172835" cy="4874895"/>
          </a:xfrm>
          <a:prstGeom prst="rect"/>
        </p:spPr>
      </p:sp>
      <p:sp>
        <p:nvSpPr>
          <p:cNvPr id="4" name="Rect 0"/>
          <p:cNvSpPr txBox="1">
            <a:spLocks noGrp="1"/>
          </p:cNvSpPr>
          <p:nvPr>
            <p:ph type="body"/>
          </p:nvPr>
        </p:nvSpPr>
        <p:spPr>
          <a:xfrm rot="0">
            <a:off x="839470" y="2057400"/>
            <a:ext cx="3932555" cy="381317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6"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orient="vert"/>
          </p:nvPr>
        </p:nvSpPr>
        <p:spPr>
          <a:xfrm rot="0">
            <a:off x="838200" y="1825625"/>
            <a:ext cx="10516235" cy="4352925"/>
          </a:xfrm>
          <a:prstGeom prst="rect"/>
        </p:spPr>
        <p:txBody>
          <a:bodyPr wrap="square" lIns="91440" tIns="45720" rIns="91440" bIns="45720" vert="eaVert"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Rect 0"/>
          <p:cNvSpPr txBox="1">
            <a:spLocks noGrp="1"/>
          </p:cNvSpPr>
          <p:nvPr>
            <p:ph type="title" orient="vert"/>
          </p:nvPr>
        </p:nvSpPr>
        <p:spPr>
          <a:xfrm rot="0">
            <a:off x="8724265" y="365125"/>
            <a:ext cx="2629535" cy="5813425"/>
          </a:xfrm>
          <a:prstGeom prst="rect"/>
        </p:spPr>
        <p:txBody>
          <a:bodyPr wrap="square" lIns="91440" tIns="45720" rIns="91440" bIns="45720" vert="eaVert"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orient="vert"/>
          </p:nvPr>
        </p:nvSpPr>
        <p:spPr>
          <a:xfrm rot="0">
            <a:off x="837565" y="365125"/>
            <a:ext cx="7734935" cy="5813425"/>
          </a:xfrm>
          <a:prstGeom prst="rect"/>
        </p:spPr>
        <p:txBody>
          <a:bodyPr wrap="square" lIns="91440" tIns="45720" rIns="91440" bIns="45720" vert="eaVert"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2025-06-23</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277873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2659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129011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225869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31390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904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905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slideLayout" Target="../slideLayouts/slideLayout16.xml"></Relationship><Relationship Id="rId6" Type="http://schemas.openxmlformats.org/officeDocument/2006/relationships/slideLayout" Target="../slideLayouts/slideLayout17.xml"></Relationship><Relationship Id="rId7" Type="http://schemas.openxmlformats.org/officeDocument/2006/relationships/slideLayout" Target="../slideLayouts/slideLayout18.xml"></Relationship><Relationship Id="rId8" Type="http://schemas.openxmlformats.org/officeDocument/2006/relationships/slideLayout" Target="../slideLayouts/slideLayout19.xml"></Relationship><Relationship Id="rId9" Type="http://schemas.openxmlformats.org/officeDocument/2006/relationships/slideLayout" Target="../slideLayouts/slideLayout20.xml"></Relationship><Relationship Id="rId10" Type="http://schemas.openxmlformats.org/officeDocument/2006/relationships/slideLayout" Target="../slideLayouts/slideLayout21.xml"></Relationship><Relationship Id="rId11" Type="http://schemas.openxmlformats.org/officeDocument/2006/relationships/slideLayout" Target="../slideLayouts/slideLayout22.xml"></Relationship><Relationship Id="rId12" Type="http://schemas.openxmlformats.org/officeDocument/2006/relationships/theme" Target="../theme/theme2.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68448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マスタータイトルのスタイルを編集</a:t>
            </a:r>
            <a:endParaRPr lang="ko-KR" altLang="en-US" sz="1800">
              <a:latin typeface="Yu Gothic" charset="0"/>
              <a:ea typeface="Yu Gothic" charset="0"/>
              <a:sym typeface="Yu Gothic" charset="0"/>
            </a:endParaRPr>
          </a:p>
        </p:txBody>
      </p:sp>
      <p:sp>
        <p:nvSpPr>
          <p:cNvPr id="3" name="Rect 0"/>
          <p:cNvSpPr txBox="1">
            <a:spLocks noGrp="1"/>
          </p:cNvSpPr>
          <p:nvPr>
            <p:ph type="body"/>
          </p:nvPr>
        </p:nvSpPr>
        <p:spPr>
          <a:xfrm rot="0">
            <a:off x="838200" y="1825625"/>
            <a:ext cx="10516235" cy="435292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マスターサブタイトルのスタイルを編集</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2025-06-23</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8600" y="6356350"/>
            <a:ext cx="411543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hyperlink" Target="https://github.com/googlesamples/mediapipe/blob/main/examples/face_detector/python/face_detector.ipynb" TargetMode="Externa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680"/>
            <a:ext cx="9144635" cy="2388235"/>
          </a:xfrm>
        </p:spPr>
        <p:txBody>
          <a:bodyPr wrap="square" lIns="91440" tIns="45720" rIns="91440" bIns="45720" numCol="1" vert="horz" anchor="b">
            <a:normAutofit fontScale="100000" lnSpcReduction="0"/>
          </a:bodyPr>
          <a:lstStyle/>
          <a:p>
            <a:pPr marL="0" indent="0" rtl="0" algn="ctr" defTabSz="914400" eaLnBrk="1" latinLnBrk="0" hangingPunct="1">
              <a:lnSpc>
                <a:spcPct val="90000"/>
              </a:lnSpc>
              <a:spcBef>
                <a:spcPct val="0"/>
              </a:spcBef>
              <a:buFontTx/>
              <a:buNone/>
            </a:pPr>
            <a:r>
              <a:rPr sz="4800" spc="10" i="0" b="0">
                <a:solidFill>
                  <a:schemeClr val="tx1"/>
                </a:solidFill>
                <a:latin typeface="メイリオ" charset="0"/>
                <a:ea typeface="メイリオ" charset="0"/>
                <a:sym typeface="Yu Gothic" charset="0"/>
              </a:rPr>
              <a:t>画像処理プログラミング期末プロジェクト</a:t>
            </a:r>
            <a:endParaRPr lang="ko-KR" altLang="en-US" sz="4800" i="0" b="0">
              <a:solidFill>
                <a:schemeClr val="tx1"/>
              </a:solidFill>
              <a:latin typeface="メイリオ" charset="0"/>
              <a:ea typeface="メイリオ" charset="0"/>
              <a:sym typeface="Yu Gothic" charset="0"/>
            </a:endParaRPr>
          </a:p>
          <a:p>
            <a:pPr marL="0" indent="0" rtl="0" algn="ctr" defTabSz="914400" eaLnBrk="1" latinLnBrk="0" hangingPunct="1">
              <a:lnSpc>
                <a:spcPct val="90000"/>
              </a:lnSpc>
              <a:spcBef>
                <a:spcPct val="0"/>
              </a:spcBef>
              <a:buFontTx/>
              <a:buNone/>
            </a:pPr>
            <a:r>
              <a:rPr sz="4800" spc="10" i="0" b="0">
                <a:solidFill>
                  <a:schemeClr val="tx1"/>
                </a:solidFill>
                <a:latin typeface="メイリオ" charset="0"/>
                <a:ea typeface="メイリオ" charset="0"/>
                <a:sym typeface="Yu Gothic" charset="0"/>
              </a:rPr>
              <a:t>顔認識&amp;フィルタリング</a:t>
            </a:r>
            <a:endParaRPr lang="ko-KR" altLang="en-US" sz="4800" i="0" b="0">
              <a:solidFill>
                <a:schemeClr val="tx1"/>
              </a:solidFill>
              <a:latin typeface="メイリオ" charset="0"/>
              <a:ea typeface="メイリオ" charset="0"/>
              <a:sym typeface="Yu Gothic" charset="0"/>
            </a:endParaRPr>
          </a:p>
        </p:txBody>
      </p:sp>
      <p:sp>
        <p:nvSpPr>
          <p:cNvPr id="3" name="サブタイトル 2"/>
          <p:cNvSpPr>
            <a:spLocks noGrp="1"/>
          </p:cNvSpPr>
          <p:nvPr>
            <p:ph type="subTitle" idx="1"/>
          </p:nvPr>
        </p:nvSpPr>
        <p:spPr>
          <a:xfrm>
            <a:off x="1524000" y="3602355"/>
            <a:ext cx="9144635" cy="1656080"/>
          </a:xfrm>
        </p:spPr>
        <p:txBody>
          <a:bodyPr wrap="square" lIns="91440" tIns="45720" rIns="91440" bIns="45720" numCol="1" vert="horz" anchor="t">
            <a:normAutofit fontScale="100000" lnSpcReduction="0"/>
          </a:bodyPr>
          <a:lstStyle/>
          <a:p>
            <a:pPr marL="0" indent="0" rtl="0" algn="ctr" defTabSz="914400" eaLnBrk="1" latinLnBrk="0" hangingPunct="1">
              <a:lnSpc>
                <a:spcPct val="90000"/>
              </a:lnSpc>
              <a:spcBef>
                <a:spcPts val="1000"/>
              </a:spcBef>
              <a:buFontTx/>
              <a:buNone/>
            </a:pPr>
            <a:r>
              <a:rPr sz="2400">
                <a:latin typeface="メイリオ" charset="0"/>
                <a:ea typeface="メイリオ" charset="0"/>
                <a:sym typeface="Yu Gothic" charset="0"/>
              </a:rPr>
              <a:t> コンテンツIT学科 20195253 ジョ・ソングン</a:t>
            </a:r>
            <a:endParaRPr lang="ko-KR" altLang="en-US" sz="2400">
              <a:latin typeface="メイリオ" charset="0"/>
              <a:ea typeface="メイリオ" charset="0"/>
              <a:sym typeface="Yu Gothic" charset="0"/>
            </a:endParaRPr>
          </a:p>
        </p:txBody>
      </p:sp>
    </p:spTree>
    <p:extLst>
      <p:ext uri="{BB962C8B-B14F-4D97-AF65-F5344CB8AC3E}">
        <p14:creationId xmlns:p14="http://schemas.microsoft.com/office/powerpoint/2010/main" val="3865307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1233805" y="248285"/>
            <a:ext cx="9671685" cy="6362065"/>
          </a:xfrm>
          <a:prstGeom prst="rect"/>
          <a:solidFill>
            <a:schemeClr val="bg1"/>
          </a:solidFill>
          <a:ln>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457200" eaLnBrk="1" latinLnBrk="0" hangingPunct="1">
              <a:buFontTx/>
              <a:buNone/>
            </a:pPr>
            <a:endParaRPr lang="ko-KR" altLang="en-US" sz="1460">
              <a:latin typeface="Calibri" charset="0"/>
              <a:ea typeface="맑은 고딕" charset="0"/>
              <a:sym typeface="Yu Gothic" charset="0"/>
            </a:endParaRPr>
          </a:p>
        </p:txBody>
      </p:sp>
      <p:sp>
        <p:nvSpPr>
          <p:cNvPr id="6" name="Rect 0"/>
          <p:cNvSpPr>
            <a:spLocks/>
          </p:cNvSpPr>
          <p:nvPr/>
        </p:nvSpPr>
        <p:spPr>
          <a:xfrm rot="0">
            <a:off x="1564640" y="648970"/>
            <a:ext cx="8545195" cy="782955"/>
          </a:xfrm>
          <a:prstGeom prst="rect"/>
        </p:spPr>
        <p:txBody>
          <a:bodyPr wrap="square" lIns="91440" tIns="45720" rIns="91440" bIns="45720" vert="horz" anchor="ctr">
            <a:normAutofit fontScale="100000" lnSpcReduction="20000"/>
          </a:bodyPr>
          <a:lstStyle/>
          <a:p>
            <a:pPr marL="0" indent="0" rtl="0" algn="l" defTabSz="914400" eaLnBrk="1" latinLnBrk="1" hangingPunct="1">
              <a:buFontTx/>
              <a:buNone/>
            </a:pPr>
            <a:r>
              <a:rPr sz="2800" spc="10" i="0" b="0">
                <a:solidFill>
                  <a:schemeClr val="tx1"/>
                </a:solidFill>
                <a:latin typeface="メイリオ" charset="0"/>
                <a:ea typeface="メイリオ" charset="0"/>
                <a:sym typeface="Yu Gothic" charset="0"/>
              </a:rPr>
              <a:t>プロジェクト</a:t>
            </a:r>
            <a:r>
              <a:rPr sz="2800" spc="10" i="0" b="0">
                <a:solidFill>
                  <a:schemeClr val="tx1"/>
                </a:solidFill>
                <a:latin typeface="メイリオ" charset="0"/>
                <a:ea typeface="メイリオ" charset="0"/>
                <a:sym typeface="Yu Gothic" charset="0"/>
              </a:rPr>
              <a:t>の</a:t>
            </a:r>
            <a:r>
              <a:rPr lang="ja-JP" sz="2800" spc="10" i="0" b="0">
                <a:solidFill>
                  <a:schemeClr val="tx1"/>
                </a:solidFill>
                <a:latin typeface="メイリオ" charset="0"/>
                <a:ea typeface="メイリオ" charset="0"/>
                <a:sym typeface="Yu Gothic" charset="0"/>
              </a:rPr>
              <a:t>説明</a:t>
            </a:r>
            <a:endParaRPr lang="ko-KR" altLang="en-US" sz="2800" i="0" b="0">
              <a:solidFill>
                <a:schemeClr val="tx1"/>
              </a:solidFill>
              <a:latin typeface="メイリオ" charset="0"/>
              <a:ea typeface="メイリオ" charset="0"/>
              <a:sym typeface="Yu Gothic" charset="0"/>
            </a:endParaRPr>
          </a:p>
        </p:txBody>
      </p:sp>
      <p:sp>
        <p:nvSpPr>
          <p:cNvPr id="8" name="Rect 0"/>
          <p:cNvSpPr>
            <a:spLocks/>
          </p:cNvSpPr>
          <p:nvPr/>
        </p:nvSpPr>
        <p:spPr>
          <a:xfrm rot="0">
            <a:off x="1564640" y="1457960"/>
            <a:ext cx="8545195" cy="4872355"/>
          </a:xfrm>
          <a:prstGeom prst="rect"/>
        </p:spPr>
        <p:txBody>
          <a:bodyPr wrap="square" lIns="91440" tIns="45720" rIns="91440" bIns="45720" vert="horz" anchor="t">
            <a:noAutofit/>
          </a:bodyPr>
          <a:lstStyle/>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顔認識とフィルタリング機能が存在するプログラムを開発しました。</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OpenCVライブラリでは、顔認識のためのmedia pipe分類器を提供しており、これを活用して顔認識後に様々なフィルターを適用することができます。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私は、vscodeまたはアナコンダナビゲーターのうち、Jupyter Notebookで簡単に動画ファイルの中の人物の顔のうち、両目と鼻に色別の原表示やキャラクターイメージが適用された状態の映像を表示するようにするipynbファイルコードを作成しました。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このような機能を実現するためには、mediapipeというパッケージを使用すると、写真や映像の中の特定の人体部分を感知することができます。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まず、コマンドプロンプト(管理者権限実行)、アナコンダプロンプトにpip install mediapipeでmediapipeパッケージを使用できるようにしなければなりません。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pycharmで進行する場合、Ctrl+Alt+Sでmediapipeをインストールするか、pycharmコンソールウィンドウにpip install mediapipeを入力する方法もあります。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参考:pip install mediapipeだけではインストールがうまくいかず、エラーが発生した場合、pip install -(- 2回押す)user mediapipeを入力すると、正常にインストールが完了します。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この時、アナコンダナビゲーター→Jupyter Notebookで実行し、プロジェクトフォルダを作って右上のNew→Python3を作成すると、vscodeで実行するipynbファイルと同じ形式で見ることができます。 </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そして、本人が使用しようとする映像ファイルと人物の特定部分ごとに適用されるイメージが、本人が今作ったプロジェクトフォルダに存在してこそファイルを読み込むことができます。 </a:t>
            </a:r>
            <a:r>
              <a:rPr sz="1400" spc="10" i="0" b="0">
                <a:solidFill>
                  <a:schemeClr val="tx1"/>
                </a:solidFill>
                <a:latin typeface="メイリオ" charset="0"/>
                <a:ea typeface="メイリオ" charset="0"/>
                <a:sym typeface="Yu Gothic" charset="0"/>
                <a:hlinkClick r:id="rId2"/>
              </a:rPr>
              <a:t>https://github.com/googlesamples/mediapipe/blob/main/examples/face_detector/python/face_detector.ipynb</a:t>
            </a:r>
            <a:endParaRPr lang="ko-KR" altLang="en-US" sz="14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400" spc="10" i="0" b="0">
                <a:solidFill>
                  <a:schemeClr val="tx1"/>
                </a:solidFill>
                <a:latin typeface="メイリオ" charset="0"/>
                <a:ea typeface="メイリオ" charset="0"/>
                <a:sym typeface="Yu Gothic" charset="0"/>
              </a:rPr>
              <a:t>このリンクのようなサイトでmediapipeを活用した例題コードがあり、これを私の目的によってコードを変形して作成しました。</a:t>
            </a:r>
            <a:endParaRPr lang="ko-KR" altLang="en-US" sz="1400" i="0" b="0">
              <a:solidFill>
                <a:schemeClr val="tx1"/>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1233805" y="248285"/>
            <a:ext cx="9671685" cy="6362065"/>
          </a:xfrm>
          <a:prstGeom prst="rect"/>
          <a:solidFill>
            <a:schemeClr val="bg1"/>
          </a:solidFill>
          <a:ln>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457200" eaLnBrk="1" latinLnBrk="0" hangingPunct="1">
              <a:buFontTx/>
              <a:buNone/>
            </a:pPr>
            <a:endParaRPr lang="ko-KR" altLang="en-US" sz="1460">
              <a:latin typeface="Calibri" charset="0"/>
              <a:ea typeface="맑은 고딕" charset="0"/>
              <a:sym typeface="Yu Gothic" charset="0"/>
            </a:endParaRPr>
          </a:p>
        </p:txBody>
      </p:sp>
      <p:sp>
        <p:nvSpPr>
          <p:cNvPr id="6" name="Rect 0"/>
          <p:cNvSpPr>
            <a:spLocks/>
          </p:cNvSpPr>
          <p:nvPr/>
        </p:nvSpPr>
        <p:spPr>
          <a:xfrm rot="0">
            <a:off x="1564640" y="648970"/>
            <a:ext cx="8545195" cy="1327785"/>
          </a:xfrm>
          <a:prstGeom prst="rect"/>
        </p:spPr>
        <p:txBody>
          <a:bodyPr wrap="square" lIns="91440" tIns="45720" rIns="91440" bIns="45720" vert="horz" anchor="ctr">
            <a:normAutofit fontScale="100000" lnSpcReduction="20000"/>
          </a:bodyPr>
          <a:lstStyle/>
          <a:p>
            <a:pPr marL="0" indent="0" rtl="0" algn="l" defTabSz="914400" eaLnBrk="1" latinLnBrk="1" hangingPunct="1">
              <a:buFontTx/>
              <a:buNone/>
            </a:pPr>
            <a:r>
              <a:rPr sz="2800" spc="10" i="0" b="0">
                <a:solidFill>
                  <a:schemeClr val="tx1"/>
                </a:solidFill>
                <a:latin typeface="メイリオ" charset="0"/>
                <a:ea typeface="メイリオ" charset="0"/>
                <a:sym typeface="Yu Gothic" charset="0"/>
              </a:rPr>
              <a:t>画像処理プログラミング期末プロジェクト</a:t>
            </a:r>
            <a:endParaRPr lang="ko-KR" altLang="en-US" sz="2800" i="0" b="0">
              <a:solidFill>
                <a:schemeClr val="tx1"/>
              </a:solidFill>
              <a:latin typeface="メイリオ" charset="0"/>
              <a:ea typeface="メイリオ" charset="0"/>
              <a:sym typeface="Yu Gothic" charset="0"/>
            </a:endParaRPr>
          </a:p>
          <a:p>
            <a:pPr marL="0" indent="0" rtl="0" algn="l" defTabSz="914400" eaLnBrk="1" latinLnBrk="1" hangingPunct="1">
              <a:buFontTx/>
              <a:buNone/>
            </a:pPr>
            <a:r>
              <a:rPr sz="2800" spc="10" i="0" b="0">
                <a:solidFill>
                  <a:schemeClr val="tx1"/>
                </a:solidFill>
                <a:latin typeface="メイリオ" charset="0"/>
                <a:ea typeface="メイリオ" charset="0"/>
                <a:sym typeface="Yu Gothic" charset="0"/>
              </a:rPr>
              <a:t>顔認識&amp;フィルタリング</a:t>
            </a:r>
            <a:endParaRPr lang="ko-KR" altLang="en-US" sz="2800" i="0" b="0">
              <a:solidFill>
                <a:schemeClr val="tx1"/>
              </a:solidFill>
              <a:latin typeface="メイリオ" charset="0"/>
              <a:ea typeface="メイリオ" charset="0"/>
              <a:sym typeface="Yu Gothic" charset="0"/>
            </a:endParaRPr>
          </a:p>
          <a:p>
            <a:pPr marL="0" indent="0" rtl="0" algn="l" defTabSz="914400" eaLnBrk="1" latinLnBrk="1" hangingPunct="1">
              <a:buFontTx/>
              <a:buNone/>
            </a:pPr>
            <a:endParaRPr lang="ko-KR" altLang="en-US" sz="4000" i="0" b="0">
              <a:solidFill>
                <a:schemeClr val="tx1"/>
              </a:solidFill>
              <a:latin typeface="Calibri Light" charset="0"/>
              <a:ea typeface="맑은 고딕" charset="0"/>
              <a:sym typeface="Yu Gothic" charset="0"/>
            </a:endParaRPr>
          </a:p>
        </p:txBody>
      </p:sp>
      <p:sp>
        <p:nvSpPr>
          <p:cNvPr id="8" name="Rect 0"/>
          <p:cNvSpPr>
            <a:spLocks/>
          </p:cNvSpPr>
          <p:nvPr/>
        </p:nvSpPr>
        <p:spPr>
          <a:xfrm rot="0">
            <a:off x="1564640" y="1978025"/>
            <a:ext cx="8545195" cy="4352925"/>
          </a:xfrm>
          <a:prstGeom prst="rect"/>
        </p:spPr>
        <p:txBody>
          <a:bodyPr wrap="square" lIns="91440" tIns="45720" rIns="91440" bIns="45720" vert="horz" anchor="t">
            <a:noAutofit/>
          </a:bodyPr>
          <a:lstStyle/>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私は動画ファイル、PCカメラでリアルタイム録画映像が処理される2つのコードを作成しましたが、コードはリアルタイムではなく動画ファイル基準です。 コードは別途のipynbファイルを参照。（2023 映像処理プロジェクトフォルダ、GitHubhttps://github.com/whitedragon0407jsg/imageprocessing_project 参照）</a:t>
            </a:r>
            <a:endParaRPr lang="ko-KR" altLang="en-US" sz="16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補足説明</a:t>
            </a:r>
            <a:endParaRPr lang="ko-KR" altLang="en-US" sz="16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被せるイメージ(4チャンネル、BGRA) : [:、:、3] → ☐(0~255) / 255(alpha) → 1-☐(0.0~1.0) </a:t>
            </a:r>
            <a:endParaRPr lang="ko-KR" altLang="en-US" sz="16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(mask_image) → 1 – mask_image = 1.0 ~ 0.0 この時足すと常に1なので完全に 不透明です。 対象画像(3チャンネル、BGR)</a:t>
            </a:r>
            <a:endParaRPr lang="ko-KR" altLang="en-US" sz="16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結果イメージ(3チャンネル、BGR): [被せるイメージ(4チャンネル、BGRA)X mask_image]、 [対象画像(3チャンネル、BGR)X 1-mask_image]</a:t>
            </a:r>
            <a:endParaRPr lang="ko-KR" altLang="en-US" sz="1600" i="0" b="0">
              <a:solidFill>
                <a:schemeClr val="tx1"/>
              </a:solidFill>
              <a:latin typeface="メイリオ" charset="0"/>
              <a:ea typeface="メイリオ" charset="0"/>
              <a:sym typeface="Yu Gothic" charset="0"/>
            </a:endParaRPr>
          </a:p>
          <a:p>
            <a:pPr marL="228600" indent="-228600" rtl="0" algn="l" defTabSz="914400" eaLnBrk="1" latinLnBrk="1" hangingPunct="1">
              <a:buFont typeface="Yu Gothic"/>
              <a:buChar char="•"/>
            </a:pPr>
            <a:r>
              <a:rPr sz="1600" spc="10" i="0" b="0">
                <a:solidFill>
                  <a:schemeClr val="tx1"/>
                </a:solidFill>
                <a:latin typeface="メイリオ" charset="0"/>
                <a:ea typeface="メイリオ" charset="0"/>
                <a:sym typeface="Yu Gothic" charset="0"/>
              </a:rPr>
              <a:t>このような原理でフィルター効果を動画ファイルの中の人物、パソコンのカメラでリアルタイム録画される映像 の中の人物に適用するのが私の目的です。ちなみに私の目的にはありませんでしたが、このような方法で写真ファイルにも適用できると思います。</a:t>
            </a:r>
            <a:endParaRPr lang="ko-KR" altLang="en-US" sz="1600" i="0" b="0">
              <a:solidFill>
                <a:schemeClr val="tx1"/>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花森 真司</dc:creator>
  <cp:lastModifiedBy>花森 真司</cp:lastModifiedBy>
  <dc:title>PowerPoint プレゼンテーション</dc:title>
  <cp:version>10.105.276.55868</cp:version>
</cp:coreProperties>
</file>