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3" r:id="rId3"/>
    <p:sldId id="294" r:id="rId4"/>
    <p:sldId id="305" r:id="rId5"/>
    <p:sldId id="309" r:id="rId6"/>
    <p:sldId id="310" r:id="rId7"/>
    <p:sldId id="311" r:id="rId8"/>
    <p:sldId id="312" r:id="rId9"/>
    <p:sldId id="313" r:id="rId10"/>
    <p:sldId id="303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6F"/>
    <a:srgbClr val="5A536D"/>
    <a:srgbClr val="083232"/>
    <a:srgbClr val="3F3658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0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C30D2-0701-48EA-8639-9BF1205E3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241D5F-9333-49D9-9F13-72013C6D7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28536-AD8E-4833-9EE8-37CAB39C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CC3E9-3812-4C09-995F-A1F529B2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72B24-5C6E-466B-8FB8-0E11AB21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8517216-45B2-47D9-8FE5-59D38FB8D472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2D8B-7CA0-4240-92C1-913CE562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E08007-9DF7-4414-821B-8C546CA9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9AEC2-06FD-4211-8159-2128C2E8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2440B-17A4-4945-8C17-DF2AE676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412B4-19BA-4C1B-B622-B241A664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D02594-8F9D-4913-86DF-3C3121C6A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C7A7BB-408D-484F-9944-AF1BD0E6F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260AD-D91D-4F0D-A01A-ED93C8A6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0B6B0-B3F6-43B8-979C-3481F6CE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FA54D-90EF-4BBF-9034-8B209BD8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11FED-5CFC-44B5-8109-A6C5EDE6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626"/>
            <a:ext cx="10515600" cy="5408337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8A5F0-6FB2-496B-8940-81072E1E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88D58-95DA-4595-A1BE-307B66C0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71186-E321-4E1E-8FCF-0A7D8D2D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21AE5EA-206B-4040-BFB3-922288BD9C35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408ED6E-8CAA-4B82-BCAC-13D718E06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0"/>
            <a:ext cx="10515600" cy="53008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35036-DF4F-4CB1-ACDE-A24657CC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38CD61-9AC5-438F-B2C2-C9904663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C5940-92C8-4DCA-B034-FDB0BC0F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3E7FC-3C84-46C8-BC8F-F10A32AD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DB60AE-2D4B-4DD5-860B-9C9E9DC5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8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0848F-0503-4D70-8C34-1E8B6DB5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20A00E-B032-4DBD-B8ED-31F9C165F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3D168D-FCA2-498A-B00C-3E97F0982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834116-6E2F-4610-97A7-695138C6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E079A2-2E63-4DFD-984B-966C523C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78D2FB-EACF-4C98-AC39-0577E5DA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0DFA8-C4F8-4390-B889-01491332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ADEE46-BB72-4AFB-9108-ACF54AAE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1049EB-6B7C-405F-8D5C-32FADE48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DBE4BC-A19F-4F70-A6E5-E76462E8E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E69BD0-748A-4ACB-B219-C455B631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1606FB-DE72-41DC-977E-6225F690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6814EB-DE84-4243-AB48-777413A6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C0310C-2987-4B73-9DEC-AD6E6EF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A8DD3-3C5C-4B61-9FC3-9B0D87AC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8F2B2C-A5E1-450C-A42D-7FB439C7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7157A3-E315-45EC-BFB9-EB5796D4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DE6A4B-A4D8-417D-9714-430A8C97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6123EB-CEF2-43DE-A91E-803A8E63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35F55D-C148-4E76-8163-678145A9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AC79E2-6C96-49B4-AD03-E022D53E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9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C96E1-698F-4FE5-B5BD-8943BD02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1967E-6769-4CC5-9FEF-750F5D9A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7C1F3-FD7C-4B71-9B5C-052F9C0D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90937E-61AF-4456-B5AD-7FE9DCB9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CAD55C-9849-4845-A058-BB9E37E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E36CF-82D3-4C74-BC97-0E8D0C80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010EF-4A8D-4A82-BC96-3FF126DB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B39EED-D5E8-4B7F-9A72-27A8BF19A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B9C5B-572B-4813-95DA-CF679DE1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1903B-30FD-47C5-9C2E-3EEF74F9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8166C-E491-4749-AC2A-FBCDE511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02FD60-708D-4980-A3BE-C7FEB3F8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AC6BC-BB2C-4A59-85D6-2CB4DD75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07F7D-0D3A-4C36-9C19-9E886300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3F047-FA07-48C5-9570-CC8473B10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6713-0874-4A1F-BF3A-D2E2FC566D1E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CE2F7-F80A-41D4-81A2-5C0FFD7FB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4D958-6793-4CFE-B6F2-75F3B6B56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96843-B5DE-4642-A45B-EE3C2736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087" y="1542456"/>
            <a:ext cx="7321826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Azure Key Vault &amp; </a:t>
            </a:r>
            <a:br>
              <a:rPr lang="en-US" sz="4800" dirty="0"/>
            </a:br>
            <a:r>
              <a:rPr lang="en-US" sz="4800" dirty="0"/>
              <a:t>API Management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5BAAE44-936F-4B71-9868-A3A31160E4F7}"/>
              </a:ext>
            </a:extLst>
          </p:cNvPr>
          <p:cNvGrpSpPr/>
          <p:nvPr/>
        </p:nvGrpSpPr>
        <p:grpSpPr>
          <a:xfrm>
            <a:off x="1322797" y="4772396"/>
            <a:ext cx="3943042" cy="1288242"/>
            <a:chOff x="2435087" y="4101836"/>
            <a:chExt cx="3943042" cy="1288242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2F6A25E-C4FC-49EB-9D64-BBD74CDF219D}"/>
                </a:ext>
              </a:extLst>
            </p:cNvPr>
            <p:cNvSpPr txBox="1"/>
            <p:nvPr/>
          </p:nvSpPr>
          <p:spPr>
            <a:xfrm>
              <a:off x="3729647" y="4161182"/>
              <a:ext cx="264848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Robert Meyer</a:t>
              </a:r>
            </a:p>
            <a:p>
              <a:r>
                <a:rPr lang="en-US" sz="1600" dirty="0"/>
                <a:t>FULLSTACK-DEVELOPER</a:t>
              </a:r>
            </a:p>
            <a:p>
              <a:endParaRPr lang="en-US" dirty="0"/>
            </a:p>
            <a:p>
              <a:r>
                <a:rPr lang="en-US" dirty="0"/>
                <a:t>@</a:t>
              </a:r>
              <a:r>
                <a:rPr lang="en-US" dirty="0" err="1"/>
                <a:t>roeb</a:t>
              </a:r>
              <a:r>
                <a:rPr lang="en-US" dirty="0"/>
                <a:t> </a:t>
              </a:r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E305FBB-136F-476C-A285-87E6D868D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087" y="4101836"/>
              <a:ext cx="1174729" cy="12882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49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API Management &amp; Key Vault: Demo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944376" y="2476498"/>
            <a:ext cx="7180299" cy="1497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Explain Azure Key Vault &amp; API Management in Azure Portal</a:t>
            </a:r>
          </a:p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Use Azure Key Vault with a Azure Function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4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API Management &amp; </a:t>
            </a:r>
            <a:r>
              <a:rPr lang="en-US" sz="2400" dirty="0" err="1"/>
              <a:t>KeyVault</a:t>
            </a:r>
            <a:r>
              <a:rPr lang="en-US" sz="2400" dirty="0"/>
              <a:t>: Exercise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907800" y="1690060"/>
            <a:ext cx="837928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Secure your Azure Functions with Azure </a:t>
            </a:r>
            <a:r>
              <a:rPr lang="en-GB" b="1" dirty="0" err="1"/>
              <a:t>KeyVaults</a:t>
            </a:r>
            <a:r>
              <a:rPr lang="en-GB" b="1" dirty="0"/>
              <a:t> &amp; API Management</a:t>
            </a:r>
          </a:p>
          <a:p>
            <a:endParaRPr lang="en-GB" dirty="0"/>
          </a:p>
          <a:p>
            <a:r>
              <a:rPr lang="en-GB" dirty="0"/>
              <a:t>In the last exercises you successfully built a solution based on Microsoft </a:t>
            </a:r>
            <a:br>
              <a:rPr lang="en-GB" dirty="0"/>
            </a:br>
            <a:r>
              <a:rPr lang="en-GB" dirty="0"/>
              <a:t>Azure Serverless Services. However, sensitive information is stored directly </a:t>
            </a:r>
            <a:br>
              <a:rPr lang="en-GB" dirty="0"/>
            </a:br>
            <a:r>
              <a:rPr lang="en-GB" dirty="0"/>
              <a:t>in the </a:t>
            </a:r>
            <a:r>
              <a:rPr lang="en-GB" dirty="0" err="1"/>
              <a:t>AppSettings</a:t>
            </a:r>
            <a:r>
              <a:rPr lang="en-GB" dirty="0"/>
              <a:t> of the functions and can therefore be viewed by everyone.</a:t>
            </a:r>
          </a:p>
          <a:p>
            <a:endParaRPr lang="en-GB" dirty="0"/>
          </a:p>
          <a:p>
            <a:r>
              <a:rPr lang="en-GB" dirty="0"/>
              <a:t>The goal in this exercise is to protect sensitive data and to provide it only </a:t>
            </a:r>
            <a:br>
              <a:rPr lang="en-GB" dirty="0"/>
            </a:br>
            <a:r>
              <a:rPr lang="en-GB" dirty="0"/>
              <a:t>to authorized persons &amp; applications. We will realize this with the help of </a:t>
            </a:r>
            <a:br>
              <a:rPr lang="en-GB" dirty="0"/>
            </a:br>
            <a:r>
              <a:rPr lang="en-GB" dirty="0"/>
              <a:t>the Azure </a:t>
            </a:r>
            <a:r>
              <a:rPr lang="en-GB" dirty="0" err="1"/>
              <a:t>KeyVault</a:t>
            </a:r>
            <a:r>
              <a:rPr lang="en-GB" dirty="0"/>
              <a:t>. We will also look at how you can protect and control </a:t>
            </a:r>
            <a:br>
              <a:rPr lang="en-GB" dirty="0"/>
            </a:br>
            <a:r>
              <a:rPr lang="en-GB" dirty="0"/>
              <a:t>your Azure functions with HTTP triggers using the Azure API Management. </a:t>
            </a:r>
          </a:p>
          <a:p>
            <a:endParaRPr lang="en-GB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Link: [INSER GITHUB LINK HERE]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FD7062-52DE-1744-AE6A-ADED92F57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93" y="2616198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8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A6D160-9F3C-48D5-803F-64111708F1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Secure your Serverless Services</a:t>
            </a:r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9265410-3510-4F36-9BBC-82AB4B868EAF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72C62D1-3C38-46FF-BD2B-A52B55D1864F}"/>
              </a:ext>
            </a:extLst>
          </p:cNvPr>
          <p:cNvSpPr txBox="1"/>
          <p:nvPr/>
        </p:nvSpPr>
        <p:spPr>
          <a:xfrm>
            <a:off x="3943809" y="1232681"/>
            <a:ext cx="6654322" cy="4921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Best Practices: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b="1" dirty="0">
                <a:solidFill>
                  <a:srgbClr val="5A536D"/>
                </a:solidFill>
              </a:rPr>
              <a:t>Require HTTPS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b="1" dirty="0">
                <a:solidFill>
                  <a:srgbClr val="5A536D"/>
                </a:solidFill>
              </a:rPr>
              <a:t>Use Function Keys and never anonymous Functions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b="1" dirty="0">
                <a:solidFill>
                  <a:srgbClr val="5A536D"/>
                </a:solidFill>
              </a:rPr>
              <a:t>Authorization with OpenID/OAuth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b="1" dirty="0">
                <a:solidFill>
                  <a:srgbClr val="5A536D"/>
                </a:solidFill>
              </a:rPr>
              <a:t>Restrict CORS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b="1" dirty="0">
                <a:solidFill>
                  <a:srgbClr val="5A536D"/>
                </a:solidFill>
              </a:rPr>
              <a:t>Disable Remote Debugging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b="1" dirty="0">
                <a:solidFill>
                  <a:srgbClr val="5A536D"/>
                </a:solidFill>
              </a:rPr>
              <a:t>Managed Identities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b="1" dirty="0">
                <a:solidFill>
                  <a:srgbClr val="5A536D"/>
                </a:solidFill>
              </a:rPr>
              <a:t>Managing Secrets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b="1" dirty="0">
                <a:solidFill>
                  <a:srgbClr val="5A536D"/>
                </a:solidFill>
              </a:rPr>
              <a:t>Azure API Management Services 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sz="2000" b="1" dirty="0">
              <a:solidFill>
                <a:srgbClr val="5A536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DE257D-2A59-5C43-9E92-2D0803B1C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25" y="2500681"/>
            <a:ext cx="1856638" cy="185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A6D160-9F3C-48D5-803F-64111708F1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we look at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81DF746-F9DB-4664-99FD-B584CE208605}"/>
              </a:ext>
            </a:extLst>
          </p:cNvPr>
          <p:cNvSpPr txBox="1"/>
          <p:nvPr/>
        </p:nvSpPr>
        <p:spPr>
          <a:xfrm>
            <a:off x="1531084" y="3672300"/>
            <a:ext cx="344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API Management Services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674D3ED-462C-44EA-9283-8B08DFBC9720}"/>
              </a:ext>
            </a:extLst>
          </p:cNvPr>
          <p:cNvSpPr txBox="1"/>
          <p:nvPr/>
        </p:nvSpPr>
        <p:spPr>
          <a:xfrm>
            <a:off x="7711108" y="3672300"/>
            <a:ext cx="180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Key Vault</a:t>
            </a:r>
            <a:endParaRPr lang="de-DE" dirty="0"/>
          </a:p>
        </p:txBody>
      </p:sp>
      <p:pic>
        <p:nvPicPr>
          <p:cNvPr id="1026" name="Picture 2" descr="Adventures with Azure API Management: Shared Headers and Postman | Matt Ruma">
            <a:extLst>
              <a:ext uri="{FF2B5EF4-FFF2-40B4-BE49-F238E27FC236}">
                <a16:creationId xmlns:a16="http://schemas.microsoft.com/office/drawing/2014/main" id="{91053DE1-4548-2946-9914-19A1AC9D7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81" y="2001895"/>
            <a:ext cx="1486452" cy="148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ore Secrets on .NET Core and Azure during development | by Alberto De  Natale | Medium">
            <a:extLst>
              <a:ext uri="{FF2B5EF4-FFF2-40B4-BE49-F238E27FC236}">
                <a16:creationId xmlns:a16="http://schemas.microsoft.com/office/drawing/2014/main" id="{C6AB6B50-1068-F049-9ECD-2E22C0C4B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306" y="2001895"/>
            <a:ext cx="1531958" cy="127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69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116422-975C-46FD-AAEC-8913FD506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Azure Key Vault: What it is</a:t>
            </a:r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EA3BBFF-78B1-4D2D-A0DD-981AD9602467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873F8AE-42DC-466D-9A66-F2CE54DEF4B2}"/>
              </a:ext>
            </a:extLst>
          </p:cNvPr>
          <p:cNvSpPr txBox="1"/>
          <p:nvPr/>
        </p:nvSpPr>
        <p:spPr>
          <a:xfrm>
            <a:off x="3825115" y="1495285"/>
            <a:ext cx="5846472" cy="3780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 err="1">
                <a:solidFill>
                  <a:srgbClr val="083232"/>
                </a:solidFill>
              </a:rPr>
              <a:t>Secrets</a:t>
            </a:r>
            <a:r>
              <a:rPr lang="de-DE" dirty="0">
                <a:solidFill>
                  <a:srgbClr val="083232"/>
                </a:solidFill>
              </a:rPr>
              <a:t> Management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rgbClr val="083232"/>
                </a:solidFill>
              </a:rPr>
              <a:t>Key Management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 err="1">
                <a:solidFill>
                  <a:srgbClr val="083232"/>
                </a:solidFill>
              </a:rPr>
              <a:t>Certificate</a:t>
            </a:r>
            <a:r>
              <a:rPr lang="de-DE" dirty="0">
                <a:solidFill>
                  <a:srgbClr val="083232"/>
                </a:solidFill>
              </a:rPr>
              <a:t> Management</a:t>
            </a:r>
          </a:p>
          <a:p>
            <a:pPr lvl="1">
              <a:lnSpc>
                <a:spcPct val="150000"/>
              </a:lnSpc>
            </a:pPr>
            <a:endParaRPr lang="de-DE" dirty="0">
              <a:solidFill>
                <a:srgbClr val="083232"/>
              </a:solidFill>
            </a:endParaRPr>
          </a:p>
          <a:p>
            <a:pPr lvl="1">
              <a:lnSpc>
                <a:spcPct val="150000"/>
              </a:lnSpc>
            </a:pPr>
            <a:r>
              <a:rPr lang="de-DE" dirty="0">
                <a:solidFill>
                  <a:srgbClr val="083232"/>
                </a:solidFill>
              </a:rPr>
              <a:t>Features: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 err="1">
                <a:solidFill>
                  <a:srgbClr val="083232"/>
                </a:solidFill>
              </a:rPr>
              <a:t>Centralize</a:t>
            </a:r>
            <a:r>
              <a:rPr lang="de-DE" dirty="0">
                <a:solidFill>
                  <a:srgbClr val="083232"/>
                </a:solidFill>
              </a:rPr>
              <a:t> </a:t>
            </a:r>
            <a:r>
              <a:rPr lang="de-DE" dirty="0" err="1">
                <a:solidFill>
                  <a:srgbClr val="083232"/>
                </a:solidFill>
              </a:rPr>
              <a:t>application</a:t>
            </a:r>
            <a:r>
              <a:rPr lang="de-DE" dirty="0">
                <a:solidFill>
                  <a:srgbClr val="083232"/>
                </a:solidFill>
              </a:rPr>
              <a:t> </a:t>
            </a:r>
            <a:r>
              <a:rPr lang="de-DE" dirty="0" err="1">
                <a:solidFill>
                  <a:srgbClr val="083232"/>
                </a:solidFill>
              </a:rPr>
              <a:t>secrets</a:t>
            </a:r>
            <a:endParaRPr lang="de-DE" dirty="0">
              <a:solidFill>
                <a:srgbClr val="083232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rgbClr val="083232"/>
                </a:solidFill>
              </a:rPr>
              <a:t>Monitor </a:t>
            </a:r>
            <a:r>
              <a:rPr lang="de-DE" dirty="0" err="1">
                <a:solidFill>
                  <a:srgbClr val="083232"/>
                </a:solidFill>
              </a:rPr>
              <a:t>access</a:t>
            </a:r>
            <a:r>
              <a:rPr lang="de-DE" dirty="0">
                <a:solidFill>
                  <a:srgbClr val="083232"/>
                </a:solidFill>
              </a:rPr>
              <a:t> </a:t>
            </a:r>
            <a:r>
              <a:rPr lang="de-DE" dirty="0" err="1">
                <a:solidFill>
                  <a:srgbClr val="083232"/>
                </a:solidFill>
              </a:rPr>
              <a:t>and</a:t>
            </a:r>
            <a:r>
              <a:rPr lang="de-DE" dirty="0">
                <a:solidFill>
                  <a:srgbClr val="083232"/>
                </a:solidFill>
              </a:rPr>
              <a:t> </a:t>
            </a:r>
            <a:r>
              <a:rPr lang="de-DE" dirty="0" err="1">
                <a:solidFill>
                  <a:srgbClr val="083232"/>
                </a:solidFill>
              </a:rPr>
              <a:t>use</a:t>
            </a:r>
            <a:endParaRPr lang="de-DE" dirty="0">
              <a:solidFill>
                <a:srgbClr val="083232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 err="1">
                <a:solidFill>
                  <a:srgbClr val="083232"/>
                </a:solidFill>
              </a:rPr>
              <a:t>Simplified</a:t>
            </a:r>
            <a:r>
              <a:rPr lang="de-DE" dirty="0">
                <a:solidFill>
                  <a:srgbClr val="083232"/>
                </a:solidFill>
              </a:rPr>
              <a:t> </a:t>
            </a:r>
            <a:r>
              <a:rPr lang="de-DE" dirty="0" err="1">
                <a:solidFill>
                  <a:srgbClr val="083232"/>
                </a:solidFill>
              </a:rPr>
              <a:t>administration</a:t>
            </a:r>
            <a:r>
              <a:rPr lang="de-DE" dirty="0">
                <a:solidFill>
                  <a:srgbClr val="083232"/>
                </a:solidFill>
              </a:rPr>
              <a:t> </a:t>
            </a:r>
            <a:r>
              <a:rPr lang="de-DE" dirty="0" err="1">
                <a:solidFill>
                  <a:srgbClr val="083232"/>
                </a:solidFill>
              </a:rPr>
              <a:t>of</a:t>
            </a:r>
            <a:r>
              <a:rPr lang="de-DE" dirty="0">
                <a:solidFill>
                  <a:srgbClr val="083232"/>
                </a:solidFill>
              </a:rPr>
              <a:t> </a:t>
            </a:r>
            <a:r>
              <a:rPr lang="de-DE" dirty="0" err="1">
                <a:solidFill>
                  <a:srgbClr val="083232"/>
                </a:solidFill>
              </a:rPr>
              <a:t>application</a:t>
            </a:r>
            <a:r>
              <a:rPr lang="de-DE" dirty="0">
                <a:solidFill>
                  <a:srgbClr val="083232"/>
                </a:solidFill>
              </a:rPr>
              <a:t> </a:t>
            </a:r>
            <a:r>
              <a:rPr lang="de-DE" dirty="0" err="1">
                <a:solidFill>
                  <a:srgbClr val="083232"/>
                </a:solidFill>
              </a:rPr>
              <a:t>secrets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6" name="Picture 6" descr="Store Secrets on .NET Core and Azure during development | by Alberto De  Natale | Medium">
            <a:extLst>
              <a:ext uri="{FF2B5EF4-FFF2-40B4-BE49-F238E27FC236}">
                <a16:creationId xmlns:a16="http://schemas.microsoft.com/office/drawing/2014/main" id="{E9BEC191-5E7B-A440-A784-D52976219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51" y="2793177"/>
            <a:ext cx="1531958" cy="127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2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116422-975C-46FD-AAEC-8913FD506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Azure Key Vault: How it works</a:t>
            </a:r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832C07-1408-FC40-991C-C0041EF54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794578"/>
            <a:ext cx="11912600" cy="57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26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116422-975C-46FD-AAEC-8913FD506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Azure Key Vault: What it costs</a:t>
            </a:r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EA3BBFF-78B1-4D2D-A0DD-981AD9602467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38B8B55-5C23-3B49-81CA-B14234015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52" y="2684669"/>
            <a:ext cx="1488661" cy="1488661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3FD0CE4-AED0-C54C-84AF-426E6723E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078402"/>
              </p:ext>
            </p:extLst>
          </p:nvPr>
        </p:nvGraphicFramePr>
        <p:xfrm>
          <a:off x="3622261" y="1447689"/>
          <a:ext cx="8127999" cy="24739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430568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096839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1060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Premium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1620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Secrets operations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€0.026/10,000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€0.026/10,000 transactions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230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Certificate operations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Renewals—€2.530 per renewal request.</a:t>
                      </a:r>
                    </a:p>
                    <a:p>
                      <a:r>
                        <a:rPr lang="en-US" dirty="0"/>
                        <a:t>All other operations—€0.026/10,000 transactions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Renewals—€2.530 per renewal request.</a:t>
                      </a:r>
                    </a:p>
                    <a:p>
                      <a:r>
                        <a:rPr lang="en-US" dirty="0"/>
                        <a:t>All other operations—€0.026/10,000 transactions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88804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334F0B-C748-9347-A532-29EA5DD2BA60}"/>
              </a:ext>
            </a:extLst>
          </p:cNvPr>
          <p:cNvSpPr txBox="1"/>
          <p:nvPr/>
        </p:nvSpPr>
        <p:spPr>
          <a:xfrm>
            <a:off x="3622261" y="4209982"/>
            <a:ext cx="7601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Standard:</a:t>
            </a:r>
            <a:r>
              <a:rPr lang="en-US" dirty="0"/>
              <a:t> Supports only Software Protected Keys and does not support </a:t>
            </a:r>
          </a:p>
          <a:p>
            <a:r>
              <a:rPr lang="en-US" dirty="0"/>
              <a:t>HSM Protected Keys.</a:t>
            </a:r>
          </a:p>
          <a:p>
            <a:endParaRPr lang="en-US" dirty="0"/>
          </a:p>
          <a:p>
            <a:r>
              <a:rPr lang="en-US" b="1" u="sng" dirty="0"/>
              <a:t>Premium:</a:t>
            </a:r>
            <a:r>
              <a:rPr lang="en-US" b="1" dirty="0"/>
              <a:t> </a:t>
            </a:r>
            <a:r>
              <a:rPr lang="en-US" dirty="0"/>
              <a:t>Supports both software and HSM protected keys</a:t>
            </a:r>
          </a:p>
        </p:txBody>
      </p:sp>
    </p:spTree>
    <p:extLst>
      <p:ext uri="{BB962C8B-B14F-4D97-AF65-F5344CB8AC3E}">
        <p14:creationId xmlns:p14="http://schemas.microsoft.com/office/powerpoint/2010/main" val="49805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116422-975C-46FD-AAEC-8913FD506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API Management: What it is</a:t>
            </a:r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EA3BBFF-78B1-4D2D-A0DD-981AD9602467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873F8AE-42DC-466D-9A66-F2CE54DEF4B2}"/>
              </a:ext>
            </a:extLst>
          </p:cNvPr>
          <p:cNvSpPr txBox="1"/>
          <p:nvPr/>
        </p:nvSpPr>
        <p:spPr>
          <a:xfrm>
            <a:off x="3825115" y="2326314"/>
            <a:ext cx="6070957" cy="2118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 err="1"/>
              <a:t>Accept</a:t>
            </a:r>
            <a:r>
              <a:rPr lang="de-DE" dirty="0"/>
              <a:t> API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route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backends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 err="1">
                <a:solidFill>
                  <a:srgbClr val="083232"/>
                </a:solidFill>
              </a:rPr>
              <a:t>Verifies</a:t>
            </a:r>
            <a:r>
              <a:rPr lang="de-DE" dirty="0">
                <a:solidFill>
                  <a:srgbClr val="083232"/>
                </a:solidFill>
              </a:rPr>
              <a:t> API Keys, JWT Tokens </a:t>
            </a:r>
            <a:r>
              <a:rPr lang="de-DE" dirty="0" err="1">
                <a:solidFill>
                  <a:srgbClr val="083232"/>
                </a:solidFill>
              </a:rPr>
              <a:t>and</a:t>
            </a:r>
            <a:r>
              <a:rPr lang="de-DE" dirty="0">
                <a:solidFill>
                  <a:srgbClr val="083232"/>
                </a:solidFill>
              </a:rPr>
              <a:t> </a:t>
            </a:r>
            <a:r>
              <a:rPr lang="de-DE" dirty="0" err="1">
                <a:solidFill>
                  <a:srgbClr val="083232"/>
                </a:solidFill>
              </a:rPr>
              <a:t>certificates</a:t>
            </a:r>
            <a:endParaRPr lang="de-DE" dirty="0">
              <a:solidFill>
                <a:srgbClr val="083232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 err="1">
                <a:solidFill>
                  <a:srgbClr val="083232"/>
                </a:solidFill>
              </a:rPr>
              <a:t>Enforces</a:t>
            </a:r>
            <a:r>
              <a:rPr lang="de-DE" dirty="0">
                <a:solidFill>
                  <a:srgbClr val="083232"/>
                </a:solidFill>
              </a:rPr>
              <a:t> </a:t>
            </a:r>
            <a:r>
              <a:rPr lang="de-DE" dirty="0" err="1">
                <a:solidFill>
                  <a:srgbClr val="083232"/>
                </a:solidFill>
              </a:rPr>
              <a:t>usage</a:t>
            </a:r>
            <a:r>
              <a:rPr lang="de-DE" dirty="0">
                <a:solidFill>
                  <a:srgbClr val="083232"/>
                </a:solidFill>
              </a:rPr>
              <a:t> </a:t>
            </a:r>
            <a:r>
              <a:rPr lang="de-DE" dirty="0" err="1">
                <a:solidFill>
                  <a:srgbClr val="083232"/>
                </a:solidFill>
              </a:rPr>
              <a:t>quotas</a:t>
            </a:r>
            <a:r>
              <a:rPr lang="de-DE" dirty="0">
                <a:solidFill>
                  <a:srgbClr val="083232"/>
                </a:solidFill>
              </a:rPr>
              <a:t> </a:t>
            </a:r>
            <a:r>
              <a:rPr lang="de-DE" dirty="0" err="1">
                <a:solidFill>
                  <a:srgbClr val="083232"/>
                </a:solidFill>
              </a:rPr>
              <a:t>and</a:t>
            </a:r>
            <a:r>
              <a:rPr lang="de-DE" dirty="0">
                <a:solidFill>
                  <a:srgbClr val="083232"/>
                </a:solidFill>
              </a:rPr>
              <a:t> rate </a:t>
            </a:r>
            <a:r>
              <a:rPr lang="de-DE" dirty="0" err="1">
                <a:solidFill>
                  <a:srgbClr val="083232"/>
                </a:solidFill>
              </a:rPr>
              <a:t>limits</a:t>
            </a:r>
            <a:r>
              <a:rPr lang="de-DE" dirty="0">
                <a:solidFill>
                  <a:srgbClr val="083232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rgbClr val="083232"/>
                </a:solidFill>
              </a:rPr>
              <a:t>Logs </a:t>
            </a:r>
            <a:r>
              <a:rPr lang="de-DE" dirty="0" err="1">
                <a:solidFill>
                  <a:srgbClr val="083232"/>
                </a:solidFill>
              </a:rPr>
              <a:t>call</a:t>
            </a:r>
            <a:r>
              <a:rPr lang="de-DE" dirty="0">
                <a:solidFill>
                  <a:srgbClr val="083232"/>
                </a:solidFill>
              </a:rPr>
              <a:t> </a:t>
            </a:r>
            <a:r>
              <a:rPr lang="de-DE" dirty="0" err="1">
                <a:solidFill>
                  <a:srgbClr val="083232"/>
                </a:solidFill>
              </a:rPr>
              <a:t>metadata</a:t>
            </a:r>
            <a:r>
              <a:rPr lang="de-DE" dirty="0">
                <a:solidFill>
                  <a:srgbClr val="083232"/>
                </a:solidFill>
              </a:rPr>
              <a:t> </a:t>
            </a:r>
            <a:r>
              <a:rPr lang="de-DE" dirty="0" err="1">
                <a:solidFill>
                  <a:srgbClr val="083232"/>
                </a:solidFill>
              </a:rPr>
              <a:t>for</a:t>
            </a:r>
            <a:r>
              <a:rPr lang="de-DE" dirty="0">
                <a:solidFill>
                  <a:srgbClr val="083232"/>
                </a:solidFill>
              </a:rPr>
              <a:t> </a:t>
            </a:r>
            <a:r>
              <a:rPr lang="de-DE" dirty="0" err="1">
                <a:solidFill>
                  <a:srgbClr val="083232"/>
                </a:solidFill>
              </a:rPr>
              <a:t>analytics</a:t>
            </a:r>
            <a:r>
              <a:rPr lang="de-DE" dirty="0">
                <a:solidFill>
                  <a:srgbClr val="083232"/>
                </a:solidFill>
              </a:rPr>
              <a:t> </a:t>
            </a:r>
            <a:r>
              <a:rPr lang="de-DE" dirty="0" err="1">
                <a:solidFill>
                  <a:srgbClr val="083232"/>
                </a:solidFill>
              </a:rPr>
              <a:t>purposes</a:t>
            </a:r>
            <a:r>
              <a:rPr lang="de-DE" dirty="0">
                <a:solidFill>
                  <a:srgbClr val="083232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rgbClr val="083232"/>
                </a:solidFill>
              </a:rPr>
              <a:t>Manage </a:t>
            </a:r>
            <a:r>
              <a:rPr lang="de-DE" dirty="0" err="1">
                <a:solidFill>
                  <a:srgbClr val="083232"/>
                </a:solidFill>
              </a:rPr>
              <a:t>Versioning</a:t>
            </a:r>
            <a:r>
              <a:rPr lang="de-DE" dirty="0">
                <a:solidFill>
                  <a:srgbClr val="083232"/>
                </a:solidFill>
              </a:rPr>
              <a:t> </a:t>
            </a:r>
            <a:r>
              <a:rPr lang="de-DE" dirty="0" err="1">
                <a:solidFill>
                  <a:srgbClr val="083232"/>
                </a:solidFill>
              </a:rPr>
              <a:t>of</a:t>
            </a:r>
            <a:r>
              <a:rPr lang="de-DE" dirty="0">
                <a:solidFill>
                  <a:srgbClr val="083232"/>
                </a:solidFill>
              </a:rPr>
              <a:t> </a:t>
            </a:r>
            <a:r>
              <a:rPr lang="de-DE" dirty="0" err="1">
                <a:solidFill>
                  <a:srgbClr val="083232"/>
                </a:solidFill>
              </a:rPr>
              <a:t>your</a:t>
            </a:r>
            <a:r>
              <a:rPr lang="de-DE" dirty="0">
                <a:solidFill>
                  <a:srgbClr val="083232"/>
                </a:solidFill>
              </a:rPr>
              <a:t> APIs</a:t>
            </a:r>
          </a:p>
        </p:txBody>
      </p:sp>
      <p:pic>
        <p:nvPicPr>
          <p:cNvPr id="7" name="Picture 2" descr="Adventures with Azure API Management: Shared Headers and Postman | Matt Ruma">
            <a:extLst>
              <a:ext uri="{FF2B5EF4-FFF2-40B4-BE49-F238E27FC236}">
                <a16:creationId xmlns:a16="http://schemas.microsoft.com/office/drawing/2014/main" id="{70D69037-9842-AD43-9ACF-926BFE6B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14" y="2685774"/>
            <a:ext cx="1486452" cy="148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95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116422-975C-46FD-AAEC-8913FD506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API Management: How it works</a:t>
            </a:r>
            <a:endParaRPr lang="de-DE" dirty="0"/>
          </a:p>
        </p:txBody>
      </p:sp>
      <p:pic>
        <p:nvPicPr>
          <p:cNvPr id="7170" name="Picture 2" descr="API Management in Azure — briefly. | by Vasyl Kutsyk | Medium">
            <a:extLst>
              <a:ext uri="{FF2B5EF4-FFF2-40B4-BE49-F238E27FC236}">
                <a16:creationId xmlns:a16="http://schemas.microsoft.com/office/drawing/2014/main" id="{AAFE75C2-3731-B347-A7CB-2A769F271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561" y="687031"/>
            <a:ext cx="9290878" cy="575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69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116422-975C-46FD-AAEC-8913FD506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API Management: Tiers &amp; Costs</a:t>
            </a:r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EA3BBFF-78B1-4D2D-A0DD-981AD9602467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38B8B55-5C23-3B49-81CA-B14234015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52" y="2684669"/>
            <a:ext cx="1488661" cy="14886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334F0B-C748-9347-A532-29EA5DD2BA60}"/>
              </a:ext>
            </a:extLst>
          </p:cNvPr>
          <p:cNvSpPr txBox="1"/>
          <p:nvPr/>
        </p:nvSpPr>
        <p:spPr>
          <a:xfrm>
            <a:off x="3725059" y="1356818"/>
            <a:ext cx="8360046" cy="4057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Multiple Tiers available: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Consumption: Lightweight and serverless version of API Management service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Developer: Non-production use cases and evaluations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Basic: Entry-level production use cases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Standard: Medium-volume production use cases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Premium: High-volume or enterprise production use cases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Costs: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Consumption: €2.95155 per million calls (1M calls free)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Plans: €0.06 - €3.23 /hour</a:t>
            </a:r>
          </a:p>
        </p:txBody>
      </p:sp>
    </p:spTree>
    <p:extLst>
      <p:ext uri="{BB962C8B-B14F-4D97-AF65-F5344CB8AC3E}">
        <p14:creationId xmlns:p14="http://schemas.microsoft.com/office/powerpoint/2010/main" val="242909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Extreme Schatten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434</Words>
  <Application>Microsoft Macintosh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Raleway</vt:lpstr>
      <vt:lpstr>Office</vt:lpstr>
      <vt:lpstr>Azure Key Vault &amp;  API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Meyer</dc:creator>
  <cp:lastModifiedBy>Robert Meyer</cp:lastModifiedBy>
  <cp:revision>420</cp:revision>
  <dcterms:created xsi:type="dcterms:W3CDTF">2019-10-28T06:52:29Z</dcterms:created>
  <dcterms:modified xsi:type="dcterms:W3CDTF">2020-11-17T14:41:38Z</dcterms:modified>
</cp:coreProperties>
</file>