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13"/>
  </p:notesMasterIdLst>
  <p:handoutMasterIdLst>
    <p:handoutMasterId r:id="rId14"/>
  </p:handoutMasterIdLst>
  <p:sldIdLst>
    <p:sldId id="263" r:id="rId2"/>
    <p:sldId id="267" r:id="rId3"/>
    <p:sldId id="354" r:id="rId4"/>
    <p:sldId id="380" r:id="rId5"/>
    <p:sldId id="384" r:id="rId6"/>
    <p:sldId id="364" r:id="rId7"/>
    <p:sldId id="382" r:id="rId8"/>
    <p:sldId id="381" r:id="rId9"/>
    <p:sldId id="383" r:id="rId10"/>
    <p:sldId id="385" r:id="rId11"/>
    <p:sldId id="34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ine Präsentation" id="{F54CFD78-1185-4796-9E14-87526AFE02E0}">
          <p14:sldIdLst>
            <p14:sldId id="263"/>
            <p14:sldId id="267"/>
            <p14:sldId id="354"/>
            <p14:sldId id="380"/>
            <p14:sldId id="384"/>
            <p14:sldId id="364"/>
            <p14:sldId id="382"/>
            <p14:sldId id="381"/>
            <p14:sldId id="383"/>
            <p14:sldId id="385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2" pos="846" userDrawn="1">
          <p15:clr>
            <a:srgbClr val="A4A3A4"/>
          </p15:clr>
        </p15:guide>
        <p15:guide id="3" pos="6834" userDrawn="1">
          <p15:clr>
            <a:srgbClr val="A4A3A4"/>
          </p15:clr>
        </p15:guide>
        <p15:guide id="4" orient="horz" pos="504" userDrawn="1">
          <p15:clr>
            <a:srgbClr val="A4A3A4"/>
          </p15:clr>
        </p15:guide>
        <p15:guide id="5" orient="horz" pos="3816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1209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42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451"/>
    <a:srgbClr val="EDEDED"/>
    <a:srgbClr val="F44336"/>
    <a:srgbClr val="FFFFFF"/>
    <a:srgbClr val="F8F8F8"/>
    <a:srgbClr val="111111"/>
    <a:srgbClr val="12002A"/>
    <a:srgbClr val="1D0022"/>
    <a:srgbClr val="000E2A"/>
    <a:srgbClr val="001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6242" autoAdjust="0"/>
  </p:normalViewPr>
  <p:slideViewPr>
    <p:cSldViewPr snapToGrid="0">
      <p:cViewPr varScale="1">
        <p:scale>
          <a:sx n="72" d="100"/>
          <a:sy n="72" d="100"/>
        </p:scale>
        <p:origin x="822" y="66"/>
      </p:cViewPr>
      <p:guideLst>
        <p:guide pos="846"/>
        <p:guide pos="6834"/>
        <p:guide orient="horz" pos="504"/>
        <p:guide orient="horz" pos="3816"/>
        <p:guide pos="3840"/>
        <p:guide orient="horz" pos="2160"/>
        <p:guide pos="1209"/>
        <p:guide pos="6471"/>
        <p:guide pos="42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3A85E1-4E2C-8749-868A-D6582CCA74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A9012-F099-6946-A653-E0E9A297D8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FBDAB-EB7B-9342-8660-3DF98344F9C3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E6196-E2C7-384D-BB73-E58B690C71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0DC38-C82F-6A4C-B996-E937371FCF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39AF-119C-5F46-977A-14CB896EE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303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Neue Fin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Neue Fin" charset="0"/>
              </a:defRPr>
            </a:lvl1pPr>
          </a:lstStyle>
          <a:p>
            <a:fld id="{5D971959-953B-463E-BAAE-BE8CB048C413}" type="datetimeFigureOut">
              <a:rPr lang="fr-FR" smtClean="0"/>
              <a:pPr/>
              <a:t>08/04/2019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Neue Fin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Neue Fin" charset="0"/>
              </a:defRPr>
            </a:lvl1pPr>
          </a:lstStyle>
          <a:p>
            <a:fld id="{01BB0138-77EE-466A-BAEB-47D907700EE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5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Neue Fin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Neue Fin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Neue Fin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Neue Fin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Neue Fi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9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22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261512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2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V So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52425" y="1114424"/>
            <a:ext cx="7591425" cy="4279107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9528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A04EA87-5121-4DFC-BCCF-E229FBB461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35119" y="1105236"/>
            <a:ext cx="3903672" cy="464753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857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4479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6F9079A-40FC-45CA-B075-1C157417C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7987" y="2600960"/>
            <a:ext cx="1327149" cy="1651804"/>
          </a:xfrm>
          <a:prstGeom prst="rect">
            <a:avLst/>
          </a:prstGeom>
          <a:solidFill>
            <a:schemeClr val="tx1"/>
          </a:solidFill>
        </p:spPr>
        <p:txBody>
          <a:bodyPr lIns="108000" tIns="108000" rIns="10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2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2297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5230" y="1558545"/>
            <a:ext cx="4685030" cy="2633471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14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7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2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9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9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9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2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8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40" r:id="rId12"/>
    <p:sldLayoutId id="2147483743" r:id="rId13"/>
    <p:sldLayoutId id="2147483781" r:id="rId14"/>
    <p:sldLayoutId id="2147483682" r:id="rId15"/>
    <p:sldLayoutId id="2147483700" r:id="rId16"/>
    <p:sldLayoutId id="2147483711" r:id="rId17"/>
    <p:sldLayoutId id="214748371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3" Type="http://schemas.openxmlformats.org/officeDocument/2006/relationships/slide" Target="slide6.xml"/><Relationship Id="rId7" Type="http://schemas.openxmlformats.org/officeDocument/2006/relationships/image" Target="../media/image7.png"/><Relationship Id="rId12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90.png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70444-F01B-4A00-B5F7-4F454B9850C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C8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atin typeface="Helvetica Neue Norm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417747" y="477311"/>
            <a:ext cx="4076700" cy="10413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Allgemeines</a:t>
            </a:r>
            <a:r>
              <a:rPr lang="en-US" sz="3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zur</a:t>
            </a:r>
            <a:r>
              <a:rPr lang="en-US" sz="3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Datenbank</a:t>
            </a:r>
            <a:endParaRPr lang="fr-FR" sz="3200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A2F7E-B11E-41F8-BE30-1565995A9D3C}"/>
              </a:ext>
            </a:extLst>
          </p:cNvPr>
          <p:cNvSpPr txBox="1"/>
          <p:nvPr/>
        </p:nvSpPr>
        <p:spPr>
          <a:xfrm>
            <a:off x="417747" y="1952712"/>
            <a:ext cx="4076700" cy="49968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Datenbank</a:t>
            </a:r>
            <a:r>
              <a:rPr lang="fr-FR" sz="3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Struktur</a:t>
            </a:r>
            <a:endParaRPr lang="fr-FR" sz="3200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02A90E-AC2B-46CB-859B-DD743BAA7F85}"/>
              </a:ext>
            </a:extLst>
          </p:cNvPr>
          <p:cNvSpPr txBox="1"/>
          <p:nvPr/>
        </p:nvSpPr>
        <p:spPr>
          <a:xfrm>
            <a:off x="417747" y="2886427"/>
            <a:ext cx="4076700" cy="158306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Daten</a:t>
            </a:r>
            <a:r>
              <a:rPr lang="en-US" sz="3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speichern</a:t>
            </a:r>
            <a:r>
              <a:rPr lang="en-US" sz="3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/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   </a:t>
            </a:r>
            <a:r>
              <a:rPr lang="en-US" sz="3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selektieren</a:t>
            </a:r>
            <a:r>
              <a:rPr lang="en-US" sz="3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/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   </a:t>
            </a:r>
            <a:r>
              <a:rPr lang="en-US" sz="3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modifizieren</a:t>
            </a:r>
            <a:endParaRPr lang="fr-FR" sz="3200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AD7EE-1D1F-4861-94E8-73AD15883E51}"/>
              </a:ext>
            </a:extLst>
          </p:cNvPr>
          <p:cNvSpPr txBox="1"/>
          <p:nvPr/>
        </p:nvSpPr>
        <p:spPr>
          <a:xfrm>
            <a:off x="7339654" y="2843455"/>
            <a:ext cx="4181475" cy="1040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fr-FR" sz="6000" dirty="0" err="1">
                <a:latin typeface="Helvetica Neue Moyen" charset="0"/>
                <a:cs typeface="Helvetica Neue Moyen" charset="0"/>
              </a:rPr>
              <a:t>Datenbank</a:t>
            </a:r>
            <a:endParaRPr lang="fr-FR" sz="6000" dirty="0">
              <a:latin typeface="Helvetica Neue Moyen" charset="0"/>
              <a:cs typeface="Helvetica Neue Moyen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CFB6B2-426B-4E12-A404-C89140A87224}"/>
              </a:ext>
            </a:extLst>
          </p:cNvPr>
          <p:cNvSpPr txBox="1"/>
          <p:nvPr/>
        </p:nvSpPr>
        <p:spPr>
          <a:xfrm>
            <a:off x="417747" y="4903515"/>
            <a:ext cx="3526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bg1"/>
                </a:solidFill>
                <a:latin typeface="Helvetica Neue Moyen"/>
              </a:rPr>
              <a:t>Probleme und Lösungen</a:t>
            </a:r>
          </a:p>
        </p:txBody>
      </p:sp>
    </p:spTree>
    <p:extLst>
      <p:ext uri="{BB962C8B-B14F-4D97-AF65-F5344CB8AC3E}">
        <p14:creationId xmlns:p14="http://schemas.microsoft.com/office/powerpoint/2010/main" val="74901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AB99E9-632A-44E8-9380-21A6FBDADCEF}"/>
              </a:ext>
            </a:extLst>
          </p:cNvPr>
          <p:cNvSpPr/>
          <p:nvPr/>
        </p:nvSpPr>
        <p:spPr>
          <a:xfrm>
            <a:off x="1" y="-1"/>
            <a:ext cx="6096000" cy="6858001"/>
          </a:xfrm>
          <a:prstGeom prst="rect">
            <a:avLst/>
          </a:prstGeom>
          <a:solidFill>
            <a:srgbClr val="FC8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atin typeface="Helvetica Neue Norm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63556-7B95-466F-929C-3811BDDCF54A}"/>
              </a:ext>
            </a:extLst>
          </p:cNvPr>
          <p:cNvSpPr txBox="1"/>
          <p:nvPr/>
        </p:nvSpPr>
        <p:spPr>
          <a:xfrm>
            <a:off x="1137410" y="2058338"/>
            <a:ext cx="4786312" cy="39374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Korrektes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Speichern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von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Checklisten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Elementen</a:t>
            </a:r>
            <a:endParaRPr lang="fr-FR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>
              <a:lnSpc>
                <a:spcPct val="110000"/>
              </a:lnSpc>
            </a:pPr>
            <a:endParaRPr lang="fr-FR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Nur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verfügbare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Drohnen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anzeigen</a:t>
            </a:r>
            <a:endParaRPr lang="fr-FR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In der App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ermöglichen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das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man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sich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ohne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erneutes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einloggen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Netzwerkanfragen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schicken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kann</a:t>
            </a:r>
            <a:endParaRPr lang="fr-FR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Datenüberflutung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wenn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man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z.B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alle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Flüge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anzeigen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lassen</a:t>
            </a:r>
            <a:r>
              <a:rPr lang="fr-FR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will</a:t>
            </a:r>
            <a:endParaRPr lang="fr-FR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9CF25-9D7D-4EE6-BC79-7DE7F7288349}"/>
              </a:ext>
            </a:extLst>
          </p:cNvPr>
          <p:cNvSpPr txBox="1"/>
          <p:nvPr/>
        </p:nvSpPr>
        <p:spPr>
          <a:xfrm>
            <a:off x="7220158" y="2058338"/>
            <a:ext cx="4560091" cy="45468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latin typeface="Helvetica Neue Moyen" charset="0"/>
                <a:cs typeface="Helvetica Neue Moyen" charset="0"/>
              </a:rPr>
              <a:t>Zuweisungstabelle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erstellt</a:t>
            </a:r>
            <a:r>
              <a:rPr lang="fr-FR" dirty="0">
                <a:latin typeface="Helvetica Neue Moyen" charset="0"/>
                <a:cs typeface="Helvetica Neue Moyen" charset="0"/>
              </a:rPr>
              <a:t> die </a:t>
            </a:r>
            <a:r>
              <a:rPr lang="fr-FR" dirty="0" err="1">
                <a:latin typeface="Helvetica Neue Moyen" charset="0"/>
                <a:cs typeface="Helvetica Neue Moyen" charset="0"/>
              </a:rPr>
              <a:t>eine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Verknüpfungen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zwischen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Elementen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und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Checklisten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ermöglicht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dirty="0">
              <a:latin typeface="Helvetica Neue Moyen" charset="0"/>
              <a:cs typeface="Helvetica Neue Moyen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latin typeface="Helvetica Neue Moyen" charset="0"/>
                <a:cs typeface="Helvetica Neue Moyen" charset="0"/>
              </a:rPr>
              <a:t>Durch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eine</a:t>
            </a:r>
            <a:r>
              <a:rPr lang="fr-FR" dirty="0">
                <a:latin typeface="Helvetica Neue Moyen" charset="0"/>
                <a:cs typeface="Helvetica Neue Moyen" charset="0"/>
              </a:rPr>
              <a:t> Start- </a:t>
            </a:r>
            <a:r>
              <a:rPr lang="fr-FR" dirty="0" err="1">
                <a:latin typeface="Helvetica Neue Moyen" charset="0"/>
                <a:cs typeface="Helvetica Neue Moyen" charset="0"/>
              </a:rPr>
              <a:t>und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Endzeit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eines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Fluges</a:t>
            </a:r>
            <a:r>
              <a:rPr lang="fr-FR" dirty="0">
                <a:latin typeface="Helvetica Neue Moyen" charset="0"/>
                <a:cs typeface="Helvetica Neue Moyen" charset="0"/>
              </a:rPr>
              <a:t>, </a:t>
            </a:r>
            <a:r>
              <a:rPr lang="fr-FR" dirty="0" err="1">
                <a:latin typeface="Helvetica Neue Moyen" charset="0"/>
                <a:cs typeface="Helvetica Neue Moyen" charset="0"/>
              </a:rPr>
              <a:t>verfügbare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Drohnen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selektieren</a:t>
            </a:r>
            <a:endParaRPr lang="fr-FR" dirty="0">
              <a:latin typeface="Helvetica Neue Moyen" charset="0"/>
              <a:cs typeface="Helvetica Neue Moyen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dirty="0">
              <a:latin typeface="Helvetica Neue Moyen" charset="0"/>
              <a:cs typeface="Helvetica Neue Moyen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latin typeface="Helvetica Neue Moyen" charset="0"/>
                <a:cs typeface="Helvetica Neue Moyen" charset="0"/>
              </a:rPr>
              <a:t>Implementierung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einer</a:t>
            </a:r>
            <a:r>
              <a:rPr lang="fr-FR" dirty="0">
                <a:latin typeface="Helvetica Neue Moyen" charset="0"/>
                <a:cs typeface="Helvetica Neue Moyen" charset="0"/>
              </a:rPr>
              <a:t> Tabelle die </a:t>
            </a:r>
            <a:r>
              <a:rPr lang="fr-FR" dirty="0" err="1">
                <a:latin typeface="Helvetica Neue Moyen" charset="0"/>
                <a:cs typeface="Helvetica Neue Moyen" charset="0"/>
              </a:rPr>
              <a:t>die</a:t>
            </a:r>
            <a:r>
              <a:rPr lang="fr-FR" dirty="0">
                <a:latin typeface="Helvetica Neue Moyen" charset="0"/>
                <a:cs typeface="Helvetica Neue Moyen" charset="0"/>
              </a:rPr>
              <a:t> Sessions </a:t>
            </a:r>
            <a:r>
              <a:rPr lang="fr-FR" dirty="0" err="1">
                <a:latin typeface="Helvetica Neue Moyen" charset="0"/>
                <a:cs typeface="Helvetica Neue Moyen" charset="0"/>
              </a:rPr>
              <a:t>speichert</a:t>
            </a:r>
            <a:endParaRPr lang="fr-FR" dirty="0">
              <a:latin typeface="Helvetica Neue Moyen" charset="0"/>
              <a:cs typeface="Helvetica Neue Moyen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dirty="0">
              <a:latin typeface="Helvetica Neue Moyen" charset="0"/>
              <a:cs typeface="Helvetica Neue Moyen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dirty="0">
              <a:latin typeface="Helvetica Neue Moyen" charset="0"/>
              <a:cs typeface="Helvetica Neue Moyen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latin typeface="Helvetica Neue Moyen" charset="0"/>
                <a:cs typeface="Helvetica Neue Moyen" charset="0"/>
              </a:rPr>
              <a:t>Nur</a:t>
            </a:r>
            <a:r>
              <a:rPr lang="fr-FR" dirty="0">
                <a:latin typeface="Helvetica Neue Moyen" charset="0"/>
                <a:cs typeface="Helvetica Neue Moyen" charset="0"/>
              </a:rPr>
              <a:t> die </a:t>
            </a:r>
            <a:r>
              <a:rPr lang="fr-FR" dirty="0" err="1">
                <a:latin typeface="Helvetica Neue Moyen" charset="0"/>
                <a:cs typeface="Helvetica Neue Moyen" charset="0"/>
              </a:rPr>
              <a:t>ersten</a:t>
            </a:r>
            <a:r>
              <a:rPr lang="fr-FR" dirty="0">
                <a:latin typeface="Helvetica Neue Moyen" charset="0"/>
                <a:cs typeface="Helvetica Neue Moyen" charset="0"/>
              </a:rPr>
              <a:t> 20 </a:t>
            </a:r>
            <a:r>
              <a:rPr lang="fr-FR" dirty="0" err="1">
                <a:latin typeface="Helvetica Neue Moyen" charset="0"/>
                <a:cs typeface="Helvetica Neue Moyen" charset="0"/>
              </a:rPr>
              <a:t>Flüge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anzeigen</a:t>
            </a:r>
            <a:r>
              <a:rPr lang="fr-FR" dirty="0">
                <a:latin typeface="Helvetica Neue Moyen" charset="0"/>
                <a:cs typeface="Helvetica Neue Moyen" charset="0"/>
              </a:rPr>
              <a:t>, </a:t>
            </a:r>
            <a:r>
              <a:rPr lang="fr-FR" dirty="0" err="1">
                <a:latin typeface="Helvetica Neue Moyen" charset="0"/>
                <a:cs typeface="Helvetica Neue Moyen" charset="0"/>
              </a:rPr>
              <a:t>indem</a:t>
            </a:r>
            <a:r>
              <a:rPr lang="fr-FR" dirty="0">
                <a:latin typeface="Helvetica Neue Moyen" charset="0"/>
                <a:cs typeface="Helvetica Neue Moyen" charset="0"/>
              </a:rPr>
              <a:t> man </a:t>
            </a:r>
            <a:r>
              <a:rPr lang="fr-FR" dirty="0" err="1">
                <a:latin typeface="Helvetica Neue Moyen" charset="0"/>
                <a:cs typeface="Helvetica Neue Moyen" charset="0"/>
              </a:rPr>
              <a:t>ein</a:t>
            </a:r>
            <a:r>
              <a:rPr lang="fr-FR" dirty="0">
                <a:latin typeface="Helvetica Neue Moyen" charset="0"/>
                <a:cs typeface="Helvetica Neue Moyen" charset="0"/>
              </a:rPr>
              <a:t> Offset </a:t>
            </a:r>
            <a:r>
              <a:rPr lang="fr-FR" dirty="0" err="1">
                <a:latin typeface="Helvetica Neue Moyen" charset="0"/>
                <a:cs typeface="Helvetica Neue Moyen" charset="0"/>
              </a:rPr>
              <a:t>definiert</a:t>
            </a:r>
            <a:r>
              <a:rPr lang="fr-FR" dirty="0">
                <a:latin typeface="Helvetica Neue Moyen" charset="0"/>
                <a:cs typeface="Helvetica Neue Moyen" charset="0"/>
              </a:rPr>
              <a:t>. </a:t>
            </a:r>
            <a:r>
              <a:rPr lang="fr-FR" dirty="0" err="1">
                <a:latin typeface="Helvetica Neue Moyen" charset="0"/>
                <a:cs typeface="Helvetica Neue Moyen" charset="0"/>
              </a:rPr>
              <a:t>Wenn</a:t>
            </a:r>
            <a:r>
              <a:rPr lang="fr-FR" dirty="0">
                <a:latin typeface="Helvetica Neue Moyen" charset="0"/>
                <a:cs typeface="Helvetica Neue Moyen" charset="0"/>
              </a:rPr>
              <a:t> man </a:t>
            </a:r>
            <a:r>
              <a:rPr lang="fr-FR" dirty="0" err="1">
                <a:latin typeface="Helvetica Neue Moyen" charset="0"/>
                <a:cs typeface="Helvetica Neue Moyen" charset="0"/>
              </a:rPr>
              <a:t>weitere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anzeigen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möchte</a:t>
            </a:r>
            <a:r>
              <a:rPr lang="fr-FR" dirty="0">
                <a:latin typeface="Helvetica Neue Moyen" charset="0"/>
                <a:cs typeface="Helvetica Neue Moyen" charset="0"/>
              </a:rPr>
              <a:t>, </a:t>
            </a:r>
            <a:r>
              <a:rPr lang="fr-FR" dirty="0" err="1">
                <a:latin typeface="Helvetica Neue Moyen" charset="0"/>
                <a:cs typeface="Helvetica Neue Moyen" charset="0"/>
              </a:rPr>
              <a:t>kann</a:t>
            </a:r>
            <a:r>
              <a:rPr lang="fr-FR" dirty="0">
                <a:latin typeface="Helvetica Neue Moyen" charset="0"/>
                <a:cs typeface="Helvetica Neue Moyen" charset="0"/>
              </a:rPr>
              <a:t> man </a:t>
            </a:r>
            <a:r>
              <a:rPr lang="fr-FR" dirty="0" err="1">
                <a:latin typeface="Helvetica Neue Moyen" charset="0"/>
                <a:cs typeface="Helvetica Neue Moyen" charset="0"/>
              </a:rPr>
              <a:t>weitere</a:t>
            </a:r>
            <a:r>
              <a:rPr lang="fr-FR" dirty="0">
                <a:latin typeface="Helvetica Neue Moyen" charset="0"/>
                <a:cs typeface="Helvetica Neue Moyen" charset="0"/>
              </a:rPr>
              <a:t> 20 </a:t>
            </a:r>
            <a:r>
              <a:rPr lang="fr-FR" dirty="0" err="1">
                <a:latin typeface="Helvetica Neue Moyen" charset="0"/>
                <a:cs typeface="Helvetica Neue Moyen" charset="0"/>
              </a:rPr>
              <a:t>Daten</a:t>
            </a:r>
            <a:r>
              <a:rPr lang="fr-FR" dirty="0">
                <a:latin typeface="Helvetica Neue Moyen" charset="0"/>
                <a:cs typeface="Helvetica Neue Moyen" charset="0"/>
              </a:rPr>
              <a:t> </a:t>
            </a:r>
            <a:r>
              <a:rPr lang="fr-FR" dirty="0" err="1">
                <a:latin typeface="Helvetica Neue Moyen" charset="0"/>
                <a:cs typeface="Helvetica Neue Moyen" charset="0"/>
              </a:rPr>
              <a:t>laden</a:t>
            </a:r>
            <a:endParaRPr lang="fr-FR" dirty="0">
              <a:latin typeface="Helvetica Neue Moyen" charset="0"/>
              <a:cs typeface="Helvetica Neue Moyen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BAFFC-7EA8-4959-A269-293249BACA4D}"/>
              </a:ext>
            </a:extLst>
          </p:cNvPr>
          <p:cNvSpPr txBox="1"/>
          <p:nvPr/>
        </p:nvSpPr>
        <p:spPr>
          <a:xfrm>
            <a:off x="1137410" y="1575322"/>
            <a:ext cx="1809750" cy="335413"/>
          </a:xfrm>
          <a:prstGeom prst="rect">
            <a:avLst/>
          </a:prstGeom>
          <a:noFill/>
        </p:spPr>
        <p:txBody>
          <a:bodyPr wrap="square" lIns="0" t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spc="100" dirty="0" err="1">
                <a:solidFill>
                  <a:schemeClr val="bg1"/>
                </a:solidFill>
                <a:latin typeface="Helvetica Neue Moyen" charset="0"/>
                <a:cs typeface="Helvetica Neue Normal" charset="0"/>
              </a:rPr>
              <a:t>Probleme</a:t>
            </a:r>
            <a:r>
              <a:rPr lang="en-US" sz="1200" spc="100" dirty="0">
                <a:solidFill>
                  <a:schemeClr val="accent1"/>
                </a:solidFill>
                <a:latin typeface="Helvetica Neue Moyen" charset="0"/>
                <a:cs typeface="Helvetica Neue Normal" charset="0"/>
              </a:rPr>
              <a:t> </a:t>
            </a:r>
            <a:endParaRPr lang="fr-FR" sz="1200" spc="100" dirty="0">
              <a:solidFill>
                <a:schemeClr val="accent1"/>
              </a:solidFill>
              <a:latin typeface="Helvetica Neue Moyen" charset="0"/>
              <a:cs typeface="Helvetica Neue Norm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7A491-E92A-4014-AA92-0371F64F899A}"/>
              </a:ext>
            </a:extLst>
          </p:cNvPr>
          <p:cNvSpPr txBox="1"/>
          <p:nvPr/>
        </p:nvSpPr>
        <p:spPr>
          <a:xfrm>
            <a:off x="7233410" y="1575322"/>
            <a:ext cx="1809750" cy="335413"/>
          </a:xfrm>
          <a:prstGeom prst="rect">
            <a:avLst/>
          </a:prstGeom>
          <a:noFill/>
        </p:spPr>
        <p:txBody>
          <a:bodyPr wrap="square" lIns="0" t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spc="100" dirty="0" err="1">
                <a:latin typeface="Helvetica Neue Moyen" charset="0"/>
                <a:cs typeface="Helvetica Neue Normal" charset="0"/>
              </a:rPr>
              <a:t>Lösungen</a:t>
            </a:r>
            <a:r>
              <a:rPr lang="en-US" sz="1200" spc="100" dirty="0">
                <a:solidFill>
                  <a:schemeClr val="accent1"/>
                </a:solidFill>
                <a:latin typeface="Helvetica Neue Moyen" charset="0"/>
                <a:cs typeface="Helvetica Neue Normal" charset="0"/>
              </a:rPr>
              <a:t> </a:t>
            </a:r>
            <a:endParaRPr lang="fr-FR" sz="1200" spc="100" dirty="0">
              <a:solidFill>
                <a:schemeClr val="accent1"/>
              </a:solidFill>
              <a:latin typeface="Helvetica Neue Moyen" charset="0"/>
              <a:cs typeface="Helvetica Neue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247817"/>
            <a:ext cx="10141527" cy="6309356"/>
          </a:xfrm>
          <a:prstGeom prst="rect">
            <a:avLst/>
          </a:prstGeom>
          <a:solidFill>
            <a:srgbClr val="FC8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B6577-AFB7-4260-AAEF-8D384D8CF9F4}"/>
              </a:ext>
            </a:extLst>
          </p:cNvPr>
          <p:cNvSpPr txBox="1"/>
          <p:nvPr/>
        </p:nvSpPr>
        <p:spPr>
          <a:xfrm>
            <a:off x="1343025" y="2363380"/>
            <a:ext cx="5139055" cy="29915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fr-FR" sz="54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Vielen</a:t>
            </a:r>
            <a:r>
              <a:rPr lang="fr-FR" sz="54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sz="54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Dank</a:t>
            </a:r>
            <a:r>
              <a:rPr lang="fr-FR" sz="54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sz="54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fürs</a:t>
            </a:r>
            <a:r>
              <a:rPr lang="fr-FR" sz="54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sz="54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Zuhören</a:t>
            </a:r>
            <a:r>
              <a:rPr lang="fr-FR" sz="54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!</a:t>
            </a:r>
          </a:p>
          <a:p>
            <a:pPr lvl="0">
              <a:lnSpc>
                <a:spcPct val="90000"/>
              </a:lnSpc>
              <a:defRPr/>
            </a:pPr>
            <a:endParaRPr lang="fr-FR" sz="3600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kumimoji="0" lang="fr-FR" sz="36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Moyen" charset="0"/>
                <a:cs typeface="Helvetica Neue Moyen" charset="0"/>
              </a:rPr>
              <a:t>Für</a:t>
            </a:r>
            <a:r>
              <a:rPr kumimoji="0" lang="fr-FR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Moyen" charset="0"/>
                <a:cs typeface="Helvetica Neue Moyen" charset="0"/>
              </a:rPr>
              <a:t> </a:t>
            </a:r>
            <a:r>
              <a:rPr kumimoji="0" lang="fr-FR" sz="36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Moyen" charset="0"/>
                <a:cs typeface="Helvetica Neue Moyen" charset="0"/>
              </a:rPr>
              <a:t>Fragen</a:t>
            </a:r>
            <a:r>
              <a:rPr kumimoji="0" lang="fr-FR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Moyen" charset="0"/>
                <a:cs typeface="Helvetica Neue Moyen" charset="0"/>
              </a:rPr>
              <a:t> </a:t>
            </a:r>
            <a:r>
              <a:rPr kumimoji="0" lang="fr-FR" sz="36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Moyen" charset="0"/>
                <a:cs typeface="Helvetica Neue Moyen" charset="0"/>
              </a:rPr>
              <a:t>stehen</a:t>
            </a:r>
            <a:r>
              <a:rPr kumimoji="0" lang="fr-FR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Moyen" charset="0"/>
                <a:cs typeface="Helvetica Neue Moyen" charset="0"/>
              </a:rPr>
              <a:t> </a:t>
            </a:r>
            <a:r>
              <a:rPr kumimoji="0" lang="fr-FR" sz="36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Moyen" charset="0"/>
                <a:cs typeface="Helvetica Neue Moyen" charset="0"/>
              </a:rPr>
              <a:t>wir</a:t>
            </a:r>
            <a:r>
              <a:rPr kumimoji="0" lang="fr-FR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Moyen" charset="0"/>
                <a:cs typeface="Helvetica Neue Moyen" charset="0"/>
              </a:rPr>
              <a:t> </a:t>
            </a:r>
            <a:r>
              <a:rPr kumimoji="0" lang="fr-FR" sz="36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Moyen" charset="0"/>
                <a:cs typeface="Helvetica Neue Moyen" charset="0"/>
              </a:rPr>
              <a:t>gerne</a:t>
            </a:r>
            <a:r>
              <a:rPr kumimoji="0" lang="fr-FR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Moyen" charset="0"/>
                <a:cs typeface="Helvetica Neue Moyen" charset="0"/>
              </a:rPr>
              <a:t> </a:t>
            </a:r>
            <a:r>
              <a:rPr kumimoji="0" lang="fr-FR" sz="36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Moyen" charset="0"/>
                <a:cs typeface="Helvetica Neue Moyen" charset="0"/>
              </a:rPr>
              <a:t>zur</a:t>
            </a:r>
            <a:r>
              <a:rPr kumimoji="0" lang="fr-FR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Moyen" charset="0"/>
                <a:cs typeface="Helvetica Neue Moyen" charset="0"/>
              </a:rPr>
              <a:t> </a:t>
            </a:r>
            <a:r>
              <a:rPr kumimoji="0" lang="fr-FR" sz="36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Moyen" charset="0"/>
                <a:cs typeface="Helvetica Neue Moyen" charset="0"/>
              </a:rPr>
              <a:t>Verf</a:t>
            </a:r>
            <a:r>
              <a:rPr lang="fr-FR" sz="36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ügung</a:t>
            </a:r>
            <a:r>
              <a:rPr lang="fr-FR" sz="36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.</a:t>
            </a:r>
            <a:endParaRPr kumimoji="0" lang="fr-FR" sz="3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Neue Moyen" charset="0"/>
              <a:cs typeface="Helvetica Neue Moyen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8C1CF-BE41-4ED9-88F3-69C14BACD512}"/>
              </a:ext>
            </a:extLst>
          </p:cNvPr>
          <p:cNvSpPr txBox="1"/>
          <p:nvPr/>
        </p:nvSpPr>
        <p:spPr>
          <a:xfrm>
            <a:off x="1343026" y="1809382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EFED9E2D-FA19-48D7-86DD-6A33275451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801" r="4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379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FD469C-CBD2-4240-BE68-E05528D4CA48}"/>
              </a:ext>
            </a:extLst>
          </p:cNvPr>
          <p:cNvSpPr/>
          <p:nvPr/>
        </p:nvSpPr>
        <p:spPr>
          <a:xfrm>
            <a:off x="1193766" y="1667374"/>
            <a:ext cx="3012758" cy="419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atin typeface="Helvetica Neue Norm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16C5F8-9436-4EB3-9AAF-B33C58291D95}"/>
              </a:ext>
            </a:extLst>
          </p:cNvPr>
          <p:cNvSpPr/>
          <p:nvPr/>
        </p:nvSpPr>
        <p:spPr>
          <a:xfrm>
            <a:off x="4825041" y="1667374"/>
            <a:ext cx="3012758" cy="4191000"/>
          </a:xfrm>
          <a:prstGeom prst="rect">
            <a:avLst/>
          </a:prstGeom>
          <a:solidFill>
            <a:srgbClr val="FC8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accent1"/>
              </a:solidFill>
              <a:latin typeface="Helvetica Neue Norm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3C48F4-8701-45AB-A966-D246CFA44C43}"/>
              </a:ext>
            </a:extLst>
          </p:cNvPr>
          <p:cNvSpPr/>
          <p:nvPr/>
        </p:nvSpPr>
        <p:spPr>
          <a:xfrm>
            <a:off x="8399039" y="1667374"/>
            <a:ext cx="3012758" cy="419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atin typeface="Helvetica Neue Norm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DA5E9-7438-4C1D-8A34-0F075881A0A0}"/>
              </a:ext>
            </a:extLst>
          </p:cNvPr>
          <p:cNvSpPr txBox="1"/>
          <p:nvPr/>
        </p:nvSpPr>
        <p:spPr>
          <a:xfrm>
            <a:off x="1701433" y="1905756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err="1">
                <a:latin typeface="Helvetica Neue Moyen" charset="0"/>
                <a:cs typeface="Helvetica Neue Moyen" charset="0"/>
              </a:rPr>
              <a:t>Herzstück</a:t>
            </a:r>
            <a:endParaRPr lang="fr-FR" sz="2000" dirty="0">
              <a:latin typeface="Helvetica Neue Moyen" charset="0"/>
              <a:cs typeface="Helvetica Neue Moyen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1B9F1-08DB-4173-8974-E4B7CCBC4175}"/>
              </a:ext>
            </a:extLst>
          </p:cNvPr>
          <p:cNvSpPr txBox="1"/>
          <p:nvPr/>
        </p:nvSpPr>
        <p:spPr>
          <a:xfrm>
            <a:off x="1701433" y="2651179"/>
            <a:ext cx="2160000" cy="290900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dirty="0">
                <a:latin typeface="Helvetica Neue Normal" charset="0"/>
                <a:cs typeface="Helvetica Neue Normal" charset="0"/>
              </a:rPr>
              <a:t>Die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Datenbank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bildet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das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Herzstück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des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Projekts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ab. All das was in der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Anwendung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passiert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,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könnte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nicht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in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diesem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Umfang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ohne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die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Datenbank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funktionieren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CE3AE-35B4-4B33-A641-D04AC5B732DA}"/>
              </a:ext>
            </a:extLst>
          </p:cNvPr>
          <p:cNvSpPr txBox="1"/>
          <p:nvPr/>
        </p:nvSpPr>
        <p:spPr>
          <a:xfrm>
            <a:off x="5313814" y="1905757"/>
            <a:ext cx="21600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CodeIgnitor</a:t>
            </a:r>
            <a:r>
              <a:rPr lang="fr-FR" sz="20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Query</a:t>
            </a:r>
            <a:r>
              <a:rPr lang="fr-FR" sz="20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             Builder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CA54CE-E864-4AB2-A1BF-96EC03715ACC}"/>
              </a:ext>
            </a:extLst>
          </p:cNvPr>
          <p:cNvSpPr txBox="1"/>
          <p:nvPr/>
        </p:nvSpPr>
        <p:spPr>
          <a:xfrm>
            <a:off x="5313814" y="2665388"/>
            <a:ext cx="2160000" cy="290900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CodeIgnitor</a:t>
            </a:r>
            <a:r>
              <a:rPr lang="en-US" sz="1600" dirty="0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gibt</a:t>
            </a:r>
            <a:r>
              <a:rPr lang="en-US" sz="1600" dirty="0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einem</a:t>
            </a:r>
            <a:r>
              <a:rPr lang="en-US" sz="1600" dirty="0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 die </a:t>
            </a:r>
            <a:r>
              <a:rPr lang="en-US" sz="1600" dirty="0" err="1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Möglichkeit</a:t>
            </a:r>
            <a:r>
              <a:rPr lang="en-US" sz="1600" dirty="0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bequem</a:t>
            </a:r>
            <a:r>
              <a:rPr lang="en-US" sz="1600" dirty="0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Datenbank</a:t>
            </a:r>
            <a:r>
              <a:rPr lang="en-US" sz="1600" dirty="0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Abfragen</a:t>
            </a:r>
            <a:r>
              <a:rPr lang="en-US" sz="1600" dirty="0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aufzubauen</a:t>
            </a:r>
            <a:r>
              <a:rPr lang="en-US" sz="1600" dirty="0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Durch</a:t>
            </a:r>
            <a:r>
              <a:rPr lang="en-US" sz="1600" dirty="0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diesen</a:t>
            </a:r>
            <a:r>
              <a:rPr lang="en-US" sz="1600" dirty="0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 Query Builder </a:t>
            </a:r>
            <a:r>
              <a:rPr lang="en-US" sz="1600" dirty="0" err="1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wurden</a:t>
            </a:r>
            <a:r>
              <a:rPr lang="en-US" sz="1600" dirty="0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 all die </a:t>
            </a:r>
            <a:r>
              <a:rPr lang="en-US" sz="1600" dirty="0" err="1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Anfragen</a:t>
            </a:r>
            <a:r>
              <a:rPr lang="en-US" sz="1600" dirty="0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 der </a:t>
            </a:r>
            <a:r>
              <a:rPr lang="en-US" sz="1600" dirty="0" err="1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Datenbank</a:t>
            </a:r>
            <a:r>
              <a:rPr lang="en-US" sz="1600" dirty="0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verwirklicht</a:t>
            </a:r>
            <a:r>
              <a:rPr lang="en-US" sz="1600" dirty="0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0B602E-21FC-4A97-BA8F-2684CE35E251}"/>
              </a:ext>
            </a:extLst>
          </p:cNvPr>
          <p:cNvSpPr txBox="1"/>
          <p:nvPr/>
        </p:nvSpPr>
        <p:spPr>
          <a:xfrm>
            <a:off x="8837164" y="1851500"/>
            <a:ext cx="21600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err="1">
                <a:latin typeface="Helvetica Neue Moyen" charset="0"/>
                <a:cs typeface="Helvetica Neue Moyen" charset="0"/>
              </a:rPr>
              <a:t>Verwaltung</a:t>
            </a:r>
            <a:r>
              <a:rPr lang="en-US" sz="2000" dirty="0">
                <a:latin typeface="Helvetica Neue Moyen" charset="0"/>
                <a:cs typeface="Helvetica Neue Moyen" charset="0"/>
              </a:rPr>
              <a:t> von </a:t>
            </a:r>
            <a:r>
              <a:rPr lang="en-US" sz="2000" dirty="0" err="1">
                <a:latin typeface="Helvetica Neue Moyen" charset="0"/>
                <a:cs typeface="Helvetica Neue Moyen" charset="0"/>
              </a:rPr>
              <a:t>Daten</a:t>
            </a:r>
            <a:endParaRPr lang="fr-FR" sz="2000" dirty="0">
              <a:latin typeface="Helvetica Neue Moyen" charset="0"/>
              <a:cs typeface="Helvetica Neue Moyen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67CD7E-E950-4271-83AB-5DE84BF86A2A}"/>
              </a:ext>
            </a:extLst>
          </p:cNvPr>
          <p:cNvSpPr txBox="1"/>
          <p:nvPr/>
        </p:nvSpPr>
        <p:spPr>
          <a:xfrm>
            <a:off x="8837164" y="2651179"/>
            <a:ext cx="2160000" cy="25396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dirty="0">
                <a:latin typeface="Helvetica Neue Normal" charset="0"/>
                <a:cs typeface="Helvetica Neue Normal" charset="0"/>
              </a:rPr>
              <a:t>Die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Datenbank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ermöglicht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eine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Verwaltung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von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sämtlichen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Daten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Helvetica Neue Normal" charset="0"/>
                <a:cs typeface="Helvetica Neue Normal" charset="0"/>
              </a:rPr>
              <a:t>Dies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umfasst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zum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Beispiel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Nutzer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,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aber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auch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600" dirty="0" err="1">
                <a:latin typeface="Helvetica Neue Normal" charset="0"/>
                <a:cs typeface="Helvetica Neue Normal" charset="0"/>
              </a:rPr>
              <a:t>Flüge</a:t>
            </a:r>
            <a:r>
              <a:rPr lang="en-US" sz="1600" dirty="0">
                <a:latin typeface="Helvetica Neue Normal" charset="0"/>
                <a:cs typeface="Helvetica Neue Normal" charset="0"/>
              </a:rPr>
              <a:t>. 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992DD57-C70C-4DE6-A05D-996AD1320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4780" y="5272859"/>
            <a:ext cx="300458" cy="300458"/>
          </a:xfrm>
          <a:prstGeom prst="rect">
            <a:avLst/>
          </a:prstGeom>
        </p:spPr>
      </p:pic>
      <p:sp>
        <p:nvSpPr>
          <p:cNvPr id="15" name="TextBox 19">
            <a:extLst>
              <a:ext uri="{FF2B5EF4-FFF2-40B4-BE49-F238E27FC236}">
                <a16:creationId xmlns:a16="http://schemas.microsoft.com/office/drawing/2014/main" id="{E6E51359-8230-487E-A639-1AC0B6C199D0}"/>
              </a:ext>
            </a:extLst>
          </p:cNvPr>
          <p:cNvSpPr txBox="1"/>
          <p:nvPr/>
        </p:nvSpPr>
        <p:spPr>
          <a:xfrm>
            <a:off x="1193766" y="647202"/>
            <a:ext cx="46680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8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Helvetica Neue Moyen" charset="0"/>
                <a:cs typeface="Helvetica Neue Moyen" charset="0"/>
              </a:rPr>
              <a:t>Allgemeines</a:t>
            </a:r>
            <a:r>
              <a:rPr lang="fr-FR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sz="28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Helvetica Neue Moyen" charset="0"/>
                <a:cs typeface="Helvetica Neue Moyen" charset="0"/>
              </a:rPr>
              <a:t>zur</a:t>
            </a:r>
            <a:r>
              <a:rPr lang="fr-FR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fr-FR" sz="28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Helvetica Neue Moyen" charset="0"/>
                <a:cs typeface="Helvetica Neue Moyen" charset="0"/>
              </a:rPr>
              <a:t>Datenbank</a:t>
            </a:r>
            <a:endParaRPr lang="fr-FR" sz="2800" dirty="0">
              <a:solidFill>
                <a:schemeClr val="tx2">
                  <a:lumMod val="95000"/>
                  <a:lumOff val="5000"/>
                </a:schemeClr>
              </a:solidFill>
              <a:latin typeface="Helvetica Neue Moyen" charset="0"/>
              <a:cs typeface="Helvetica Neue Moye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90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rgbClr val="FC8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80363" y="2010818"/>
            <a:ext cx="3500437" cy="149579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Helvetica Neue Moyen" charset="0"/>
                <a:ea typeface="+mn-ea"/>
                <a:cs typeface="Helvetica Neue Moyen" charset="0"/>
              </a:rPr>
              <a:t>Datenbank</a:t>
            </a:r>
            <a:r>
              <a:rPr kumimoji="0" lang="fr-FR" sz="5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 Moyen" charset="0"/>
                <a:ea typeface="+mn-ea"/>
                <a:cs typeface="Helvetica Neue Moyen" charset="0"/>
              </a:rPr>
              <a:t> </a:t>
            </a:r>
            <a:r>
              <a:rPr kumimoji="0" lang="fr-FR" sz="5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Helvetica Neue Moyen" charset="0"/>
                <a:ea typeface="+mn-ea"/>
                <a:cs typeface="Helvetica Neue Moyen" charset="0"/>
              </a:rPr>
              <a:t>Struktur</a:t>
            </a:r>
            <a:endParaRPr kumimoji="0" lang="fr-FR" sz="5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500437" cy="15758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sz="1400" dirty="0">
                <a:latin typeface="Helvetica Neue Normal" charset="0"/>
                <a:cs typeface="Helvetica Neue Normal" charset="0"/>
              </a:rPr>
              <a:t>In der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Überlegung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wie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wir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die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Datenbank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aufbauen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könnten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,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haben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viele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verschiedene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Indikatoren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eine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Rolle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gespielt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.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Letztendlich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entschieden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haben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wir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uns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für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400" dirty="0" err="1">
                <a:latin typeface="Helvetica Neue Normal" charset="0"/>
                <a:cs typeface="Helvetica Neue Normal" charset="0"/>
              </a:rPr>
              <a:t>diesen</a:t>
            </a:r>
            <a:r>
              <a:rPr lang="en-US" sz="1400" dirty="0">
                <a:latin typeface="Helvetica Neue Normal" charset="0"/>
                <a:cs typeface="Helvetica Neue Normal" charset="0"/>
              </a:rPr>
              <a:t> Aufbau.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1B77E780-1ABD-4DD2-BC79-B650D809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47" y="1205604"/>
            <a:ext cx="7820981" cy="4602016"/>
          </a:xfrm>
          <a:prstGeom prst="rect">
            <a:avLst/>
          </a:prstGeom>
          <a:effectLst>
            <a:outerShdw blurRad="482600" dist="50800" dir="5400000" algn="ctr" rotWithShape="0">
              <a:srgbClr val="000000">
                <a:alpha val="36000"/>
              </a:srgbClr>
            </a:outerShdw>
          </a:effec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Folienzoom 28">
                <a:extLst>
                  <a:ext uri="{FF2B5EF4-FFF2-40B4-BE49-F238E27FC236}">
                    <a16:creationId xmlns:a16="http://schemas.microsoft.com/office/drawing/2014/main" id="{FB190803-94FD-4176-A2D7-ACB3F97338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4266971"/>
                  </p:ext>
                </p:extLst>
              </p:nvPr>
            </p:nvGraphicFramePr>
            <p:xfrm>
              <a:off x="928047" y="1384393"/>
              <a:ext cx="6550925" cy="3684895"/>
            </p:xfrm>
            <a:graphic>
              <a:graphicData uri="http://schemas.microsoft.com/office/powerpoint/2016/slidezoom">
                <pslz:sldZm>
                  <pslz:sldZmObj sldId="380" cId="1171555374">
                    <pslz:zmPr id="{3CA99B26-AF0F-4E59-AB89-AC3B7A0352F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50925" cy="36848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Folienzoom 2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190803-94FD-4176-A2D7-ACB3F97338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047" y="1384393"/>
                <a:ext cx="6550925" cy="36848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713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0DDE8F7-DB2B-4BEB-B62D-7FD0C55AB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3" y="0"/>
            <a:ext cx="11457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5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D5DA5E9-7438-4C1D-8A34-0F075881A0A0}"/>
              </a:ext>
            </a:extLst>
          </p:cNvPr>
          <p:cNvSpPr txBox="1"/>
          <p:nvPr/>
        </p:nvSpPr>
        <p:spPr>
          <a:xfrm>
            <a:off x="1075865" y="314490"/>
            <a:ext cx="3348943" cy="185281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Daten</a:t>
            </a:r>
            <a:r>
              <a:rPr lang="en-US" sz="28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speichern</a:t>
            </a:r>
            <a:r>
              <a:rPr lang="en-US" sz="28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selektiern</a:t>
            </a:r>
            <a:r>
              <a:rPr lang="en-US" sz="28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/</a:t>
            </a:r>
          </a:p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modifizieren</a:t>
            </a:r>
            <a:endParaRPr lang="fr-FR" sz="2800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endParaRPr lang="fr-FR" sz="2800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08EF1C-09AF-4842-83E7-962720BC5CE5}"/>
              </a:ext>
            </a:extLst>
          </p:cNvPr>
          <p:cNvSpPr txBox="1"/>
          <p:nvPr/>
        </p:nvSpPr>
        <p:spPr>
          <a:xfrm>
            <a:off x="8260068" y="4399706"/>
            <a:ext cx="2160000" cy="24282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Helvetica Neue Normal" charset="0"/>
                <a:cs typeface="Helvetica Neue Normal" charset="0"/>
              </a:rPr>
              <a:t> 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4BE59A12-67AE-4869-A2B3-C1AAD92E40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6197337"/>
                  </p:ext>
                </p:extLst>
              </p:nvPr>
            </p:nvGraphicFramePr>
            <p:xfrm>
              <a:off x="4621329" y="0"/>
              <a:ext cx="3048000" cy="2525467"/>
            </p:xfrm>
            <a:graphic>
              <a:graphicData uri="http://schemas.microsoft.com/office/powerpoint/2016/slidezoom">
                <pslz:sldZm>
                  <pslz:sldZmObj sldId="364" cId="2597212957">
                    <pslz:zmPr id="{6FD45616-4F42-4F8E-8745-2476A5C2CCA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25254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Folien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BE59A12-67AE-4869-A2B3-C1AAD92E40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1329" y="0"/>
                <a:ext cx="3048000" cy="252546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692D6F79-F738-404A-A6F4-6629E592C9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3118219"/>
                  </p:ext>
                </p:extLst>
              </p:nvPr>
            </p:nvGraphicFramePr>
            <p:xfrm>
              <a:off x="8255990" y="2292161"/>
              <a:ext cx="3048000" cy="2525467"/>
            </p:xfrm>
            <a:graphic>
              <a:graphicData uri="http://schemas.microsoft.com/office/powerpoint/2016/slidezoom">
                <pslz:sldZm>
                  <pslz:sldZmObj sldId="382" cId="2655579315">
                    <pslz:zmPr id="{5504684B-BFC5-40DD-8DFE-63D2ADC3AB00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25254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92D6F79-F738-404A-A6F4-6629E592C9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55990" y="2292161"/>
                <a:ext cx="3048000" cy="252546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Folienzoom 7">
                <a:extLst>
                  <a:ext uri="{FF2B5EF4-FFF2-40B4-BE49-F238E27FC236}">
                    <a16:creationId xmlns:a16="http://schemas.microsoft.com/office/drawing/2014/main" id="{212F38C2-8993-4071-B2B6-2269FCBE1F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8874867"/>
                  </p:ext>
                </p:extLst>
              </p:nvPr>
            </p:nvGraphicFramePr>
            <p:xfrm>
              <a:off x="986668" y="2292161"/>
              <a:ext cx="3048000" cy="2524431"/>
            </p:xfrm>
            <a:graphic>
              <a:graphicData uri="http://schemas.microsoft.com/office/powerpoint/2016/slidezoom">
                <pslz:sldZm>
                  <pslz:sldZmObj sldId="381" cId="2583852659">
                    <pslz:zmPr id="{C37F0F1A-C286-4FB8-96F5-7CF4A049BE8A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25244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Folienzoom 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12F38C2-8993-4071-B2B6-2269FCBE1F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6668" y="2292161"/>
                <a:ext cx="3048000" cy="252443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6D56C5FA-37C6-4EF0-9061-E63F20423A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485494"/>
                  </p:ext>
                </p:extLst>
              </p:nvPr>
            </p:nvGraphicFramePr>
            <p:xfrm>
              <a:off x="4621329" y="4216317"/>
              <a:ext cx="3048000" cy="2515444"/>
            </p:xfrm>
            <a:graphic>
              <a:graphicData uri="http://schemas.microsoft.com/office/powerpoint/2016/slidezoom">
                <pslz:sldZm>
                  <pslz:sldZmObj sldId="383" cId="3122073499">
                    <pslz:zmPr id="{5E7B7727-FDE8-47B3-A8C9-039C6C4256EB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25154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6D56C5FA-37C6-4EF0-9061-E63F20423A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21329" y="4216317"/>
                <a:ext cx="3048000" cy="251544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326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383504"/>
            <a:ext cx="10141527" cy="6309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9221F-A215-4DBD-BCC6-AAC1D1E11CF7}"/>
              </a:ext>
            </a:extLst>
          </p:cNvPr>
          <p:cNvSpPr txBox="1"/>
          <p:nvPr/>
        </p:nvSpPr>
        <p:spPr>
          <a:xfrm>
            <a:off x="1343026" y="1809382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AD20A37-308C-4170-9A92-86602D04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2" y="895991"/>
            <a:ext cx="9559481" cy="238077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C5EDBB6-6D81-4A98-9F73-BB179F2BE40F}"/>
              </a:ext>
            </a:extLst>
          </p:cNvPr>
          <p:cNvSpPr txBox="1"/>
          <p:nvPr/>
        </p:nvSpPr>
        <p:spPr>
          <a:xfrm>
            <a:off x="413853" y="4206892"/>
            <a:ext cx="9559480" cy="121238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>
                <a:latin typeface="Helvetica Neue Moyen"/>
              </a:rPr>
              <a:t>Eine Beispiel wie man einen neuen Datensatz mit Hilfe von </a:t>
            </a:r>
            <a:r>
              <a:rPr lang="de-DE" sz="2800" dirty="0" err="1">
                <a:latin typeface="Helvetica Neue Moyen"/>
              </a:rPr>
              <a:t>CodeIgnitor</a:t>
            </a:r>
            <a:r>
              <a:rPr lang="de-DE" sz="2800" dirty="0">
                <a:latin typeface="Helvetica Neue Moyen"/>
              </a:rPr>
              <a:t> in die Tabelle einfügt.</a:t>
            </a:r>
          </a:p>
        </p:txBody>
      </p:sp>
    </p:spTree>
    <p:extLst>
      <p:ext uri="{BB962C8B-B14F-4D97-AF65-F5344CB8AC3E}">
        <p14:creationId xmlns:p14="http://schemas.microsoft.com/office/powerpoint/2010/main" val="259721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383504"/>
            <a:ext cx="10141527" cy="6309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9221F-A215-4DBD-BCC6-AAC1D1E11CF7}"/>
              </a:ext>
            </a:extLst>
          </p:cNvPr>
          <p:cNvSpPr txBox="1"/>
          <p:nvPr/>
        </p:nvSpPr>
        <p:spPr>
          <a:xfrm>
            <a:off x="1343026" y="1809382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C5EDBB6-6D81-4A98-9F73-BB179F2BE40F}"/>
              </a:ext>
            </a:extLst>
          </p:cNvPr>
          <p:cNvSpPr txBox="1"/>
          <p:nvPr/>
        </p:nvSpPr>
        <p:spPr>
          <a:xfrm>
            <a:off x="413853" y="4206892"/>
            <a:ext cx="9559480" cy="1225848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>
                <a:latin typeface="Helvetica Neue Moyen"/>
              </a:rPr>
              <a:t>Ein Beispiel wie man in </a:t>
            </a:r>
            <a:r>
              <a:rPr lang="de-DE" sz="2800" dirty="0" err="1">
                <a:latin typeface="Helvetica Neue Moyen"/>
              </a:rPr>
              <a:t>CodeIgnitor</a:t>
            </a:r>
            <a:r>
              <a:rPr lang="de-DE" sz="2800" dirty="0">
                <a:latin typeface="Helvetica Neue Moyen"/>
              </a:rPr>
              <a:t> einen Flug anhand einer ID löschen kann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917809-B9A4-4F70-AB5E-B78A13DA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51" y="1159078"/>
            <a:ext cx="8093124" cy="26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7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383504"/>
            <a:ext cx="10141527" cy="6309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9221F-A215-4DBD-BCC6-AAC1D1E11CF7}"/>
              </a:ext>
            </a:extLst>
          </p:cNvPr>
          <p:cNvSpPr txBox="1"/>
          <p:nvPr/>
        </p:nvSpPr>
        <p:spPr>
          <a:xfrm>
            <a:off x="1343026" y="1809382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C5EDBB6-6D81-4A98-9F73-BB179F2BE40F}"/>
              </a:ext>
            </a:extLst>
          </p:cNvPr>
          <p:cNvSpPr txBox="1"/>
          <p:nvPr/>
        </p:nvSpPr>
        <p:spPr>
          <a:xfrm>
            <a:off x="413853" y="4206892"/>
            <a:ext cx="9559480" cy="1858714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>
                <a:latin typeface="Helvetica Neue Moyen"/>
              </a:rPr>
              <a:t>Ein Beispiel wie man in </a:t>
            </a:r>
            <a:r>
              <a:rPr lang="de-DE" sz="2800" dirty="0" err="1">
                <a:latin typeface="Helvetica Neue Moyen"/>
              </a:rPr>
              <a:t>CodeIgnitor</a:t>
            </a:r>
            <a:r>
              <a:rPr lang="de-DE" sz="2800" dirty="0">
                <a:latin typeface="Helvetica Neue Moyen"/>
              </a:rPr>
              <a:t> einen Flug anhand von einer mitgegebenen ID selektieren und weitergeben kann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04BC13-3E07-4F16-BC1A-A4CE1F86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0" y="659530"/>
            <a:ext cx="8270543" cy="340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5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383504"/>
            <a:ext cx="10141527" cy="6309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9221F-A215-4DBD-BCC6-AAC1D1E11CF7}"/>
              </a:ext>
            </a:extLst>
          </p:cNvPr>
          <p:cNvSpPr txBox="1"/>
          <p:nvPr/>
        </p:nvSpPr>
        <p:spPr>
          <a:xfrm>
            <a:off x="1343026" y="1809382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C5EDBB6-6D81-4A98-9F73-BB179F2BE40F}"/>
              </a:ext>
            </a:extLst>
          </p:cNvPr>
          <p:cNvSpPr txBox="1"/>
          <p:nvPr/>
        </p:nvSpPr>
        <p:spPr>
          <a:xfrm>
            <a:off x="413853" y="5008174"/>
            <a:ext cx="9559480" cy="1225848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>
                <a:latin typeface="Helvetica Neue Moyen"/>
              </a:rPr>
              <a:t>Ein Beispiel wie man in </a:t>
            </a:r>
            <a:r>
              <a:rPr lang="de-DE" sz="2800" dirty="0" err="1">
                <a:latin typeface="Helvetica Neue Moyen"/>
              </a:rPr>
              <a:t>CodeIgnitor</a:t>
            </a:r>
            <a:r>
              <a:rPr lang="de-DE" sz="2800" dirty="0">
                <a:latin typeface="Helvetica Neue Moyen"/>
              </a:rPr>
              <a:t> eine komplexe Select Anweisung macht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0D4A7D-171D-4838-889B-364C655B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96" y="801249"/>
            <a:ext cx="8425347" cy="37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7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290</Words>
  <Application>Microsoft Office PowerPoint</Application>
  <PresentationFormat>Breitbild</PresentationFormat>
  <Paragraphs>47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 Neue Fin</vt:lpstr>
      <vt:lpstr>Helvetica Neue Moyen</vt:lpstr>
      <vt:lpstr>Helvetica Neue Normal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Glide by Slidor</dc:title>
  <dc:creator>Jerome BESTEL;Slidor</dc:creator>
  <cp:keywords>PowerPoint, Glide, Slidor</cp:keywords>
  <cp:lastModifiedBy>Jonas Baur</cp:lastModifiedBy>
  <cp:revision>356</cp:revision>
  <dcterms:created xsi:type="dcterms:W3CDTF">2018-11-08T16:43:29Z</dcterms:created>
  <dcterms:modified xsi:type="dcterms:W3CDTF">2019-04-08T13:10:35Z</dcterms:modified>
</cp:coreProperties>
</file>