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A5579-5FAE-4D79-BADB-24F448772159}" type="datetimeFigureOut">
              <a:rPr lang="en-IN" smtClean="0"/>
              <a:pPr/>
              <a:t>01-04-2024</a:t>
            </a:fld>
            <a:endParaRPr lang="en-IN"/>
          </a:p>
        </p:txBody>
      </p:sp>
      <p:sp>
        <p:nvSpPr>
          <p:cNvPr id="104870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BD690-5D1C-4A22-A83F-72B087D8A3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oundRect">
            <a:avLst>
              <a:gd name="adj" fmla="val 101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>
            <a:srgbClr val="000000"/>
          </a:fontRef>
        </p:style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rgbClr val="C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245C03C-4E4B-456A-82F7-0C8C80F802A4}" type="datetime1">
              <a:rPr lang="en-IN" smtClean="0"/>
              <a:pPr/>
              <a:t>01-04-2024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FB7573-0EEC-4F18-B4D8-B9624EC7F9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3856-92C1-48E2-A678-16485DB25C68}" type="datetime1">
              <a:rPr lang="en-IN" smtClean="0"/>
              <a:pPr/>
              <a:t>01-04-2024</a:t>
            </a:fld>
            <a:endParaRPr lang="en-IN"/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9461-CAE6-476C-8ED6-DBF4B56C1ADD}" type="datetime1">
              <a:rPr lang="en-IN" smtClean="0"/>
              <a:pPr/>
              <a:t>01-04-2024</a:t>
            </a:fld>
            <a:endParaRPr lang="en-IN"/>
          </a:p>
        </p:txBody>
      </p:sp>
      <p:sp>
        <p:nvSpPr>
          <p:cNvPr id="10486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749E-3FF3-41B2-B4DE-BB379C572509}" type="datetime1">
              <a:rPr lang="en-IN" smtClean="0"/>
              <a:pPr/>
              <a:t>01-04-2024</a:t>
            </a:fld>
            <a:endParaRPr lang="en-IN"/>
          </a:p>
        </p:txBody>
      </p:sp>
      <p:sp>
        <p:nvSpPr>
          <p:cNvPr id="10485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145728" name="Straight Connector 7"/>
          <p:cNvCxnSpPr>
            <a:cxnSpLocks/>
          </p:cNvCxnSpPr>
          <p:nvPr userDrawn="1"/>
        </p:nvCxnSpPr>
        <p:spPr>
          <a:xfrm>
            <a:off x="0" y="6272613"/>
            <a:ext cx="9144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7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FD6B-8032-4829-B4E8-B5A13942ACB1}" type="datetime1">
              <a:rPr lang="en-IN" smtClean="0"/>
              <a:pPr/>
              <a:t>01-04-2024</a:t>
            </a:fld>
            <a:endParaRPr lang="en-IN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2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3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B156-E9C2-4089-BE8B-039826BBCF49}" type="datetime1">
              <a:rPr lang="en-IN" smtClean="0"/>
              <a:pPr/>
              <a:t>01-04-2024</a:t>
            </a:fld>
            <a:endParaRPr lang="en-IN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8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9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1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A8F2-CEBB-42F2-ABB5-DBEDC54A2724}" type="datetime1">
              <a:rPr lang="en-IN" smtClean="0"/>
              <a:pPr/>
              <a:t>01-04-2024</a:t>
            </a:fld>
            <a:endParaRPr lang="en-IN"/>
          </a:p>
        </p:txBody>
      </p:sp>
      <p:sp>
        <p:nvSpPr>
          <p:cNvPr id="104869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DCA7-BC2C-498A-8892-C3DA341BAC80}" type="datetime1">
              <a:rPr lang="en-IN" smtClean="0"/>
              <a:pPr/>
              <a:t>01-04-2024</a:t>
            </a:fld>
            <a:endParaRPr lang="en-IN"/>
          </a:p>
        </p:txBody>
      </p:sp>
      <p:sp>
        <p:nvSpPr>
          <p:cNvPr id="104865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F9A9-599A-4B35-AA32-0CE3A73C181A}" type="datetime1">
              <a:rPr lang="en-IN" smtClean="0"/>
              <a:pPr/>
              <a:t>01-04-2024</a:t>
            </a:fld>
            <a:endParaRPr lang="en-IN"/>
          </a:p>
        </p:txBody>
      </p:sp>
      <p:sp>
        <p:nvSpPr>
          <p:cNvPr id="104869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9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0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88FD7-AC07-442D-84DA-2C9F324FA9B7}" type="datetime1">
              <a:rPr lang="en-IN" smtClean="0"/>
              <a:pPr/>
              <a:t>01-04-2024</a:t>
            </a:fld>
            <a:endParaRPr lang="en-IN"/>
          </a:p>
        </p:txBody>
      </p:sp>
      <p:sp>
        <p:nvSpPr>
          <p:cNvPr id="10487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6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6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0739-263C-4AC0-908C-23A0496DBB8C}" type="datetime1">
              <a:rPr lang="en-IN" smtClean="0"/>
              <a:pPr/>
              <a:t>01-04-2024</a:t>
            </a:fld>
            <a:endParaRPr lang="en-IN"/>
          </a:p>
        </p:txBody>
      </p:sp>
      <p:sp>
        <p:nvSpPr>
          <p:cNvPr id="104866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188007" y="222192"/>
            <a:ext cx="8785077" cy="63238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>
            <a:srgbClr val="000000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188006" y="1008404"/>
            <a:ext cx="8785077" cy="5195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188006" y="6363177"/>
            <a:ext cx="1187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6AF89DF0-7DAD-40C2-A6C2-6C23C0306B67}" type="datetime1">
              <a:rPr lang="en-IN" smtClean="0"/>
              <a:pPr/>
              <a:t>01-04-2024</a:t>
            </a:fld>
            <a:endParaRPr lang="en-IN" dirty="0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8603" y="6364897"/>
            <a:ext cx="69050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en-IN" dirty="0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606" y="6364896"/>
            <a:ext cx="538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ADFB7573-0EEC-4F18-B4D8-B9624EC7F9C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Leelawadee" panose="020B0502040204020203" pitchFamily="34" charset="-34"/>
          <a:ea typeface="+mj-ea"/>
          <a:cs typeface="Leelawadee" panose="020B0502040204020203" pitchFamily="34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C00000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00000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191voKAPhg&amp;ab_channel=ElectronicClinic" TargetMode="External"/><Relationship Id="rId2" Type="http://schemas.openxmlformats.org/officeDocument/2006/relationships/hyperlink" Target="https://www.instructables.com/Home-Automation-Using-Raspberry-Pi-Pic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	</a:t>
            </a:r>
          </a:p>
          <a:p>
            <a:r>
              <a:rPr lang="en-US" dirty="0"/>
              <a:t>Literature Survey	</a:t>
            </a:r>
          </a:p>
          <a:p>
            <a:r>
              <a:rPr lang="en-US" dirty="0"/>
              <a:t>Design Scheme	</a:t>
            </a:r>
          </a:p>
          <a:p>
            <a:r>
              <a:rPr lang="en-US" dirty="0"/>
              <a:t>Testing, Analysis, And Evaluation	</a:t>
            </a:r>
          </a:p>
          <a:p>
            <a:r>
              <a:rPr lang="en-US" dirty="0"/>
              <a:t>Socio-economic Issues Associated With The Project</a:t>
            </a:r>
          </a:p>
          <a:p>
            <a:r>
              <a:rPr lang="en-US" dirty="0"/>
              <a:t>Engineering Tools And Standards	</a:t>
            </a:r>
          </a:p>
          <a:p>
            <a:r>
              <a:rPr lang="en-US" dirty="0"/>
              <a:t>Conclusion</a:t>
            </a:r>
          </a:p>
          <a:p>
            <a:endParaRPr lang="en-IN" dirty="0"/>
          </a:p>
        </p:txBody>
      </p:sp>
      <p:sp>
        <p:nvSpPr>
          <p:cNvPr id="10485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AA84-F85C-4617-A1EC-E732260831FD}" type="datetime1">
              <a:rPr lang="en-IN" smtClean="0"/>
              <a:pPr/>
              <a:t>01-04-2024</a:t>
            </a:fld>
            <a:endParaRPr lang="en-IN"/>
          </a:p>
        </p:txBody>
      </p:sp>
      <p:sp>
        <p:nvSpPr>
          <p:cNvPr id="10485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10486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https://www.instructables.com/Home-Automation-Using-Raspberry-Pi-Pico/</a:t>
            </a:r>
            <a:endParaRPr lang="en-IN" dirty="0" smtClean="0"/>
          </a:p>
          <a:p>
            <a:r>
              <a:rPr lang="en-IN" dirty="0" smtClean="0"/>
              <a:t>https://projectsfactory.in/product/raspberry-pi-pico-home-automation/ </a:t>
            </a:r>
            <a:r>
              <a:rPr lang="en-IN" dirty="0" err="1" smtClean="0"/>
              <a:t>Youtube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https://www.youtube.com/watch?v=y191voKAPhg&amp;ab_channel=ElectronicClinic</a:t>
            </a:r>
            <a:endParaRPr lang="en-IN" dirty="0" smtClean="0"/>
          </a:p>
          <a:p>
            <a:r>
              <a:rPr lang="en-IN" dirty="0" smtClean="0"/>
              <a:t>https://srituhobby.com/how-to-make-a-home-automation-system-with-raspberry-pi-pico-board/</a:t>
            </a:r>
            <a:endParaRPr lang="en-IN" dirty="0"/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862B-87A5-4073-B616-5F0F829D58CA}" type="datetime1">
              <a:rPr lang="en-IN" smtClean="0"/>
              <a:pPr/>
              <a:t>01-04-2024</a:t>
            </a:fld>
            <a:endParaRPr lang="en-IN"/>
          </a:p>
        </p:txBody>
      </p:sp>
      <p:sp>
        <p:nvSpPr>
          <p:cNvPr id="10486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	</a:t>
            </a:r>
            <a:endParaRPr lang="en-IN" dirty="0"/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162126" y="973898"/>
            <a:ext cx="8785077" cy="5195843"/>
          </a:xfrm>
        </p:spPr>
        <p:txBody>
          <a:bodyPr>
            <a:normAutofit lnSpcReduction="10000"/>
          </a:bodyPr>
          <a:lstStyle/>
          <a:p>
            <a:r>
              <a:rPr lang="en-US" sz="3400" dirty="0" smtClean="0"/>
              <a:t>In the era of smart living, the integration of technology into our homes has become essential for enhancing convenience, energy efficiency, and overall well-being. The Efficient Home Management System (EHMS) leverages the power of Raspberry Pi Pico W, a microcontroller with built-in wireless capabilities, and </a:t>
            </a:r>
            <a:r>
              <a:rPr lang="en-US" sz="3400" dirty="0" err="1" smtClean="0"/>
              <a:t>Thonny</a:t>
            </a:r>
            <a:r>
              <a:rPr lang="en-US" sz="3400" dirty="0" smtClean="0"/>
              <a:t>, </a:t>
            </a:r>
            <a:r>
              <a:rPr lang="en-US" sz="3400" dirty="0" smtClean="0"/>
              <a:t>a versatile Internet of Things (</a:t>
            </a:r>
            <a:r>
              <a:rPr lang="en-US" sz="3400" dirty="0" err="1" smtClean="0"/>
              <a:t>IoT</a:t>
            </a:r>
            <a:r>
              <a:rPr lang="en-US" sz="3400" dirty="0" smtClean="0"/>
              <a:t>) platform, to create a seamless and intelligent home automation solution.</a:t>
            </a:r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D9C6-6521-4398-A7DC-DB682660407D}" type="datetime1">
              <a:rPr lang="en-IN" smtClean="0"/>
              <a:pPr/>
              <a:t>01-04-2024</a:t>
            </a:fld>
            <a:endParaRPr lang="en-IN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Literature Survey	</a:t>
            </a:r>
            <a:endParaRPr lang="en-IN" dirty="0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>
          <a:xfrm>
            <a:off x="188006" y="948906"/>
            <a:ext cx="8785077" cy="5313871"/>
          </a:xfrm>
        </p:spPr>
        <p:txBody>
          <a:bodyPr>
            <a:normAutofit/>
          </a:bodyPr>
          <a:lstStyle/>
          <a:p>
            <a:r>
              <a:rPr lang="en-US" dirty="0" smtClean="0"/>
              <a:t>Creating an efficient home management system using Raspberry Pi Pico </a:t>
            </a:r>
            <a:r>
              <a:rPr lang="en-US" dirty="0" smtClean="0"/>
              <a:t>and </a:t>
            </a:r>
            <a:r>
              <a:rPr lang="en-US" dirty="0" err="1" smtClean="0"/>
              <a:t>thonny</a:t>
            </a:r>
            <a:r>
              <a:rPr lang="en-US" dirty="0" smtClean="0"/>
              <a:t> involves </a:t>
            </a:r>
            <a:r>
              <a:rPr lang="en-US" dirty="0" smtClean="0"/>
              <a:t>integrating hardware and software components to monitor and control various aspects of a home. Below is a literature survey that covers relevant topics for developing such a system: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B7E8-BBD7-4FE9-80F4-3C999F840AFA}" type="datetime1">
              <a:rPr lang="en-IN" smtClean="0"/>
              <a:pPr/>
              <a:t>01-04-2024</a:t>
            </a:fld>
            <a:endParaRPr lang="en-IN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Scheme	</a:t>
            </a:r>
            <a:endParaRPr lang="en-IN" dirty="0"/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4200" b="1" dirty="0" smtClean="0"/>
              <a:t>Raspberry Pi Pico W:</a:t>
            </a:r>
            <a:endParaRPr lang="en-US" sz="4200" dirty="0" smtClean="0"/>
          </a:p>
          <a:p>
            <a:pPr lvl="1"/>
            <a:r>
              <a:rPr lang="en-US" sz="4200" dirty="0" smtClean="0"/>
              <a:t>Central control unit.</a:t>
            </a:r>
          </a:p>
          <a:p>
            <a:r>
              <a:rPr lang="en-US" sz="4200" b="1" dirty="0" smtClean="0"/>
              <a:t>Sensors:</a:t>
            </a:r>
            <a:endParaRPr lang="en-US" sz="4200" dirty="0" smtClean="0"/>
          </a:p>
          <a:p>
            <a:pPr lvl="1"/>
            <a:r>
              <a:rPr lang="en-US" sz="4200" dirty="0" smtClean="0"/>
              <a:t>Temperature, humidity, light, motion, gas, door/window sensors.</a:t>
            </a:r>
          </a:p>
          <a:p>
            <a:r>
              <a:rPr lang="en-US" sz="4200" b="1" dirty="0" smtClean="0"/>
              <a:t>Actuators:</a:t>
            </a:r>
            <a:endParaRPr lang="en-US" sz="4200" dirty="0" smtClean="0"/>
          </a:p>
          <a:p>
            <a:pPr lvl="1"/>
            <a:r>
              <a:rPr lang="en-US" sz="4200" dirty="0" smtClean="0"/>
              <a:t>Relays, motor control, smart plugs.</a:t>
            </a:r>
          </a:p>
          <a:p>
            <a:r>
              <a:rPr lang="en-US" sz="4200" b="1" dirty="0" err="1" smtClean="0"/>
              <a:t>Thonny</a:t>
            </a:r>
            <a:r>
              <a:rPr lang="en-US" sz="4200" b="1" dirty="0" smtClean="0"/>
              <a:t> Platform</a:t>
            </a:r>
            <a:r>
              <a:rPr lang="en-US" sz="4200" b="1" dirty="0" smtClean="0"/>
              <a:t>:</a:t>
            </a:r>
            <a:endParaRPr lang="en-US" sz="4200" dirty="0" smtClean="0"/>
          </a:p>
          <a:p>
            <a:pPr lvl="1"/>
            <a:r>
              <a:rPr lang="en-US" sz="4200" dirty="0" smtClean="0"/>
              <a:t>User interface for real-time control and monitoring.</a:t>
            </a:r>
          </a:p>
          <a:p>
            <a:r>
              <a:rPr lang="en-US" sz="4200" b="1" dirty="0" smtClean="0"/>
              <a:t>Sensor </a:t>
            </a:r>
            <a:r>
              <a:rPr lang="en-US" sz="4200" b="1" dirty="0" smtClean="0"/>
              <a:t>Data Acquisition:</a:t>
            </a:r>
            <a:endParaRPr lang="en-US" sz="4200" dirty="0" smtClean="0"/>
          </a:p>
          <a:p>
            <a:pPr lvl="1"/>
            <a:r>
              <a:rPr lang="en-US" sz="4200" dirty="0" smtClean="0"/>
              <a:t>Raspberry Pi Pico W collects data from sensors.</a:t>
            </a:r>
          </a:p>
          <a:p>
            <a:r>
              <a:rPr lang="en-US" sz="4200" b="1" dirty="0" smtClean="0"/>
              <a:t>Data Processing:</a:t>
            </a:r>
            <a:endParaRPr lang="en-US" sz="4200" dirty="0" smtClean="0"/>
          </a:p>
          <a:p>
            <a:pPr lvl="1"/>
            <a:r>
              <a:rPr lang="en-US" sz="4200" dirty="0" smtClean="0"/>
              <a:t>Analyzes sensor data for patterns and triggers.</a:t>
            </a:r>
          </a:p>
          <a:p>
            <a:r>
              <a:rPr lang="en-US" sz="4200" b="1" dirty="0" smtClean="0"/>
              <a:t>Actuator Control:</a:t>
            </a:r>
            <a:endParaRPr lang="en-US" sz="4200" dirty="0" smtClean="0"/>
          </a:p>
          <a:p>
            <a:pPr lvl="1"/>
            <a:r>
              <a:rPr lang="en-US" sz="4200" dirty="0" smtClean="0"/>
              <a:t>Manages appliances, blinds, and devices based on rules.</a:t>
            </a:r>
          </a:p>
          <a:p>
            <a:r>
              <a:rPr lang="en-US" sz="4200" b="1" dirty="0" smtClean="0"/>
              <a:t>Communication with </a:t>
            </a:r>
            <a:r>
              <a:rPr lang="en-US" sz="4200" b="1" dirty="0" err="1" smtClean="0"/>
              <a:t>Thonny</a:t>
            </a:r>
            <a:r>
              <a:rPr lang="en-US" sz="4200" b="1" dirty="0" smtClean="0"/>
              <a:t>:</a:t>
            </a:r>
            <a:endParaRPr lang="en-US" sz="4200" dirty="0" smtClean="0"/>
          </a:p>
          <a:p>
            <a:pPr lvl="1"/>
            <a:r>
              <a:rPr lang="en-US" sz="4200" dirty="0" smtClean="0"/>
              <a:t>Establishes a secure connection for real-time updates.</a:t>
            </a:r>
          </a:p>
          <a:p>
            <a:r>
              <a:rPr lang="en-US" sz="4200" b="1" dirty="0" smtClean="0"/>
              <a:t>User Interface:</a:t>
            </a:r>
            <a:endParaRPr lang="en-US" sz="4200" dirty="0" smtClean="0"/>
          </a:p>
          <a:p>
            <a:pPr lvl="1"/>
            <a:r>
              <a:rPr lang="en-US" sz="4200" dirty="0" err="1" smtClean="0"/>
              <a:t>Blynk</a:t>
            </a:r>
            <a:r>
              <a:rPr lang="en-US" sz="4200" dirty="0" smtClean="0"/>
              <a:t> app displays data and allows user control.</a:t>
            </a:r>
          </a:p>
          <a:p>
            <a:r>
              <a:rPr lang="en-US" sz="4200" b="1" dirty="0" smtClean="0"/>
              <a:t>Security Measures:</a:t>
            </a:r>
            <a:endParaRPr lang="en-US" sz="4200" dirty="0" smtClean="0"/>
          </a:p>
          <a:p>
            <a:pPr lvl="1"/>
            <a:r>
              <a:rPr lang="en-US" sz="4200" dirty="0" smtClean="0"/>
              <a:t>Encrypts communication, user authentication.</a:t>
            </a:r>
          </a:p>
          <a:p>
            <a:r>
              <a:rPr lang="en-US" sz="4200" b="1" dirty="0" smtClean="0"/>
              <a:t>Energy Optimization:</a:t>
            </a:r>
            <a:endParaRPr lang="en-US" sz="4200" dirty="0" smtClean="0"/>
          </a:p>
          <a:p>
            <a:pPr lvl="1"/>
            <a:r>
              <a:rPr lang="en-US" sz="4200" dirty="0" smtClean="0"/>
              <a:t>Uses low-power modes and smart scheduling.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10486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435B-86FB-4477-9359-4E079732371F}" type="datetime1">
              <a:rPr lang="en-IN" smtClean="0"/>
              <a:pPr/>
              <a:t>01-04-2024</a:t>
            </a:fld>
            <a:endParaRPr lang="en-IN" dirty="0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	</a:t>
            </a:r>
            <a:endParaRPr lang="en-IN" dirty="0"/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>
          <a:xfrm>
            <a:off x="112143" y="914400"/>
            <a:ext cx="8860940" cy="5289847"/>
          </a:xfrm>
        </p:spPr>
        <p:txBody>
          <a:bodyPr>
            <a:normAutofit/>
          </a:bodyPr>
          <a:lstStyle/>
          <a:p>
            <a:pPr fontAlgn="base"/>
            <a:r>
              <a:rPr lang="en-US" sz="1400" dirty="0" smtClean="0"/>
              <a:t>You can write the following commands.</a:t>
            </a:r>
          </a:p>
          <a:p>
            <a:pPr fontAlgn="base"/>
            <a:r>
              <a:rPr lang="en-US" sz="1400" b="1" dirty="0" smtClean="0"/>
              <a:t>“a”</a:t>
            </a:r>
            <a:r>
              <a:rPr lang="en-US" sz="1400" dirty="0" smtClean="0"/>
              <a:t> and </a:t>
            </a:r>
            <a:r>
              <a:rPr lang="en-US" sz="1400" b="1" dirty="0" smtClean="0"/>
              <a:t>“b” </a:t>
            </a:r>
            <a:r>
              <a:rPr lang="en-US" sz="1400" dirty="0" smtClean="0"/>
              <a:t>messages to control the first Relay.</a:t>
            </a:r>
          </a:p>
          <a:p>
            <a:pPr fontAlgn="base"/>
            <a:r>
              <a:rPr lang="en-US" sz="1400" b="1" dirty="0" smtClean="0"/>
              <a:t>“c”</a:t>
            </a:r>
            <a:r>
              <a:rPr lang="en-US" sz="1400" dirty="0" smtClean="0"/>
              <a:t> and </a:t>
            </a:r>
            <a:r>
              <a:rPr lang="en-US" sz="1400" b="1" dirty="0" smtClean="0"/>
              <a:t>“d” </a:t>
            </a:r>
            <a:r>
              <a:rPr lang="en-US" sz="1400" dirty="0" smtClean="0"/>
              <a:t>messages to control the second Relay.</a:t>
            </a:r>
          </a:p>
          <a:p>
            <a:pPr fontAlgn="base"/>
            <a:r>
              <a:rPr lang="en-US" sz="1400" b="1" dirty="0" smtClean="0"/>
              <a:t>“e”</a:t>
            </a:r>
            <a:r>
              <a:rPr lang="en-US" sz="1400" dirty="0" smtClean="0"/>
              <a:t> and </a:t>
            </a:r>
            <a:r>
              <a:rPr lang="en-US" sz="1400" b="1" dirty="0" smtClean="0"/>
              <a:t>“f” </a:t>
            </a:r>
            <a:r>
              <a:rPr lang="en-US" sz="1400" dirty="0" smtClean="0"/>
              <a:t>messages to control the third Relay.</a:t>
            </a:r>
          </a:p>
          <a:p>
            <a:pPr fontAlgn="base"/>
            <a:r>
              <a:rPr lang="en-US" sz="1400" b="1" dirty="0" smtClean="0"/>
              <a:t>“g”</a:t>
            </a:r>
            <a:r>
              <a:rPr lang="en-US" sz="1400" dirty="0" smtClean="0"/>
              <a:t> and </a:t>
            </a:r>
            <a:r>
              <a:rPr lang="en-US" sz="1400" b="1" dirty="0" smtClean="0"/>
              <a:t>“h” </a:t>
            </a:r>
            <a:r>
              <a:rPr lang="en-US" sz="1400" dirty="0" smtClean="0"/>
              <a:t>messages to control the fourth Relay.</a:t>
            </a:r>
          </a:p>
          <a:p>
            <a:pPr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endParaRPr lang="en-IN" sz="1400" dirty="0"/>
          </a:p>
        </p:txBody>
      </p:sp>
      <p:sp>
        <p:nvSpPr>
          <p:cNvPr id="10486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9030-E9C7-4BF7-BDDE-D8A9DA1DC43E}" type="datetime1">
              <a:rPr lang="en-IN" smtClean="0"/>
              <a:pPr/>
              <a:t>01-04-2024</a:t>
            </a:fld>
            <a:endParaRPr lang="en-IN"/>
          </a:p>
        </p:txBody>
      </p:sp>
      <p:sp>
        <p:nvSpPr>
          <p:cNvPr id="10486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1027" name="Picture 3" descr="C:\Users\Admin\Downloads\gitrhp09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639" y="2458529"/>
            <a:ext cx="6076436" cy="37611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Results, Analysis and Evaluation</a:t>
            </a:r>
            <a:endParaRPr lang="en-IN" dirty="0"/>
          </a:p>
        </p:txBody>
      </p:sp>
      <p:sp>
        <p:nvSpPr>
          <p:cNvPr id="10486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749E-3FF3-41B2-B4DE-BB379C572509}" type="datetime1">
              <a:rPr lang="en-IN" smtClean="0"/>
              <a:pPr/>
              <a:t>01-04-2024</a:t>
            </a:fld>
            <a:endParaRPr lang="en-IN"/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36430" y="871268"/>
            <a:ext cx="7461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Python code on </a:t>
            </a:r>
            <a:r>
              <a:rPr lang="en-IN" dirty="0" err="1" smtClean="0"/>
              <a:t>thonny</a:t>
            </a:r>
            <a:r>
              <a:rPr lang="en-IN" dirty="0" smtClean="0"/>
              <a:t> to be saved on raspberry pi </a:t>
            </a:r>
            <a:r>
              <a:rPr lang="en-IN" dirty="0" err="1" smtClean="0"/>
              <a:t>pico</a:t>
            </a:r>
            <a:endParaRPr lang="en-IN" dirty="0"/>
          </a:p>
        </p:txBody>
      </p:sp>
      <p:pic>
        <p:nvPicPr>
          <p:cNvPr id="10" name="Content Placeholder 9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55" y="1260406"/>
            <a:ext cx="8749641" cy="4173889"/>
          </a:xfrm>
        </p:spPr>
      </p:pic>
      <p:pic>
        <p:nvPicPr>
          <p:cNvPr id="11" name="Picture 10" descr="h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60" y="5149970"/>
            <a:ext cx="8704053" cy="14061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Socio-economic Issues Associated With The Project</a:t>
            </a:r>
            <a:endParaRPr lang="en-IN" sz="2800" dirty="0"/>
          </a:p>
        </p:txBody>
      </p:sp>
      <p:sp>
        <p:nvSpPr>
          <p:cNvPr id="1048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 smtClean="0"/>
              <a:t>Affordability and Accessibility:</a:t>
            </a:r>
            <a:endParaRPr lang="en-US" dirty="0" smtClean="0"/>
          </a:p>
          <a:p>
            <a:pPr lvl="1"/>
            <a:r>
              <a:rPr lang="en-US" dirty="0" smtClean="0"/>
              <a:t>Ensure the system is affordable and accessible across various socio-economic backgrounds.</a:t>
            </a:r>
          </a:p>
          <a:p>
            <a:r>
              <a:rPr lang="en-US" b="1" dirty="0" smtClean="0"/>
              <a:t>Digital Inclusion:</a:t>
            </a:r>
            <a:endParaRPr lang="en-US" dirty="0" smtClean="0"/>
          </a:p>
          <a:p>
            <a:pPr lvl="1"/>
            <a:r>
              <a:rPr lang="en-US" dirty="0" smtClean="0"/>
              <a:t>Address potential exclusion of individuals with limited digital literacy or technology access.</a:t>
            </a:r>
          </a:p>
          <a:p>
            <a:r>
              <a:rPr lang="en-US" b="1" dirty="0" smtClean="0"/>
              <a:t>Energy Efficiency and Cost Savings:</a:t>
            </a:r>
            <a:endParaRPr lang="en-US" dirty="0" smtClean="0"/>
          </a:p>
          <a:p>
            <a:pPr lvl="1"/>
            <a:r>
              <a:rPr lang="en-US" dirty="0" smtClean="0"/>
              <a:t>Evaluate economic benefits, ensuring the system provides cost savings and justifies initial investment.</a:t>
            </a:r>
          </a:p>
          <a:p>
            <a:r>
              <a:rPr lang="en-US" b="1" dirty="0" smtClean="0"/>
              <a:t>Job Displacement and Skills:</a:t>
            </a:r>
            <a:endParaRPr lang="en-US" dirty="0" smtClean="0"/>
          </a:p>
          <a:p>
            <a:pPr lvl="1"/>
            <a:r>
              <a:rPr lang="en-US" dirty="0" smtClean="0"/>
              <a:t>Consider potential job displacement and assess skill requirements for system installation and maintenance.</a:t>
            </a:r>
          </a:p>
          <a:p>
            <a:r>
              <a:rPr lang="en-US" b="1" dirty="0" smtClean="0"/>
              <a:t>Data Privacy and Security:</a:t>
            </a:r>
            <a:endParaRPr lang="en-US" dirty="0" smtClean="0"/>
          </a:p>
          <a:p>
            <a:pPr lvl="1"/>
            <a:r>
              <a:rPr lang="en-US" dirty="0" smtClean="0"/>
              <a:t>Implement robust security measures to protect user data and address privacy concerns.</a:t>
            </a:r>
          </a:p>
          <a:p>
            <a:r>
              <a:rPr lang="en-US" b="1" dirty="0" smtClean="0"/>
              <a:t>Community Engagement:</a:t>
            </a:r>
            <a:endParaRPr lang="en-US" dirty="0" smtClean="0"/>
          </a:p>
          <a:p>
            <a:pPr lvl="1"/>
            <a:r>
              <a:rPr lang="en-US" dirty="0" smtClean="0"/>
              <a:t>Involve the community in planning to ensure the system meets actual needs and avoids social disparities.</a:t>
            </a:r>
          </a:p>
          <a:p>
            <a:r>
              <a:rPr lang="en-US" b="1" dirty="0" smtClean="0"/>
              <a:t>Support Local Businesses:</a:t>
            </a:r>
            <a:endParaRPr lang="en-US" dirty="0" smtClean="0"/>
          </a:p>
          <a:p>
            <a:pPr lvl="1"/>
            <a:r>
              <a:rPr lang="en-US" dirty="0" smtClean="0"/>
              <a:t>Assess impacts on local businesses and collaborate to mitigate negative effects.</a:t>
            </a:r>
          </a:p>
          <a:p>
            <a:r>
              <a:rPr lang="en-US" b="1" dirty="0" smtClean="0"/>
              <a:t>Health and Safety:</a:t>
            </a:r>
            <a:endParaRPr lang="en-US" dirty="0" smtClean="0"/>
          </a:p>
          <a:p>
            <a:pPr lvl="1"/>
            <a:r>
              <a:rPr lang="en-US" dirty="0" smtClean="0"/>
              <a:t>Ensure the system does not compromise health and safety standards.</a:t>
            </a:r>
          </a:p>
          <a:p>
            <a:r>
              <a:rPr lang="en-US" b="1" dirty="0" smtClean="0"/>
              <a:t>Educational Opportunities:</a:t>
            </a:r>
            <a:endParaRPr lang="en-US" dirty="0" smtClean="0"/>
          </a:p>
          <a:p>
            <a:pPr lvl="1"/>
            <a:r>
              <a:rPr lang="en-US" dirty="0" smtClean="0"/>
              <a:t>Explore educational programs for digital literacy and technical skills related to the system.</a:t>
            </a:r>
          </a:p>
          <a:p>
            <a:r>
              <a:rPr lang="en-US" b="1" dirty="0" smtClean="0"/>
              <a:t>Long-Term Maintenance:</a:t>
            </a:r>
            <a:endParaRPr lang="en-US" dirty="0" smtClean="0"/>
          </a:p>
          <a:p>
            <a:pPr lvl="1"/>
            <a:r>
              <a:rPr lang="en-US" dirty="0" smtClean="0"/>
              <a:t>Consider maintenance requirements and costs to sustain the system over time.</a:t>
            </a:r>
          </a:p>
          <a:p>
            <a:r>
              <a:rPr lang="en-US" b="1" dirty="0" smtClean="0"/>
              <a:t>Regulatory Compliance:</a:t>
            </a:r>
            <a:endParaRPr lang="en-US" dirty="0" smtClean="0"/>
          </a:p>
          <a:p>
            <a:pPr lvl="1"/>
            <a:r>
              <a:rPr lang="en-US" dirty="0" smtClean="0"/>
              <a:t>Ensure compliance with local regulations and standards.</a:t>
            </a:r>
          </a:p>
          <a:p>
            <a:r>
              <a:rPr lang="en-US" b="1" dirty="0" smtClean="0"/>
              <a:t>Social Equity and Inclusion:</a:t>
            </a:r>
            <a:endParaRPr lang="en-US" dirty="0" smtClean="0"/>
          </a:p>
          <a:p>
            <a:pPr lvl="1"/>
            <a:r>
              <a:rPr lang="en-US" dirty="0" smtClean="0"/>
              <a:t>Promote social equity and inclusion, avoiding exacerbation of existing inequalities.</a:t>
            </a:r>
          </a:p>
          <a:p>
            <a:endParaRPr lang="en-IN" dirty="0"/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F6EB-ED59-4773-A66C-8FC357B65427}" type="datetime1">
              <a:rPr lang="en-IN" smtClean="0"/>
              <a:pPr/>
              <a:t>01-04-2024</a:t>
            </a:fld>
            <a:endParaRPr lang="en-IN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Engineering Tools And Standards	</a:t>
            </a:r>
            <a:endParaRPr lang="en-IN" dirty="0"/>
          </a:p>
        </p:txBody>
      </p:sp>
      <p:sp>
        <p:nvSpPr>
          <p:cNvPr id="1048632" name="Content Placeholder 2"/>
          <p:cNvSpPr>
            <a:spLocks noGrp="1"/>
          </p:cNvSpPr>
          <p:nvPr>
            <p:ph idx="1"/>
          </p:nvPr>
        </p:nvSpPr>
        <p:spPr>
          <a:xfrm>
            <a:off x="153501" y="887636"/>
            <a:ext cx="8679948" cy="5228492"/>
          </a:xfrm>
        </p:spPr>
        <p:txBody>
          <a:bodyPr>
            <a:noAutofit/>
          </a:bodyPr>
          <a:lstStyle/>
          <a:p>
            <a:r>
              <a:rPr lang="en-US" sz="900" b="1" dirty="0" smtClean="0"/>
              <a:t/>
            </a:r>
            <a:br>
              <a:rPr lang="en-US" sz="900" b="1" dirty="0" smtClean="0"/>
            </a:br>
            <a:r>
              <a:rPr lang="en-US" sz="900" b="1" dirty="0" smtClean="0"/>
              <a:t>Engineering Tools and Standards for Efficient Home Management System with Raspberry Pi Pico W:</a:t>
            </a:r>
            <a:endParaRPr lang="en-US" sz="900" dirty="0" smtClean="0"/>
          </a:p>
          <a:p>
            <a:r>
              <a:rPr lang="en-US" sz="900" b="1" dirty="0" smtClean="0"/>
              <a:t>Raspberry Pi Pico </a:t>
            </a:r>
            <a:r>
              <a:rPr lang="en-US" sz="900" b="1" dirty="0" smtClean="0"/>
              <a:t>:</a:t>
            </a:r>
            <a:endParaRPr lang="en-US" sz="900" dirty="0" smtClean="0"/>
          </a:p>
          <a:p>
            <a:pPr lvl="1"/>
            <a:r>
              <a:rPr lang="en-US" sz="900" dirty="0" smtClean="0"/>
              <a:t>Utilize the Raspberry Pi Pico </a:t>
            </a:r>
            <a:r>
              <a:rPr lang="en-US" sz="900" dirty="0" smtClean="0"/>
              <a:t> </a:t>
            </a:r>
            <a:r>
              <a:rPr lang="en-US" sz="900" dirty="0" smtClean="0"/>
              <a:t>microcontroller for efficient and cost-effective control of sensors and devices in the home management system.</a:t>
            </a:r>
          </a:p>
          <a:p>
            <a:r>
              <a:rPr lang="en-US" sz="900" b="1" dirty="0" err="1" smtClean="0"/>
              <a:t>Thonny</a:t>
            </a:r>
            <a:r>
              <a:rPr lang="en-US" sz="900" b="1" dirty="0" smtClean="0"/>
              <a:t> Platform</a:t>
            </a:r>
            <a:r>
              <a:rPr lang="en-US" sz="900" b="1" dirty="0" smtClean="0"/>
              <a:t>:</a:t>
            </a:r>
            <a:endParaRPr lang="en-US" sz="900" dirty="0" smtClean="0"/>
          </a:p>
          <a:p>
            <a:pPr lvl="1"/>
            <a:r>
              <a:rPr lang="en-US" sz="900" dirty="0" smtClean="0"/>
              <a:t>Leverage </a:t>
            </a:r>
            <a:r>
              <a:rPr lang="en-US" sz="900" dirty="0" err="1" smtClean="0"/>
              <a:t>Thonny</a:t>
            </a:r>
            <a:r>
              <a:rPr lang="en-US" sz="900" dirty="0" smtClean="0"/>
              <a:t> for </a:t>
            </a:r>
            <a:r>
              <a:rPr lang="en-US" sz="900" dirty="0" smtClean="0"/>
              <a:t>seamless connectivity, real-time monitoring, and user-friendly interface development for the home automation system.</a:t>
            </a:r>
          </a:p>
          <a:p>
            <a:r>
              <a:rPr lang="en-US" sz="900" b="1" dirty="0" err="1" smtClean="0"/>
              <a:t>IoT</a:t>
            </a:r>
            <a:r>
              <a:rPr lang="en-US" sz="900" b="1" dirty="0" smtClean="0"/>
              <a:t> Protocols (e.g., MQTT):</a:t>
            </a:r>
            <a:endParaRPr lang="en-US" sz="900" dirty="0" smtClean="0"/>
          </a:p>
          <a:p>
            <a:pPr lvl="1"/>
            <a:r>
              <a:rPr lang="en-US" sz="900" dirty="0" smtClean="0"/>
              <a:t>Implement standardized </a:t>
            </a:r>
            <a:r>
              <a:rPr lang="en-US" sz="900" dirty="0" err="1" smtClean="0"/>
              <a:t>IoT</a:t>
            </a:r>
            <a:r>
              <a:rPr lang="en-US" sz="900" dirty="0" smtClean="0"/>
              <a:t> protocols like MQTT for efficient communication between devices, ensuring interoperability and scalability.</a:t>
            </a:r>
          </a:p>
          <a:p>
            <a:r>
              <a:rPr lang="en-US" sz="900" b="1" dirty="0" smtClean="0"/>
              <a:t>Sensor Integration (e.g., Temperature, Motion):</a:t>
            </a:r>
            <a:endParaRPr lang="en-US" sz="900" dirty="0" smtClean="0"/>
          </a:p>
          <a:p>
            <a:pPr lvl="1"/>
            <a:r>
              <a:rPr lang="en-US" sz="900" dirty="0" smtClean="0"/>
              <a:t>Integrate various sensors (e.g., temperature, motion) using industry-standard interfaces to gather data for informed decision-making.</a:t>
            </a:r>
          </a:p>
          <a:p>
            <a:r>
              <a:rPr lang="en-US" sz="900" b="1" dirty="0" smtClean="0"/>
              <a:t>Programming Languages (e.g., Python):</a:t>
            </a:r>
            <a:endParaRPr lang="en-US" sz="900" dirty="0" smtClean="0"/>
          </a:p>
          <a:p>
            <a:pPr lvl="1"/>
            <a:r>
              <a:rPr lang="en-US" sz="900" dirty="0" smtClean="0"/>
              <a:t>Use programming languages like Python for Raspberry Pi development, ensuring code efficiency, readability, and community support.</a:t>
            </a:r>
          </a:p>
          <a:p>
            <a:r>
              <a:rPr lang="en-US" sz="900" b="1" dirty="0" smtClean="0"/>
              <a:t>Power Management Systems:</a:t>
            </a:r>
            <a:endParaRPr lang="en-US" sz="900" dirty="0" smtClean="0"/>
          </a:p>
          <a:p>
            <a:pPr lvl="1"/>
            <a:r>
              <a:rPr lang="en-US" sz="900" dirty="0" smtClean="0"/>
              <a:t>Employ power management systems to optimize energy usage, extending the life of connected devices and reducing environmental impact.</a:t>
            </a:r>
          </a:p>
          <a:p>
            <a:r>
              <a:rPr lang="en-US" sz="900" b="1" dirty="0" smtClean="0"/>
              <a:t>Security Standards (e.g., TLS/SSL):</a:t>
            </a:r>
            <a:endParaRPr lang="en-US" sz="900" dirty="0" smtClean="0"/>
          </a:p>
          <a:p>
            <a:pPr lvl="1"/>
            <a:r>
              <a:rPr lang="en-US" sz="900" dirty="0" smtClean="0"/>
              <a:t>Adhere to security standards like TLS/SSL to encrypt data transmission, ensuring the confidentiality and integrity of user information.</a:t>
            </a:r>
          </a:p>
          <a:p>
            <a:r>
              <a:rPr lang="en-US" sz="900" b="1" dirty="0" smtClean="0"/>
              <a:t>Home Automation Standards (e.g., </a:t>
            </a:r>
            <a:r>
              <a:rPr lang="en-US" sz="900" b="1" dirty="0" err="1" smtClean="0"/>
              <a:t>Zigbee</a:t>
            </a:r>
            <a:r>
              <a:rPr lang="en-US" sz="900" b="1" dirty="0" smtClean="0"/>
              <a:t>, Z-Wave):</a:t>
            </a:r>
            <a:endParaRPr lang="en-US" sz="900" dirty="0" smtClean="0"/>
          </a:p>
          <a:p>
            <a:pPr lvl="1"/>
            <a:r>
              <a:rPr lang="en-US" sz="900" dirty="0" smtClean="0"/>
              <a:t>Consider compatibility with home automation standards (e.g., </a:t>
            </a:r>
            <a:r>
              <a:rPr lang="en-US" sz="900" dirty="0" err="1" smtClean="0"/>
              <a:t>Zigbee</a:t>
            </a:r>
            <a:r>
              <a:rPr lang="en-US" sz="900" dirty="0" smtClean="0"/>
              <a:t>, Z-Wave) to enable seamless integration with other smart devices and systems.</a:t>
            </a:r>
          </a:p>
          <a:p>
            <a:r>
              <a:rPr lang="en-US" sz="900" b="1" dirty="0" smtClean="0"/>
              <a:t>Cloud Services (e.g., AWS, Google Cloud):</a:t>
            </a:r>
            <a:endParaRPr lang="en-US" sz="900" dirty="0" smtClean="0"/>
          </a:p>
          <a:p>
            <a:pPr lvl="1"/>
            <a:r>
              <a:rPr lang="en-US" sz="900" dirty="0" smtClean="0"/>
              <a:t>Integrate with cloud services (e.g., AWS, Google Cloud) for remote access, data storage, and analysis, enhancing system scalability and flexibility.</a:t>
            </a:r>
          </a:p>
          <a:p>
            <a:r>
              <a:rPr lang="en-US" sz="900" b="1" dirty="0" smtClean="0"/>
              <a:t>User Interface (UI) Design Standards:</a:t>
            </a:r>
            <a:endParaRPr lang="en-US" sz="900" dirty="0" smtClean="0"/>
          </a:p>
          <a:p>
            <a:pPr lvl="1"/>
            <a:r>
              <a:rPr lang="en-US" sz="900" dirty="0" smtClean="0"/>
              <a:t>Follow established UI design standards for </a:t>
            </a:r>
            <a:r>
              <a:rPr lang="en-US" sz="900" dirty="0" err="1" smtClean="0"/>
              <a:t>Blynk</a:t>
            </a:r>
            <a:r>
              <a:rPr lang="en-US" sz="900" dirty="0" smtClean="0"/>
              <a:t> 2.0 to create an intuitive and user-friendly interface, ensuring ease of use for homeowners.</a:t>
            </a:r>
          </a:p>
          <a:p>
            <a:r>
              <a:rPr lang="en-US" sz="900" b="1" dirty="0" smtClean="0"/>
              <a:t>Compliance with Regulatory Standards:</a:t>
            </a:r>
            <a:endParaRPr lang="en-US" sz="900" dirty="0" smtClean="0"/>
          </a:p>
          <a:p>
            <a:pPr lvl="1"/>
            <a:r>
              <a:rPr lang="en-US" sz="900" dirty="0" smtClean="0"/>
              <a:t>Adhere to relevant regulatory standards (e.g., data protection, safety) to ensure legal compliance and user trust.</a:t>
            </a:r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1420-AA15-49AF-B1FE-F9C592D22DE5}" type="datetime1">
              <a:rPr lang="en-IN" smtClean="0"/>
              <a:pPr/>
              <a:t>01-04-2024</a:t>
            </a:fld>
            <a:endParaRPr lang="en-IN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196633" y="222192"/>
            <a:ext cx="8785077" cy="632387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104863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implementing an Efficient Home Management System with Raspberry Pi Pico </a:t>
            </a:r>
            <a:r>
              <a:rPr lang="en-US" sz="1600" dirty="0" smtClean="0"/>
              <a:t> </a:t>
            </a:r>
            <a:r>
              <a:rPr lang="en-US" sz="1600" dirty="0" smtClean="0"/>
              <a:t>offers potential benefits in energy efficiency and convenience. However, addressing affordability, digital inclusion, job displacement concerns, and ensuring robust data security are crucial for a positive impact. Prioritizing community engagement, education, and ethical implementation can maximize the system's potential while </a:t>
            </a:r>
            <a:r>
              <a:rPr lang="en-US" sz="1600" dirty="0" smtClean="0"/>
              <a:t>minimizing socio economic changes.</a:t>
            </a:r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65FE-0069-489B-9A0E-0CE9C1C17171}" type="datetime1">
              <a:rPr lang="en-IN" smtClean="0"/>
              <a:pPr/>
              <a:t>01-04-2024</a:t>
            </a:fld>
            <a:endParaRPr lang="en-IN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7" name="Picture 6" descr="qde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9519"/>
            <a:ext cx="5426015" cy="3873258"/>
          </a:xfrm>
          <a:prstGeom prst="rect">
            <a:avLst/>
          </a:prstGeom>
        </p:spPr>
      </p:pic>
      <p:pic>
        <p:nvPicPr>
          <p:cNvPr id="8" name="Picture 7" descr="WhatsApp Image 2024-01-13 at 12.30.3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502574" y="1858997"/>
            <a:ext cx="2856422" cy="38085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65631" y="5210355"/>
            <a:ext cx="358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Breadboard wiring and inner model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595</Words>
  <Application>Microsoft Office PowerPoint</Application>
  <PresentationFormat>On-screen Show (4:3)</PresentationFormat>
  <Paragraphs>122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Contents</vt:lpstr>
      <vt:lpstr>Introduction </vt:lpstr>
      <vt:lpstr>Literature Survey </vt:lpstr>
      <vt:lpstr>Design Scheme </vt:lpstr>
      <vt:lpstr>Testing </vt:lpstr>
      <vt:lpstr>Results, Analysis and Evaluation</vt:lpstr>
      <vt:lpstr>Socio-economic Issues Associated With The Project</vt:lpstr>
      <vt:lpstr>Engineering Tools And Standards 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P</dc:creator>
  <cp:lastModifiedBy>Admin</cp:lastModifiedBy>
  <cp:revision>11</cp:revision>
  <dcterms:created xsi:type="dcterms:W3CDTF">2019-03-27T05:45:00Z</dcterms:created>
  <dcterms:modified xsi:type="dcterms:W3CDTF">2024-04-01T16:43:12Z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b8f3d4c0aa4645bb8d6c6cb5aa55a820</vt:lpwstr>
  </property>
</Properties>
</file>