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1" r:id="rId4"/>
    <p:sldId id="304" r:id="rId5"/>
    <p:sldId id="283" r:id="rId6"/>
    <p:sldId id="284" r:id="rId7"/>
    <p:sldId id="298" r:id="rId8"/>
    <p:sldId id="302" r:id="rId9"/>
    <p:sldId id="285" r:id="rId10"/>
    <p:sldId id="300" r:id="rId11"/>
    <p:sldId id="301" r:id="rId12"/>
    <p:sldId id="303" r:id="rId13"/>
    <p:sldId id="271" r:id="rId14"/>
    <p:sldId id="286" r:id="rId15"/>
    <p:sldId id="275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4" autoAdjust="0"/>
    <p:restoredTop sz="74437"/>
  </p:normalViewPr>
  <p:slideViewPr>
    <p:cSldViewPr snapToGrid="0" showGuides="1">
      <p:cViewPr varScale="1">
        <p:scale>
          <a:sx n="87" d="100"/>
          <a:sy n="87" d="100"/>
        </p:scale>
        <p:origin x="915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CB084-24A5-48EB-8482-9166BDC8545C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47E94-01C3-4532-BE72-172807C44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8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7E94-01C3-4532-BE72-172807C44B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8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7E94-01C3-4532-BE72-172807C44B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42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7E94-01C3-4532-BE72-172807C44B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29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+ 4 + 6 +10 + 4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7E94-01C3-4532-BE72-172807C44B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90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7E94-01C3-4532-BE72-172807C44B8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7E94-01C3-4532-BE72-172807C44B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2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7E94-01C3-4532-BE72-172807C44B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7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7E94-01C3-4532-BE72-172807C44B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2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너무 많은</a:t>
            </a:r>
            <a:r>
              <a:rPr lang="en-US" altLang="ko-KR" dirty="0"/>
              <a:t> layer</a:t>
            </a:r>
            <a:r>
              <a:rPr lang="ko-KR" altLang="en-US" dirty="0" err="1"/>
              <a:t>를</a:t>
            </a:r>
            <a:r>
              <a:rPr lang="ko-KR" altLang="en-US" dirty="0"/>
              <a:t> 그냥 쌓았을 때는 오히려 </a:t>
            </a:r>
            <a:r>
              <a:rPr lang="en-US" altLang="ko-KR" dirty="0"/>
              <a:t>training error</a:t>
            </a:r>
            <a:r>
              <a:rPr lang="ko-KR" altLang="en-US" dirty="0"/>
              <a:t>가 높아지는 현상이 관측됨 </a:t>
            </a:r>
            <a:r>
              <a:rPr lang="en-US" altLang="ko-KR" dirty="0"/>
              <a:t>(</a:t>
            </a:r>
            <a:r>
              <a:rPr lang="ko-KR" altLang="en-US" dirty="0"/>
              <a:t>특정 데이터에서가 아닌 많은 데이터에서 일반적으로 관측되는 현상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7E94-01C3-4532-BE72-172807C44B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5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이론적으로는 </a:t>
            </a:r>
            <a:r>
              <a:rPr lang="en-US" altLang="ko-KR" dirty="0"/>
              <a:t>deeper model</a:t>
            </a:r>
            <a:r>
              <a:rPr lang="ko-KR" altLang="en-US" dirty="0"/>
              <a:t>이 </a:t>
            </a:r>
            <a:r>
              <a:rPr lang="en-US" altLang="ko-KR" dirty="0"/>
              <a:t>higher training error</a:t>
            </a:r>
            <a:r>
              <a:rPr lang="ko-KR" altLang="en-US" dirty="0" err="1"/>
              <a:t>를</a:t>
            </a:r>
            <a:r>
              <a:rPr lang="ko-KR" altLang="en-US" dirty="0"/>
              <a:t> 가져서는 안됨 </a:t>
            </a:r>
            <a:r>
              <a:rPr lang="en-US" altLang="ko-KR" dirty="0"/>
              <a:t>(shallow </a:t>
            </a:r>
            <a:r>
              <a:rPr lang="ko-KR" altLang="en-US" dirty="0"/>
              <a:t>모델의 </a:t>
            </a:r>
            <a:r>
              <a:rPr lang="en-US" altLang="ko-KR" dirty="0"/>
              <a:t>layer</a:t>
            </a:r>
            <a:r>
              <a:rPr lang="ko-KR" altLang="en-US" dirty="0" err="1"/>
              <a:t>를</a:t>
            </a:r>
            <a:r>
              <a:rPr lang="ko-KR" altLang="en-US" dirty="0"/>
              <a:t> 그대로 복제하고 나머지 </a:t>
            </a:r>
            <a:r>
              <a:rPr lang="en-US" altLang="ko-KR" dirty="0"/>
              <a:t>extra layer</a:t>
            </a:r>
            <a:r>
              <a:rPr lang="ko-KR" altLang="en-US" dirty="0"/>
              <a:t>가 </a:t>
            </a:r>
            <a:r>
              <a:rPr lang="en-US" altLang="ko-KR" dirty="0" err="1"/>
              <a:t>identitiy</a:t>
            </a:r>
            <a:r>
              <a:rPr lang="en-US" altLang="ko-KR" dirty="0"/>
              <a:t> layer</a:t>
            </a:r>
            <a:r>
              <a:rPr lang="ko-KR" altLang="en-US" dirty="0"/>
              <a:t>가 되면 적어도 </a:t>
            </a:r>
            <a:r>
              <a:rPr lang="en-US" altLang="ko-KR" dirty="0"/>
              <a:t>error</a:t>
            </a:r>
            <a:r>
              <a:rPr lang="ko-KR" altLang="en-US" dirty="0"/>
              <a:t>가 같아져야 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가 깊어질수록 </a:t>
            </a:r>
            <a:r>
              <a:rPr lang="en-US" altLang="ko-KR" dirty="0" err="1"/>
              <a:t>optimizatio</a:t>
            </a:r>
            <a:r>
              <a:rPr lang="ko-KR" altLang="en-US" dirty="0"/>
              <a:t>이 잘 되지 않음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7E94-01C3-4532-BE72-172807C44B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이론적으로는 </a:t>
            </a:r>
            <a:r>
              <a:rPr lang="en-US" altLang="ko-KR" dirty="0"/>
              <a:t>deeper model</a:t>
            </a:r>
            <a:r>
              <a:rPr lang="ko-KR" altLang="en-US" dirty="0"/>
              <a:t>이 </a:t>
            </a:r>
            <a:r>
              <a:rPr lang="en-US" altLang="ko-KR" dirty="0"/>
              <a:t>higher training error</a:t>
            </a:r>
            <a:r>
              <a:rPr lang="ko-KR" altLang="en-US" dirty="0" err="1"/>
              <a:t>를</a:t>
            </a:r>
            <a:r>
              <a:rPr lang="ko-KR" altLang="en-US" dirty="0"/>
              <a:t> 가져서는 안됨 </a:t>
            </a:r>
            <a:r>
              <a:rPr lang="en-US" altLang="ko-KR" dirty="0"/>
              <a:t>(shallow </a:t>
            </a:r>
            <a:r>
              <a:rPr lang="ko-KR" altLang="en-US" dirty="0"/>
              <a:t>모델의 </a:t>
            </a:r>
            <a:r>
              <a:rPr lang="en-US" altLang="ko-KR" dirty="0"/>
              <a:t>layer</a:t>
            </a:r>
            <a:r>
              <a:rPr lang="ko-KR" altLang="en-US" dirty="0" err="1"/>
              <a:t>를</a:t>
            </a:r>
            <a:r>
              <a:rPr lang="ko-KR" altLang="en-US" dirty="0"/>
              <a:t> 그대로 복제하고 나머지 </a:t>
            </a:r>
            <a:r>
              <a:rPr lang="en-US" altLang="ko-KR" dirty="0"/>
              <a:t>extra layer</a:t>
            </a:r>
            <a:r>
              <a:rPr lang="ko-KR" altLang="en-US" dirty="0"/>
              <a:t>가 </a:t>
            </a:r>
            <a:r>
              <a:rPr lang="en-US" altLang="ko-KR" dirty="0" err="1"/>
              <a:t>identitiy</a:t>
            </a:r>
            <a:r>
              <a:rPr lang="en-US" altLang="ko-KR" dirty="0"/>
              <a:t> layer</a:t>
            </a:r>
            <a:r>
              <a:rPr lang="ko-KR" altLang="en-US" dirty="0"/>
              <a:t>가 되면 적어도 </a:t>
            </a:r>
            <a:r>
              <a:rPr lang="en-US" altLang="ko-KR" dirty="0"/>
              <a:t>error</a:t>
            </a:r>
            <a:r>
              <a:rPr lang="ko-KR" altLang="en-US" dirty="0"/>
              <a:t>가 같아져야 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가 깊어질수록 </a:t>
            </a:r>
            <a:r>
              <a:rPr lang="en-US" altLang="ko-KR" dirty="0" err="1"/>
              <a:t>optimizatio</a:t>
            </a:r>
            <a:r>
              <a:rPr lang="ko-KR" altLang="en-US" dirty="0"/>
              <a:t>이 잘 되지 않음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7E94-01C3-4532-BE72-172807C44B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51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밑에 그림 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설명해주귀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7E94-01C3-4532-BE72-172807C44B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8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47E94-01C3-4532-BE72-172807C44B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0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325" y="1122363"/>
            <a:ext cx="11148262" cy="23876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CMU Sans Serif" panose="02000603000000000000" pitchFamily="2" charset="0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8325" y="3602038"/>
            <a:ext cx="1114826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latin typeface="CMU Sans Serif" panose="02000603000000000000" pitchFamily="2" charset="0"/>
                <a:ea typeface="나눔스퀘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FB1E-456E-4EF6-9BD0-6CF8835F10B2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CC8F5B-B00F-4CD4-9571-581F9909F1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80" y="-42321"/>
            <a:ext cx="665205" cy="665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51FBF-494A-4DB8-B0B5-3E2743F8CE4A}"/>
              </a:ext>
            </a:extLst>
          </p:cNvPr>
          <p:cNvSpPr txBox="1"/>
          <p:nvPr userDrawn="1"/>
        </p:nvSpPr>
        <p:spPr>
          <a:xfrm>
            <a:off x="478794" y="201104"/>
            <a:ext cx="3891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Machine</a:t>
            </a:r>
            <a:r>
              <a:rPr lang="ko-KR" altLang="en-US" sz="2000" dirty="0"/>
              <a:t> </a:t>
            </a:r>
            <a:r>
              <a:rPr lang="en-US" altLang="ko-KR" sz="2000" dirty="0"/>
              <a:t>Learning</a:t>
            </a:r>
            <a:r>
              <a:rPr lang="ko-KR" altLang="en-US" sz="2000" dirty="0"/>
              <a:t> </a:t>
            </a:r>
            <a:r>
              <a:rPr lang="en-US" altLang="ko-KR" sz="2000" dirty="0"/>
              <a:t>Laboratory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E95444-5694-4289-98DF-9FBC3419E7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7699" y="92442"/>
            <a:ext cx="1528967" cy="3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5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2D8E-43FD-4C63-8FEE-9B9E6B7AD7EC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0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F15-F788-47B4-88E4-4306B97DC055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2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681" y="247140"/>
            <a:ext cx="11304638" cy="1325563"/>
          </a:xfrm>
        </p:spPr>
        <p:txBody>
          <a:bodyPr/>
          <a:lstStyle>
            <a:lvl1pPr>
              <a:defRPr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681" y="1572703"/>
            <a:ext cx="11304638" cy="4604260"/>
          </a:xfrm>
        </p:spPr>
        <p:txBody>
          <a:bodyPr/>
          <a:lstStyle>
            <a:lvl1pPr>
              <a:lnSpc>
                <a:spcPct val="120000"/>
              </a:lnSpc>
              <a:spcAft>
                <a:spcPts val="400"/>
              </a:spcAft>
              <a:defRPr>
                <a:ea typeface="나눔스퀘어" panose="020B0600000101010101" pitchFamily="50" charset="-127"/>
              </a:defRPr>
            </a:lvl1pPr>
            <a:lvl2pPr marL="800100" indent="-342900">
              <a:buFontTx/>
              <a:buChar char="-"/>
              <a:defRPr baseline="0">
                <a:ea typeface="나눔스퀘어" panose="020B0600000101010101" pitchFamily="50" charset="-127"/>
              </a:defRPr>
            </a:lvl2pPr>
            <a:lvl3pPr>
              <a:defRPr>
                <a:ea typeface="나눔스퀘어" panose="020B0600000101010101" pitchFamily="50" charset="-127"/>
              </a:defRPr>
            </a:lvl3pPr>
            <a:lvl4pPr>
              <a:defRPr>
                <a:ea typeface="나눔스퀘어" panose="020B0600000101010101" pitchFamily="50" charset="-127"/>
              </a:defRPr>
            </a:lvl4pPr>
            <a:lvl5pPr>
              <a:defRPr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43681" y="6356350"/>
            <a:ext cx="2743200" cy="365125"/>
          </a:xfrm>
        </p:spPr>
        <p:txBody>
          <a:bodyPr/>
          <a:lstStyle/>
          <a:p>
            <a:fld id="{18637F2E-6F9C-427D-9775-830E0CABE906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05119" y="6356350"/>
            <a:ext cx="2743200" cy="365125"/>
          </a:xfrm>
        </p:spPr>
        <p:txBody>
          <a:bodyPr/>
          <a:lstStyle/>
          <a:p>
            <a:fld id="{3F33767B-92C8-486A-B910-3220E1B03CF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E95444-5694-4289-98DF-9FBC3419E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35" y="6363195"/>
            <a:ext cx="1528967" cy="3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2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1220-20AF-4F5F-9F92-13FC9395B529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7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E464-074F-4523-B925-47550253C634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9431-95AA-41FB-9128-D2927F5526F0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7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647-994F-4E43-BF05-92D30EE41D6D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05119" y="6356350"/>
            <a:ext cx="2743200" cy="365125"/>
          </a:xfrm>
        </p:spPr>
        <p:txBody>
          <a:bodyPr/>
          <a:lstStyle/>
          <a:p>
            <a:fld id="{3F33767B-92C8-486A-B910-3220E1B03CF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E95444-5694-4289-98DF-9FBC3419E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3681" y="6363195"/>
            <a:ext cx="1528967" cy="35143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43681" y="247140"/>
            <a:ext cx="11304638" cy="1325563"/>
          </a:xfrm>
        </p:spPr>
        <p:txBody>
          <a:bodyPr/>
          <a:lstStyle>
            <a:lvl1pPr>
              <a:defRPr baseline="0"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716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4D3A-74EA-449D-8DFA-5A31A921E45A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05119" y="6356350"/>
            <a:ext cx="2743200" cy="365125"/>
          </a:xfrm>
        </p:spPr>
        <p:txBody>
          <a:bodyPr/>
          <a:lstStyle/>
          <a:p>
            <a:fld id="{3F33767B-92C8-486A-B910-3220E1B03CF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E95444-5694-4289-98DF-9FBC3419E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35" y="6363195"/>
            <a:ext cx="1528967" cy="3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C72A-939C-478A-B889-AC4B6D01140B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3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DB6D-892D-4D0A-A9F7-8A7320AA4983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A635-2B05-4D0C-B50F-27207117E53F}" type="datetime1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767B-92C8-486A-B910-3220E1B0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3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MU Sans Serif" panose="02000603000000000000" pitchFamily="2" charset="0"/>
          <a:ea typeface="+mj-ea"/>
          <a:cs typeface="CMU Sans Serif" panose="02000603000000000000" pitchFamily="2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ans Serif" panose="02000603000000000000" pitchFamily="2" charset="0"/>
          <a:ea typeface="+mn-ea"/>
          <a:cs typeface="CMU Sans Serif" panose="02000603000000000000" pitchFamily="2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ans Serif" panose="02000603000000000000" pitchFamily="2" charset="0"/>
          <a:ea typeface="+mn-ea"/>
          <a:cs typeface="CMU Sans Serif" panose="02000603000000000000" pitchFamily="2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ans Serif" panose="02000603000000000000" pitchFamily="2" charset="0"/>
          <a:ea typeface="+mn-ea"/>
          <a:cs typeface="CMU Sans Serif" panose="02000603000000000000" pitchFamily="2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" panose="02000603000000000000" pitchFamily="2" charset="0"/>
          <a:ea typeface="+mn-ea"/>
          <a:cs typeface="CMU Sans Serif" panose="02000603000000000000" pitchFamily="2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" panose="02000603000000000000" pitchFamily="2" charset="0"/>
          <a:ea typeface="+mn-ea"/>
          <a:cs typeface="CMU Sans Serif" panose="02000603000000000000" pitchFamily="2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jsheo12304@postech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>
                <a:latin typeface="CMU Sans Serif" panose="02000603000000000000" pitchFamily="2" charset="0"/>
                <a:cs typeface="CMU Sans Serif" panose="02000603000000000000" pitchFamily="2" charset="0"/>
              </a:rPr>
              <a:t>Residual Network</a:t>
            </a:r>
            <a:r>
              <a:rPr lang="en-US" altLang="ko-KR" dirty="0"/>
              <a:t> </a:t>
            </a:r>
            <a:endParaRPr lang="ko-KR" altLang="en-US" dirty="0">
              <a:latin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POSTECH A.I</a:t>
            </a:r>
          </a:p>
          <a:p>
            <a:r>
              <a:rPr lang="en-US" altLang="ko-KR" dirty="0"/>
              <a:t>Jaeseung Heo</a:t>
            </a:r>
          </a:p>
          <a:p>
            <a:r>
              <a:rPr lang="en-US" altLang="ko-KR" dirty="0"/>
              <a:t>Slides provided by </a:t>
            </a:r>
            <a:r>
              <a:rPr lang="en-US" altLang="ko-KR" dirty="0" err="1"/>
              <a:t>Seungbeom</a:t>
            </a:r>
            <a:r>
              <a:rPr lang="en-US" altLang="ko-KR" dirty="0"/>
              <a:t> Lee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7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EEE384-2C1E-D044-AB78-ADA54F9D0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13" y="221011"/>
            <a:ext cx="8108279" cy="66097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the key points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33E589-0F87-0D44-AFB6-247E2694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block </a:t>
            </a:r>
          </a:p>
          <a:p>
            <a:r>
              <a:rPr lang="en-US" dirty="0"/>
              <a:t>Identity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4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011-D6E1-D24A-AEF4-D81B7CE8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the key points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BCF65-FB36-6A45-BA69-5613F7CE2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Natural Question </a:t>
                </a:r>
              </a:p>
              <a:p>
                <a:pPr lvl="1"/>
                <a:r>
                  <a:rPr lang="en-US" dirty="0"/>
                  <a:t>X must be the same size with F(X)</a:t>
                </a:r>
              </a:p>
              <a:p>
                <a:pPr lvl="1"/>
                <a:r>
                  <a:rPr lang="en-US" dirty="0"/>
                  <a:t>F(X)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X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BCF65-FB36-6A45-BA69-5613F7CE2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98" t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15784-5945-D941-875F-5A741B29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13F5AA-D559-6648-8F6D-FAF2C9DEF3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55" y="2518979"/>
            <a:ext cx="8692737" cy="40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6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3E2A-C159-8B44-90CB-992E41FA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the key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C1CC-BBFD-6442-A124-0845A306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thing we do is make the residual blocks 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970F0-00C9-1449-BE38-9767EBB5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1755B75B-3FB6-1244-A590-AE5BE1D4E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81" y="2098694"/>
            <a:ext cx="10044585" cy="434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2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CNN</a:t>
            </a:r>
          </a:p>
          <a:p>
            <a:pPr lvl="1"/>
            <a:r>
              <a:rPr lang="en-US" altLang="ko-KR" dirty="0">
                <a:solidFill>
                  <a:schemeClr val="bg2"/>
                </a:solidFill>
              </a:rPr>
              <a:t>Review the key points</a:t>
            </a:r>
          </a:p>
          <a:p>
            <a:pPr lvl="1"/>
            <a:r>
              <a:rPr lang="en-US" altLang="ko-KR" dirty="0">
                <a:solidFill>
                  <a:schemeClr val="bg2"/>
                </a:solidFill>
              </a:rPr>
              <a:t>Practice</a:t>
            </a:r>
          </a:p>
          <a:p>
            <a:pPr lvl="1"/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 err="1"/>
              <a:t>ResNet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bg2"/>
                </a:solidFill>
              </a:rPr>
              <a:t>Review the key points</a:t>
            </a:r>
          </a:p>
          <a:p>
            <a:pPr lvl="1"/>
            <a:r>
              <a:rPr lang="en-US" altLang="ko-KR" dirty="0"/>
              <a:t>Practice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5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ResNet-18 </a:t>
            </a:r>
            <a:r>
              <a:rPr lang="ko-KR" altLang="en-US" dirty="0" err="1"/>
              <a:t>구현해보기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82" y="2155129"/>
            <a:ext cx="9721636" cy="42012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19283" y="2219631"/>
            <a:ext cx="1430593" cy="4077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3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681" y="247140"/>
            <a:ext cx="11304638" cy="1325563"/>
          </a:xfrm>
        </p:spPr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Goodfellow</a:t>
            </a:r>
            <a:r>
              <a:rPr lang="en-US" altLang="ko-KR" dirty="0"/>
              <a:t>, I., </a:t>
            </a:r>
            <a:r>
              <a:rPr lang="en-US" altLang="ko-KR" dirty="0" err="1"/>
              <a:t>Bengio</a:t>
            </a:r>
            <a:r>
              <a:rPr lang="en-US" altLang="ko-KR" dirty="0"/>
              <a:t>, Y., </a:t>
            </a:r>
            <a:r>
              <a:rPr lang="en-US" altLang="ko-KR" dirty="0" err="1"/>
              <a:t>Courville</a:t>
            </a:r>
            <a:r>
              <a:rPr lang="en-US" altLang="ko-KR" dirty="0"/>
              <a:t>, A.: Deep Learning. MIT Press (2016). http://www.deeplearningbook.org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9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681" y="464574"/>
            <a:ext cx="11304638" cy="57123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400" dirty="0"/>
              <a:t>Thank You :)</a:t>
            </a:r>
          </a:p>
          <a:p>
            <a:pPr marL="0" indent="0" algn="ctr">
              <a:buNone/>
            </a:pPr>
            <a:r>
              <a:rPr lang="en-US" altLang="ko-KR">
                <a:hlinkClick r:id="rId2"/>
              </a:rPr>
              <a:t>jsheo12304@</a:t>
            </a:r>
            <a:r>
              <a:rPr lang="en-US" altLang="ko-KR" dirty="0">
                <a:hlinkClick r:id="rId2"/>
              </a:rPr>
              <a:t>postech.ac.kr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7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err="1"/>
              <a:t>ResNet</a:t>
            </a:r>
            <a:endParaRPr lang="en-US" altLang="ko-KR" dirty="0"/>
          </a:p>
          <a:p>
            <a:pPr lvl="1"/>
            <a:r>
              <a:rPr lang="en-US" altLang="ko-KR" dirty="0"/>
              <a:t>Review the key points</a:t>
            </a:r>
          </a:p>
          <a:p>
            <a:pPr lvl="1"/>
            <a:r>
              <a:rPr lang="en-US" altLang="ko-KR" dirty="0"/>
              <a:t>Practice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9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the key 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38923" y="6211669"/>
            <a:ext cx="642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/>
              <a:t>Kaiming</a:t>
            </a:r>
            <a:r>
              <a:rPr lang="en-US" altLang="ko-KR" dirty="0"/>
              <a:t> He, </a:t>
            </a:r>
            <a:r>
              <a:rPr lang="en-US" altLang="ko-KR" dirty="0" err="1"/>
              <a:t>Xiangyu</a:t>
            </a:r>
            <a:r>
              <a:rPr lang="en-US" altLang="ko-KR" dirty="0"/>
              <a:t> Zhang, </a:t>
            </a:r>
            <a:r>
              <a:rPr lang="en-US" altLang="ko-KR" dirty="0" err="1"/>
              <a:t>Shaoqing</a:t>
            </a:r>
            <a:r>
              <a:rPr lang="en-US" altLang="ko-KR" dirty="0"/>
              <a:t> Ren, &amp; Jian Sun. </a:t>
            </a:r>
          </a:p>
          <a:p>
            <a:pPr algn="r"/>
            <a:r>
              <a:rPr lang="en-US" altLang="ko-KR" dirty="0"/>
              <a:t>Deep Residual Learning for Image Recognition. CVPR 2016.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78" y="1436178"/>
            <a:ext cx="9114722" cy="47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8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6F2D8-579F-48DB-B6DC-342E8248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the key points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7C4D3-DACF-4A9C-A277-FCEBB07B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</a:p>
          <a:p>
            <a:pPr lvl="1"/>
            <a:r>
              <a:rPr lang="en-US" altLang="ko-KR" dirty="0"/>
              <a:t>Variables that represent the characteristics of the data</a:t>
            </a:r>
          </a:p>
          <a:p>
            <a:pPr lvl="1"/>
            <a:r>
              <a:rPr lang="en-US" altLang="ko-KR" dirty="0"/>
              <a:t>Models with more parameters have a larger presentation power.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3A6542-6150-496A-B601-BE644525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 descr="https://ml.postech.ac.kr/img/nobel.png">
            <a:extLst>
              <a:ext uri="{FF2B5EF4-FFF2-40B4-BE49-F238E27FC236}">
                <a16:creationId xmlns:a16="http://schemas.microsoft.com/office/drawing/2014/main" id="{36B92501-C370-4FEE-9D20-E3F3B8418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64" y="3429000"/>
            <a:ext cx="2403986" cy="24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73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the key 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681" y="1572703"/>
            <a:ext cx="11304638" cy="1782555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38923" y="6211669"/>
            <a:ext cx="642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/>
              <a:t>Kaiming</a:t>
            </a:r>
            <a:r>
              <a:rPr lang="en-US" altLang="ko-KR" dirty="0"/>
              <a:t> He, </a:t>
            </a:r>
            <a:r>
              <a:rPr lang="en-US" altLang="ko-KR" dirty="0" err="1"/>
              <a:t>Xiangyu</a:t>
            </a:r>
            <a:r>
              <a:rPr lang="en-US" altLang="ko-KR" dirty="0"/>
              <a:t> Zhang, </a:t>
            </a:r>
            <a:r>
              <a:rPr lang="en-US" altLang="ko-KR" dirty="0" err="1"/>
              <a:t>Shaoqing</a:t>
            </a:r>
            <a:r>
              <a:rPr lang="en-US" altLang="ko-KR" dirty="0"/>
              <a:t> Ren, &amp; Jian Sun. </a:t>
            </a:r>
          </a:p>
          <a:p>
            <a:pPr algn="r"/>
            <a:r>
              <a:rPr lang="en-US" altLang="ko-KR" dirty="0"/>
              <a:t>Deep Residual Learning for Image Recognition. CVPR 2016.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24184" b="24791"/>
          <a:stretch/>
        </p:blipFill>
        <p:spPr>
          <a:xfrm>
            <a:off x="48478" y="1672438"/>
            <a:ext cx="12143522" cy="36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0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the key 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681" y="1572703"/>
            <a:ext cx="11411988" cy="46042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B75A9-3387-5C44-B0CD-35E625AB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1228" y="-1365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7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the key 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681" y="1572703"/>
            <a:ext cx="11411988" cy="46042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0F65B-F0DF-2344-A6EB-379F3C6B3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" y="24714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A3F2-26F6-6B49-B377-12F4D638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the key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4763-5044-9441-AC46-81157896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Neural networks would be able to learn identity F(X) = X easily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Deep neural networks should perform well at least the swallow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C0C17-4CD9-FA43-80BF-F657A70C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46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the key points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681" y="1572703"/>
            <a:ext cx="11117193" cy="4604260"/>
          </a:xfrm>
        </p:spPr>
        <p:txBody>
          <a:bodyPr/>
          <a:lstStyle/>
          <a:p>
            <a:r>
              <a:rPr lang="en-US" altLang="ko-KR" dirty="0"/>
              <a:t>Main idea : Makes residual blocks with the identity mappings.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767B-92C8-486A-B910-3220E1B03CF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D1D10-99DF-284B-91E1-F3EA0B5E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27" y="2595344"/>
            <a:ext cx="9766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3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400</Words>
  <Application>Microsoft Office PowerPoint</Application>
  <PresentationFormat>와이드스크린</PresentationFormat>
  <Paragraphs>88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CMU Sans Serif</vt:lpstr>
      <vt:lpstr>나눔스퀘어</vt:lpstr>
      <vt:lpstr>맑은 고딕</vt:lpstr>
      <vt:lpstr>Arial</vt:lpstr>
      <vt:lpstr>Cambria Math</vt:lpstr>
      <vt:lpstr>Office 테마</vt:lpstr>
      <vt:lpstr>Residual Network </vt:lpstr>
      <vt:lpstr>Table of Contents</vt:lpstr>
      <vt:lpstr>Review the key points</vt:lpstr>
      <vt:lpstr>Review the key points</vt:lpstr>
      <vt:lpstr>Review the key points</vt:lpstr>
      <vt:lpstr>Review the key points</vt:lpstr>
      <vt:lpstr>Review the key points</vt:lpstr>
      <vt:lpstr>Review the key points</vt:lpstr>
      <vt:lpstr>Review the key points</vt:lpstr>
      <vt:lpstr>Review the key points</vt:lpstr>
      <vt:lpstr>Review the key points</vt:lpstr>
      <vt:lpstr>Review the key points</vt:lpstr>
      <vt:lpstr>Table of Contents</vt:lpstr>
      <vt:lpstr>Practice</vt:lpstr>
      <vt:lpstr>Reference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Alice</dc:creator>
  <cp:lastModifiedBy>허재승(인공지능대학원)</cp:lastModifiedBy>
  <cp:revision>76</cp:revision>
  <cp:lastPrinted>2021-05-30T19:53:46Z</cp:lastPrinted>
  <dcterms:created xsi:type="dcterms:W3CDTF">2020-08-12T07:22:42Z</dcterms:created>
  <dcterms:modified xsi:type="dcterms:W3CDTF">2021-08-04T13:31:20Z</dcterms:modified>
</cp:coreProperties>
</file>