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79" r:id="rId2"/>
  </p:sldMasterIdLst>
  <p:notesMasterIdLst>
    <p:notesMasterId r:id="rId180"/>
  </p:notesMasterIdLst>
  <p:sldIdLst>
    <p:sldId id="256" r:id="rId3"/>
    <p:sldId id="257" r:id="rId4"/>
    <p:sldId id="258" r:id="rId5"/>
    <p:sldId id="566" r:id="rId6"/>
    <p:sldId id="386" r:id="rId7"/>
    <p:sldId id="387" r:id="rId8"/>
    <p:sldId id="290" r:id="rId9"/>
    <p:sldId id="423" r:id="rId10"/>
    <p:sldId id="424" r:id="rId11"/>
    <p:sldId id="425" r:id="rId12"/>
    <p:sldId id="388" r:id="rId13"/>
    <p:sldId id="354" r:id="rId14"/>
    <p:sldId id="389" r:id="rId15"/>
    <p:sldId id="390" r:id="rId16"/>
    <p:sldId id="391" r:id="rId17"/>
    <p:sldId id="392" r:id="rId18"/>
    <p:sldId id="393" r:id="rId19"/>
    <p:sldId id="394" r:id="rId20"/>
    <p:sldId id="567" r:id="rId21"/>
    <p:sldId id="569" r:id="rId22"/>
    <p:sldId id="568" r:id="rId23"/>
    <p:sldId id="396" r:id="rId24"/>
    <p:sldId id="397" r:id="rId25"/>
    <p:sldId id="398" r:id="rId26"/>
    <p:sldId id="455"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6" r:id="rId52"/>
    <p:sldId id="427" r:id="rId53"/>
    <p:sldId id="428" r:id="rId54"/>
    <p:sldId id="429" r:id="rId55"/>
    <p:sldId id="430" r:id="rId56"/>
    <p:sldId id="431" r:id="rId57"/>
    <p:sldId id="432" r:id="rId58"/>
    <p:sldId id="433" r:id="rId59"/>
    <p:sldId id="434" r:id="rId60"/>
    <p:sldId id="435" r:id="rId61"/>
    <p:sldId id="571" r:id="rId62"/>
    <p:sldId id="572" r:id="rId63"/>
    <p:sldId id="573" r:id="rId64"/>
    <p:sldId id="574" r:id="rId65"/>
    <p:sldId id="575" r:id="rId66"/>
    <p:sldId id="576" r:id="rId67"/>
    <p:sldId id="577" r:id="rId68"/>
    <p:sldId id="436" r:id="rId69"/>
    <p:sldId id="437" r:id="rId70"/>
    <p:sldId id="440" r:id="rId71"/>
    <p:sldId id="441" r:id="rId72"/>
    <p:sldId id="443" r:id="rId73"/>
    <p:sldId id="445" r:id="rId74"/>
    <p:sldId id="450" r:id="rId75"/>
    <p:sldId id="451" r:id="rId76"/>
    <p:sldId id="452" r:id="rId77"/>
    <p:sldId id="453" r:id="rId78"/>
    <p:sldId id="454" r:id="rId79"/>
    <p:sldId id="456" r:id="rId80"/>
    <p:sldId id="457" r:id="rId81"/>
    <p:sldId id="458" r:id="rId82"/>
    <p:sldId id="459" r:id="rId83"/>
    <p:sldId id="460" r:id="rId84"/>
    <p:sldId id="461" r:id="rId85"/>
    <p:sldId id="463" r:id="rId86"/>
    <p:sldId id="464" r:id="rId87"/>
    <p:sldId id="465" r:id="rId88"/>
    <p:sldId id="467" r:id="rId89"/>
    <p:sldId id="468" r:id="rId90"/>
    <p:sldId id="469" r:id="rId91"/>
    <p:sldId id="268" r:id="rId92"/>
    <p:sldId id="470" r:id="rId93"/>
    <p:sldId id="471" r:id="rId94"/>
    <p:sldId id="472" r:id="rId95"/>
    <p:sldId id="473" r:id="rId96"/>
    <p:sldId id="474" r:id="rId97"/>
    <p:sldId id="475" r:id="rId98"/>
    <p:sldId id="476" r:id="rId99"/>
    <p:sldId id="477" r:id="rId100"/>
    <p:sldId id="478" r:id="rId101"/>
    <p:sldId id="479" r:id="rId102"/>
    <p:sldId id="481" r:id="rId103"/>
    <p:sldId id="482" r:id="rId104"/>
    <p:sldId id="483" r:id="rId105"/>
    <p:sldId id="484" r:id="rId106"/>
    <p:sldId id="485" r:id="rId107"/>
    <p:sldId id="486" r:id="rId108"/>
    <p:sldId id="487" r:id="rId109"/>
    <p:sldId id="488"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5" r:id="rId125"/>
    <p:sldId id="506" r:id="rId126"/>
    <p:sldId id="507" r:id="rId127"/>
    <p:sldId id="508" r:id="rId128"/>
    <p:sldId id="509" r:id="rId129"/>
    <p:sldId id="510" r:id="rId130"/>
    <p:sldId id="511" r:id="rId131"/>
    <p:sldId id="512" r:id="rId132"/>
    <p:sldId id="513" r:id="rId133"/>
    <p:sldId id="514" r:id="rId134"/>
    <p:sldId id="515" r:id="rId135"/>
    <p:sldId id="516" r:id="rId136"/>
    <p:sldId id="517" r:id="rId137"/>
    <p:sldId id="518" r:id="rId138"/>
    <p:sldId id="273" r:id="rId139"/>
    <p:sldId id="519" r:id="rId140"/>
    <p:sldId id="520" r:id="rId141"/>
    <p:sldId id="521" r:id="rId142"/>
    <p:sldId id="522" r:id="rId143"/>
    <p:sldId id="523" r:id="rId144"/>
    <p:sldId id="524" r:id="rId145"/>
    <p:sldId id="527" r:id="rId146"/>
    <p:sldId id="528" r:id="rId147"/>
    <p:sldId id="366" r:id="rId148"/>
    <p:sldId id="533" r:id="rId149"/>
    <p:sldId id="534" r:id="rId150"/>
    <p:sldId id="535" r:id="rId151"/>
    <p:sldId id="536" r:id="rId152"/>
    <p:sldId id="537" r:id="rId153"/>
    <p:sldId id="538" r:id="rId154"/>
    <p:sldId id="373" r:id="rId155"/>
    <p:sldId id="539" r:id="rId156"/>
    <p:sldId id="540" r:id="rId157"/>
    <p:sldId id="541" r:id="rId158"/>
    <p:sldId id="542" r:id="rId159"/>
    <p:sldId id="547" r:id="rId160"/>
    <p:sldId id="548" r:id="rId161"/>
    <p:sldId id="549" r:id="rId162"/>
    <p:sldId id="550" r:id="rId163"/>
    <p:sldId id="551" r:id="rId164"/>
    <p:sldId id="543" r:id="rId165"/>
    <p:sldId id="555" r:id="rId166"/>
    <p:sldId id="556" r:id="rId167"/>
    <p:sldId id="557" r:id="rId168"/>
    <p:sldId id="558" r:id="rId169"/>
    <p:sldId id="559" r:id="rId170"/>
    <p:sldId id="560" r:id="rId171"/>
    <p:sldId id="448" r:id="rId172"/>
    <p:sldId id="449" r:id="rId173"/>
    <p:sldId id="561" r:id="rId174"/>
    <p:sldId id="562" r:id="rId175"/>
    <p:sldId id="563" r:id="rId176"/>
    <p:sldId id="564" r:id="rId177"/>
    <p:sldId id="565" r:id="rId178"/>
    <p:sldId id="278" r:id="rId17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3391" autoAdjust="0"/>
  </p:normalViewPr>
  <p:slideViewPr>
    <p:cSldViewPr snapToGrid="0" snapToObjects="1">
      <p:cViewPr>
        <p:scale>
          <a:sx n="75" d="100"/>
          <a:sy n="75" d="100"/>
        </p:scale>
        <p:origin x="484" y="56"/>
      </p:cViewPr>
      <p:guideLst/>
    </p:cSldViewPr>
  </p:slideViewPr>
  <p:notesTextViewPr>
    <p:cViewPr>
      <p:scale>
        <a:sx n="1" d="1"/>
        <a:sy n="1" d="1"/>
      </p:scale>
      <p:origin x="0" y="0"/>
    </p:cViewPr>
  </p:notesTextViewPr>
  <p:sorterViewPr>
    <p:cViewPr>
      <p:scale>
        <a:sx n="100" d="100"/>
        <a:sy n="100" d="100"/>
      </p:scale>
      <p:origin x="0" y="-152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A7B7-8B26-483F-B39B-F91F79176FE2}"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70D83-DA4A-4922-AFA6-9BF2013F472B}" type="slidenum">
              <a:rPr lang="zh-CN" altLang="en-US" smtClean="0"/>
              <a:t>‹#›</a:t>
            </a:fld>
            <a:endParaRPr lang="zh-CN" altLang="en-US"/>
          </a:p>
        </p:txBody>
      </p:sp>
    </p:spTree>
    <p:extLst>
      <p:ext uri="{BB962C8B-B14F-4D97-AF65-F5344CB8AC3E}">
        <p14:creationId xmlns:p14="http://schemas.microsoft.com/office/powerpoint/2010/main" val="204124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7%BC%96%E7%A8%8B%E8%AF%AD%E8%A8%80%E7%90%86%E8%AE%B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解释型 </a:t>
            </a:r>
            <a:endParaRPr lang="en-US" altLang="zh-CN" dirty="0"/>
          </a:p>
          <a:p>
            <a:r>
              <a:rPr lang="zh-CN" altLang="en-US" dirty="0"/>
              <a:t>动态编程语言</a:t>
            </a:r>
            <a:endParaRPr lang="en-US" altLang="zh-CN" dirty="0"/>
          </a:p>
          <a:p>
            <a:r>
              <a:rPr lang="zh-CN" altLang="en-US" dirty="0"/>
              <a:t>命令式</a:t>
            </a:r>
            <a:endParaRPr lang="en-US" altLang="zh-CN" dirty="0"/>
          </a:p>
          <a:p>
            <a:r>
              <a:rPr lang="zh-CN" altLang="en-US" dirty="0"/>
              <a:t>函数式</a:t>
            </a:r>
            <a:endParaRPr lang="en-US" altLang="zh-CN" dirty="0"/>
          </a:p>
          <a:p>
            <a:r>
              <a:rPr lang="zh-CN" altLang="en-US" dirty="0"/>
              <a:t>面向对象程序设计</a:t>
            </a:r>
            <a:r>
              <a:rPr lang="en-US" altLang="zh-CN" dirty="0"/>
              <a:t>/</a:t>
            </a:r>
            <a:r>
              <a:rPr lang="zh-CN" altLang="en-US" dirty="0"/>
              <a:t>面向过程程序设计</a:t>
            </a:r>
          </a:p>
        </p:txBody>
      </p:sp>
      <p:sp>
        <p:nvSpPr>
          <p:cNvPr id="4" name="灯片编号占位符 3"/>
          <p:cNvSpPr>
            <a:spLocks noGrp="1"/>
          </p:cNvSpPr>
          <p:nvPr>
            <p:ph type="sldNum" sz="quarter" idx="5"/>
          </p:nvPr>
        </p:nvSpPr>
        <p:spPr/>
        <p:txBody>
          <a:bodyPr/>
          <a:lstStyle/>
          <a:p>
            <a:fld id="{63970D83-DA4A-4922-AFA6-9BF2013F472B}" type="slidenum">
              <a:rPr lang="zh-CN" altLang="en-US" smtClean="0"/>
              <a:t>7</a:t>
            </a:fld>
            <a:endParaRPr lang="zh-CN" altLang="en-US"/>
          </a:p>
        </p:txBody>
      </p:sp>
    </p:spTree>
    <p:extLst>
      <p:ext uri="{BB962C8B-B14F-4D97-AF65-F5344CB8AC3E}">
        <p14:creationId xmlns:p14="http://schemas.microsoft.com/office/powerpoint/2010/main" val="360517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？？动态类型编程语言和静态类型编程语言区别</a:t>
            </a:r>
            <a:endParaRPr lang="en-US" altLang="zh-CN" dirty="0"/>
          </a:p>
          <a:p>
            <a:pPr lvl="1"/>
            <a:r>
              <a:rPr lang="zh-CN" altLang="en-US" dirty="0"/>
              <a:t>动态编程语言的变量并不是在计算机内存中被写入的某个值，它们只是指向内存的“标签”和“名称”，所以动态编程语言的变量没有一个固定的类型</a:t>
            </a:r>
            <a:endParaRPr lang="en-US" altLang="zh-CN" dirty="0"/>
          </a:p>
          <a:p>
            <a:pPr lvl="1"/>
            <a:r>
              <a:rPr lang="zh-CN" altLang="en-US" dirty="0"/>
              <a:t>和动态编程语言相反，静态编程语言的变量有固定的类型，它们指的是内存中的值</a:t>
            </a:r>
          </a:p>
          <a:p>
            <a:endParaRPr lang="zh-CN" altLang="en-US" dirty="0"/>
          </a:p>
        </p:txBody>
      </p:sp>
      <p:sp>
        <p:nvSpPr>
          <p:cNvPr id="4" name="灯片编号占位符 3"/>
          <p:cNvSpPr>
            <a:spLocks noGrp="1"/>
          </p:cNvSpPr>
          <p:nvPr>
            <p:ph type="sldNum" sz="quarter" idx="5"/>
          </p:nvPr>
        </p:nvSpPr>
        <p:spPr/>
        <p:txBody>
          <a:bodyPr/>
          <a:lstStyle/>
          <a:p>
            <a:fld id="{63970D83-DA4A-4922-AFA6-9BF2013F472B}" type="slidenum">
              <a:rPr lang="zh-CN" altLang="en-US" smtClean="0"/>
              <a:t>10</a:t>
            </a:fld>
            <a:endParaRPr lang="zh-CN" altLang="en-US"/>
          </a:p>
        </p:txBody>
      </p:sp>
    </p:spTree>
    <p:extLst>
      <p:ext uri="{BB962C8B-B14F-4D97-AF65-F5344CB8AC3E}">
        <p14:creationId xmlns:p14="http://schemas.microsoft.com/office/powerpoint/2010/main" val="410747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在</a:t>
            </a:r>
            <a:r>
              <a:rPr lang="zh-CN" altLang="en-US" b="0" i="0" u="none" strike="noStrike" dirty="0">
                <a:solidFill>
                  <a:srgbClr val="136EC2"/>
                </a:solidFill>
                <a:effectLst/>
                <a:latin typeface="arial" panose="020B0604020202020204" pitchFamily="34" charset="0"/>
                <a:hlinkClick r:id="rId3"/>
              </a:rPr>
              <a:t>编程语言理论</a:t>
            </a:r>
            <a:r>
              <a:rPr lang="zh-CN" altLang="en-US" b="0" i="0" dirty="0">
                <a:solidFill>
                  <a:srgbClr val="333333"/>
                </a:solidFill>
                <a:effectLst/>
                <a:latin typeface="arial" panose="020B0604020202020204" pitchFamily="34" charset="0"/>
              </a:rPr>
              <a:t>中，</a:t>
            </a:r>
            <a:r>
              <a:rPr lang="zh-CN" altLang="en-US" b="1" i="0" dirty="0">
                <a:solidFill>
                  <a:srgbClr val="333333"/>
                </a:solidFill>
                <a:effectLst/>
                <a:latin typeface="arial" panose="020B0604020202020204" pitchFamily="34" charset="0"/>
              </a:rPr>
              <a:t>惰性求值</a:t>
            </a:r>
            <a:r>
              <a:rPr lang="zh-CN" altLang="en-US" b="0" i="0" dirty="0">
                <a:solidFill>
                  <a:srgbClr val="333333"/>
                </a:solidFill>
                <a:effectLst/>
                <a:latin typeface="arial" panose="020B0604020202020204" pitchFamily="34" charset="0"/>
              </a:rPr>
              <a:t>（英语：</a:t>
            </a:r>
            <a:r>
              <a:rPr lang="en-US" altLang="zh-CN" b="0" i="0" dirty="0">
                <a:solidFill>
                  <a:srgbClr val="333333"/>
                </a:solidFill>
                <a:effectLst/>
                <a:latin typeface="arial" panose="020B0604020202020204" pitchFamily="34" charset="0"/>
              </a:rPr>
              <a:t>Lazy Evaluation</a:t>
            </a:r>
            <a:r>
              <a:rPr lang="zh-CN" altLang="en-US" b="0" i="0" dirty="0">
                <a:solidFill>
                  <a:srgbClr val="333333"/>
                </a:solidFill>
                <a:effectLst/>
                <a:latin typeface="arial" panose="020B0604020202020204" pitchFamily="34" charset="0"/>
              </a:rPr>
              <a:t>），又译为</a:t>
            </a:r>
            <a:r>
              <a:rPr lang="zh-CN" altLang="en-US" b="1" i="0" dirty="0">
                <a:solidFill>
                  <a:srgbClr val="333333"/>
                </a:solidFill>
                <a:effectLst/>
                <a:latin typeface="arial" panose="020B0604020202020204" pitchFamily="34" charset="0"/>
              </a:rPr>
              <a:t>惰性计算</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懒惰求值</a:t>
            </a:r>
            <a:r>
              <a:rPr lang="zh-CN" altLang="en-US" b="0" i="0" dirty="0">
                <a:solidFill>
                  <a:srgbClr val="333333"/>
                </a:solidFill>
                <a:effectLst/>
                <a:latin typeface="arial" panose="020B0604020202020204" pitchFamily="34" charset="0"/>
              </a:rPr>
              <a:t>，也称为</a:t>
            </a:r>
            <a:r>
              <a:rPr lang="zh-CN" altLang="en-US" b="1" i="0" dirty="0">
                <a:solidFill>
                  <a:srgbClr val="333333"/>
                </a:solidFill>
                <a:effectLst/>
                <a:latin typeface="arial" panose="020B0604020202020204" pitchFamily="34" charset="0"/>
              </a:rPr>
              <a:t>传需求调用</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call-by-need</a:t>
            </a:r>
            <a:r>
              <a:rPr lang="zh-CN" altLang="en-US" b="0" i="0" dirty="0">
                <a:solidFill>
                  <a:srgbClr val="333333"/>
                </a:solidFill>
                <a:effectLst/>
                <a:latin typeface="arial" panose="020B0604020202020204" pitchFamily="34" charset="0"/>
              </a:rPr>
              <a:t>），是一个计算机编程中的一个概念，它的目的是要最小化计算机要做的工作。</a:t>
            </a:r>
            <a:r>
              <a:rPr lang="zh-CN" altLang="en-US" b="0" i="0" dirty="0">
                <a:solidFill>
                  <a:srgbClr val="777777"/>
                </a:solidFill>
                <a:effectLst/>
                <a:latin typeface="Verdana" panose="020B0604030504040204" pitchFamily="34" charset="0"/>
              </a:rPr>
              <a:t>表达式不会在它被绑定到变量之后就立即求值，而是等用到时再求值。</a:t>
            </a:r>
            <a:endParaRPr lang="en-US" altLang="zh-CN" b="0" i="0" dirty="0">
              <a:solidFill>
                <a:srgbClr val="777777"/>
              </a:solidFill>
              <a:effectLst/>
              <a:latin typeface="Verdana" panose="020B0604030504040204" pitchFamily="34" charset="0"/>
            </a:endParaRPr>
          </a:p>
          <a:p>
            <a:endParaRPr lang="en-US" altLang="zh-CN" b="0" i="0" dirty="0">
              <a:solidFill>
                <a:srgbClr val="777777"/>
              </a:solidFill>
              <a:effectLst/>
              <a:latin typeface="Verdana" panose="020B0604030504040204" pitchFamily="34" charset="0"/>
            </a:endParaRPr>
          </a:p>
          <a:p>
            <a:pPr algn="l"/>
            <a:r>
              <a:rPr lang="en-US" altLang="zh-CN" dirty="0"/>
              <a:t>ls = [] </a:t>
            </a:r>
          </a:p>
          <a:p>
            <a:pPr algn="l"/>
            <a:r>
              <a:rPr lang="en-US" altLang="zh-CN" dirty="0"/>
              <a:t>for x in range(5): </a:t>
            </a:r>
          </a:p>
          <a:p>
            <a:pPr algn="l"/>
            <a:r>
              <a:rPr lang="en-US" altLang="zh-CN" dirty="0" err="1"/>
              <a:t>ls.append</a:t>
            </a:r>
            <a:r>
              <a:rPr lang="en-US" altLang="zh-CN" dirty="0"/>
              <a:t>(lambda: x**2)</a:t>
            </a:r>
          </a:p>
          <a:p>
            <a:pPr algn="l"/>
            <a:r>
              <a:rPr lang="en-US" altLang="zh-CN" dirty="0"/>
              <a:t>print(ls[0]()) </a:t>
            </a:r>
          </a:p>
          <a:p>
            <a:pPr algn="l"/>
            <a:r>
              <a:rPr lang="en-US" altLang="zh-CN" dirty="0"/>
              <a:t>print(ls[1]()) </a:t>
            </a:r>
          </a:p>
          <a:p>
            <a:pPr algn="l"/>
            <a:r>
              <a:rPr lang="en-US" altLang="zh-CN" dirty="0"/>
              <a:t>print(ls[2]()) </a:t>
            </a:r>
          </a:p>
          <a:p>
            <a:pPr algn="l"/>
            <a:r>
              <a:rPr lang="zh-CN" altLang="en-US" b="0" i="0" dirty="0">
                <a:solidFill>
                  <a:srgbClr val="000000"/>
                </a:solidFill>
                <a:effectLst/>
                <a:latin typeface="helvetica neue"/>
              </a:rPr>
              <a:t>我们以为它会输出</a:t>
            </a:r>
            <a:r>
              <a:rPr lang="en-US" altLang="zh-CN" b="0" i="0" dirty="0">
                <a:solidFill>
                  <a:srgbClr val="000000"/>
                </a:solidFill>
                <a:effectLst/>
                <a:latin typeface="helvetica neue"/>
              </a:rPr>
              <a:t>[0],[1],[4].</a:t>
            </a:r>
            <a:r>
              <a:rPr lang="zh-CN" altLang="en-US" b="0" i="0" dirty="0">
                <a:solidFill>
                  <a:srgbClr val="000000"/>
                </a:solidFill>
                <a:effectLst/>
                <a:latin typeface="helvetica neue"/>
              </a:rPr>
              <a:t>但实际情况是。。。。。</a:t>
            </a:r>
          </a:p>
          <a:p>
            <a:pPr algn="l"/>
            <a:r>
              <a:rPr lang="en-US" altLang="zh-CN" dirty="0"/>
              <a:t>16 16 16 </a:t>
            </a:r>
            <a:r>
              <a:rPr lang="zh-CN" altLang="en-US" b="0" i="0" dirty="0">
                <a:solidFill>
                  <a:srgbClr val="000000"/>
                </a:solidFill>
                <a:effectLst/>
                <a:latin typeface="helvetica neue"/>
              </a:rPr>
              <a:t>这是什么鬼？ 其实这和 </a:t>
            </a:r>
            <a:r>
              <a:rPr lang="en-US" altLang="zh-CN" b="0" i="0" dirty="0">
                <a:solidFill>
                  <a:srgbClr val="000000"/>
                </a:solidFill>
                <a:effectLst/>
                <a:latin typeface="helvetica neue"/>
              </a:rPr>
              <a:t>python </a:t>
            </a:r>
            <a:r>
              <a:rPr lang="zh-CN" altLang="en-US" b="0" i="0" dirty="0">
                <a:solidFill>
                  <a:srgbClr val="000000"/>
                </a:solidFill>
                <a:effectLst/>
                <a:latin typeface="helvetica neue"/>
              </a:rPr>
              <a:t>的惰性求值有关。</a:t>
            </a:r>
            <a:r>
              <a:rPr lang="zh-CN" altLang="en-US" b="1" i="0" dirty="0">
                <a:solidFill>
                  <a:srgbClr val="000000"/>
                </a:solidFill>
                <a:effectLst/>
                <a:latin typeface="helvetica neue"/>
              </a:rPr>
              <a:t>惰性求值</a:t>
            </a:r>
            <a:r>
              <a:rPr lang="zh-CN" altLang="en-US" b="0" i="0" dirty="0">
                <a:solidFill>
                  <a:srgbClr val="000000"/>
                </a:solidFill>
                <a:effectLst/>
                <a:latin typeface="helvetica neue"/>
              </a:rPr>
              <a:t>，也就是延迟求值，表达式不会在它被绑定到变量之后就立即求值，而是等用到时再求值。</a:t>
            </a:r>
            <a:r>
              <a:rPr lang="en-US" altLang="zh-CN" b="0" i="0" dirty="0">
                <a:solidFill>
                  <a:srgbClr val="000000"/>
                </a:solidFill>
                <a:effectLst/>
                <a:latin typeface="helvetica neue"/>
              </a:rPr>
              <a:t>x </a:t>
            </a:r>
            <a:r>
              <a:rPr lang="zh-CN" altLang="en-US" b="0" i="0" dirty="0">
                <a:solidFill>
                  <a:srgbClr val="000000"/>
                </a:solidFill>
                <a:effectLst/>
                <a:latin typeface="helvetica neue"/>
              </a:rPr>
              <a:t>实际不在 </a:t>
            </a:r>
            <a:r>
              <a:rPr lang="en-US" altLang="zh-CN" b="0" i="0" dirty="0">
                <a:solidFill>
                  <a:srgbClr val="000000"/>
                </a:solidFill>
                <a:effectLst/>
                <a:latin typeface="helvetica neue"/>
              </a:rPr>
              <a:t>lambda </a:t>
            </a:r>
            <a:r>
              <a:rPr lang="zh-CN" altLang="en-US" b="0" i="0" dirty="0">
                <a:solidFill>
                  <a:srgbClr val="000000"/>
                </a:solidFill>
                <a:effectLst/>
                <a:latin typeface="helvetica neue"/>
              </a:rPr>
              <a:t>的作用域中。只有当 </a:t>
            </a:r>
            <a:r>
              <a:rPr lang="en-US" altLang="zh-CN" b="0" i="0" dirty="0">
                <a:solidFill>
                  <a:srgbClr val="000000"/>
                </a:solidFill>
                <a:effectLst/>
                <a:latin typeface="helvetica neue"/>
              </a:rPr>
              <a:t>lambda </a:t>
            </a:r>
            <a:r>
              <a:rPr lang="zh-CN" altLang="en-US" b="0" i="0" dirty="0">
                <a:solidFill>
                  <a:srgbClr val="000000"/>
                </a:solidFill>
                <a:effectLst/>
                <a:latin typeface="helvetica neue"/>
              </a:rPr>
              <a:t>被调用时，</a:t>
            </a:r>
            <a:r>
              <a:rPr lang="en-US" altLang="zh-CN" b="0" i="0" dirty="0">
                <a:solidFill>
                  <a:srgbClr val="000000"/>
                </a:solidFill>
                <a:effectLst/>
                <a:latin typeface="helvetica neue"/>
              </a:rPr>
              <a:t>x </a:t>
            </a:r>
            <a:r>
              <a:rPr lang="zh-CN" altLang="en-US" b="0" i="0" dirty="0">
                <a:solidFill>
                  <a:srgbClr val="000000"/>
                </a:solidFill>
                <a:effectLst/>
                <a:latin typeface="helvetica neue"/>
              </a:rPr>
              <a:t>的值才会被传给它。也就是最后的一次循环中 </a:t>
            </a:r>
            <a:r>
              <a:rPr lang="en-US" altLang="zh-CN" b="0" i="0" dirty="0">
                <a:solidFill>
                  <a:srgbClr val="000000"/>
                </a:solidFill>
                <a:effectLst/>
                <a:latin typeface="helvetica neue"/>
              </a:rPr>
              <a:t>x </a:t>
            </a:r>
            <a:r>
              <a:rPr lang="zh-CN" altLang="en-US" b="0" i="0" dirty="0">
                <a:solidFill>
                  <a:srgbClr val="000000"/>
                </a:solidFill>
                <a:effectLst/>
                <a:latin typeface="helvetica neue"/>
              </a:rPr>
              <a:t>为 </a:t>
            </a:r>
            <a:r>
              <a:rPr lang="en-US" altLang="zh-CN" b="0" i="0" dirty="0">
                <a:solidFill>
                  <a:srgbClr val="000000"/>
                </a:solidFill>
                <a:effectLst/>
                <a:latin typeface="helvetica neue"/>
              </a:rPr>
              <a:t>4</a:t>
            </a:r>
            <a:r>
              <a:rPr lang="zh-CN" altLang="en-US" b="0" i="0" dirty="0">
                <a:solidFill>
                  <a:srgbClr val="000000"/>
                </a:solidFill>
                <a:effectLst/>
                <a:latin typeface="helvetica neue"/>
              </a:rPr>
              <a:t>，后面的 </a:t>
            </a:r>
            <a:r>
              <a:rPr lang="en-US" altLang="zh-CN" b="0" i="0" dirty="0">
                <a:solidFill>
                  <a:srgbClr val="000000"/>
                </a:solidFill>
                <a:effectLst/>
                <a:latin typeface="helvetica neue"/>
              </a:rPr>
              <a:t>ls[1],ls[1],ls[2],ls[3]</a:t>
            </a:r>
            <a:r>
              <a:rPr lang="zh-CN" altLang="en-US" b="0" i="0" dirty="0">
                <a:solidFill>
                  <a:srgbClr val="000000"/>
                </a:solidFill>
                <a:effectLst/>
                <a:latin typeface="helvetica neue"/>
              </a:rPr>
              <a:t>实际都是 </a:t>
            </a:r>
            <a:r>
              <a:rPr lang="en-US" altLang="zh-CN" b="0" i="0" dirty="0">
                <a:solidFill>
                  <a:srgbClr val="000000"/>
                </a:solidFill>
                <a:effectLst/>
                <a:latin typeface="helvetica neue"/>
              </a:rPr>
              <a:t>16</a:t>
            </a:r>
            <a:r>
              <a:rPr lang="zh-CN" altLang="en-US" b="0" i="0" dirty="0">
                <a:solidFill>
                  <a:srgbClr val="000000"/>
                </a:solidFill>
                <a:effectLst/>
                <a:latin typeface="helvetica neue"/>
              </a:rPr>
              <a:t>。同时这是面试常考的一个点，希望大家牢记。 这个问题考察了闭包。</a:t>
            </a:r>
          </a:p>
          <a:p>
            <a:endParaRPr lang="en-US" altLang="zh-CN" b="0" i="0" dirty="0">
              <a:solidFill>
                <a:srgbClr val="777777"/>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63970D83-DA4A-4922-AFA6-9BF2013F472B}" type="slidenum">
              <a:rPr lang="zh-CN" altLang="en-US" smtClean="0"/>
              <a:t>24</a:t>
            </a:fld>
            <a:endParaRPr lang="zh-CN" altLang="en-US"/>
          </a:p>
        </p:txBody>
      </p:sp>
    </p:spTree>
    <p:extLst>
      <p:ext uri="{BB962C8B-B14F-4D97-AF65-F5344CB8AC3E}">
        <p14:creationId xmlns:p14="http://schemas.microsoft.com/office/powerpoint/2010/main" val="38442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强类型语言</a:t>
            </a:r>
            <a:r>
              <a:rPr lang="en-US" altLang="zh-CN" dirty="0"/>
              <a:t>/</a:t>
            </a:r>
            <a:r>
              <a:rPr lang="zh-CN" altLang="en-US" dirty="0"/>
              <a:t>弱类型语言</a:t>
            </a:r>
            <a:endParaRPr lang="en-US" altLang="zh-CN" dirty="0"/>
          </a:p>
          <a:p>
            <a:r>
              <a:rPr lang="zh-CN" altLang="en-US" dirty="0"/>
              <a:t>动态类型语言</a:t>
            </a:r>
          </a:p>
        </p:txBody>
      </p:sp>
      <p:sp>
        <p:nvSpPr>
          <p:cNvPr id="4" name="灯片编号占位符 3"/>
          <p:cNvSpPr>
            <a:spLocks noGrp="1"/>
          </p:cNvSpPr>
          <p:nvPr>
            <p:ph type="sldNum" sz="quarter" idx="5"/>
          </p:nvPr>
        </p:nvSpPr>
        <p:spPr/>
        <p:txBody>
          <a:bodyPr/>
          <a:lstStyle/>
          <a:p>
            <a:fld id="{63970D83-DA4A-4922-AFA6-9BF2013F472B}" type="slidenum">
              <a:rPr lang="zh-CN" altLang="en-US" smtClean="0"/>
              <a:t>27</a:t>
            </a:fld>
            <a:endParaRPr lang="zh-CN" altLang="en-US"/>
          </a:p>
        </p:txBody>
      </p:sp>
    </p:spTree>
    <p:extLst>
      <p:ext uri="{BB962C8B-B14F-4D97-AF65-F5344CB8AC3E}">
        <p14:creationId xmlns:p14="http://schemas.microsoft.com/office/powerpoint/2010/main" val="373007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椭圆 1"/>
          <p:cNvSpPr/>
          <p:nvPr userDrawn="1"/>
        </p:nvSpPr>
        <p:spPr>
          <a:xfrm rot="5400000">
            <a:off x="2387955" y="567211"/>
            <a:ext cx="2704501" cy="1570084"/>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矩形 7"/>
          <p:cNvSpPr/>
          <p:nvPr userDrawn="1"/>
        </p:nvSpPr>
        <p:spPr>
          <a:xfrm rot="5400000">
            <a:off x="3746437" y="778813"/>
            <a:ext cx="3128145" cy="157052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椭圆 12"/>
          <p:cNvSpPr/>
          <p:nvPr userDrawn="1"/>
        </p:nvSpPr>
        <p:spPr>
          <a:xfrm rot="5400000">
            <a:off x="7099079" y="567209"/>
            <a:ext cx="2704500" cy="1570083"/>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椭圆 13"/>
          <p:cNvSpPr/>
          <p:nvPr userDrawn="1"/>
        </p:nvSpPr>
        <p:spPr>
          <a:xfrm rot="5400000">
            <a:off x="5316544" y="779224"/>
            <a:ext cx="3128965" cy="157052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弧形 5"/>
          <p:cNvSpPr/>
          <p:nvPr userDrawn="1"/>
        </p:nvSpPr>
        <p:spPr>
          <a:xfrm>
            <a:off x="2766037" y="-3350933"/>
            <a:ext cx="6659920" cy="665992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7" name="椭圆 6"/>
          <p:cNvSpPr/>
          <p:nvPr userDrawn="1"/>
        </p:nvSpPr>
        <p:spPr>
          <a:xfrm>
            <a:off x="5990987" y="3218976"/>
            <a:ext cx="210024" cy="210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文本占位符 10"/>
          <p:cNvSpPr>
            <a:spLocks noGrp="1"/>
          </p:cNvSpPr>
          <p:nvPr>
            <p:ph type="body" sz="quarter" idx="10" hasCustomPrompt="1"/>
          </p:nvPr>
        </p:nvSpPr>
        <p:spPr>
          <a:xfrm>
            <a:off x="1893887" y="3723339"/>
            <a:ext cx="8404225" cy="830997"/>
          </a:xfrm>
          <a:prstGeom prst="rect">
            <a:avLst/>
          </a:prstGeom>
        </p:spPr>
        <p:txBody>
          <a:bodyPr>
            <a:spAutoFit/>
          </a:bodyPr>
          <a:lstStyle>
            <a:lvl1pPr marL="0" indent="0" algn="ctr">
              <a:buNone/>
              <a:defRPr sz="4800" b="1"/>
            </a:lvl1pPr>
          </a:lstStyle>
          <a:p>
            <a:pPr lvl="0"/>
            <a:r>
              <a:rPr lang="zh-CN" altLang="en-US" dirty="0"/>
              <a:t>请在此处输入标题</a:t>
            </a:r>
          </a:p>
        </p:txBody>
      </p:sp>
      <p:sp>
        <p:nvSpPr>
          <p:cNvPr id="13" name="文本占位符 10"/>
          <p:cNvSpPr>
            <a:spLocks noGrp="1"/>
          </p:cNvSpPr>
          <p:nvPr>
            <p:ph type="body" sz="quarter" idx="12" hasCustomPrompt="1"/>
          </p:nvPr>
        </p:nvSpPr>
        <p:spPr>
          <a:xfrm>
            <a:off x="3468529" y="4566939"/>
            <a:ext cx="5254474" cy="553998"/>
          </a:xfrm>
          <a:prstGeom prst="rect">
            <a:avLst/>
          </a:prstGeom>
        </p:spPr>
        <p:txBody>
          <a:bodyPr wrap="square">
            <a:spAutoFit/>
          </a:bodyPr>
          <a:lstStyle>
            <a:lvl1pPr marL="0" indent="0" algn="ctr" defTabSz="914377">
              <a:lnSpc>
                <a:spcPct val="150000"/>
              </a:lnSpc>
              <a:buNone/>
              <a:defRPr lang="zh-CN" altLang="en-US" sz="1000" dirty="0">
                <a:solidFill>
                  <a:schemeClr val="tx1">
                    <a:lumMod val="50000"/>
                    <a:lumOff val="50000"/>
                  </a:schemeClr>
                </a:solidFill>
              </a:defRPr>
            </a:lvl1pPr>
          </a:lstStyle>
          <a:p>
            <a:pPr marL="0" lvl="0" algn="ctr" defTabSz="914377">
              <a:lnSpc>
                <a:spcPct val="150000"/>
              </a:lnSpc>
            </a:pPr>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229156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4"/>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2"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168777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3"/>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3"/>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2" name="文本占位符 15">
            <a:extLst>
              <a:ext uri="{FF2B5EF4-FFF2-40B4-BE49-F238E27FC236}">
                <a16:creationId xmlns:a16="http://schemas.microsoft.com/office/drawing/2014/main" id="{C41D5BC7-BC54-4E89-9ABE-8DC7DE30C79F}"/>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rgbClr val="92D05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rgbClr val="92D05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p>
        </p:txBody>
      </p:sp>
    </p:spTree>
    <p:extLst>
      <p:ext uri="{BB962C8B-B14F-4D97-AF65-F5344CB8AC3E}">
        <p14:creationId xmlns:p14="http://schemas.microsoft.com/office/powerpoint/2010/main" val="139050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2"/>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2"/>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20769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2" name="文本占位符 15">
            <a:extLst>
              <a:ext uri="{FF2B5EF4-FFF2-40B4-BE49-F238E27FC236}">
                <a16:creationId xmlns:a16="http://schemas.microsoft.com/office/drawing/2014/main" id="{8E95F11D-972D-422C-9648-5FA3A3241B75}"/>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rgbClr val="C0000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rgbClr val="C0000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p>
        </p:txBody>
      </p:sp>
    </p:spTree>
    <p:extLst>
      <p:ext uri="{BB962C8B-B14F-4D97-AF65-F5344CB8AC3E}">
        <p14:creationId xmlns:p14="http://schemas.microsoft.com/office/powerpoint/2010/main" val="73402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grpSp>
        <p:nvGrpSpPr>
          <p:cNvPr id="25" name="组合 24"/>
          <p:cNvGrpSpPr/>
          <p:nvPr userDrawn="1"/>
        </p:nvGrpSpPr>
        <p:grpSpPr>
          <a:xfrm>
            <a:off x="1887318" y="3292320"/>
            <a:ext cx="8417364" cy="136680"/>
            <a:chOff x="566555" y="877035"/>
            <a:chExt cx="2340260" cy="164545"/>
          </a:xfrm>
        </p:grpSpPr>
        <p:sp>
          <p:nvSpPr>
            <p:cNvPr id="26" name="矩形 25"/>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占位符 10"/>
          <p:cNvSpPr>
            <a:spLocks noGrp="1"/>
          </p:cNvSpPr>
          <p:nvPr>
            <p:ph type="body" sz="quarter" idx="10" hasCustomPrompt="1"/>
          </p:nvPr>
        </p:nvSpPr>
        <p:spPr>
          <a:xfrm>
            <a:off x="1893887" y="2467589"/>
            <a:ext cx="8404225" cy="830997"/>
          </a:xfrm>
          <a:prstGeom prst="rect">
            <a:avLst/>
          </a:prstGeom>
        </p:spPr>
        <p:txBody>
          <a:bodyPr>
            <a:spAutoFit/>
          </a:bodyPr>
          <a:lstStyle>
            <a:lvl1pPr marL="0" indent="0" algn="ctr">
              <a:buNone/>
              <a:defRPr sz="4800" b="1"/>
            </a:lvl1pPr>
          </a:lstStyle>
          <a:p>
            <a:pPr lvl="0"/>
            <a:r>
              <a:rPr lang="zh-CN" altLang="en-US" dirty="0"/>
              <a:t>请在此处输入标题</a:t>
            </a:r>
          </a:p>
        </p:txBody>
      </p:sp>
      <p:sp>
        <p:nvSpPr>
          <p:cNvPr id="34" name="文本占位符 10"/>
          <p:cNvSpPr>
            <a:spLocks noGrp="1"/>
          </p:cNvSpPr>
          <p:nvPr>
            <p:ph type="body" sz="quarter" idx="12" hasCustomPrompt="1"/>
          </p:nvPr>
        </p:nvSpPr>
        <p:spPr>
          <a:xfrm>
            <a:off x="3468529" y="3431373"/>
            <a:ext cx="5254474" cy="553998"/>
          </a:xfrm>
          <a:prstGeom prst="rect">
            <a:avLst/>
          </a:prstGeom>
        </p:spPr>
        <p:txBody>
          <a:bodyPr wrap="square">
            <a:spAutoFit/>
          </a:bodyPr>
          <a:lstStyle>
            <a:lvl1pPr marL="0" indent="0" algn="ctr" defTabSz="914377">
              <a:lnSpc>
                <a:spcPct val="150000"/>
              </a:lnSpc>
              <a:buNone/>
              <a:defRPr lang="zh-CN" altLang="en-US" sz="1000" dirty="0">
                <a:solidFill>
                  <a:schemeClr val="tx1">
                    <a:lumMod val="50000"/>
                    <a:lumOff val="50000"/>
                  </a:schemeClr>
                </a:solidFill>
              </a:defRPr>
            </a:lvl1pPr>
          </a:lstStyle>
          <a:p>
            <a:pPr marL="0" lvl="0" algn="ctr" defTabSz="914377">
              <a:lnSpc>
                <a:spcPct val="150000"/>
              </a:lnSpc>
            </a:pPr>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52059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页_1">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4"/>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2"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6" name="文本占位符 15">
            <a:extLst>
              <a:ext uri="{FF2B5EF4-FFF2-40B4-BE49-F238E27FC236}">
                <a16:creationId xmlns:a16="http://schemas.microsoft.com/office/drawing/2014/main" id="{CF3BA06D-C890-4F95-8DD2-51A84DC5332A}"/>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p>
        </p:txBody>
      </p:sp>
    </p:spTree>
    <p:extLst>
      <p:ext uri="{BB962C8B-B14F-4D97-AF65-F5344CB8AC3E}">
        <p14:creationId xmlns:p14="http://schemas.microsoft.com/office/powerpoint/2010/main" val="20272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85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429348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作者</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508010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Impact Arial</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cn.bing.com</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@Smile</a:t>
            </a: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呆鱼</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17" name="矩形 8"/>
          <p:cNvSpPr/>
          <p:nvPr userDrawn="1"/>
        </p:nvSpPr>
        <p:spPr>
          <a:xfrm>
            <a:off x="796539" y="206084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214460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204369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3161514"/>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3245269"/>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3144360"/>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4362628"/>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4446383"/>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4345474"/>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22697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17" name="矩形 8"/>
          <p:cNvSpPr/>
          <p:nvPr userDrawn="1"/>
        </p:nvSpPr>
        <p:spPr>
          <a:xfrm>
            <a:off x="796539" y="1415311"/>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1499066"/>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1398157"/>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2515978"/>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2599733"/>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2498824"/>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3717092"/>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3800847"/>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3699938"/>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21" name="矩形 8"/>
          <p:cNvSpPr/>
          <p:nvPr userDrawn="1"/>
        </p:nvSpPr>
        <p:spPr>
          <a:xfrm>
            <a:off x="796539" y="4918206"/>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22" name="文本占位符 10"/>
          <p:cNvSpPr>
            <a:spLocks noGrp="1"/>
          </p:cNvSpPr>
          <p:nvPr>
            <p:ph type="body" sz="quarter" idx="19" hasCustomPrompt="1"/>
          </p:nvPr>
        </p:nvSpPr>
        <p:spPr>
          <a:xfrm>
            <a:off x="1628247" y="5001961"/>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23" name="文本占位符 10"/>
          <p:cNvSpPr>
            <a:spLocks noGrp="1"/>
          </p:cNvSpPr>
          <p:nvPr>
            <p:ph type="body" sz="quarter" idx="20" hasCustomPrompt="1"/>
          </p:nvPr>
        </p:nvSpPr>
        <p:spPr>
          <a:xfrm>
            <a:off x="800384" y="4901052"/>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264673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sp>
        <p:nvSpPr>
          <p:cNvPr id="17" name="矩形 8"/>
          <p:cNvSpPr/>
          <p:nvPr userDrawn="1"/>
        </p:nvSpPr>
        <p:spPr>
          <a:xfrm>
            <a:off x="796539" y="844832"/>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928587"/>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827678"/>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1945499"/>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2029254"/>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1928345"/>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3146613"/>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3230368"/>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3129459"/>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21" name="矩形 8"/>
          <p:cNvSpPr/>
          <p:nvPr userDrawn="1"/>
        </p:nvSpPr>
        <p:spPr>
          <a:xfrm>
            <a:off x="796539" y="434772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22" name="文本占位符 10"/>
          <p:cNvSpPr>
            <a:spLocks noGrp="1"/>
          </p:cNvSpPr>
          <p:nvPr>
            <p:ph type="body" sz="quarter" idx="19" hasCustomPrompt="1"/>
          </p:nvPr>
        </p:nvSpPr>
        <p:spPr>
          <a:xfrm>
            <a:off x="1628247" y="44314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23" name="文本占位符 10"/>
          <p:cNvSpPr>
            <a:spLocks noGrp="1"/>
          </p:cNvSpPr>
          <p:nvPr>
            <p:ph type="body" sz="quarter" idx="20" hasCustomPrompt="1"/>
          </p:nvPr>
        </p:nvSpPr>
        <p:spPr>
          <a:xfrm>
            <a:off x="800384" y="43305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
        <p:nvSpPr>
          <p:cNvPr id="30" name="矩形 8"/>
          <p:cNvSpPr/>
          <p:nvPr userDrawn="1"/>
        </p:nvSpPr>
        <p:spPr>
          <a:xfrm>
            <a:off x="796539" y="563259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sp>
        <p:nvSpPr>
          <p:cNvPr id="32" name="文本占位符 10"/>
          <p:cNvSpPr>
            <a:spLocks noGrp="1"/>
          </p:cNvSpPr>
          <p:nvPr>
            <p:ph type="body" sz="quarter" idx="21" hasCustomPrompt="1"/>
          </p:nvPr>
        </p:nvSpPr>
        <p:spPr>
          <a:xfrm>
            <a:off x="1628247" y="571635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6" name="文本占位符 10"/>
          <p:cNvSpPr>
            <a:spLocks noGrp="1"/>
          </p:cNvSpPr>
          <p:nvPr>
            <p:ph type="body" sz="quarter" idx="22" hasCustomPrompt="1"/>
          </p:nvPr>
        </p:nvSpPr>
        <p:spPr>
          <a:xfrm>
            <a:off x="800384" y="561544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101948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17" name="矩形 8"/>
          <p:cNvSpPr/>
          <p:nvPr userDrawn="1"/>
        </p:nvSpPr>
        <p:spPr>
          <a:xfrm>
            <a:off x="796539" y="893975"/>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977730"/>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876821"/>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179458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1878342"/>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1777433"/>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43" name="矩形 8"/>
          <p:cNvSpPr/>
          <p:nvPr userDrawn="1"/>
        </p:nvSpPr>
        <p:spPr>
          <a:xfrm>
            <a:off x="796539" y="2710415"/>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44" name="文本占位符 10"/>
          <p:cNvSpPr>
            <a:spLocks noGrp="1"/>
          </p:cNvSpPr>
          <p:nvPr>
            <p:ph type="body" sz="quarter" idx="17" hasCustomPrompt="1"/>
          </p:nvPr>
        </p:nvSpPr>
        <p:spPr>
          <a:xfrm>
            <a:off x="1628247" y="2794170"/>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45" name="文本占位符 10"/>
          <p:cNvSpPr>
            <a:spLocks noGrp="1"/>
          </p:cNvSpPr>
          <p:nvPr>
            <p:ph type="body" sz="quarter" idx="18" hasCustomPrompt="1"/>
          </p:nvPr>
        </p:nvSpPr>
        <p:spPr>
          <a:xfrm>
            <a:off x="800384" y="2693261"/>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46" name="矩形 8"/>
          <p:cNvSpPr/>
          <p:nvPr userDrawn="1"/>
        </p:nvSpPr>
        <p:spPr>
          <a:xfrm>
            <a:off x="796539" y="361102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47" name="文本占位符 10"/>
          <p:cNvSpPr>
            <a:spLocks noGrp="1"/>
          </p:cNvSpPr>
          <p:nvPr>
            <p:ph type="body" sz="quarter" idx="19" hasCustomPrompt="1"/>
          </p:nvPr>
        </p:nvSpPr>
        <p:spPr>
          <a:xfrm>
            <a:off x="1628247" y="36947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48" name="文本占位符 10"/>
          <p:cNvSpPr>
            <a:spLocks noGrp="1"/>
          </p:cNvSpPr>
          <p:nvPr>
            <p:ph type="body" sz="quarter" idx="20" hasCustomPrompt="1"/>
          </p:nvPr>
        </p:nvSpPr>
        <p:spPr>
          <a:xfrm>
            <a:off x="800384" y="35938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
        <p:nvSpPr>
          <p:cNvPr id="49" name="矩形 8"/>
          <p:cNvSpPr/>
          <p:nvPr userDrawn="1"/>
        </p:nvSpPr>
        <p:spPr>
          <a:xfrm>
            <a:off x="796539" y="4515269"/>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sp>
        <p:nvSpPr>
          <p:cNvPr id="50" name="文本占位符 10"/>
          <p:cNvSpPr>
            <a:spLocks noGrp="1"/>
          </p:cNvSpPr>
          <p:nvPr>
            <p:ph type="body" sz="quarter" idx="21" hasCustomPrompt="1"/>
          </p:nvPr>
        </p:nvSpPr>
        <p:spPr>
          <a:xfrm>
            <a:off x="1628247" y="4599024"/>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51" name="文本占位符 10"/>
          <p:cNvSpPr>
            <a:spLocks noGrp="1"/>
          </p:cNvSpPr>
          <p:nvPr>
            <p:ph type="body" sz="quarter" idx="22" hasCustomPrompt="1"/>
          </p:nvPr>
        </p:nvSpPr>
        <p:spPr>
          <a:xfrm>
            <a:off x="800384" y="4498115"/>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52" name="矩形 8"/>
          <p:cNvSpPr/>
          <p:nvPr userDrawn="1"/>
        </p:nvSpPr>
        <p:spPr>
          <a:xfrm>
            <a:off x="796539" y="5415881"/>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53" name="文本占位符 10"/>
          <p:cNvSpPr>
            <a:spLocks noGrp="1"/>
          </p:cNvSpPr>
          <p:nvPr>
            <p:ph type="body" sz="quarter" idx="23" hasCustomPrompt="1"/>
          </p:nvPr>
        </p:nvSpPr>
        <p:spPr>
          <a:xfrm>
            <a:off x="1628247" y="5499636"/>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54" name="文本占位符 10"/>
          <p:cNvSpPr>
            <a:spLocks noGrp="1"/>
          </p:cNvSpPr>
          <p:nvPr>
            <p:ph type="body" sz="quarter" idx="24" hasCustomPrompt="1"/>
          </p:nvPr>
        </p:nvSpPr>
        <p:spPr>
          <a:xfrm>
            <a:off x="800384" y="5398727"/>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86420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solidFill>
          <a:schemeClr val="accent4"/>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ONE</a:t>
            </a:r>
            <a:endParaRPr lang="zh-CN" altLang="en-US" dirty="0"/>
          </a:p>
        </p:txBody>
      </p:sp>
      <p:sp>
        <p:nvSpPr>
          <p:cNvPr id="9" name="文本占位符 10"/>
          <p:cNvSpPr>
            <a:spLocks noGrp="1"/>
          </p:cNvSpPr>
          <p:nvPr>
            <p:ph type="body" sz="quarter" idx="12" hasCustomPrompt="1"/>
          </p:nvPr>
        </p:nvSpPr>
        <p:spPr>
          <a:xfrm>
            <a:off x="1" y="-2219126"/>
            <a:ext cx="384271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1</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84207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solidFill>
          <a:schemeClr val="accent3"/>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TWO</a:t>
            </a:r>
            <a:endParaRPr lang="zh-CN" altLang="en-US" dirty="0"/>
          </a:p>
        </p:txBody>
      </p:sp>
      <p:sp>
        <p:nvSpPr>
          <p:cNvPr id="9" name="文本占位符 10"/>
          <p:cNvSpPr>
            <a:spLocks noGrp="1"/>
          </p:cNvSpPr>
          <p:nvPr>
            <p:ph type="body" sz="quarter" idx="12" hasCustomPrompt="1"/>
          </p:nvPr>
        </p:nvSpPr>
        <p:spPr>
          <a:xfrm>
            <a:off x="1" y="-2219126"/>
            <a:ext cx="500649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2</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19944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solidFill>
          <a:schemeClr val="accent2"/>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THREE</a:t>
            </a:r>
            <a:endParaRPr lang="zh-CN" altLang="en-US" dirty="0"/>
          </a:p>
        </p:txBody>
      </p:sp>
      <p:sp>
        <p:nvSpPr>
          <p:cNvPr id="9" name="文本占位符 10"/>
          <p:cNvSpPr>
            <a:spLocks noGrp="1"/>
          </p:cNvSpPr>
          <p:nvPr>
            <p:ph type="body" sz="quarter" idx="12" hasCustomPrompt="1"/>
          </p:nvPr>
        </p:nvSpPr>
        <p:spPr>
          <a:xfrm>
            <a:off x="1" y="-2219126"/>
            <a:ext cx="5277407"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3</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80818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FOUR</a:t>
            </a:r>
            <a:endParaRPr lang="zh-CN" altLang="en-US" dirty="0"/>
          </a:p>
        </p:txBody>
      </p:sp>
      <p:sp>
        <p:nvSpPr>
          <p:cNvPr id="9" name="文本占位符 10"/>
          <p:cNvSpPr>
            <a:spLocks noGrp="1"/>
          </p:cNvSpPr>
          <p:nvPr>
            <p:ph type="body" sz="quarter" idx="12" hasCustomPrompt="1"/>
          </p:nvPr>
        </p:nvSpPr>
        <p:spPr>
          <a:xfrm>
            <a:off x="1" y="-2219126"/>
            <a:ext cx="4982454"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4</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0890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547448"/>
      </p:ext>
    </p:extLst>
  </p:cSld>
  <p:clrMap bg1="lt1" tx1="dk1" bg2="lt2" tx2="dk2" accent1="accent1" accent2="accent2" accent3="accent3" accent4="accent4" accent5="accent5" accent6="accent6" hlink="hlink" folHlink="folHlink"/>
  <p:sldLayoutIdLst>
    <p:sldLayoutId id="2147483687" r:id="rId1"/>
    <p:sldLayoutId id="2147483694" r:id="rId2"/>
    <p:sldLayoutId id="2147483692" r:id="rId3"/>
    <p:sldLayoutId id="2147483695" r:id="rId4"/>
    <p:sldLayoutId id="2147483696" r:id="rId5"/>
    <p:sldLayoutId id="2147483697" r:id="rId6"/>
    <p:sldLayoutId id="2147483698" r:id="rId7"/>
    <p:sldLayoutId id="2147483699" r:id="rId8"/>
    <p:sldLayoutId id="2147483700" r:id="rId9"/>
    <p:sldLayoutId id="2147483688" r:id="rId10"/>
    <p:sldLayoutId id="2147483689" r:id="rId11"/>
    <p:sldLayoutId id="2147483690" r:id="rId12"/>
    <p:sldLayoutId id="2147483691" r:id="rId13"/>
    <p:sldLayoutId id="2147483693" r:id="rId14"/>
    <p:sldLayoutId id="2147483702" r:id="rId15"/>
    <p:sldLayoutId id="214748370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slideLayout" Target="../slideLayouts/slideLayout9.xml"/><Relationship Id="rId4" Type="http://schemas.microsoft.com/office/2007/relationships/hdphoto" Target="../media/hdphoto1.wdp"/></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31.e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s://mirrors.tuna.tsinghua.edu.cn/anaconda/pkgs/free/" TargetMode="External"/><Relationship Id="rId2" Type="http://schemas.openxmlformats.org/officeDocument/2006/relationships/hyperlink" Target="https://mirrors.tuna.tsinghua.edu.cn/anaconda/miniconda/Miniconda3-latest-Linux-x86_64.sh"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slideLayout" Target="../slideLayouts/slideLayout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98977" y="3567538"/>
            <a:ext cx="9938229" cy="1569660"/>
          </a:xfrm>
        </p:spPr>
        <p:txBody>
          <a:bodyPr/>
          <a:lstStyle/>
          <a:p>
            <a:r>
              <a:rPr lang="zh-CN" altLang="en-US" dirty="0">
                <a:solidFill>
                  <a:schemeClr val="accent1"/>
                </a:solidFill>
              </a:rPr>
              <a:t>大数据</a:t>
            </a:r>
            <a:r>
              <a:rPr lang="zh-CN" altLang="en-US" dirty="0">
                <a:solidFill>
                  <a:schemeClr val="accent2"/>
                </a:solidFill>
              </a:rPr>
              <a:t>处理与分析：</a:t>
            </a:r>
            <a:r>
              <a:rPr lang="en-US" altLang="zh-CN" dirty="0">
                <a:solidFill>
                  <a:schemeClr val="accent3"/>
                </a:solidFill>
              </a:rPr>
              <a:t>Spark</a:t>
            </a:r>
            <a:r>
              <a:rPr lang="zh-CN" altLang="en-US" dirty="0">
                <a:solidFill>
                  <a:schemeClr val="accent4"/>
                </a:solidFill>
              </a:rPr>
              <a:t>编程实践</a:t>
            </a:r>
          </a:p>
        </p:txBody>
      </p:sp>
      <p:sp>
        <p:nvSpPr>
          <p:cNvPr id="4" name="文本占位符 3"/>
          <p:cNvSpPr>
            <a:spLocks noGrp="1"/>
          </p:cNvSpPr>
          <p:nvPr>
            <p:ph type="body" sz="quarter" idx="12"/>
          </p:nvPr>
        </p:nvSpPr>
        <p:spPr>
          <a:xfrm>
            <a:off x="2620615" y="4594929"/>
            <a:ext cx="7294951" cy="1764073"/>
          </a:xfrm>
        </p:spPr>
        <p:txBody>
          <a:bodyPr/>
          <a:lstStyle/>
          <a:p>
            <a:r>
              <a:rPr lang="zh-CN" altLang="en-US" sz="2000" dirty="0"/>
              <a:t>王桂玲</a:t>
            </a:r>
            <a:endParaRPr lang="en-US" altLang="zh-CN" sz="2000" dirty="0"/>
          </a:p>
          <a:p>
            <a:r>
              <a:rPr lang="zh-CN" altLang="en-US" sz="1600" dirty="0"/>
              <a:t>北方工业大学信息学院数据工程研究院</a:t>
            </a:r>
            <a:endParaRPr lang="en-US" altLang="zh-CN" sz="1600" dirty="0"/>
          </a:p>
          <a:p>
            <a:r>
              <a:rPr lang="zh-CN" altLang="en-US" sz="1600" dirty="0"/>
              <a:t>大规模流数据集成与分析技术北京市重点实验室</a:t>
            </a:r>
            <a:endParaRPr lang="en-US" altLang="zh-CN" sz="1600" dirty="0"/>
          </a:p>
          <a:p>
            <a:r>
              <a:rPr lang="en-US" altLang="zh-CN" sz="1600" dirty="0"/>
              <a:t>wangguiling@ncut.edu.cn</a:t>
            </a:r>
            <a:endParaRPr lang="zh-CN" altLang="en-US" sz="1600" dirty="0"/>
          </a:p>
        </p:txBody>
      </p:sp>
    </p:spTree>
    <p:extLst>
      <p:ext uri="{BB962C8B-B14F-4D97-AF65-F5344CB8AC3E}">
        <p14:creationId xmlns:p14="http://schemas.microsoft.com/office/powerpoint/2010/main" val="14790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043591-9618-4FCB-AF75-510C0E03DE3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A4859C6-0F1D-4F72-B19D-CCF3585861D5}"/>
              </a:ext>
            </a:extLst>
          </p:cNvPr>
          <p:cNvSpPr>
            <a:spLocks noGrp="1"/>
          </p:cNvSpPr>
          <p:nvPr>
            <p:ph type="body" sz="quarter" idx="15"/>
          </p:nvPr>
        </p:nvSpPr>
        <p:spPr/>
        <p:txBody>
          <a:bodyPr/>
          <a:lstStyle/>
          <a:p>
            <a:r>
              <a:rPr lang="zh-CN" altLang="en-US" dirty="0"/>
              <a:t>知识点回顾小助手</a:t>
            </a:r>
          </a:p>
        </p:txBody>
      </p:sp>
      <p:sp>
        <p:nvSpPr>
          <p:cNvPr id="4" name="文本占位符 3">
            <a:extLst>
              <a:ext uri="{FF2B5EF4-FFF2-40B4-BE49-F238E27FC236}">
                <a16:creationId xmlns:a16="http://schemas.microsoft.com/office/drawing/2014/main" id="{1FBC0769-B54D-40CB-97E2-7777FDB3DB2D}"/>
              </a:ext>
            </a:extLst>
          </p:cNvPr>
          <p:cNvSpPr>
            <a:spLocks noGrp="1"/>
          </p:cNvSpPr>
          <p:nvPr>
            <p:ph type="body" sz="quarter" idx="16"/>
          </p:nvPr>
        </p:nvSpPr>
        <p:spPr/>
        <p:txBody>
          <a:bodyPr/>
          <a:lstStyle/>
          <a:p>
            <a:r>
              <a:rPr lang="zh-CN" altLang="en-US" dirty="0"/>
              <a:t>动态类型语言</a:t>
            </a:r>
            <a:endParaRPr lang="en-US" altLang="zh-CN" dirty="0"/>
          </a:p>
          <a:p>
            <a:pPr lvl="1"/>
            <a:r>
              <a:rPr lang="zh-CN" altLang="en-US" dirty="0"/>
              <a:t>是指在运行期间才去做</a:t>
            </a:r>
            <a:r>
              <a:rPr lang="zh-CN" altLang="en-US" dirty="0">
                <a:solidFill>
                  <a:srgbClr val="C00000"/>
                </a:solidFill>
              </a:rPr>
              <a:t>数据类型检查</a:t>
            </a:r>
            <a:r>
              <a:rPr lang="zh-CN" altLang="en-US" dirty="0"/>
              <a:t>的语言，说的是数据类型</a:t>
            </a:r>
            <a:endParaRPr lang="en-US" altLang="zh-CN" dirty="0"/>
          </a:p>
          <a:p>
            <a:pPr lvl="1"/>
            <a:r>
              <a:rPr lang="zh-CN" altLang="en-US" dirty="0"/>
              <a:t>主要语言：</a:t>
            </a:r>
            <a:r>
              <a:rPr lang="en-US" altLang="zh-CN" dirty="0"/>
              <a:t>Python</a:t>
            </a:r>
            <a:r>
              <a:rPr lang="zh-CN" altLang="en-US" dirty="0"/>
              <a:t>、</a:t>
            </a:r>
            <a:r>
              <a:rPr lang="en-US" altLang="zh-CN" dirty="0"/>
              <a:t>Ruby</a:t>
            </a:r>
            <a:r>
              <a:rPr lang="zh-CN" altLang="en-US" dirty="0"/>
              <a:t>、</a:t>
            </a:r>
            <a:r>
              <a:rPr lang="en-US" altLang="zh-CN" dirty="0"/>
              <a:t>Erlang</a:t>
            </a:r>
            <a:r>
              <a:rPr lang="zh-CN" altLang="en-US" dirty="0"/>
              <a:t>、</a:t>
            </a:r>
            <a:r>
              <a:rPr lang="en-US" altLang="zh-CN" dirty="0"/>
              <a:t>JavaScript</a:t>
            </a:r>
            <a:r>
              <a:rPr lang="zh-CN" altLang="en-US" dirty="0"/>
              <a:t>、</a:t>
            </a:r>
            <a:r>
              <a:rPr lang="en-US" altLang="zh-CN" dirty="0"/>
              <a:t>swift</a:t>
            </a:r>
            <a:r>
              <a:rPr lang="zh-CN" altLang="en-US" dirty="0"/>
              <a:t>、</a:t>
            </a:r>
            <a:r>
              <a:rPr lang="en-US" altLang="zh-CN" dirty="0"/>
              <a:t>PHP</a:t>
            </a:r>
            <a:r>
              <a:rPr lang="zh-CN" altLang="en-US" dirty="0"/>
              <a:t>、</a:t>
            </a:r>
            <a:r>
              <a:rPr lang="en-US" altLang="zh-CN" dirty="0"/>
              <a:t>Perl</a:t>
            </a:r>
          </a:p>
          <a:p>
            <a:r>
              <a:rPr lang="zh-CN" altLang="en-US" dirty="0"/>
              <a:t>静态类型语言</a:t>
            </a:r>
            <a:endParaRPr lang="en-US" altLang="zh-CN" dirty="0"/>
          </a:p>
          <a:p>
            <a:pPr lvl="1"/>
            <a:r>
              <a:rPr lang="zh-CN" altLang="en-US" dirty="0"/>
              <a:t>静态语言的数据类型是在编译期间（或运行之前）确定的，编写代码的时候要明确确定变量的数据类型</a:t>
            </a:r>
          </a:p>
          <a:p>
            <a:pPr lvl="1"/>
            <a:r>
              <a:rPr lang="zh-CN" altLang="en-US" dirty="0"/>
              <a:t>主要语言：</a:t>
            </a:r>
            <a:r>
              <a:rPr lang="en-US" altLang="zh-CN" dirty="0"/>
              <a:t>C</a:t>
            </a:r>
            <a:r>
              <a:rPr lang="zh-CN" altLang="en-US" dirty="0"/>
              <a:t>、</a:t>
            </a:r>
            <a:r>
              <a:rPr lang="en-US" altLang="zh-CN" dirty="0"/>
              <a:t>C++</a:t>
            </a:r>
            <a:r>
              <a:rPr lang="zh-CN" altLang="en-US" dirty="0"/>
              <a:t>、</a:t>
            </a:r>
            <a:r>
              <a:rPr lang="en-US" altLang="zh-CN" dirty="0"/>
              <a:t>C#</a:t>
            </a:r>
            <a:r>
              <a:rPr lang="zh-CN" altLang="en-US" dirty="0"/>
              <a:t>、</a:t>
            </a:r>
            <a:r>
              <a:rPr lang="en-US" altLang="zh-CN" dirty="0"/>
              <a:t>Java</a:t>
            </a:r>
            <a:r>
              <a:rPr lang="zh-CN" altLang="en-US" dirty="0"/>
              <a:t>、</a:t>
            </a:r>
            <a:r>
              <a:rPr lang="en-US" altLang="zh-CN" dirty="0"/>
              <a:t>Object-C</a:t>
            </a:r>
          </a:p>
          <a:p>
            <a:endParaRPr lang="zh-CN" altLang="en-US" dirty="0"/>
          </a:p>
        </p:txBody>
      </p:sp>
    </p:spTree>
    <p:extLst>
      <p:ext uri="{BB962C8B-B14F-4D97-AF65-F5344CB8AC3E}">
        <p14:creationId xmlns:p14="http://schemas.microsoft.com/office/powerpoint/2010/main" val="347683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213530-5068-4181-ACB6-C913C838AC1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B2C5102-4E62-47C7-BCD7-811B6A6D5BB0}"/>
              </a:ext>
            </a:extLst>
          </p:cNvPr>
          <p:cNvSpPr>
            <a:spLocks noGrp="1"/>
          </p:cNvSpPr>
          <p:nvPr>
            <p:ph type="body" sz="quarter" idx="15"/>
          </p:nvPr>
        </p:nvSpPr>
        <p:spPr/>
        <p:txBody>
          <a:bodyPr/>
          <a:lstStyle/>
          <a:p>
            <a:r>
              <a:rPr lang="zh-CN" altLang="en-US" dirty="0"/>
              <a:t>列表元素的增加</a:t>
            </a:r>
          </a:p>
        </p:txBody>
      </p:sp>
      <p:sp>
        <p:nvSpPr>
          <p:cNvPr id="4" name="文本占位符 3">
            <a:extLst>
              <a:ext uri="{FF2B5EF4-FFF2-40B4-BE49-F238E27FC236}">
                <a16:creationId xmlns:a16="http://schemas.microsoft.com/office/drawing/2014/main" id="{185A1747-8538-443C-8923-0EAF2F1F68B7}"/>
              </a:ext>
            </a:extLst>
          </p:cNvPr>
          <p:cNvSpPr>
            <a:spLocks noGrp="1"/>
          </p:cNvSpPr>
          <p:nvPr>
            <p:ph type="body" sz="quarter" idx="16"/>
          </p:nvPr>
        </p:nvSpPr>
        <p:spPr>
          <a:xfrm>
            <a:off x="695400" y="1385317"/>
            <a:ext cx="10058400" cy="2272283"/>
          </a:xfrm>
        </p:spPr>
        <p:txBody>
          <a:bodyPr/>
          <a:lstStyle/>
          <a:p>
            <a:pPr>
              <a:defRPr/>
            </a:pPr>
            <a:r>
              <a:rPr lang="zh-CN" altLang="en-US" noProof="1"/>
              <a:t>Python采用的是</a:t>
            </a:r>
            <a:r>
              <a:rPr lang="zh-CN" altLang="en-US" noProof="1">
                <a:solidFill>
                  <a:srgbClr val="FF0000"/>
                </a:solidFill>
              </a:rPr>
              <a:t>基于值的自动内存管理方式</a:t>
            </a:r>
            <a:r>
              <a:rPr lang="zh-CN" altLang="en-US" noProof="1"/>
              <a:t>，当为对象修改值时，并不是真的直接修改变量的值，而是使变量指向新的值，这对于Python所有类型的变量都是一样的。</a:t>
            </a:r>
          </a:p>
          <a:p>
            <a:pPr marL="1905" indent="-344805" eaLnBrk="1" hangingPunct="1">
              <a:lnSpc>
                <a:spcPct val="80000"/>
              </a:lnSpc>
              <a:buFontTx/>
              <a:buNone/>
              <a:defRPr/>
            </a:pPr>
            <a:endParaRPr lang="zh-CN" altLang="en-US" sz="3200" noProof="1"/>
          </a:p>
          <a:p>
            <a:pPr marL="1905" indent="-344805" eaLnBrk="1" hangingPunct="1">
              <a:lnSpc>
                <a:spcPct val="80000"/>
              </a:lnSpc>
              <a:buFontTx/>
              <a:buNone/>
              <a:defRPr/>
            </a:pPr>
            <a:r>
              <a:rPr lang="zh-CN" altLang="en-US" sz="2400" noProof="1">
                <a:latin typeface="Consolas" panose="020B0609020204030204" charset="0"/>
              </a:rPr>
              <a:t>&gt;&gt;&gt; a = [1,2,3]</a:t>
            </a:r>
          </a:p>
          <a:p>
            <a:pPr marL="1905" indent="-344805" eaLnBrk="1" hangingPunct="1">
              <a:lnSpc>
                <a:spcPct val="80000"/>
              </a:lnSpc>
              <a:buFontTx/>
              <a:buNone/>
              <a:defRPr/>
            </a:pPr>
            <a:r>
              <a:rPr lang="zh-CN" altLang="en-US" sz="2400" noProof="1">
                <a:latin typeface="Consolas" panose="020B0609020204030204" charset="0"/>
              </a:rPr>
              <a:t>&gt;&gt;&gt; id(a)                        </a:t>
            </a:r>
            <a:r>
              <a:rPr lang="en-US" altLang="zh-CN" sz="2400" noProof="1">
                <a:latin typeface="Consolas" panose="020B0609020204030204" charset="0"/>
              </a:rPr>
              <a:t>#</a:t>
            </a:r>
            <a:r>
              <a:rPr lang="zh-CN" altLang="en-US" sz="2400" noProof="1">
                <a:latin typeface="Consolas" panose="020B0609020204030204" charset="0"/>
              </a:rPr>
              <a:t>返回对象的内存地址</a:t>
            </a:r>
          </a:p>
          <a:p>
            <a:pPr marL="1905" indent="-344805" eaLnBrk="1" hangingPunct="1">
              <a:lnSpc>
                <a:spcPct val="80000"/>
              </a:lnSpc>
              <a:buFontTx/>
              <a:buNone/>
              <a:defRPr/>
            </a:pPr>
            <a:r>
              <a:rPr lang="zh-CN" altLang="en-US" sz="2400" noProof="1">
                <a:solidFill>
                  <a:srgbClr val="00B0F0"/>
                </a:solidFill>
                <a:latin typeface="Consolas" panose="020B0609020204030204" charset="0"/>
              </a:rPr>
              <a:t>20230752</a:t>
            </a:r>
          </a:p>
          <a:p>
            <a:pPr marL="1905" indent="-344805" eaLnBrk="1" hangingPunct="1">
              <a:lnSpc>
                <a:spcPct val="80000"/>
              </a:lnSpc>
              <a:buFontTx/>
              <a:buNone/>
              <a:defRPr/>
            </a:pPr>
            <a:r>
              <a:rPr lang="zh-CN" altLang="en-US" sz="2400" noProof="1">
                <a:latin typeface="Consolas" panose="020B0609020204030204" charset="0"/>
              </a:rPr>
              <a:t>&gt;&gt;&gt; a = [1,2]</a:t>
            </a:r>
          </a:p>
          <a:p>
            <a:pPr marL="1905" indent="-344805" eaLnBrk="1" hangingPunct="1">
              <a:lnSpc>
                <a:spcPct val="80000"/>
              </a:lnSpc>
              <a:buFontTx/>
              <a:buNone/>
              <a:defRPr/>
            </a:pPr>
            <a:r>
              <a:rPr lang="zh-CN" altLang="en-US" sz="2400" noProof="1">
                <a:latin typeface="Consolas" panose="020B0609020204030204" charset="0"/>
              </a:rPr>
              <a:t>&gt;&gt;&gt; id(a)</a:t>
            </a:r>
          </a:p>
          <a:p>
            <a:pPr marL="1905" indent="-344805" eaLnBrk="1" hangingPunct="1">
              <a:lnSpc>
                <a:spcPct val="80000"/>
              </a:lnSpc>
              <a:buFontTx/>
              <a:buNone/>
              <a:defRPr/>
            </a:pPr>
            <a:r>
              <a:rPr lang="zh-CN" altLang="en-US" sz="2400" noProof="1">
                <a:solidFill>
                  <a:srgbClr val="00B0F0"/>
                </a:solidFill>
                <a:latin typeface="Consolas" panose="020B0609020204030204" charset="0"/>
              </a:rPr>
              <a:t>20338208</a:t>
            </a:r>
            <a:endParaRPr lang="zh-CN" altLang="en-US" dirty="0"/>
          </a:p>
        </p:txBody>
      </p:sp>
    </p:spTree>
    <p:extLst>
      <p:ext uri="{BB962C8B-B14F-4D97-AF65-F5344CB8AC3E}">
        <p14:creationId xmlns:p14="http://schemas.microsoft.com/office/powerpoint/2010/main" val="36912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733144-1DFA-4F25-AA8C-23C636DE44E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6C7C006-CAAA-4ACA-83E2-342490AE6D31}"/>
              </a:ext>
            </a:extLst>
          </p:cNvPr>
          <p:cNvSpPr>
            <a:spLocks noGrp="1"/>
          </p:cNvSpPr>
          <p:nvPr>
            <p:ph type="body" sz="quarter" idx="15"/>
          </p:nvPr>
        </p:nvSpPr>
        <p:spPr/>
        <p:txBody>
          <a:bodyPr/>
          <a:lstStyle/>
          <a:p>
            <a:r>
              <a:rPr lang="zh-CN" altLang="en-US" dirty="0"/>
              <a:t>列表元素的增加</a:t>
            </a:r>
          </a:p>
        </p:txBody>
      </p:sp>
      <p:sp>
        <p:nvSpPr>
          <p:cNvPr id="4" name="文本占位符 3">
            <a:extLst>
              <a:ext uri="{FF2B5EF4-FFF2-40B4-BE49-F238E27FC236}">
                <a16:creationId xmlns:a16="http://schemas.microsoft.com/office/drawing/2014/main" id="{3ACDF23E-B718-48FA-888B-71F24F2367F6}"/>
              </a:ext>
            </a:extLst>
          </p:cNvPr>
          <p:cNvSpPr>
            <a:spLocks noGrp="1"/>
          </p:cNvSpPr>
          <p:nvPr>
            <p:ph type="body" sz="quarter" idx="16"/>
          </p:nvPr>
        </p:nvSpPr>
        <p:spPr/>
        <p:txBody>
          <a:bodyPr/>
          <a:lstStyle/>
          <a:p>
            <a:r>
              <a:rPr lang="zh-CN" altLang="en-US" dirty="0"/>
              <a:t>（</a:t>
            </a:r>
            <a:r>
              <a:rPr lang="en-US" altLang="zh-CN" dirty="0"/>
              <a:t>3</a:t>
            </a:r>
            <a:r>
              <a:rPr lang="zh-CN" altLang="en-US" dirty="0"/>
              <a:t>）使用列表对象的</a:t>
            </a:r>
            <a:r>
              <a:rPr lang="en-US" altLang="zh-CN" dirty="0"/>
              <a:t>extend()</a:t>
            </a:r>
            <a:r>
              <a:rPr lang="zh-CN" altLang="en-US" dirty="0"/>
              <a:t>方法可以将另一个迭代对象的所有元素添加至该列表对象尾部。通过</a:t>
            </a:r>
            <a:r>
              <a:rPr lang="en-US" altLang="zh-CN" dirty="0"/>
              <a:t>extend()</a:t>
            </a:r>
            <a:r>
              <a:rPr lang="zh-CN" altLang="en-US" dirty="0"/>
              <a:t>方法来增加列表元素也不改变其内存首地址，属于原地操作。</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a.extend</a:t>
            </a:r>
            <a:r>
              <a:rPr lang="en-US" altLang="zh-CN" sz="2400" dirty="0">
                <a:latin typeface="Consolas" panose="020B0609020204030204" pitchFamily="49" charset="0"/>
              </a:rPr>
              <a:t>([7,8,9])</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a:t>
            </a:r>
          </a:p>
          <a:p>
            <a:pPr marL="1588" indent="-344488" eaLnBrk="1" hangingPunct="1">
              <a:lnSpc>
                <a:spcPct val="80000"/>
              </a:lnSpc>
              <a:buSzPct val="90000"/>
              <a:buFont typeface="Wingdings" panose="05000000000000000000" pitchFamily="2" charset="2"/>
              <a:buNone/>
            </a:pPr>
            <a:r>
              <a:rPr lang="en-US" altLang="zh-CN" sz="2400" dirty="0">
                <a:solidFill>
                  <a:srgbClr val="00B0F0"/>
                </a:solidFill>
                <a:latin typeface="Consolas" panose="020B0609020204030204" pitchFamily="49" charset="0"/>
              </a:rPr>
              <a:t>[5, 2, 4, 7, 8, 9]</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id(a)</a:t>
            </a:r>
          </a:p>
          <a:p>
            <a:pPr marL="1588" indent="-344488" eaLnBrk="1" hangingPunct="1">
              <a:lnSpc>
                <a:spcPct val="80000"/>
              </a:lnSpc>
              <a:buSzPct val="90000"/>
              <a:buFont typeface="Wingdings" panose="05000000000000000000" pitchFamily="2" charset="2"/>
              <a:buNone/>
            </a:pPr>
            <a:r>
              <a:rPr lang="en-US" altLang="zh-CN" sz="2400" dirty="0">
                <a:solidFill>
                  <a:srgbClr val="00B0F0"/>
                </a:solidFill>
                <a:latin typeface="Consolas" panose="020B0609020204030204" pitchFamily="49" charset="0"/>
              </a:rPr>
              <a:t>25289752</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aList.extend</a:t>
            </a:r>
            <a:r>
              <a:rPr lang="en-US" altLang="zh-CN" sz="2400" dirty="0">
                <a:latin typeface="Consolas" panose="020B0609020204030204" pitchFamily="49" charset="0"/>
              </a:rPr>
              <a:t>([11,13])</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aList</a:t>
            </a:r>
            <a:endParaRPr lang="en-US" altLang="zh-CN" sz="2400" dirty="0">
              <a:latin typeface="Consolas" panose="020B0609020204030204" pitchFamily="49" charset="0"/>
            </a:endParaRPr>
          </a:p>
          <a:p>
            <a:pPr marL="1588" indent="-344488" eaLnBrk="1" hangingPunct="1">
              <a:lnSpc>
                <a:spcPct val="80000"/>
              </a:lnSpc>
              <a:buSzPct val="90000"/>
              <a:buFont typeface="Wingdings" panose="05000000000000000000" pitchFamily="2" charset="2"/>
              <a:buNone/>
            </a:pPr>
            <a:r>
              <a:rPr lang="en-US" altLang="zh-CN" sz="2400" dirty="0">
                <a:solidFill>
                  <a:srgbClr val="00B0F0"/>
                </a:solidFill>
                <a:latin typeface="Consolas" panose="020B0609020204030204" pitchFamily="49" charset="0"/>
              </a:rPr>
              <a:t>[3, 4, 5, 7, 9, 11, 13]</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aList.extend</a:t>
            </a:r>
            <a:r>
              <a:rPr lang="en-US" altLang="zh-CN" sz="2400" dirty="0">
                <a:latin typeface="Consolas" panose="020B0609020204030204" pitchFamily="49" charset="0"/>
              </a:rPr>
              <a:t>((15,17))</a:t>
            </a:r>
          </a:p>
          <a:p>
            <a:pPr marL="1588" indent="-344488"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aList</a:t>
            </a:r>
            <a:endParaRPr lang="en-US" altLang="zh-CN" sz="2400" dirty="0">
              <a:latin typeface="Consolas" panose="020B0609020204030204" pitchFamily="49" charset="0"/>
            </a:endParaRPr>
          </a:p>
          <a:p>
            <a:pPr marL="1588" indent="-344488" eaLnBrk="1" hangingPunct="1">
              <a:lnSpc>
                <a:spcPct val="80000"/>
              </a:lnSpc>
              <a:buSzPct val="90000"/>
              <a:buFont typeface="Wingdings" panose="05000000000000000000" pitchFamily="2" charset="2"/>
              <a:buNone/>
            </a:pPr>
            <a:r>
              <a:rPr lang="en-US" altLang="zh-CN" sz="2400" dirty="0">
                <a:solidFill>
                  <a:srgbClr val="00B0F0"/>
                </a:solidFill>
                <a:latin typeface="Consolas" panose="020B0609020204030204" pitchFamily="49" charset="0"/>
              </a:rPr>
              <a:t>[3, 4, 5, 7, 9, 11, 13, 15, 17]</a:t>
            </a:r>
          </a:p>
          <a:p>
            <a:endParaRPr lang="zh-CN" altLang="en-US" dirty="0"/>
          </a:p>
        </p:txBody>
      </p:sp>
    </p:spTree>
    <p:extLst>
      <p:ext uri="{BB962C8B-B14F-4D97-AF65-F5344CB8AC3E}">
        <p14:creationId xmlns:p14="http://schemas.microsoft.com/office/powerpoint/2010/main" val="22292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E2ECF14-3582-4C7A-8A92-B955BF36DE6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92B5FF5-8D41-4A16-80CC-887FD93080B9}"/>
              </a:ext>
            </a:extLst>
          </p:cNvPr>
          <p:cNvSpPr>
            <a:spLocks noGrp="1"/>
          </p:cNvSpPr>
          <p:nvPr>
            <p:ph type="body" sz="quarter" idx="15"/>
          </p:nvPr>
        </p:nvSpPr>
        <p:spPr/>
        <p:txBody>
          <a:bodyPr/>
          <a:lstStyle/>
          <a:p>
            <a:r>
              <a:rPr lang="zh-CN" altLang="en-US" dirty="0"/>
              <a:t>列表元素的增加</a:t>
            </a:r>
          </a:p>
        </p:txBody>
      </p:sp>
      <p:sp>
        <p:nvSpPr>
          <p:cNvPr id="4" name="文本占位符 3">
            <a:extLst>
              <a:ext uri="{FF2B5EF4-FFF2-40B4-BE49-F238E27FC236}">
                <a16:creationId xmlns:a16="http://schemas.microsoft.com/office/drawing/2014/main" id="{56439199-5B8C-4BB3-A414-208302593CCA}"/>
              </a:ext>
            </a:extLst>
          </p:cNvPr>
          <p:cNvSpPr>
            <a:spLocks noGrp="1"/>
          </p:cNvSpPr>
          <p:nvPr>
            <p:ph type="body" sz="quarter" idx="16"/>
          </p:nvPr>
        </p:nvSpPr>
        <p:spPr/>
        <p:txBody>
          <a:bodyPr/>
          <a:lstStyle/>
          <a:p>
            <a:pPr marL="1588" indent="-344488" eaLnBrk="1" hangingPunct="1">
              <a:lnSpc>
                <a:spcPct val="150000"/>
              </a:lnSpc>
              <a:spcBef>
                <a:spcPct val="0"/>
              </a:spcBef>
              <a:buSzPct val="90000"/>
              <a:buFont typeface="Wingdings" panose="05000000000000000000" pitchFamily="2" charset="2"/>
              <a:buNone/>
            </a:pPr>
            <a:r>
              <a:rPr lang="zh-CN" altLang="en-US" sz="2800" dirty="0"/>
              <a:t>（</a:t>
            </a:r>
            <a:r>
              <a:rPr lang="en-US" altLang="zh-CN" sz="2800" dirty="0"/>
              <a:t>4</a:t>
            </a:r>
            <a:r>
              <a:rPr lang="zh-CN" altLang="en-US" sz="2800" dirty="0"/>
              <a:t>）使用列表对象的</a:t>
            </a:r>
            <a:r>
              <a:rPr lang="en-US" altLang="zh-CN" sz="2800" dirty="0"/>
              <a:t>insert()</a:t>
            </a:r>
            <a:r>
              <a:rPr lang="zh-CN" altLang="en-US" sz="2800" dirty="0"/>
              <a:t>方法将元素添加至列表的</a:t>
            </a:r>
            <a:r>
              <a:rPr lang="zh-CN" altLang="en-US" sz="2800" dirty="0">
                <a:solidFill>
                  <a:srgbClr val="FF0000"/>
                </a:solidFill>
              </a:rPr>
              <a:t>指定位置</a:t>
            </a:r>
            <a:r>
              <a:rPr lang="zh-CN" altLang="en-US" sz="2800" dirty="0"/>
              <a:t>。</a:t>
            </a:r>
          </a:p>
          <a:p>
            <a:pPr marL="1588" indent="-344488" eaLnBrk="1" hangingPunct="1">
              <a:buSzPct val="90000"/>
              <a:buFont typeface="Wingdings" panose="05000000000000000000" pitchFamily="2" charset="2"/>
              <a:buNone/>
            </a:pPr>
            <a:endParaRPr lang="zh-CN" altLang="en-US" sz="2400" dirty="0"/>
          </a:p>
          <a:p>
            <a:pPr marL="1588" indent="-344488" eaLnBrk="1" hangingPunct="1">
              <a:buSzPct val="90000"/>
              <a:buFont typeface="Wingdings" panose="05000000000000000000" pitchFamily="2" charset="2"/>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aList.insert</a:t>
            </a:r>
            <a:r>
              <a:rPr lang="en-US" altLang="zh-CN" sz="2000" dirty="0">
                <a:latin typeface="Consolas" panose="020B0609020204030204" pitchFamily="49" charset="0"/>
              </a:rPr>
              <a:t>(3, 6)                #</a:t>
            </a:r>
            <a:r>
              <a:rPr lang="zh-CN" altLang="en-US" sz="2000" dirty="0">
                <a:latin typeface="Consolas" panose="020B0609020204030204" pitchFamily="49" charset="0"/>
              </a:rPr>
              <a:t>在下标为</a:t>
            </a:r>
            <a:r>
              <a:rPr lang="en-US" altLang="zh-CN" sz="2000" dirty="0">
                <a:latin typeface="Consolas" panose="020B0609020204030204" pitchFamily="49" charset="0"/>
              </a:rPr>
              <a:t>3</a:t>
            </a:r>
            <a:r>
              <a:rPr lang="zh-CN" altLang="en-US" sz="2000" dirty="0">
                <a:latin typeface="Consolas" panose="020B0609020204030204" pitchFamily="49" charset="0"/>
              </a:rPr>
              <a:t>的位置插入元素</a:t>
            </a:r>
            <a:r>
              <a:rPr lang="en-US" altLang="zh-CN" sz="2000" dirty="0">
                <a:latin typeface="Consolas" panose="020B0609020204030204" pitchFamily="49" charset="0"/>
              </a:rPr>
              <a:t>6</a:t>
            </a:r>
          </a:p>
          <a:p>
            <a:pPr marL="1588" indent="-344488" eaLnBrk="1" hangingPunct="1">
              <a:buSzPct val="90000"/>
              <a:buFont typeface="Wingdings" panose="05000000000000000000" pitchFamily="2" charset="2"/>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aList</a:t>
            </a:r>
            <a:endParaRPr lang="en-US" altLang="zh-CN" sz="2000" dirty="0">
              <a:latin typeface="Consolas" panose="020B0609020204030204" pitchFamily="49" charset="0"/>
            </a:endParaRPr>
          </a:p>
          <a:p>
            <a:pPr marL="1588" indent="-344488" eaLnBrk="1" hangingPunct="1">
              <a:buSzPct val="90000"/>
              <a:buFont typeface="Wingdings" panose="05000000000000000000" pitchFamily="2" charset="2"/>
              <a:buNone/>
            </a:pPr>
            <a:r>
              <a:rPr lang="en-US" altLang="zh-CN" sz="2000" dirty="0">
                <a:solidFill>
                  <a:srgbClr val="00B0F0"/>
                </a:solidFill>
                <a:latin typeface="Consolas" panose="020B0609020204030204" pitchFamily="49" charset="0"/>
              </a:rPr>
              <a:t>[3, 4, 5, 6, 7, 9, 11, 13, 15, 17]</a:t>
            </a:r>
          </a:p>
          <a:p>
            <a:pPr marL="1588" indent="-344488" eaLnBrk="1" hangingPunct="1">
              <a:buSzPct val="90000"/>
              <a:buFont typeface="Wingdings" panose="05000000000000000000" pitchFamily="2" charset="2"/>
              <a:buNone/>
            </a:pPr>
            <a:endParaRPr lang="en-US" altLang="zh-CN" sz="2400" dirty="0"/>
          </a:p>
          <a:p>
            <a:pPr marL="1588" indent="-344488" eaLnBrk="1" hangingPunct="1">
              <a:buSzPct val="90000"/>
              <a:buFont typeface="Wingdings" panose="05000000000000000000" pitchFamily="2" charset="2"/>
              <a:buNone/>
            </a:pPr>
            <a:r>
              <a:rPr lang="zh-CN" altLang="en-US" sz="2400" dirty="0"/>
              <a:t>这样会让插入位置后面的所有元素进行移动，会影响处理速度。涉及大量元素时，尽量避免使用。类似发生这种移动的还有：</a:t>
            </a:r>
            <a:r>
              <a:rPr lang="en-US" altLang="zh-CN" sz="2400" dirty="0"/>
              <a:t>remove(),pop(),del()</a:t>
            </a:r>
            <a:r>
              <a:rPr lang="zh-CN" altLang="en-US" sz="2400" dirty="0"/>
              <a:t>，它们在删除非尾部元素时也会发生操作位置后面元素的移动</a:t>
            </a:r>
            <a:endParaRPr lang="en-US" altLang="zh-CN" sz="2400" dirty="0"/>
          </a:p>
          <a:p>
            <a:endParaRPr lang="zh-CN" altLang="en-US" dirty="0"/>
          </a:p>
        </p:txBody>
      </p:sp>
    </p:spTree>
    <p:extLst>
      <p:ext uri="{BB962C8B-B14F-4D97-AF65-F5344CB8AC3E}">
        <p14:creationId xmlns:p14="http://schemas.microsoft.com/office/powerpoint/2010/main" val="28105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656507-4ED7-47FF-BA7C-3B443D40C74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9DC38C0-6361-4105-8283-2CB9BAAAC5C7}"/>
              </a:ext>
            </a:extLst>
          </p:cNvPr>
          <p:cNvSpPr>
            <a:spLocks noGrp="1"/>
          </p:cNvSpPr>
          <p:nvPr>
            <p:ph type="body" sz="quarter" idx="15"/>
          </p:nvPr>
        </p:nvSpPr>
        <p:spPr/>
        <p:txBody>
          <a:bodyPr/>
          <a:lstStyle/>
          <a:p>
            <a:r>
              <a:rPr lang="zh-CN" altLang="en-US" dirty="0"/>
              <a:t>列表元素的删除</a:t>
            </a:r>
          </a:p>
        </p:txBody>
      </p:sp>
      <p:sp>
        <p:nvSpPr>
          <p:cNvPr id="4" name="文本占位符 3">
            <a:extLst>
              <a:ext uri="{FF2B5EF4-FFF2-40B4-BE49-F238E27FC236}">
                <a16:creationId xmlns:a16="http://schemas.microsoft.com/office/drawing/2014/main" id="{535C2F52-06C5-4AE7-934F-B4AEB8696253}"/>
              </a:ext>
            </a:extLst>
          </p:cNvPr>
          <p:cNvSpPr>
            <a:spLocks noGrp="1"/>
          </p:cNvSpPr>
          <p:nvPr>
            <p:ph type="body" sz="quarter" idx="16"/>
          </p:nvPr>
        </p:nvSpPr>
        <p:spPr/>
        <p:txBody>
          <a:bodyPr/>
          <a:lstStyle/>
          <a:p>
            <a:r>
              <a:rPr lang="zh-CN" altLang="en-US" dirty="0"/>
              <a:t>（</a:t>
            </a:r>
            <a:r>
              <a:rPr lang="en-US" altLang="zh-CN" dirty="0"/>
              <a:t>1</a:t>
            </a:r>
            <a:r>
              <a:rPr lang="zh-CN" altLang="en-US" dirty="0"/>
              <a:t>）使用</a:t>
            </a:r>
            <a:r>
              <a:rPr lang="en-US" altLang="zh-CN" dirty="0"/>
              <a:t>del</a:t>
            </a:r>
            <a:r>
              <a:rPr lang="zh-CN" altLang="en-US" dirty="0"/>
              <a:t>命令删除列表中的指定位置上的元素。</a:t>
            </a:r>
          </a:p>
          <a:p>
            <a:pPr marL="1588" indent="-344488" eaLnBrk="1" hangingPunct="1">
              <a:lnSpc>
                <a:spcPct val="90000"/>
              </a:lnSpc>
              <a:buSzPct val="90000"/>
              <a:buFont typeface="Wingdings" panose="05000000000000000000" pitchFamily="2" charset="2"/>
              <a:buNone/>
            </a:pPr>
            <a:endParaRPr lang="zh-CN" altLang="en-US" sz="3200" dirty="0"/>
          </a:p>
        </p:txBody>
      </p:sp>
      <p:sp>
        <p:nvSpPr>
          <p:cNvPr id="6" name="文本框 5">
            <a:extLst>
              <a:ext uri="{FF2B5EF4-FFF2-40B4-BE49-F238E27FC236}">
                <a16:creationId xmlns:a16="http://schemas.microsoft.com/office/drawing/2014/main" id="{93509EE2-9B5F-4FA0-85DB-E4DC4AC8AAB7}"/>
              </a:ext>
            </a:extLst>
          </p:cNvPr>
          <p:cNvSpPr txBox="1"/>
          <p:nvPr/>
        </p:nvSpPr>
        <p:spPr>
          <a:xfrm>
            <a:off x="1438200" y="1911894"/>
            <a:ext cx="6093912" cy="1089529"/>
          </a:xfrm>
          <a:prstGeom prst="rect">
            <a:avLst/>
          </a:prstGeom>
          <a:noFill/>
        </p:spPr>
        <p:txBody>
          <a:bodyPr wrap="square">
            <a:spAutoFit/>
          </a:bodyPr>
          <a:lstStyle/>
          <a:p>
            <a:pPr marL="1588" indent="-344488"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a:t>
            </a:r>
            <a:r>
              <a:rPr lang="en-US" altLang="zh-CN" sz="1800" dirty="0">
                <a:latin typeface="Consolas" panose="020B0609020204030204" pitchFamily="49" charset="0"/>
              </a:rPr>
              <a:t> = [3,5,7,9,11]</a:t>
            </a:r>
          </a:p>
          <a:p>
            <a:pPr marL="1588" indent="-344488"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del </a:t>
            </a:r>
            <a:r>
              <a:rPr lang="en-US" altLang="zh-CN" sz="1800" dirty="0" err="1">
                <a:latin typeface="Consolas" panose="020B0609020204030204" pitchFamily="49" charset="0"/>
              </a:rPr>
              <a:t>a_list</a:t>
            </a:r>
            <a:r>
              <a:rPr lang="en-US" altLang="zh-CN" sz="1800" dirty="0">
                <a:latin typeface="Consolas" panose="020B0609020204030204" pitchFamily="49" charset="0"/>
              </a:rPr>
              <a:t>[1]</a:t>
            </a:r>
          </a:p>
          <a:p>
            <a:pPr marL="1588" indent="-344488"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a:t>
            </a:r>
            <a:endParaRPr lang="en-US" altLang="zh-CN" sz="1800" dirty="0">
              <a:latin typeface="Consolas" panose="020B0609020204030204" pitchFamily="49" charset="0"/>
            </a:endParaRPr>
          </a:p>
          <a:p>
            <a:pPr marL="1588" indent="-344488" eaLnBrk="1" hangingPunct="1">
              <a:lnSpc>
                <a:spcPct val="9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7, 9, 11]</a:t>
            </a:r>
          </a:p>
        </p:txBody>
      </p:sp>
      <p:sp>
        <p:nvSpPr>
          <p:cNvPr id="8" name="文本框 7">
            <a:extLst>
              <a:ext uri="{FF2B5EF4-FFF2-40B4-BE49-F238E27FC236}">
                <a16:creationId xmlns:a16="http://schemas.microsoft.com/office/drawing/2014/main" id="{36A2CDC0-72FB-4827-9CD5-7F8926630E81}"/>
              </a:ext>
            </a:extLst>
          </p:cNvPr>
          <p:cNvSpPr txBox="1"/>
          <p:nvPr/>
        </p:nvSpPr>
        <p:spPr>
          <a:xfrm>
            <a:off x="695400" y="2990949"/>
            <a:ext cx="10058400" cy="830997"/>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zh-CN" altLang="en-US" sz="2400" kern="0" dirty="0">
                <a:solidFill>
                  <a:sysClr val="windowText" lastClr="000000"/>
                </a:solidFill>
                <a:latin typeface="+mj-ea"/>
                <a:ea typeface="+mj-ea"/>
              </a:rPr>
              <a:t>（</a:t>
            </a:r>
            <a:r>
              <a:rPr lang="en-US" altLang="zh-CN" sz="2400" kern="0" dirty="0">
                <a:solidFill>
                  <a:sysClr val="windowText" lastClr="000000"/>
                </a:solidFill>
                <a:latin typeface="+mj-ea"/>
                <a:ea typeface="+mj-ea"/>
              </a:rPr>
              <a:t>2</a:t>
            </a:r>
            <a:r>
              <a:rPr lang="zh-CN" altLang="en-US" sz="2400" kern="0" dirty="0">
                <a:solidFill>
                  <a:sysClr val="windowText" lastClr="000000"/>
                </a:solidFill>
                <a:latin typeface="+mj-ea"/>
                <a:ea typeface="+mj-ea"/>
              </a:rPr>
              <a:t>）使用列表的</a:t>
            </a:r>
            <a:r>
              <a:rPr lang="en-US" altLang="zh-CN" sz="2400" kern="0" dirty="0">
                <a:solidFill>
                  <a:sysClr val="windowText" lastClr="000000"/>
                </a:solidFill>
                <a:latin typeface="+mj-ea"/>
                <a:ea typeface="+mj-ea"/>
              </a:rPr>
              <a:t>pop()</a:t>
            </a:r>
            <a:r>
              <a:rPr lang="zh-CN" altLang="en-US" sz="2400" kern="0" dirty="0">
                <a:solidFill>
                  <a:sysClr val="windowText" lastClr="000000"/>
                </a:solidFill>
                <a:latin typeface="+mj-ea"/>
                <a:ea typeface="+mj-ea"/>
              </a:rPr>
              <a:t>方法删除并返回指定位置（默认为最后一个）上的元素，如果给定的索引超出了列表的范围则抛出异常。</a:t>
            </a:r>
          </a:p>
        </p:txBody>
      </p:sp>
      <p:sp>
        <p:nvSpPr>
          <p:cNvPr id="10" name="文本框 9">
            <a:extLst>
              <a:ext uri="{FF2B5EF4-FFF2-40B4-BE49-F238E27FC236}">
                <a16:creationId xmlns:a16="http://schemas.microsoft.com/office/drawing/2014/main" id="{AB47E2AE-651F-4A43-B473-5169B040B3D1}"/>
              </a:ext>
            </a:extLst>
          </p:cNvPr>
          <p:cNvSpPr txBox="1"/>
          <p:nvPr/>
        </p:nvSpPr>
        <p:spPr>
          <a:xfrm>
            <a:off x="1438200" y="3821946"/>
            <a:ext cx="6093912" cy="2089290"/>
          </a:xfrm>
          <a:prstGeom prst="rect">
            <a:avLst/>
          </a:prstGeom>
          <a:noFill/>
        </p:spPr>
        <p:txBody>
          <a:bodyPr wrap="square">
            <a:spAutoFit/>
          </a:bodyPr>
          <a:lstStyle/>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a:t>
            </a:r>
            <a:r>
              <a:rPr lang="en-US" altLang="zh-CN" sz="1800" dirty="0">
                <a:latin typeface="Consolas" panose="020B0609020204030204" pitchFamily="49" charset="0"/>
              </a:rPr>
              <a:t> = list((3,5,7,9,11))</a:t>
            </a:r>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a_list.pop</a:t>
            </a:r>
            <a:r>
              <a:rPr lang="en-US" altLang="zh-CN" sz="1800" dirty="0">
                <a:latin typeface="Consolas" panose="020B0609020204030204" pitchFamily="49" charset="0"/>
              </a:rPr>
              <a:t>()</a:t>
            </a:r>
          </a:p>
          <a:p>
            <a:pPr marL="1588" indent="-344488"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11</a:t>
            </a:r>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a:t>
            </a:r>
            <a:endParaRPr lang="en-US" altLang="zh-CN" sz="1800" dirty="0">
              <a:latin typeface="Consolas" panose="020B0609020204030204" pitchFamily="49" charset="0"/>
            </a:endParaRPr>
          </a:p>
          <a:p>
            <a:pPr marL="1588" indent="-344488"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5, 7, 9]</a:t>
            </a:r>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a_list.pop</a:t>
            </a:r>
            <a:r>
              <a:rPr lang="en-US" altLang="zh-CN" sz="1800" dirty="0">
                <a:latin typeface="Consolas" panose="020B0609020204030204" pitchFamily="49" charset="0"/>
              </a:rPr>
              <a:t>(1)</a:t>
            </a:r>
          </a:p>
          <a:p>
            <a:pPr marL="1588" indent="-344488"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5</a:t>
            </a:r>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a_list</a:t>
            </a:r>
            <a:endParaRPr lang="en-US" altLang="zh-CN" sz="1800" dirty="0">
              <a:latin typeface="Consolas" panose="020B0609020204030204" pitchFamily="49" charset="0"/>
            </a:endParaRPr>
          </a:p>
          <a:p>
            <a:pPr marL="1588" indent="-344488"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7, 9]</a:t>
            </a:r>
            <a:endParaRPr lang="zh-CN" altLang="en-US" dirty="0"/>
          </a:p>
        </p:txBody>
      </p:sp>
      <p:sp>
        <p:nvSpPr>
          <p:cNvPr id="12" name="文本框 11">
            <a:extLst>
              <a:ext uri="{FF2B5EF4-FFF2-40B4-BE49-F238E27FC236}">
                <a16:creationId xmlns:a16="http://schemas.microsoft.com/office/drawing/2014/main" id="{66957F94-262E-4EF3-AF44-E9564AD3BCA4}"/>
              </a:ext>
            </a:extLst>
          </p:cNvPr>
          <p:cNvSpPr txBox="1"/>
          <p:nvPr/>
        </p:nvSpPr>
        <p:spPr>
          <a:xfrm>
            <a:off x="695402" y="5911236"/>
            <a:ext cx="10239822" cy="830997"/>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SzPct val="90000"/>
              <a:buFont typeface="Wingdings" panose="05000000000000000000" pitchFamily="2" charset="2"/>
              <a:buChar char="p"/>
            </a:pPr>
            <a:r>
              <a:rPr lang="zh-CN" altLang="en-US" sz="2400" kern="0" dirty="0">
                <a:solidFill>
                  <a:sysClr val="windowText" lastClr="000000"/>
                </a:solidFill>
                <a:latin typeface="+mj-ea"/>
                <a:ea typeface="+mj-ea"/>
              </a:rPr>
              <a:t>（</a:t>
            </a:r>
            <a:r>
              <a:rPr lang="en-US" altLang="zh-CN" sz="2400" kern="0" dirty="0">
                <a:solidFill>
                  <a:sysClr val="windowText" lastClr="000000"/>
                </a:solidFill>
                <a:latin typeface="+mj-ea"/>
                <a:ea typeface="+mj-ea"/>
              </a:rPr>
              <a:t>3</a:t>
            </a:r>
            <a:r>
              <a:rPr lang="zh-CN" altLang="en-US" sz="2400" kern="0" dirty="0">
                <a:solidFill>
                  <a:sysClr val="windowText" lastClr="000000"/>
                </a:solidFill>
                <a:latin typeface="+mj-ea"/>
                <a:ea typeface="+mj-ea"/>
              </a:rPr>
              <a:t>）使用列表对象的</a:t>
            </a:r>
            <a:r>
              <a:rPr lang="en-US" altLang="zh-CN" sz="2400" kern="0" dirty="0">
                <a:solidFill>
                  <a:sysClr val="windowText" lastClr="000000"/>
                </a:solidFill>
                <a:latin typeface="+mj-ea"/>
                <a:ea typeface="+mj-ea"/>
              </a:rPr>
              <a:t>remove()</a:t>
            </a:r>
            <a:r>
              <a:rPr lang="zh-CN" altLang="en-US" sz="2400" kern="0" dirty="0">
                <a:solidFill>
                  <a:sysClr val="windowText" lastClr="000000"/>
                </a:solidFill>
                <a:latin typeface="+mj-ea"/>
                <a:ea typeface="+mj-ea"/>
              </a:rPr>
              <a:t>方法删除首次出现的指定元素，如果列表中不存在要删除的元素，则抛出异常。</a:t>
            </a:r>
          </a:p>
        </p:txBody>
      </p:sp>
    </p:spTree>
    <p:extLst>
      <p:ext uri="{BB962C8B-B14F-4D97-AF65-F5344CB8AC3E}">
        <p14:creationId xmlns:p14="http://schemas.microsoft.com/office/powerpoint/2010/main" val="644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0A9920-55E0-4452-BDFD-A0890F48666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B54132D-AD04-471B-9F76-50EE188C4043}"/>
              </a:ext>
            </a:extLst>
          </p:cNvPr>
          <p:cNvSpPr>
            <a:spLocks noGrp="1"/>
          </p:cNvSpPr>
          <p:nvPr>
            <p:ph type="body" sz="quarter" idx="15"/>
          </p:nvPr>
        </p:nvSpPr>
        <p:spPr/>
        <p:txBody>
          <a:bodyPr/>
          <a:lstStyle/>
          <a:p>
            <a:r>
              <a:rPr lang="zh-CN" altLang="en-US" dirty="0"/>
              <a:t>列表元素的访问</a:t>
            </a:r>
          </a:p>
        </p:txBody>
      </p:sp>
      <p:sp>
        <p:nvSpPr>
          <p:cNvPr id="4" name="文本占位符 3">
            <a:extLst>
              <a:ext uri="{FF2B5EF4-FFF2-40B4-BE49-F238E27FC236}">
                <a16:creationId xmlns:a16="http://schemas.microsoft.com/office/drawing/2014/main" id="{02AB0A0D-CE1F-4397-89A2-A25A960E8D67}"/>
              </a:ext>
            </a:extLst>
          </p:cNvPr>
          <p:cNvSpPr>
            <a:spLocks noGrp="1"/>
          </p:cNvSpPr>
          <p:nvPr>
            <p:ph type="body" sz="quarter" idx="16"/>
          </p:nvPr>
        </p:nvSpPr>
        <p:spPr>
          <a:xfrm>
            <a:off x="695400" y="1385317"/>
            <a:ext cx="10058400" cy="1808820"/>
          </a:xfrm>
        </p:spPr>
        <p:txBody>
          <a:bodyPr/>
          <a:lstStyle/>
          <a:p>
            <a:r>
              <a:rPr lang="zh-CN" altLang="en-US" sz="2400" dirty="0"/>
              <a:t>使用</a:t>
            </a:r>
            <a:r>
              <a:rPr lang="zh-CN" altLang="en-US" sz="2400" b="1" dirty="0">
                <a:solidFill>
                  <a:srgbClr val="FF0000"/>
                </a:solidFill>
              </a:rPr>
              <a:t>下标</a:t>
            </a:r>
            <a:r>
              <a:rPr lang="zh-CN" altLang="en-US" sz="2400" dirty="0"/>
              <a:t>直接访问列表元素，如果指定下标不存在，则抛出异常。</a:t>
            </a:r>
          </a:p>
          <a:p>
            <a:r>
              <a:rPr lang="zh-CN" altLang="en-US" dirty="0"/>
              <a:t>使用列表对象的</a:t>
            </a:r>
            <a:r>
              <a:rPr lang="en-US" altLang="zh-CN" b="1" dirty="0">
                <a:solidFill>
                  <a:srgbClr val="FF0000"/>
                </a:solidFill>
              </a:rPr>
              <a:t>index()</a:t>
            </a:r>
            <a:r>
              <a:rPr lang="zh-CN" altLang="en-US" b="1" dirty="0">
                <a:solidFill>
                  <a:srgbClr val="FF0000"/>
                </a:solidFill>
              </a:rPr>
              <a:t>方法</a:t>
            </a:r>
            <a:r>
              <a:rPr lang="zh-CN" altLang="en-US" dirty="0"/>
              <a:t>获取指定元素首次出现的下标，若列表对象中不存在指定元素，则抛出异常。</a:t>
            </a:r>
          </a:p>
          <a:p>
            <a:r>
              <a:rPr lang="zh-CN" altLang="en-US" dirty="0"/>
              <a:t>语法：</a:t>
            </a:r>
            <a:r>
              <a:rPr lang="en-US" altLang="zh-CN" dirty="0">
                <a:solidFill>
                  <a:srgbClr val="FF0000"/>
                </a:solidFill>
              </a:rPr>
              <a:t>index(value, [start,[end]])</a:t>
            </a:r>
            <a:r>
              <a:rPr lang="zh-CN" altLang="en-US" dirty="0"/>
              <a:t>。其中</a:t>
            </a:r>
            <a:r>
              <a:rPr lang="en-US" altLang="zh-CN" dirty="0"/>
              <a:t>start</a:t>
            </a:r>
            <a:r>
              <a:rPr lang="zh-CN" altLang="en-US" dirty="0"/>
              <a:t>和</a:t>
            </a:r>
            <a:r>
              <a:rPr lang="en-US" altLang="zh-CN" dirty="0"/>
              <a:t>end</a:t>
            </a:r>
            <a:r>
              <a:rPr lang="zh-CN" altLang="en-US" dirty="0"/>
              <a:t>指定了搜索的范围</a:t>
            </a:r>
          </a:p>
          <a:p>
            <a:endParaRPr lang="zh-CN" altLang="en-US" dirty="0"/>
          </a:p>
        </p:txBody>
      </p:sp>
      <p:sp>
        <p:nvSpPr>
          <p:cNvPr id="8" name="文本框 7">
            <a:extLst>
              <a:ext uri="{FF2B5EF4-FFF2-40B4-BE49-F238E27FC236}">
                <a16:creationId xmlns:a16="http://schemas.microsoft.com/office/drawing/2014/main" id="{A268F163-1671-4578-A1A6-4FC5611170D2}"/>
              </a:ext>
            </a:extLst>
          </p:cNvPr>
          <p:cNvSpPr txBox="1"/>
          <p:nvPr/>
        </p:nvSpPr>
        <p:spPr>
          <a:xfrm>
            <a:off x="373488" y="3878789"/>
            <a:ext cx="6093912" cy="2310889"/>
          </a:xfrm>
          <a:prstGeom prst="rect">
            <a:avLst/>
          </a:prstGeom>
          <a:noFill/>
        </p:spPr>
        <p:txBody>
          <a:bodyPr wrap="square">
            <a:spAutoFit/>
          </a:bodyPr>
          <a:lstStyle/>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a:t>
            </a: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6</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 = 5.5</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4, 5, 5.5, 7, 9, 11, 13, 15, 17]</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[15]</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Traceback (most recent call last):</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  File "&lt;pyshell#34&gt;", line 1, in &lt;module&gt;</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aList</a:t>
            </a:r>
            <a:r>
              <a:rPr lang="en-US" altLang="zh-CN" sz="1800" dirty="0">
                <a:solidFill>
                  <a:srgbClr val="FF0000"/>
                </a:solidFill>
                <a:latin typeface="Consolas" panose="020B0609020204030204" pitchFamily="49" charset="0"/>
              </a:rPr>
              <a:t>[15]</a:t>
            </a:r>
          </a:p>
          <a:p>
            <a:pPr eaLnBrk="1" hangingPunct="1">
              <a:lnSpc>
                <a:spcPct val="80000"/>
              </a:lnSpc>
              <a:buSzPct val="90000"/>
              <a:buFont typeface="Wingdings" panose="05000000000000000000" pitchFamily="2" charset="2"/>
              <a:buNone/>
            </a:pPr>
            <a:r>
              <a:rPr lang="en-US" altLang="zh-CN" sz="1800" dirty="0" err="1">
                <a:solidFill>
                  <a:srgbClr val="FF0000"/>
                </a:solidFill>
                <a:latin typeface="Consolas" panose="020B0609020204030204" pitchFamily="49" charset="0"/>
              </a:rPr>
              <a:t>IndexError</a:t>
            </a:r>
            <a:r>
              <a:rPr lang="en-US" altLang="zh-CN" sz="1800" dirty="0">
                <a:solidFill>
                  <a:srgbClr val="FF0000"/>
                </a:solidFill>
                <a:latin typeface="Consolas" panose="020B0609020204030204" pitchFamily="49" charset="0"/>
              </a:rPr>
              <a:t>: list index out of range</a:t>
            </a:r>
            <a:endParaRPr lang="zh-CN" altLang="en-US" dirty="0"/>
          </a:p>
        </p:txBody>
      </p:sp>
      <p:sp>
        <p:nvSpPr>
          <p:cNvPr id="10" name="文本框 9">
            <a:extLst>
              <a:ext uri="{FF2B5EF4-FFF2-40B4-BE49-F238E27FC236}">
                <a16:creationId xmlns:a16="http://schemas.microsoft.com/office/drawing/2014/main" id="{FFABB20E-C16E-4E15-9C0C-AE042EFA8DC9}"/>
              </a:ext>
            </a:extLst>
          </p:cNvPr>
          <p:cNvSpPr txBox="1"/>
          <p:nvPr/>
        </p:nvSpPr>
        <p:spPr>
          <a:xfrm>
            <a:off x="5952995" y="3878789"/>
            <a:ext cx="6093912" cy="2090701"/>
          </a:xfrm>
          <a:prstGeom prst="rect">
            <a:avLst/>
          </a:prstGeom>
          <a:noFill/>
        </p:spPr>
        <p:txBody>
          <a:bodyPr wrap="square">
            <a:spAutoFit/>
          </a:bodyPr>
          <a:lstStyle/>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4, 5, 5.5, 7, 9, 11, 13, 15, 17]</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aList.index</a:t>
            </a:r>
            <a:r>
              <a:rPr lang="en-US" altLang="zh-CN" sz="1800" dirty="0">
                <a:latin typeface="Consolas" panose="020B0609020204030204" pitchFamily="49" charset="0"/>
              </a:rPr>
              <a:t>(7)</a:t>
            </a: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4</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aList.index</a:t>
            </a:r>
            <a:r>
              <a:rPr lang="en-US" altLang="zh-CN" sz="1800" dirty="0">
                <a:latin typeface="Consolas" panose="020B0609020204030204" pitchFamily="49" charset="0"/>
              </a:rPr>
              <a:t>(100)</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Traceback (most recent call last):</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  File "&lt;pyshell#36&gt;", line 1, in &lt;module&gt;</a:t>
            </a:r>
          </a:p>
          <a:p>
            <a:pPr eaLnBrk="1" hangingPunct="1">
              <a:lnSpc>
                <a:spcPct val="80000"/>
              </a:lnSpc>
              <a:buSzPct val="90000"/>
              <a:buFont typeface="Wingdings" panose="05000000000000000000" pitchFamily="2" charset="2"/>
              <a:buNone/>
            </a:pP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aList.index</a:t>
            </a:r>
            <a:r>
              <a:rPr lang="en-US" altLang="zh-CN" sz="1800" dirty="0">
                <a:solidFill>
                  <a:srgbClr val="FF0000"/>
                </a:solidFill>
                <a:latin typeface="Consolas" panose="020B0609020204030204" pitchFamily="49" charset="0"/>
              </a:rPr>
              <a:t>(100)</a:t>
            </a:r>
          </a:p>
          <a:p>
            <a:pPr eaLnBrk="1" hangingPunct="1">
              <a:lnSpc>
                <a:spcPct val="80000"/>
              </a:lnSpc>
              <a:buSzPct val="90000"/>
              <a:buFont typeface="Wingdings" panose="05000000000000000000" pitchFamily="2" charset="2"/>
              <a:buNone/>
            </a:pPr>
            <a:r>
              <a:rPr lang="en-US" altLang="zh-CN" sz="1800" dirty="0" err="1">
                <a:solidFill>
                  <a:srgbClr val="FF0000"/>
                </a:solidFill>
                <a:latin typeface="Consolas" panose="020B0609020204030204" pitchFamily="49" charset="0"/>
              </a:rPr>
              <a:t>ValueError</a:t>
            </a:r>
            <a:r>
              <a:rPr lang="en-US" altLang="zh-CN" sz="1800" dirty="0">
                <a:solidFill>
                  <a:srgbClr val="FF0000"/>
                </a:solidFill>
                <a:latin typeface="Consolas" panose="020B0609020204030204" pitchFamily="49" charset="0"/>
              </a:rPr>
              <a:t>: 100 is not in list</a:t>
            </a:r>
          </a:p>
        </p:txBody>
      </p:sp>
    </p:spTree>
    <p:extLst>
      <p:ext uri="{BB962C8B-B14F-4D97-AF65-F5344CB8AC3E}">
        <p14:creationId xmlns:p14="http://schemas.microsoft.com/office/powerpoint/2010/main" val="116643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5B8BD9B-405C-46DD-B93B-E113B33B7D2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87411D3-96AB-4F64-9FFD-9B21F010384D}"/>
              </a:ext>
            </a:extLst>
          </p:cNvPr>
          <p:cNvSpPr>
            <a:spLocks noGrp="1"/>
          </p:cNvSpPr>
          <p:nvPr>
            <p:ph type="body" sz="quarter" idx="15"/>
          </p:nvPr>
        </p:nvSpPr>
        <p:spPr/>
        <p:txBody>
          <a:bodyPr/>
          <a:lstStyle/>
          <a:p>
            <a:r>
              <a:rPr lang="zh-CN" altLang="en-US" dirty="0"/>
              <a:t>列表的计数和成员资格判断</a:t>
            </a:r>
          </a:p>
        </p:txBody>
      </p:sp>
      <p:sp>
        <p:nvSpPr>
          <p:cNvPr id="4" name="文本占位符 3">
            <a:extLst>
              <a:ext uri="{FF2B5EF4-FFF2-40B4-BE49-F238E27FC236}">
                <a16:creationId xmlns:a16="http://schemas.microsoft.com/office/drawing/2014/main" id="{14E86026-C605-429A-90A9-70F838C4E1B7}"/>
              </a:ext>
            </a:extLst>
          </p:cNvPr>
          <p:cNvSpPr>
            <a:spLocks noGrp="1"/>
          </p:cNvSpPr>
          <p:nvPr>
            <p:ph type="body" sz="quarter" idx="16"/>
          </p:nvPr>
        </p:nvSpPr>
        <p:spPr/>
        <p:txBody>
          <a:bodyPr/>
          <a:lstStyle/>
          <a:p>
            <a:r>
              <a:rPr lang="zh-CN" altLang="en-US" sz="2400"/>
              <a:t>使用列表对象的</a:t>
            </a:r>
            <a:r>
              <a:rPr lang="en-US" altLang="zh-CN" sz="2400" b="1">
                <a:solidFill>
                  <a:srgbClr val="FF0000"/>
                </a:solidFill>
              </a:rPr>
              <a:t>count()</a:t>
            </a:r>
            <a:r>
              <a:rPr lang="zh-CN" altLang="en-US" sz="2400"/>
              <a:t>方法统计指定元素在列表对象中出现的次数。</a:t>
            </a:r>
            <a:endParaRPr lang="en-US" altLang="zh-CN" sz="2400"/>
          </a:p>
          <a:p>
            <a:r>
              <a:rPr lang="zh-CN" altLang="en-US" sz="2400" noProof="1">
                <a:latin typeface="宋体" panose="02010600030101010101" pitchFamily="2" charset="-122"/>
              </a:rPr>
              <a:t>使用</a:t>
            </a:r>
            <a:r>
              <a:rPr lang="en-US" altLang="zh-CN" sz="2400" b="1" noProof="1">
                <a:solidFill>
                  <a:srgbClr val="FF0000"/>
                </a:solidFill>
                <a:latin typeface="宋体" panose="02010600030101010101" pitchFamily="2" charset="-122"/>
              </a:rPr>
              <a:t>in</a:t>
            </a:r>
            <a:r>
              <a:rPr lang="zh-CN" altLang="en-US" sz="2400" noProof="1">
                <a:latin typeface="宋体" panose="02010600030101010101" pitchFamily="2" charset="-122"/>
              </a:rPr>
              <a:t>关键字来判断一个值是否存在于列表中，返回结果为“</a:t>
            </a:r>
            <a:r>
              <a:rPr lang="en-US" altLang="zh-CN" sz="2400" noProof="1">
                <a:latin typeface="宋体" panose="02010600030101010101" pitchFamily="2" charset="-122"/>
              </a:rPr>
              <a:t>True”</a:t>
            </a:r>
            <a:r>
              <a:rPr lang="zh-CN" altLang="en-US" sz="2400" noProof="1">
                <a:latin typeface="宋体" panose="02010600030101010101" pitchFamily="2" charset="-122"/>
              </a:rPr>
              <a:t>或“</a:t>
            </a:r>
            <a:r>
              <a:rPr lang="en-US" altLang="zh-CN" sz="2400" noProof="1">
                <a:latin typeface="宋体" panose="02010600030101010101" pitchFamily="2" charset="-122"/>
              </a:rPr>
              <a:t>False”</a:t>
            </a:r>
            <a:r>
              <a:rPr lang="zh-CN" altLang="en-US" sz="2400" noProof="1">
                <a:latin typeface="宋体" panose="02010600030101010101" pitchFamily="2" charset="-122"/>
              </a:rPr>
              <a:t>。</a:t>
            </a:r>
          </a:p>
          <a:p>
            <a:endParaRPr lang="zh-CN" altLang="en-US" sz="2400"/>
          </a:p>
          <a:p>
            <a:endParaRPr lang="zh-CN" altLang="en-US" dirty="0"/>
          </a:p>
        </p:txBody>
      </p:sp>
      <p:sp>
        <p:nvSpPr>
          <p:cNvPr id="6" name="文本框 5">
            <a:extLst>
              <a:ext uri="{FF2B5EF4-FFF2-40B4-BE49-F238E27FC236}">
                <a16:creationId xmlns:a16="http://schemas.microsoft.com/office/drawing/2014/main" id="{1EFAC429-A941-404F-B281-B843EEFA8AFD}"/>
              </a:ext>
            </a:extLst>
          </p:cNvPr>
          <p:cNvSpPr txBox="1"/>
          <p:nvPr/>
        </p:nvSpPr>
        <p:spPr>
          <a:xfrm>
            <a:off x="278704" y="3419605"/>
            <a:ext cx="6093912" cy="1869101"/>
          </a:xfrm>
          <a:prstGeom prst="rect">
            <a:avLst/>
          </a:prstGeom>
          <a:noFill/>
        </p:spPr>
        <p:txBody>
          <a:bodyPr wrap="square">
            <a:spAutoFit/>
          </a:bodyPr>
          <a:lstStyle/>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4, 5, 5.5, 7, 9, 11, 13, 15, 17]</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aList.count</a:t>
            </a:r>
            <a:r>
              <a:rPr lang="en-US" altLang="zh-CN" sz="1800" dirty="0">
                <a:latin typeface="Consolas" panose="020B0609020204030204" pitchFamily="49" charset="0"/>
              </a:rPr>
              <a:t>(7)</a:t>
            </a: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1</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aList.count</a:t>
            </a:r>
            <a:r>
              <a:rPr lang="en-US" altLang="zh-CN" sz="1800" dirty="0">
                <a:latin typeface="Consolas" panose="020B0609020204030204" pitchFamily="49" charset="0"/>
              </a:rPr>
              <a:t>(0)</a:t>
            </a: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0</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aList.count</a:t>
            </a:r>
            <a:r>
              <a:rPr lang="en-US" altLang="zh-CN" sz="1800" dirty="0">
                <a:latin typeface="Consolas" panose="020B0609020204030204" pitchFamily="49" charset="0"/>
              </a:rPr>
              <a:t>(8)</a:t>
            </a:r>
          </a:p>
          <a:p>
            <a:pPr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0</a:t>
            </a:r>
          </a:p>
        </p:txBody>
      </p:sp>
      <p:sp>
        <p:nvSpPr>
          <p:cNvPr id="8" name="文本框 7">
            <a:extLst>
              <a:ext uri="{FF2B5EF4-FFF2-40B4-BE49-F238E27FC236}">
                <a16:creationId xmlns:a16="http://schemas.microsoft.com/office/drawing/2014/main" id="{2EBC8F62-61E5-459E-9706-4CCA1633C2DF}"/>
              </a:ext>
            </a:extLst>
          </p:cNvPr>
          <p:cNvSpPr txBox="1"/>
          <p:nvPr/>
        </p:nvSpPr>
        <p:spPr>
          <a:xfrm>
            <a:off x="5724600" y="3010994"/>
            <a:ext cx="6093912" cy="2723823"/>
          </a:xfrm>
          <a:prstGeom prst="rect">
            <a:avLst/>
          </a:prstGeom>
          <a:noFill/>
        </p:spPr>
        <p:txBody>
          <a:bodyPr wrap="square">
            <a:spAutoFit/>
          </a:bodyPr>
          <a:lstStyle/>
          <a:p>
            <a:pPr marL="0" indent="0" eaLnBrk="1" hangingPunct="1">
              <a:lnSpc>
                <a:spcPct val="150000"/>
              </a:lnSpc>
              <a:spcBef>
                <a:spcPts val="0"/>
              </a:spcBef>
              <a:buSzPct val="90000"/>
              <a:buFont typeface="Wingdings" panose="05000000000000000000" charset="0"/>
              <a:buNone/>
              <a:defRPr/>
            </a:pPr>
            <a:r>
              <a:rPr lang="en-US" altLang="zh-CN" sz="1800" noProof="1">
                <a:latin typeface="Consolas" panose="020B0609020204030204" charset="0"/>
              </a:rPr>
              <a:t>&gt;&gt;&gt; aList</a:t>
            </a:r>
          </a:p>
          <a:p>
            <a:pPr eaLnBrk="1" hangingPunct="1">
              <a:buSzPct val="90000"/>
              <a:buFont typeface="Wingdings" panose="05000000000000000000" pitchFamily="2" charset="2"/>
              <a:buNone/>
              <a:defRPr/>
            </a:pPr>
            <a:r>
              <a:rPr lang="en-US" altLang="zh-CN" sz="1800" noProof="1">
                <a:solidFill>
                  <a:srgbClr val="00B0F0"/>
                </a:solidFill>
                <a:latin typeface="Consolas" panose="020B0609020204030204" charset="0"/>
              </a:rPr>
              <a:t>[3, 4, 5, 5.5, 7, 9, 11, 13, 15, 17]</a:t>
            </a:r>
          </a:p>
          <a:p>
            <a:pPr eaLnBrk="1" hangingPunct="1">
              <a:buSzPct val="90000"/>
              <a:buFont typeface="Wingdings" panose="05000000000000000000" pitchFamily="2" charset="2"/>
              <a:buNone/>
              <a:defRPr/>
            </a:pPr>
            <a:r>
              <a:rPr lang="en-US" altLang="zh-CN" sz="1800" noProof="1">
                <a:latin typeface="Consolas" panose="020B0609020204030204" charset="0"/>
              </a:rPr>
              <a:t>&gt;&gt;&gt; 3 in aList</a:t>
            </a:r>
          </a:p>
          <a:p>
            <a:pPr eaLnBrk="1" hangingPunct="1">
              <a:buSzPct val="90000"/>
              <a:buFont typeface="Wingdings" panose="05000000000000000000" pitchFamily="2" charset="2"/>
              <a:buNone/>
              <a:defRPr/>
            </a:pPr>
            <a:r>
              <a:rPr lang="en-US" altLang="zh-CN" sz="1800" noProof="1">
                <a:solidFill>
                  <a:srgbClr val="00B0F0"/>
                </a:solidFill>
                <a:latin typeface="Consolas" panose="020B0609020204030204" charset="0"/>
              </a:rPr>
              <a:t>True</a:t>
            </a:r>
          </a:p>
          <a:p>
            <a:pPr eaLnBrk="1" hangingPunct="1">
              <a:buSzPct val="90000"/>
              <a:buFont typeface="Wingdings" panose="05000000000000000000" pitchFamily="2" charset="2"/>
              <a:buNone/>
              <a:defRPr/>
            </a:pPr>
            <a:r>
              <a:rPr lang="en-US" altLang="zh-CN" sz="1800" noProof="1">
                <a:latin typeface="Consolas" panose="020B0609020204030204" charset="0"/>
              </a:rPr>
              <a:t>&gt;&gt;&gt; 18 in aList</a:t>
            </a:r>
          </a:p>
          <a:p>
            <a:pPr eaLnBrk="1" hangingPunct="1">
              <a:buSzPct val="90000"/>
              <a:buFont typeface="Wingdings" panose="05000000000000000000" pitchFamily="2" charset="2"/>
              <a:buNone/>
              <a:defRPr/>
            </a:pPr>
            <a:r>
              <a:rPr lang="en-US" altLang="zh-CN" sz="1800" noProof="1">
                <a:solidFill>
                  <a:srgbClr val="00B0F0"/>
                </a:solidFill>
                <a:latin typeface="Consolas" panose="020B0609020204030204" charset="0"/>
              </a:rPr>
              <a:t>False</a:t>
            </a:r>
          </a:p>
          <a:p>
            <a:pPr eaLnBrk="1" hangingPunct="1">
              <a:buSzPct val="90000"/>
              <a:buFont typeface="Wingdings" panose="05000000000000000000" pitchFamily="2" charset="2"/>
              <a:buNone/>
              <a:defRPr/>
            </a:pPr>
            <a:r>
              <a:rPr lang="en-US" altLang="zh-CN" sz="1800" noProof="1">
                <a:latin typeface="Consolas" panose="020B0609020204030204" charset="0"/>
              </a:rPr>
              <a:t>&gt;&gt;&gt; bList = [[1], [2], [3]]</a:t>
            </a:r>
          </a:p>
          <a:p>
            <a:pPr eaLnBrk="1" hangingPunct="1">
              <a:buSzPct val="90000"/>
              <a:buFont typeface="Wingdings" panose="05000000000000000000" pitchFamily="2" charset="2"/>
              <a:buNone/>
              <a:defRPr/>
            </a:pPr>
            <a:r>
              <a:rPr lang="en-US" altLang="zh-CN" sz="1800" noProof="1">
                <a:latin typeface="Consolas" panose="020B0609020204030204" charset="0"/>
              </a:rPr>
              <a:t>&gt;&gt;&gt; 3 in bList</a:t>
            </a:r>
          </a:p>
          <a:p>
            <a:pPr eaLnBrk="1" hangingPunct="1">
              <a:buSzPct val="90000"/>
              <a:buFont typeface="Wingdings" panose="05000000000000000000" pitchFamily="2" charset="2"/>
              <a:buNone/>
              <a:defRPr/>
            </a:pPr>
            <a:r>
              <a:rPr lang="en-US" altLang="zh-CN" sz="1800" noProof="1">
                <a:solidFill>
                  <a:srgbClr val="00B0F0"/>
                </a:solidFill>
                <a:latin typeface="Consolas" panose="020B0609020204030204" charset="0"/>
              </a:rPr>
              <a:t>False</a:t>
            </a:r>
            <a:endParaRPr lang="zh-CN" altLang="en-US" dirty="0"/>
          </a:p>
        </p:txBody>
      </p:sp>
    </p:spTree>
    <p:extLst>
      <p:ext uri="{BB962C8B-B14F-4D97-AF65-F5344CB8AC3E}">
        <p14:creationId xmlns:p14="http://schemas.microsoft.com/office/powerpoint/2010/main" val="203783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27CCD4-04ED-4DCD-AA4B-93192708806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5281F62-69FF-4FF9-8C6B-871F24BAA20B}"/>
              </a:ext>
            </a:extLst>
          </p:cNvPr>
          <p:cNvSpPr>
            <a:spLocks noGrp="1"/>
          </p:cNvSpPr>
          <p:nvPr>
            <p:ph type="body" sz="quarter" idx="15"/>
          </p:nvPr>
        </p:nvSpPr>
        <p:spPr/>
        <p:txBody>
          <a:bodyPr/>
          <a:lstStyle/>
          <a:p>
            <a:r>
              <a:rPr lang="zh-CN" altLang="en-US" dirty="0"/>
              <a:t>切片</a:t>
            </a:r>
          </a:p>
        </p:txBody>
      </p:sp>
      <p:sp>
        <p:nvSpPr>
          <p:cNvPr id="4" name="文本占位符 3">
            <a:extLst>
              <a:ext uri="{FF2B5EF4-FFF2-40B4-BE49-F238E27FC236}">
                <a16:creationId xmlns:a16="http://schemas.microsoft.com/office/drawing/2014/main" id="{D9702AAA-E6C6-49F0-81ED-FBA9DCE9BAE5}"/>
              </a:ext>
            </a:extLst>
          </p:cNvPr>
          <p:cNvSpPr>
            <a:spLocks noGrp="1"/>
          </p:cNvSpPr>
          <p:nvPr>
            <p:ph type="body" sz="quarter" idx="16"/>
          </p:nvPr>
        </p:nvSpPr>
        <p:spPr>
          <a:xfrm>
            <a:off x="695402" y="1136172"/>
            <a:ext cx="10058400" cy="3219450"/>
          </a:xfrm>
        </p:spPr>
        <p:txBody>
          <a:bodyPr/>
          <a:lstStyle/>
          <a:p>
            <a:pPr eaLnBrk="1" hangingPunct="1">
              <a:spcBef>
                <a:spcPts val="600"/>
              </a:spcBef>
              <a:spcAft>
                <a:spcPts val="600"/>
              </a:spcAft>
              <a:buSzPct val="90000"/>
              <a:buFont typeface="Wingdings" panose="05000000000000000000" pitchFamily="2" charset="2"/>
              <a:buChar char=""/>
            </a:pPr>
            <a:r>
              <a:rPr lang="zh-CN" altLang="en-US" sz="2400" dirty="0"/>
              <a:t>切片适用于列表、元组、字符串、</a:t>
            </a:r>
            <a:r>
              <a:rPr lang="en-US" altLang="zh-CN" sz="2400" dirty="0"/>
              <a:t>range</a:t>
            </a:r>
            <a:r>
              <a:rPr lang="zh-CN" altLang="en-US" sz="2400" dirty="0"/>
              <a:t>对象等类型，但作用于列表时功能最强大。</a:t>
            </a:r>
            <a:r>
              <a:rPr lang="zh-CN" altLang="en-US" sz="2400" dirty="0">
                <a:sym typeface="宋体" panose="02010600030101010101" pitchFamily="2" charset="-122"/>
              </a:rPr>
              <a:t>可以使用切片来</a:t>
            </a:r>
            <a:r>
              <a:rPr lang="zh-CN" altLang="en-US" sz="2400" dirty="0">
                <a:solidFill>
                  <a:srgbClr val="FF0000"/>
                </a:solidFill>
                <a:sym typeface="宋体" panose="02010600030101010101" pitchFamily="2" charset="-122"/>
              </a:rPr>
              <a:t>截取</a:t>
            </a:r>
            <a:r>
              <a:rPr lang="zh-CN" altLang="en-US" sz="2400" dirty="0">
                <a:sym typeface="宋体" panose="02010600030101010101" pitchFamily="2" charset="-122"/>
              </a:rPr>
              <a:t>列表中的任何部分，得到一个新列表，也可以通过切片来</a:t>
            </a:r>
            <a:r>
              <a:rPr lang="zh-CN" altLang="en-US" sz="2400" dirty="0">
                <a:solidFill>
                  <a:srgbClr val="FF0000"/>
                </a:solidFill>
                <a:sym typeface="宋体" panose="02010600030101010101" pitchFamily="2" charset="-122"/>
              </a:rPr>
              <a:t>修改</a:t>
            </a:r>
            <a:r>
              <a:rPr lang="zh-CN" altLang="en-US" sz="2400" dirty="0">
                <a:sym typeface="宋体" panose="02010600030101010101" pitchFamily="2" charset="-122"/>
              </a:rPr>
              <a:t>和</a:t>
            </a:r>
            <a:r>
              <a:rPr lang="zh-CN" altLang="en-US" sz="2400" dirty="0">
                <a:solidFill>
                  <a:srgbClr val="FF0000"/>
                </a:solidFill>
                <a:sym typeface="宋体" panose="02010600030101010101" pitchFamily="2" charset="-122"/>
              </a:rPr>
              <a:t>删除</a:t>
            </a:r>
            <a:r>
              <a:rPr lang="zh-CN" altLang="en-US" sz="2400" dirty="0">
                <a:sym typeface="宋体" panose="02010600030101010101" pitchFamily="2" charset="-122"/>
              </a:rPr>
              <a:t>列表中部分元素，甚至可以通过切片操作为列表对象</a:t>
            </a:r>
            <a:r>
              <a:rPr lang="zh-CN" altLang="en-US" sz="2400" dirty="0">
                <a:solidFill>
                  <a:srgbClr val="FF0000"/>
                </a:solidFill>
                <a:sym typeface="宋体" panose="02010600030101010101" pitchFamily="2" charset="-122"/>
              </a:rPr>
              <a:t>增加</a:t>
            </a:r>
            <a:r>
              <a:rPr lang="zh-CN" altLang="en-US" sz="2400" dirty="0">
                <a:sym typeface="宋体" panose="02010600030101010101" pitchFamily="2" charset="-122"/>
              </a:rPr>
              <a:t>元素。</a:t>
            </a:r>
            <a:endParaRPr lang="zh-CN" altLang="en-US" sz="2400" dirty="0"/>
          </a:p>
          <a:p>
            <a:pPr eaLnBrk="1" hangingPunct="1">
              <a:spcBef>
                <a:spcPts val="600"/>
              </a:spcBef>
              <a:spcAft>
                <a:spcPts val="600"/>
              </a:spcAft>
              <a:buSzPct val="90000"/>
              <a:buFont typeface="Wingdings" panose="05000000000000000000" pitchFamily="2" charset="2"/>
              <a:buChar char=""/>
            </a:pPr>
            <a:r>
              <a:rPr lang="zh-CN" altLang="en-US" sz="2400" dirty="0"/>
              <a:t>切片使用</a:t>
            </a:r>
            <a:r>
              <a:rPr lang="en-US" altLang="zh-CN" sz="2400" dirty="0">
                <a:solidFill>
                  <a:srgbClr val="FF0000"/>
                </a:solidFill>
              </a:rPr>
              <a:t>2</a:t>
            </a:r>
            <a:r>
              <a:rPr lang="zh-CN" altLang="en-US" sz="2400" dirty="0">
                <a:solidFill>
                  <a:srgbClr val="FF0000"/>
                </a:solidFill>
              </a:rPr>
              <a:t>个冒号分隔的</a:t>
            </a:r>
            <a:r>
              <a:rPr lang="en-US" altLang="zh-CN" sz="2400" dirty="0">
                <a:solidFill>
                  <a:srgbClr val="FF0000"/>
                </a:solidFill>
              </a:rPr>
              <a:t>3</a:t>
            </a:r>
            <a:r>
              <a:rPr lang="zh-CN" altLang="en-US" sz="2400" dirty="0">
                <a:solidFill>
                  <a:srgbClr val="FF0000"/>
                </a:solidFill>
              </a:rPr>
              <a:t>个数字</a:t>
            </a:r>
            <a:r>
              <a:rPr lang="zh-CN" altLang="en-US" sz="2400" dirty="0"/>
              <a:t>来完成：</a:t>
            </a:r>
            <a:endParaRPr lang="en-US" altLang="zh-CN" sz="2400" dirty="0"/>
          </a:p>
          <a:p>
            <a:pPr marL="0" indent="0" eaLnBrk="1" hangingPunct="1">
              <a:spcBef>
                <a:spcPts val="600"/>
              </a:spcBef>
              <a:spcAft>
                <a:spcPts val="600"/>
              </a:spcAft>
              <a:buSzPct val="90000"/>
              <a:buNone/>
            </a:pPr>
            <a:r>
              <a:rPr lang="en-US" altLang="zh-CN" sz="2400" b="1" dirty="0">
                <a:solidFill>
                  <a:srgbClr val="FF0000"/>
                </a:solidFill>
              </a:rPr>
              <a:t>	[ start : end [ : step ] ]</a:t>
            </a:r>
            <a:endParaRPr lang="zh-CN" altLang="en-US" sz="2400" b="1" dirty="0">
              <a:solidFill>
                <a:srgbClr val="FF0000"/>
              </a:solidFill>
            </a:endParaRPr>
          </a:p>
          <a:p>
            <a:pPr eaLnBrk="1" hangingPunct="1">
              <a:spcBef>
                <a:spcPts val="600"/>
              </a:spcBef>
              <a:spcAft>
                <a:spcPts val="600"/>
              </a:spcAft>
              <a:buSzPct val="90000"/>
              <a:buFont typeface="Wingdings" panose="05000000000000000000" pitchFamily="2" charset="2"/>
              <a:buChar char=""/>
            </a:pPr>
            <a:r>
              <a:rPr lang="zh-CN" altLang="en-US" sz="2400" b="1" dirty="0"/>
              <a:t>第一个数字</a:t>
            </a:r>
            <a:r>
              <a:rPr lang="zh-CN" altLang="en-US" sz="2400" dirty="0"/>
              <a:t>表示切片开始位置（默认为</a:t>
            </a:r>
            <a:r>
              <a:rPr lang="en-US" altLang="zh-CN" sz="2400" dirty="0"/>
              <a:t>0</a:t>
            </a:r>
            <a:r>
              <a:rPr lang="zh-CN" altLang="en-US" sz="2400" dirty="0"/>
              <a:t>）。</a:t>
            </a:r>
          </a:p>
          <a:p>
            <a:pPr eaLnBrk="1" hangingPunct="1">
              <a:spcBef>
                <a:spcPts val="600"/>
              </a:spcBef>
              <a:spcAft>
                <a:spcPts val="600"/>
              </a:spcAft>
              <a:buSzPct val="90000"/>
              <a:buFont typeface="Wingdings" panose="05000000000000000000" pitchFamily="2" charset="2"/>
              <a:buChar char=""/>
            </a:pPr>
            <a:r>
              <a:rPr lang="zh-CN" altLang="en-US" sz="2400" b="1" dirty="0"/>
              <a:t>第二个数字</a:t>
            </a:r>
            <a:r>
              <a:rPr lang="zh-CN" altLang="en-US" sz="2400" dirty="0"/>
              <a:t>表示切片截止（但不包含）位置（默认为列表长度）。</a:t>
            </a:r>
          </a:p>
          <a:p>
            <a:pPr eaLnBrk="1" hangingPunct="1">
              <a:spcBef>
                <a:spcPts val="600"/>
              </a:spcBef>
              <a:spcAft>
                <a:spcPts val="600"/>
              </a:spcAft>
              <a:buSzPct val="90000"/>
              <a:buFont typeface="Wingdings" panose="05000000000000000000" pitchFamily="2" charset="2"/>
              <a:buChar char=""/>
            </a:pPr>
            <a:r>
              <a:rPr lang="zh-CN" altLang="en-US" sz="2400" b="1" dirty="0"/>
              <a:t>第三个数字</a:t>
            </a:r>
            <a:r>
              <a:rPr lang="zh-CN" altLang="en-US" sz="2400" dirty="0"/>
              <a:t>表示切片的步长（默认为</a:t>
            </a:r>
            <a:r>
              <a:rPr lang="en-US" altLang="zh-CN" sz="2400" dirty="0"/>
              <a:t>1</a:t>
            </a:r>
            <a:r>
              <a:rPr lang="zh-CN" altLang="en-US" sz="2400" dirty="0"/>
              <a:t>），当步长省略时可以顺便省略最后一个冒号。</a:t>
            </a:r>
          </a:p>
          <a:p>
            <a:pPr eaLnBrk="1" hangingPunct="1">
              <a:spcBef>
                <a:spcPts val="600"/>
              </a:spcBef>
              <a:spcAft>
                <a:spcPts val="600"/>
              </a:spcAft>
              <a:buSzPct val="90000"/>
              <a:buFont typeface="Wingdings" panose="05000000000000000000" pitchFamily="2" charset="2"/>
              <a:buChar char=""/>
            </a:pPr>
            <a:r>
              <a:rPr lang="zh-CN" altLang="en-US" sz="2400" dirty="0"/>
              <a:t>切片操作不会因为下标越界而抛出异常，而是简单地在列表尾部截断或者返回一个空列表，代码具有</a:t>
            </a:r>
            <a:r>
              <a:rPr lang="zh-CN" altLang="en-US" sz="2400" dirty="0">
                <a:solidFill>
                  <a:srgbClr val="FF0000"/>
                </a:solidFill>
              </a:rPr>
              <a:t>更强的健壮性</a:t>
            </a:r>
            <a:r>
              <a:rPr lang="zh-CN" altLang="en-US" sz="2400" dirty="0"/>
              <a:t>。</a:t>
            </a:r>
          </a:p>
          <a:p>
            <a:endParaRPr lang="zh-CN" altLang="en-US" dirty="0"/>
          </a:p>
        </p:txBody>
      </p:sp>
    </p:spTree>
    <p:extLst>
      <p:ext uri="{BB962C8B-B14F-4D97-AF65-F5344CB8AC3E}">
        <p14:creationId xmlns:p14="http://schemas.microsoft.com/office/powerpoint/2010/main" val="364749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FFCDB1-9898-4F80-A9AF-E059D0F3A99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8C787D1-092F-4B4B-A382-7847994DDF9C}"/>
              </a:ext>
            </a:extLst>
          </p:cNvPr>
          <p:cNvSpPr>
            <a:spLocks noGrp="1"/>
          </p:cNvSpPr>
          <p:nvPr>
            <p:ph type="body" sz="quarter" idx="15"/>
          </p:nvPr>
        </p:nvSpPr>
        <p:spPr/>
        <p:txBody>
          <a:bodyPr/>
          <a:lstStyle/>
          <a:p>
            <a:r>
              <a:rPr lang="zh-CN" altLang="en-US" dirty="0"/>
              <a:t>切片示例</a:t>
            </a:r>
          </a:p>
        </p:txBody>
      </p:sp>
      <p:sp>
        <p:nvSpPr>
          <p:cNvPr id="6" name="文本框 5">
            <a:extLst>
              <a:ext uri="{FF2B5EF4-FFF2-40B4-BE49-F238E27FC236}">
                <a16:creationId xmlns:a16="http://schemas.microsoft.com/office/drawing/2014/main" id="{C728E9D6-C920-42FD-94CF-BE38C8997177}"/>
              </a:ext>
            </a:extLst>
          </p:cNvPr>
          <p:cNvSpPr txBox="1"/>
          <p:nvPr/>
        </p:nvSpPr>
        <p:spPr>
          <a:xfrm>
            <a:off x="1284124" y="1120141"/>
            <a:ext cx="9469676" cy="5355312"/>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 = [3, 4, 5, 6, 7, 9, 11, 13, 15,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                            #</a:t>
            </a:r>
            <a:r>
              <a:rPr lang="zh-CN" altLang="en-US" sz="1800" dirty="0">
                <a:latin typeface="Consolas" panose="020B0609020204030204" pitchFamily="49" charset="0"/>
              </a:rPr>
              <a:t>返回包含所有元素的新列表</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[3, 4, 5, 6, 7, 9, 11, 13, 15,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                          #</a:t>
            </a:r>
            <a:r>
              <a:rPr lang="zh-CN" altLang="en-US" sz="1800" dirty="0">
                <a:latin typeface="Consolas" panose="020B0609020204030204" pitchFamily="49" charset="0"/>
              </a:rPr>
              <a:t>逆序的所有元素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[17, 15, 13, 11, 9, 7, 6, 5, 4, 3]</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[::2]                           #</a:t>
            </a:r>
            <a:r>
              <a:rPr lang="zh-CN" altLang="en-US" sz="1800" dirty="0">
                <a:latin typeface="Consolas" panose="020B0609020204030204" pitchFamily="49" charset="0"/>
              </a:rPr>
              <a:t>偶数位置，隔一个取一个</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[3, 5, 7, 11, 15]</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[1::2]                          #</a:t>
            </a:r>
            <a:r>
              <a:rPr lang="zh-CN" altLang="en-US" sz="1800" dirty="0">
                <a:latin typeface="Consolas" panose="020B0609020204030204" pitchFamily="49" charset="0"/>
              </a:rPr>
              <a:t>奇数位置，隔一个取一个</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[4, 6, 9, 13,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                           #</a:t>
            </a:r>
            <a:r>
              <a:rPr lang="zh-CN" altLang="en-US" sz="1800" dirty="0">
                <a:latin typeface="Consolas" panose="020B0609020204030204" pitchFamily="49" charset="0"/>
              </a:rPr>
              <a:t>从下标</a:t>
            </a:r>
            <a:r>
              <a:rPr lang="en-US" altLang="zh-CN" sz="1800" dirty="0">
                <a:latin typeface="Consolas" panose="020B0609020204030204" pitchFamily="49" charset="0"/>
              </a:rPr>
              <a:t>3</a:t>
            </a:r>
            <a:r>
              <a:rPr lang="zh-CN" altLang="en-US" sz="1800" dirty="0">
                <a:latin typeface="Consolas" panose="020B0609020204030204" pitchFamily="49" charset="0"/>
              </a:rPr>
              <a:t>开始的所有元素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[6, 7, 9, 11, 13, 15,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[3:6]                        #</a:t>
            </a:r>
            <a:r>
              <a:rPr lang="zh-CN" altLang="en-US" sz="1800" dirty="0">
                <a:latin typeface="Consolas" panose="020B0609020204030204" pitchFamily="49" charset="0"/>
              </a:rPr>
              <a:t>下标在</a:t>
            </a:r>
            <a:r>
              <a:rPr lang="en-US" altLang="zh-CN" sz="1800" dirty="0">
                <a:latin typeface="Consolas" panose="020B0609020204030204" pitchFamily="49" charset="0"/>
              </a:rPr>
              <a:t>[3, 6)</a:t>
            </a:r>
            <a:r>
              <a:rPr lang="zh-CN" altLang="en-US" sz="1800" dirty="0">
                <a:latin typeface="Consolas" panose="020B0609020204030204" pitchFamily="49" charset="0"/>
              </a:rPr>
              <a:t>之间的所有元素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[6, 7, 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[0:100:1]                       #</a:t>
            </a:r>
            <a:r>
              <a:rPr lang="zh-CN" altLang="en-US" sz="1800" dirty="0">
                <a:latin typeface="Consolas" panose="020B0609020204030204" pitchFamily="49" charset="0"/>
              </a:rPr>
              <a:t>前</a:t>
            </a:r>
            <a:r>
              <a:rPr lang="en-US" altLang="zh-CN" sz="1800" dirty="0">
                <a:latin typeface="Consolas" panose="020B0609020204030204" pitchFamily="49" charset="0"/>
              </a:rPr>
              <a:t>100</a:t>
            </a:r>
            <a:r>
              <a:rPr lang="zh-CN" altLang="en-US" sz="1800" dirty="0">
                <a:latin typeface="Consolas" panose="020B0609020204030204" pitchFamily="49" charset="0"/>
              </a:rPr>
              <a:t>个元素，自动截断</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[3, 4, 5, 6, 7, 9, 11, 13, 15,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[100:]              #</a:t>
            </a:r>
            <a:r>
              <a:rPr lang="zh-CN" altLang="en-US" sz="1800" dirty="0">
                <a:latin typeface="Consolas" panose="020B0609020204030204" pitchFamily="49" charset="0"/>
              </a:rPr>
              <a:t>下标</a:t>
            </a:r>
            <a:r>
              <a:rPr lang="en-US" altLang="zh-CN" sz="1800" dirty="0">
                <a:latin typeface="Consolas" panose="020B0609020204030204" pitchFamily="49" charset="0"/>
              </a:rPr>
              <a:t>100</a:t>
            </a:r>
            <a:r>
              <a:rPr lang="zh-CN" altLang="en-US" sz="1800" dirty="0">
                <a:latin typeface="Consolas" panose="020B0609020204030204" pitchFamily="49" charset="0"/>
              </a:rPr>
              <a:t>之后的所有元素，自动截断</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[100]               #</a:t>
            </a:r>
            <a:r>
              <a:rPr lang="zh-CN" altLang="en-US" sz="1800" dirty="0">
                <a:latin typeface="Consolas" panose="020B0609020204030204" pitchFamily="49" charset="0"/>
              </a:rPr>
              <a:t>直接使用下标访问会发生越界</a:t>
            </a:r>
          </a:p>
          <a:p>
            <a:pPr eaLnBrk="1" hangingPunct="1">
              <a:spcBef>
                <a:spcPct val="0"/>
              </a:spcBef>
              <a:buSzPct val="90000"/>
              <a:buFont typeface="Wingdings" panose="05000000000000000000" pitchFamily="2" charset="2"/>
              <a:buNone/>
            </a:pPr>
            <a:r>
              <a:rPr lang="en-US" altLang="zh-CN" sz="1800" dirty="0" err="1">
                <a:solidFill>
                  <a:srgbClr val="FF0000"/>
                </a:solidFill>
                <a:latin typeface="Consolas" panose="020B0609020204030204" pitchFamily="49" charset="0"/>
              </a:rPr>
              <a:t>IndexError</a:t>
            </a:r>
            <a:r>
              <a:rPr lang="en-US" altLang="zh-CN" sz="1800" dirty="0">
                <a:solidFill>
                  <a:srgbClr val="FF0000"/>
                </a:solidFill>
                <a:latin typeface="Consolas" panose="020B0609020204030204" pitchFamily="49" charset="0"/>
              </a:rPr>
              <a:t>: list index out of range</a:t>
            </a:r>
          </a:p>
        </p:txBody>
      </p:sp>
    </p:spTree>
    <p:extLst>
      <p:ext uri="{BB962C8B-B14F-4D97-AF65-F5344CB8AC3E}">
        <p14:creationId xmlns:p14="http://schemas.microsoft.com/office/powerpoint/2010/main" val="85837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09331F63-3875-49A1-A670-609095F7A69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D4D8435-E2A4-4ADB-A7F4-DECDB25529F7}"/>
              </a:ext>
            </a:extLst>
          </p:cNvPr>
          <p:cNvSpPr>
            <a:spLocks noGrp="1"/>
          </p:cNvSpPr>
          <p:nvPr>
            <p:ph type="body" sz="quarter" idx="15"/>
          </p:nvPr>
        </p:nvSpPr>
        <p:spPr/>
        <p:txBody>
          <a:bodyPr/>
          <a:lstStyle/>
          <a:p>
            <a:r>
              <a:rPr lang="zh-CN" altLang="en-US" dirty="0"/>
              <a:t>使用切片原地修改列表内容</a:t>
            </a:r>
          </a:p>
        </p:txBody>
      </p:sp>
      <p:sp>
        <p:nvSpPr>
          <p:cNvPr id="6" name="文本框 5">
            <a:extLst>
              <a:ext uri="{FF2B5EF4-FFF2-40B4-BE49-F238E27FC236}">
                <a16:creationId xmlns:a16="http://schemas.microsoft.com/office/drawing/2014/main" id="{3357C9D9-5108-4693-BF1E-8841FE528AF6}"/>
              </a:ext>
            </a:extLst>
          </p:cNvPr>
          <p:cNvSpPr txBox="1"/>
          <p:nvPr/>
        </p:nvSpPr>
        <p:spPr>
          <a:xfrm>
            <a:off x="1078076" y="1228290"/>
            <a:ext cx="10418524" cy="5078313"/>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 = [3, 5, 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a:t>
            </a:r>
            <a:r>
              <a:rPr lang="en-US" altLang="zh-CN" sz="1800" dirty="0" err="1">
                <a:latin typeface="Consolas" panose="020B0609020204030204" pitchFamily="49" charset="0"/>
              </a:rPr>
              <a:t>len</a:t>
            </a:r>
            <a:r>
              <a:rPr lang="en-US" altLang="zh-CN" sz="1800" dirty="0">
                <a:latin typeface="Consolas" panose="020B0609020204030204" pitchFamily="49" charset="0"/>
              </a:rPr>
              <a:t>(</a:t>
            </a:r>
            <a:r>
              <a:rPr lang="en-US" altLang="zh-CN" sz="1800" dirty="0" err="1">
                <a:latin typeface="Consolas" panose="020B0609020204030204" pitchFamily="49" charset="0"/>
              </a:rPr>
              <a:t>aList</a:t>
            </a:r>
            <a:r>
              <a:rPr lang="en-US" altLang="zh-CN" sz="1800" dirty="0">
                <a:latin typeface="Consolas" panose="020B0609020204030204" pitchFamily="49" charset="0"/>
              </a:rPr>
              <a:t>):] = [9]      #</a:t>
            </a:r>
            <a:r>
              <a:rPr lang="zh-CN" altLang="en-US" sz="1800" dirty="0">
                <a:latin typeface="Consolas" panose="020B0609020204030204" pitchFamily="49" charset="0"/>
              </a:rPr>
              <a:t>在尾部追加元素</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[3, 5, 7, 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 = [1, 2, 3]         #</a:t>
            </a:r>
            <a:r>
              <a:rPr lang="zh-CN" altLang="en-US" sz="1800" dirty="0">
                <a:latin typeface="Consolas" panose="020B0609020204030204" pitchFamily="49" charset="0"/>
              </a:rPr>
              <a:t>替换前</a:t>
            </a:r>
            <a:r>
              <a:rPr lang="en-US" altLang="zh-CN" sz="1800" dirty="0">
                <a:latin typeface="Consolas" panose="020B0609020204030204" pitchFamily="49" charset="0"/>
              </a:rPr>
              <a:t>3</a:t>
            </a:r>
            <a:r>
              <a:rPr lang="zh-CN" altLang="en-US" sz="1800" dirty="0">
                <a:latin typeface="Consolas" panose="020B0609020204030204" pitchFamily="49" charset="0"/>
              </a:rPr>
              <a:t>个元素</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[1, 2, 3, 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[:3] = []                #</a:t>
            </a:r>
            <a:r>
              <a:rPr lang="zh-CN" altLang="en-US" sz="1800" dirty="0">
                <a:latin typeface="Consolas" panose="020B0609020204030204" pitchFamily="49" charset="0"/>
              </a:rPr>
              <a:t>删除前</a:t>
            </a:r>
            <a:r>
              <a:rPr lang="en-US" altLang="zh-CN" sz="1800" dirty="0">
                <a:latin typeface="Consolas" panose="020B0609020204030204" pitchFamily="49" charset="0"/>
              </a:rPr>
              <a:t>3</a:t>
            </a:r>
            <a:r>
              <a:rPr lang="zh-CN" altLang="en-US" sz="1800" dirty="0">
                <a:latin typeface="Consolas" panose="020B0609020204030204" pitchFamily="49" charset="0"/>
              </a:rPr>
              <a:t>个元素</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 = list(range(10))</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[0, 1, 2, 3, 4, 5, 6, 7, 8, 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[::2] = [0]*5            #</a:t>
            </a:r>
            <a:r>
              <a:rPr lang="zh-CN" altLang="en-US" sz="1800" dirty="0">
                <a:latin typeface="Consolas" panose="020B0609020204030204" pitchFamily="49" charset="0"/>
              </a:rPr>
              <a:t>替换偶数位置上的元素</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[0, 1, 0, 3, 0, 5, 0, 7, 0, 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[::2] = [0]*3    #</a:t>
            </a:r>
            <a:r>
              <a:rPr lang="zh-CN" altLang="en-US" sz="1800" dirty="0">
                <a:latin typeface="Consolas" panose="020B0609020204030204" pitchFamily="49" charset="0"/>
              </a:rPr>
              <a:t>切片不连续，两个元素个数必须一样多</a:t>
            </a:r>
          </a:p>
          <a:p>
            <a:pPr eaLnBrk="1" hangingPunct="1">
              <a:spcBef>
                <a:spcPct val="0"/>
              </a:spcBef>
              <a:buSzPct val="90000"/>
              <a:buFont typeface="Wingdings" panose="05000000000000000000" pitchFamily="2" charset="2"/>
              <a:buNone/>
            </a:pPr>
            <a:r>
              <a:rPr lang="en-US" altLang="zh-CN" sz="1800" dirty="0" err="1">
                <a:solidFill>
                  <a:srgbClr val="FF0000"/>
                </a:solidFill>
                <a:latin typeface="Consolas" panose="020B0609020204030204" pitchFamily="49" charset="0"/>
              </a:rPr>
              <a:t>ValueError</a:t>
            </a:r>
            <a:r>
              <a:rPr lang="en-US" altLang="zh-CN" sz="1800" dirty="0">
                <a:solidFill>
                  <a:srgbClr val="FF0000"/>
                </a:solidFill>
                <a:latin typeface="Consolas" panose="020B0609020204030204" pitchFamily="49" charset="0"/>
              </a:rPr>
              <a:t>: attempt to assign sequence of size 3 to extended slice of size 5</a:t>
            </a:r>
          </a:p>
        </p:txBody>
      </p:sp>
    </p:spTree>
    <p:extLst>
      <p:ext uri="{BB962C8B-B14F-4D97-AF65-F5344CB8AC3E}">
        <p14:creationId xmlns:p14="http://schemas.microsoft.com/office/powerpoint/2010/main" val="38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B071B0-3F1E-44F4-A155-B2EA450956A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C72084E-710E-4D32-B035-274028CDACF8}"/>
              </a:ext>
            </a:extLst>
          </p:cNvPr>
          <p:cNvSpPr>
            <a:spLocks noGrp="1"/>
          </p:cNvSpPr>
          <p:nvPr>
            <p:ph type="body" sz="quarter" idx="15"/>
          </p:nvPr>
        </p:nvSpPr>
        <p:spPr/>
        <p:txBody>
          <a:bodyPr/>
          <a:lstStyle/>
          <a:p>
            <a:r>
              <a:rPr lang="zh-CN" altLang="en-US" dirty="0"/>
              <a:t>列表排序</a:t>
            </a:r>
          </a:p>
        </p:txBody>
      </p:sp>
      <p:sp>
        <p:nvSpPr>
          <p:cNvPr id="4" name="文本占位符 3">
            <a:extLst>
              <a:ext uri="{FF2B5EF4-FFF2-40B4-BE49-F238E27FC236}">
                <a16:creationId xmlns:a16="http://schemas.microsoft.com/office/drawing/2014/main" id="{2AB79A93-6DB9-4DDB-9B47-01455BB4AEE1}"/>
              </a:ext>
            </a:extLst>
          </p:cNvPr>
          <p:cNvSpPr>
            <a:spLocks noGrp="1"/>
          </p:cNvSpPr>
          <p:nvPr>
            <p:ph type="body" sz="quarter" idx="16"/>
          </p:nvPr>
        </p:nvSpPr>
        <p:spPr/>
        <p:txBody>
          <a:bodyPr/>
          <a:lstStyle/>
          <a:p>
            <a:r>
              <a:rPr lang="zh-CN" altLang="en-US" sz="2400" dirty="0"/>
              <a:t>使用列表对象的</a:t>
            </a:r>
            <a:r>
              <a:rPr lang="en-US" altLang="zh-CN" sz="2400" dirty="0"/>
              <a:t>sort()</a:t>
            </a:r>
            <a:r>
              <a:rPr lang="zh-CN" altLang="en-US" sz="2400" dirty="0"/>
              <a:t>方法进行</a:t>
            </a:r>
            <a:r>
              <a:rPr lang="zh-CN" altLang="en-US" sz="2400" b="1" dirty="0">
                <a:solidFill>
                  <a:srgbClr val="FF0000"/>
                </a:solidFill>
              </a:rPr>
              <a:t>原地排序</a:t>
            </a:r>
            <a:r>
              <a:rPr lang="zh-CN" altLang="en-US" sz="2400" dirty="0"/>
              <a:t>，支持多种不同的排序方法。</a:t>
            </a:r>
          </a:p>
          <a:p>
            <a:r>
              <a:rPr lang="zh-CN" altLang="en-US" sz="2400" dirty="0"/>
              <a:t>使用内置函数</a:t>
            </a:r>
            <a:r>
              <a:rPr lang="en-US" altLang="zh-CN" sz="2400" dirty="0"/>
              <a:t>sorted()</a:t>
            </a:r>
            <a:r>
              <a:rPr lang="zh-CN" altLang="en-US" sz="2400" dirty="0"/>
              <a:t>对列表进行排序并</a:t>
            </a:r>
            <a:r>
              <a:rPr lang="zh-CN" altLang="en-US" sz="2400" dirty="0">
                <a:solidFill>
                  <a:srgbClr val="FF0000"/>
                </a:solidFill>
              </a:rPr>
              <a:t>返回新列表</a:t>
            </a:r>
          </a:p>
          <a:p>
            <a:endParaRPr lang="zh-CN" altLang="en-US" dirty="0"/>
          </a:p>
        </p:txBody>
      </p:sp>
      <p:sp>
        <p:nvSpPr>
          <p:cNvPr id="6" name="文本框 5">
            <a:extLst>
              <a:ext uri="{FF2B5EF4-FFF2-40B4-BE49-F238E27FC236}">
                <a16:creationId xmlns:a16="http://schemas.microsoft.com/office/drawing/2014/main" id="{D2ACB0DD-E92E-4536-BA14-C8451DAC723A}"/>
              </a:ext>
            </a:extLst>
          </p:cNvPr>
          <p:cNvSpPr txBox="1"/>
          <p:nvPr/>
        </p:nvSpPr>
        <p:spPr>
          <a:xfrm>
            <a:off x="845714" y="2388359"/>
            <a:ext cx="10869460" cy="4579715"/>
          </a:xfrm>
          <a:prstGeom prst="rect">
            <a:avLst/>
          </a:prstGeom>
          <a:noFill/>
        </p:spPr>
        <p:txBody>
          <a:bodyPr wrap="square">
            <a:spAutoFit/>
          </a:bodyPr>
          <a:lstStyle/>
          <a:p>
            <a:pPr eaLnBrk="1" hangingPunct="1">
              <a:lnSpc>
                <a:spcPct val="80000"/>
              </a:lnSpc>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 = [3, 4, 5, 6, 7, 9, 11, 13, 15, 17]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import random</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random.shuffle</a:t>
            </a:r>
            <a:r>
              <a:rPr lang="en-US" altLang="zh-CN" sz="1800" dirty="0">
                <a:latin typeface="Consolas" panose="020B0609020204030204" pitchFamily="49" charset="0"/>
              </a:rPr>
              <a:t>(</a:t>
            </a:r>
            <a:r>
              <a:rPr lang="en-US" altLang="zh-CN" sz="1800" dirty="0" err="1">
                <a:latin typeface="Consolas" panose="020B0609020204030204" pitchFamily="49" charset="0"/>
              </a:rPr>
              <a:t>aList</a:t>
            </a:r>
            <a:r>
              <a:rPr lang="en-US" altLang="zh-CN" sz="1800" dirty="0">
                <a:latin typeface="Consolas" panose="020B0609020204030204" pitchFamily="49" charset="0"/>
              </a:rPr>
              <a:t>)</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[3, 4, 15, 11, 9, 17, 13, 6, 7, 5]</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aList.sort</a:t>
            </a:r>
            <a:r>
              <a:rPr lang="en-US" altLang="zh-CN" sz="1800" dirty="0">
                <a:latin typeface="Consolas" panose="020B0609020204030204" pitchFamily="49" charset="0"/>
              </a:rPr>
              <a:t>()                          #</a:t>
            </a:r>
            <a:r>
              <a:rPr lang="zh-CN" altLang="en-US" sz="1800" dirty="0">
                <a:latin typeface="Consolas" panose="020B0609020204030204" pitchFamily="49" charset="0"/>
              </a:rPr>
              <a:t>默认是升序排序</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aList.sort</a:t>
            </a:r>
            <a:r>
              <a:rPr lang="en-US" altLang="zh-CN" sz="1800" dirty="0">
                <a:latin typeface="Consolas" panose="020B0609020204030204" pitchFamily="49" charset="0"/>
              </a:rPr>
              <a:t>(reverse = True)            #</a:t>
            </a:r>
            <a:r>
              <a:rPr lang="zh-CN" altLang="en-US" sz="1800" dirty="0">
                <a:latin typeface="Consolas" panose="020B0609020204030204" pitchFamily="49" charset="0"/>
              </a:rPr>
              <a:t>降序排序</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[17, 15, 13, 11, 9, 7, 6, 5, 4, 3]</a:t>
            </a:r>
          </a:p>
          <a:p>
            <a:pPr eaLnBrk="1" hangingPunct="1">
              <a:lnSpc>
                <a:spcPct val="80000"/>
              </a:lnSpc>
              <a:buSzPct val="90000"/>
              <a:buFont typeface="Wingdings" panose="05000000000000000000" pitchFamily="2" charset="2"/>
              <a:buNone/>
            </a:pPr>
            <a:endParaRPr lang="en-US" altLang="zh-CN" sz="1800" dirty="0">
              <a:latin typeface="Consolas" panose="020B0609020204030204" pitchFamily="49" charset="0"/>
            </a:endParaRPr>
          </a:p>
          <a:p>
            <a:pPr eaLnBrk="1" hangingPunct="1">
              <a:lnSpc>
                <a:spcPct val="80000"/>
              </a:lnSpc>
              <a:buSzPct val="90000"/>
              <a:buFont typeface="Wingdings" panose="05000000000000000000" pitchFamily="2" charset="2"/>
              <a:buNone/>
            </a:pPr>
            <a:endParaRPr lang="en-US" altLang="zh-CN"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[9, 7, 6, 5, 4, 3, 17, 15, 13, 11]</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sorted(</a:t>
            </a:r>
            <a:r>
              <a:rPr lang="en-US" altLang="zh-CN" sz="1800" dirty="0" err="1">
                <a:latin typeface="Consolas" panose="020B0609020204030204" pitchFamily="49" charset="0"/>
              </a:rPr>
              <a:t>aList</a:t>
            </a:r>
            <a:r>
              <a:rPr lang="en-US" altLang="zh-CN" sz="1800" dirty="0">
                <a:latin typeface="Consolas" panose="020B0609020204030204" pitchFamily="49" charset="0"/>
              </a:rPr>
              <a:t>)                            #</a:t>
            </a:r>
            <a:r>
              <a:rPr lang="zh-CN" altLang="en-US" sz="1800" dirty="0">
                <a:latin typeface="Consolas" panose="020B0609020204030204" pitchFamily="49" charset="0"/>
              </a:rPr>
              <a:t>升序排序</a:t>
            </a:r>
          </a:p>
          <a:p>
            <a:pPr eaLnBrk="1" hangingPunct="1">
              <a:lnSpc>
                <a:spcPct val="8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[3, 4, 5, 6, 7, 9, 11, 13, 15, 17]</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sorted(</a:t>
            </a:r>
            <a:r>
              <a:rPr lang="en-US" altLang="zh-CN" sz="1800" dirty="0" err="1">
                <a:latin typeface="Consolas" panose="020B0609020204030204" pitchFamily="49" charset="0"/>
              </a:rPr>
              <a:t>aList,reverse</a:t>
            </a:r>
            <a:r>
              <a:rPr lang="en-US" altLang="zh-CN" sz="1800" dirty="0">
                <a:latin typeface="Consolas" panose="020B0609020204030204" pitchFamily="49" charset="0"/>
              </a:rPr>
              <a:t> = True)             #</a:t>
            </a:r>
            <a:r>
              <a:rPr lang="zh-CN" altLang="en-US" sz="1800" dirty="0">
                <a:latin typeface="Consolas" panose="020B0609020204030204" pitchFamily="49" charset="0"/>
              </a:rPr>
              <a:t>降序排序</a:t>
            </a:r>
          </a:p>
          <a:p>
            <a:pPr eaLnBrk="1" hangingPunct="1">
              <a:lnSpc>
                <a:spcPct val="8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[17, 15, 13, 11, 9, 7, 6, 5, 4, 3]</a:t>
            </a:r>
            <a:endParaRPr lang="en-US" altLang="zh-CN" sz="2400" dirty="0">
              <a:solidFill>
                <a:srgbClr val="0070C0"/>
              </a:solidFill>
              <a:latin typeface="Consolas" panose="020B0609020204030204" pitchFamily="49" charset="0"/>
            </a:endParaRPr>
          </a:p>
          <a:p>
            <a:pPr eaLnBrk="1" hangingPunct="1">
              <a:spcBef>
                <a:spcPct val="0"/>
              </a:spcBef>
              <a:buSzPct val="90000"/>
              <a:buFont typeface="Wingdings" panose="05000000000000000000" pitchFamily="2" charset="2"/>
              <a:buNone/>
            </a:pPr>
            <a:endParaRPr lang="zh-CN" altLang="en-US" dirty="0"/>
          </a:p>
        </p:txBody>
      </p:sp>
    </p:spTree>
    <p:extLst>
      <p:ext uri="{BB962C8B-B14F-4D97-AF65-F5344CB8AC3E}">
        <p14:creationId xmlns:p14="http://schemas.microsoft.com/office/powerpoint/2010/main" val="7591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9C7882-1EDA-44E1-A9B2-4C753B85E6A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3D5DD96-B017-4DC7-B64D-57C40C9D2B6D}"/>
              </a:ext>
            </a:extLst>
          </p:cNvPr>
          <p:cNvSpPr>
            <a:spLocks noGrp="1"/>
          </p:cNvSpPr>
          <p:nvPr>
            <p:ph type="body" sz="quarter" idx="15"/>
          </p:nvPr>
        </p:nvSpPr>
        <p:spPr/>
        <p:txBody>
          <a:bodyPr/>
          <a:lstStyle/>
          <a:p>
            <a:r>
              <a:rPr lang="en-US" altLang="zh-CN" dirty="0"/>
              <a:t>Python</a:t>
            </a:r>
            <a:r>
              <a:rPr lang="zh-CN" altLang="en-US" dirty="0"/>
              <a:t>的发展历史和版本选择</a:t>
            </a:r>
          </a:p>
        </p:txBody>
      </p:sp>
      <p:sp>
        <p:nvSpPr>
          <p:cNvPr id="4" name="文本占位符 3">
            <a:extLst>
              <a:ext uri="{FF2B5EF4-FFF2-40B4-BE49-F238E27FC236}">
                <a16:creationId xmlns:a16="http://schemas.microsoft.com/office/drawing/2014/main" id="{F4473D3C-13A1-40E2-99F0-2C540250CD91}"/>
              </a:ext>
            </a:extLst>
          </p:cNvPr>
          <p:cNvSpPr>
            <a:spLocks noGrp="1"/>
          </p:cNvSpPr>
          <p:nvPr>
            <p:ph type="body" sz="quarter" idx="16"/>
          </p:nvPr>
        </p:nvSpPr>
        <p:spPr>
          <a:xfrm>
            <a:off x="709955" y="816357"/>
            <a:ext cx="8162160" cy="3219450"/>
          </a:xfrm>
        </p:spPr>
        <p:txBody>
          <a:bodyPr/>
          <a:lstStyle/>
          <a:p>
            <a:pPr>
              <a:defRPr/>
            </a:pPr>
            <a:r>
              <a:rPr lang="en-US" altLang="zh-CN" sz="2400" dirty="0">
                <a:latin typeface="微软雅黑" panose="020B0503020204020204" pitchFamily="34" charset="-122"/>
                <a:ea typeface="微软雅黑" panose="020B0503020204020204" pitchFamily="34" charset="-122"/>
              </a:rPr>
              <a:t>1989</a:t>
            </a:r>
            <a:r>
              <a:rPr lang="zh-CN" altLang="en-US" sz="2400" dirty="0">
                <a:latin typeface="微软雅黑" panose="020B0503020204020204" pitchFamily="34" charset="-122"/>
                <a:ea typeface="微软雅黑" panose="020B0503020204020204" pitchFamily="34" charset="-122"/>
              </a:rPr>
              <a:t>年，为了打发圣诞节假期，</a:t>
            </a:r>
            <a:r>
              <a:rPr lang="en-US" altLang="zh-CN" sz="2400" dirty="0">
                <a:latin typeface="微软雅黑" panose="020B0503020204020204" pitchFamily="34" charset="-122"/>
                <a:ea typeface="微软雅黑" panose="020B0503020204020204" pitchFamily="34" charset="-122"/>
              </a:rPr>
              <a:t>Guido</a:t>
            </a:r>
            <a:r>
              <a:rPr lang="zh-CN" altLang="en-US" sz="2400" dirty="0">
                <a:latin typeface="微软雅黑" panose="020B0503020204020204" pitchFamily="34" charset="-122"/>
                <a:ea typeface="微软雅黑" panose="020B0503020204020204" pitchFamily="34" charset="-122"/>
              </a:rPr>
              <a:t>开始写</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语言的编译器。</a:t>
            </a:r>
            <a:endParaRPr lang="en-US" altLang="zh-CN" sz="2400" dirty="0">
              <a:latin typeface="微软雅黑" panose="020B0503020204020204" pitchFamily="34" charset="-122"/>
              <a:ea typeface="微软雅黑" panose="020B0503020204020204" pitchFamily="34" charset="-122"/>
            </a:endParaRPr>
          </a:p>
          <a:p>
            <a:pPr>
              <a:defRPr/>
            </a:pPr>
            <a:r>
              <a:rPr lang="en-US" altLang="zh-CN" sz="2400" dirty="0">
                <a:latin typeface="微软雅黑" panose="020B0503020204020204" pitchFamily="34" charset="-122"/>
                <a:ea typeface="微软雅黑" panose="020B0503020204020204" pitchFamily="34" charset="-122"/>
              </a:rPr>
              <a:t>1991</a:t>
            </a:r>
            <a:r>
              <a:rPr lang="zh-CN" altLang="en-US" sz="2400" dirty="0">
                <a:latin typeface="微软雅黑" panose="020B0503020204020204" pitchFamily="34" charset="-122"/>
                <a:ea typeface="微软雅黑" panose="020B0503020204020204" pitchFamily="34" charset="-122"/>
              </a:rPr>
              <a:t>年，第一个</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编译器诞生。它是用</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语言实现的，并能够调用</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语言的库文件</a:t>
            </a:r>
          </a:p>
          <a:p>
            <a:pPr>
              <a:defRPr/>
            </a:pPr>
            <a:r>
              <a:rPr lang="en-US" altLang="zh-CN" sz="2400" dirty="0">
                <a:latin typeface="微软雅黑" panose="020B0503020204020204" pitchFamily="34" charset="-122"/>
                <a:ea typeface="微软雅黑" panose="020B0503020204020204" pitchFamily="34" charset="-122"/>
              </a:rPr>
              <a:t>Python 2.0 - 2000/10/16</a:t>
            </a:r>
            <a:r>
              <a:rPr lang="zh-CN" altLang="en-US" sz="2400" dirty="0">
                <a:latin typeface="微软雅黑" panose="020B0503020204020204" pitchFamily="34" charset="-122"/>
                <a:ea typeface="微软雅黑" panose="020B0503020204020204" pitchFamily="34" charset="-122"/>
              </a:rPr>
              <a:t>，加入了内存回收机制，构成了现在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语言框架的基础</a:t>
            </a:r>
            <a:endParaRPr lang="en-US" altLang="zh-CN" sz="2400" dirty="0">
              <a:latin typeface="微软雅黑" panose="020B0503020204020204" pitchFamily="34" charset="-122"/>
              <a:ea typeface="微软雅黑" panose="020B0503020204020204" pitchFamily="34" charset="-122"/>
            </a:endParaRPr>
          </a:p>
          <a:p>
            <a:pPr>
              <a:defRPr/>
            </a:pPr>
            <a:r>
              <a:rPr lang="en-US" altLang="zh-CN" sz="2400" dirty="0">
                <a:solidFill>
                  <a:schemeClr val="accent2"/>
                </a:solidFill>
                <a:latin typeface="微软雅黑" panose="020B0503020204020204" pitchFamily="34" charset="-122"/>
                <a:ea typeface="微软雅黑" panose="020B0503020204020204" pitchFamily="34" charset="-122"/>
              </a:rPr>
              <a:t>Python 2.7 - 2010/07/03 Python2.7</a:t>
            </a:r>
            <a:r>
              <a:rPr lang="zh-CN" altLang="en-US" sz="2400" dirty="0">
                <a:solidFill>
                  <a:schemeClr val="accent2"/>
                </a:solidFill>
                <a:latin typeface="微软雅黑" panose="020B0503020204020204" pitchFamily="34" charset="-122"/>
                <a:ea typeface="微软雅黑" panose="020B0503020204020204" pitchFamily="34" charset="-122"/>
              </a:rPr>
              <a:t>将在</a:t>
            </a:r>
            <a:r>
              <a:rPr lang="en-US" altLang="zh-CN" sz="2400" dirty="0">
                <a:solidFill>
                  <a:schemeClr val="accent2"/>
                </a:solidFill>
                <a:latin typeface="微软雅黑" panose="020B0503020204020204" pitchFamily="34" charset="-122"/>
                <a:ea typeface="微软雅黑" panose="020B0503020204020204" pitchFamily="34" charset="-122"/>
              </a:rPr>
              <a:t>2020</a:t>
            </a:r>
            <a:r>
              <a:rPr lang="zh-CN" altLang="en-US" sz="2400" dirty="0">
                <a:solidFill>
                  <a:schemeClr val="accent2"/>
                </a:solidFill>
                <a:latin typeface="微软雅黑" panose="020B0503020204020204" pitchFamily="34" charset="-122"/>
                <a:ea typeface="微软雅黑" panose="020B0503020204020204" pitchFamily="34" charset="-122"/>
              </a:rPr>
              <a:t>年停止支持，建议用户尽可能的迁移到</a:t>
            </a:r>
            <a:r>
              <a:rPr lang="en-US" altLang="zh-CN" sz="2400" dirty="0">
                <a:solidFill>
                  <a:schemeClr val="accent2"/>
                </a:solidFill>
                <a:latin typeface="微软雅黑" panose="020B0503020204020204" pitchFamily="34" charset="-122"/>
                <a:ea typeface="微软雅黑" panose="020B0503020204020204" pitchFamily="34" charset="-122"/>
              </a:rPr>
              <a:t>3.4+</a:t>
            </a:r>
          </a:p>
          <a:p>
            <a:r>
              <a:rPr lang="en-US" altLang="zh-CN" b="1" dirty="0">
                <a:solidFill>
                  <a:schemeClr val="accent2"/>
                </a:solidFill>
              </a:rPr>
              <a:t>3.x</a:t>
            </a:r>
            <a:r>
              <a:rPr lang="zh-CN" altLang="en-US" b="1" dirty="0">
                <a:solidFill>
                  <a:schemeClr val="accent2"/>
                </a:solidFill>
              </a:rPr>
              <a:t>：必然的趋势，已经开始全面普及</a:t>
            </a:r>
          </a:p>
          <a:p>
            <a:endParaRPr lang="zh-CN" altLang="en-US" dirty="0"/>
          </a:p>
        </p:txBody>
      </p:sp>
      <p:pic>
        <p:nvPicPr>
          <p:cNvPr id="6" name="图片 5">
            <a:extLst>
              <a:ext uri="{FF2B5EF4-FFF2-40B4-BE49-F238E27FC236}">
                <a16:creationId xmlns:a16="http://schemas.microsoft.com/office/drawing/2014/main" id="{F6301D9F-DF25-47E4-8094-FCA65A992C41}"/>
              </a:ext>
            </a:extLst>
          </p:cNvPr>
          <p:cNvPicPr>
            <a:picLocks noChangeAspect="1"/>
          </p:cNvPicPr>
          <p:nvPr/>
        </p:nvPicPr>
        <p:blipFill>
          <a:blip r:embed="rId2"/>
          <a:stretch>
            <a:fillRect/>
          </a:stretch>
        </p:blipFill>
        <p:spPr>
          <a:xfrm>
            <a:off x="9230163" y="111955"/>
            <a:ext cx="2414718" cy="3461700"/>
          </a:xfrm>
          <a:prstGeom prst="ellipse">
            <a:avLst/>
          </a:prstGeom>
          <a:ln>
            <a:noFill/>
          </a:ln>
          <a:effectLst>
            <a:softEdge rad="101600"/>
          </a:effectLst>
        </p:spPr>
      </p:pic>
      <p:sp>
        <p:nvSpPr>
          <p:cNvPr id="10" name="文本框 9">
            <a:extLst>
              <a:ext uri="{FF2B5EF4-FFF2-40B4-BE49-F238E27FC236}">
                <a16:creationId xmlns:a16="http://schemas.microsoft.com/office/drawing/2014/main" id="{A82C495A-C0FE-4506-B09B-780635F3604E}"/>
              </a:ext>
            </a:extLst>
          </p:cNvPr>
          <p:cNvSpPr txBox="1"/>
          <p:nvPr/>
        </p:nvSpPr>
        <p:spPr>
          <a:xfrm>
            <a:off x="8858513" y="3570462"/>
            <a:ext cx="3158017" cy="923330"/>
          </a:xfrm>
          <a:prstGeom prst="rect">
            <a:avLst/>
          </a:prstGeom>
          <a:noFill/>
        </p:spPr>
        <p:txBody>
          <a:bodyPr wrap="square">
            <a:spAutoFit/>
          </a:bodyPr>
          <a:lstStyle/>
          <a:p>
            <a:pPr algn="just"/>
            <a:r>
              <a:rPr lang="zh-CN" altLang="en-US" dirty="0"/>
              <a:t>吉多</a:t>
            </a:r>
            <a:r>
              <a:rPr lang="en-US" altLang="zh-CN" dirty="0"/>
              <a:t>·</a:t>
            </a:r>
            <a:r>
              <a:rPr lang="zh-CN" altLang="en-US" dirty="0"/>
              <a:t>范罗苏姆（</a:t>
            </a:r>
            <a:r>
              <a:rPr lang="en-US" altLang="zh-CN" dirty="0"/>
              <a:t>Guido van Rossum</a:t>
            </a:r>
            <a:r>
              <a:rPr lang="zh-CN" altLang="en-US" dirty="0"/>
              <a:t>，</a:t>
            </a:r>
            <a:r>
              <a:rPr lang="en-US" altLang="zh-CN" dirty="0"/>
              <a:t>1956</a:t>
            </a:r>
            <a:r>
              <a:rPr lang="zh-CN" altLang="en-US" dirty="0"/>
              <a:t>年</a:t>
            </a:r>
            <a:r>
              <a:rPr lang="en-US" altLang="zh-CN" dirty="0"/>
              <a:t>1</a:t>
            </a:r>
            <a:r>
              <a:rPr lang="zh-CN" altLang="en-US" dirty="0"/>
              <a:t>月</a:t>
            </a:r>
            <a:r>
              <a:rPr lang="en-US" altLang="zh-CN" dirty="0"/>
              <a:t>31</a:t>
            </a:r>
            <a:r>
              <a:rPr lang="zh-CN" altLang="en-US" dirty="0"/>
              <a:t>日－） 荷兰，计算机程序员</a:t>
            </a:r>
          </a:p>
        </p:txBody>
      </p:sp>
      <p:sp>
        <p:nvSpPr>
          <p:cNvPr id="20" name="文本框 19">
            <a:extLst>
              <a:ext uri="{FF2B5EF4-FFF2-40B4-BE49-F238E27FC236}">
                <a16:creationId xmlns:a16="http://schemas.microsoft.com/office/drawing/2014/main" id="{1BF1B3D8-42B6-4EFD-AE39-E07332CE3BC8}"/>
              </a:ext>
            </a:extLst>
          </p:cNvPr>
          <p:cNvSpPr txBox="1"/>
          <p:nvPr/>
        </p:nvSpPr>
        <p:spPr>
          <a:xfrm>
            <a:off x="695401" y="4533998"/>
            <a:ext cx="11368069" cy="2320635"/>
          </a:xfrm>
          <a:prstGeom prst="rect">
            <a:avLst/>
          </a:prstGeom>
          <a:noFill/>
        </p:spPr>
        <p:txBody>
          <a:bodyPr wrap="square">
            <a:spAutoFit/>
          </a:bodyPr>
          <a:lstStyle/>
          <a:p>
            <a:pPr marL="457189" marR="0" lvl="0" indent="-457189"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p"/>
              <a:tabLst/>
              <a:defRPr/>
            </a:pP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启动“</a:t>
            </a:r>
            <a:r>
              <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rPr>
              <a:t>IDLE</a:t>
            </a: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a:t>
            </a:r>
            <a:r>
              <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rPr>
              <a:t>Python GUI</a:t>
            </a: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）”即可启动</a:t>
            </a:r>
            <a:r>
              <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rPr>
              <a:t>Python</a:t>
            </a: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解释器并可以看到当前安装的</a:t>
            </a:r>
            <a:r>
              <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rPr>
              <a:t>Python</a:t>
            </a: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版本号。</a:t>
            </a:r>
          </a:p>
          <a:p>
            <a:pPr marL="457189" marR="0" lvl="0" indent="-457189"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p"/>
              <a:tabLst/>
              <a:defRPr/>
            </a:pP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多版本共存与切换方法：</a:t>
            </a:r>
            <a:endPar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endParaRPr>
          </a:p>
          <a:p>
            <a:pPr marL="990575" marR="0" lvl="1" indent="-380990"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FDA907"/>
                </a:solidFill>
                <a:effectLst/>
                <a:uLnTx/>
                <a:uFillTx/>
                <a:latin typeface="微软雅黑"/>
                <a:ea typeface="微软雅黑"/>
                <a:cs typeface="+mn-cs"/>
              </a:rPr>
              <a:t>修改系统环境变量</a:t>
            </a:r>
            <a:r>
              <a:rPr kumimoji="0" lang="en-US" altLang="zh-CN" sz="2000" b="1" i="0" u="none" strike="noStrike" kern="0" cap="none" spc="0" normalizeH="0" baseline="0" noProof="0" dirty="0">
                <a:ln>
                  <a:noFill/>
                </a:ln>
                <a:solidFill>
                  <a:srgbClr val="FDA907"/>
                </a:solidFill>
                <a:effectLst/>
                <a:uLnTx/>
                <a:uFillTx/>
                <a:latin typeface="微软雅黑"/>
                <a:ea typeface="微软雅黑"/>
                <a:cs typeface="+mn-cs"/>
              </a:rPr>
              <a:t>path</a:t>
            </a:r>
          </a:p>
          <a:p>
            <a:pPr marL="990575" marR="0" lvl="1" indent="-380990"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n"/>
              <a:tabLst/>
              <a:defRPr/>
            </a:pPr>
            <a:r>
              <a:rPr kumimoji="0" lang="zh-CN" altLang="en-US" sz="2000" b="0" i="0" u="none" strike="noStrike" kern="0" cap="none" spc="0" normalizeH="0" baseline="0" noProof="0" dirty="0">
                <a:ln>
                  <a:noFill/>
                </a:ln>
                <a:solidFill>
                  <a:srgbClr val="666666"/>
                </a:solidFill>
                <a:effectLst/>
                <a:uLnTx/>
                <a:uFillTx/>
                <a:latin typeface="Arial" panose="020B0604020202020204" pitchFamily="34" charset="0"/>
                <a:ea typeface="微软雅黑"/>
                <a:cs typeface="+mn-cs"/>
              </a:rPr>
              <a:t>使用</a:t>
            </a:r>
            <a:r>
              <a:rPr kumimoji="0" lang="en-US" altLang="zh-CN" sz="2000" b="1" i="0" u="none" strike="noStrike" kern="0" cap="none" spc="0" normalizeH="0" baseline="0" noProof="0" dirty="0" err="1">
                <a:ln>
                  <a:noFill/>
                </a:ln>
                <a:solidFill>
                  <a:schemeClr val="accent2"/>
                </a:solidFill>
                <a:effectLst/>
                <a:uLnTx/>
                <a:uFillTx/>
                <a:latin typeface="Arial" panose="020B0604020202020204" pitchFamily="34" charset="0"/>
                <a:ea typeface="微软雅黑"/>
                <a:cs typeface="+mn-cs"/>
              </a:rPr>
              <a:t>Conda</a:t>
            </a:r>
            <a:r>
              <a:rPr kumimoji="0" lang="zh-CN" altLang="en-US" sz="2000" b="0" i="0" u="none" strike="noStrike" kern="0" cap="none" spc="0" normalizeH="0" baseline="0" noProof="0" dirty="0">
                <a:ln>
                  <a:noFill/>
                </a:ln>
                <a:solidFill>
                  <a:srgbClr val="666666"/>
                </a:solidFill>
                <a:effectLst/>
                <a:uLnTx/>
                <a:uFillTx/>
                <a:latin typeface="Arial" panose="020B0604020202020204" pitchFamily="34" charset="0"/>
                <a:ea typeface="微软雅黑"/>
                <a:cs typeface="+mn-cs"/>
              </a:rPr>
              <a:t>，它是一个开源的软件包管理系统和环境管理系统，用于安装多个版本的软件包及其依赖关系，并在它们之间轻松切换。</a:t>
            </a:r>
            <a:endParaRPr kumimoji="0" lang="en-US" altLang="zh-CN" sz="2000" b="1" i="0" u="none" strike="noStrike" kern="0" cap="none" spc="0" normalizeH="0" baseline="0" noProof="0" dirty="0">
              <a:ln>
                <a:noFill/>
              </a:ln>
              <a:solidFill>
                <a:srgbClr val="FDA907"/>
              </a:solidFill>
              <a:effectLst/>
              <a:uLnTx/>
              <a:uFillTx/>
              <a:latin typeface="微软雅黑"/>
              <a:ea typeface="微软雅黑"/>
              <a:cs typeface="+mn-cs"/>
            </a:endParaRPr>
          </a:p>
        </p:txBody>
      </p:sp>
    </p:spTree>
    <p:extLst>
      <p:ext uri="{BB962C8B-B14F-4D97-AF65-F5344CB8AC3E}">
        <p14:creationId xmlns:p14="http://schemas.microsoft.com/office/powerpoint/2010/main" val="320156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55FB81F-4632-4C9E-AA51-072904B546E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F389AA0-78D0-46FD-BD3C-73124EF2D67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7EB8A2B4-226E-44EC-94A9-E678BEDB38D4}"/>
              </a:ext>
            </a:extLst>
          </p:cNvPr>
          <p:cNvSpPr>
            <a:spLocks noGrp="1"/>
          </p:cNvSpPr>
          <p:nvPr>
            <p:ph type="body" sz="quarter" idx="16"/>
          </p:nvPr>
        </p:nvSpPr>
        <p:spPr/>
        <p:txBody>
          <a:bodyPr/>
          <a:lstStyle/>
          <a:p>
            <a:r>
              <a:rPr lang="zh-CN" altLang="en-US" sz="2400" dirty="0"/>
              <a:t>使用列表对象的</a:t>
            </a:r>
            <a:r>
              <a:rPr lang="en-US" altLang="zh-CN" sz="2400" dirty="0"/>
              <a:t>reverse()</a:t>
            </a:r>
            <a:r>
              <a:rPr lang="zh-CN" altLang="en-US" sz="2400" dirty="0"/>
              <a:t>方法将元素</a:t>
            </a:r>
            <a:r>
              <a:rPr lang="zh-CN" altLang="en-US" sz="2400" dirty="0">
                <a:solidFill>
                  <a:srgbClr val="FF0000"/>
                </a:solidFill>
              </a:rPr>
              <a:t>原地逆序</a:t>
            </a:r>
          </a:p>
          <a:p>
            <a:r>
              <a:rPr lang="zh-CN" altLang="en-US" sz="2400" dirty="0"/>
              <a:t>使用内置函数</a:t>
            </a:r>
            <a:r>
              <a:rPr lang="en-US" altLang="zh-CN" sz="2400" dirty="0"/>
              <a:t>reversed()</a:t>
            </a:r>
            <a:r>
              <a:rPr lang="zh-CN" altLang="en-US" sz="2400" dirty="0"/>
              <a:t>对列表元素进行逆序排列并</a:t>
            </a:r>
            <a:r>
              <a:rPr lang="zh-CN" altLang="en-US" sz="2400" dirty="0">
                <a:solidFill>
                  <a:srgbClr val="FF0000"/>
                </a:solidFill>
              </a:rPr>
              <a:t>返回迭代对象</a:t>
            </a:r>
          </a:p>
          <a:p>
            <a:endParaRPr lang="zh-CN" altLang="en-US" dirty="0"/>
          </a:p>
        </p:txBody>
      </p:sp>
    </p:spTree>
    <p:extLst>
      <p:ext uri="{BB962C8B-B14F-4D97-AF65-F5344CB8AC3E}">
        <p14:creationId xmlns:p14="http://schemas.microsoft.com/office/powerpoint/2010/main" val="356312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EA5C5D-D8E1-4F58-8262-35ED4019C43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1D2A0BD-6E6C-4ECC-810B-877CB47A64B4}"/>
              </a:ext>
            </a:extLst>
          </p:cNvPr>
          <p:cNvSpPr>
            <a:spLocks noGrp="1"/>
          </p:cNvSpPr>
          <p:nvPr>
            <p:ph type="body" sz="quarter" idx="15"/>
          </p:nvPr>
        </p:nvSpPr>
        <p:spPr/>
        <p:txBody>
          <a:bodyPr/>
          <a:lstStyle/>
          <a:p>
            <a:r>
              <a:rPr lang="zh-CN" altLang="en-US" dirty="0"/>
              <a:t>用于序列操作的常用内置函数</a:t>
            </a:r>
          </a:p>
        </p:txBody>
      </p:sp>
      <p:sp>
        <p:nvSpPr>
          <p:cNvPr id="4" name="文本占位符 3">
            <a:extLst>
              <a:ext uri="{FF2B5EF4-FFF2-40B4-BE49-F238E27FC236}">
                <a16:creationId xmlns:a16="http://schemas.microsoft.com/office/drawing/2014/main" id="{8A753CFC-13D3-4EA3-9A04-649132858560}"/>
              </a:ext>
            </a:extLst>
          </p:cNvPr>
          <p:cNvSpPr>
            <a:spLocks noGrp="1"/>
          </p:cNvSpPr>
          <p:nvPr>
            <p:ph type="body" sz="quarter" idx="16"/>
          </p:nvPr>
        </p:nvSpPr>
        <p:spPr/>
        <p:txBody>
          <a:bodyPr/>
          <a:lstStyle/>
          <a:p>
            <a:pPr eaLnBrk="1" hangingPunct="1">
              <a:spcBef>
                <a:spcPts val="600"/>
              </a:spcBef>
              <a:spcAft>
                <a:spcPts val="600"/>
              </a:spcAft>
              <a:buSzPct val="90000"/>
              <a:buFont typeface="Wingdings" panose="05000000000000000000" charset="0"/>
              <a:buChar char="§"/>
              <a:defRPr/>
            </a:pPr>
            <a:r>
              <a:rPr lang="en-US" altLang="x-none" sz="2400" noProof="1"/>
              <a:t>len(</a:t>
            </a:r>
            <a:r>
              <a:rPr lang="zh-CN" altLang="en-US" sz="2400" noProof="1"/>
              <a:t>列表</a:t>
            </a:r>
            <a:r>
              <a:rPr lang="en-US" altLang="x-none" sz="2400" noProof="1"/>
              <a:t>)</a:t>
            </a:r>
            <a:r>
              <a:rPr lang="zh-CN" altLang="en-US" sz="2400" noProof="1">
                <a:solidFill>
                  <a:srgbClr val="FF9900"/>
                </a:solidFill>
              </a:rPr>
              <a:t>：</a:t>
            </a:r>
            <a:r>
              <a:rPr lang="zh-CN" altLang="en-US" sz="2400" noProof="1"/>
              <a:t>返回列表中的</a:t>
            </a:r>
            <a:r>
              <a:rPr lang="zh-CN" altLang="en-US" sz="2400" noProof="1">
                <a:solidFill>
                  <a:srgbClr val="FF0000"/>
                </a:solidFill>
              </a:rPr>
              <a:t>元素个数</a:t>
            </a:r>
            <a:r>
              <a:rPr lang="zh-CN" altLang="en-US" sz="2400" noProof="1"/>
              <a:t>，同样适用于元组、字典、集合、字符串等。</a:t>
            </a:r>
          </a:p>
          <a:p>
            <a:pPr eaLnBrk="1" hangingPunct="1">
              <a:spcBef>
                <a:spcPts val="600"/>
              </a:spcBef>
              <a:spcAft>
                <a:spcPts val="600"/>
              </a:spcAft>
              <a:buSzPct val="90000"/>
              <a:buFont typeface="Wingdings" panose="05000000000000000000" charset="0"/>
              <a:buChar char="§"/>
              <a:defRPr/>
            </a:pPr>
            <a:r>
              <a:rPr lang="en-US" altLang="x-none" sz="2400" noProof="1"/>
              <a:t>max(</a:t>
            </a:r>
            <a:r>
              <a:rPr lang="zh-CN" altLang="en-US" sz="2400" noProof="1"/>
              <a:t>列表</a:t>
            </a:r>
            <a:r>
              <a:rPr lang="en-US" altLang="x-none" sz="2400" noProof="1"/>
              <a:t>)</a:t>
            </a:r>
            <a:r>
              <a:rPr lang="zh-CN" altLang="en-US" sz="2400" noProof="1"/>
              <a:t>、 </a:t>
            </a:r>
            <a:r>
              <a:rPr lang="en-US" altLang="x-none" sz="2400" noProof="1"/>
              <a:t>min(</a:t>
            </a:r>
            <a:r>
              <a:rPr lang="zh-CN" altLang="en-US" sz="2400" noProof="1"/>
              <a:t>列表</a:t>
            </a:r>
            <a:r>
              <a:rPr lang="en-US" altLang="x-none" sz="2400" noProof="1"/>
              <a:t>)</a:t>
            </a:r>
            <a:r>
              <a:rPr lang="zh-CN" altLang="en-US" sz="2400" noProof="1">
                <a:solidFill>
                  <a:srgbClr val="FF9900"/>
                </a:solidFill>
              </a:rPr>
              <a:t>：</a:t>
            </a:r>
            <a:r>
              <a:rPr lang="zh-CN" altLang="en-US" sz="2400" noProof="1"/>
              <a:t>返回列表中的</a:t>
            </a:r>
            <a:r>
              <a:rPr lang="zh-CN" altLang="en-US" sz="2400" noProof="1">
                <a:solidFill>
                  <a:srgbClr val="FF0000"/>
                </a:solidFill>
              </a:rPr>
              <a:t>最大或最小</a:t>
            </a:r>
            <a:r>
              <a:rPr lang="zh-CN" altLang="en-US" sz="2400" noProof="1"/>
              <a:t>元素，同样适用于元组、字典、集合、</a:t>
            </a:r>
            <a:r>
              <a:rPr lang="en-US" altLang="x-none" sz="2400" noProof="1"/>
              <a:t>range</a:t>
            </a:r>
            <a:r>
              <a:rPr lang="zh-CN" altLang="en-US" sz="2400" noProof="1"/>
              <a:t>对象等。</a:t>
            </a:r>
          </a:p>
          <a:p>
            <a:pPr eaLnBrk="1" hangingPunct="1">
              <a:spcBef>
                <a:spcPts val="600"/>
              </a:spcBef>
              <a:spcAft>
                <a:spcPts val="600"/>
              </a:spcAft>
              <a:buSzPct val="90000"/>
              <a:buFont typeface="Wingdings" panose="05000000000000000000" charset="0"/>
              <a:buChar char="§"/>
              <a:defRPr/>
            </a:pPr>
            <a:r>
              <a:rPr lang="en-US" altLang="x-none" sz="2400" noProof="1"/>
              <a:t>sum(</a:t>
            </a:r>
            <a:r>
              <a:rPr lang="zh-CN" altLang="en-US" sz="2400" noProof="1"/>
              <a:t>列表</a:t>
            </a:r>
            <a:r>
              <a:rPr lang="en-US" altLang="x-none" sz="2400" noProof="1"/>
              <a:t>)</a:t>
            </a:r>
            <a:r>
              <a:rPr lang="zh-CN" altLang="en-US" sz="2400" noProof="1">
                <a:solidFill>
                  <a:srgbClr val="FF9900"/>
                </a:solidFill>
              </a:rPr>
              <a:t>：</a:t>
            </a:r>
            <a:r>
              <a:rPr lang="zh-CN" altLang="en-US" sz="2400" noProof="1"/>
              <a:t>对列表的元素进行</a:t>
            </a:r>
            <a:r>
              <a:rPr lang="zh-CN" altLang="en-US" sz="2400" noProof="1">
                <a:solidFill>
                  <a:srgbClr val="FF0000"/>
                </a:solidFill>
              </a:rPr>
              <a:t>求和</a:t>
            </a:r>
            <a:r>
              <a:rPr lang="zh-CN" altLang="en-US" sz="2400" noProof="1"/>
              <a:t>运算，对非数值型列表运算需要指定</a:t>
            </a:r>
            <a:r>
              <a:rPr lang="en-US" altLang="zh-CN" sz="2400" noProof="1"/>
              <a:t>start</a:t>
            </a:r>
            <a:r>
              <a:rPr lang="zh-CN" altLang="en-US" sz="2400" noProof="1"/>
              <a:t>参数，同样适用于元组、</a:t>
            </a:r>
            <a:r>
              <a:rPr lang="en-US" altLang="x-none" sz="2400" noProof="1"/>
              <a:t>range</a:t>
            </a:r>
            <a:r>
              <a:rPr lang="zh-CN" altLang="en-US" sz="2400" noProof="1"/>
              <a:t>。</a:t>
            </a:r>
          </a:p>
          <a:p>
            <a:pPr marL="0" indent="0" eaLnBrk="1" hangingPunct="1">
              <a:spcBef>
                <a:spcPts val="0"/>
              </a:spcBef>
              <a:spcAft>
                <a:spcPts val="0"/>
              </a:spcAft>
              <a:buSzPct val="90000"/>
              <a:buFont typeface="Wingdings" panose="05000000000000000000" charset="0"/>
              <a:buNone/>
              <a:defRPr/>
            </a:pPr>
            <a:r>
              <a:rPr lang="zh-CN" altLang="en-US" sz="1800" noProof="1">
                <a:latin typeface="Consolas" panose="020B0609020204030204" charset="0"/>
              </a:rPr>
              <a:t>&gt;&gt;&gt; sum(range(1, 11))      #sum()函数的start参数默认为0</a:t>
            </a:r>
          </a:p>
          <a:p>
            <a:pPr marL="0" indent="0" eaLnBrk="1" hangingPunct="1">
              <a:spcBef>
                <a:spcPts val="0"/>
              </a:spcBef>
              <a:spcAft>
                <a:spcPts val="0"/>
              </a:spcAft>
              <a:buSzPct val="90000"/>
              <a:buFont typeface="Wingdings" panose="05000000000000000000" charset="0"/>
              <a:buNone/>
              <a:defRPr/>
            </a:pPr>
            <a:r>
              <a:rPr lang="zh-CN" altLang="en-US" sz="1800" noProof="1">
                <a:solidFill>
                  <a:srgbClr val="00B0F0"/>
                </a:solidFill>
                <a:latin typeface="Consolas" panose="020B0609020204030204" charset="0"/>
              </a:rPr>
              <a:t>55</a:t>
            </a:r>
          </a:p>
          <a:p>
            <a:pPr marL="0" indent="0" eaLnBrk="1" hangingPunct="1">
              <a:spcBef>
                <a:spcPts val="0"/>
              </a:spcBef>
              <a:spcAft>
                <a:spcPts val="0"/>
              </a:spcAft>
              <a:buSzPct val="90000"/>
              <a:buFont typeface="Wingdings" panose="05000000000000000000" charset="0"/>
              <a:buNone/>
              <a:defRPr/>
            </a:pPr>
            <a:r>
              <a:rPr lang="zh-CN" altLang="en-US" sz="1800" noProof="1">
                <a:latin typeface="Consolas" panose="020B0609020204030204" charset="0"/>
              </a:rPr>
              <a:t>&gt;&gt;&gt; sum(range(1, 11), 5)   </a:t>
            </a:r>
            <a:r>
              <a:rPr lang="zh-CN" altLang="en-US" sz="1600" noProof="1">
                <a:latin typeface="Consolas" panose="020B0609020204030204" charset="0"/>
              </a:rPr>
              <a:t>#指定start参数为5，等价于5+sum(range(1,11))</a:t>
            </a:r>
          </a:p>
          <a:p>
            <a:pPr marL="0" indent="0" eaLnBrk="1" hangingPunct="1">
              <a:spcBef>
                <a:spcPts val="0"/>
              </a:spcBef>
              <a:spcAft>
                <a:spcPts val="0"/>
              </a:spcAft>
              <a:buSzPct val="90000"/>
              <a:buFont typeface="Wingdings" panose="05000000000000000000" charset="0"/>
              <a:buNone/>
              <a:defRPr/>
            </a:pPr>
            <a:r>
              <a:rPr lang="zh-CN" altLang="en-US" sz="1800" noProof="1">
                <a:solidFill>
                  <a:srgbClr val="00B0F0"/>
                </a:solidFill>
                <a:latin typeface="Consolas" panose="020B0609020204030204" charset="0"/>
              </a:rPr>
              <a:t>60</a:t>
            </a:r>
          </a:p>
          <a:p>
            <a:pPr marL="0" indent="0" eaLnBrk="1" hangingPunct="1">
              <a:spcBef>
                <a:spcPts val="0"/>
              </a:spcBef>
              <a:spcAft>
                <a:spcPts val="0"/>
              </a:spcAft>
              <a:buSzPct val="90000"/>
              <a:buFont typeface="Wingdings" panose="05000000000000000000" charset="0"/>
              <a:buNone/>
              <a:defRPr/>
            </a:pPr>
            <a:r>
              <a:rPr lang="zh-CN" altLang="en-US" sz="1800" noProof="1">
                <a:latin typeface="Consolas" panose="020B0609020204030204" charset="0"/>
              </a:rPr>
              <a:t>&gt;&gt;&gt; sum([[1, 2], [3], [4]], [])    #这个操作占用空间较大，慎用</a:t>
            </a:r>
          </a:p>
          <a:p>
            <a:pPr marL="0" indent="0" eaLnBrk="1" hangingPunct="1">
              <a:spcBef>
                <a:spcPts val="0"/>
              </a:spcBef>
              <a:spcAft>
                <a:spcPts val="0"/>
              </a:spcAft>
              <a:buSzPct val="90000"/>
              <a:buFont typeface="Wingdings" panose="05000000000000000000" charset="0"/>
              <a:buNone/>
              <a:defRPr/>
            </a:pPr>
            <a:r>
              <a:rPr lang="zh-CN" altLang="en-US" sz="1800" noProof="1">
                <a:solidFill>
                  <a:srgbClr val="00B0F0"/>
                </a:solidFill>
                <a:latin typeface="Consolas" panose="020B0609020204030204" charset="0"/>
              </a:rPr>
              <a:t>[1, 2, 3, 4]</a:t>
            </a:r>
          </a:p>
          <a:p>
            <a:endParaRPr lang="zh-CN" altLang="en-US" dirty="0"/>
          </a:p>
        </p:txBody>
      </p:sp>
    </p:spTree>
    <p:extLst>
      <p:ext uri="{BB962C8B-B14F-4D97-AF65-F5344CB8AC3E}">
        <p14:creationId xmlns:p14="http://schemas.microsoft.com/office/powerpoint/2010/main" val="14825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ED65E32-7619-4EE4-87CF-FDF58B9479B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577F559-FC24-4EF1-9DBF-9A555AB9CFD0}"/>
              </a:ext>
            </a:extLst>
          </p:cNvPr>
          <p:cNvSpPr>
            <a:spLocks noGrp="1"/>
          </p:cNvSpPr>
          <p:nvPr>
            <p:ph type="body" sz="quarter" idx="15"/>
          </p:nvPr>
        </p:nvSpPr>
        <p:spPr>
          <a:xfrm>
            <a:off x="695402" y="57750"/>
            <a:ext cx="7928834" cy="1175706"/>
          </a:xfrm>
        </p:spPr>
        <p:txBody>
          <a:bodyPr/>
          <a:lstStyle/>
          <a:p>
            <a:r>
              <a:rPr lang="zh-CN" altLang="en-US" dirty="0"/>
              <a:t>用于序列操作的常用内置函数</a:t>
            </a:r>
          </a:p>
          <a:p>
            <a:endParaRPr lang="zh-CN" altLang="en-US" dirty="0"/>
          </a:p>
        </p:txBody>
      </p:sp>
      <p:sp>
        <p:nvSpPr>
          <p:cNvPr id="4" name="文本占位符 3">
            <a:extLst>
              <a:ext uri="{FF2B5EF4-FFF2-40B4-BE49-F238E27FC236}">
                <a16:creationId xmlns:a16="http://schemas.microsoft.com/office/drawing/2014/main" id="{D8DC9B96-2BE9-4777-AFA9-F85C4FA2820B}"/>
              </a:ext>
            </a:extLst>
          </p:cNvPr>
          <p:cNvSpPr>
            <a:spLocks noGrp="1"/>
          </p:cNvSpPr>
          <p:nvPr>
            <p:ph type="body" sz="quarter" idx="16"/>
          </p:nvPr>
        </p:nvSpPr>
        <p:spPr/>
        <p:txBody>
          <a:bodyPr/>
          <a:lstStyle/>
          <a:p>
            <a:pPr eaLnBrk="1" hangingPunct="1">
              <a:lnSpc>
                <a:spcPct val="80000"/>
              </a:lnSpc>
              <a:buFont typeface="Wingdings" panose="05000000000000000000" charset="0"/>
              <a:buChar char="n"/>
              <a:defRPr/>
            </a:pPr>
            <a:r>
              <a:rPr lang="en-US" altLang="zh-CN" sz="3200" noProof="1">
                <a:sym typeface="+mn-ea"/>
              </a:rPr>
              <a:t>zip()</a:t>
            </a:r>
            <a:r>
              <a:rPr lang="zh-CN" altLang="en-US" sz="3200" noProof="1">
                <a:sym typeface="+mn-ea"/>
              </a:rPr>
              <a:t>函数返回可迭代的</a:t>
            </a:r>
            <a:r>
              <a:rPr lang="en-US" altLang="zh-CN" sz="3200" noProof="1">
                <a:solidFill>
                  <a:srgbClr val="FF0000"/>
                </a:solidFill>
                <a:sym typeface="+mn-ea"/>
              </a:rPr>
              <a:t>zip</a:t>
            </a:r>
            <a:r>
              <a:rPr lang="zh-CN" altLang="en-US" sz="3200" noProof="1">
                <a:solidFill>
                  <a:srgbClr val="FF0000"/>
                </a:solidFill>
                <a:sym typeface="+mn-ea"/>
              </a:rPr>
              <a:t>对象。</a:t>
            </a:r>
          </a:p>
          <a:p>
            <a:pPr marL="1905" indent="-344805" eaLnBrk="1" hangingPunct="1">
              <a:lnSpc>
                <a:spcPct val="80000"/>
              </a:lnSpc>
              <a:buFontTx/>
              <a:buNone/>
              <a:defRPr/>
            </a:pPr>
            <a:endParaRPr lang="zh-CN" altLang="en-US" sz="2800" noProof="1">
              <a:sym typeface="+mn-ea"/>
            </a:endParaRPr>
          </a:p>
          <a:p>
            <a:pPr marL="1905" indent="-344805" eaLnBrk="1" hangingPunct="1">
              <a:lnSpc>
                <a:spcPct val="80000"/>
              </a:lnSpc>
              <a:buFontTx/>
              <a:buNone/>
              <a:defRPr/>
            </a:pPr>
            <a:r>
              <a:rPr lang="zh-CN" altLang="en-US" sz="2400" noProof="1">
                <a:latin typeface="Consolas" panose="020B0609020204030204" charset="0"/>
                <a:sym typeface="+mn-ea"/>
              </a:rPr>
              <a:t>&gt;&gt;&gt; aList = [1, 2, 3]</a:t>
            </a:r>
            <a:endParaRPr lang="zh-CN" altLang="en-US" sz="2400" noProof="1">
              <a:latin typeface="Consolas" panose="020B0609020204030204" charset="0"/>
            </a:endParaRPr>
          </a:p>
          <a:p>
            <a:pPr marL="1905" indent="-344805" eaLnBrk="1" hangingPunct="1">
              <a:lnSpc>
                <a:spcPct val="80000"/>
              </a:lnSpc>
              <a:buFontTx/>
              <a:buNone/>
              <a:defRPr/>
            </a:pPr>
            <a:r>
              <a:rPr lang="zh-CN" altLang="en-US" sz="2400" noProof="1">
                <a:latin typeface="Consolas" panose="020B0609020204030204" charset="0"/>
                <a:sym typeface="+mn-ea"/>
              </a:rPr>
              <a:t>&gt;&gt;&gt; bList = [4, 5, 6]</a:t>
            </a:r>
            <a:endParaRPr lang="zh-CN" altLang="en-US" sz="2400" noProof="1">
              <a:latin typeface="Consolas" panose="020B0609020204030204" charset="0"/>
            </a:endParaRPr>
          </a:p>
          <a:p>
            <a:pPr marL="1905" indent="-344805" eaLnBrk="1" hangingPunct="1">
              <a:lnSpc>
                <a:spcPct val="80000"/>
              </a:lnSpc>
              <a:buFontTx/>
              <a:buNone/>
              <a:defRPr/>
            </a:pPr>
            <a:r>
              <a:rPr lang="zh-CN" altLang="en-US" sz="2400" noProof="1">
                <a:latin typeface="Consolas" panose="020B0609020204030204" charset="0"/>
                <a:sym typeface="+mn-ea"/>
              </a:rPr>
              <a:t>&gt;&gt;&gt; cList = zip(a, b)                 </a:t>
            </a:r>
            <a:r>
              <a:rPr lang="en-US" altLang="zh-CN" sz="2400" noProof="1">
                <a:latin typeface="Consolas" panose="020B0609020204030204" charset="0"/>
                <a:sym typeface="+mn-ea"/>
              </a:rPr>
              <a:t>#</a:t>
            </a:r>
            <a:r>
              <a:rPr lang="zh-CN" altLang="en-US" sz="2400" noProof="1">
                <a:latin typeface="Consolas" panose="020B0609020204030204" charset="0"/>
                <a:sym typeface="+mn-ea"/>
              </a:rPr>
              <a:t>返回</a:t>
            </a:r>
            <a:r>
              <a:rPr lang="en-US" altLang="zh-CN" sz="2400" noProof="1">
                <a:latin typeface="Consolas" panose="020B0609020204030204" charset="0"/>
                <a:sym typeface="+mn-ea"/>
              </a:rPr>
              <a:t>zip</a:t>
            </a:r>
            <a:r>
              <a:rPr lang="zh-CN" altLang="en-US" sz="2400" noProof="1">
                <a:latin typeface="Consolas" panose="020B0609020204030204" charset="0"/>
                <a:sym typeface="+mn-ea"/>
              </a:rPr>
              <a:t>对象</a:t>
            </a:r>
          </a:p>
          <a:p>
            <a:pPr marL="1905" indent="-344805" eaLnBrk="1" hangingPunct="1">
              <a:lnSpc>
                <a:spcPct val="80000"/>
              </a:lnSpc>
              <a:buFontTx/>
              <a:buNone/>
              <a:defRPr/>
            </a:pPr>
            <a:r>
              <a:rPr lang="zh-CN" altLang="en-US" sz="2400" noProof="1">
                <a:latin typeface="Consolas" panose="020B0609020204030204" charset="0"/>
                <a:sym typeface="+mn-ea"/>
              </a:rPr>
              <a:t>&gt;&gt;&gt; cList</a:t>
            </a:r>
            <a:endParaRPr lang="zh-CN" altLang="en-US" sz="2400" noProof="1">
              <a:latin typeface="Consolas" panose="020B0609020204030204" charset="0"/>
            </a:endParaRPr>
          </a:p>
          <a:p>
            <a:pPr marL="1905" indent="-344805" eaLnBrk="1" hangingPunct="1">
              <a:lnSpc>
                <a:spcPct val="80000"/>
              </a:lnSpc>
              <a:buFontTx/>
              <a:buNone/>
              <a:defRPr/>
            </a:pPr>
            <a:r>
              <a:rPr lang="zh-CN" altLang="en-US" sz="2400" noProof="1">
                <a:solidFill>
                  <a:srgbClr val="0070C0"/>
                </a:solidFill>
                <a:latin typeface="Consolas" panose="020B0609020204030204" charset="0"/>
                <a:sym typeface="+mn-ea"/>
              </a:rPr>
              <a:t>&lt;zip object at 0x0000000003728908&gt;</a:t>
            </a:r>
          </a:p>
          <a:p>
            <a:pPr marL="1905" indent="-344805" eaLnBrk="1" hangingPunct="1">
              <a:lnSpc>
                <a:spcPct val="80000"/>
              </a:lnSpc>
              <a:buFontTx/>
              <a:buNone/>
              <a:defRPr/>
            </a:pPr>
            <a:r>
              <a:rPr lang="zh-CN" altLang="en-US" sz="2400" noProof="1">
                <a:latin typeface="Consolas" panose="020B0609020204030204" charset="0"/>
                <a:sym typeface="+mn-ea"/>
              </a:rPr>
              <a:t>&gt;&gt;&gt; list(cList)                       </a:t>
            </a:r>
            <a:r>
              <a:rPr lang="en-US" altLang="zh-CN" sz="2400" noProof="1">
                <a:latin typeface="Consolas" panose="020B0609020204030204" charset="0"/>
                <a:sym typeface="+mn-ea"/>
              </a:rPr>
              <a:t>#</a:t>
            </a:r>
            <a:r>
              <a:rPr lang="zh-CN" altLang="en-US" sz="2400" noProof="1">
                <a:latin typeface="Consolas" panose="020B0609020204030204" charset="0"/>
                <a:sym typeface="+mn-ea"/>
              </a:rPr>
              <a:t>把</a:t>
            </a:r>
            <a:r>
              <a:rPr lang="en-US" altLang="zh-CN" sz="2400" noProof="1">
                <a:latin typeface="Consolas" panose="020B0609020204030204" charset="0"/>
                <a:sym typeface="+mn-ea"/>
              </a:rPr>
              <a:t>zip</a:t>
            </a:r>
            <a:r>
              <a:rPr lang="zh-CN" altLang="en-US" sz="2400" noProof="1">
                <a:latin typeface="Consolas" panose="020B0609020204030204" charset="0"/>
                <a:sym typeface="+mn-ea"/>
              </a:rPr>
              <a:t>对象转换成列表</a:t>
            </a:r>
          </a:p>
          <a:p>
            <a:pPr marL="1905" indent="-344805" eaLnBrk="1" hangingPunct="1">
              <a:lnSpc>
                <a:spcPct val="80000"/>
              </a:lnSpc>
              <a:buFontTx/>
              <a:buNone/>
              <a:defRPr/>
            </a:pPr>
            <a:r>
              <a:rPr lang="zh-CN" altLang="en-US" sz="2400" noProof="1">
                <a:solidFill>
                  <a:srgbClr val="0070C0"/>
                </a:solidFill>
                <a:latin typeface="Consolas" panose="020B0609020204030204" charset="0"/>
                <a:sym typeface="+mn-ea"/>
              </a:rPr>
              <a:t>[(1, 4), (2, 5), (3, 6)]</a:t>
            </a:r>
          </a:p>
          <a:p>
            <a:endParaRPr lang="zh-CN" altLang="en-US" dirty="0"/>
          </a:p>
        </p:txBody>
      </p:sp>
    </p:spTree>
    <p:extLst>
      <p:ext uri="{BB962C8B-B14F-4D97-AF65-F5344CB8AC3E}">
        <p14:creationId xmlns:p14="http://schemas.microsoft.com/office/powerpoint/2010/main" val="23856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13C323-3863-4332-A5C6-21C04C3FBC9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22BA3F6-00F1-4595-81D8-8F9768770D67}"/>
              </a:ext>
            </a:extLst>
          </p:cNvPr>
          <p:cNvSpPr>
            <a:spLocks noGrp="1"/>
          </p:cNvSpPr>
          <p:nvPr>
            <p:ph type="body" sz="quarter" idx="15"/>
          </p:nvPr>
        </p:nvSpPr>
        <p:spPr>
          <a:xfrm>
            <a:off x="695402" y="57750"/>
            <a:ext cx="7928834" cy="1175706"/>
          </a:xfrm>
        </p:spPr>
        <p:txBody>
          <a:bodyPr/>
          <a:lstStyle/>
          <a:p>
            <a:r>
              <a:rPr lang="zh-CN" altLang="en-US" dirty="0"/>
              <a:t>用于序列操作的常用内置函数</a:t>
            </a:r>
          </a:p>
          <a:p>
            <a:endParaRPr lang="zh-CN" altLang="en-US" dirty="0"/>
          </a:p>
        </p:txBody>
      </p:sp>
      <p:sp>
        <p:nvSpPr>
          <p:cNvPr id="4" name="文本占位符 3">
            <a:extLst>
              <a:ext uri="{FF2B5EF4-FFF2-40B4-BE49-F238E27FC236}">
                <a16:creationId xmlns:a16="http://schemas.microsoft.com/office/drawing/2014/main" id="{1AC859DE-2E32-4E7E-868D-75170E39EF8A}"/>
              </a:ext>
            </a:extLst>
          </p:cNvPr>
          <p:cNvSpPr>
            <a:spLocks noGrp="1"/>
          </p:cNvSpPr>
          <p:nvPr>
            <p:ph type="body" sz="quarter" idx="16"/>
          </p:nvPr>
        </p:nvSpPr>
        <p:spPr/>
        <p:txBody>
          <a:bodyPr/>
          <a:lstStyle/>
          <a:p>
            <a:r>
              <a:rPr lang="en-US" altLang="zh-CN" dirty="0"/>
              <a:t>enumerate(</a:t>
            </a:r>
            <a:r>
              <a:rPr lang="zh-CN" altLang="en-US" dirty="0"/>
              <a:t>列表</a:t>
            </a:r>
            <a:r>
              <a:rPr lang="en-US" altLang="zh-CN" dirty="0"/>
              <a:t>):</a:t>
            </a:r>
            <a:r>
              <a:rPr lang="zh-CN" altLang="en-US" dirty="0"/>
              <a:t>枚举列表元素，返回枚举对象，其中每个元素为包含下标和值的元组。该函数对元组、字符串同样有效。</a:t>
            </a:r>
          </a:p>
          <a:p>
            <a:pPr eaLnBrk="1" hangingPunct="1">
              <a:lnSpc>
                <a:spcPct val="80000"/>
              </a:lnSpc>
              <a:buSzPct val="90000"/>
              <a:buFont typeface="Wingdings" panose="05000000000000000000" pitchFamily="2" charset="2"/>
              <a:buNone/>
            </a:pPr>
            <a:endParaRPr lang="en-US" altLang="zh-CN" sz="2800" dirty="0"/>
          </a:p>
          <a:p>
            <a:pPr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&gt;&gt;&gt; for item in enumerate('</a:t>
            </a:r>
            <a:r>
              <a:rPr lang="en-US" altLang="zh-CN" sz="2400" dirty="0" err="1">
                <a:latin typeface="Consolas" panose="020B0609020204030204" pitchFamily="49" charset="0"/>
              </a:rPr>
              <a:t>abcdef</a:t>
            </a:r>
            <a:r>
              <a:rPr lang="en-US" altLang="zh-CN" sz="2400" dirty="0">
                <a:latin typeface="Consolas" panose="020B0609020204030204" pitchFamily="49" charset="0"/>
              </a:rPr>
              <a:t>'):</a:t>
            </a:r>
          </a:p>
          <a:p>
            <a:pPr eaLnBrk="1" hangingPunct="1">
              <a:lnSpc>
                <a:spcPct val="80000"/>
              </a:lnSpc>
              <a:buSzPct val="90000"/>
              <a:buFont typeface="Wingdings" panose="05000000000000000000" pitchFamily="2" charset="2"/>
              <a:buNone/>
            </a:pPr>
            <a:r>
              <a:rPr lang="en-US" altLang="zh-CN" sz="2400" dirty="0">
                <a:latin typeface="Consolas" panose="020B0609020204030204" pitchFamily="49" charset="0"/>
              </a:rPr>
              <a:t>    print(item)</a:t>
            </a:r>
          </a:p>
          <a:p>
            <a:pPr eaLnBrk="1" hangingPunct="1">
              <a:lnSpc>
                <a:spcPct val="80000"/>
              </a:lnSpc>
              <a:buSzPct val="90000"/>
              <a:buFont typeface="Wingdings" panose="05000000000000000000" pitchFamily="2" charset="2"/>
              <a:buNone/>
            </a:pPr>
            <a:endParaRPr lang="en-US" altLang="zh-CN" sz="24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(0, 'a')</a:t>
            </a: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(1, 'b')</a:t>
            </a: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(2, 'c')</a:t>
            </a: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(3, 'd')</a:t>
            </a: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(4, 'e')</a:t>
            </a:r>
          </a:p>
          <a:p>
            <a:pPr eaLnBrk="1" hangingPunct="1">
              <a:lnSpc>
                <a:spcPct val="80000"/>
              </a:lnSpc>
              <a:buSzPct val="90000"/>
              <a:buFont typeface="Wingdings" panose="05000000000000000000" pitchFamily="2" charset="2"/>
              <a:buNone/>
            </a:pPr>
            <a:r>
              <a:rPr lang="en-US" altLang="zh-CN" sz="2400" dirty="0">
                <a:solidFill>
                  <a:srgbClr val="0070C0"/>
                </a:solidFill>
                <a:latin typeface="Consolas" panose="020B0609020204030204" pitchFamily="49" charset="0"/>
              </a:rPr>
              <a:t>(5, 'f')</a:t>
            </a:r>
            <a:endParaRPr lang="zh-CN" altLang="en-US" dirty="0"/>
          </a:p>
        </p:txBody>
      </p:sp>
    </p:spTree>
    <p:extLst>
      <p:ext uri="{BB962C8B-B14F-4D97-AF65-F5344CB8AC3E}">
        <p14:creationId xmlns:p14="http://schemas.microsoft.com/office/powerpoint/2010/main" val="260582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25C066-04FD-4BD3-80C4-3EC6176D4B0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71D0C10-903F-498F-BD0B-4AAEA160E46A}"/>
              </a:ext>
            </a:extLst>
          </p:cNvPr>
          <p:cNvSpPr>
            <a:spLocks noGrp="1"/>
          </p:cNvSpPr>
          <p:nvPr>
            <p:ph type="body" sz="quarter" idx="15"/>
          </p:nvPr>
        </p:nvSpPr>
        <p:spPr/>
        <p:txBody>
          <a:bodyPr/>
          <a:lstStyle/>
          <a:p>
            <a:r>
              <a:rPr lang="zh-CN" altLang="en-US" dirty="0"/>
              <a:t>列表推导式</a:t>
            </a:r>
          </a:p>
        </p:txBody>
      </p:sp>
      <p:sp>
        <p:nvSpPr>
          <p:cNvPr id="4" name="文本占位符 3">
            <a:extLst>
              <a:ext uri="{FF2B5EF4-FFF2-40B4-BE49-F238E27FC236}">
                <a16:creationId xmlns:a16="http://schemas.microsoft.com/office/drawing/2014/main" id="{363CD28D-A233-41E7-9325-B4429917C582}"/>
              </a:ext>
            </a:extLst>
          </p:cNvPr>
          <p:cNvSpPr>
            <a:spLocks noGrp="1"/>
          </p:cNvSpPr>
          <p:nvPr>
            <p:ph type="body" sz="quarter" idx="16"/>
          </p:nvPr>
        </p:nvSpPr>
        <p:spPr>
          <a:xfrm>
            <a:off x="695399" y="1385317"/>
            <a:ext cx="10515395" cy="3219450"/>
          </a:xfrm>
        </p:spPr>
        <p:txBody>
          <a:bodyPr/>
          <a:lstStyle/>
          <a:p>
            <a:r>
              <a:rPr lang="en-US" altLang="x-none" sz="2400" noProof="1">
                <a:latin typeface="宋体" panose="02010600030101010101" pitchFamily="2" charset="-122"/>
              </a:rPr>
              <a:t>列表推导式使用非常简洁的方式来快速生成满足特定需求的列表，代码具有非常强的可读性。</a:t>
            </a:r>
          </a:p>
          <a:p>
            <a:pPr>
              <a:defRPr/>
            </a:pPr>
            <a:r>
              <a:rPr lang="zh-CN" altLang="en-US" noProof="1">
                <a:latin typeface="宋体" panose="02010600030101010101" pitchFamily="2" charset="-122"/>
                <a:sym typeface="+mn-ea"/>
              </a:rPr>
              <a:t>列表推导式在内部实际上是一个循环结构，只是形式更加简洁，例如：</a:t>
            </a:r>
          </a:p>
          <a:p>
            <a:pPr marL="1905" indent="-344805" eaLnBrk="1" hangingPunct="1">
              <a:lnSpc>
                <a:spcPct val="80000"/>
              </a:lnSpc>
              <a:buFontTx/>
              <a:buNone/>
              <a:defRPr/>
            </a:pPr>
            <a:r>
              <a:rPr lang="en-US" altLang="x-none" sz="2400" noProof="1">
                <a:latin typeface="Consolas" panose="020B0609020204030204" charset="0"/>
                <a:sym typeface="+mn-ea"/>
              </a:rPr>
              <a:t>&gt;&gt;&gt; aList = [x*x for x in range(10)]</a:t>
            </a:r>
            <a:endParaRPr lang="en-US" altLang="x-none" sz="2400" noProof="1">
              <a:latin typeface="Consolas" panose="020B0609020204030204" charset="0"/>
            </a:endParaRPr>
          </a:p>
          <a:p>
            <a:pPr marL="1905" indent="-344805" eaLnBrk="1" hangingPunct="1">
              <a:lnSpc>
                <a:spcPct val="80000"/>
              </a:lnSpc>
              <a:buFontTx/>
              <a:buNone/>
              <a:defRPr/>
            </a:pPr>
            <a:endParaRPr lang="en-US" altLang="x-none" sz="2000" noProof="1">
              <a:latin typeface="宋体" panose="02010600030101010101" pitchFamily="2" charset="-122"/>
            </a:endParaRPr>
          </a:p>
          <a:p>
            <a:pPr marL="1905" indent="-344805" eaLnBrk="1" hangingPunct="1">
              <a:lnSpc>
                <a:spcPct val="80000"/>
              </a:lnSpc>
              <a:buFontTx/>
              <a:buNone/>
              <a:defRPr/>
            </a:pPr>
            <a:r>
              <a:rPr lang="en-US" altLang="x-none" sz="2000" noProof="1">
                <a:latin typeface="宋体" panose="02010600030101010101" pitchFamily="2" charset="-122"/>
                <a:sym typeface="+mn-ea"/>
              </a:rPr>
              <a:t>相当于</a:t>
            </a:r>
            <a:endParaRPr lang="en-US" altLang="x-none" sz="2000" noProof="1">
              <a:latin typeface="宋体" panose="02010600030101010101" pitchFamily="2" charset="-122"/>
            </a:endParaRPr>
          </a:p>
          <a:p>
            <a:pPr marL="1905" indent="-344805" eaLnBrk="1" hangingPunct="1">
              <a:lnSpc>
                <a:spcPct val="80000"/>
              </a:lnSpc>
              <a:buFontTx/>
              <a:buNone/>
              <a:defRPr/>
            </a:pPr>
            <a:endParaRPr lang="en-US" altLang="x-none" sz="2400" noProof="1">
              <a:latin typeface="宋体" panose="02010600030101010101" pitchFamily="2" charset="-122"/>
            </a:endParaRPr>
          </a:p>
          <a:p>
            <a:pPr marL="1905" indent="-344805" eaLnBrk="1" hangingPunct="1">
              <a:lnSpc>
                <a:spcPct val="80000"/>
              </a:lnSpc>
              <a:buFontTx/>
              <a:buNone/>
              <a:defRPr/>
            </a:pPr>
            <a:r>
              <a:rPr lang="en-US" altLang="x-none" sz="2400" noProof="1">
                <a:latin typeface="Consolas" panose="020B0609020204030204" charset="0"/>
                <a:sym typeface="+mn-ea"/>
              </a:rPr>
              <a:t>&gt;&gt;&gt; aList = []</a:t>
            </a:r>
            <a:endParaRPr lang="en-US" altLang="x-none" sz="2400" noProof="1">
              <a:latin typeface="Consolas" panose="020B0609020204030204" charset="0"/>
            </a:endParaRPr>
          </a:p>
          <a:p>
            <a:pPr marL="1905" indent="-344805" eaLnBrk="1" hangingPunct="1">
              <a:lnSpc>
                <a:spcPct val="80000"/>
              </a:lnSpc>
              <a:buFontTx/>
              <a:buNone/>
              <a:defRPr/>
            </a:pPr>
            <a:r>
              <a:rPr lang="en-US" altLang="x-none" sz="2400" noProof="1">
                <a:latin typeface="Consolas" panose="020B0609020204030204" charset="0"/>
                <a:sym typeface="+mn-ea"/>
              </a:rPr>
              <a:t>&gt;&gt;&gt; for x in range(10):</a:t>
            </a:r>
            <a:endParaRPr lang="en-US" altLang="x-none" sz="2400" noProof="1">
              <a:latin typeface="Consolas" panose="020B0609020204030204" charset="0"/>
            </a:endParaRPr>
          </a:p>
          <a:p>
            <a:pPr marL="1905" indent="-344805" eaLnBrk="1" hangingPunct="1">
              <a:lnSpc>
                <a:spcPct val="80000"/>
              </a:lnSpc>
              <a:buFontTx/>
              <a:buNone/>
              <a:defRPr/>
            </a:pPr>
            <a:r>
              <a:rPr lang="en-US" altLang="x-none" sz="2400" noProof="1">
                <a:latin typeface="Consolas" panose="020B0609020204030204" charset="0"/>
                <a:sym typeface="+mn-ea"/>
              </a:rPr>
              <a:t>	    aList.append(x*x)</a:t>
            </a:r>
            <a:endParaRPr lang="en-US" altLang="x-none" sz="2400" noProof="1">
              <a:latin typeface="Consolas" panose="020B0609020204030204" charset="0"/>
            </a:endParaRPr>
          </a:p>
          <a:p>
            <a:pPr marL="1905" indent="-344805" eaLnBrk="1" hangingPunct="1">
              <a:lnSpc>
                <a:spcPct val="80000"/>
              </a:lnSpc>
              <a:buFontTx/>
              <a:buNone/>
              <a:defRPr/>
            </a:pPr>
            <a:endParaRPr lang="en-US" altLang="x-none" sz="2000" noProof="1">
              <a:latin typeface="宋体" panose="02010600030101010101" pitchFamily="2" charset="-122"/>
            </a:endParaRPr>
          </a:p>
          <a:p>
            <a:endParaRPr lang="zh-CN" altLang="en-US" dirty="0"/>
          </a:p>
        </p:txBody>
      </p:sp>
    </p:spTree>
    <p:extLst>
      <p:ext uri="{BB962C8B-B14F-4D97-AF65-F5344CB8AC3E}">
        <p14:creationId xmlns:p14="http://schemas.microsoft.com/office/powerpoint/2010/main" val="5260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655C86-A9F1-431C-A365-0DC402B54D9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069B6BC-E207-4EB3-928E-73811C1DC02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7FAC260-4D76-459C-8C1C-8879709331C7}"/>
              </a:ext>
            </a:extLst>
          </p:cNvPr>
          <p:cNvSpPr>
            <a:spLocks noGrp="1"/>
          </p:cNvSpPr>
          <p:nvPr>
            <p:ph type="body" sz="quarter" idx="16"/>
          </p:nvPr>
        </p:nvSpPr>
        <p:spPr/>
        <p:txBody>
          <a:bodyPr/>
          <a:lstStyle/>
          <a:p>
            <a:pPr>
              <a:defRPr/>
            </a:pPr>
            <a:r>
              <a:rPr lang="zh-CN" altLang="en-US" noProof="1">
                <a:latin typeface="宋体" panose="02010600030101010101" pitchFamily="2" charset="-122"/>
                <a:sym typeface="+mn-ea"/>
              </a:rPr>
              <a:t>过滤不符合条件的元素</a:t>
            </a:r>
            <a:endParaRPr lang="zh-CN" altLang="en-US" noProof="1">
              <a:latin typeface="宋体" panose="02010600030101010101" pitchFamily="2" charset="-122"/>
            </a:endParaRPr>
          </a:p>
          <a:p>
            <a:pPr eaLnBrk="1" hangingPunct="1">
              <a:lnSpc>
                <a:spcPct val="90000"/>
              </a:lnSpc>
              <a:buSzPct val="90000"/>
              <a:buFont typeface="Wingdings" panose="05000000000000000000" pitchFamily="2" charset="2"/>
              <a:buNone/>
              <a:defRPr/>
            </a:pPr>
            <a:endParaRPr lang="en-US" altLang="x-none" sz="2800" noProof="1">
              <a:sym typeface="+mn-ea"/>
            </a:endParaRPr>
          </a:p>
          <a:p>
            <a:pPr marL="1905" indent="-344805" eaLnBrk="1" hangingPunct="1">
              <a:lnSpc>
                <a:spcPct val="80000"/>
              </a:lnSpc>
              <a:buFontTx/>
              <a:buNone/>
              <a:defRPr/>
            </a:pPr>
            <a:r>
              <a:rPr lang="en-US" altLang="x-none" sz="2400" noProof="1">
                <a:latin typeface="Consolas" panose="020B0609020204030204" charset="0"/>
                <a:sym typeface="+mn-ea"/>
              </a:rPr>
              <a:t>&gt;&gt;&gt; aList = [-1,-4,6,7.5,-2.3,9,-11]</a:t>
            </a:r>
            <a:endParaRPr lang="en-US" altLang="x-none" sz="2400" noProof="1">
              <a:latin typeface="Consolas" panose="020B0609020204030204" charset="0"/>
            </a:endParaRPr>
          </a:p>
          <a:p>
            <a:pPr marL="1905" indent="-344805" eaLnBrk="1" hangingPunct="1">
              <a:lnSpc>
                <a:spcPct val="80000"/>
              </a:lnSpc>
              <a:buFontTx/>
              <a:buNone/>
              <a:defRPr/>
            </a:pPr>
            <a:r>
              <a:rPr lang="en-US" altLang="x-none" sz="2400" noProof="1">
                <a:latin typeface="Consolas" panose="020B0609020204030204" charset="0"/>
                <a:sym typeface="+mn-ea"/>
              </a:rPr>
              <a:t>&gt;&gt;&gt; [i for i in aList if i&gt;0]</a:t>
            </a:r>
            <a:endParaRPr lang="en-US" altLang="x-none" sz="2400" noProof="1">
              <a:latin typeface="Consolas" panose="020B0609020204030204" charset="0"/>
            </a:endParaRPr>
          </a:p>
          <a:p>
            <a:pPr marL="1905" indent="-344805" eaLnBrk="1" hangingPunct="1">
              <a:lnSpc>
                <a:spcPct val="80000"/>
              </a:lnSpc>
              <a:buFontTx/>
              <a:buNone/>
              <a:defRPr/>
            </a:pPr>
            <a:r>
              <a:rPr lang="en-US" altLang="x-none" sz="2400" noProof="1">
                <a:solidFill>
                  <a:srgbClr val="00B0F0"/>
                </a:solidFill>
                <a:latin typeface="Consolas" panose="020B0609020204030204" charset="0"/>
                <a:sym typeface="+mn-ea"/>
              </a:rPr>
              <a:t>[6, 7.5, 9]</a:t>
            </a:r>
          </a:p>
          <a:p>
            <a:pPr>
              <a:defRPr/>
            </a:pPr>
            <a:r>
              <a:rPr lang="zh-CN" altLang="en-US" noProof="1">
                <a:latin typeface="宋体" panose="02010600030101010101" pitchFamily="2" charset="-122"/>
                <a:sym typeface="+mn-ea"/>
              </a:rPr>
              <a:t>列出当前文件夹下所有</a:t>
            </a:r>
            <a:r>
              <a:rPr lang="en-US" altLang="x-none" noProof="1">
                <a:latin typeface="宋体" panose="02010600030101010101" pitchFamily="2" charset="-122"/>
                <a:sym typeface="+mn-ea"/>
              </a:rPr>
              <a:t>Python</a:t>
            </a:r>
            <a:r>
              <a:rPr lang="zh-CN" altLang="en-US" noProof="1">
                <a:latin typeface="宋体" panose="02010600030101010101" pitchFamily="2" charset="-122"/>
                <a:sym typeface="+mn-ea"/>
              </a:rPr>
              <a:t>源文件</a:t>
            </a:r>
            <a:endParaRPr lang="zh-CN" altLang="en-US" noProof="1">
              <a:latin typeface="宋体" panose="02010600030101010101" pitchFamily="2" charset="-122"/>
            </a:endParaRPr>
          </a:p>
          <a:p>
            <a:pPr eaLnBrk="1" hangingPunct="1">
              <a:lnSpc>
                <a:spcPct val="90000"/>
              </a:lnSpc>
              <a:buSzPct val="90000"/>
              <a:buFont typeface="Wingdings" panose="05000000000000000000" pitchFamily="2" charset="2"/>
              <a:buNone/>
              <a:defRPr/>
            </a:pPr>
            <a:endParaRPr lang="en-US" altLang="x-none" sz="2800" noProof="1">
              <a:sym typeface="+mn-ea"/>
            </a:endParaRPr>
          </a:p>
          <a:p>
            <a:pPr eaLnBrk="1" hangingPunct="1">
              <a:lnSpc>
                <a:spcPct val="90000"/>
              </a:lnSpc>
              <a:buSzPct val="90000"/>
              <a:buFont typeface="Wingdings" panose="05000000000000000000" pitchFamily="2" charset="2"/>
              <a:buNone/>
              <a:defRPr/>
            </a:pPr>
            <a:r>
              <a:rPr lang="en-US" altLang="x-none" sz="2400" noProof="1">
                <a:latin typeface="Consolas" panose="020B0609020204030204" charset="0"/>
                <a:sym typeface="+mn-ea"/>
              </a:rPr>
              <a:t>&gt;&gt;&gt; import os</a:t>
            </a:r>
          </a:p>
          <a:p>
            <a:pPr eaLnBrk="1" hangingPunct="1">
              <a:lnSpc>
                <a:spcPct val="90000"/>
              </a:lnSpc>
              <a:buSzPct val="90000"/>
              <a:buFont typeface="Wingdings" panose="05000000000000000000" pitchFamily="2" charset="2"/>
              <a:buNone/>
              <a:defRPr/>
            </a:pPr>
            <a:r>
              <a:rPr lang="en-US" altLang="x-none" sz="2400" noProof="1">
                <a:latin typeface="Consolas" panose="020B0609020204030204" charset="0"/>
                <a:sym typeface="+mn-ea"/>
              </a:rPr>
              <a:t>&gt;&gt;&gt; [filename for filename in os.listdir('.')\</a:t>
            </a:r>
          </a:p>
          <a:p>
            <a:pPr eaLnBrk="1" hangingPunct="1">
              <a:lnSpc>
                <a:spcPct val="90000"/>
              </a:lnSpc>
              <a:buSzPct val="90000"/>
              <a:buFont typeface="Wingdings" panose="05000000000000000000" pitchFamily="2" charset="2"/>
              <a:buNone/>
              <a:defRPr/>
            </a:pPr>
            <a:r>
              <a:rPr lang="en-US" altLang="x-none" sz="2400" noProof="1">
                <a:latin typeface="Consolas" panose="020B0609020204030204" charset="0"/>
                <a:sym typeface="+mn-ea"/>
              </a:rPr>
              <a:t>     if filename.endswith(('.py', '.pyw'))]</a:t>
            </a:r>
          </a:p>
          <a:p>
            <a:endParaRPr lang="zh-CN" altLang="en-US" dirty="0"/>
          </a:p>
        </p:txBody>
      </p:sp>
    </p:spTree>
    <p:extLst>
      <p:ext uri="{BB962C8B-B14F-4D97-AF65-F5344CB8AC3E}">
        <p14:creationId xmlns:p14="http://schemas.microsoft.com/office/powerpoint/2010/main" val="24573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48869E-D1B7-4187-810B-9FD2C6A4417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088CF3D-0859-4FFD-9362-4E4706F9CF84}"/>
              </a:ext>
            </a:extLst>
          </p:cNvPr>
          <p:cNvSpPr>
            <a:spLocks noGrp="1"/>
          </p:cNvSpPr>
          <p:nvPr>
            <p:ph type="body" sz="quarter" idx="15"/>
          </p:nvPr>
        </p:nvSpPr>
        <p:spPr/>
        <p:txBody>
          <a:bodyPr/>
          <a:lstStyle/>
          <a:p>
            <a:r>
              <a:rPr lang="zh-CN" altLang="en-US" dirty="0"/>
              <a:t>元组</a:t>
            </a:r>
          </a:p>
        </p:txBody>
      </p:sp>
      <p:sp>
        <p:nvSpPr>
          <p:cNvPr id="4" name="文本占位符 3">
            <a:extLst>
              <a:ext uri="{FF2B5EF4-FFF2-40B4-BE49-F238E27FC236}">
                <a16:creationId xmlns:a16="http://schemas.microsoft.com/office/drawing/2014/main" id="{D8644CED-F208-403D-AC1B-6377BAA82C31}"/>
              </a:ext>
            </a:extLst>
          </p:cNvPr>
          <p:cNvSpPr>
            <a:spLocks noGrp="1"/>
          </p:cNvSpPr>
          <p:nvPr>
            <p:ph type="body" sz="quarter" idx="16"/>
          </p:nvPr>
        </p:nvSpPr>
        <p:spPr>
          <a:xfrm>
            <a:off x="695399" y="1385317"/>
            <a:ext cx="10728337" cy="3219450"/>
          </a:xfrm>
        </p:spPr>
        <p:txBody>
          <a:bodyPr/>
          <a:lstStyle/>
          <a:p>
            <a:r>
              <a:rPr lang="zh-CN" altLang="en-US" dirty="0"/>
              <a:t>元组和列表类似，但属于</a:t>
            </a:r>
            <a:r>
              <a:rPr lang="zh-CN" altLang="en-US" b="1" dirty="0">
                <a:solidFill>
                  <a:srgbClr val="FF0000"/>
                </a:solidFill>
              </a:rPr>
              <a:t>不可变</a:t>
            </a:r>
            <a:r>
              <a:rPr lang="zh-CN" altLang="en-US" dirty="0"/>
              <a:t>序列，元组一旦创建，用任何方法都不可以修改其元素。因此，元组</a:t>
            </a:r>
            <a:r>
              <a:rPr lang="zh-CN" altLang="en-US" b="1" dirty="0">
                <a:solidFill>
                  <a:srgbClr val="FF0000"/>
                </a:solidFill>
              </a:rPr>
              <a:t>没有</a:t>
            </a:r>
            <a:r>
              <a:rPr lang="zh-CN" altLang="en-US" dirty="0"/>
              <a:t>增加元素、修改元素、删除元素的相关方法</a:t>
            </a:r>
          </a:p>
          <a:p>
            <a:r>
              <a:rPr lang="zh-CN" altLang="en-US" dirty="0"/>
              <a:t>元组的定义方式和列表相同，但定义时</a:t>
            </a:r>
            <a:r>
              <a:rPr lang="zh-CN" altLang="en-US" dirty="0">
                <a:solidFill>
                  <a:srgbClr val="FF0000"/>
                </a:solidFill>
              </a:rPr>
              <a:t>所有元素是放在一对圆括号“（）”中</a:t>
            </a:r>
            <a:r>
              <a:rPr lang="zh-CN" altLang="en-US" dirty="0"/>
              <a:t>，而不是方括号中。</a:t>
            </a:r>
          </a:p>
          <a:p>
            <a:r>
              <a:rPr lang="zh-CN" altLang="en-US" dirty="0"/>
              <a:t>我们只需要学习元组的创建和删除，元组中元素的访问和计数即可。元组支持如下操作</a:t>
            </a:r>
          </a:p>
          <a:p>
            <a:pPr lvl="1"/>
            <a:r>
              <a:rPr lang="zh-CN" altLang="en-US" dirty="0"/>
              <a:t>索引访问</a:t>
            </a:r>
          </a:p>
          <a:p>
            <a:pPr lvl="1"/>
            <a:r>
              <a:rPr lang="zh-CN" altLang="en-US" dirty="0"/>
              <a:t>切片操作</a:t>
            </a:r>
          </a:p>
          <a:p>
            <a:pPr lvl="1"/>
            <a:r>
              <a:rPr lang="zh-CN" altLang="en-US" dirty="0"/>
              <a:t>连接操作</a:t>
            </a:r>
          </a:p>
          <a:p>
            <a:pPr lvl="1"/>
            <a:r>
              <a:rPr lang="zh-CN" altLang="en-US" dirty="0"/>
              <a:t>成员关系操作</a:t>
            </a:r>
          </a:p>
          <a:p>
            <a:pPr lvl="1"/>
            <a:r>
              <a:rPr lang="zh-CN" altLang="en-US" dirty="0"/>
              <a:t>比较运算操作</a:t>
            </a:r>
          </a:p>
          <a:p>
            <a:pPr lvl="1"/>
            <a:r>
              <a:rPr lang="zh-CN" altLang="en-US" dirty="0"/>
              <a:t>计算：长度</a:t>
            </a:r>
            <a:r>
              <a:rPr lang="en-US" altLang="zh-CN" dirty="0" err="1"/>
              <a:t>len</a:t>
            </a:r>
            <a:r>
              <a:rPr lang="en-US" altLang="zh-CN" dirty="0"/>
              <a:t>()</a:t>
            </a:r>
            <a:r>
              <a:rPr lang="zh-CN" altLang="en-US" dirty="0"/>
              <a:t>，最大值</a:t>
            </a:r>
            <a:r>
              <a:rPr lang="en-US" altLang="zh-CN" dirty="0"/>
              <a:t>max()</a:t>
            </a:r>
            <a:r>
              <a:rPr lang="zh-CN" altLang="en-US" dirty="0"/>
              <a:t>，最小值</a:t>
            </a:r>
            <a:r>
              <a:rPr lang="en-US" altLang="zh-CN" dirty="0"/>
              <a:t>min()</a:t>
            </a:r>
            <a:r>
              <a:rPr lang="zh-CN" altLang="en-US" dirty="0"/>
              <a:t>，求和</a:t>
            </a:r>
            <a:r>
              <a:rPr lang="en-US" altLang="zh-CN" dirty="0"/>
              <a:t>sum()</a:t>
            </a:r>
          </a:p>
          <a:p>
            <a:endParaRPr lang="zh-CN" altLang="en-US" dirty="0"/>
          </a:p>
        </p:txBody>
      </p:sp>
    </p:spTree>
    <p:extLst>
      <p:ext uri="{BB962C8B-B14F-4D97-AF65-F5344CB8AC3E}">
        <p14:creationId xmlns:p14="http://schemas.microsoft.com/office/powerpoint/2010/main" val="3927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9A103F-9766-4EBD-8416-1472B97E7AE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9FC0A03-1C2B-47F5-9DBA-776A57D6AE02}"/>
              </a:ext>
            </a:extLst>
          </p:cNvPr>
          <p:cNvSpPr>
            <a:spLocks noGrp="1"/>
          </p:cNvSpPr>
          <p:nvPr>
            <p:ph type="body" sz="quarter" idx="15"/>
          </p:nvPr>
        </p:nvSpPr>
        <p:spPr/>
        <p:txBody>
          <a:bodyPr/>
          <a:lstStyle/>
          <a:p>
            <a:r>
              <a:rPr lang="zh-CN" altLang="en-US" dirty="0"/>
              <a:t>元组的创建</a:t>
            </a:r>
          </a:p>
        </p:txBody>
      </p:sp>
      <p:sp>
        <p:nvSpPr>
          <p:cNvPr id="4" name="文本占位符 3">
            <a:extLst>
              <a:ext uri="{FF2B5EF4-FFF2-40B4-BE49-F238E27FC236}">
                <a16:creationId xmlns:a16="http://schemas.microsoft.com/office/drawing/2014/main" id="{2F29998C-2C61-4986-BCE5-E9771BCF58F1}"/>
              </a:ext>
            </a:extLst>
          </p:cNvPr>
          <p:cNvSpPr>
            <a:spLocks noGrp="1"/>
          </p:cNvSpPr>
          <p:nvPr>
            <p:ph type="body" sz="quarter" idx="16"/>
          </p:nvPr>
        </p:nvSpPr>
        <p:spPr/>
        <p:txBody>
          <a:bodyPr/>
          <a:lstStyle/>
          <a:p>
            <a:pPr eaLnBrk="1" hangingPunct="1">
              <a:buSzPct val="90000"/>
              <a:buFont typeface="Wingdings" panose="05000000000000000000" pitchFamily="2" charset="2"/>
              <a:buChar char="§"/>
            </a:pPr>
            <a:r>
              <a:rPr lang="zh-CN" altLang="en-US" sz="2400" dirty="0"/>
              <a:t>通过</a:t>
            </a:r>
            <a:r>
              <a:rPr lang="en-US" altLang="zh-CN" sz="2400" dirty="0"/>
              <a:t>()</a:t>
            </a:r>
            <a:r>
              <a:rPr lang="zh-CN" altLang="en-US" sz="2400" dirty="0"/>
              <a:t>创建元组，小括号可以省略</a:t>
            </a:r>
          </a:p>
          <a:p>
            <a:pPr eaLnBrk="1" hangingPunct="1">
              <a:buClr>
                <a:srgbClr val="008000"/>
              </a:buClr>
              <a:buSzPct val="90000"/>
              <a:buFont typeface="Times New Roman" panose="02020603050405020304" pitchFamily="18" charset="0"/>
              <a:buNone/>
            </a:pPr>
            <a:endParaRPr lang="en-US" altLang="zh-CN" sz="1000" dirty="0"/>
          </a:p>
          <a:p>
            <a:pPr eaLnBrk="1" hangingPunct="1">
              <a:buSzPct val="90000"/>
              <a:buFont typeface="Wingdings" panose="05000000000000000000" pitchFamily="2" charset="2"/>
              <a:buNone/>
            </a:pPr>
            <a:r>
              <a:rPr lang="en-US" altLang="zh-CN" sz="1600" dirty="0"/>
              <a:t>	</a:t>
            </a:r>
            <a:r>
              <a:rPr lang="en-US" altLang="zh-CN" sz="2000" dirty="0"/>
              <a:t>a = (10, 20, 30)     </a:t>
            </a:r>
            <a:r>
              <a:rPr lang="zh-CN" altLang="en-US" sz="2000" dirty="0"/>
              <a:t>或者 </a:t>
            </a:r>
            <a:r>
              <a:rPr lang="en-US" altLang="zh-CN" sz="2000" dirty="0"/>
              <a:t>a = 10, 20, 30</a:t>
            </a:r>
          </a:p>
          <a:p>
            <a:pPr eaLnBrk="1" hangingPunct="1">
              <a:buSzPct val="90000"/>
              <a:buFont typeface="Wingdings" panose="05000000000000000000" pitchFamily="2" charset="2"/>
              <a:buNone/>
            </a:pPr>
            <a:endParaRPr lang="en-US" altLang="zh-CN" sz="1000" dirty="0"/>
          </a:p>
          <a:p>
            <a:pPr eaLnBrk="1" hangingPunct="1">
              <a:buSzPct val="90000"/>
              <a:buFont typeface="Wingdings" panose="05000000000000000000" pitchFamily="2" charset="2"/>
              <a:buNone/>
            </a:pPr>
            <a:r>
              <a:rPr lang="en-US" altLang="zh-CN" sz="2000" dirty="0"/>
              <a:t>     </a:t>
            </a:r>
            <a:r>
              <a:rPr lang="zh-CN" altLang="en-US" sz="2000" b="1" dirty="0">
                <a:solidFill>
                  <a:srgbClr val="FF0000"/>
                </a:solidFill>
              </a:rPr>
              <a:t>如果元组只有一个元素，则必须后面加逗号</a:t>
            </a:r>
            <a:r>
              <a:rPr lang="zh-CN" altLang="en-US" sz="2000" dirty="0"/>
              <a:t>。这是因为解释器会把</a:t>
            </a:r>
            <a:r>
              <a:rPr lang="en-US" altLang="zh-CN" sz="2000" dirty="0"/>
              <a:t>(1)</a:t>
            </a:r>
            <a:r>
              <a:rPr lang="zh-CN" altLang="en-US" sz="2000" dirty="0"/>
              <a:t>解释为整数</a:t>
            </a:r>
            <a:r>
              <a:rPr lang="en-US" altLang="zh-CN" sz="2000" dirty="0"/>
              <a:t>1</a:t>
            </a:r>
            <a:r>
              <a:rPr lang="zh-CN" altLang="en-US" sz="2000" dirty="0"/>
              <a:t>。</a:t>
            </a:r>
            <a:endParaRPr lang="en-US" altLang="zh-CN" sz="2000" dirty="0"/>
          </a:p>
          <a:p>
            <a:pPr lvl="1" eaLnBrk="1" hangingPunct="1">
              <a:buSzPct val="90000"/>
              <a:buFont typeface="Wingdings" panose="05000000000000000000" pitchFamily="2" charset="2"/>
              <a:buNone/>
            </a:pPr>
            <a:r>
              <a:rPr lang="en-US" altLang="zh-CN" sz="1800" dirty="0"/>
              <a:t>	</a:t>
            </a:r>
            <a:r>
              <a:rPr lang="en-US" altLang="zh-CN" sz="2000" dirty="0"/>
              <a:t>  &gt;&gt;&gt; a = (1)</a:t>
            </a:r>
          </a:p>
          <a:p>
            <a:pPr lvl="2" eaLnBrk="1" hangingPunct="1">
              <a:buSzPct val="90000"/>
              <a:buFont typeface="Wingdings" panose="05000000000000000000" pitchFamily="2" charset="2"/>
              <a:buNone/>
            </a:pPr>
            <a:r>
              <a:rPr lang="en-US" altLang="zh-CN" sz="2000" dirty="0"/>
              <a:t>&gt;&gt;&gt; type(a)</a:t>
            </a:r>
          </a:p>
          <a:p>
            <a:pPr lvl="2" eaLnBrk="1" hangingPunct="1">
              <a:buSzPct val="90000"/>
              <a:buFont typeface="Wingdings" panose="05000000000000000000" pitchFamily="2" charset="2"/>
              <a:buNone/>
            </a:pPr>
            <a:r>
              <a:rPr lang="en-US" altLang="zh-CN" sz="2000" dirty="0">
                <a:solidFill>
                  <a:srgbClr val="0070C0"/>
                </a:solidFill>
              </a:rPr>
              <a:t>&lt;class 'int'&gt;</a:t>
            </a:r>
          </a:p>
          <a:p>
            <a:pPr lvl="2" eaLnBrk="1" hangingPunct="1">
              <a:buSzPct val="90000"/>
              <a:buFont typeface="Wingdings" panose="05000000000000000000" pitchFamily="2" charset="2"/>
              <a:buNone/>
            </a:pPr>
            <a:r>
              <a:rPr lang="en-US" altLang="zh-CN" sz="2000" dirty="0"/>
              <a:t>&gt;&gt;&gt; a = (1,)</a:t>
            </a:r>
          </a:p>
          <a:p>
            <a:pPr lvl="2" eaLnBrk="1" hangingPunct="1">
              <a:buSzPct val="90000"/>
              <a:buFont typeface="Wingdings" panose="05000000000000000000" pitchFamily="2" charset="2"/>
              <a:buNone/>
            </a:pPr>
            <a:r>
              <a:rPr lang="en-US" altLang="zh-CN" sz="2000" dirty="0"/>
              <a:t>&gt;&gt;&gt; type(a)</a:t>
            </a:r>
          </a:p>
          <a:p>
            <a:pPr lvl="2" eaLnBrk="1" hangingPunct="1">
              <a:buSzPct val="90000"/>
              <a:buFont typeface="Wingdings" panose="05000000000000000000" pitchFamily="2" charset="2"/>
              <a:buNone/>
            </a:pPr>
            <a:r>
              <a:rPr lang="en-US" altLang="zh-CN" sz="2000" dirty="0">
                <a:solidFill>
                  <a:srgbClr val="0070C0"/>
                </a:solidFill>
              </a:rPr>
              <a:t>&lt;class 'tuple'&gt;</a:t>
            </a:r>
          </a:p>
          <a:p>
            <a:pPr lvl="2" eaLnBrk="1" hangingPunct="1">
              <a:buSzPct val="90000"/>
              <a:buFont typeface="Wingdings" panose="05000000000000000000" pitchFamily="2" charset="2"/>
              <a:buNone/>
            </a:pPr>
            <a:r>
              <a:rPr lang="en-US" altLang="zh-CN" sz="2000" dirty="0"/>
              <a:t>&gt;&gt;&gt; a = 1,</a:t>
            </a:r>
          </a:p>
          <a:p>
            <a:pPr lvl="2" eaLnBrk="1" hangingPunct="1">
              <a:buSzPct val="90000"/>
              <a:buFont typeface="Wingdings" panose="05000000000000000000" pitchFamily="2" charset="2"/>
              <a:buNone/>
            </a:pPr>
            <a:r>
              <a:rPr lang="en-US" altLang="zh-CN" sz="2000" dirty="0"/>
              <a:t>&gt;&gt;&gt; type(a)</a:t>
            </a:r>
          </a:p>
          <a:p>
            <a:pPr lvl="2" eaLnBrk="1" hangingPunct="1">
              <a:buSzPct val="90000"/>
              <a:buFont typeface="Wingdings" panose="05000000000000000000" pitchFamily="2" charset="2"/>
              <a:buNone/>
            </a:pPr>
            <a:r>
              <a:rPr lang="en-US" altLang="zh-CN" sz="2000" dirty="0">
                <a:solidFill>
                  <a:srgbClr val="0070C0"/>
                </a:solidFill>
              </a:rPr>
              <a:t>&lt;class 'tuple'&gt;</a:t>
            </a:r>
            <a:endParaRPr lang="zh-CN" altLang="en-US" dirty="0"/>
          </a:p>
        </p:txBody>
      </p:sp>
    </p:spTree>
    <p:extLst>
      <p:ext uri="{BB962C8B-B14F-4D97-AF65-F5344CB8AC3E}">
        <p14:creationId xmlns:p14="http://schemas.microsoft.com/office/powerpoint/2010/main" val="356589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FC7D16-87F7-4D60-A96A-04EB1FD3995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86E5C2E-5601-426A-A526-403BF99F7BF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1387B89-EFD9-4AEE-99CC-075660DDDB60}"/>
              </a:ext>
            </a:extLst>
          </p:cNvPr>
          <p:cNvSpPr>
            <a:spLocks noGrp="1"/>
          </p:cNvSpPr>
          <p:nvPr>
            <p:ph type="body" sz="quarter" idx="16"/>
          </p:nvPr>
        </p:nvSpPr>
        <p:spPr/>
        <p:txBody>
          <a:bodyPr/>
          <a:lstStyle/>
          <a:p>
            <a:r>
              <a:rPr lang="zh-CN" altLang="en-US" dirty="0"/>
              <a:t>使用</a:t>
            </a:r>
            <a:r>
              <a:rPr lang="en-US" altLang="zh-CN" dirty="0"/>
              <a:t>tuple()</a:t>
            </a:r>
            <a:r>
              <a:rPr lang="zh-CN" altLang="en-US" dirty="0"/>
              <a:t>函数将其他序列转换为元组</a:t>
            </a:r>
          </a:p>
          <a:p>
            <a:r>
              <a:rPr lang="zh-CN" altLang="en-US" sz="2400" dirty="0"/>
              <a:t>使用</a:t>
            </a:r>
            <a:r>
              <a:rPr lang="en-US" altLang="zh-CN" sz="2400" dirty="0"/>
              <a:t>del</a:t>
            </a:r>
            <a:r>
              <a:rPr lang="zh-CN" altLang="en-US" sz="2400" dirty="0"/>
              <a:t>可以删除元组对象，</a:t>
            </a:r>
            <a:r>
              <a:rPr lang="zh-CN" altLang="en-US" sz="2400" dirty="0">
                <a:solidFill>
                  <a:srgbClr val="FF0000"/>
                </a:solidFill>
              </a:rPr>
              <a:t>不能删除元组中的元素</a:t>
            </a:r>
            <a:endParaRPr lang="en-US" altLang="zh-CN" sz="2400" dirty="0">
              <a:solidFill>
                <a:srgbClr val="FF0000"/>
              </a:solidFill>
            </a:endParaRPr>
          </a:p>
          <a:p>
            <a:r>
              <a:rPr lang="zh-CN" altLang="en-US" sz="2400" dirty="0"/>
              <a:t>从效果上看，</a:t>
            </a:r>
            <a:r>
              <a:rPr lang="en-US" altLang="zh-CN" sz="2400" dirty="0"/>
              <a:t>tuple( )</a:t>
            </a:r>
            <a:r>
              <a:rPr lang="zh-CN" altLang="en-US" sz="2400" dirty="0"/>
              <a:t>冻结列表，而</a:t>
            </a:r>
            <a:r>
              <a:rPr lang="en-US" altLang="zh-CN" sz="2400" dirty="0"/>
              <a:t>list( )</a:t>
            </a:r>
            <a:r>
              <a:rPr lang="zh-CN" altLang="en-US" sz="2400" dirty="0"/>
              <a:t>融化元组。</a:t>
            </a:r>
            <a:endParaRPr lang="en-US" altLang="zh-CN" sz="2400" dirty="0"/>
          </a:p>
          <a:p>
            <a:r>
              <a:rPr lang="zh-CN" altLang="en-US" sz="2400" dirty="0"/>
              <a:t>元组的元素</a:t>
            </a:r>
            <a:r>
              <a:rPr lang="zh-CN" altLang="en-US" sz="2400" dirty="0">
                <a:solidFill>
                  <a:srgbClr val="FF0000"/>
                </a:solidFill>
              </a:rPr>
              <a:t>不允许更改</a:t>
            </a:r>
            <a:r>
              <a:rPr lang="zh-CN" altLang="en-US" sz="2400" dirty="0"/>
              <a:t>。</a:t>
            </a:r>
            <a:endParaRPr lang="en-US" altLang="zh-CN" sz="2400" dirty="0"/>
          </a:p>
          <a:p>
            <a:endParaRPr lang="zh-CN" altLang="en-US" sz="2400" dirty="0"/>
          </a:p>
          <a:p>
            <a:endParaRPr lang="zh-CN" altLang="en-US" sz="2400" dirty="0">
              <a:solidFill>
                <a:srgbClr val="FF0000"/>
              </a:solidFill>
            </a:endParaRPr>
          </a:p>
          <a:p>
            <a:endParaRPr lang="zh-CN" altLang="en-US" dirty="0"/>
          </a:p>
        </p:txBody>
      </p:sp>
      <p:sp>
        <p:nvSpPr>
          <p:cNvPr id="6" name="文本框 5">
            <a:extLst>
              <a:ext uri="{FF2B5EF4-FFF2-40B4-BE49-F238E27FC236}">
                <a16:creationId xmlns:a16="http://schemas.microsoft.com/office/drawing/2014/main" id="{C6617F73-24EA-47E8-8323-63D879895A7B}"/>
              </a:ext>
            </a:extLst>
          </p:cNvPr>
          <p:cNvSpPr txBox="1"/>
          <p:nvPr/>
        </p:nvSpPr>
        <p:spPr>
          <a:xfrm>
            <a:off x="227147" y="3429000"/>
            <a:ext cx="9391573" cy="2585323"/>
          </a:xfrm>
          <a:prstGeom prst="rect">
            <a:avLst/>
          </a:prstGeom>
          <a:noFill/>
        </p:spPr>
        <p:txBody>
          <a:bodyPr wrap="square">
            <a:spAutoFit/>
          </a:bodyPr>
          <a:lstStyle/>
          <a:p>
            <a:pPr eaLnBrk="1" hangingPunct="1">
              <a:lnSpc>
                <a:spcPct val="90000"/>
              </a:lnSpc>
              <a:buClr>
                <a:srgbClr val="3333CC"/>
              </a:buClr>
              <a:buSzPct val="90000"/>
              <a:buFont typeface="Times New Roman" panose="02020603050405020304" pitchFamily="18" charset="0"/>
              <a:buNone/>
            </a:pPr>
            <a:r>
              <a:rPr lang="en-US" altLang="zh-CN" sz="1800" dirty="0">
                <a:latin typeface="Consolas" panose="020B0609020204030204" pitchFamily="49" charset="0"/>
                <a:sym typeface="Arial" panose="020B0604020202020204" pitchFamily="34" charset="0"/>
              </a:rPr>
              <a:t>&gt;&gt;&gt; tuple('</a:t>
            </a:r>
            <a:r>
              <a:rPr lang="en-US" altLang="zh-CN" sz="1800" dirty="0" err="1">
                <a:latin typeface="Consolas" panose="020B0609020204030204" pitchFamily="49" charset="0"/>
                <a:sym typeface="Arial" panose="020B0604020202020204" pitchFamily="34" charset="0"/>
              </a:rPr>
              <a:t>abcdefg</a:t>
            </a:r>
            <a:r>
              <a:rPr lang="en-US" altLang="zh-CN" sz="1800" dirty="0">
                <a:latin typeface="Consolas" panose="020B0609020204030204" pitchFamily="49" charset="0"/>
                <a:sym typeface="Arial" panose="020B0604020202020204" pitchFamily="34" charset="0"/>
              </a:rPr>
              <a:t>')                    #</a:t>
            </a:r>
            <a:r>
              <a:rPr lang="zh-CN" altLang="en-US" sz="1800" dirty="0">
                <a:latin typeface="Consolas" panose="020B0609020204030204" pitchFamily="49" charset="0"/>
                <a:sym typeface="Arial" panose="020B0604020202020204" pitchFamily="34" charset="0"/>
              </a:rPr>
              <a:t>把字符串转换为元组</a:t>
            </a:r>
          </a:p>
          <a:p>
            <a:pPr eaLnBrk="1" hangingPunct="1">
              <a:lnSpc>
                <a:spcPct val="90000"/>
              </a:lnSpc>
              <a:buClr>
                <a:srgbClr val="3333CC"/>
              </a:buClr>
              <a:buSzPct val="90000"/>
              <a:buFont typeface="Times New Roman" panose="02020603050405020304" pitchFamily="18" charset="0"/>
              <a:buNone/>
            </a:pPr>
            <a:r>
              <a:rPr lang="en-US" altLang="zh-CN" sz="1800" dirty="0">
                <a:solidFill>
                  <a:srgbClr val="0070C0"/>
                </a:solidFill>
                <a:latin typeface="Consolas" panose="020B0609020204030204" pitchFamily="49" charset="0"/>
              </a:rPr>
              <a:t>('a', 'b', 'c', 'd', 'e', 'f', 'g')</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r>
              <a:rPr lang="en-US" altLang="zh-CN" sz="1800" dirty="0">
                <a:latin typeface="Consolas" panose="020B0609020204030204" pitchFamily="49" charset="0"/>
              </a:rPr>
              <a:t>=[-1, -4, 6, 7.5, -2.3, 9, -11]</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tuple(</a:t>
            </a:r>
            <a:r>
              <a:rPr lang="en-US" altLang="zh-CN" sz="1800" dirty="0" err="1">
                <a:latin typeface="Consolas" panose="020B0609020204030204" pitchFamily="49" charset="0"/>
              </a:rPr>
              <a:t>aList</a:t>
            </a:r>
            <a:r>
              <a:rPr lang="en-US" altLang="zh-CN" sz="1800" dirty="0">
                <a:latin typeface="Consolas" panose="020B0609020204030204" pitchFamily="49" charset="0"/>
              </a:rPr>
              <a:t>)                        #</a:t>
            </a:r>
            <a:r>
              <a:rPr lang="zh-CN" altLang="en-US" sz="1800" dirty="0">
                <a:latin typeface="Consolas" panose="020B0609020204030204" pitchFamily="49" charset="0"/>
              </a:rPr>
              <a:t>把列表转换为元组</a:t>
            </a: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(-1, -4, 6, 7.5, -2.3, 9, -11)</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tuple(range(3))                        #</a:t>
            </a:r>
            <a:r>
              <a:rPr lang="zh-CN" altLang="en-US" sz="1800" dirty="0">
                <a:latin typeface="Consolas" panose="020B0609020204030204" pitchFamily="49" charset="0"/>
              </a:rPr>
              <a:t>把列表转换为元组</a:t>
            </a: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(0, 1, 2)</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s = tuple()                         #空元组</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s</a:t>
            </a: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a:t>
            </a:r>
          </a:p>
        </p:txBody>
      </p:sp>
      <p:sp>
        <p:nvSpPr>
          <p:cNvPr id="8" name="文本框 7">
            <a:extLst>
              <a:ext uri="{FF2B5EF4-FFF2-40B4-BE49-F238E27FC236}">
                <a16:creationId xmlns:a16="http://schemas.microsoft.com/office/drawing/2014/main" id="{2B18C6DD-2417-4F68-BB60-B3728F6EAB02}"/>
              </a:ext>
            </a:extLst>
          </p:cNvPr>
          <p:cNvSpPr txBox="1"/>
          <p:nvPr/>
        </p:nvSpPr>
        <p:spPr>
          <a:xfrm>
            <a:off x="7737924" y="3847607"/>
            <a:ext cx="4698098" cy="2923877"/>
          </a:xfrm>
          <a:prstGeom prst="rect">
            <a:avLst/>
          </a:prstGeom>
          <a:noFill/>
        </p:spPr>
        <p:txBody>
          <a:bodyPr wrap="square">
            <a:spAutoFit/>
          </a:bodyPr>
          <a:lstStyle/>
          <a:p>
            <a:pPr marL="0" indent="0" eaLnBrk="1" hangingPunct="1">
              <a:lnSpc>
                <a:spcPct val="150000"/>
              </a:lnSpc>
              <a:spcBef>
                <a:spcPts val="600"/>
              </a:spcBef>
              <a:spcAft>
                <a:spcPts val="600"/>
              </a:spcAft>
              <a:buSzPct val="90000"/>
              <a:buNone/>
            </a:pPr>
            <a:r>
              <a:rPr lang="en-US" altLang="zh-CN" dirty="0">
                <a:latin typeface="Consolas" panose="020B0609020204030204" pitchFamily="49" charset="0"/>
              </a:rPr>
              <a:t>&gt;&gt;&gt; a = (10, 20, 30, 40, 50)</a:t>
            </a:r>
          </a:p>
          <a:p>
            <a:pPr marL="400050" lvl="1" indent="0" eaLnBrk="1" hangingPunct="1">
              <a:lnSpc>
                <a:spcPct val="150000"/>
              </a:lnSpc>
              <a:spcBef>
                <a:spcPts val="600"/>
              </a:spcBef>
              <a:spcAft>
                <a:spcPts val="600"/>
              </a:spcAft>
              <a:buSzPct val="90000"/>
              <a:buNone/>
            </a:pPr>
            <a:r>
              <a:rPr lang="en-US" altLang="zh-CN" dirty="0">
                <a:latin typeface="Consolas" panose="020B0609020204030204" pitchFamily="49" charset="0"/>
              </a:rPr>
              <a:t>&gt;&gt;&gt; a[3] = 33</a:t>
            </a:r>
          </a:p>
          <a:p>
            <a:pPr marL="400050" lvl="1" indent="0" eaLnBrk="1" hangingPunct="1">
              <a:spcBef>
                <a:spcPts val="600"/>
              </a:spcBef>
              <a:spcAft>
                <a:spcPts val="600"/>
              </a:spcAft>
              <a:buSzPct val="90000"/>
              <a:buNone/>
            </a:pPr>
            <a:r>
              <a:rPr lang="en-US" altLang="zh-CN" sz="1600" dirty="0">
                <a:solidFill>
                  <a:srgbClr val="FF0000"/>
                </a:solidFill>
              </a:rPr>
              <a:t>Traceback (most recent call last):</a:t>
            </a:r>
          </a:p>
          <a:p>
            <a:pPr marL="400050" lvl="1" indent="0" eaLnBrk="1" hangingPunct="1">
              <a:spcBef>
                <a:spcPts val="600"/>
              </a:spcBef>
              <a:spcAft>
                <a:spcPts val="600"/>
              </a:spcAft>
              <a:buSzPct val="90000"/>
              <a:buNone/>
            </a:pPr>
            <a:r>
              <a:rPr lang="en-US" altLang="zh-CN" sz="1600" dirty="0">
                <a:solidFill>
                  <a:srgbClr val="FF0000"/>
                </a:solidFill>
              </a:rPr>
              <a:t>  File "&lt;pyshell#12&gt;", line 1, in &lt;module&gt;</a:t>
            </a:r>
          </a:p>
          <a:p>
            <a:pPr marL="400050" lvl="1" indent="0" eaLnBrk="1" hangingPunct="1">
              <a:spcBef>
                <a:spcPts val="600"/>
              </a:spcBef>
              <a:spcAft>
                <a:spcPts val="600"/>
              </a:spcAft>
              <a:buSzPct val="90000"/>
              <a:buNone/>
            </a:pPr>
            <a:r>
              <a:rPr lang="en-US" altLang="zh-CN" sz="1600" dirty="0">
                <a:solidFill>
                  <a:srgbClr val="FF0000"/>
                </a:solidFill>
              </a:rPr>
              <a:t>    a[3] = 33</a:t>
            </a:r>
          </a:p>
          <a:p>
            <a:pPr marL="400050" lvl="1" indent="0" eaLnBrk="1" hangingPunct="1">
              <a:spcBef>
                <a:spcPts val="600"/>
              </a:spcBef>
              <a:spcAft>
                <a:spcPts val="600"/>
              </a:spcAft>
              <a:buSzPct val="90000"/>
              <a:buNone/>
            </a:pPr>
            <a:r>
              <a:rPr lang="en-US" altLang="zh-CN" sz="1600" dirty="0" err="1">
                <a:solidFill>
                  <a:srgbClr val="FF0000"/>
                </a:solidFill>
              </a:rPr>
              <a:t>TypeError</a:t>
            </a:r>
            <a:r>
              <a:rPr lang="en-US" altLang="zh-CN" sz="1600" dirty="0">
                <a:solidFill>
                  <a:srgbClr val="FF0000"/>
                </a:solidFill>
              </a:rPr>
              <a:t>: 'tuple' object does not support item assignment</a:t>
            </a:r>
          </a:p>
        </p:txBody>
      </p:sp>
    </p:spTree>
    <p:extLst>
      <p:ext uri="{BB962C8B-B14F-4D97-AF65-F5344CB8AC3E}">
        <p14:creationId xmlns:p14="http://schemas.microsoft.com/office/powerpoint/2010/main" val="390670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CCDE6D-A453-4130-AB2D-32178E75694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51F1C87-7EA7-48B6-B07C-2811798C7AD0}"/>
              </a:ext>
            </a:extLst>
          </p:cNvPr>
          <p:cNvSpPr>
            <a:spLocks noGrp="1"/>
          </p:cNvSpPr>
          <p:nvPr>
            <p:ph type="body" sz="quarter" idx="15"/>
          </p:nvPr>
        </p:nvSpPr>
        <p:spPr/>
        <p:txBody>
          <a:bodyPr/>
          <a:lstStyle/>
          <a:p>
            <a:r>
              <a:rPr lang="zh-CN" altLang="en-US" dirty="0"/>
              <a:t>元组的访问</a:t>
            </a:r>
          </a:p>
        </p:txBody>
      </p:sp>
      <p:sp>
        <p:nvSpPr>
          <p:cNvPr id="4" name="文本占位符 3">
            <a:extLst>
              <a:ext uri="{FF2B5EF4-FFF2-40B4-BE49-F238E27FC236}">
                <a16:creationId xmlns:a16="http://schemas.microsoft.com/office/drawing/2014/main" id="{F12508A5-72B1-47C0-BEB7-7B4785676396}"/>
              </a:ext>
            </a:extLst>
          </p:cNvPr>
          <p:cNvSpPr>
            <a:spLocks noGrp="1"/>
          </p:cNvSpPr>
          <p:nvPr>
            <p:ph type="body" sz="quarter" idx="16"/>
          </p:nvPr>
        </p:nvSpPr>
        <p:spPr/>
        <p:txBody>
          <a:bodyPr/>
          <a:lstStyle/>
          <a:p>
            <a:r>
              <a:rPr lang="zh-CN" altLang="en-US" dirty="0"/>
              <a:t>元组的元素访问和列表一样，只不过返回的是元组。</a:t>
            </a:r>
            <a:endParaRPr lang="en-US" altLang="zh-CN" dirty="0"/>
          </a:p>
          <a:p>
            <a:pPr marL="400050" lvl="1" indent="0" eaLnBrk="1" hangingPunct="1">
              <a:lnSpc>
                <a:spcPct val="150000"/>
              </a:lnSpc>
              <a:spcBef>
                <a:spcPts val="600"/>
              </a:spcBef>
              <a:spcAft>
                <a:spcPts val="600"/>
              </a:spcAft>
              <a:buSzPct val="90000"/>
              <a:buNone/>
            </a:pPr>
            <a:r>
              <a:rPr lang="pt-BR" altLang="zh-CN" sz="2000" dirty="0"/>
              <a:t>&gt;&gt;&gt; a = (10, 20, 30, 40, 50)</a:t>
            </a:r>
          </a:p>
          <a:p>
            <a:pPr marL="400050" lvl="1" indent="0" eaLnBrk="1" hangingPunct="1">
              <a:lnSpc>
                <a:spcPct val="150000"/>
              </a:lnSpc>
              <a:spcBef>
                <a:spcPts val="600"/>
              </a:spcBef>
              <a:spcAft>
                <a:spcPts val="600"/>
              </a:spcAft>
              <a:buSzPct val="90000"/>
              <a:buNone/>
            </a:pPr>
            <a:r>
              <a:rPr lang="pt-BR" altLang="zh-CN" sz="2000" dirty="0"/>
              <a:t>&gt;&gt;&gt; a[1]</a:t>
            </a:r>
          </a:p>
          <a:p>
            <a:pPr marL="400050" lvl="1" indent="0" eaLnBrk="1" hangingPunct="1">
              <a:lnSpc>
                <a:spcPct val="150000"/>
              </a:lnSpc>
              <a:spcBef>
                <a:spcPts val="600"/>
              </a:spcBef>
              <a:spcAft>
                <a:spcPts val="600"/>
              </a:spcAft>
              <a:buSzPct val="90000"/>
              <a:buNone/>
            </a:pPr>
            <a:r>
              <a:rPr lang="pt-BR" altLang="zh-CN" sz="2000" dirty="0">
                <a:solidFill>
                  <a:srgbClr val="0070C0"/>
                </a:solidFill>
              </a:rPr>
              <a:t>20</a:t>
            </a:r>
          </a:p>
          <a:p>
            <a:pPr marL="400050" lvl="1" indent="0" eaLnBrk="1" hangingPunct="1">
              <a:lnSpc>
                <a:spcPct val="150000"/>
              </a:lnSpc>
              <a:spcBef>
                <a:spcPts val="600"/>
              </a:spcBef>
              <a:spcAft>
                <a:spcPts val="600"/>
              </a:spcAft>
              <a:buSzPct val="90000"/>
              <a:buNone/>
            </a:pPr>
            <a:r>
              <a:rPr lang="pt-BR" altLang="zh-CN" sz="2000" dirty="0"/>
              <a:t>&gt;&gt;&gt; a[1:3]</a:t>
            </a:r>
          </a:p>
          <a:p>
            <a:pPr marL="400050" lvl="1" indent="0" eaLnBrk="1" hangingPunct="1">
              <a:lnSpc>
                <a:spcPct val="150000"/>
              </a:lnSpc>
              <a:spcBef>
                <a:spcPts val="600"/>
              </a:spcBef>
              <a:spcAft>
                <a:spcPts val="600"/>
              </a:spcAft>
              <a:buSzPct val="90000"/>
              <a:buNone/>
            </a:pPr>
            <a:r>
              <a:rPr lang="pt-BR" altLang="zh-CN" sz="2000" dirty="0">
                <a:solidFill>
                  <a:srgbClr val="0070C0"/>
                </a:solidFill>
              </a:rPr>
              <a:t>(20, 30)</a:t>
            </a:r>
          </a:p>
          <a:p>
            <a:pPr marL="400050" lvl="1" indent="0" eaLnBrk="1" hangingPunct="1">
              <a:lnSpc>
                <a:spcPct val="150000"/>
              </a:lnSpc>
              <a:spcBef>
                <a:spcPts val="600"/>
              </a:spcBef>
              <a:spcAft>
                <a:spcPts val="600"/>
              </a:spcAft>
              <a:buSzPct val="90000"/>
              <a:buNone/>
            </a:pPr>
            <a:r>
              <a:rPr lang="pt-BR" altLang="zh-CN" sz="2000" dirty="0"/>
              <a:t>&gt;&gt;&gt; a[:4]</a:t>
            </a:r>
          </a:p>
          <a:p>
            <a:pPr marL="400050" lvl="1" indent="0" eaLnBrk="1" hangingPunct="1">
              <a:lnSpc>
                <a:spcPct val="150000"/>
              </a:lnSpc>
              <a:spcBef>
                <a:spcPts val="600"/>
              </a:spcBef>
              <a:spcAft>
                <a:spcPts val="600"/>
              </a:spcAft>
              <a:buSzPct val="90000"/>
              <a:buNone/>
            </a:pPr>
            <a:r>
              <a:rPr lang="pt-BR" altLang="zh-CN" sz="2000" dirty="0">
                <a:solidFill>
                  <a:srgbClr val="0070C0"/>
                </a:solidFill>
              </a:rPr>
              <a:t>(10, 20, 30, 40)</a:t>
            </a:r>
            <a:endParaRPr lang="zh-CN" altLang="en-US" dirty="0"/>
          </a:p>
        </p:txBody>
      </p:sp>
    </p:spTree>
    <p:extLst>
      <p:ext uri="{BB962C8B-B14F-4D97-AF65-F5344CB8AC3E}">
        <p14:creationId xmlns:p14="http://schemas.microsoft.com/office/powerpoint/2010/main" val="130361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2FB64A0D-8742-4E8A-B9B7-6E29E8D5DA8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8D6A1D7-3D55-4183-9556-3A071B21328F}"/>
              </a:ext>
            </a:extLst>
          </p:cNvPr>
          <p:cNvSpPr>
            <a:spLocks noGrp="1"/>
          </p:cNvSpPr>
          <p:nvPr>
            <p:ph type="body" sz="quarter" idx="15"/>
          </p:nvPr>
        </p:nvSpPr>
        <p:spPr/>
        <p:txBody>
          <a:bodyPr/>
          <a:lstStyle/>
          <a:p>
            <a:r>
              <a:rPr lang="en-US" altLang="zh-CN" dirty="0"/>
              <a:t>Python</a:t>
            </a:r>
            <a:r>
              <a:rPr lang="zh-CN" altLang="en-US" dirty="0"/>
              <a:t>的安装和简单使用</a:t>
            </a:r>
          </a:p>
        </p:txBody>
      </p:sp>
      <p:sp>
        <p:nvSpPr>
          <p:cNvPr id="8" name="文本占位符 7">
            <a:extLst>
              <a:ext uri="{FF2B5EF4-FFF2-40B4-BE49-F238E27FC236}">
                <a16:creationId xmlns:a16="http://schemas.microsoft.com/office/drawing/2014/main" id="{B6128866-478E-42FE-A3FB-1169FC5DDC02}"/>
              </a:ext>
            </a:extLst>
          </p:cNvPr>
          <p:cNvSpPr>
            <a:spLocks noGrp="1"/>
          </p:cNvSpPr>
          <p:nvPr>
            <p:ph type="body" sz="quarter" idx="16"/>
          </p:nvPr>
        </p:nvSpPr>
        <p:spPr/>
        <p:txBody>
          <a:bodyPr/>
          <a:lstStyle/>
          <a:p>
            <a:r>
              <a:rPr lang="zh-CN" altLang="en-US" dirty="0"/>
              <a:t>几个重要网址</a:t>
            </a:r>
          </a:p>
          <a:p>
            <a:pPr lvl="1"/>
            <a:r>
              <a:rPr lang="en-US" altLang="zh-CN" dirty="0"/>
              <a:t>https://www.python.org/</a:t>
            </a:r>
          </a:p>
          <a:p>
            <a:pPr lvl="1"/>
            <a:r>
              <a:rPr lang="en-US" altLang="zh-CN" dirty="0"/>
              <a:t>https://www.python.org/doc/</a:t>
            </a:r>
          </a:p>
          <a:p>
            <a:pPr lvl="1"/>
            <a:r>
              <a:rPr lang="en-US" altLang="zh-CN" dirty="0"/>
              <a:t>http://bugs.python.org/</a:t>
            </a:r>
          </a:p>
          <a:p>
            <a:pPr lvl="1"/>
            <a:r>
              <a:rPr lang="en-US" altLang="zh-CN" dirty="0"/>
              <a:t>https://hackerone.com/python</a:t>
            </a:r>
          </a:p>
          <a:p>
            <a:pPr lvl="1"/>
            <a:r>
              <a:rPr lang="en-US" altLang="zh-CN" dirty="0"/>
              <a:t>http://stackoverflow.com/questions/tagged/python</a:t>
            </a:r>
          </a:p>
          <a:p>
            <a:endParaRPr lang="zh-CN" altLang="en-US" dirty="0"/>
          </a:p>
        </p:txBody>
      </p:sp>
    </p:spTree>
    <p:extLst>
      <p:ext uri="{BB962C8B-B14F-4D97-AF65-F5344CB8AC3E}">
        <p14:creationId xmlns:p14="http://schemas.microsoft.com/office/powerpoint/2010/main" val="23296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3AAD61-652E-4139-956D-2416E8661EC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EE7E5BA-A93E-4349-B64A-3737950A5271}"/>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0EA8187-8BAF-4045-A273-7E6F3B060906}"/>
              </a:ext>
            </a:extLst>
          </p:cNvPr>
          <p:cNvSpPr>
            <a:spLocks noGrp="1"/>
          </p:cNvSpPr>
          <p:nvPr>
            <p:ph type="body" sz="quarter" idx="16"/>
          </p:nvPr>
        </p:nvSpPr>
        <p:spPr/>
        <p:txBody>
          <a:bodyPr/>
          <a:lstStyle/>
          <a:p>
            <a:r>
              <a:rPr lang="zh-CN" altLang="en-US" dirty="0"/>
              <a:t>列表关于排序的方法</a:t>
            </a:r>
            <a:r>
              <a:rPr lang="en-US" altLang="zh-CN" dirty="0" err="1"/>
              <a:t>list.sorted</a:t>
            </a:r>
            <a:r>
              <a:rPr lang="en-US" altLang="zh-CN" dirty="0"/>
              <a:t>()</a:t>
            </a:r>
            <a:r>
              <a:rPr lang="zh-CN" altLang="en-US" dirty="0"/>
              <a:t>是修改原列表对象，元组没有该方法。如果要对元组进行排序，只能使用内置函数</a:t>
            </a:r>
            <a:r>
              <a:rPr lang="en-US" altLang="zh-CN" dirty="0"/>
              <a:t>sorted(</a:t>
            </a:r>
            <a:r>
              <a:rPr lang="en-US" altLang="zh-CN" dirty="0" err="1"/>
              <a:t>tupleObj</a:t>
            </a:r>
            <a:r>
              <a:rPr lang="en-US" altLang="zh-CN" dirty="0"/>
              <a:t>)</a:t>
            </a:r>
            <a:r>
              <a:rPr lang="zh-CN" altLang="en-US" dirty="0"/>
              <a:t>，并生产新的</a:t>
            </a:r>
            <a:r>
              <a:rPr lang="zh-CN" altLang="en-US" b="1" dirty="0">
                <a:solidFill>
                  <a:srgbClr val="FF0000"/>
                </a:solidFill>
              </a:rPr>
              <a:t>列表</a:t>
            </a:r>
            <a:r>
              <a:rPr lang="zh-CN" altLang="en-US" dirty="0"/>
              <a:t>对象</a:t>
            </a:r>
            <a:endParaRPr lang="en-US" altLang="zh-CN" dirty="0"/>
          </a:p>
          <a:p>
            <a:pPr marL="400050" lvl="1" indent="0" eaLnBrk="1" hangingPunct="1">
              <a:lnSpc>
                <a:spcPct val="150000"/>
              </a:lnSpc>
              <a:spcBef>
                <a:spcPts val="600"/>
              </a:spcBef>
              <a:spcAft>
                <a:spcPts val="600"/>
              </a:spcAft>
              <a:buSzPct val="90000"/>
              <a:buNone/>
            </a:pPr>
            <a:r>
              <a:rPr lang="en-US" altLang="zh-CN" sz="2000" dirty="0"/>
              <a:t>&gt;&gt;&gt; a = (10, 20, 30, 40, 50, 1, 7, 9)</a:t>
            </a:r>
          </a:p>
          <a:p>
            <a:pPr marL="400050" lvl="1" indent="0" eaLnBrk="1" hangingPunct="1">
              <a:lnSpc>
                <a:spcPct val="150000"/>
              </a:lnSpc>
              <a:spcBef>
                <a:spcPts val="600"/>
              </a:spcBef>
              <a:spcAft>
                <a:spcPts val="600"/>
              </a:spcAft>
              <a:buSzPct val="90000"/>
              <a:buNone/>
            </a:pPr>
            <a:r>
              <a:rPr lang="en-US" altLang="zh-CN" sz="2000" dirty="0"/>
              <a:t>&gt;&gt;&gt; sorted(a)</a:t>
            </a:r>
          </a:p>
          <a:p>
            <a:pPr marL="400050" lvl="1" indent="0" eaLnBrk="1" hangingPunct="1">
              <a:lnSpc>
                <a:spcPct val="150000"/>
              </a:lnSpc>
              <a:spcBef>
                <a:spcPts val="600"/>
              </a:spcBef>
              <a:spcAft>
                <a:spcPts val="600"/>
              </a:spcAft>
              <a:buSzPct val="90000"/>
              <a:buNone/>
            </a:pPr>
            <a:r>
              <a:rPr lang="en-US" altLang="zh-CN" sz="2000" dirty="0">
                <a:solidFill>
                  <a:srgbClr val="0070C0"/>
                </a:solidFill>
              </a:rPr>
              <a:t>[1, 7, 9, 10, 20, 30, 40, 50]</a:t>
            </a:r>
            <a:endParaRPr lang="zh-CN" altLang="en-US" dirty="0"/>
          </a:p>
        </p:txBody>
      </p:sp>
    </p:spTree>
    <p:extLst>
      <p:ext uri="{BB962C8B-B14F-4D97-AF65-F5344CB8AC3E}">
        <p14:creationId xmlns:p14="http://schemas.microsoft.com/office/powerpoint/2010/main" val="47653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4B258D-A2F3-4B10-991F-9F51A7C25D4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1BFBD4F-2578-4168-9CE4-080990001FBA}"/>
              </a:ext>
            </a:extLst>
          </p:cNvPr>
          <p:cNvSpPr>
            <a:spLocks noGrp="1"/>
          </p:cNvSpPr>
          <p:nvPr>
            <p:ph type="body" sz="quarter" idx="15"/>
          </p:nvPr>
        </p:nvSpPr>
        <p:spPr/>
        <p:txBody>
          <a:bodyPr/>
          <a:lstStyle/>
          <a:p>
            <a:r>
              <a:rPr lang="zh-CN" altLang="en-US" dirty="0"/>
              <a:t>生成器推导式</a:t>
            </a:r>
          </a:p>
        </p:txBody>
      </p:sp>
      <p:sp>
        <p:nvSpPr>
          <p:cNvPr id="4" name="文本占位符 3">
            <a:extLst>
              <a:ext uri="{FF2B5EF4-FFF2-40B4-BE49-F238E27FC236}">
                <a16:creationId xmlns:a16="http://schemas.microsoft.com/office/drawing/2014/main" id="{941F7FE0-1495-46E8-B297-C27B99831DA1}"/>
              </a:ext>
            </a:extLst>
          </p:cNvPr>
          <p:cNvSpPr>
            <a:spLocks noGrp="1"/>
          </p:cNvSpPr>
          <p:nvPr>
            <p:ph type="body" sz="quarter" idx="16"/>
          </p:nvPr>
        </p:nvSpPr>
        <p:spPr>
          <a:xfrm>
            <a:off x="695399" y="1385316"/>
            <a:ext cx="10565499" cy="4121403"/>
          </a:xfrm>
        </p:spPr>
        <p:txBody>
          <a:bodyPr/>
          <a:lstStyle/>
          <a:p>
            <a:r>
              <a:rPr lang="zh-CN" altLang="en-US" dirty="0"/>
              <a:t>从形式上看，生成器推导式与列表推导式类似，只是</a:t>
            </a:r>
            <a:r>
              <a:rPr lang="zh-CN" altLang="en-US" dirty="0">
                <a:solidFill>
                  <a:srgbClr val="FF0000"/>
                </a:solidFill>
              </a:rPr>
              <a:t>生成器推导式使用圆括号</a:t>
            </a:r>
            <a:r>
              <a:rPr lang="zh-CN" altLang="en-US" dirty="0"/>
              <a:t>。列表推导式直接生成列表对象，</a:t>
            </a:r>
            <a:r>
              <a:rPr lang="zh-CN" altLang="en-US" b="1" dirty="0">
                <a:solidFill>
                  <a:srgbClr val="FF0000"/>
                </a:solidFill>
              </a:rPr>
              <a:t>生成器推导式生成的不是列表也不是元组</a:t>
            </a:r>
            <a:r>
              <a:rPr lang="zh-CN" altLang="en-US" dirty="0"/>
              <a:t>，而是一个生成器对象。</a:t>
            </a:r>
          </a:p>
          <a:p>
            <a:r>
              <a:rPr lang="zh-CN" altLang="en-US" dirty="0"/>
              <a:t>使用生成器对象的元素时，可以根据需要将其转化为列表或元组，也可以使用生成器对象</a:t>
            </a:r>
            <a:r>
              <a:rPr lang="en-US" altLang="zh-CN" dirty="0"/>
              <a:t>__next__()</a:t>
            </a:r>
            <a:r>
              <a:rPr lang="zh-CN" altLang="en-US" dirty="0"/>
              <a:t>方法或内置函数</a:t>
            </a:r>
            <a:r>
              <a:rPr lang="en-US" altLang="zh-CN" dirty="0"/>
              <a:t>next()</a:t>
            </a:r>
            <a:r>
              <a:rPr lang="zh-CN" altLang="en-US" dirty="0"/>
              <a:t>进行遍历，或者直接将其作为迭代器对象来使用。</a:t>
            </a:r>
          </a:p>
          <a:p>
            <a:r>
              <a:rPr lang="zh-CN" altLang="en-US" dirty="0"/>
              <a:t>生成器对象具有惰性求值的特点，只在需要时生成新元素，比列表推导式具有更高的效率，空间占用非常少。</a:t>
            </a:r>
          </a:p>
          <a:p>
            <a:r>
              <a:rPr lang="zh-CN" altLang="en-US" dirty="0"/>
              <a:t>不管用哪种方法访问生成器对象，都</a:t>
            </a:r>
            <a:r>
              <a:rPr lang="zh-CN" altLang="en-US" b="1" dirty="0">
                <a:solidFill>
                  <a:srgbClr val="FF0000"/>
                </a:solidFill>
              </a:rPr>
              <a:t>无法再次访问已访问过的元素</a:t>
            </a:r>
            <a:r>
              <a:rPr lang="zh-CN" altLang="en-US" dirty="0"/>
              <a:t>。</a:t>
            </a:r>
          </a:p>
          <a:p>
            <a:endParaRPr lang="zh-CN" altLang="en-US" dirty="0"/>
          </a:p>
        </p:txBody>
      </p:sp>
    </p:spTree>
    <p:extLst>
      <p:ext uri="{BB962C8B-B14F-4D97-AF65-F5344CB8AC3E}">
        <p14:creationId xmlns:p14="http://schemas.microsoft.com/office/powerpoint/2010/main" val="271689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F57374E-822A-40E9-8655-C8B16D2634F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E3A237B-FA14-4EE2-A1B9-EC27AE5341D2}"/>
              </a:ext>
            </a:extLst>
          </p:cNvPr>
          <p:cNvSpPr>
            <a:spLocks noGrp="1"/>
          </p:cNvSpPr>
          <p:nvPr>
            <p:ph type="body" sz="quarter" idx="15"/>
          </p:nvPr>
        </p:nvSpPr>
        <p:spPr/>
        <p:txBody>
          <a:bodyPr/>
          <a:lstStyle/>
          <a:p>
            <a:r>
              <a:rPr lang="zh-CN" altLang="en-US" dirty="0"/>
              <a:t>生成器推导式</a:t>
            </a:r>
          </a:p>
        </p:txBody>
      </p:sp>
      <p:sp>
        <p:nvSpPr>
          <p:cNvPr id="4" name="文本占位符 3">
            <a:extLst>
              <a:ext uri="{FF2B5EF4-FFF2-40B4-BE49-F238E27FC236}">
                <a16:creationId xmlns:a16="http://schemas.microsoft.com/office/drawing/2014/main" id="{C39D9BAA-1E57-4B92-ACD0-5B50F5620797}"/>
              </a:ext>
            </a:extLst>
          </p:cNvPr>
          <p:cNvSpPr>
            <a:spLocks noGrp="1"/>
          </p:cNvSpPr>
          <p:nvPr>
            <p:ph type="body" sz="quarter" idx="16"/>
          </p:nvPr>
        </p:nvSpPr>
        <p:spPr/>
        <p:txBody>
          <a:bodyPr/>
          <a:lstStyle/>
          <a:p>
            <a:r>
              <a:rPr lang="zh-CN" altLang="en-US" sz="2400" dirty="0">
                <a:latin typeface="宋体" panose="02010600030101010101" pitchFamily="2" charset="-122"/>
              </a:rPr>
              <a:t>使用生成器对象</a:t>
            </a:r>
            <a:r>
              <a:rPr lang="en-US" altLang="zh-CN" sz="2400" dirty="0">
                <a:latin typeface="宋体" panose="02010600030101010101" pitchFamily="2" charset="-122"/>
              </a:rPr>
              <a:t>__next__()</a:t>
            </a:r>
            <a:r>
              <a:rPr lang="zh-CN" altLang="en-US" sz="2400" dirty="0">
                <a:latin typeface="宋体" panose="02010600030101010101" pitchFamily="2" charset="-122"/>
              </a:rPr>
              <a:t>方法或内置函数</a:t>
            </a:r>
            <a:r>
              <a:rPr lang="en-US" altLang="zh-CN" sz="2400" dirty="0">
                <a:latin typeface="宋体" panose="02010600030101010101" pitchFamily="2" charset="-122"/>
              </a:rPr>
              <a:t>next()</a:t>
            </a:r>
            <a:r>
              <a:rPr lang="zh-CN" altLang="en-US" sz="2400" dirty="0">
                <a:latin typeface="宋体" panose="02010600030101010101" pitchFamily="2" charset="-122"/>
              </a:rPr>
              <a:t>进行遍历</a:t>
            </a:r>
            <a:endParaRPr lang="en-US" altLang="zh-CN" sz="2400" dirty="0"/>
          </a:p>
          <a:p>
            <a:endParaRPr lang="zh-CN" altLang="en-US" dirty="0"/>
          </a:p>
        </p:txBody>
      </p:sp>
      <p:sp>
        <p:nvSpPr>
          <p:cNvPr id="6" name="文本框 5">
            <a:extLst>
              <a:ext uri="{FF2B5EF4-FFF2-40B4-BE49-F238E27FC236}">
                <a16:creationId xmlns:a16="http://schemas.microsoft.com/office/drawing/2014/main" id="{6E2EE5A3-3818-4920-9806-23999EB28F9F}"/>
              </a:ext>
            </a:extLst>
          </p:cNvPr>
          <p:cNvSpPr txBox="1"/>
          <p:nvPr/>
        </p:nvSpPr>
        <p:spPr>
          <a:xfrm>
            <a:off x="1055134" y="2336285"/>
            <a:ext cx="9698666" cy="3970318"/>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g = ((i+2)**2 for </a:t>
            </a:r>
            <a:r>
              <a:rPr lang="en-US" altLang="zh-CN" sz="1800" dirty="0" err="1">
                <a:latin typeface="Consolas" panose="020B0609020204030204" pitchFamily="49" charset="0"/>
              </a:rPr>
              <a:t>i</a:t>
            </a:r>
            <a:r>
              <a:rPr lang="en-US" altLang="zh-CN" sz="1800" dirty="0">
                <a:latin typeface="Consolas" panose="020B0609020204030204" pitchFamily="49" charset="0"/>
              </a:rPr>
              <a:t> in range(10))  #创建生成器对象</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g</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&lt;generator object &lt;</a:t>
            </a:r>
            <a:r>
              <a:rPr lang="en-US" altLang="zh-CN" sz="1800" dirty="0" err="1">
                <a:solidFill>
                  <a:srgbClr val="0070C0"/>
                </a:solidFill>
                <a:latin typeface="Consolas" panose="020B0609020204030204" pitchFamily="49" charset="0"/>
              </a:rPr>
              <a:t>genexpr</a:t>
            </a:r>
            <a:r>
              <a:rPr lang="en-US" altLang="zh-CN" sz="1800" dirty="0">
                <a:solidFill>
                  <a:srgbClr val="0070C0"/>
                </a:solidFill>
                <a:latin typeface="Consolas" panose="020B0609020204030204" pitchFamily="49" charset="0"/>
              </a:rPr>
              <a:t>&gt; at 0x0000000003095200&gt;</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tuple(g)                           #将生成器对象转换为元组</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(4, 9, 16, 25, 36, 49, 64, 81, 100, 121)</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list(g)             #生成器对象已遍历结束，没有元素了</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 </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g = ((i+2)**2 for </a:t>
            </a:r>
            <a:r>
              <a:rPr lang="en-US" altLang="zh-CN" sz="1800" dirty="0" err="1">
                <a:latin typeface="Consolas" panose="020B0609020204030204" pitchFamily="49" charset="0"/>
              </a:rPr>
              <a:t>i</a:t>
            </a:r>
            <a:r>
              <a:rPr lang="en-US" altLang="zh-CN" sz="1800" dirty="0">
                <a:latin typeface="Consolas" panose="020B0609020204030204" pitchFamily="49" charset="0"/>
              </a:rPr>
              <a:t> in range(10))  #重新创建生成器对象</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g.__next</a:t>
            </a:r>
            <a:r>
              <a:rPr lang="en-US" altLang="zh-CN" sz="1800" dirty="0">
                <a:latin typeface="Consolas" panose="020B0609020204030204" pitchFamily="49" charset="0"/>
              </a:rPr>
              <a:t>__()        #使用生成器对象的__next__()方法获取元素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4</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g.__next</a:t>
            </a:r>
            <a:r>
              <a:rPr lang="en-US" altLang="zh-CN" sz="1800" dirty="0">
                <a:latin typeface="Consolas" panose="020B0609020204030204" pitchFamily="49" charset="0"/>
              </a:rPr>
              <a:t>__()        #获取下一个元素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9</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next(g)             #使用函数next()获取生成器对象中的元素</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16</a:t>
            </a:r>
          </a:p>
        </p:txBody>
      </p:sp>
    </p:spTree>
    <p:extLst>
      <p:ext uri="{BB962C8B-B14F-4D97-AF65-F5344CB8AC3E}">
        <p14:creationId xmlns:p14="http://schemas.microsoft.com/office/powerpoint/2010/main" val="323039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86BC53-3D93-4C13-BE1D-6CB65A13CEC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6B9AA2E-8FF8-4806-952A-3F95C42C72E8}"/>
              </a:ext>
            </a:extLst>
          </p:cNvPr>
          <p:cNvSpPr>
            <a:spLocks noGrp="1"/>
          </p:cNvSpPr>
          <p:nvPr>
            <p:ph type="body" sz="quarter" idx="15"/>
          </p:nvPr>
        </p:nvSpPr>
        <p:spPr/>
        <p:txBody>
          <a:bodyPr/>
          <a:lstStyle/>
          <a:p>
            <a:r>
              <a:rPr lang="zh-CN" altLang="en-US" dirty="0"/>
              <a:t>生成器推导式</a:t>
            </a:r>
          </a:p>
        </p:txBody>
      </p:sp>
      <p:sp>
        <p:nvSpPr>
          <p:cNvPr id="4" name="文本占位符 3">
            <a:extLst>
              <a:ext uri="{FF2B5EF4-FFF2-40B4-BE49-F238E27FC236}">
                <a16:creationId xmlns:a16="http://schemas.microsoft.com/office/drawing/2014/main" id="{DA618A6E-A37F-4E1D-81F8-5B7442562145}"/>
              </a:ext>
            </a:extLst>
          </p:cNvPr>
          <p:cNvSpPr>
            <a:spLocks noGrp="1"/>
          </p:cNvSpPr>
          <p:nvPr>
            <p:ph type="body" sz="quarter" idx="16"/>
          </p:nvPr>
        </p:nvSpPr>
        <p:spPr/>
        <p:txBody>
          <a:bodyPr/>
          <a:lstStyle/>
          <a:p>
            <a:r>
              <a:rPr lang="zh-CN" altLang="en-US" sz="2400" noProof="1"/>
              <a:t>使用</a:t>
            </a:r>
            <a:r>
              <a:rPr lang="en-US" altLang="zh-CN" sz="2400" noProof="1"/>
              <a:t>for</a:t>
            </a:r>
            <a:r>
              <a:rPr lang="zh-CN" altLang="en-US" sz="2400" noProof="1"/>
              <a:t>循环直接迭代生成器对象中的元素</a:t>
            </a:r>
            <a:endParaRPr lang="zh-CN" altLang="en-US" dirty="0"/>
          </a:p>
        </p:txBody>
      </p:sp>
      <p:sp>
        <p:nvSpPr>
          <p:cNvPr id="6" name="文本框 5">
            <a:extLst>
              <a:ext uri="{FF2B5EF4-FFF2-40B4-BE49-F238E27FC236}">
                <a16:creationId xmlns:a16="http://schemas.microsoft.com/office/drawing/2014/main" id="{AD05A99D-E1AD-42B6-BEC1-FC599F8BB141}"/>
              </a:ext>
            </a:extLst>
          </p:cNvPr>
          <p:cNvSpPr txBox="1"/>
          <p:nvPr/>
        </p:nvSpPr>
        <p:spPr>
          <a:xfrm>
            <a:off x="1193104" y="1927111"/>
            <a:ext cx="9792222" cy="3970318"/>
          </a:xfrm>
          <a:prstGeom prst="rect">
            <a:avLst/>
          </a:prstGeom>
          <a:noFill/>
        </p:spPr>
        <p:txBody>
          <a:bodyPr wrap="square">
            <a:spAutoFit/>
          </a:bodyPr>
          <a:lstStyle/>
          <a:p>
            <a:pPr marL="0" indent="0" eaLnBrk="1" hangingPunct="1">
              <a:buFontTx/>
              <a:buNone/>
              <a:defRPr/>
            </a:pPr>
            <a:r>
              <a:rPr lang="en-US" altLang="zh-CN" sz="1800" noProof="1">
                <a:latin typeface="Consolas" panose="020B0609020204030204" charset="0"/>
              </a:rPr>
              <a:t>&gt;&gt;&gt; g = ((i+2)**2 for i in range(10))</a:t>
            </a:r>
          </a:p>
          <a:p>
            <a:pPr marL="0" indent="0" eaLnBrk="1" hangingPunct="1">
              <a:buFontTx/>
              <a:buNone/>
              <a:defRPr/>
            </a:pPr>
            <a:r>
              <a:rPr lang="en-US" altLang="zh-CN" sz="1800" noProof="1">
                <a:latin typeface="Consolas" panose="020B0609020204030204" charset="0"/>
              </a:rPr>
              <a:t>&gt;&gt;&gt; for item in g:              #使用循环直接遍历生成器对象中的元素</a:t>
            </a:r>
          </a:p>
          <a:p>
            <a:pPr marL="0" indent="0" eaLnBrk="1" hangingPunct="1">
              <a:buFontTx/>
              <a:buNone/>
              <a:defRPr/>
            </a:pPr>
            <a:r>
              <a:rPr lang="en-US" altLang="zh-CN" sz="1800" noProof="1">
                <a:latin typeface="Consolas" panose="020B0609020204030204" charset="0"/>
              </a:rPr>
              <a:t>       print(item, end=' ')</a:t>
            </a:r>
          </a:p>
          <a:p>
            <a:pPr marL="0" indent="0" eaLnBrk="1" hangingPunct="1">
              <a:buFontTx/>
              <a:buNone/>
              <a:defRPr/>
            </a:pPr>
            <a:r>
              <a:rPr lang="en-US" altLang="zh-CN" sz="1800" noProof="1">
                <a:solidFill>
                  <a:srgbClr val="0070C0"/>
                </a:solidFill>
                <a:latin typeface="Consolas" panose="020B0609020204030204" charset="0"/>
              </a:rPr>
              <a:t>4 9 16 25 36 49 64 81 100 121 </a:t>
            </a:r>
          </a:p>
          <a:p>
            <a:pPr marL="0" indent="0" eaLnBrk="1" hangingPunct="1">
              <a:buFontTx/>
              <a:buNone/>
              <a:defRPr/>
            </a:pPr>
            <a:r>
              <a:rPr lang="en-US" altLang="zh-CN" sz="1800" noProof="1">
                <a:latin typeface="Consolas" panose="020B0609020204030204" charset="0"/>
              </a:rPr>
              <a:t>&gt;&gt;&gt; x = filter(None, range(20))   #filter对象也具有类似的特点</a:t>
            </a:r>
          </a:p>
          <a:p>
            <a:pPr marL="0" indent="0" eaLnBrk="1" hangingPunct="1">
              <a:buFontTx/>
              <a:buNone/>
              <a:defRPr/>
            </a:pPr>
            <a:r>
              <a:rPr lang="en-US" altLang="zh-CN" sz="1800" noProof="1">
                <a:latin typeface="Consolas" panose="020B0609020204030204" charset="0"/>
              </a:rPr>
              <a:t>&gt;&gt;&gt; 5 in x</a:t>
            </a:r>
          </a:p>
          <a:p>
            <a:pPr marL="0" indent="0" eaLnBrk="1" hangingPunct="1">
              <a:buFontTx/>
              <a:buNone/>
              <a:defRPr/>
            </a:pPr>
            <a:r>
              <a:rPr lang="en-US" altLang="zh-CN" sz="1800" noProof="1">
                <a:solidFill>
                  <a:srgbClr val="0070C0"/>
                </a:solidFill>
                <a:latin typeface="Consolas" panose="020B0609020204030204" charset="0"/>
              </a:rPr>
              <a:t>True</a:t>
            </a:r>
          </a:p>
          <a:p>
            <a:pPr marL="0" indent="0" eaLnBrk="1" hangingPunct="1">
              <a:buFontTx/>
              <a:buNone/>
              <a:defRPr/>
            </a:pPr>
            <a:r>
              <a:rPr lang="en-US" altLang="zh-CN" sz="1800" noProof="1">
                <a:latin typeface="Consolas" panose="020B0609020204030204" charset="0"/>
              </a:rPr>
              <a:t>&gt;&gt;&gt; 2 in x                        #不可再次访问已访问过的元素</a:t>
            </a:r>
          </a:p>
          <a:p>
            <a:pPr marL="0" indent="0" eaLnBrk="1" hangingPunct="1">
              <a:buFontTx/>
              <a:buNone/>
              <a:defRPr/>
            </a:pPr>
            <a:r>
              <a:rPr lang="en-US" altLang="zh-CN" sz="1800" noProof="1">
                <a:solidFill>
                  <a:srgbClr val="0070C0"/>
                </a:solidFill>
                <a:latin typeface="Consolas" panose="020B0609020204030204" charset="0"/>
              </a:rPr>
              <a:t>False</a:t>
            </a:r>
          </a:p>
          <a:p>
            <a:pPr marL="0" indent="0" eaLnBrk="1" hangingPunct="1">
              <a:buFontTx/>
              <a:buNone/>
              <a:defRPr/>
            </a:pPr>
            <a:r>
              <a:rPr lang="en-US" altLang="zh-CN" sz="1800" noProof="1">
                <a:latin typeface="Consolas" panose="020B0609020204030204" charset="0"/>
              </a:rPr>
              <a:t>&gt;&gt;&gt; x = map(str, range(20))       #map对象也具有类似的特点</a:t>
            </a:r>
          </a:p>
          <a:p>
            <a:pPr marL="0" indent="0" eaLnBrk="1" hangingPunct="1">
              <a:buFontTx/>
              <a:buNone/>
              <a:defRPr/>
            </a:pPr>
            <a:r>
              <a:rPr lang="en-US" altLang="zh-CN" sz="1800" noProof="1">
                <a:latin typeface="Consolas" panose="020B0609020204030204" charset="0"/>
              </a:rPr>
              <a:t>&gt;&gt;&gt; '0' in x</a:t>
            </a:r>
          </a:p>
          <a:p>
            <a:pPr marL="0" indent="0" eaLnBrk="1" hangingPunct="1">
              <a:buFontTx/>
              <a:buNone/>
              <a:defRPr/>
            </a:pPr>
            <a:r>
              <a:rPr lang="en-US" altLang="zh-CN" sz="1800" noProof="1">
                <a:solidFill>
                  <a:srgbClr val="0070C0"/>
                </a:solidFill>
                <a:latin typeface="Consolas" panose="020B0609020204030204" charset="0"/>
              </a:rPr>
              <a:t>True</a:t>
            </a:r>
          </a:p>
          <a:p>
            <a:pPr marL="0" indent="0" eaLnBrk="1" hangingPunct="1">
              <a:buFontTx/>
              <a:buNone/>
              <a:defRPr/>
            </a:pPr>
            <a:r>
              <a:rPr lang="en-US" altLang="zh-CN" sz="1800" noProof="1">
                <a:latin typeface="Consolas" panose="020B0609020204030204" charset="0"/>
              </a:rPr>
              <a:t>&gt;&gt;&gt; '0' in x                      #不可再次访问已访问过的元素</a:t>
            </a:r>
          </a:p>
          <a:p>
            <a:pPr marL="0" indent="0" eaLnBrk="1" hangingPunct="1">
              <a:buFontTx/>
              <a:buNone/>
              <a:defRPr/>
            </a:pPr>
            <a:r>
              <a:rPr lang="en-US" altLang="zh-CN" sz="1800" noProof="1">
                <a:solidFill>
                  <a:srgbClr val="0070C0"/>
                </a:solidFill>
                <a:latin typeface="Consolas" panose="020B0609020204030204" charset="0"/>
              </a:rPr>
              <a:t>False</a:t>
            </a:r>
          </a:p>
        </p:txBody>
      </p:sp>
    </p:spTree>
    <p:extLst>
      <p:ext uri="{BB962C8B-B14F-4D97-AF65-F5344CB8AC3E}">
        <p14:creationId xmlns:p14="http://schemas.microsoft.com/office/powerpoint/2010/main" val="309099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73C277-FE37-461E-815A-C4E579E7438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9E363B3-6DFB-4A51-B24D-9484FF559046}"/>
              </a:ext>
            </a:extLst>
          </p:cNvPr>
          <p:cNvSpPr>
            <a:spLocks noGrp="1"/>
          </p:cNvSpPr>
          <p:nvPr>
            <p:ph type="body" sz="quarter" idx="15"/>
          </p:nvPr>
        </p:nvSpPr>
        <p:spPr/>
        <p:txBody>
          <a:bodyPr/>
          <a:lstStyle/>
          <a:p>
            <a:r>
              <a:rPr lang="zh-CN" altLang="en-US" dirty="0"/>
              <a:t>字典</a:t>
            </a:r>
          </a:p>
        </p:txBody>
      </p:sp>
      <p:sp>
        <p:nvSpPr>
          <p:cNvPr id="4" name="文本占位符 3">
            <a:extLst>
              <a:ext uri="{FF2B5EF4-FFF2-40B4-BE49-F238E27FC236}">
                <a16:creationId xmlns:a16="http://schemas.microsoft.com/office/drawing/2014/main" id="{4C9E2EDB-FB10-48C0-AF99-C63290A29DAA}"/>
              </a:ext>
            </a:extLst>
          </p:cNvPr>
          <p:cNvSpPr>
            <a:spLocks noGrp="1"/>
          </p:cNvSpPr>
          <p:nvPr>
            <p:ph type="body" sz="quarter" idx="16"/>
          </p:nvPr>
        </p:nvSpPr>
        <p:spPr>
          <a:xfrm>
            <a:off x="695400" y="1385317"/>
            <a:ext cx="10058400" cy="4921286"/>
          </a:xfrm>
        </p:spPr>
        <p:txBody>
          <a:bodyPr/>
          <a:lstStyle/>
          <a:p>
            <a:pPr eaLnBrk="1" hangingPunct="1">
              <a:lnSpc>
                <a:spcPct val="150000"/>
              </a:lnSpc>
              <a:spcBef>
                <a:spcPts val="600"/>
              </a:spcBef>
              <a:buSzPct val="90000"/>
              <a:buFont typeface="Wingdings" panose="05000000000000000000" pitchFamily="2" charset="2"/>
              <a:buChar char="§"/>
            </a:pPr>
            <a:r>
              <a:rPr lang="zh-CN" altLang="en-US" sz="2400" dirty="0"/>
              <a:t>字典是</a:t>
            </a:r>
            <a:r>
              <a:rPr lang="zh-CN" altLang="en-US" sz="2400" b="1" dirty="0">
                <a:solidFill>
                  <a:srgbClr val="FF0000"/>
                </a:solidFill>
              </a:rPr>
              <a:t>无序、可变</a:t>
            </a:r>
            <a:r>
              <a:rPr lang="zh-CN" altLang="en-US" sz="2400" dirty="0"/>
              <a:t>序列。</a:t>
            </a:r>
          </a:p>
          <a:p>
            <a:pPr eaLnBrk="1" hangingPunct="1">
              <a:lnSpc>
                <a:spcPct val="150000"/>
              </a:lnSpc>
              <a:spcBef>
                <a:spcPts val="600"/>
              </a:spcBef>
              <a:buSzPct val="90000"/>
              <a:buFont typeface="Wingdings" panose="05000000000000000000" pitchFamily="2" charset="2"/>
              <a:buChar char="§"/>
            </a:pPr>
            <a:r>
              <a:rPr lang="zh-CN" altLang="en-US" sz="2400" dirty="0"/>
              <a:t>字典中的每个元素都是一个“键值对”，定义字典时，每个元素的键和值用</a:t>
            </a:r>
            <a:r>
              <a:rPr lang="zh-CN" altLang="en-US" sz="2400" dirty="0">
                <a:solidFill>
                  <a:srgbClr val="FF0000"/>
                </a:solidFill>
              </a:rPr>
              <a:t>冒号</a:t>
            </a:r>
            <a:r>
              <a:rPr lang="zh-CN" altLang="en-US" sz="2400" dirty="0"/>
              <a:t>分隔，元素之间用</a:t>
            </a:r>
            <a:r>
              <a:rPr lang="zh-CN" altLang="en-US" sz="2400" dirty="0">
                <a:solidFill>
                  <a:srgbClr val="FF0000"/>
                </a:solidFill>
              </a:rPr>
              <a:t>逗号</a:t>
            </a:r>
            <a:r>
              <a:rPr lang="zh-CN" altLang="en-US" sz="2400" dirty="0"/>
              <a:t>分隔，所有的元素放在一对</a:t>
            </a:r>
            <a:r>
              <a:rPr lang="zh-CN" altLang="en-US" sz="2400" dirty="0">
                <a:solidFill>
                  <a:srgbClr val="FF0000"/>
                </a:solidFill>
              </a:rPr>
              <a:t>大括号</a:t>
            </a:r>
            <a:r>
              <a:rPr lang="zh-CN" altLang="en-US" sz="2400" dirty="0"/>
              <a:t>“｛｝”中。</a:t>
            </a:r>
          </a:p>
          <a:p>
            <a:pPr eaLnBrk="1" hangingPunct="1">
              <a:lnSpc>
                <a:spcPct val="150000"/>
              </a:lnSpc>
              <a:spcBef>
                <a:spcPts val="600"/>
              </a:spcBef>
              <a:buSzPct val="90000"/>
              <a:buFont typeface="Wingdings" panose="05000000000000000000" pitchFamily="2" charset="2"/>
              <a:buChar char="§"/>
            </a:pPr>
            <a:r>
              <a:rPr lang="zh-CN" altLang="en-US" sz="2400" dirty="0"/>
              <a:t>字典中的</a:t>
            </a:r>
            <a:r>
              <a:rPr lang="zh-CN" altLang="en-US" sz="2400" dirty="0">
                <a:solidFill>
                  <a:srgbClr val="FF0000"/>
                </a:solidFill>
              </a:rPr>
              <a:t>键可以为任意不可变数据</a:t>
            </a:r>
            <a:r>
              <a:rPr lang="zh-CN" altLang="en-US" sz="2400" dirty="0"/>
              <a:t>，比如整数、实数、复数、字符串、元组等等。</a:t>
            </a:r>
            <a:endParaRPr lang="en-US" altLang="zh-CN" sz="2400" dirty="0"/>
          </a:p>
          <a:p>
            <a:pPr eaLnBrk="1" hangingPunct="1">
              <a:lnSpc>
                <a:spcPct val="150000"/>
              </a:lnSpc>
              <a:spcBef>
                <a:spcPts val="600"/>
              </a:spcBef>
              <a:buSzPct val="90000"/>
              <a:buFont typeface="Wingdings" panose="05000000000000000000" pitchFamily="2" charset="2"/>
              <a:buChar char="§"/>
            </a:pPr>
            <a:r>
              <a:rPr lang="zh-CN" altLang="en-US" sz="2400" dirty="0"/>
              <a:t>列表、字典、集合这些可变对象，不能作为“键”。</a:t>
            </a:r>
            <a:endParaRPr lang="en-US" altLang="zh-CN" sz="2400" dirty="0"/>
          </a:p>
          <a:p>
            <a:pPr eaLnBrk="1" hangingPunct="1">
              <a:lnSpc>
                <a:spcPct val="150000"/>
              </a:lnSpc>
              <a:spcBef>
                <a:spcPts val="600"/>
              </a:spcBef>
              <a:buSzPct val="90000"/>
              <a:buFont typeface="Wingdings" panose="05000000000000000000" pitchFamily="2" charset="2"/>
              <a:buChar char="§"/>
            </a:pPr>
            <a:r>
              <a:rPr lang="zh-CN" altLang="en-US" sz="2400" dirty="0"/>
              <a:t>“键”不可重复，“值”可以是任意数据，可以重复</a:t>
            </a:r>
          </a:p>
          <a:p>
            <a:endParaRPr lang="zh-CN" altLang="en-US" dirty="0"/>
          </a:p>
        </p:txBody>
      </p:sp>
      <p:sp>
        <p:nvSpPr>
          <p:cNvPr id="6" name="文本框 5">
            <a:extLst>
              <a:ext uri="{FF2B5EF4-FFF2-40B4-BE49-F238E27FC236}">
                <a16:creationId xmlns:a16="http://schemas.microsoft.com/office/drawing/2014/main" id="{43D71F3B-0CC5-4A06-9AD5-736E59FF55DA}"/>
              </a:ext>
            </a:extLst>
          </p:cNvPr>
          <p:cNvSpPr txBox="1"/>
          <p:nvPr/>
        </p:nvSpPr>
        <p:spPr>
          <a:xfrm>
            <a:off x="4236847" y="1015985"/>
            <a:ext cx="7653197" cy="369332"/>
          </a:xfrm>
          <a:prstGeom prst="rect">
            <a:avLst/>
          </a:prstGeom>
          <a:noFill/>
        </p:spPr>
        <p:txBody>
          <a:bodyPr wrap="square">
            <a:spAutoFit/>
          </a:bodyPr>
          <a:lstStyle/>
          <a:p>
            <a:pPr eaLnBrk="1" hangingPunct="1">
              <a:buClr>
                <a:srgbClr val="3333CC"/>
              </a:buClr>
              <a:buSzPct val="90000"/>
              <a:buFont typeface="Times New Roman" panose="02020603050405020304" pitchFamily="18" charset="0"/>
              <a:buNone/>
            </a:pPr>
            <a:r>
              <a:rPr lang="en-US" altLang="zh-CN" sz="1800" dirty="0">
                <a:solidFill>
                  <a:srgbClr val="0070C0"/>
                </a:solidFill>
                <a:latin typeface="Consolas" panose="020B0609020204030204" pitchFamily="49" charset="0"/>
              </a:rPr>
              <a:t>{'database': '</a:t>
            </a:r>
            <a:r>
              <a:rPr lang="en-US" altLang="zh-CN" sz="1800" dirty="0" err="1">
                <a:solidFill>
                  <a:srgbClr val="0070C0"/>
                </a:solidFill>
                <a:latin typeface="Consolas" panose="020B0609020204030204" pitchFamily="49" charset="0"/>
              </a:rPr>
              <a:t>mysql</a:t>
            </a:r>
            <a:r>
              <a:rPr lang="en-US" altLang="zh-CN" sz="1800" dirty="0">
                <a:solidFill>
                  <a:srgbClr val="0070C0"/>
                </a:solidFill>
                <a:latin typeface="Consolas" panose="020B0609020204030204" pitchFamily="49" charset="0"/>
              </a:rPr>
              <a:t>', 'server': 'db.diveintopython3.org'}</a:t>
            </a:r>
          </a:p>
        </p:txBody>
      </p:sp>
    </p:spTree>
    <p:extLst>
      <p:ext uri="{BB962C8B-B14F-4D97-AF65-F5344CB8AC3E}">
        <p14:creationId xmlns:p14="http://schemas.microsoft.com/office/powerpoint/2010/main" val="389232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EF3766-88AD-4874-B4D2-861F600B7A2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A2BCCFF-0DD1-4861-9B1D-D47F0ED3BC27}"/>
              </a:ext>
            </a:extLst>
          </p:cNvPr>
          <p:cNvSpPr>
            <a:spLocks noGrp="1"/>
          </p:cNvSpPr>
          <p:nvPr>
            <p:ph type="body" sz="quarter" idx="15"/>
          </p:nvPr>
        </p:nvSpPr>
        <p:spPr/>
        <p:txBody>
          <a:bodyPr/>
          <a:lstStyle/>
          <a:p>
            <a:r>
              <a:rPr lang="zh-CN" altLang="en-US" dirty="0"/>
              <a:t>字典的创建</a:t>
            </a:r>
          </a:p>
        </p:txBody>
      </p:sp>
      <p:sp>
        <p:nvSpPr>
          <p:cNvPr id="4" name="文本占位符 3">
            <a:extLst>
              <a:ext uri="{FF2B5EF4-FFF2-40B4-BE49-F238E27FC236}">
                <a16:creationId xmlns:a16="http://schemas.microsoft.com/office/drawing/2014/main" id="{49F2800F-B6B3-4391-B088-F04ADDA4DD09}"/>
              </a:ext>
            </a:extLst>
          </p:cNvPr>
          <p:cNvSpPr>
            <a:spLocks noGrp="1"/>
          </p:cNvSpPr>
          <p:nvPr>
            <p:ph type="body" sz="quarter" idx="16"/>
          </p:nvPr>
        </p:nvSpPr>
        <p:spPr/>
        <p:txBody>
          <a:bodyPr/>
          <a:lstStyle/>
          <a:p>
            <a:pPr eaLnBrk="1" hangingPunct="1">
              <a:buSzPct val="90000"/>
              <a:buFont typeface="Wingdings" panose="05000000000000000000" pitchFamily="2" charset="2"/>
              <a:buChar char="§"/>
            </a:pPr>
            <a:r>
              <a:rPr lang="zh-CN" altLang="en-US" sz="3200" dirty="0"/>
              <a:t>通过</a:t>
            </a:r>
            <a:r>
              <a:rPr lang="en-US" altLang="zh-CN" sz="3200" dirty="0"/>
              <a:t>{}</a:t>
            </a:r>
            <a:r>
              <a:rPr lang="zh-CN" altLang="en-US" sz="3200" dirty="0"/>
              <a:t>来创建字典对象</a:t>
            </a:r>
          </a:p>
          <a:p>
            <a:pPr eaLnBrk="1" hangingPunct="1">
              <a:buClr>
                <a:srgbClr val="008000"/>
              </a:buClr>
              <a:buSzPct val="90000"/>
              <a:buFont typeface="Times New Roman" panose="02020603050405020304" pitchFamily="18" charset="0"/>
              <a:buNone/>
            </a:pPr>
            <a:endParaRPr lang="en-US" altLang="zh-CN" sz="2800" dirty="0"/>
          </a:p>
          <a:p>
            <a:pPr eaLnBrk="1" hangingPunct="1">
              <a:buClr>
                <a:srgbClr val="008000"/>
              </a:buClr>
              <a:buSzPct val="90000"/>
              <a:buFont typeface="Times New Roman" panose="02020603050405020304" pitchFamily="18" charset="0"/>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a_dict</a:t>
            </a:r>
            <a:r>
              <a:rPr lang="en-US" altLang="zh-CN" sz="2400" dirty="0">
                <a:latin typeface="Consolas" panose="020B0609020204030204" pitchFamily="49" charset="0"/>
              </a:rPr>
              <a:t> = {'server': 'db.diveintopython3.org', 'database': '</a:t>
            </a:r>
            <a:r>
              <a:rPr lang="en-US" altLang="zh-CN" sz="2400" dirty="0" err="1">
                <a:latin typeface="Consolas" panose="020B0609020204030204" pitchFamily="49" charset="0"/>
              </a:rPr>
              <a:t>mysql</a:t>
            </a:r>
            <a:r>
              <a:rPr lang="en-US" altLang="zh-CN" sz="2400" dirty="0">
                <a:latin typeface="Consolas" panose="020B0609020204030204" pitchFamily="49" charset="0"/>
              </a:rPr>
              <a:t>'}</a:t>
            </a:r>
          </a:p>
          <a:p>
            <a:pPr eaLnBrk="1" hangingPunct="1">
              <a:buClr>
                <a:srgbClr val="008000"/>
              </a:buClr>
              <a:buSzPct val="90000"/>
              <a:buFont typeface="Times New Roman" panose="02020603050405020304" pitchFamily="18" charset="0"/>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a_dict</a:t>
            </a:r>
            <a:endParaRPr lang="en-US" altLang="zh-CN" sz="2400" dirty="0">
              <a:latin typeface="Consolas" panose="020B0609020204030204" pitchFamily="49" charset="0"/>
            </a:endParaRPr>
          </a:p>
          <a:p>
            <a:pPr eaLnBrk="1" hangingPunct="1">
              <a:buClr>
                <a:srgbClr val="3333CC"/>
              </a:buClr>
              <a:buSzPct val="90000"/>
              <a:buFont typeface="Times New Roman" panose="02020603050405020304" pitchFamily="18" charset="0"/>
              <a:buNone/>
            </a:pPr>
            <a:r>
              <a:rPr lang="en-US" altLang="zh-CN" sz="2400" dirty="0">
                <a:solidFill>
                  <a:srgbClr val="0070C0"/>
                </a:solidFill>
                <a:latin typeface="Consolas" panose="020B0609020204030204" pitchFamily="49" charset="0"/>
              </a:rPr>
              <a:t>{'database': '</a:t>
            </a:r>
            <a:r>
              <a:rPr lang="en-US" altLang="zh-CN" sz="2400" dirty="0" err="1">
                <a:solidFill>
                  <a:srgbClr val="0070C0"/>
                </a:solidFill>
                <a:latin typeface="Consolas" panose="020B0609020204030204" pitchFamily="49" charset="0"/>
              </a:rPr>
              <a:t>mysql</a:t>
            </a:r>
            <a:r>
              <a:rPr lang="en-US" altLang="zh-CN" sz="2400" dirty="0">
                <a:solidFill>
                  <a:srgbClr val="0070C0"/>
                </a:solidFill>
                <a:latin typeface="Consolas" panose="020B0609020204030204" pitchFamily="49" charset="0"/>
              </a:rPr>
              <a:t>', 'server': 'db.diveintopython3.org'}</a:t>
            </a:r>
          </a:p>
          <a:p>
            <a:pPr eaLnBrk="1" hangingPunct="1">
              <a:buClr>
                <a:srgbClr val="3333CC"/>
              </a:buClr>
              <a:buSzPct val="90000"/>
              <a:buFont typeface="Times New Roman" panose="02020603050405020304" pitchFamily="18" charset="0"/>
              <a:buNone/>
            </a:pPr>
            <a:r>
              <a:rPr lang="zh-CN" altLang="en-US" sz="2400" dirty="0">
                <a:latin typeface="Consolas" panose="020B0609020204030204" pitchFamily="49" charset="0"/>
              </a:rPr>
              <a:t>&gt;&gt;&gt; x = {}                     #空字典</a:t>
            </a:r>
          </a:p>
          <a:p>
            <a:pPr eaLnBrk="1" hangingPunct="1">
              <a:buClr>
                <a:srgbClr val="3333CC"/>
              </a:buClr>
              <a:buSzPct val="90000"/>
              <a:buFont typeface="Times New Roman" panose="02020603050405020304" pitchFamily="18" charset="0"/>
              <a:buNone/>
            </a:pPr>
            <a:r>
              <a:rPr lang="zh-CN" altLang="en-US" sz="2400" dirty="0">
                <a:latin typeface="Consolas" panose="020B0609020204030204" pitchFamily="49" charset="0"/>
              </a:rPr>
              <a:t>&gt;&gt;&gt; x</a:t>
            </a:r>
          </a:p>
          <a:p>
            <a:pPr eaLnBrk="1" hangingPunct="1">
              <a:buClr>
                <a:srgbClr val="3333CC"/>
              </a:buClr>
              <a:buSzPct val="90000"/>
              <a:buFont typeface="Times New Roman" panose="02020603050405020304" pitchFamily="18" charset="0"/>
              <a:buNone/>
            </a:pPr>
            <a:r>
              <a:rPr lang="zh-CN" altLang="en-US" sz="2400" dirty="0">
                <a:solidFill>
                  <a:srgbClr val="0070C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251215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765EA3B-BC1A-42C6-A2F8-8D3EFEABCC1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52A1D60-7BC2-4DAE-87B8-73388A1DDD3D}"/>
              </a:ext>
            </a:extLst>
          </p:cNvPr>
          <p:cNvSpPr>
            <a:spLocks noGrp="1"/>
          </p:cNvSpPr>
          <p:nvPr>
            <p:ph type="body" sz="quarter" idx="15"/>
          </p:nvPr>
        </p:nvSpPr>
        <p:spPr/>
        <p:txBody>
          <a:bodyPr/>
          <a:lstStyle/>
          <a:p>
            <a:r>
              <a:rPr lang="zh-CN" altLang="en-US" dirty="0"/>
              <a:t>字典的创建与删除</a:t>
            </a:r>
          </a:p>
        </p:txBody>
      </p:sp>
      <p:sp>
        <p:nvSpPr>
          <p:cNvPr id="4" name="文本占位符 3">
            <a:extLst>
              <a:ext uri="{FF2B5EF4-FFF2-40B4-BE49-F238E27FC236}">
                <a16:creationId xmlns:a16="http://schemas.microsoft.com/office/drawing/2014/main" id="{46734AC1-5663-4890-8B04-7A7AE39F754B}"/>
              </a:ext>
            </a:extLst>
          </p:cNvPr>
          <p:cNvSpPr>
            <a:spLocks noGrp="1"/>
          </p:cNvSpPr>
          <p:nvPr>
            <p:ph type="body" sz="quarter" idx="16"/>
          </p:nvPr>
        </p:nvSpPr>
        <p:spPr/>
        <p:txBody>
          <a:bodyPr/>
          <a:lstStyle/>
          <a:p>
            <a:r>
              <a:rPr lang="zh-CN" altLang="en-US" sz="2400" dirty="0"/>
              <a:t>使用</a:t>
            </a:r>
            <a:r>
              <a:rPr lang="en-US" altLang="zh-CN" sz="2400" dirty="0" err="1"/>
              <a:t>dict</a:t>
            </a:r>
            <a:r>
              <a:rPr lang="en-US" altLang="zh-CN" sz="2400" dirty="0"/>
              <a:t>()</a:t>
            </a:r>
            <a:r>
              <a:rPr lang="zh-CN" altLang="en-US" sz="2400" dirty="0"/>
              <a:t>利用已有数据创建字典：</a:t>
            </a:r>
          </a:p>
          <a:p>
            <a:endParaRPr lang="zh-CN" altLang="en-US" dirty="0"/>
          </a:p>
        </p:txBody>
      </p:sp>
      <p:sp>
        <p:nvSpPr>
          <p:cNvPr id="6" name="文本框 5">
            <a:extLst>
              <a:ext uri="{FF2B5EF4-FFF2-40B4-BE49-F238E27FC236}">
                <a16:creationId xmlns:a16="http://schemas.microsoft.com/office/drawing/2014/main" id="{AA4F49A0-4097-471F-B57E-43DCAAC0F959}"/>
              </a:ext>
            </a:extLst>
          </p:cNvPr>
          <p:cNvSpPr txBox="1"/>
          <p:nvPr/>
        </p:nvSpPr>
        <p:spPr>
          <a:xfrm>
            <a:off x="241126" y="1996139"/>
            <a:ext cx="6093912" cy="2846933"/>
          </a:xfrm>
          <a:prstGeom prst="rect">
            <a:avLst/>
          </a:prstGeom>
          <a:noFill/>
        </p:spPr>
        <p:txBody>
          <a:bodyPr wrap="square">
            <a:spAutoFit/>
          </a:bodyPr>
          <a:lstStyle/>
          <a:p>
            <a:pPr eaLnBrk="1" hangingPunct="1">
              <a:spcBef>
                <a:spcPts val="600"/>
              </a:spcBef>
              <a:buSzPct val="90000"/>
              <a:buFont typeface="Wingdings" panose="05000000000000000000" pitchFamily="2" charset="2"/>
              <a:buNone/>
            </a:pPr>
            <a:r>
              <a:rPr lang="zh-CN" altLang="en-US" sz="1800" dirty="0">
                <a:latin typeface="Consolas" panose="020B0609020204030204" pitchFamily="49" charset="0"/>
              </a:rPr>
              <a:t>&gt;&gt;&gt; keys = ['a', 'b', 'c', 'd']</a:t>
            </a:r>
          </a:p>
          <a:p>
            <a:pPr eaLnBrk="1" hangingPunct="1">
              <a:spcBef>
                <a:spcPts val="600"/>
              </a:spcBef>
              <a:buSzPct val="90000"/>
              <a:buFont typeface="Wingdings" panose="05000000000000000000" pitchFamily="2" charset="2"/>
              <a:buNone/>
            </a:pPr>
            <a:r>
              <a:rPr lang="zh-CN" altLang="en-US" sz="1800" dirty="0">
                <a:latin typeface="Consolas" panose="020B0609020204030204" pitchFamily="49" charset="0"/>
              </a:rPr>
              <a:t>&gt;&gt;&gt; values = [1, 2, 3, 4]</a:t>
            </a:r>
          </a:p>
          <a:p>
            <a:pPr eaLnBrk="1" hangingPunct="1">
              <a:spcBef>
                <a:spcPts val="600"/>
              </a:spcBef>
              <a:buSzPct val="90000"/>
              <a:buFont typeface="Wingdings" panose="05000000000000000000" pitchFamily="2" charset="2"/>
              <a:buNone/>
            </a:pPr>
            <a:r>
              <a:rPr lang="zh-CN" altLang="en-US" sz="1800" dirty="0">
                <a:latin typeface="Consolas" panose="020B0609020204030204" pitchFamily="49" charset="0"/>
              </a:rPr>
              <a:t>&gt;&gt;&gt; dictionary = dict(zip(keys, values))</a:t>
            </a:r>
          </a:p>
          <a:p>
            <a:pPr eaLnBrk="1" hangingPunct="1">
              <a:spcBef>
                <a:spcPts val="600"/>
              </a:spcBef>
              <a:buSzPct val="90000"/>
              <a:buFont typeface="Wingdings" panose="05000000000000000000" pitchFamily="2" charset="2"/>
              <a:buNone/>
            </a:pPr>
            <a:r>
              <a:rPr lang="zh-CN" altLang="en-US" sz="1800" dirty="0">
                <a:latin typeface="Consolas" panose="020B0609020204030204" pitchFamily="49" charset="0"/>
              </a:rPr>
              <a:t>&gt;&gt;&gt; dictionary</a:t>
            </a:r>
          </a:p>
          <a:p>
            <a:pPr eaLnBrk="1" hangingPunct="1">
              <a:spcBef>
                <a:spcPts val="600"/>
              </a:spcBef>
              <a:buSzPct val="90000"/>
              <a:buFont typeface="Wingdings" panose="05000000000000000000" pitchFamily="2" charset="2"/>
              <a:buNone/>
            </a:pPr>
            <a:r>
              <a:rPr lang="zh-CN" altLang="en-US" sz="1800" dirty="0">
                <a:solidFill>
                  <a:srgbClr val="0070C0"/>
                </a:solidFill>
                <a:latin typeface="Consolas" panose="020B0609020204030204" pitchFamily="49" charset="0"/>
              </a:rPr>
              <a:t>{'a': 1, 'c': 3, 'b': 2, 'd': 4}</a:t>
            </a:r>
          </a:p>
          <a:p>
            <a:pPr eaLnBrk="1" hangingPunct="1">
              <a:spcBef>
                <a:spcPts val="600"/>
              </a:spcBef>
              <a:buSzPct val="90000"/>
              <a:buFont typeface="Wingdings" panose="05000000000000000000" pitchFamily="2" charset="2"/>
              <a:buNone/>
            </a:pPr>
            <a:r>
              <a:rPr lang="en-US" altLang="zh-CN" sz="1800" dirty="0">
                <a:latin typeface="Consolas" panose="020B0609020204030204" pitchFamily="49" charset="0"/>
              </a:rPr>
              <a:t>&gt;&gt;&gt; x = </a:t>
            </a:r>
            <a:r>
              <a:rPr lang="en-US" altLang="zh-CN" sz="1800" dirty="0" err="1">
                <a:latin typeface="Consolas" panose="020B0609020204030204" pitchFamily="49" charset="0"/>
              </a:rPr>
              <a:t>dict</a:t>
            </a:r>
            <a:r>
              <a:rPr lang="en-US" altLang="zh-CN" sz="1800" dirty="0">
                <a:latin typeface="Consolas" panose="020B0609020204030204" pitchFamily="49" charset="0"/>
              </a:rPr>
              <a:t>() #空字典</a:t>
            </a:r>
          </a:p>
          <a:p>
            <a:pPr eaLnBrk="1" hangingPunct="1">
              <a:spcBef>
                <a:spcPts val="600"/>
              </a:spcBef>
              <a:buSzPct val="90000"/>
              <a:buFont typeface="Wingdings" panose="05000000000000000000" pitchFamily="2" charset="2"/>
              <a:buNone/>
            </a:pPr>
            <a:r>
              <a:rPr lang="en-US" altLang="zh-CN" sz="1800" dirty="0">
                <a:latin typeface="Consolas" panose="020B0609020204030204" pitchFamily="49" charset="0"/>
              </a:rPr>
              <a:t>&gt;&gt;&gt; x</a:t>
            </a:r>
          </a:p>
          <a:p>
            <a:pPr eaLnBrk="1" hangingPunct="1">
              <a:spcBef>
                <a:spcPts val="60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a:t>
            </a:r>
          </a:p>
        </p:txBody>
      </p:sp>
      <p:sp>
        <p:nvSpPr>
          <p:cNvPr id="8" name="文本框 7">
            <a:extLst>
              <a:ext uri="{FF2B5EF4-FFF2-40B4-BE49-F238E27FC236}">
                <a16:creationId xmlns:a16="http://schemas.microsoft.com/office/drawing/2014/main" id="{0B9149B6-772C-4630-8910-77CEFF6EBE80}"/>
              </a:ext>
            </a:extLst>
          </p:cNvPr>
          <p:cNvSpPr txBox="1"/>
          <p:nvPr/>
        </p:nvSpPr>
        <p:spPr>
          <a:xfrm>
            <a:off x="6216041" y="1992072"/>
            <a:ext cx="6093912" cy="759695"/>
          </a:xfrm>
          <a:prstGeom prst="rect">
            <a:avLst/>
          </a:prstGeom>
          <a:noFill/>
        </p:spPr>
        <p:txBody>
          <a:bodyPr wrap="square">
            <a:spAutoFit/>
          </a:bodyPr>
          <a:lstStyle/>
          <a:p>
            <a:pPr eaLnBrk="1" hangingPunct="1">
              <a:lnSpc>
                <a:spcPct val="80000"/>
              </a:lnSpc>
              <a:buSzPct val="90000"/>
              <a:buFont typeface="Wingdings" panose="05000000000000000000" pitchFamily="2" charset="2"/>
              <a:buNone/>
            </a:pPr>
            <a:r>
              <a:rPr lang="zh-CN" altLang="en-US" sz="1800" dirty="0">
                <a:latin typeface="Consolas" panose="020B0609020204030204" pitchFamily="49" charset="0"/>
              </a:rPr>
              <a:t>&gt;&gt;&gt; d = dict(name='Dong', age=37)</a:t>
            </a:r>
          </a:p>
          <a:p>
            <a:pPr eaLnBrk="1" hangingPunct="1">
              <a:lnSpc>
                <a:spcPct val="80000"/>
              </a:lnSpc>
              <a:buSzPct val="90000"/>
              <a:buFont typeface="Wingdings" panose="05000000000000000000" pitchFamily="2" charset="2"/>
              <a:buNone/>
            </a:pPr>
            <a:r>
              <a:rPr lang="zh-CN" altLang="en-US" sz="1800" dirty="0">
                <a:latin typeface="Consolas" panose="020B0609020204030204" pitchFamily="49" charset="0"/>
              </a:rPr>
              <a:t>&gt;&gt;&gt; d</a:t>
            </a:r>
          </a:p>
          <a:p>
            <a:pPr eaLnBrk="1" hangingPunct="1">
              <a:lnSpc>
                <a:spcPct val="80000"/>
              </a:lnSpc>
              <a:buSzPct val="90000"/>
              <a:buFont typeface="Wingdings" panose="05000000000000000000" pitchFamily="2" charset="2"/>
              <a:buNone/>
            </a:pPr>
            <a:r>
              <a:rPr lang="zh-CN" altLang="en-US" sz="1800" dirty="0">
                <a:solidFill>
                  <a:srgbClr val="00B0F0"/>
                </a:solidFill>
                <a:latin typeface="Consolas" panose="020B0609020204030204" pitchFamily="49" charset="0"/>
              </a:rPr>
              <a:t>{'age': 37, 'name': 'Dong'}</a:t>
            </a:r>
            <a:endParaRPr lang="zh-CN" altLang="en-US" dirty="0"/>
          </a:p>
        </p:txBody>
      </p:sp>
      <p:sp>
        <p:nvSpPr>
          <p:cNvPr id="10" name="文本框 9">
            <a:extLst>
              <a:ext uri="{FF2B5EF4-FFF2-40B4-BE49-F238E27FC236}">
                <a16:creationId xmlns:a16="http://schemas.microsoft.com/office/drawing/2014/main" id="{74E2A1AE-17B0-492F-9158-53CC74E3735E}"/>
              </a:ext>
            </a:extLst>
          </p:cNvPr>
          <p:cNvSpPr txBox="1"/>
          <p:nvPr/>
        </p:nvSpPr>
        <p:spPr>
          <a:xfrm>
            <a:off x="695400" y="4851097"/>
            <a:ext cx="8903058" cy="1600438"/>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en-US" altLang="zh-CN" sz="2400" kern="0" dirty="0" err="1">
                <a:solidFill>
                  <a:sysClr val="windowText" lastClr="000000"/>
                </a:solidFill>
                <a:latin typeface="+mj-ea"/>
                <a:ea typeface="+mj-ea"/>
              </a:rPr>
              <a:t>dict.fromkeys</a:t>
            </a:r>
            <a:r>
              <a:rPr lang="zh-CN" altLang="en-US" sz="2400" kern="0" dirty="0">
                <a:solidFill>
                  <a:sysClr val="windowText" lastClr="000000"/>
                </a:solidFill>
                <a:latin typeface="+mj-ea"/>
                <a:ea typeface="+mj-ea"/>
              </a:rPr>
              <a:t>以给定内容为键，创建值为空的字典</a:t>
            </a:r>
          </a:p>
          <a:p>
            <a:pPr eaLnBrk="1" hangingPunct="1">
              <a:buSzPct val="90000"/>
              <a:buFont typeface="Wingdings" panose="05000000000000000000" pitchFamily="2" charset="2"/>
              <a:buNone/>
            </a:pPr>
            <a:endParaRPr lang="zh-CN" altLang="en-US" sz="2000" dirty="0"/>
          </a:p>
          <a:p>
            <a:pPr eaLnBrk="1" hangingPunct="1">
              <a:buSzPct val="90000"/>
              <a:buFont typeface="Wingdings" panose="05000000000000000000" pitchFamily="2" charset="2"/>
              <a:buNone/>
            </a:pPr>
            <a:r>
              <a:rPr lang="zh-CN" altLang="en-US" sz="1800" dirty="0">
                <a:latin typeface="Consolas" panose="020B0609020204030204" pitchFamily="49" charset="0"/>
              </a:rPr>
              <a:t>&gt;&gt;&gt; adict = dict.fromkeys(['name', 'age', 'sex'])</a:t>
            </a:r>
          </a:p>
          <a:p>
            <a:pPr eaLnBrk="1" hangingPunct="1">
              <a:buSzPct val="90000"/>
              <a:buFont typeface="Wingdings" panose="05000000000000000000" pitchFamily="2" charset="2"/>
              <a:buNone/>
            </a:pPr>
            <a:r>
              <a:rPr lang="zh-CN" altLang="en-US" sz="1800" dirty="0">
                <a:latin typeface="Consolas" panose="020B0609020204030204" pitchFamily="49" charset="0"/>
              </a:rPr>
              <a:t>&gt;&gt;&gt; adict</a:t>
            </a:r>
          </a:p>
          <a:p>
            <a:pPr eaLnBrk="1" hangingPunct="1">
              <a:buSzPct val="90000"/>
              <a:buFont typeface="Wingdings" panose="05000000000000000000" pitchFamily="2" charset="2"/>
              <a:buNone/>
            </a:pPr>
            <a:r>
              <a:rPr lang="zh-CN" altLang="en-US" sz="1800" dirty="0">
                <a:solidFill>
                  <a:srgbClr val="0070C0"/>
                </a:solidFill>
                <a:latin typeface="Consolas" panose="020B0609020204030204" pitchFamily="49" charset="0"/>
              </a:rPr>
              <a:t>{'age': None, 'name': None, 'sex': None}</a:t>
            </a:r>
          </a:p>
        </p:txBody>
      </p:sp>
      <p:sp>
        <p:nvSpPr>
          <p:cNvPr id="12" name="文本框 11">
            <a:extLst>
              <a:ext uri="{FF2B5EF4-FFF2-40B4-BE49-F238E27FC236}">
                <a16:creationId xmlns:a16="http://schemas.microsoft.com/office/drawing/2014/main" id="{11A8B209-6172-4B7C-9F91-485FA714DE5C}"/>
              </a:ext>
            </a:extLst>
          </p:cNvPr>
          <p:cNvSpPr txBox="1"/>
          <p:nvPr/>
        </p:nvSpPr>
        <p:spPr>
          <a:xfrm>
            <a:off x="6422720" y="1434062"/>
            <a:ext cx="6156542" cy="461665"/>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en-US" altLang="zh-CN" sz="2400" kern="0" dirty="0" err="1">
                <a:solidFill>
                  <a:sysClr val="windowText" lastClr="000000"/>
                </a:solidFill>
                <a:latin typeface="+mj-ea"/>
                <a:ea typeface="+mj-ea"/>
              </a:rPr>
              <a:t>dict</a:t>
            </a:r>
            <a:r>
              <a:rPr lang="zh-CN" altLang="en-US" sz="2400" kern="0" dirty="0">
                <a:solidFill>
                  <a:sysClr val="windowText" lastClr="000000"/>
                </a:solidFill>
                <a:latin typeface="+mj-ea"/>
                <a:ea typeface="+mj-ea"/>
              </a:rPr>
              <a:t>根据给定的键、值创建字典</a:t>
            </a:r>
          </a:p>
        </p:txBody>
      </p:sp>
      <p:sp>
        <p:nvSpPr>
          <p:cNvPr id="14" name="文本框 13">
            <a:extLst>
              <a:ext uri="{FF2B5EF4-FFF2-40B4-BE49-F238E27FC236}">
                <a16:creationId xmlns:a16="http://schemas.microsoft.com/office/drawing/2014/main" id="{0875E2D3-60A4-414F-AA94-8B58F440DD66}"/>
              </a:ext>
            </a:extLst>
          </p:cNvPr>
          <p:cNvSpPr txBox="1"/>
          <p:nvPr/>
        </p:nvSpPr>
        <p:spPr>
          <a:xfrm>
            <a:off x="8906006" y="4866847"/>
            <a:ext cx="3018772" cy="830997"/>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zh-CN" altLang="en-US" sz="2400" kern="0" dirty="0">
                <a:solidFill>
                  <a:sysClr val="windowText" lastClr="000000"/>
                </a:solidFill>
                <a:latin typeface="+mj-ea"/>
                <a:ea typeface="+mj-ea"/>
              </a:rPr>
              <a:t>使用</a:t>
            </a:r>
            <a:r>
              <a:rPr lang="en-US" altLang="zh-CN" sz="2400" kern="0" dirty="0">
                <a:solidFill>
                  <a:sysClr val="windowText" lastClr="000000"/>
                </a:solidFill>
                <a:latin typeface="+mj-ea"/>
                <a:ea typeface="+mj-ea"/>
              </a:rPr>
              <a:t>del</a:t>
            </a:r>
            <a:r>
              <a:rPr lang="zh-CN" altLang="en-US" sz="2400" kern="0" dirty="0">
                <a:solidFill>
                  <a:sysClr val="windowText" lastClr="000000"/>
                </a:solidFill>
                <a:latin typeface="+mj-ea"/>
                <a:ea typeface="+mj-ea"/>
              </a:rPr>
              <a:t>删除整个字典</a:t>
            </a:r>
          </a:p>
        </p:txBody>
      </p:sp>
    </p:spTree>
    <p:extLst>
      <p:ext uri="{BB962C8B-B14F-4D97-AF65-F5344CB8AC3E}">
        <p14:creationId xmlns:p14="http://schemas.microsoft.com/office/powerpoint/2010/main" val="307233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F9FC81-1E58-4C86-AFD5-E91F0E03196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1C7C5F1-86EB-4490-8D66-41E9793380EB}"/>
              </a:ext>
            </a:extLst>
          </p:cNvPr>
          <p:cNvSpPr>
            <a:spLocks noGrp="1"/>
          </p:cNvSpPr>
          <p:nvPr>
            <p:ph type="body" sz="quarter" idx="15"/>
          </p:nvPr>
        </p:nvSpPr>
        <p:spPr/>
        <p:txBody>
          <a:bodyPr/>
          <a:lstStyle/>
          <a:p>
            <a:r>
              <a:rPr lang="zh-CN" altLang="en-US" dirty="0"/>
              <a:t>字典元素的访问和读取</a:t>
            </a:r>
          </a:p>
        </p:txBody>
      </p:sp>
      <p:sp>
        <p:nvSpPr>
          <p:cNvPr id="4" name="文本占位符 3">
            <a:extLst>
              <a:ext uri="{FF2B5EF4-FFF2-40B4-BE49-F238E27FC236}">
                <a16:creationId xmlns:a16="http://schemas.microsoft.com/office/drawing/2014/main" id="{E1963DAF-B3F2-4F71-A3E4-679D089BF265}"/>
              </a:ext>
            </a:extLst>
          </p:cNvPr>
          <p:cNvSpPr>
            <a:spLocks noGrp="1"/>
          </p:cNvSpPr>
          <p:nvPr>
            <p:ph type="body" sz="quarter" idx="16"/>
          </p:nvPr>
        </p:nvSpPr>
        <p:spPr>
          <a:xfrm>
            <a:off x="695400" y="834173"/>
            <a:ext cx="10058400" cy="584775"/>
          </a:xfrm>
        </p:spPr>
        <p:txBody>
          <a:bodyPr/>
          <a:lstStyle/>
          <a:p>
            <a:r>
              <a:rPr lang="zh-CN" altLang="en-US" sz="2400" dirty="0">
                <a:solidFill>
                  <a:srgbClr val="FF0000"/>
                </a:solidFill>
              </a:rPr>
              <a:t>以键作为下标</a:t>
            </a:r>
            <a:r>
              <a:rPr lang="zh-CN" altLang="en-US" sz="2400" dirty="0"/>
              <a:t>可以访问字典元素，若键不存在则抛出异常</a:t>
            </a:r>
          </a:p>
          <a:p>
            <a:endParaRPr lang="zh-CN" altLang="en-US" dirty="0"/>
          </a:p>
        </p:txBody>
      </p:sp>
      <p:sp>
        <p:nvSpPr>
          <p:cNvPr id="6" name="文本框 5">
            <a:extLst>
              <a:ext uri="{FF2B5EF4-FFF2-40B4-BE49-F238E27FC236}">
                <a16:creationId xmlns:a16="http://schemas.microsoft.com/office/drawing/2014/main" id="{AA506F86-121E-44AA-AAE4-185B0CEEE3C4}"/>
              </a:ext>
            </a:extLst>
          </p:cNvPr>
          <p:cNvSpPr txBox="1"/>
          <p:nvPr/>
        </p:nvSpPr>
        <p:spPr>
          <a:xfrm>
            <a:off x="1243207" y="1225685"/>
            <a:ext cx="9216025" cy="2308324"/>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 = {'</a:t>
            </a:r>
            <a:r>
              <a:rPr lang="en-US" altLang="zh-CN" sz="1800" dirty="0" err="1">
                <a:latin typeface="Consolas" panose="020B0609020204030204" pitchFamily="49" charset="0"/>
              </a:rPr>
              <a:t>name':'Dong</a:t>
            </a:r>
            <a:r>
              <a:rPr lang="en-US" altLang="zh-CN" sz="1800" dirty="0">
                <a:latin typeface="Consolas" panose="020B0609020204030204" pitchFamily="49" charset="0"/>
              </a:rPr>
              <a:t>', '</a:t>
            </a:r>
            <a:r>
              <a:rPr lang="en-US" altLang="zh-CN" sz="1800" dirty="0" err="1">
                <a:latin typeface="Consolas" panose="020B0609020204030204" pitchFamily="49" charset="0"/>
              </a:rPr>
              <a:t>sex':'male</a:t>
            </a:r>
            <a:r>
              <a:rPr lang="en-US" altLang="zh-CN" sz="1800" dirty="0">
                <a:latin typeface="Consolas" panose="020B0609020204030204" pitchFamily="49" charset="0"/>
              </a:rPr>
              <a:t>', 'age':37}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['name']</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'Dong'</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a:t>
            </a:r>
            <a:r>
              <a:rPr lang="en-US" altLang="zh-CN" sz="1800" dirty="0" err="1">
                <a:latin typeface="Consolas" panose="020B0609020204030204" pitchFamily="49" charset="0"/>
              </a:rPr>
              <a:t>tel</a:t>
            </a:r>
            <a:r>
              <a:rPr lang="en-US" altLang="zh-CN" sz="1800" dirty="0">
                <a:latin typeface="Consolas" panose="020B0609020204030204" pitchFamily="49" charset="0"/>
              </a:rPr>
              <a:t>']                     #</a:t>
            </a:r>
            <a:r>
              <a:rPr lang="zh-CN" altLang="en-US" sz="1800" dirty="0">
                <a:latin typeface="Consolas" panose="020B0609020204030204" pitchFamily="49" charset="0"/>
              </a:rPr>
              <a:t>键不存在，抛出异常</a:t>
            </a:r>
          </a:p>
          <a:p>
            <a:pPr eaLnBrk="1" hangingPunct="1">
              <a:spcBef>
                <a:spcPct val="0"/>
              </a:spcBef>
              <a:buSzPct val="90000"/>
              <a:buFont typeface="Wingdings" panose="05000000000000000000" pitchFamily="2" charset="2"/>
              <a:buNone/>
            </a:pPr>
            <a:r>
              <a:rPr lang="en-US" altLang="zh-CN" sz="1800" dirty="0">
                <a:solidFill>
                  <a:srgbClr val="FF0000"/>
                </a:solidFill>
                <a:latin typeface="Consolas" panose="020B0609020204030204" pitchFamily="49" charset="0"/>
              </a:rPr>
              <a:t>Traceback (most recent call last):</a:t>
            </a:r>
          </a:p>
          <a:p>
            <a:pPr eaLnBrk="1" hangingPunct="1">
              <a:spcBef>
                <a:spcPct val="0"/>
              </a:spcBef>
              <a:buSzPct val="90000"/>
              <a:buFont typeface="Wingdings" panose="05000000000000000000" pitchFamily="2" charset="2"/>
              <a:buNone/>
            </a:pPr>
            <a:r>
              <a:rPr lang="en-US" altLang="zh-CN" sz="1800" dirty="0">
                <a:solidFill>
                  <a:srgbClr val="FF0000"/>
                </a:solidFill>
                <a:latin typeface="Consolas" panose="020B0609020204030204" pitchFamily="49" charset="0"/>
              </a:rPr>
              <a:t>  File "&lt;pyshell#53&gt;", line 1, in &lt;module&gt;</a:t>
            </a:r>
          </a:p>
          <a:p>
            <a:pPr eaLnBrk="1" hangingPunct="1">
              <a:spcBef>
                <a:spcPct val="0"/>
              </a:spcBef>
              <a:buSzPct val="90000"/>
              <a:buFont typeface="Wingdings" panose="05000000000000000000" pitchFamily="2" charset="2"/>
              <a:buNone/>
            </a:pP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aDict</a:t>
            </a:r>
            <a:r>
              <a:rPr lang="en-US" altLang="zh-CN" sz="1800" dirty="0">
                <a:solidFill>
                  <a:srgbClr val="FF0000"/>
                </a:solidFill>
                <a:latin typeface="Consolas" panose="020B0609020204030204" pitchFamily="49" charset="0"/>
              </a:rPr>
              <a:t>['</a:t>
            </a:r>
            <a:r>
              <a:rPr lang="en-US" altLang="zh-CN" sz="1800" dirty="0" err="1">
                <a:solidFill>
                  <a:srgbClr val="FF0000"/>
                </a:solidFill>
                <a:latin typeface="Consolas" panose="020B0609020204030204" pitchFamily="49" charset="0"/>
              </a:rPr>
              <a:t>tel</a:t>
            </a:r>
            <a:r>
              <a:rPr lang="en-US" altLang="zh-CN" sz="1800" dirty="0">
                <a:solidFill>
                  <a:srgbClr val="FF0000"/>
                </a:solidFill>
                <a:latin typeface="Consolas" panose="020B0609020204030204" pitchFamily="49" charset="0"/>
              </a:rPr>
              <a:t>']</a:t>
            </a:r>
          </a:p>
          <a:p>
            <a:pPr eaLnBrk="1" hangingPunct="1">
              <a:spcBef>
                <a:spcPct val="0"/>
              </a:spcBef>
              <a:buSzPct val="90000"/>
              <a:buFont typeface="Wingdings" panose="05000000000000000000" pitchFamily="2" charset="2"/>
              <a:buNone/>
            </a:pPr>
            <a:r>
              <a:rPr lang="en-US" altLang="zh-CN" sz="1800" dirty="0" err="1">
                <a:solidFill>
                  <a:srgbClr val="FF0000"/>
                </a:solidFill>
                <a:latin typeface="Consolas" panose="020B0609020204030204" pitchFamily="49" charset="0"/>
              </a:rPr>
              <a:t>KeyError</a:t>
            </a: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tel</a:t>
            </a:r>
            <a:r>
              <a:rPr lang="en-US" altLang="zh-CN" sz="1800" dirty="0">
                <a:solidFill>
                  <a:srgbClr val="FF0000"/>
                </a:solidFill>
                <a:latin typeface="Consolas" panose="020B0609020204030204" pitchFamily="49" charset="0"/>
              </a:rPr>
              <a:t>'</a:t>
            </a:r>
            <a:endParaRPr lang="zh-CN" altLang="en-US" dirty="0"/>
          </a:p>
        </p:txBody>
      </p:sp>
      <p:sp>
        <p:nvSpPr>
          <p:cNvPr id="8" name="文本框 7">
            <a:extLst>
              <a:ext uri="{FF2B5EF4-FFF2-40B4-BE49-F238E27FC236}">
                <a16:creationId xmlns:a16="http://schemas.microsoft.com/office/drawing/2014/main" id="{74FD4A3F-D98B-4CA0-AB5E-2F22000A0A11}"/>
              </a:ext>
            </a:extLst>
          </p:cNvPr>
          <p:cNvSpPr txBox="1"/>
          <p:nvPr/>
        </p:nvSpPr>
        <p:spPr>
          <a:xfrm>
            <a:off x="695402" y="3616644"/>
            <a:ext cx="9216024" cy="830997"/>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zh-CN" altLang="en-US" sz="2400" kern="0" dirty="0">
                <a:latin typeface="+mj-ea"/>
                <a:ea typeface="+mj-ea"/>
              </a:rPr>
              <a:t>使用字典对象的</a:t>
            </a:r>
            <a:r>
              <a:rPr lang="en-US" altLang="zh-CN" sz="2400" kern="0" dirty="0">
                <a:latin typeface="+mj-ea"/>
                <a:ea typeface="+mj-ea"/>
              </a:rPr>
              <a:t>get</a:t>
            </a:r>
            <a:r>
              <a:rPr lang="zh-CN" altLang="en-US" sz="2400" kern="0" dirty="0">
                <a:latin typeface="+mj-ea"/>
                <a:ea typeface="+mj-ea"/>
              </a:rPr>
              <a:t>方法获取指定键对应的值，并且可以在</a:t>
            </a:r>
            <a:r>
              <a:rPr lang="zh-CN" altLang="en-US" sz="2400" kern="0" dirty="0">
                <a:solidFill>
                  <a:srgbClr val="C00000"/>
                </a:solidFill>
                <a:latin typeface="+mj-ea"/>
                <a:ea typeface="+mj-ea"/>
              </a:rPr>
              <a:t>键不存在的时候返回指定值</a:t>
            </a:r>
            <a:r>
              <a:rPr lang="zh-CN" altLang="en-US" sz="2400" kern="0" dirty="0">
                <a:latin typeface="+mj-ea"/>
                <a:ea typeface="+mj-ea"/>
              </a:rPr>
              <a:t>。</a:t>
            </a:r>
          </a:p>
        </p:txBody>
      </p:sp>
      <p:sp>
        <p:nvSpPr>
          <p:cNvPr id="10" name="文本框 9">
            <a:extLst>
              <a:ext uri="{FF2B5EF4-FFF2-40B4-BE49-F238E27FC236}">
                <a16:creationId xmlns:a16="http://schemas.microsoft.com/office/drawing/2014/main" id="{2F3E5D66-FC49-4D20-95CB-724DE57F71EC}"/>
              </a:ext>
            </a:extLst>
          </p:cNvPr>
          <p:cNvSpPr txBox="1"/>
          <p:nvPr/>
        </p:nvSpPr>
        <p:spPr>
          <a:xfrm>
            <a:off x="1055134" y="4530276"/>
            <a:ext cx="8990740" cy="2336024"/>
          </a:xfrm>
          <a:prstGeom prst="rect">
            <a:avLst/>
          </a:prstGeom>
          <a:noFill/>
        </p:spPr>
        <p:txBody>
          <a:bodyPr wrap="square">
            <a:spAutoFit/>
          </a:bodyPr>
          <a:lstStyle/>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print(</a:t>
            </a:r>
            <a:r>
              <a:rPr lang="en-US" altLang="zh-CN" sz="1800" dirty="0" err="1">
                <a:latin typeface="Consolas" panose="020B0609020204030204" pitchFamily="49" charset="0"/>
              </a:rPr>
              <a:t>aDict.get</a:t>
            </a:r>
            <a:r>
              <a:rPr lang="en-US" altLang="zh-CN" sz="1800" dirty="0">
                <a:latin typeface="Consolas" panose="020B0609020204030204" pitchFamily="49" charset="0"/>
              </a:rPr>
              <a:t>('address'))</a:t>
            </a: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None</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print(</a:t>
            </a:r>
            <a:r>
              <a:rPr lang="en-US" altLang="zh-CN" sz="1800" dirty="0" err="1">
                <a:latin typeface="Consolas" panose="020B0609020204030204" pitchFamily="49" charset="0"/>
              </a:rPr>
              <a:t>aDict.get</a:t>
            </a:r>
            <a:r>
              <a:rPr lang="en-US" altLang="zh-CN" sz="1800" dirty="0">
                <a:latin typeface="Consolas" panose="020B0609020204030204" pitchFamily="49" charset="0"/>
              </a:rPr>
              <a:t>('address', 'SDIBT'))</a:t>
            </a: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SDIBT</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['score'] = </a:t>
            </a:r>
            <a:r>
              <a:rPr lang="en-US" altLang="zh-CN" sz="1800" dirty="0" err="1">
                <a:latin typeface="Consolas" panose="020B0609020204030204" pitchFamily="49" charset="0"/>
              </a:rPr>
              <a:t>aDict.get</a:t>
            </a:r>
            <a:r>
              <a:rPr lang="en-US" altLang="zh-CN" sz="1800" dirty="0">
                <a:latin typeface="Consolas" panose="020B0609020204030204" pitchFamily="49" charset="0"/>
              </a:rPr>
              <a:t>('score',[])</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['score'].append(98)</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['score'].append(97)</a:t>
            </a:r>
          </a:p>
          <a:p>
            <a:pPr eaLnBrk="1" hangingPunct="1">
              <a:lnSpc>
                <a:spcPct val="9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endParaRPr lang="en-US" altLang="zh-CN" sz="1800" dirty="0">
              <a:latin typeface="Consolas" panose="020B0609020204030204" pitchFamily="49" charset="0"/>
            </a:endParaRPr>
          </a:p>
          <a:p>
            <a:pPr eaLnBrk="1" hangingPunct="1">
              <a:lnSpc>
                <a:spcPct val="9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{'age': 37, 'score': [98, 97], 'name': 'Dong', 'sex': 'male'}</a:t>
            </a:r>
          </a:p>
        </p:txBody>
      </p:sp>
    </p:spTree>
    <p:extLst>
      <p:ext uri="{BB962C8B-B14F-4D97-AF65-F5344CB8AC3E}">
        <p14:creationId xmlns:p14="http://schemas.microsoft.com/office/powerpoint/2010/main" val="312414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D9B1FE-F21A-4F77-A787-00F9DA1201C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526B84B-692B-4DEF-9B7D-58A7ED33CC1C}"/>
              </a:ext>
            </a:extLst>
          </p:cNvPr>
          <p:cNvSpPr>
            <a:spLocks noGrp="1"/>
          </p:cNvSpPr>
          <p:nvPr>
            <p:ph type="body" sz="quarter" idx="15"/>
          </p:nvPr>
        </p:nvSpPr>
        <p:spPr/>
        <p:txBody>
          <a:bodyPr/>
          <a:lstStyle/>
          <a:p>
            <a:r>
              <a:rPr lang="zh-CN" altLang="en-US" dirty="0"/>
              <a:t>字典元素的读取</a:t>
            </a:r>
          </a:p>
        </p:txBody>
      </p:sp>
      <p:sp>
        <p:nvSpPr>
          <p:cNvPr id="4" name="文本占位符 3">
            <a:extLst>
              <a:ext uri="{FF2B5EF4-FFF2-40B4-BE49-F238E27FC236}">
                <a16:creationId xmlns:a16="http://schemas.microsoft.com/office/drawing/2014/main" id="{4735C41E-D958-4EA1-994C-FF8BAEAE19C0}"/>
              </a:ext>
            </a:extLst>
          </p:cNvPr>
          <p:cNvSpPr>
            <a:spLocks noGrp="1"/>
          </p:cNvSpPr>
          <p:nvPr>
            <p:ph type="body" sz="quarter" idx="16"/>
          </p:nvPr>
        </p:nvSpPr>
        <p:spPr/>
        <p:txBody>
          <a:bodyPr/>
          <a:lstStyle/>
          <a:p>
            <a:r>
              <a:rPr lang="zh-CN" altLang="en-US" dirty="0"/>
              <a:t>使用字典对象的</a:t>
            </a:r>
            <a:r>
              <a:rPr lang="en-US" altLang="zh-CN" dirty="0"/>
              <a:t>items()</a:t>
            </a:r>
            <a:r>
              <a:rPr lang="zh-CN" altLang="en-US" dirty="0"/>
              <a:t>方法可以返回字典的键、值对</a:t>
            </a:r>
          </a:p>
          <a:p>
            <a:r>
              <a:rPr lang="zh-CN" altLang="en-US" dirty="0"/>
              <a:t>使用字典对象的</a:t>
            </a:r>
            <a:r>
              <a:rPr lang="en-US" altLang="zh-CN" dirty="0"/>
              <a:t>keys()</a:t>
            </a:r>
            <a:r>
              <a:rPr lang="zh-CN" altLang="en-US" dirty="0"/>
              <a:t>方法可以返回字典的键</a:t>
            </a:r>
          </a:p>
          <a:p>
            <a:r>
              <a:rPr lang="zh-CN" altLang="en-US" dirty="0"/>
              <a:t>使用字典对象的</a:t>
            </a:r>
            <a:r>
              <a:rPr lang="en-US" altLang="zh-CN" dirty="0"/>
              <a:t>values()</a:t>
            </a:r>
            <a:r>
              <a:rPr lang="zh-CN" altLang="en-US" dirty="0"/>
              <a:t>方法可以返回字典的值</a:t>
            </a:r>
          </a:p>
          <a:p>
            <a:endParaRPr lang="zh-CN" altLang="en-US" dirty="0"/>
          </a:p>
        </p:txBody>
      </p:sp>
      <p:sp>
        <p:nvSpPr>
          <p:cNvPr id="6" name="文本框 5">
            <a:extLst>
              <a:ext uri="{FF2B5EF4-FFF2-40B4-BE49-F238E27FC236}">
                <a16:creationId xmlns:a16="http://schemas.microsoft.com/office/drawing/2014/main" id="{ED2BB07F-E2BA-4D17-8778-C4A9B5349C21}"/>
              </a:ext>
            </a:extLst>
          </p:cNvPr>
          <p:cNvSpPr txBox="1"/>
          <p:nvPr/>
        </p:nvSpPr>
        <p:spPr>
          <a:xfrm>
            <a:off x="695401" y="2776420"/>
            <a:ext cx="8173025" cy="3970318"/>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a:t>
            </a:r>
            <a:r>
              <a:rPr lang="en-US" altLang="zh-CN" sz="1800" dirty="0" err="1">
                <a:latin typeface="Consolas" panose="020B0609020204030204" pitchFamily="49" charset="0"/>
              </a:rPr>
              <a:t>name':'Dong</a:t>
            </a:r>
            <a:r>
              <a:rPr lang="en-US" altLang="zh-CN" sz="1800" dirty="0">
                <a:latin typeface="Consolas" panose="020B0609020204030204" pitchFamily="49" charset="0"/>
              </a:rPr>
              <a:t>', '</a:t>
            </a:r>
            <a:r>
              <a:rPr lang="en-US" altLang="zh-CN" sz="1800" dirty="0" err="1">
                <a:latin typeface="Consolas" panose="020B0609020204030204" pitchFamily="49" charset="0"/>
              </a:rPr>
              <a:t>sex':'male</a:t>
            </a:r>
            <a:r>
              <a:rPr lang="en-US" altLang="zh-CN" sz="1800" dirty="0">
                <a:latin typeface="Consolas" panose="020B0609020204030204" pitchFamily="49" charset="0"/>
              </a:rPr>
              <a:t>', 'age':37}</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for item in </a:t>
            </a:r>
            <a:r>
              <a:rPr lang="en-US" altLang="zh-CN" sz="1800" dirty="0" err="1">
                <a:latin typeface="Consolas" panose="020B0609020204030204" pitchFamily="49" charset="0"/>
              </a:rPr>
              <a:t>aDict.items</a:t>
            </a:r>
            <a:r>
              <a:rPr lang="en-US" altLang="zh-CN" sz="1800" dirty="0">
                <a:latin typeface="Consolas" panose="020B0609020204030204" pitchFamily="49" charset="0"/>
              </a:rPr>
              <a:t>():     #</a:t>
            </a:r>
            <a:r>
              <a:rPr lang="zh-CN" altLang="en-US" sz="1800" dirty="0">
                <a:latin typeface="Consolas" panose="020B0609020204030204" pitchFamily="49" charset="0"/>
              </a:rPr>
              <a:t>输出字典中所有元素</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    print(item)</a:t>
            </a:r>
          </a:p>
          <a:p>
            <a:pPr eaLnBrk="1" hangingPunct="1">
              <a:spcBef>
                <a:spcPct val="0"/>
              </a:spcBef>
              <a:buSzPct val="90000"/>
              <a:buFont typeface="Wingdings" panose="05000000000000000000" pitchFamily="2" charset="2"/>
              <a:buNone/>
            </a:pP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('age', 37)</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('name', 'Dong')</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('sex', 'male')</a:t>
            </a:r>
          </a:p>
          <a:p>
            <a:pPr eaLnBrk="1" hangingPunct="1">
              <a:spcBef>
                <a:spcPct val="0"/>
              </a:spcBef>
              <a:buSzPct val="90000"/>
              <a:buFont typeface="Wingdings" panose="05000000000000000000" pitchFamily="2" charset="2"/>
              <a:buNone/>
            </a:pP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&gt;&gt;&gt; for key in </a:t>
            </a:r>
            <a:r>
              <a:rPr lang="en-US" altLang="zh-CN" sz="1800" dirty="0" err="1">
                <a:latin typeface="Consolas" panose="020B0609020204030204" pitchFamily="49" charset="0"/>
              </a:rPr>
              <a:t>aDict</a:t>
            </a:r>
            <a:r>
              <a:rPr lang="en-US" altLang="zh-CN" sz="1800" dirty="0">
                <a:latin typeface="Consolas" panose="020B0609020204030204" pitchFamily="49" charset="0"/>
              </a:rPr>
              <a:t>:              #</a:t>
            </a:r>
            <a:r>
              <a:rPr lang="zh-CN" altLang="en-US" sz="1800" dirty="0">
                <a:latin typeface="Consolas" panose="020B0609020204030204" pitchFamily="49" charset="0"/>
              </a:rPr>
              <a:t>不加特殊说明，默认输出键</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rPr>
              <a:t>    print(key)</a:t>
            </a:r>
          </a:p>
          <a:p>
            <a:pPr eaLnBrk="1" hangingPunct="1">
              <a:spcBef>
                <a:spcPct val="0"/>
              </a:spcBef>
              <a:buSzPct val="90000"/>
              <a:buFont typeface="Wingdings" panose="05000000000000000000" pitchFamily="2" charset="2"/>
              <a:buNone/>
            </a:pPr>
            <a:endParaRPr lang="en-US" altLang="zh-CN" sz="1800" dirty="0">
              <a:solidFill>
                <a:srgbClr val="0070C0"/>
              </a:solidFill>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age</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name</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rPr>
              <a:t>sex</a:t>
            </a:r>
            <a:endParaRPr lang="zh-CN" altLang="en-US" dirty="0"/>
          </a:p>
        </p:txBody>
      </p:sp>
    </p:spTree>
    <p:extLst>
      <p:ext uri="{BB962C8B-B14F-4D97-AF65-F5344CB8AC3E}">
        <p14:creationId xmlns:p14="http://schemas.microsoft.com/office/powerpoint/2010/main" val="148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96274B-F1BB-4C1B-B35C-FFF29234B02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F434424-61E9-4122-A85C-EACF19263A8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913D782-8487-484D-ABC9-469183422F12}"/>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C80A158A-5532-48F9-B791-1294407FB3DB}"/>
              </a:ext>
            </a:extLst>
          </p:cNvPr>
          <p:cNvSpPr txBox="1"/>
          <p:nvPr/>
        </p:nvSpPr>
        <p:spPr>
          <a:xfrm>
            <a:off x="695399" y="1324946"/>
            <a:ext cx="8849433" cy="3416320"/>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sym typeface="Arial" panose="020B0604020202020204" pitchFamily="34" charset="0"/>
              </a:rPr>
              <a:t>&gt;&gt;&gt; for key, value in </a:t>
            </a:r>
            <a:r>
              <a:rPr lang="en-US" altLang="zh-CN" sz="1800" dirty="0" err="1">
                <a:latin typeface="Consolas" panose="020B0609020204030204" pitchFamily="49" charset="0"/>
                <a:sym typeface="Arial" panose="020B0604020202020204" pitchFamily="34" charset="0"/>
              </a:rPr>
              <a:t>aDict.items</a:t>
            </a:r>
            <a:r>
              <a:rPr lang="en-US" altLang="zh-CN" sz="1800" dirty="0">
                <a:latin typeface="Consolas" panose="020B0609020204030204" pitchFamily="49" charset="0"/>
                <a:sym typeface="Arial" panose="020B0604020202020204" pitchFamily="34" charset="0"/>
              </a:rPr>
              <a:t>():       #</a:t>
            </a:r>
            <a:r>
              <a:rPr lang="zh-CN" altLang="en-US" sz="1800" dirty="0">
                <a:latin typeface="Consolas" panose="020B0609020204030204" pitchFamily="49" charset="0"/>
                <a:sym typeface="Arial" panose="020B0604020202020204" pitchFamily="34" charset="0"/>
              </a:rPr>
              <a:t>序列解包用法</a:t>
            </a: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sym typeface="Arial" panose="020B0604020202020204" pitchFamily="34" charset="0"/>
              </a:rPr>
              <a:t>	   print(key, value)</a:t>
            </a:r>
          </a:p>
          <a:p>
            <a:pPr eaLnBrk="1" hangingPunct="1">
              <a:spcBef>
                <a:spcPct val="0"/>
              </a:spcBef>
              <a:buSzPct val="90000"/>
              <a:buFont typeface="Wingdings" panose="05000000000000000000" pitchFamily="2" charset="2"/>
              <a:buNone/>
            </a:pP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sym typeface="Arial" panose="020B0604020202020204" pitchFamily="34" charset="0"/>
              </a:rPr>
              <a:t>age 37</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sym typeface="Arial" panose="020B0604020202020204" pitchFamily="34" charset="0"/>
              </a:rPr>
              <a:t>name Dong</a:t>
            </a:r>
          </a:p>
          <a:p>
            <a:pPr eaLnBrk="1" hangingPunct="1">
              <a:spcBef>
                <a:spcPct val="0"/>
              </a:spcBef>
              <a:buSzPct val="90000"/>
              <a:buFont typeface="Wingdings" panose="05000000000000000000" pitchFamily="2" charset="2"/>
              <a:buNone/>
            </a:pPr>
            <a:r>
              <a:rPr lang="en-US" altLang="zh-CN" sz="1800" dirty="0">
                <a:solidFill>
                  <a:srgbClr val="0070C0"/>
                </a:solidFill>
                <a:latin typeface="Consolas" panose="020B0609020204030204" pitchFamily="49" charset="0"/>
                <a:sym typeface="Arial" panose="020B0604020202020204" pitchFamily="34" charset="0"/>
              </a:rPr>
              <a:t>sex male</a:t>
            </a:r>
          </a:p>
          <a:p>
            <a:pPr eaLnBrk="1" hangingPunct="1">
              <a:spcBef>
                <a:spcPct val="0"/>
              </a:spcBef>
              <a:buSzPct val="90000"/>
              <a:buFont typeface="Wingdings" panose="05000000000000000000" pitchFamily="2" charset="2"/>
              <a:buNone/>
            </a:pPr>
            <a:endParaRPr lang="en-US" altLang="zh-CN"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sym typeface="Arial" panose="020B0604020202020204" pitchFamily="34" charset="0"/>
              </a:rPr>
              <a:t>&gt;&gt;&gt; </a:t>
            </a:r>
            <a:r>
              <a:rPr lang="en-US" altLang="zh-CN" sz="1800" dirty="0" err="1">
                <a:latin typeface="Consolas" panose="020B0609020204030204" pitchFamily="49" charset="0"/>
                <a:sym typeface="Arial" panose="020B0604020202020204" pitchFamily="34" charset="0"/>
              </a:rPr>
              <a:t>aDict.keys</a:t>
            </a:r>
            <a:r>
              <a:rPr lang="en-US" altLang="zh-CN" sz="1800" dirty="0">
                <a:latin typeface="Consolas" panose="020B0609020204030204" pitchFamily="49" charset="0"/>
                <a:sym typeface="Arial" panose="020B0604020202020204" pitchFamily="34" charset="0"/>
              </a:rPr>
              <a:t>()                           #</a:t>
            </a:r>
            <a:r>
              <a:rPr lang="zh-CN" altLang="en-US" sz="1800" dirty="0">
                <a:latin typeface="Consolas" panose="020B0609020204030204" pitchFamily="49" charset="0"/>
                <a:sym typeface="Arial" panose="020B0604020202020204" pitchFamily="34" charset="0"/>
              </a:rPr>
              <a:t>返回所有键</a:t>
            </a:r>
          </a:p>
          <a:p>
            <a:pPr eaLnBrk="1" hangingPunct="1">
              <a:spcBef>
                <a:spcPct val="0"/>
              </a:spcBef>
              <a:buSzPct val="90000"/>
              <a:buFont typeface="Wingdings" panose="05000000000000000000" pitchFamily="2" charset="2"/>
              <a:buNone/>
            </a:pPr>
            <a:r>
              <a:rPr lang="en-US" altLang="zh-CN" sz="1800" dirty="0" err="1">
                <a:solidFill>
                  <a:srgbClr val="0070C0"/>
                </a:solidFill>
                <a:latin typeface="Consolas" panose="020B0609020204030204" pitchFamily="49" charset="0"/>
                <a:sym typeface="Arial" panose="020B0604020202020204" pitchFamily="34" charset="0"/>
              </a:rPr>
              <a:t>dict_keys</a:t>
            </a:r>
            <a:r>
              <a:rPr lang="en-US" altLang="zh-CN" sz="1800" dirty="0">
                <a:solidFill>
                  <a:srgbClr val="0070C0"/>
                </a:solidFill>
                <a:latin typeface="Consolas" panose="020B0609020204030204" pitchFamily="49" charset="0"/>
                <a:sym typeface="Arial" panose="020B0604020202020204" pitchFamily="34" charset="0"/>
              </a:rPr>
              <a:t>(['name', 'sex', 'age'])</a:t>
            </a:r>
          </a:p>
          <a:p>
            <a:pPr eaLnBrk="1" hangingPunct="1">
              <a:spcBef>
                <a:spcPct val="0"/>
              </a:spcBef>
              <a:buSzPct val="90000"/>
              <a:buFont typeface="Wingdings" panose="05000000000000000000" pitchFamily="2" charset="2"/>
              <a:buNone/>
            </a:pPr>
            <a:endParaRPr lang="en-US" altLang="zh-CN" sz="1800" dirty="0">
              <a:latin typeface="Consolas" panose="020B0609020204030204" pitchFamily="49" charset="0"/>
              <a:sym typeface="Arial" panose="020B0604020202020204" pitchFamily="34" charset="0"/>
            </a:endParaRPr>
          </a:p>
          <a:p>
            <a:pPr eaLnBrk="1" hangingPunct="1">
              <a:spcBef>
                <a:spcPct val="0"/>
              </a:spcBef>
              <a:buSzPct val="90000"/>
              <a:buFont typeface="Wingdings" panose="05000000000000000000" pitchFamily="2" charset="2"/>
              <a:buNone/>
            </a:pPr>
            <a:r>
              <a:rPr lang="en-US" altLang="zh-CN" sz="1800" dirty="0">
                <a:latin typeface="Consolas" panose="020B0609020204030204" pitchFamily="49" charset="0"/>
                <a:sym typeface="Arial" panose="020B0604020202020204" pitchFamily="34" charset="0"/>
              </a:rPr>
              <a:t>&gt;&gt;&gt; </a:t>
            </a:r>
            <a:r>
              <a:rPr lang="en-US" altLang="zh-CN" sz="1800" dirty="0" err="1">
                <a:latin typeface="Consolas" panose="020B0609020204030204" pitchFamily="49" charset="0"/>
                <a:sym typeface="Arial" panose="020B0604020202020204" pitchFamily="34" charset="0"/>
              </a:rPr>
              <a:t>aDict.values</a:t>
            </a:r>
            <a:r>
              <a:rPr lang="en-US" altLang="zh-CN" sz="1800" dirty="0">
                <a:latin typeface="Consolas" panose="020B0609020204030204" pitchFamily="49" charset="0"/>
                <a:sym typeface="Arial" panose="020B0604020202020204" pitchFamily="34" charset="0"/>
              </a:rPr>
              <a:t>()                         #</a:t>
            </a:r>
            <a:r>
              <a:rPr lang="zh-CN" altLang="en-US" sz="1800" dirty="0">
                <a:latin typeface="Consolas" panose="020B0609020204030204" pitchFamily="49" charset="0"/>
                <a:sym typeface="Arial" panose="020B0604020202020204" pitchFamily="34" charset="0"/>
              </a:rPr>
              <a:t>返回所有值</a:t>
            </a:r>
          </a:p>
          <a:p>
            <a:pPr eaLnBrk="1" hangingPunct="1">
              <a:spcBef>
                <a:spcPct val="0"/>
              </a:spcBef>
              <a:buSzPct val="90000"/>
              <a:buFont typeface="Wingdings" panose="05000000000000000000" pitchFamily="2" charset="2"/>
              <a:buNone/>
            </a:pPr>
            <a:r>
              <a:rPr lang="en-US" altLang="zh-CN" sz="1800" dirty="0" err="1">
                <a:solidFill>
                  <a:srgbClr val="0070C0"/>
                </a:solidFill>
                <a:latin typeface="Consolas" panose="020B0609020204030204" pitchFamily="49" charset="0"/>
                <a:sym typeface="Arial" panose="020B0604020202020204" pitchFamily="34" charset="0"/>
              </a:rPr>
              <a:t>dict_values</a:t>
            </a:r>
            <a:r>
              <a:rPr lang="en-US" altLang="zh-CN" sz="1800" dirty="0">
                <a:solidFill>
                  <a:srgbClr val="0070C0"/>
                </a:solidFill>
                <a:latin typeface="Consolas" panose="020B0609020204030204" pitchFamily="49" charset="0"/>
                <a:sym typeface="Arial" panose="020B0604020202020204" pitchFamily="34" charset="0"/>
              </a:rPr>
              <a:t>(['Dong', 'male', 37])</a:t>
            </a:r>
          </a:p>
        </p:txBody>
      </p:sp>
    </p:spTree>
    <p:extLst>
      <p:ext uri="{BB962C8B-B14F-4D97-AF65-F5344CB8AC3E}">
        <p14:creationId xmlns:p14="http://schemas.microsoft.com/office/powerpoint/2010/main" val="302322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F7543D-9117-4554-BA1E-419576D9BB4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AEBE092-8138-4762-BB79-C1FE97F229DE}"/>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的安装和简单使用</a:t>
            </a:r>
          </a:p>
          <a:p>
            <a:endParaRPr lang="zh-CN" altLang="en-US" dirty="0"/>
          </a:p>
        </p:txBody>
      </p:sp>
      <p:sp>
        <p:nvSpPr>
          <p:cNvPr id="4" name="文本占位符 3">
            <a:extLst>
              <a:ext uri="{FF2B5EF4-FFF2-40B4-BE49-F238E27FC236}">
                <a16:creationId xmlns:a16="http://schemas.microsoft.com/office/drawing/2014/main" id="{C0319146-8270-4C8D-889C-354516A3C49D}"/>
              </a:ext>
            </a:extLst>
          </p:cNvPr>
          <p:cNvSpPr>
            <a:spLocks noGrp="1"/>
          </p:cNvSpPr>
          <p:nvPr>
            <p:ph type="body" sz="quarter" idx="16"/>
          </p:nvPr>
        </p:nvSpPr>
        <p:spPr/>
        <p:txBody>
          <a:bodyPr/>
          <a:lstStyle/>
          <a:p>
            <a:r>
              <a:rPr lang="zh-CN" altLang="en-US" dirty="0"/>
              <a:t>默认编程环境：</a:t>
            </a:r>
          </a:p>
          <a:p>
            <a:pPr lvl="1"/>
            <a:r>
              <a:rPr lang="zh-CN" altLang="en-US" dirty="0"/>
              <a:t>命令行    </a:t>
            </a:r>
            <a:endParaRPr lang="en-US" altLang="zh-CN" dirty="0"/>
          </a:p>
          <a:p>
            <a:pPr lvl="1"/>
            <a:r>
              <a:rPr lang="en-US" altLang="zh-CN" dirty="0"/>
              <a:t>IDLE</a:t>
            </a:r>
          </a:p>
          <a:p>
            <a:endParaRPr lang="en-US" altLang="zh-CN" dirty="0"/>
          </a:p>
          <a:p>
            <a:r>
              <a:rPr lang="zh-CN" altLang="en-US" dirty="0"/>
              <a:t>其他常用开发环境：</a:t>
            </a:r>
          </a:p>
          <a:p>
            <a:pPr lvl="1"/>
            <a:r>
              <a:rPr lang="en-US" altLang="zh-CN" dirty="0" err="1"/>
              <a:t>Jupyter</a:t>
            </a:r>
            <a:r>
              <a:rPr lang="en-US" altLang="zh-CN" dirty="0"/>
              <a:t> Notebook</a:t>
            </a:r>
            <a:r>
              <a:rPr lang="zh-CN" altLang="en-US" dirty="0"/>
              <a:t>（本门课程推荐）</a:t>
            </a:r>
            <a:endParaRPr lang="en-US" altLang="zh-CN" dirty="0"/>
          </a:p>
          <a:p>
            <a:pPr lvl="1"/>
            <a:r>
              <a:rPr lang="en-US" altLang="zh-CN" dirty="0"/>
              <a:t>PyCharm</a:t>
            </a:r>
          </a:p>
          <a:p>
            <a:endParaRPr lang="zh-CN" altLang="en-US" dirty="0"/>
          </a:p>
        </p:txBody>
      </p:sp>
      <p:pic>
        <p:nvPicPr>
          <p:cNvPr id="6" name="图片 5">
            <a:extLst>
              <a:ext uri="{FF2B5EF4-FFF2-40B4-BE49-F238E27FC236}">
                <a16:creationId xmlns:a16="http://schemas.microsoft.com/office/drawing/2014/main" id="{B46360A5-322D-4DB3-84F5-807DCBD43F3A}"/>
              </a:ext>
            </a:extLst>
          </p:cNvPr>
          <p:cNvPicPr>
            <a:picLocks noChangeAspect="1"/>
          </p:cNvPicPr>
          <p:nvPr/>
        </p:nvPicPr>
        <p:blipFill>
          <a:blip r:embed="rId2"/>
          <a:stretch>
            <a:fillRect/>
          </a:stretch>
        </p:blipFill>
        <p:spPr>
          <a:xfrm>
            <a:off x="3922223" y="1022217"/>
            <a:ext cx="7817252" cy="1409772"/>
          </a:xfrm>
          <a:prstGeom prst="rect">
            <a:avLst/>
          </a:prstGeom>
        </p:spPr>
      </p:pic>
      <p:sp>
        <p:nvSpPr>
          <p:cNvPr id="7" name="文本框 6">
            <a:extLst>
              <a:ext uri="{FF2B5EF4-FFF2-40B4-BE49-F238E27FC236}">
                <a16:creationId xmlns:a16="http://schemas.microsoft.com/office/drawing/2014/main" id="{C07D6AC5-B492-41D6-BA75-866BFC620A3F}"/>
              </a:ext>
            </a:extLst>
          </p:cNvPr>
          <p:cNvSpPr txBox="1"/>
          <p:nvPr/>
        </p:nvSpPr>
        <p:spPr>
          <a:xfrm>
            <a:off x="7328911" y="682202"/>
            <a:ext cx="2453916" cy="369332"/>
          </a:xfrm>
          <a:prstGeom prst="rect">
            <a:avLst/>
          </a:prstGeom>
          <a:noFill/>
        </p:spPr>
        <p:txBody>
          <a:bodyPr wrap="square">
            <a:spAutoFit/>
          </a:bodyPr>
          <a:lstStyle/>
          <a:p>
            <a:r>
              <a:rPr lang="zh-CN" altLang="en-US" dirty="0"/>
              <a:t>（演示）</a:t>
            </a:r>
          </a:p>
        </p:txBody>
      </p:sp>
    </p:spTree>
    <p:extLst>
      <p:ext uri="{BB962C8B-B14F-4D97-AF65-F5344CB8AC3E}">
        <p14:creationId xmlns:p14="http://schemas.microsoft.com/office/powerpoint/2010/main" val="29600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76B461-CA36-4EC8-8A3E-AF5A37E05C1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B4DAACB-DF23-4AD9-8BD0-7E54F9EF59A0}"/>
              </a:ext>
            </a:extLst>
          </p:cNvPr>
          <p:cNvSpPr>
            <a:spLocks noGrp="1"/>
          </p:cNvSpPr>
          <p:nvPr>
            <p:ph type="body" sz="quarter" idx="15"/>
          </p:nvPr>
        </p:nvSpPr>
        <p:spPr/>
        <p:txBody>
          <a:bodyPr/>
          <a:lstStyle/>
          <a:p>
            <a:r>
              <a:rPr lang="zh-CN" altLang="en-US" dirty="0"/>
              <a:t>字典元素的添加和修改</a:t>
            </a:r>
          </a:p>
        </p:txBody>
      </p:sp>
      <p:sp>
        <p:nvSpPr>
          <p:cNvPr id="4" name="文本占位符 3">
            <a:extLst>
              <a:ext uri="{FF2B5EF4-FFF2-40B4-BE49-F238E27FC236}">
                <a16:creationId xmlns:a16="http://schemas.microsoft.com/office/drawing/2014/main" id="{ADDF4B35-C6B8-4CAC-A713-F59D92E4532F}"/>
              </a:ext>
            </a:extLst>
          </p:cNvPr>
          <p:cNvSpPr>
            <a:spLocks noGrp="1"/>
          </p:cNvSpPr>
          <p:nvPr>
            <p:ph type="body" sz="quarter" idx="16"/>
          </p:nvPr>
        </p:nvSpPr>
        <p:spPr/>
        <p:txBody>
          <a:bodyPr/>
          <a:lstStyle/>
          <a:p>
            <a:r>
              <a:rPr lang="zh-CN" altLang="en-US" dirty="0"/>
              <a:t>当以指定键为下标为字典赋值时：</a:t>
            </a:r>
          </a:p>
          <a:p>
            <a:pPr lvl="1"/>
            <a:r>
              <a:rPr lang="en-US" altLang="zh-CN" dirty="0"/>
              <a:t>1</a:t>
            </a:r>
            <a:r>
              <a:rPr lang="zh-CN" altLang="en-US" dirty="0"/>
              <a:t>）若键存在，则可以修改该键的值；</a:t>
            </a:r>
          </a:p>
          <a:p>
            <a:pPr lvl="1"/>
            <a:r>
              <a:rPr lang="en-US" altLang="zh-CN" dirty="0"/>
              <a:t>2</a:t>
            </a:r>
            <a:r>
              <a:rPr lang="zh-CN" altLang="en-US" dirty="0"/>
              <a:t>）若不存在，则表示添加一个键、值对。</a:t>
            </a:r>
          </a:p>
          <a:p>
            <a:endParaRPr lang="zh-CN" altLang="en-US" dirty="0"/>
          </a:p>
        </p:txBody>
      </p:sp>
      <p:sp>
        <p:nvSpPr>
          <p:cNvPr id="6" name="文本框 5">
            <a:extLst>
              <a:ext uri="{FF2B5EF4-FFF2-40B4-BE49-F238E27FC236}">
                <a16:creationId xmlns:a16="http://schemas.microsoft.com/office/drawing/2014/main" id="{2E4A4E90-8BE5-4A94-890F-09E204E7E6E8}"/>
              </a:ext>
            </a:extLst>
          </p:cNvPr>
          <p:cNvSpPr txBox="1"/>
          <p:nvPr/>
        </p:nvSpPr>
        <p:spPr>
          <a:xfrm>
            <a:off x="1280786" y="3030139"/>
            <a:ext cx="9473014" cy="1754326"/>
          </a:xfrm>
          <a:prstGeom prst="rect">
            <a:avLst/>
          </a:prstGeom>
          <a:noFill/>
        </p:spPr>
        <p:txBody>
          <a:bodyPr wrap="square">
            <a:spAutoFit/>
          </a:bodyPr>
          <a:lstStyle/>
          <a:p>
            <a:pPr eaLnBrk="1" hangingPunct="1">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['age'] = 38                 #</a:t>
            </a:r>
            <a:r>
              <a:rPr lang="zh-CN" altLang="en-US" sz="1800" dirty="0">
                <a:latin typeface="Consolas" panose="020B0609020204030204" pitchFamily="49" charset="0"/>
              </a:rPr>
              <a:t>修改元素值</a:t>
            </a:r>
          </a:p>
          <a:p>
            <a:pPr eaLnBrk="1" hangingPunct="1">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endParaRPr lang="en-US" altLang="zh-CN" sz="1800" dirty="0">
              <a:latin typeface="Consolas" panose="020B0609020204030204" pitchFamily="49" charset="0"/>
            </a:endParaRPr>
          </a:p>
          <a:p>
            <a:pPr eaLnBrk="1" hangingPunct="1">
              <a:buSzPct val="90000"/>
              <a:buFont typeface="Wingdings" panose="05000000000000000000" pitchFamily="2" charset="2"/>
              <a:buNone/>
            </a:pPr>
            <a:r>
              <a:rPr lang="en-US" altLang="zh-CN" sz="1800" dirty="0">
                <a:solidFill>
                  <a:srgbClr val="0070C0"/>
                </a:solidFill>
                <a:latin typeface="Consolas" panose="020B0609020204030204" pitchFamily="49" charset="0"/>
              </a:rPr>
              <a:t>{'age': 38, 'name': 'Dong', 'sex': 'male'}</a:t>
            </a:r>
          </a:p>
          <a:p>
            <a:pPr eaLnBrk="1" hangingPunct="1">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r>
              <a:rPr lang="en-US" altLang="zh-CN" sz="1800" dirty="0">
                <a:latin typeface="Consolas" panose="020B0609020204030204" pitchFamily="49" charset="0"/>
              </a:rPr>
              <a:t>['address'] = 'SDIBT'        #</a:t>
            </a:r>
            <a:r>
              <a:rPr lang="zh-CN" altLang="en-US" sz="1800" dirty="0">
                <a:latin typeface="Consolas" panose="020B0609020204030204" pitchFamily="49" charset="0"/>
              </a:rPr>
              <a:t>增加新元素</a:t>
            </a:r>
          </a:p>
          <a:p>
            <a:pPr eaLnBrk="1" hangingPunct="1">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aDict</a:t>
            </a:r>
            <a:endParaRPr lang="en-US" altLang="zh-CN" sz="1800" dirty="0">
              <a:latin typeface="Consolas" panose="020B0609020204030204" pitchFamily="49" charset="0"/>
            </a:endParaRPr>
          </a:p>
          <a:p>
            <a:pPr eaLnBrk="1" hangingPunct="1">
              <a:buSzPct val="90000"/>
              <a:buFont typeface="Wingdings" panose="05000000000000000000" pitchFamily="2" charset="2"/>
              <a:buNone/>
            </a:pPr>
            <a:r>
              <a:rPr lang="en-US" altLang="zh-CN" sz="1800" dirty="0">
                <a:solidFill>
                  <a:srgbClr val="0070C0"/>
                </a:solidFill>
                <a:latin typeface="Consolas" panose="020B0609020204030204" pitchFamily="49" charset="0"/>
              </a:rPr>
              <a:t>{'age': 38, 'address': 'SDIBT', 'name': 'Dong', 'sex': 'male'}</a:t>
            </a:r>
          </a:p>
        </p:txBody>
      </p:sp>
    </p:spTree>
    <p:extLst>
      <p:ext uri="{BB962C8B-B14F-4D97-AF65-F5344CB8AC3E}">
        <p14:creationId xmlns:p14="http://schemas.microsoft.com/office/powerpoint/2010/main" val="351957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DCE9C50-46FD-488A-B7EB-9DC7E62866F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2C2F86A-AC90-44E0-AD77-970DD63CAAB1}"/>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18B2ED6B-2190-4A7E-B428-3F2A8C745FDA}"/>
              </a:ext>
            </a:extLst>
          </p:cNvPr>
          <p:cNvSpPr>
            <a:spLocks noGrp="1"/>
          </p:cNvSpPr>
          <p:nvPr>
            <p:ph type="body" sz="quarter" idx="16"/>
          </p:nvPr>
        </p:nvSpPr>
        <p:spPr/>
        <p:txBody>
          <a:bodyPr/>
          <a:lstStyle/>
          <a:p>
            <a:r>
              <a:rPr lang="zh-CN" altLang="en-US" sz="2400" noProof="1"/>
              <a:t>使用字典对象的</a:t>
            </a:r>
            <a:r>
              <a:rPr lang="en-US" altLang="x-none" sz="2400" noProof="1"/>
              <a:t>update()</a:t>
            </a:r>
            <a:r>
              <a:rPr lang="zh-CN" altLang="en-US" sz="2400" noProof="1"/>
              <a:t>方法将另一个字典的键、值对添加到当前字典对象。</a:t>
            </a:r>
          </a:p>
          <a:p>
            <a:r>
              <a:rPr lang="zh-CN" altLang="en-US" dirty="0"/>
              <a:t>使用</a:t>
            </a:r>
            <a:r>
              <a:rPr lang="en-US" altLang="zh-CN" dirty="0"/>
              <a:t>del</a:t>
            </a:r>
            <a:r>
              <a:rPr lang="zh-CN" altLang="en-US" dirty="0"/>
              <a:t>删除字典中指定键的元素</a:t>
            </a:r>
          </a:p>
          <a:p>
            <a:r>
              <a:rPr lang="zh-CN" altLang="en-US" dirty="0"/>
              <a:t>使用字典对象的</a:t>
            </a:r>
            <a:r>
              <a:rPr lang="en-US" altLang="zh-CN" dirty="0"/>
              <a:t>clear()</a:t>
            </a:r>
            <a:r>
              <a:rPr lang="zh-CN" altLang="en-US" dirty="0"/>
              <a:t>方法来删除字典中所有元素</a:t>
            </a:r>
          </a:p>
          <a:p>
            <a:r>
              <a:rPr lang="zh-CN" altLang="en-US" dirty="0"/>
              <a:t>使用字典对象的</a:t>
            </a:r>
            <a:r>
              <a:rPr lang="en-US" altLang="zh-CN" dirty="0"/>
              <a:t>pop()</a:t>
            </a:r>
            <a:r>
              <a:rPr lang="zh-CN" altLang="en-US" dirty="0"/>
              <a:t>方法删除并返回指定键的元素</a:t>
            </a:r>
          </a:p>
          <a:p>
            <a:r>
              <a:rPr lang="zh-CN" altLang="en-US" dirty="0"/>
              <a:t>使用字典对象的</a:t>
            </a:r>
            <a:r>
              <a:rPr lang="en-US" altLang="zh-CN" dirty="0" err="1"/>
              <a:t>popitem</a:t>
            </a:r>
            <a:r>
              <a:rPr lang="en-US" altLang="zh-CN" dirty="0"/>
              <a:t>()</a:t>
            </a:r>
            <a:r>
              <a:rPr lang="zh-CN" altLang="en-US" dirty="0"/>
              <a:t>方法删除并返回字典中的一个元素</a:t>
            </a:r>
          </a:p>
          <a:p>
            <a:endParaRPr lang="zh-CN" altLang="en-US" dirty="0"/>
          </a:p>
        </p:txBody>
      </p:sp>
    </p:spTree>
    <p:extLst>
      <p:ext uri="{BB962C8B-B14F-4D97-AF65-F5344CB8AC3E}">
        <p14:creationId xmlns:p14="http://schemas.microsoft.com/office/powerpoint/2010/main" val="24421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B4D995-269B-40AC-B8D7-266380F38B5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3FECD6B-A832-4202-828E-D991B96870B7}"/>
              </a:ext>
            </a:extLst>
          </p:cNvPr>
          <p:cNvSpPr>
            <a:spLocks noGrp="1"/>
          </p:cNvSpPr>
          <p:nvPr>
            <p:ph type="body" sz="quarter" idx="15"/>
          </p:nvPr>
        </p:nvSpPr>
        <p:spPr/>
        <p:txBody>
          <a:bodyPr/>
          <a:lstStyle/>
          <a:p>
            <a:r>
              <a:rPr lang="zh-CN" altLang="en-US" dirty="0"/>
              <a:t>字典推导式</a:t>
            </a:r>
          </a:p>
        </p:txBody>
      </p:sp>
      <p:sp>
        <p:nvSpPr>
          <p:cNvPr id="4" name="文本占位符 3">
            <a:extLst>
              <a:ext uri="{FF2B5EF4-FFF2-40B4-BE49-F238E27FC236}">
                <a16:creationId xmlns:a16="http://schemas.microsoft.com/office/drawing/2014/main" id="{73C71F7C-B557-4B66-8809-D56C28C16087}"/>
              </a:ext>
            </a:extLst>
          </p:cNvPr>
          <p:cNvSpPr>
            <a:spLocks noGrp="1"/>
          </p:cNvSpPr>
          <p:nvPr>
            <p:ph type="body" sz="quarter" idx="16"/>
          </p:nvPr>
        </p:nvSpPr>
        <p:spPr>
          <a:xfrm>
            <a:off x="695402" y="943522"/>
            <a:ext cx="10058400" cy="1796294"/>
          </a:xfrm>
        </p:spPr>
        <p:txBody>
          <a:bodyPr/>
          <a:lstStyle/>
          <a:p>
            <a:pPr marL="1588" indent="-344488" eaLnBrk="1" hangingPunct="1">
              <a:lnSpc>
                <a:spcPct val="150000"/>
              </a:lnSpc>
              <a:buSzPct val="90000"/>
              <a:buFont typeface="Wingdings" panose="05000000000000000000" pitchFamily="2" charset="2"/>
              <a:buNone/>
            </a:pPr>
            <a:r>
              <a:rPr lang="zh-CN" altLang="en-US" sz="2400" dirty="0">
                <a:latin typeface="Consolas" panose="020B0609020204030204" pitchFamily="49" charset="0"/>
              </a:rPr>
              <a:t>字典的推导式生成字典对象，格式如下：</a:t>
            </a:r>
            <a:endParaRPr lang="en-US" altLang="zh-CN" sz="2400" dirty="0">
              <a:latin typeface="Consolas" panose="020B0609020204030204" pitchFamily="49" charset="0"/>
            </a:endParaRPr>
          </a:p>
          <a:p>
            <a:pPr marL="1588" indent="-344488" eaLnBrk="1" hangingPunct="1">
              <a:lnSpc>
                <a:spcPct val="150000"/>
              </a:lnSpc>
              <a:buSzPct val="90000"/>
              <a:buFont typeface="Wingdings" panose="05000000000000000000" pitchFamily="2" charset="2"/>
              <a:buNone/>
            </a:pPr>
            <a:r>
              <a:rPr lang="en-US" altLang="zh-CN" sz="2400" dirty="0">
                <a:solidFill>
                  <a:srgbClr val="FF0000"/>
                </a:solidFill>
                <a:latin typeface="Consolas" panose="020B0609020204030204" pitchFamily="49" charset="0"/>
              </a:rPr>
              <a:t>	{key</a:t>
            </a:r>
            <a:r>
              <a:rPr lang="zh-CN" altLang="en-US" sz="2400" dirty="0">
                <a:solidFill>
                  <a:srgbClr val="FF0000"/>
                </a:solidFill>
                <a:latin typeface="Consolas" panose="020B0609020204030204" pitchFamily="49" charset="0"/>
              </a:rPr>
              <a:t>表达式</a:t>
            </a:r>
            <a:r>
              <a:rPr lang="en-US" altLang="zh-CN" sz="2400" dirty="0">
                <a:solidFill>
                  <a:srgbClr val="FF0000"/>
                </a:solidFill>
                <a:latin typeface="Consolas" panose="020B0609020204030204" pitchFamily="49" charset="0"/>
              </a:rPr>
              <a:t>: value</a:t>
            </a:r>
            <a:r>
              <a:rPr lang="zh-CN" altLang="en-US" sz="2400" dirty="0">
                <a:solidFill>
                  <a:srgbClr val="FF0000"/>
                </a:solidFill>
                <a:latin typeface="Consolas" panose="020B0609020204030204" pitchFamily="49" charset="0"/>
              </a:rPr>
              <a:t>表达式 </a:t>
            </a:r>
            <a:r>
              <a:rPr lang="en-US" altLang="zh-CN" sz="2400" dirty="0">
                <a:solidFill>
                  <a:srgbClr val="FF0000"/>
                </a:solidFill>
                <a:latin typeface="Consolas" panose="020B0609020204030204" pitchFamily="49" charset="0"/>
              </a:rPr>
              <a:t>for </a:t>
            </a:r>
            <a:r>
              <a:rPr lang="zh-CN" altLang="en-US" sz="2400" dirty="0">
                <a:solidFill>
                  <a:srgbClr val="FF0000"/>
                </a:solidFill>
                <a:latin typeface="Consolas" panose="020B0609020204030204" pitchFamily="49" charset="0"/>
              </a:rPr>
              <a:t>表达式 </a:t>
            </a:r>
            <a:r>
              <a:rPr lang="en-US" altLang="zh-CN" sz="2400" dirty="0">
                <a:solidFill>
                  <a:srgbClr val="FF0000"/>
                </a:solidFill>
                <a:latin typeface="Consolas" panose="020B0609020204030204" pitchFamily="49" charset="0"/>
              </a:rPr>
              <a:t>in </a:t>
            </a:r>
            <a:r>
              <a:rPr lang="zh-CN" altLang="en-US" sz="2400" dirty="0">
                <a:solidFill>
                  <a:srgbClr val="FF0000"/>
                </a:solidFill>
                <a:latin typeface="Consolas" panose="020B0609020204030204" pitchFamily="49" charset="0"/>
              </a:rPr>
              <a:t>可迭代对象</a:t>
            </a:r>
            <a:r>
              <a:rPr lang="en-US" altLang="zh-CN" sz="2400" dirty="0">
                <a:solidFill>
                  <a:srgbClr val="FF0000"/>
                </a:solidFill>
                <a:latin typeface="Consolas" panose="020B0609020204030204" pitchFamily="49" charset="0"/>
              </a:rPr>
              <a:t>}</a:t>
            </a:r>
          </a:p>
          <a:p>
            <a:pPr marL="1588" indent="-344488" eaLnBrk="1" hangingPunct="1">
              <a:lnSpc>
                <a:spcPct val="150000"/>
              </a:lnSpc>
              <a:buSzPct val="90000"/>
              <a:buFont typeface="Wingdings" panose="05000000000000000000" pitchFamily="2" charset="2"/>
              <a:buNone/>
            </a:pPr>
            <a:r>
              <a:rPr lang="zh-CN" altLang="en-US" sz="2400" dirty="0">
                <a:latin typeface="Consolas" panose="020B0609020204030204" pitchFamily="49" charset="0"/>
              </a:rPr>
              <a:t>类似于列表推导式，字典推导也可以增加</a:t>
            </a:r>
            <a:r>
              <a:rPr lang="en-US" altLang="zh-CN" sz="2400" dirty="0">
                <a:latin typeface="Consolas" panose="020B0609020204030204" pitchFamily="49" charset="0"/>
              </a:rPr>
              <a:t>if</a:t>
            </a:r>
            <a:r>
              <a:rPr lang="zh-CN" altLang="en-US" sz="2400" dirty="0">
                <a:latin typeface="Consolas" panose="020B0609020204030204" pitchFamily="49" charset="0"/>
              </a:rPr>
              <a:t>判断，多个</a:t>
            </a:r>
            <a:r>
              <a:rPr lang="en-US" altLang="zh-CN" sz="2400" dirty="0">
                <a:latin typeface="Consolas" panose="020B0609020204030204" pitchFamily="49" charset="0"/>
              </a:rPr>
              <a:t>for</a:t>
            </a:r>
            <a:r>
              <a:rPr lang="zh-CN" altLang="en-US" sz="2400" dirty="0">
                <a:latin typeface="Consolas" panose="020B0609020204030204" pitchFamily="49" charset="0"/>
              </a:rPr>
              <a:t>循环</a:t>
            </a:r>
            <a:endParaRPr lang="en-US" altLang="zh-CN" sz="2400" dirty="0">
              <a:latin typeface="Consolas" panose="020B0609020204030204" pitchFamily="49" charset="0"/>
            </a:endParaRPr>
          </a:p>
          <a:p>
            <a:pPr marL="1588" indent="-344488" eaLnBrk="1" hangingPunct="1">
              <a:lnSpc>
                <a:spcPct val="150000"/>
              </a:lnSpc>
              <a:buSzPct val="90000"/>
              <a:buFont typeface="Wingdings" panose="05000000000000000000" pitchFamily="2" charset="2"/>
              <a:buNone/>
            </a:pPr>
            <a:r>
              <a:rPr lang="en-US" altLang="zh-CN" sz="2400" dirty="0">
                <a:latin typeface="Consolas" panose="020B0609020204030204" pitchFamily="49" charset="0"/>
              </a:rPr>
              <a:t>	</a:t>
            </a:r>
            <a:endParaRPr lang="zh-CN" altLang="en-US" dirty="0"/>
          </a:p>
        </p:txBody>
      </p:sp>
      <p:sp>
        <p:nvSpPr>
          <p:cNvPr id="6" name="文本框 5">
            <a:extLst>
              <a:ext uri="{FF2B5EF4-FFF2-40B4-BE49-F238E27FC236}">
                <a16:creationId xmlns:a16="http://schemas.microsoft.com/office/drawing/2014/main" id="{95C4FE6C-9B99-406E-9DEF-27259F28EFF6}"/>
              </a:ext>
            </a:extLst>
          </p:cNvPr>
          <p:cNvSpPr txBox="1"/>
          <p:nvPr/>
        </p:nvSpPr>
        <p:spPr>
          <a:xfrm>
            <a:off x="733117" y="2767118"/>
            <a:ext cx="10861621" cy="4064318"/>
          </a:xfrm>
          <a:prstGeom prst="rect">
            <a:avLst/>
          </a:prstGeom>
          <a:noFill/>
        </p:spPr>
        <p:txBody>
          <a:bodyPr wrap="square">
            <a:spAutoFit/>
          </a:bodyPr>
          <a:lstStyle/>
          <a:p>
            <a:pPr marL="1588" indent="-344488" eaLnBrk="1" hangingPunct="1">
              <a:lnSpc>
                <a:spcPct val="150000"/>
              </a:lnSpc>
              <a:buSzPct val="90000"/>
              <a:buFont typeface="Wingdings" panose="05000000000000000000" pitchFamily="2" charset="2"/>
              <a:buNone/>
            </a:pPr>
            <a:r>
              <a:rPr lang="zh-CN" altLang="en-US" sz="2000" dirty="0">
                <a:latin typeface="Consolas" panose="020B0609020204030204" pitchFamily="49" charset="0"/>
              </a:rPr>
              <a:t>统计文本中字符出现的次数：</a:t>
            </a:r>
            <a:endParaRPr lang="en-US" altLang="zh-CN" sz="2000" dirty="0">
              <a:latin typeface="Consolas" panose="020B0609020204030204" pitchFamily="49" charset="0"/>
            </a:endParaRPr>
          </a:p>
          <a:p>
            <a:pPr marL="1588" indent="-344488" eaLnBrk="1" hangingPunct="1">
              <a:lnSpc>
                <a:spcPct val="150000"/>
              </a:lnSpc>
              <a:buSzPct val="90000"/>
              <a:buFont typeface="Wingdings" panose="05000000000000000000" pitchFamily="2" charset="2"/>
              <a:buNone/>
            </a:pPr>
            <a:endParaRPr lang="en-US" altLang="zh-CN" sz="1000" dirty="0">
              <a:latin typeface="Consolas" panose="020B0609020204030204" pitchFamily="49" charset="0"/>
            </a:endParaRPr>
          </a:p>
          <a:p>
            <a:pPr marL="1588" indent="-344488" eaLnBrk="1" hangingPunct="1">
              <a:lnSpc>
                <a:spcPct val="150000"/>
              </a:lnSpc>
              <a:buSzPct val="90000"/>
              <a:buFont typeface="Wingdings" panose="05000000000000000000" pitchFamily="2" charset="2"/>
              <a:buNone/>
            </a:pPr>
            <a:r>
              <a:rPr lang="en-US" altLang="zh-CN" sz="1800" dirty="0" err="1">
                <a:latin typeface="Consolas" panose="020B0609020204030204" pitchFamily="49" charset="0"/>
              </a:rPr>
              <a:t>my_test</a:t>
            </a:r>
            <a:r>
              <a:rPr lang="en-US" altLang="zh-CN" sz="1800" dirty="0">
                <a:latin typeface="Consolas" panose="020B0609020204030204" pitchFamily="49" charset="0"/>
              </a:rPr>
              <a:t> = 'hello world, hello python'</a:t>
            </a:r>
          </a:p>
          <a:p>
            <a:pPr marL="1588" indent="-344488" eaLnBrk="1" hangingPunct="1">
              <a:lnSpc>
                <a:spcPct val="150000"/>
              </a:lnSpc>
              <a:buSzPct val="90000"/>
              <a:buFont typeface="Wingdings" panose="05000000000000000000" pitchFamily="2" charset="2"/>
              <a:buNone/>
            </a:pPr>
            <a:r>
              <a:rPr lang="en-US" altLang="zh-CN" sz="1800" dirty="0">
                <a:latin typeface="Consolas" panose="020B0609020204030204" pitchFamily="49" charset="0"/>
              </a:rPr>
              <a:t>d = {}</a:t>
            </a:r>
          </a:p>
          <a:p>
            <a:pPr marL="1588" indent="-344488" eaLnBrk="1" hangingPunct="1">
              <a:lnSpc>
                <a:spcPct val="150000"/>
              </a:lnSpc>
              <a:buSzPct val="90000"/>
              <a:buFont typeface="Wingdings" panose="05000000000000000000" pitchFamily="2" charset="2"/>
              <a:buNone/>
            </a:pPr>
            <a:r>
              <a:rPr lang="en-US" altLang="zh-CN" sz="1800" dirty="0">
                <a:latin typeface="Consolas" panose="020B0609020204030204" pitchFamily="49" charset="0"/>
              </a:rPr>
              <a:t>for c in </a:t>
            </a:r>
            <a:r>
              <a:rPr lang="en-US" altLang="zh-CN" sz="1800" dirty="0" err="1">
                <a:latin typeface="Consolas" panose="020B0609020204030204" pitchFamily="49" charset="0"/>
              </a:rPr>
              <a:t>my_test</a:t>
            </a:r>
            <a:r>
              <a:rPr lang="en-US" altLang="zh-CN" sz="1800" dirty="0">
                <a:latin typeface="Consolas" panose="020B0609020204030204" pitchFamily="49" charset="0"/>
              </a:rPr>
              <a:t>:</a:t>
            </a:r>
          </a:p>
          <a:p>
            <a:pPr marL="1588" indent="-344488" eaLnBrk="1" hangingPunct="1">
              <a:lnSpc>
                <a:spcPct val="150000"/>
              </a:lnSpc>
              <a:buSzPct val="90000"/>
              <a:buFont typeface="Wingdings" panose="05000000000000000000" pitchFamily="2" charset="2"/>
              <a:buNone/>
            </a:pPr>
            <a:r>
              <a:rPr lang="en-US" altLang="zh-CN" sz="1800" dirty="0">
                <a:latin typeface="Consolas" panose="020B0609020204030204" pitchFamily="49" charset="0"/>
              </a:rPr>
              <a:t>    d[c] = </a:t>
            </a:r>
            <a:r>
              <a:rPr lang="en-US" altLang="zh-CN" sz="1800" dirty="0" err="1">
                <a:latin typeface="Consolas" panose="020B0609020204030204" pitchFamily="49" charset="0"/>
              </a:rPr>
              <a:t>my_test.count</a:t>
            </a:r>
            <a:r>
              <a:rPr lang="en-US" altLang="zh-CN" sz="1800" dirty="0">
                <a:latin typeface="Consolas" panose="020B0609020204030204" pitchFamily="49" charset="0"/>
              </a:rPr>
              <a:t>(c)</a:t>
            </a:r>
          </a:p>
          <a:p>
            <a:pPr marL="1588" indent="-344488" eaLnBrk="1" hangingPunct="1">
              <a:lnSpc>
                <a:spcPct val="150000"/>
              </a:lnSpc>
              <a:buSzPct val="90000"/>
              <a:buFont typeface="Wingdings" panose="05000000000000000000" pitchFamily="2" charset="2"/>
              <a:buNone/>
            </a:pPr>
            <a:r>
              <a:rPr lang="en-US" altLang="zh-CN" sz="1800" dirty="0">
                <a:latin typeface="Consolas" panose="020B0609020204030204" pitchFamily="49" charset="0"/>
              </a:rPr>
              <a:t>print(d)</a:t>
            </a:r>
          </a:p>
          <a:p>
            <a:pPr marL="1588" indent="-344488" eaLnBrk="1" hangingPunct="1">
              <a:lnSpc>
                <a:spcPct val="150000"/>
              </a:lnSpc>
              <a:buSzPct val="90000"/>
              <a:buFont typeface="Wingdings" panose="05000000000000000000" pitchFamily="2" charset="2"/>
              <a:buNone/>
            </a:pPr>
            <a:endParaRPr lang="en-US" altLang="zh-CN" sz="1800" dirty="0">
              <a:latin typeface="Consolas" panose="020B0609020204030204" pitchFamily="49" charset="0"/>
            </a:endParaRPr>
          </a:p>
          <a:p>
            <a:pPr marL="1588" indent="-344488" eaLnBrk="1" hangingPunct="1">
              <a:lnSpc>
                <a:spcPct val="150000"/>
              </a:lnSpc>
              <a:buSzPct val="90000"/>
              <a:buFont typeface="Wingdings" panose="05000000000000000000" pitchFamily="2" charset="2"/>
              <a:buNone/>
            </a:pPr>
            <a:r>
              <a:rPr lang="en-US" altLang="zh-CN" sz="1800" dirty="0" err="1">
                <a:latin typeface="Consolas" panose="020B0609020204030204" pitchFamily="49" charset="0"/>
              </a:rPr>
              <a:t>char_count</a:t>
            </a:r>
            <a:r>
              <a:rPr lang="en-US" altLang="zh-CN" sz="1800" dirty="0">
                <a:latin typeface="Consolas" panose="020B0609020204030204" pitchFamily="49" charset="0"/>
              </a:rPr>
              <a:t> = {</a:t>
            </a:r>
            <a:r>
              <a:rPr lang="en-US" altLang="zh-CN" sz="1800" dirty="0" err="1">
                <a:latin typeface="Consolas" panose="020B0609020204030204" pitchFamily="49" charset="0"/>
              </a:rPr>
              <a:t>c:my_test.count</a:t>
            </a:r>
            <a:r>
              <a:rPr lang="en-US" altLang="zh-CN" sz="1800" dirty="0">
                <a:latin typeface="Consolas" panose="020B0609020204030204" pitchFamily="49" charset="0"/>
              </a:rPr>
              <a:t>(c) for c in </a:t>
            </a:r>
            <a:r>
              <a:rPr lang="en-US" altLang="zh-CN" sz="1800" dirty="0" err="1">
                <a:latin typeface="Consolas" panose="020B0609020204030204" pitchFamily="49" charset="0"/>
              </a:rPr>
              <a:t>my_test</a:t>
            </a:r>
            <a:r>
              <a:rPr lang="en-US" altLang="zh-CN" sz="1800" dirty="0">
                <a:latin typeface="Consolas" panose="020B0609020204030204" pitchFamily="49" charset="0"/>
              </a:rPr>
              <a:t>}</a:t>
            </a:r>
          </a:p>
          <a:p>
            <a:pPr marL="1588" indent="-344488" eaLnBrk="1" hangingPunct="1">
              <a:lnSpc>
                <a:spcPct val="150000"/>
              </a:lnSpc>
              <a:buSzPct val="90000"/>
              <a:buFont typeface="Wingdings" panose="05000000000000000000" pitchFamily="2" charset="2"/>
              <a:buNone/>
            </a:pPr>
            <a:r>
              <a:rPr lang="en-US" altLang="zh-CN" sz="1800" dirty="0">
                <a:latin typeface="Consolas" panose="020B0609020204030204" pitchFamily="49" charset="0"/>
              </a:rPr>
              <a:t>print(</a:t>
            </a:r>
            <a:r>
              <a:rPr lang="en-US" altLang="zh-CN" sz="1800" dirty="0" err="1">
                <a:latin typeface="Consolas" panose="020B0609020204030204" pitchFamily="49" charset="0"/>
              </a:rPr>
              <a:t>char_count</a:t>
            </a:r>
            <a:r>
              <a:rPr lang="en-US" altLang="zh-CN" sz="1800" dirty="0">
                <a:latin typeface="Consolas" panose="020B0609020204030204" pitchFamily="49" charset="0"/>
              </a:rPr>
              <a:t>)</a:t>
            </a:r>
          </a:p>
        </p:txBody>
      </p:sp>
    </p:spTree>
    <p:extLst>
      <p:ext uri="{BB962C8B-B14F-4D97-AF65-F5344CB8AC3E}">
        <p14:creationId xmlns:p14="http://schemas.microsoft.com/office/powerpoint/2010/main" val="21815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715A94-F633-4084-AFC9-1575A7E05A4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6C1EAC3-081B-4A03-BCFA-8B2C6ADF9B78}"/>
              </a:ext>
            </a:extLst>
          </p:cNvPr>
          <p:cNvSpPr>
            <a:spLocks noGrp="1"/>
          </p:cNvSpPr>
          <p:nvPr>
            <p:ph type="body" sz="quarter" idx="15"/>
          </p:nvPr>
        </p:nvSpPr>
        <p:spPr/>
        <p:txBody>
          <a:bodyPr/>
          <a:lstStyle/>
          <a:p>
            <a:r>
              <a:rPr lang="zh-CN" altLang="en-US" dirty="0"/>
              <a:t>集合</a:t>
            </a:r>
          </a:p>
        </p:txBody>
      </p:sp>
      <p:sp>
        <p:nvSpPr>
          <p:cNvPr id="4" name="文本占位符 3">
            <a:extLst>
              <a:ext uri="{FF2B5EF4-FFF2-40B4-BE49-F238E27FC236}">
                <a16:creationId xmlns:a16="http://schemas.microsoft.com/office/drawing/2014/main" id="{9B161655-9AF5-49F2-AE3D-9D57B973A33F}"/>
              </a:ext>
            </a:extLst>
          </p:cNvPr>
          <p:cNvSpPr>
            <a:spLocks noGrp="1"/>
          </p:cNvSpPr>
          <p:nvPr>
            <p:ph type="body" sz="quarter" idx="16"/>
          </p:nvPr>
        </p:nvSpPr>
        <p:spPr/>
        <p:txBody>
          <a:bodyPr/>
          <a:lstStyle/>
          <a:p>
            <a:r>
              <a:rPr lang="zh-CN" altLang="en-US" dirty="0"/>
              <a:t>集合是</a:t>
            </a:r>
            <a:r>
              <a:rPr lang="zh-CN" altLang="en-US" b="1" dirty="0">
                <a:solidFill>
                  <a:srgbClr val="C00000"/>
                </a:solidFill>
              </a:rPr>
              <a:t>无序、可变</a:t>
            </a:r>
            <a:r>
              <a:rPr lang="zh-CN" altLang="en-US" dirty="0"/>
              <a:t>序列，使用一对大括号界定，</a:t>
            </a:r>
            <a:r>
              <a:rPr lang="zh-CN" altLang="en-US" b="1" dirty="0">
                <a:solidFill>
                  <a:srgbClr val="C00000"/>
                </a:solidFill>
              </a:rPr>
              <a:t>元素不可重复</a:t>
            </a:r>
            <a:r>
              <a:rPr lang="zh-CN" altLang="en-US" dirty="0"/>
              <a:t>，同一个集合中每个元素都是唯一的。</a:t>
            </a:r>
          </a:p>
          <a:p>
            <a:r>
              <a:rPr lang="zh-CN" altLang="en-US" dirty="0"/>
              <a:t>集合中只能包含数字、字符串、元组等不可变类型（或者说可哈希）的数据，而</a:t>
            </a:r>
            <a:r>
              <a:rPr lang="zh-CN" altLang="en-US" b="1" dirty="0">
                <a:solidFill>
                  <a:srgbClr val="C00000"/>
                </a:solidFill>
              </a:rPr>
              <a:t>不能包含列表、字典、集合等可变类型</a:t>
            </a:r>
            <a:r>
              <a:rPr lang="zh-CN" altLang="en-US" dirty="0"/>
              <a:t>的数据。</a:t>
            </a:r>
          </a:p>
          <a:p>
            <a:endParaRPr lang="zh-CN" altLang="en-US" dirty="0"/>
          </a:p>
        </p:txBody>
      </p:sp>
    </p:spTree>
    <p:extLst>
      <p:ext uri="{BB962C8B-B14F-4D97-AF65-F5344CB8AC3E}">
        <p14:creationId xmlns:p14="http://schemas.microsoft.com/office/powerpoint/2010/main" val="384792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AE6301-5AA8-4464-8428-58B3F0F109A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BFB215F-689D-4BAB-B0F1-F6C983E3F3CF}"/>
              </a:ext>
            </a:extLst>
          </p:cNvPr>
          <p:cNvSpPr>
            <a:spLocks noGrp="1"/>
          </p:cNvSpPr>
          <p:nvPr>
            <p:ph type="body" sz="quarter" idx="15"/>
          </p:nvPr>
        </p:nvSpPr>
        <p:spPr/>
        <p:txBody>
          <a:bodyPr/>
          <a:lstStyle/>
          <a:p>
            <a:endParaRPr lang="zh-CN" altLang="en-US" dirty="0"/>
          </a:p>
        </p:txBody>
      </p:sp>
      <p:sp>
        <p:nvSpPr>
          <p:cNvPr id="4" name="文本占位符 3">
            <a:extLst>
              <a:ext uri="{FF2B5EF4-FFF2-40B4-BE49-F238E27FC236}">
                <a16:creationId xmlns:a16="http://schemas.microsoft.com/office/drawing/2014/main" id="{4612B713-C35C-4633-8F33-9847014BCCBD}"/>
              </a:ext>
            </a:extLst>
          </p:cNvPr>
          <p:cNvSpPr>
            <a:spLocks noGrp="1"/>
          </p:cNvSpPr>
          <p:nvPr>
            <p:ph type="body" sz="quarter" idx="16"/>
          </p:nvPr>
        </p:nvSpPr>
        <p:spPr>
          <a:xfrm>
            <a:off x="695400" y="1385317"/>
            <a:ext cx="10058400" cy="2497751"/>
          </a:xfrm>
        </p:spPr>
        <p:txBody>
          <a:bodyPr/>
          <a:lstStyle/>
          <a:p>
            <a:r>
              <a:rPr lang="zh-CN" altLang="en-US" dirty="0"/>
              <a:t>使用</a:t>
            </a:r>
            <a:r>
              <a:rPr lang="en-US" altLang="zh-CN" dirty="0"/>
              <a:t>{}</a:t>
            </a:r>
            <a:r>
              <a:rPr lang="zh-CN" altLang="en-US" dirty="0"/>
              <a:t>创建集合对象，并使用</a:t>
            </a:r>
            <a:r>
              <a:rPr lang="en-US" altLang="zh-CN" dirty="0"/>
              <a:t>add()</a:t>
            </a:r>
            <a:r>
              <a:rPr lang="zh-CN" altLang="en-US" dirty="0"/>
              <a:t>方法添加元素</a:t>
            </a:r>
            <a:endParaRPr lang="en-US" altLang="zh-CN" dirty="0"/>
          </a:p>
          <a:p>
            <a:r>
              <a:rPr lang="zh-CN" altLang="en-US" sz="2400" dirty="0"/>
              <a:t>使用</a:t>
            </a:r>
            <a:r>
              <a:rPr lang="en-US" altLang="zh-CN" sz="2400" dirty="0"/>
              <a:t>set()</a:t>
            </a:r>
            <a:r>
              <a:rPr lang="zh-CN" altLang="en-US" sz="2400" dirty="0"/>
              <a:t>将列表、元组等可迭代对象转换为集合。如果原来数据存在重复数据，则只保留一个</a:t>
            </a:r>
          </a:p>
          <a:p>
            <a:r>
              <a:rPr lang="zh-CN" altLang="en-US" sz="2400" noProof="1">
                <a:latin typeface="宋体" panose="02010600030101010101" pitchFamily="2" charset="-122"/>
              </a:rPr>
              <a:t>当不再使用某个集合时，可以使用</a:t>
            </a:r>
            <a:r>
              <a:rPr lang="en-US" altLang="zh-CN" sz="2400" noProof="1">
                <a:solidFill>
                  <a:srgbClr val="FF0000"/>
                </a:solidFill>
                <a:latin typeface="宋体" panose="02010600030101010101" pitchFamily="2" charset="-122"/>
              </a:rPr>
              <a:t>del</a:t>
            </a:r>
            <a:r>
              <a:rPr lang="zh-CN" altLang="en-US" sz="2400" noProof="1">
                <a:latin typeface="宋体" panose="02010600030101010101" pitchFamily="2" charset="-122"/>
              </a:rPr>
              <a:t>命令删除整个集合。集合对象的</a:t>
            </a:r>
            <a:r>
              <a:rPr lang="en-US" altLang="zh-CN" sz="2400" noProof="1">
                <a:solidFill>
                  <a:srgbClr val="FF0000"/>
                </a:solidFill>
                <a:latin typeface="宋体" panose="02010600030101010101" pitchFamily="2" charset="-122"/>
              </a:rPr>
              <a:t>pop()</a:t>
            </a:r>
            <a:r>
              <a:rPr lang="zh-CN" altLang="en-US" sz="2400" noProof="1">
                <a:latin typeface="宋体" panose="02010600030101010101" pitchFamily="2" charset="-122"/>
              </a:rPr>
              <a:t>方法弹出并删除其中一个元素，</a:t>
            </a:r>
            <a:r>
              <a:rPr lang="en-US" altLang="zh-CN" sz="2400" noProof="1">
                <a:solidFill>
                  <a:srgbClr val="FF0000"/>
                </a:solidFill>
                <a:latin typeface="宋体" panose="02010600030101010101" pitchFamily="2" charset="-122"/>
              </a:rPr>
              <a:t>remove()</a:t>
            </a:r>
            <a:r>
              <a:rPr lang="zh-CN" altLang="en-US" sz="2400" noProof="1">
                <a:latin typeface="宋体" panose="02010600030101010101" pitchFamily="2" charset="-122"/>
              </a:rPr>
              <a:t>方法直接删除指定元素，</a:t>
            </a:r>
            <a:r>
              <a:rPr lang="en-US" altLang="zh-CN" sz="2400" noProof="1">
                <a:solidFill>
                  <a:srgbClr val="FF0000"/>
                </a:solidFill>
                <a:latin typeface="宋体" panose="02010600030101010101" pitchFamily="2" charset="-122"/>
              </a:rPr>
              <a:t>clear()</a:t>
            </a:r>
            <a:r>
              <a:rPr lang="zh-CN" altLang="en-US" sz="2400" noProof="1">
                <a:latin typeface="宋体" panose="02010600030101010101" pitchFamily="2" charset="-122"/>
              </a:rPr>
              <a:t>方法清空集合。</a:t>
            </a:r>
          </a:p>
          <a:p>
            <a:endParaRPr lang="en-US" altLang="en-US" sz="2400" dirty="0"/>
          </a:p>
          <a:p>
            <a:endParaRPr lang="zh-CN" altLang="en-US" dirty="0"/>
          </a:p>
          <a:p>
            <a:endParaRPr lang="zh-CN" altLang="en-US" dirty="0"/>
          </a:p>
        </p:txBody>
      </p:sp>
      <p:sp>
        <p:nvSpPr>
          <p:cNvPr id="6" name="文本框 5">
            <a:extLst>
              <a:ext uri="{FF2B5EF4-FFF2-40B4-BE49-F238E27FC236}">
                <a16:creationId xmlns:a16="http://schemas.microsoft.com/office/drawing/2014/main" id="{46DB52C4-EFF5-4E8C-A0B1-4C8EA9FD43A5}"/>
              </a:ext>
            </a:extLst>
          </p:cNvPr>
          <p:cNvSpPr txBox="1"/>
          <p:nvPr/>
        </p:nvSpPr>
        <p:spPr>
          <a:xfrm>
            <a:off x="1055134" y="3870541"/>
            <a:ext cx="6093912" cy="982705"/>
          </a:xfrm>
          <a:prstGeom prst="rect">
            <a:avLst/>
          </a:prstGeom>
          <a:noFill/>
        </p:spPr>
        <p:txBody>
          <a:bodyPr wrap="square">
            <a:spAutoFit/>
          </a:bodyPr>
          <a:lstStyle/>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 = {3, 5}</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a.add</a:t>
            </a:r>
            <a:r>
              <a:rPr lang="en-US" altLang="zh-CN" sz="1800" dirty="0">
                <a:latin typeface="Consolas" panose="020B0609020204030204" pitchFamily="49" charset="0"/>
              </a:rPr>
              <a:t>(7) #</a:t>
            </a:r>
            <a:r>
              <a:rPr lang="zh-CN" altLang="en-US" sz="1800" dirty="0">
                <a:latin typeface="Consolas" panose="020B0609020204030204" pitchFamily="49" charset="0"/>
              </a:rPr>
              <a:t>向集合中添加元素</a:t>
            </a:r>
          </a:p>
          <a:p>
            <a:pPr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a:t>
            </a:r>
          </a:p>
          <a:p>
            <a:pPr eaLnBrk="1" hangingPunct="1">
              <a:lnSpc>
                <a:spcPct val="80000"/>
              </a:lnSpc>
              <a:buSzPct val="90000"/>
              <a:buFont typeface="Wingdings" panose="05000000000000000000" pitchFamily="2" charset="2"/>
              <a:buNone/>
            </a:pPr>
            <a:r>
              <a:rPr lang="en-US" altLang="zh-CN" sz="1800" dirty="0">
                <a:solidFill>
                  <a:srgbClr val="0070C0"/>
                </a:solidFill>
                <a:latin typeface="Consolas" panose="020B0609020204030204" pitchFamily="49" charset="0"/>
              </a:rPr>
              <a:t>{3, 5, 7}</a:t>
            </a:r>
          </a:p>
        </p:txBody>
      </p:sp>
      <p:sp>
        <p:nvSpPr>
          <p:cNvPr id="8" name="文本框 7">
            <a:extLst>
              <a:ext uri="{FF2B5EF4-FFF2-40B4-BE49-F238E27FC236}">
                <a16:creationId xmlns:a16="http://schemas.microsoft.com/office/drawing/2014/main" id="{7F06CFB7-5C65-4AED-A0C8-40F37B3F29EF}"/>
              </a:ext>
            </a:extLst>
          </p:cNvPr>
          <p:cNvSpPr txBox="1"/>
          <p:nvPr/>
        </p:nvSpPr>
        <p:spPr>
          <a:xfrm>
            <a:off x="5724600" y="3718679"/>
            <a:ext cx="6093912" cy="3139321"/>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r>
              <a:rPr lang="en-GB" altLang="en-US" sz="1800" dirty="0">
                <a:latin typeface="Consolas" panose="020B0609020204030204" pitchFamily="49" charset="0"/>
              </a:rPr>
              <a:t> = set(range(8,14))</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endParaRPr lang="en-GB" altLang="en-US"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{8, 9, 10, 11, 12, 13}</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b_set</a:t>
            </a:r>
            <a:r>
              <a:rPr lang="en-GB" altLang="en-US" sz="1800" dirty="0">
                <a:latin typeface="Consolas" panose="020B0609020204030204" pitchFamily="49" charset="0"/>
              </a:rPr>
              <a:t> = set([0, 1, 2, 3, 0, 1, 2, 3, 7, 8])   </a:t>
            </a:r>
            <a:r>
              <a:rPr lang="en-US" altLang="en-GB" sz="1800" dirty="0">
                <a:latin typeface="Consolas" panose="020B0609020204030204" pitchFamily="49" charset="0"/>
              </a:rPr>
              <a:t>#</a:t>
            </a:r>
            <a:r>
              <a:rPr lang="zh-CN" altLang="en-US" sz="1800" dirty="0">
                <a:latin typeface="Consolas" panose="020B0609020204030204" pitchFamily="49" charset="0"/>
              </a:rPr>
              <a:t>自动去除重复</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b_set</a:t>
            </a:r>
            <a:endParaRPr lang="en-GB" altLang="en-US"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{0, 1, 2, 3, 7, 8}</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c_set</a:t>
            </a:r>
            <a:r>
              <a:rPr lang="en-GB" altLang="en-US" sz="1800" dirty="0">
                <a:latin typeface="Consolas" panose="020B0609020204030204" pitchFamily="49" charset="0"/>
              </a:rPr>
              <a:t> = set()                                 </a:t>
            </a:r>
            <a:r>
              <a:rPr lang="en-US" altLang="en-GB" sz="1800" dirty="0">
                <a:latin typeface="Consolas" panose="020B0609020204030204" pitchFamily="49" charset="0"/>
              </a:rPr>
              <a:t>#</a:t>
            </a:r>
            <a:r>
              <a:rPr lang="zh-CN" altLang="en-US" sz="1800" dirty="0">
                <a:latin typeface="Consolas" panose="020B0609020204030204" pitchFamily="49" charset="0"/>
              </a:rPr>
              <a:t>空集合</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c_set</a:t>
            </a:r>
            <a:endParaRPr lang="en-GB" altLang="en-US"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set()</a:t>
            </a:r>
          </a:p>
        </p:txBody>
      </p:sp>
    </p:spTree>
    <p:extLst>
      <p:ext uri="{BB962C8B-B14F-4D97-AF65-F5344CB8AC3E}">
        <p14:creationId xmlns:p14="http://schemas.microsoft.com/office/powerpoint/2010/main" val="268449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D6D972-F99E-4265-B97F-FBCF149FDEC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8511F85-5D04-4B7A-91D1-A93882BD4D87}"/>
              </a:ext>
            </a:extLst>
          </p:cNvPr>
          <p:cNvSpPr>
            <a:spLocks noGrp="1"/>
          </p:cNvSpPr>
          <p:nvPr>
            <p:ph type="body" sz="quarter" idx="15"/>
          </p:nvPr>
        </p:nvSpPr>
        <p:spPr/>
        <p:txBody>
          <a:bodyPr/>
          <a:lstStyle/>
          <a:p>
            <a:r>
              <a:rPr lang="zh-CN" altLang="en-US" dirty="0"/>
              <a:t>集合操作</a:t>
            </a:r>
          </a:p>
        </p:txBody>
      </p:sp>
      <p:sp>
        <p:nvSpPr>
          <p:cNvPr id="4" name="文本占位符 3">
            <a:extLst>
              <a:ext uri="{FF2B5EF4-FFF2-40B4-BE49-F238E27FC236}">
                <a16:creationId xmlns:a16="http://schemas.microsoft.com/office/drawing/2014/main" id="{C2DC50A5-5EF5-4112-AE91-554C3277A8AF}"/>
              </a:ext>
            </a:extLst>
          </p:cNvPr>
          <p:cNvSpPr>
            <a:spLocks noGrp="1"/>
          </p:cNvSpPr>
          <p:nvPr>
            <p:ph type="body" sz="quarter" idx="16"/>
          </p:nvPr>
        </p:nvSpPr>
        <p:spPr/>
        <p:txBody>
          <a:bodyPr/>
          <a:lstStyle/>
          <a:p>
            <a:r>
              <a:rPr lang="en-GB" altLang="en-US" sz="2400" dirty="0"/>
              <a:t>Python</a:t>
            </a:r>
            <a:r>
              <a:rPr lang="zh-CN" altLang="en-US" sz="2400" dirty="0"/>
              <a:t>集合支持交集、并集、差集等运算</a:t>
            </a:r>
          </a:p>
          <a:p>
            <a:endParaRPr lang="zh-CN" altLang="en-US" dirty="0"/>
          </a:p>
        </p:txBody>
      </p:sp>
      <p:sp>
        <p:nvSpPr>
          <p:cNvPr id="6" name="文本框 5">
            <a:extLst>
              <a:ext uri="{FF2B5EF4-FFF2-40B4-BE49-F238E27FC236}">
                <a16:creationId xmlns:a16="http://schemas.microsoft.com/office/drawing/2014/main" id="{80A9F96E-0606-4882-8184-80C183090386}"/>
              </a:ext>
            </a:extLst>
          </p:cNvPr>
          <p:cNvSpPr txBox="1"/>
          <p:nvPr/>
        </p:nvSpPr>
        <p:spPr>
          <a:xfrm>
            <a:off x="1155526" y="1794135"/>
            <a:ext cx="10881986" cy="3970318"/>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r>
              <a:rPr lang="en-GB" altLang="en-US" sz="1800" dirty="0">
                <a:latin typeface="Consolas" panose="020B0609020204030204" pitchFamily="49" charset="0"/>
              </a:rPr>
              <a:t> = set([8, 9, 10, 11, 12, 13])</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b_set</a:t>
            </a:r>
            <a:r>
              <a:rPr lang="en-GB" altLang="en-US" sz="1800" dirty="0">
                <a:latin typeface="Consolas" panose="020B0609020204030204" pitchFamily="49" charset="0"/>
              </a:rPr>
              <a:t> = {0, 1, 2, 3, 7, 8}</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r>
              <a:rPr lang="en-GB" altLang="en-US" sz="1800" dirty="0">
                <a:latin typeface="Consolas" panose="020B0609020204030204" pitchFamily="49" charset="0"/>
              </a:rPr>
              <a:t> | </a:t>
            </a:r>
            <a:r>
              <a:rPr lang="en-GB" altLang="en-US" sz="1800" dirty="0" err="1">
                <a:latin typeface="Consolas" panose="020B0609020204030204" pitchFamily="49" charset="0"/>
              </a:rPr>
              <a:t>b_set</a:t>
            </a:r>
            <a:r>
              <a:rPr lang="en-GB" altLang="en-US" sz="1800" dirty="0">
                <a:latin typeface="Consolas" panose="020B0609020204030204" pitchFamily="49" charset="0"/>
              </a:rPr>
              <a:t>                             #并集</a:t>
            </a: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{0, 1, 2, 3, 7, 8, 9, 10, 11, 12, 13}</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a_set.union</a:t>
            </a:r>
            <a:r>
              <a:rPr lang="en-GB" altLang="en-US" sz="1800" dirty="0">
                <a:latin typeface="Consolas" panose="020B0609020204030204" pitchFamily="49" charset="0"/>
              </a:rPr>
              <a:t>(</a:t>
            </a:r>
            <a:r>
              <a:rPr lang="en-GB" altLang="en-US" sz="1800" dirty="0" err="1">
                <a:latin typeface="Consolas" panose="020B0609020204030204" pitchFamily="49" charset="0"/>
              </a:rPr>
              <a:t>b_set</a:t>
            </a:r>
            <a:r>
              <a:rPr lang="en-GB" altLang="en-US" sz="1800" dirty="0">
                <a:latin typeface="Consolas" panose="020B0609020204030204" pitchFamily="49" charset="0"/>
              </a:rPr>
              <a:t>)                        #并集</a:t>
            </a: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{0, 1, 2, 3, 7, 8, 9, 10, 11, 12, 13}</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r>
              <a:rPr lang="en-GB" altLang="en-US" sz="1800" dirty="0">
                <a:latin typeface="Consolas" panose="020B0609020204030204" pitchFamily="49" charset="0"/>
              </a:rPr>
              <a:t> &amp; </a:t>
            </a:r>
            <a:r>
              <a:rPr lang="en-GB" altLang="en-US" sz="1800" dirty="0" err="1">
                <a:latin typeface="Consolas" panose="020B0609020204030204" pitchFamily="49" charset="0"/>
              </a:rPr>
              <a:t>b_set</a:t>
            </a:r>
            <a:r>
              <a:rPr lang="en-GB" altLang="en-US" sz="1800" dirty="0">
                <a:latin typeface="Consolas" panose="020B0609020204030204" pitchFamily="49" charset="0"/>
              </a:rPr>
              <a:t>                             #交集</a:t>
            </a: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{8}</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a_set.intersection</a:t>
            </a:r>
            <a:r>
              <a:rPr lang="en-GB" altLang="en-US" sz="1800" dirty="0">
                <a:latin typeface="Consolas" panose="020B0609020204030204" pitchFamily="49" charset="0"/>
              </a:rPr>
              <a:t>(</a:t>
            </a:r>
            <a:r>
              <a:rPr lang="en-GB" altLang="en-US" sz="1800" dirty="0" err="1">
                <a:latin typeface="Consolas" panose="020B0609020204030204" pitchFamily="49" charset="0"/>
              </a:rPr>
              <a:t>b_set</a:t>
            </a:r>
            <a:r>
              <a:rPr lang="en-GB" altLang="en-US" sz="1800" dirty="0">
                <a:latin typeface="Consolas" panose="020B0609020204030204" pitchFamily="49" charset="0"/>
              </a:rPr>
              <a:t>)                 #交集</a:t>
            </a: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{8}</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a_set.difference</a:t>
            </a:r>
            <a:r>
              <a:rPr lang="en-GB" altLang="en-US" sz="1800" dirty="0">
                <a:latin typeface="Consolas" panose="020B0609020204030204" pitchFamily="49" charset="0"/>
              </a:rPr>
              <a:t>(</a:t>
            </a:r>
            <a:r>
              <a:rPr lang="en-GB" altLang="en-US" sz="1800" dirty="0" err="1">
                <a:latin typeface="Consolas" panose="020B0609020204030204" pitchFamily="49" charset="0"/>
              </a:rPr>
              <a:t>b_set</a:t>
            </a:r>
            <a:r>
              <a:rPr lang="en-GB" altLang="en-US" sz="1800" dirty="0">
                <a:latin typeface="Consolas" panose="020B0609020204030204" pitchFamily="49" charset="0"/>
              </a:rPr>
              <a:t>)                   #差集</a:t>
            </a: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{9, 10, 11, 12, 13}</a:t>
            </a:r>
          </a:p>
          <a:p>
            <a:pPr eaLnBrk="1" hangingPunct="1">
              <a:spcBef>
                <a:spcPct val="0"/>
              </a:spcBef>
              <a:buSzPct val="90000"/>
              <a:buFont typeface="Wingdings" panose="05000000000000000000" pitchFamily="2" charset="2"/>
              <a:buNone/>
            </a:pPr>
            <a:r>
              <a:rPr lang="en-GB" altLang="en-US" sz="1800" dirty="0">
                <a:latin typeface="Consolas" panose="020B0609020204030204" pitchFamily="49" charset="0"/>
              </a:rPr>
              <a:t>&gt;&gt;&gt; </a:t>
            </a:r>
            <a:r>
              <a:rPr lang="en-GB" altLang="en-US" sz="1800" dirty="0" err="1">
                <a:latin typeface="Consolas" panose="020B0609020204030204" pitchFamily="49" charset="0"/>
              </a:rPr>
              <a:t>a_set</a:t>
            </a:r>
            <a:r>
              <a:rPr lang="en-GB" altLang="en-US" sz="1800" dirty="0">
                <a:latin typeface="Consolas" panose="020B0609020204030204" pitchFamily="49" charset="0"/>
              </a:rPr>
              <a:t> - </a:t>
            </a:r>
            <a:r>
              <a:rPr lang="en-GB" altLang="en-US" sz="1800" dirty="0" err="1">
                <a:latin typeface="Consolas" panose="020B0609020204030204" pitchFamily="49" charset="0"/>
              </a:rPr>
              <a:t>b_set</a:t>
            </a:r>
            <a:endParaRPr lang="en-GB" altLang="en-US" sz="1800" dirty="0">
              <a:latin typeface="Consolas" panose="020B0609020204030204" pitchFamily="49" charset="0"/>
            </a:endParaRPr>
          </a:p>
          <a:p>
            <a:pPr eaLnBrk="1" hangingPunct="1">
              <a:spcBef>
                <a:spcPct val="0"/>
              </a:spcBef>
              <a:buSzPct val="90000"/>
              <a:buFont typeface="Wingdings" panose="05000000000000000000" pitchFamily="2" charset="2"/>
              <a:buNone/>
            </a:pPr>
            <a:r>
              <a:rPr lang="en-GB" altLang="en-US" sz="1800" dirty="0">
                <a:solidFill>
                  <a:srgbClr val="0070C0"/>
                </a:solidFill>
                <a:latin typeface="Consolas" panose="020B0609020204030204" pitchFamily="49" charset="0"/>
              </a:rPr>
              <a:t>{9, 10, 11, 12, 13}</a:t>
            </a:r>
            <a:endParaRPr lang="zh-CN" altLang="en-US" dirty="0"/>
          </a:p>
        </p:txBody>
      </p:sp>
    </p:spTree>
    <p:extLst>
      <p:ext uri="{BB962C8B-B14F-4D97-AF65-F5344CB8AC3E}">
        <p14:creationId xmlns:p14="http://schemas.microsoft.com/office/powerpoint/2010/main" val="94289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EE6155-4DDE-424F-B66E-6838D94B9BB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2C220C9-267F-4CF4-839A-C426989D6F08}"/>
              </a:ext>
            </a:extLst>
          </p:cNvPr>
          <p:cNvSpPr>
            <a:spLocks noGrp="1"/>
          </p:cNvSpPr>
          <p:nvPr>
            <p:ph type="body" sz="quarter" idx="15"/>
          </p:nvPr>
        </p:nvSpPr>
        <p:spPr/>
        <p:txBody>
          <a:bodyPr/>
          <a:lstStyle/>
          <a:p>
            <a:r>
              <a:rPr lang="zh-CN" altLang="en-US" dirty="0"/>
              <a:t>集合推导式</a:t>
            </a:r>
          </a:p>
        </p:txBody>
      </p:sp>
      <p:sp>
        <p:nvSpPr>
          <p:cNvPr id="4" name="文本占位符 3">
            <a:extLst>
              <a:ext uri="{FF2B5EF4-FFF2-40B4-BE49-F238E27FC236}">
                <a16:creationId xmlns:a16="http://schemas.microsoft.com/office/drawing/2014/main" id="{5F4D2D0E-B587-499D-8DDD-A0D25EC92D1E}"/>
              </a:ext>
            </a:extLst>
          </p:cNvPr>
          <p:cNvSpPr>
            <a:spLocks noGrp="1"/>
          </p:cNvSpPr>
          <p:nvPr>
            <p:ph type="body" sz="quarter" idx="16"/>
          </p:nvPr>
        </p:nvSpPr>
        <p:spPr/>
        <p:txBody>
          <a:bodyPr/>
          <a:lstStyle/>
          <a:p>
            <a:r>
              <a:rPr lang="zh-CN" altLang="en-US" sz="2400" dirty="0"/>
              <a:t>集合推导式生成集合，和列表推导式的语法格式类似</a:t>
            </a:r>
          </a:p>
          <a:p>
            <a:endParaRPr lang="zh-CN" altLang="en-US" dirty="0"/>
          </a:p>
        </p:txBody>
      </p:sp>
      <p:sp>
        <p:nvSpPr>
          <p:cNvPr id="6" name="文本框 5">
            <a:extLst>
              <a:ext uri="{FF2B5EF4-FFF2-40B4-BE49-F238E27FC236}">
                <a16:creationId xmlns:a16="http://schemas.microsoft.com/office/drawing/2014/main" id="{8447554A-727E-4491-ACBA-105F1C216B97}"/>
              </a:ext>
            </a:extLst>
          </p:cNvPr>
          <p:cNvSpPr txBox="1"/>
          <p:nvPr/>
        </p:nvSpPr>
        <p:spPr>
          <a:xfrm>
            <a:off x="1055134" y="2111088"/>
            <a:ext cx="6093912" cy="923330"/>
          </a:xfrm>
          <a:prstGeom prst="rect">
            <a:avLst/>
          </a:prstGeom>
          <a:noFill/>
        </p:spPr>
        <p:txBody>
          <a:bodyPr wrap="square">
            <a:spAutoFit/>
          </a:bodyPr>
          <a:lstStyle/>
          <a:p>
            <a:pPr eaLnBrk="1" hangingPunct="1">
              <a:spcBef>
                <a:spcPct val="0"/>
              </a:spcBef>
              <a:buSzPct val="90000"/>
              <a:buFont typeface="Wingdings" panose="05000000000000000000" pitchFamily="2" charset="2"/>
              <a:buNone/>
            </a:pPr>
            <a:r>
              <a:rPr lang="en-GB" altLang="en-US" sz="1800" dirty="0">
                <a:solidFill>
                  <a:srgbClr val="FF0000"/>
                </a:solidFill>
                <a:latin typeface="Consolas" panose="020B0609020204030204" pitchFamily="49" charset="0"/>
              </a:rPr>
              <a:t>{</a:t>
            </a:r>
            <a:r>
              <a:rPr lang="zh-CN" altLang="en-US" sz="1800" dirty="0">
                <a:solidFill>
                  <a:srgbClr val="FF0000"/>
                </a:solidFill>
                <a:latin typeface="Consolas" panose="020B0609020204030204" pitchFamily="49" charset="0"/>
              </a:rPr>
              <a:t>表达式 </a:t>
            </a:r>
            <a:r>
              <a:rPr lang="en-US" altLang="zh-CN" sz="1800" dirty="0">
                <a:solidFill>
                  <a:srgbClr val="FF0000"/>
                </a:solidFill>
                <a:latin typeface="Consolas" panose="020B0609020204030204" pitchFamily="49" charset="0"/>
              </a:rPr>
              <a:t>for item in </a:t>
            </a:r>
            <a:r>
              <a:rPr lang="zh-CN" altLang="en-US" sz="1800" dirty="0">
                <a:solidFill>
                  <a:srgbClr val="FF0000"/>
                </a:solidFill>
                <a:latin typeface="Consolas" panose="020B0609020204030204" pitchFamily="49" charset="0"/>
              </a:rPr>
              <a:t>可迭代对象</a:t>
            </a:r>
            <a:r>
              <a:rPr lang="en-GB" altLang="en-US" sz="1800" dirty="0">
                <a:solidFill>
                  <a:srgbClr val="FF0000"/>
                </a:solidFill>
                <a:latin typeface="Consolas" panose="020B0609020204030204" pitchFamily="49" charset="0"/>
              </a:rPr>
              <a:t>}</a:t>
            </a:r>
          </a:p>
          <a:p>
            <a:pPr eaLnBrk="1" hangingPunct="1">
              <a:spcBef>
                <a:spcPct val="0"/>
              </a:spcBef>
              <a:buSzPct val="90000"/>
              <a:buFont typeface="Wingdings" panose="05000000000000000000" pitchFamily="2" charset="2"/>
              <a:buNone/>
            </a:pPr>
            <a:r>
              <a:rPr lang="zh-CN" altLang="en-US" sz="1800" dirty="0">
                <a:latin typeface="Consolas" panose="020B0609020204030204" pitchFamily="49" charset="0"/>
              </a:rPr>
              <a:t>或</a:t>
            </a:r>
            <a:endParaRPr lang="en-US" altLang="zh-CN" sz="1800" dirty="0">
              <a:latin typeface="Consolas" panose="020B0609020204030204" pitchFamily="49" charset="0"/>
            </a:endParaRPr>
          </a:p>
          <a:p>
            <a:pPr eaLnBrk="1" hangingPunct="1">
              <a:spcBef>
                <a:spcPct val="0"/>
              </a:spcBef>
              <a:buSzPct val="90000"/>
              <a:buNone/>
            </a:pPr>
            <a:r>
              <a:rPr lang="en-GB" altLang="en-US" sz="1800" dirty="0">
                <a:solidFill>
                  <a:srgbClr val="FF0000"/>
                </a:solidFill>
                <a:latin typeface="Consolas" panose="020B0609020204030204" pitchFamily="49" charset="0"/>
              </a:rPr>
              <a:t>{</a:t>
            </a:r>
            <a:r>
              <a:rPr lang="zh-CN" altLang="en-US" sz="1800" dirty="0">
                <a:solidFill>
                  <a:srgbClr val="FF0000"/>
                </a:solidFill>
                <a:latin typeface="Consolas" panose="020B0609020204030204" pitchFamily="49" charset="0"/>
              </a:rPr>
              <a:t>表达式 </a:t>
            </a:r>
            <a:r>
              <a:rPr lang="en-US" altLang="zh-CN" sz="1800" dirty="0">
                <a:solidFill>
                  <a:srgbClr val="FF0000"/>
                </a:solidFill>
                <a:latin typeface="Consolas" panose="020B0609020204030204" pitchFamily="49" charset="0"/>
              </a:rPr>
              <a:t>for item in </a:t>
            </a:r>
            <a:r>
              <a:rPr lang="zh-CN" altLang="en-US" sz="1800" dirty="0">
                <a:solidFill>
                  <a:srgbClr val="FF0000"/>
                </a:solidFill>
                <a:latin typeface="Consolas" panose="020B0609020204030204" pitchFamily="49" charset="0"/>
              </a:rPr>
              <a:t>可迭代对象 </a:t>
            </a:r>
            <a:r>
              <a:rPr lang="en-US" altLang="zh-CN" sz="1800" dirty="0">
                <a:solidFill>
                  <a:srgbClr val="FF0000"/>
                </a:solidFill>
                <a:latin typeface="Consolas" panose="020B0609020204030204" pitchFamily="49" charset="0"/>
              </a:rPr>
              <a:t>if </a:t>
            </a:r>
            <a:r>
              <a:rPr lang="zh-CN" altLang="en-US" sz="1800" dirty="0">
                <a:solidFill>
                  <a:srgbClr val="FF0000"/>
                </a:solidFill>
                <a:latin typeface="Consolas" panose="020B0609020204030204" pitchFamily="49" charset="0"/>
              </a:rPr>
              <a:t>条件判断</a:t>
            </a:r>
            <a:r>
              <a:rPr lang="en-GB" altLang="en-US" sz="1800" dirty="0">
                <a:solidFill>
                  <a:srgbClr val="FF0000"/>
                </a:solidFill>
                <a:latin typeface="Consolas" panose="020B0609020204030204" pitchFamily="49" charset="0"/>
              </a:rPr>
              <a:t>}</a:t>
            </a:r>
          </a:p>
        </p:txBody>
      </p:sp>
      <p:pic>
        <p:nvPicPr>
          <p:cNvPr id="8" name="图片 7">
            <a:extLst>
              <a:ext uri="{FF2B5EF4-FFF2-40B4-BE49-F238E27FC236}">
                <a16:creationId xmlns:a16="http://schemas.microsoft.com/office/drawing/2014/main" id="{37531430-4C96-4857-943B-A5654C393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34" y="3606728"/>
            <a:ext cx="8229600" cy="773582"/>
          </a:xfrm>
          <a:prstGeom prst="rect">
            <a:avLst/>
          </a:prstGeom>
        </p:spPr>
      </p:pic>
    </p:spTree>
    <p:extLst>
      <p:ext uri="{BB962C8B-B14F-4D97-AF65-F5344CB8AC3E}">
        <p14:creationId xmlns:p14="http://schemas.microsoft.com/office/powerpoint/2010/main" val="277674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9"/>
          <p:cNvSpPr>
            <a:spLocks noGrp="1"/>
          </p:cNvSpPr>
          <p:nvPr>
            <p:ph type="body" sz="quarter" idx="11"/>
          </p:nvPr>
        </p:nvSpPr>
        <p:spPr/>
        <p:txBody>
          <a:bodyPr/>
          <a:lstStyle/>
          <a:p>
            <a:r>
              <a:rPr lang="en-US" altLang="zh-CN" kern="0" dirty="0"/>
              <a:t>PART FOUR</a:t>
            </a:r>
            <a:endParaRPr lang="zh-CN" altLang="en-US" kern="0" dirty="0"/>
          </a:p>
        </p:txBody>
      </p:sp>
      <p:sp>
        <p:nvSpPr>
          <p:cNvPr id="7" name="文本占位符 6"/>
          <p:cNvSpPr>
            <a:spLocks noGrp="1"/>
          </p:cNvSpPr>
          <p:nvPr>
            <p:ph type="body" sz="quarter" idx="12"/>
          </p:nvPr>
        </p:nvSpPr>
        <p:spPr/>
        <p:txBody>
          <a:bodyPr/>
          <a:lstStyle/>
          <a:p>
            <a:r>
              <a:rPr lang="en-US" altLang="zh-CN" dirty="0"/>
              <a:t>4</a:t>
            </a:r>
            <a:endParaRPr lang="zh-CN" altLang="en-US" dirty="0"/>
          </a:p>
        </p:txBody>
      </p:sp>
      <p:sp>
        <p:nvSpPr>
          <p:cNvPr id="12" name="文本占位符 11"/>
          <p:cNvSpPr>
            <a:spLocks noGrp="1"/>
          </p:cNvSpPr>
          <p:nvPr>
            <p:ph type="body" sz="quarter" idx="13"/>
          </p:nvPr>
        </p:nvSpPr>
        <p:spPr/>
        <p:txBody>
          <a:bodyPr/>
          <a:lstStyle/>
          <a:p>
            <a:r>
              <a:rPr lang="en-US" altLang="zh-CN" dirty="0"/>
              <a:t>2.4 Python</a:t>
            </a:r>
            <a:r>
              <a:rPr lang="zh-CN" altLang="en-US" dirty="0"/>
              <a:t>选择与循环</a:t>
            </a:r>
          </a:p>
        </p:txBody>
      </p:sp>
      <p:sp>
        <p:nvSpPr>
          <p:cNvPr id="13" name="文本占位符 12"/>
          <p:cNvSpPr>
            <a:spLocks noGrp="1"/>
          </p:cNvSpPr>
          <p:nvPr>
            <p:ph type="body" sz="quarter" idx="15"/>
          </p:nvPr>
        </p:nvSpPr>
        <p:spPr/>
        <p:txBody>
          <a:bodyPr/>
          <a:lstStyle/>
          <a:p>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pic>
        <p:nvPicPr>
          <p:cNvPr id="6" name="图片 5">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637" y="6349425"/>
            <a:ext cx="1873178" cy="247259"/>
          </a:xfrm>
          <a:prstGeom prst="rect">
            <a:avLst/>
          </a:prstGeom>
        </p:spPr>
      </p:pic>
    </p:spTree>
    <p:extLst>
      <p:ext uri="{BB962C8B-B14F-4D97-AF65-F5344CB8AC3E}">
        <p14:creationId xmlns:p14="http://schemas.microsoft.com/office/powerpoint/2010/main" val="356187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89E9478-ED28-40A3-AAA8-6F6EE29929FF}"/>
              </a:ext>
            </a:extLst>
          </p:cNvPr>
          <p:cNvSpPr>
            <a:spLocks noGrp="1"/>
          </p:cNvSpPr>
          <p:nvPr>
            <p:ph type="body" sz="quarter" idx="14"/>
          </p:nvPr>
        </p:nvSpPr>
        <p:spPr/>
        <p:txBody>
          <a:bodyPr/>
          <a:lstStyle/>
          <a:p>
            <a:endParaRPr lang="zh-CN" altLang="en-US"/>
          </a:p>
        </p:txBody>
      </p:sp>
      <p:sp>
        <p:nvSpPr>
          <p:cNvPr id="7" name="文本占位符 6">
            <a:extLst>
              <a:ext uri="{FF2B5EF4-FFF2-40B4-BE49-F238E27FC236}">
                <a16:creationId xmlns:a16="http://schemas.microsoft.com/office/drawing/2014/main" id="{871CF5DD-CE00-4675-8287-3B15BD82ECEC}"/>
              </a:ext>
            </a:extLst>
          </p:cNvPr>
          <p:cNvSpPr>
            <a:spLocks noGrp="1"/>
          </p:cNvSpPr>
          <p:nvPr>
            <p:ph type="body" sz="quarter" idx="15"/>
          </p:nvPr>
        </p:nvSpPr>
        <p:spPr/>
        <p:txBody>
          <a:bodyPr/>
          <a:lstStyle/>
          <a:p>
            <a:endParaRPr lang="zh-CN" altLang="en-US"/>
          </a:p>
        </p:txBody>
      </p:sp>
      <p:sp>
        <p:nvSpPr>
          <p:cNvPr id="8" name="文本占位符 7">
            <a:extLst>
              <a:ext uri="{FF2B5EF4-FFF2-40B4-BE49-F238E27FC236}">
                <a16:creationId xmlns:a16="http://schemas.microsoft.com/office/drawing/2014/main" id="{5FE55F51-A743-44C1-AF29-28DD581E8693}"/>
              </a:ext>
            </a:extLst>
          </p:cNvPr>
          <p:cNvSpPr>
            <a:spLocks noGrp="1"/>
          </p:cNvSpPr>
          <p:nvPr>
            <p:ph type="body" sz="quarter" idx="16"/>
          </p:nvPr>
        </p:nvSpPr>
        <p:spPr>
          <a:xfrm>
            <a:off x="695400" y="1385317"/>
            <a:ext cx="10058400" cy="584775"/>
          </a:xfrm>
        </p:spPr>
        <p:txBody>
          <a:bodyPr/>
          <a:lstStyle/>
          <a:p>
            <a:r>
              <a:rPr lang="zh-CN" altLang="en-US" dirty="0"/>
              <a:t>单分支选择结构</a:t>
            </a:r>
          </a:p>
        </p:txBody>
      </p:sp>
      <p:sp>
        <p:nvSpPr>
          <p:cNvPr id="10" name="文本框 9">
            <a:extLst>
              <a:ext uri="{FF2B5EF4-FFF2-40B4-BE49-F238E27FC236}">
                <a16:creationId xmlns:a16="http://schemas.microsoft.com/office/drawing/2014/main" id="{7885451F-7CBE-4363-B05F-8FEFD0641B2D}"/>
              </a:ext>
            </a:extLst>
          </p:cNvPr>
          <p:cNvSpPr txBox="1"/>
          <p:nvPr/>
        </p:nvSpPr>
        <p:spPr>
          <a:xfrm>
            <a:off x="879953" y="2240524"/>
            <a:ext cx="6093912" cy="603755"/>
          </a:xfrm>
          <a:prstGeom prst="rect">
            <a:avLst/>
          </a:prstGeom>
          <a:noFill/>
        </p:spPr>
        <p:txBody>
          <a:bodyPr wrap="square">
            <a:spAutoFit/>
          </a:bodyPr>
          <a:lstStyle/>
          <a:p>
            <a:pPr>
              <a:lnSpc>
                <a:spcPct val="90000"/>
              </a:lnSpc>
              <a:spcBef>
                <a:spcPts val="100"/>
              </a:spcBef>
              <a:buSzPct val="70000"/>
              <a:buFont typeface="Wingdings" panose="05000000000000000000" pitchFamily="2" charset="2"/>
              <a:buNone/>
            </a:pPr>
            <a:r>
              <a:rPr lang="en-US" altLang="zh-CN" sz="1800" dirty="0">
                <a:latin typeface="宋体" panose="02010600030101010101" pitchFamily="2" charset="-122"/>
              </a:rPr>
              <a:t>if </a:t>
            </a:r>
            <a:r>
              <a:rPr lang="zh-CN" altLang="en-US" sz="1800" dirty="0">
                <a:latin typeface="宋体" panose="02010600030101010101" pitchFamily="2" charset="-122"/>
              </a:rPr>
              <a:t>表达式</a:t>
            </a:r>
            <a:r>
              <a:rPr lang="en-US" altLang="zh-CN" sz="1800" dirty="0">
                <a:latin typeface="宋体" panose="02010600030101010101" pitchFamily="2" charset="-122"/>
              </a:rPr>
              <a:t>:</a:t>
            </a:r>
          </a:p>
          <a:p>
            <a:pPr>
              <a:lnSpc>
                <a:spcPct val="90000"/>
              </a:lnSpc>
              <a:spcBef>
                <a:spcPts val="100"/>
              </a:spcBef>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p>
        </p:txBody>
      </p:sp>
      <p:sp>
        <p:nvSpPr>
          <p:cNvPr id="12" name="文本框 11">
            <a:extLst>
              <a:ext uri="{FF2B5EF4-FFF2-40B4-BE49-F238E27FC236}">
                <a16:creationId xmlns:a16="http://schemas.microsoft.com/office/drawing/2014/main" id="{7087438A-2908-4B34-B21A-1C1822C448B3}"/>
              </a:ext>
            </a:extLst>
          </p:cNvPr>
          <p:cNvSpPr txBox="1"/>
          <p:nvPr/>
        </p:nvSpPr>
        <p:spPr>
          <a:xfrm>
            <a:off x="3820438" y="2235004"/>
            <a:ext cx="7074074" cy="1390124"/>
          </a:xfrm>
          <a:prstGeom prst="rect">
            <a:avLst/>
          </a:prstGeom>
          <a:noFill/>
        </p:spPr>
        <p:txBody>
          <a:bodyPr wrap="square">
            <a:spAutoFit/>
          </a:bodyPr>
          <a:lstStyle/>
          <a:p>
            <a:pPr>
              <a:lnSpc>
                <a:spcPct val="90000"/>
              </a:lnSpc>
              <a:spcBef>
                <a:spcPts val="100"/>
              </a:spcBef>
              <a:buSzPct val="70000"/>
              <a:buFont typeface="Wingdings" panose="05000000000000000000" pitchFamily="2" charset="2"/>
              <a:buNone/>
            </a:pPr>
            <a:r>
              <a:rPr lang="en-US" altLang="zh-CN" sz="1800" dirty="0">
                <a:latin typeface="Consolas" panose="020B0609020204030204" pitchFamily="49" charset="0"/>
              </a:rPr>
              <a:t>a = input('Input a:’)</a:t>
            </a:r>
          </a:p>
          <a:p>
            <a:pPr>
              <a:lnSpc>
                <a:spcPct val="90000"/>
              </a:lnSpc>
              <a:spcBef>
                <a:spcPts val="100"/>
              </a:spcBef>
              <a:buSzPct val="70000"/>
              <a:buFont typeface="Wingdings" panose="05000000000000000000" pitchFamily="2" charset="2"/>
              <a:buNone/>
            </a:pPr>
            <a:r>
              <a:rPr lang="en-US" altLang="zh-CN" sz="1800" dirty="0">
                <a:latin typeface="Consolas" panose="020B0609020204030204" pitchFamily="49" charset="0"/>
              </a:rPr>
              <a:t>b = input('Input b:')</a:t>
            </a:r>
          </a:p>
          <a:p>
            <a:pPr>
              <a:lnSpc>
                <a:spcPct val="90000"/>
              </a:lnSpc>
              <a:spcBef>
                <a:spcPts val="100"/>
              </a:spcBef>
              <a:buSzPct val="70000"/>
              <a:buFont typeface="Wingdings" panose="05000000000000000000" pitchFamily="2" charset="2"/>
              <a:buNone/>
            </a:pPr>
            <a:r>
              <a:rPr lang="en-US" altLang="zh-CN" sz="1800" dirty="0">
                <a:latin typeface="Consolas" panose="020B0609020204030204" pitchFamily="49" charset="0"/>
              </a:rPr>
              <a:t>if a &gt; b:</a:t>
            </a:r>
          </a:p>
          <a:p>
            <a:pPr>
              <a:lnSpc>
                <a:spcPct val="90000"/>
              </a:lnSpc>
              <a:spcBef>
                <a:spcPts val="100"/>
              </a:spcBef>
              <a:buSzPct val="70000"/>
              <a:buFont typeface="Wingdings" panose="05000000000000000000" pitchFamily="2" charset="2"/>
              <a:buNone/>
            </a:pPr>
            <a:r>
              <a:rPr lang="en-US" altLang="zh-CN" sz="1800" dirty="0">
                <a:latin typeface="Consolas" panose="020B0609020204030204" pitchFamily="49" charset="0"/>
              </a:rPr>
              <a:t>   a, b = b, a               #</a:t>
            </a:r>
            <a:r>
              <a:rPr lang="zh-CN" altLang="en-US" sz="1800" dirty="0">
                <a:latin typeface="Consolas" panose="020B0609020204030204" pitchFamily="49" charset="0"/>
              </a:rPr>
              <a:t>交换两个变量的值</a:t>
            </a:r>
          </a:p>
          <a:p>
            <a:pPr>
              <a:lnSpc>
                <a:spcPct val="90000"/>
              </a:lnSpc>
              <a:spcBef>
                <a:spcPts val="100"/>
              </a:spcBef>
              <a:buSzPct val="70000"/>
              <a:buFont typeface="Wingdings" panose="05000000000000000000" pitchFamily="2" charset="2"/>
              <a:buNone/>
            </a:pPr>
            <a:r>
              <a:rPr lang="en-US" altLang="zh-CN" sz="1800" dirty="0">
                <a:latin typeface="Consolas" panose="020B0609020204030204" pitchFamily="49" charset="0"/>
              </a:rPr>
              <a:t>print(a, b)</a:t>
            </a:r>
          </a:p>
        </p:txBody>
      </p:sp>
      <p:sp>
        <p:nvSpPr>
          <p:cNvPr id="13" name="文本占位符 7">
            <a:extLst>
              <a:ext uri="{FF2B5EF4-FFF2-40B4-BE49-F238E27FC236}">
                <a16:creationId xmlns:a16="http://schemas.microsoft.com/office/drawing/2014/main" id="{3119041C-1435-4419-8290-3775DFDF614C}"/>
              </a:ext>
            </a:extLst>
          </p:cNvPr>
          <p:cNvSpPr txBox="1">
            <a:spLocks/>
          </p:cNvSpPr>
          <p:nvPr/>
        </p:nvSpPr>
        <p:spPr>
          <a:xfrm>
            <a:off x="879953" y="3834864"/>
            <a:ext cx="10058400" cy="584775"/>
          </a:xfrm>
          <a:prstGeom prst="rect">
            <a:avLst/>
          </a:prstGeom>
        </p:spPr>
        <p:txBody>
          <a:bodyPr/>
          <a:lstStyle>
            <a:lvl1pPr marL="457189" marR="0" indent="-457189"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L="1523962" marR="0" indent="-304792" algn="l" defTabSz="914400" rtl="0" eaLnBrk="0" fontAlgn="base" latinLnBrk="0" hangingPunct="0">
              <a:lnSpc>
                <a:spcPct val="100000"/>
              </a:lnSpc>
              <a:spcBef>
                <a:spcPct val="20000"/>
              </a:spcBef>
              <a:spcAft>
                <a:spcPct val="0"/>
              </a:spcAft>
              <a:buClr>
                <a:schemeClr val="accent4">
                  <a:lumMod val="75000"/>
                </a:schemeClr>
              </a:buClr>
              <a:buSzTx/>
              <a:buFont typeface="Wingdings" panose="05000000000000000000" pitchFamily="2" charset="2"/>
              <a:buChar char="•"/>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L="2133547" marR="0" indent="-304792" algn="l" defTabSz="914400" rtl="0" eaLnBrk="0" fontAlgn="base" latinLnBrk="0" hangingPunct="0">
              <a:lnSpc>
                <a:spcPct val="100000"/>
              </a:lnSpc>
              <a:spcBef>
                <a:spcPct val="20000"/>
              </a:spcBef>
              <a:spcAft>
                <a:spcPct val="0"/>
              </a:spcAft>
              <a:buClr>
                <a:schemeClr val="accent4">
                  <a:lumMod val="75000"/>
                </a:schemeClr>
              </a:buClr>
              <a:buSzTx/>
              <a:buFont typeface="Wingdings" panose="05000000000000000000" pitchFamily="2" charset="2"/>
              <a:buChar char="–"/>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L="2743131" marR="0" indent="-304792" algn="l" defTabSz="914400" rtl="0" eaLnBrk="0" fontAlgn="base" latinLnBrk="0" hangingPunct="0">
              <a:lnSpc>
                <a:spcPct val="100000"/>
              </a:lnSpc>
              <a:spcBef>
                <a:spcPct val="20000"/>
              </a:spcBef>
              <a:spcAft>
                <a:spcPct val="0"/>
              </a:spcAft>
              <a:buClr>
                <a:schemeClr val="accent4">
                  <a:lumMod val="75000"/>
                </a:schemeClr>
              </a:buClr>
              <a:buSzTx/>
              <a:buFont typeface="Wingdings" panose="05000000000000000000" pitchFamily="2" charset="2"/>
              <a:buChar char="»"/>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dirty="0"/>
              <a:t>双分支选择结构</a:t>
            </a:r>
          </a:p>
        </p:txBody>
      </p:sp>
      <p:sp>
        <p:nvSpPr>
          <p:cNvPr id="15" name="文本框 14">
            <a:extLst>
              <a:ext uri="{FF2B5EF4-FFF2-40B4-BE49-F238E27FC236}">
                <a16:creationId xmlns:a16="http://schemas.microsoft.com/office/drawing/2014/main" id="{53886D17-C9EE-4CFB-8EBD-9A2296EC6DD3}"/>
              </a:ext>
            </a:extLst>
          </p:cNvPr>
          <p:cNvSpPr txBox="1"/>
          <p:nvPr/>
        </p:nvSpPr>
        <p:spPr>
          <a:xfrm>
            <a:off x="879952" y="4644103"/>
            <a:ext cx="3316267" cy="1569660"/>
          </a:xfrm>
          <a:prstGeom prst="rect">
            <a:avLst/>
          </a:prstGeom>
          <a:noFill/>
        </p:spPr>
        <p:txBody>
          <a:bodyPr wrap="square">
            <a:spAutoFit/>
          </a:bodyPr>
          <a:lstStyle/>
          <a:p>
            <a:pPr>
              <a:lnSpc>
                <a:spcPct val="80000"/>
              </a:lnSpc>
              <a:buSzPct val="70000"/>
              <a:buFont typeface="Wingdings" panose="05000000000000000000" pitchFamily="2" charset="2"/>
              <a:buNone/>
            </a:pPr>
            <a:r>
              <a:rPr lang="en-US" altLang="zh-CN" sz="2000" dirty="0">
                <a:latin typeface="宋体" panose="02010600030101010101" pitchFamily="2" charset="-122"/>
              </a:rPr>
              <a:t>if </a:t>
            </a:r>
            <a:r>
              <a:rPr lang="zh-CN" altLang="en-US" sz="2000" dirty="0">
                <a:latin typeface="宋体" panose="02010600030101010101" pitchFamily="2" charset="-122"/>
              </a:rPr>
              <a:t>表达式</a:t>
            </a:r>
            <a:r>
              <a:rPr lang="en-US" altLang="zh-CN" sz="2000" dirty="0">
                <a:latin typeface="宋体" panose="02010600030101010101" pitchFamily="2" charset="-122"/>
              </a:rPr>
              <a:t>:</a:t>
            </a:r>
          </a:p>
          <a:p>
            <a:pPr>
              <a:lnSpc>
                <a:spcPct val="80000"/>
              </a:lnSpc>
              <a:buSzPct val="70000"/>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语句块</a:t>
            </a:r>
            <a:r>
              <a:rPr lang="en-US" altLang="zh-CN" sz="2000" dirty="0">
                <a:latin typeface="宋体" panose="02010600030101010101" pitchFamily="2" charset="-122"/>
              </a:rPr>
              <a:t>1</a:t>
            </a:r>
          </a:p>
          <a:p>
            <a:pPr>
              <a:lnSpc>
                <a:spcPct val="80000"/>
              </a:lnSpc>
              <a:buSzPct val="70000"/>
              <a:buFont typeface="Wingdings" panose="05000000000000000000" pitchFamily="2" charset="2"/>
              <a:buNone/>
            </a:pPr>
            <a:r>
              <a:rPr lang="en-US" altLang="zh-CN" sz="2000" dirty="0">
                <a:latin typeface="宋体" panose="02010600030101010101" pitchFamily="2" charset="-122"/>
              </a:rPr>
              <a:t>else:</a:t>
            </a:r>
          </a:p>
          <a:p>
            <a:pPr>
              <a:lnSpc>
                <a:spcPct val="80000"/>
              </a:lnSpc>
              <a:buSzPct val="70000"/>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语句块</a:t>
            </a:r>
            <a:r>
              <a:rPr lang="en-US" altLang="zh-CN" sz="2000" dirty="0">
                <a:latin typeface="宋体" panose="02010600030101010101" pitchFamily="2" charset="-122"/>
              </a:rPr>
              <a:t>2</a:t>
            </a:r>
          </a:p>
          <a:p>
            <a:pPr>
              <a:lnSpc>
                <a:spcPct val="80000"/>
              </a:lnSpc>
              <a:buSzPct val="70000"/>
              <a:buFont typeface="Wingdings" panose="05000000000000000000" pitchFamily="2" charset="2"/>
              <a:buNone/>
            </a:pPr>
            <a:endParaRPr lang="en-US" altLang="zh-CN" sz="2000" dirty="0">
              <a:latin typeface="宋体" panose="02010600030101010101" pitchFamily="2" charset="-122"/>
            </a:endParaRPr>
          </a:p>
          <a:p>
            <a:pPr>
              <a:lnSpc>
                <a:spcPct val="80000"/>
              </a:lnSpc>
              <a:buSzPct val="70000"/>
              <a:buFont typeface="Wingdings" panose="05000000000000000000" pitchFamily="2" charset="2"/>
              <a:buNone/>
            </a:pPr>
            <a:endParaRPr lang="en-US" altLang="zh-CN" sz="2000" dirty="0">
              <a:latin typeface="宋体" panose="02010600030101010101" pitchFamily="2" charset="-122"/>
            </a:endParaRPr>
          </a:p>
        </p:txBody>
      </p:sp>
      <p:sp>
        <p:nvSpPr>
          <p:cNvPr id="17" name="文本框 16">
            <a:extLst>
              <a:ext uri="{FF2B5EF4-FFF2-40B4-BE49-F238E27FC236}">
                <a16:creationId xmlns:a16="http://schemas.microsoft.com/office/drawing/2014/main" id="{70F20E75-9FEE-425C-995A-C1E9A63C4995}"/>
              </a:ext>
            </a:extLst>
          </p:cNvPr>
          <p:cNvSpPr txBox="1"/>
          <p:nvPr/>
        </p:nvSpPr>
        <p:spPr>
          <a:xfrm>
            <a:off x="4462397" y="4246322"/>
            <a:ext cx="6093912" cy="1647502"/>
          </a:xfrm>
          <a:prstGeom prst="rect">
            <a:avLst/>
          </a:prstGeom>
          <a:noFill/>
        </p:spPr>
        <p:txBody>
          <a:bodyPr wrap="square">
            <a:spAutoFit/>
          </a:bodyPr>
          <a:lstStyle/>
          <a:p>
            <a:pPr>
              <a:lnSpc>
                <a:spcPct val="80000"/>
              </a:lnSpc>
              <a:buSzPct val="70000"/>
              <a:buFont typeface="Wingdings" panose="05000000000000000000" pitchFamily="2" charset="2"/>
              <a:buNone/>
            </a:pPr>
            <a:r>
              <a:rPr lang="en-US" altLang="zh-CN" sz="1800" dirty="0" err="1">
                <a:latin typeface="Consolas" panose="020B0609020204030204" pitchFamily="49" charset="0"/>
              </a:rPr>
              <a:t>chTest</a:t>
            </a:r>
            <a:r>
              <a:rPr lang="en-US" altLang="zh-CN" sz="1800" dirty="0">
                <a:latin typeface="Consolas" panose="020B0609020204030204" pitchFamily="49" charset="0"/>
              </a:rPr>
              <a:t> = ['1', '2', '3', '4', '5']</a:t>
            </a:r>
          </a:p>
          <a:p>
            <a:pPr>
              <a:lnSpc>
                <a:spcPct val="80000"/>
              </a:lnSpc>
              <a:buSzPct val="70000"/>
              <a:buFont typeface="Wingdings" panose="05000000000000000000" pitchFamily="2" charset="2"/>
              <a:buNone/>
            </a:pPr>
            <a:r>
              <a:rPr lang="en-US" altLang="zh-CN" sz="1800" dirty="0">
                <a:latin typeface="Consolas" panose="020B0609020204030204" pitchFamily="49" charset="0"/>
              </a:rPr>
              <a:t>if </a:t>
            </a:r>
            <a:r>
              <a:rPr lang="en-US" altLang="zh-CN" sz="1800" dirty="0" err="1">
                <a:latin typeface="Consolas" panose="020B0609020204030204" pitchFamily="49" charset="0"/>
              </a:rPr>
              <a:t>chTest</a:t>
            </a:r>
            <a:r>
              <a:rPr lang="en-US" altLang="zh-CN" sz="1800" dirty="0">
                <a:latin typeface="Consolas" panose="020B0609020204030204" pitchFamily="49" charset="0"/>
              </a:rPr>
              <a:t>:</a:t>
            </a:r>
          </a:p>
          <a:p>
            <a:pPr>
              <a:lnSpc>
                <a:spcPct val="80000"/>
              </a:lnSpc>
              <a:buSzPct val="70000"/>
              <a:buFont typeface="Wingdings" panose="05000000000000000000" pitchFamily="2" charset="2"/>
              <a:buNone/>
            </a:pPr>
            <a:r>
              <a:rPr lang="en-US" altLang="zh-CN" sz="1800" dirty="0">
                <a:latin typeface="Consolas" panose="020B0609020204030204" pitchFamily="49" charset="0"/>
              </a:rPr>
              <a:t>	  print(</a:t>
            </a:r>
            <a:r>
              <a:rPr lang="en-US" altLang="zh-CN" sz="1800" dirty="0" err="1">
                <a:latin typeface="Consolas" panose="020B0609020204030204" pitchFamily="49" charset="0"/>
              </a:rPr>
              <a:t>chTest</a:t>
            </a:r>
            <a:r>
              <a:rPr lang="en-US" altLang="zh-CN" sz="1800" dirty="0">
                <a:latin typeface="Consolas" panose="020B0609020204030204" pitchFamily="49" charset="0"/>
              </a:rPr>
              <a:t>)</a:t>
            </a:r>
          </a:p>
          <a:p>
            <a:pPr>
              <a:lnSpc>
                <a:spcPct val="80000"/>
              </a:lnSpc>
              <a:buSzPct val="70000"/>
              <a:buFont typeface="Wingdings" panose="05000000000000000000" pitchFamily="2" charset="2"/>
              <a:buNone/>
            </a:pPr>
            <a:r>
              <a:rPr lang="en-US" altLang="zh-CN" sz="1800" dirty="0">
                <a:latin typeface="Consolas" panose="020B0609020204030204" pitchFamily="49" charset="0"/>
              </a:rPr>
              <a:t>else:</a:t>
            </a:r>
          </a:p>
          <a:p>
            <a:pPr>
              <a:lnSpc>
                <a:spcPct val="80000"/>
              </a:lnSpc>
              <a:buSzPct val="70000"/>
              <a:buFont typeface="Wingdings" panose="05000000000000000000" pitchFamily="2" charset="2"/>
              <a:buNone/>
            </a:pPr>
            <a:r>
              <a:rPr lang="en-US" altLang="zh-CN" sz="1800" dirty="0">
                <a:latin typeface="Consolas" panose="020B0609020204030204" pitchFamily="49" charset="0"/>
              </a:rPr>
              <a:t>	  print('Empty')</a:t>
            </a:r>
          </a:p>
          <a:p>
            <a:pPr>
              <a:lnSpc>
                <a:spcPct val="80000"/>
              </a:lnSpc>
              <a:buSzPct val="70000"/>
              <a:buFont typeface="Wingdings" panose="05000000000000000000" pitchFamily="2" charset="2"/>
              <a:buNone/>
            </a:pPr>
            <a:endParaRPr lang="en-US" altLang="zh-CN" sz="1800" dirty="0">
              <a:latin typeface="Consolas" panose="020B0609020204030204" pitchFamily="49" charset="0"/>
            </a:endParaRPr>
          </a:p>
          <a:p>
            <a:pPr>
              <a:lnSpc>
                <a:spcPct val="80000"/>
              </a:lnSpc>
              <a:buSzPct val="70000"/>
              <a:buFont typeface="Wingdings" panose="05000000000000000000" pitchFamily="2" charset="2"/>
              <a:buNone/>
            </a:pPr>
            <a:r>
              <a:rPr lang="en-US" altLang="zh-CN" sz="1800" dirty="0">
                <a:solidFill>
                  <a:srgbClr val="0070C0"/>
                </a:solidFill>
                <a:latin typeface="Consolas" panose="020B0609020204030204" pitchFamily="49" charset="0"/>
              </a:rPr>
              <a:t>['1', '2', '3', '4', '5']</a:t>
            </a:r>
          </a:p>
        </p:txBody>
      </p:sp>
    </p:spTree>
    <p:extLst>
      <p:ext uri="{BB962C8B-B14F-4D97-AF65-F5344CB8AC3E}">
        <p14:creationId xmlns:p14="http://schemas.microsoft.com/office/powerpoint/2010/main" val="245463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1A85E33-179E-475D-8288-BFC06D7D245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090D572-F205-43D8-82EE-9E1A440ACDA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53731BA-BF2A-4C93-BBA4-31E0BC18F9C1}"/>
              </a:ext>
            </a:extLst>
          </p:cNvPr>
          <p:cNvSpPr>
            <a:spLocks noGrp="1"/>
          </p:cNvSpPr>
          <p:nvPr>
            <p:ph type="body" sz="quarter" idx="16"/>
          </p:nvPr>
        </p:nvSpPr>
        <p:spPr/>
        <p:txBody>
          <a:bodyPr/>
          <a:lstStyle/>
          <a:p>
            <a:r>
              <a:rPr lang="en-US" altLang="zh-CN" dirty="0"/>
              <a:t>1.</a:t>
            </a:r>
            <a:r>
              <a:rPr lang="zh-CN" altLang="en-US" dirty="0"/>
              <a:t>表达式可以不用括号括起来</a:t>
            </a:r>
          </a:p>
          <a:p>
            <a:r>
              <a:rPr lang="en-US" altLang="zh-CN" dirty="0"/>
              <a:t>2.</a:t>
            </a:r>
            <a:r>
              <a:rPr lang="zh-CN" altLang="en-US" dirty="0"/>
              <a:t>表达式后紧跟：</a:t>
            </a:r>
          </a:p>
          <a:p>
            <a:r>
              <a:rPr lang="en-US" altLang="zh-CN" dirty="0"/>
              <a:t>3.python</a:t>
            </a:r>
            <a:r>
              <a:rPr lang="zh-CN" altLang="en-US" dirty="0"/>
              <a:t>不使用一对</a:t>
            </a:r>
            <a:r>
              <a:rPr lang="en-US" altLang="zh-CN" dirty="0"/>
              <a:t>{}</a:t>
            </a:r>
            <a:r>
              <a:rPr lang="zh-CN" altLang="en-US" dirty="0"/>
              <a:t>来表示语句块，而是使用代码缩进</a:t>
            </a:r>
            <a:endParaRPr lang="en-US" altLang="zh-CN" dirty="0"/>
          </a:p>
          <a:p>
            <a:endParaRPr lang="zh-CN" altLang="en-US" dirty="0"/>
          </a:p>
        </p:txBody>
      </p:sp>
    </p:spTree>
    <p:extLst>
      <p:ext uri="{BB962C8B-B14F-4D97-AF65-F5344CB8AC3E}">
        <p14:creationId xmlns:p14="http://schemas.microsoft.com/office/powerpoint/2010/main" val="322246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F7543D-9117-4554-BA1E-419576D9BB4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AEBE092-8138-4762-BB79-C1FE97F229DE}"/>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的安装和简单使用</a:t>
            </a:r>
          </a:p>
          <a:p>
            <a:endParaRPr lang="zh-CN" altLang="en-US" dirty="0"/>
          </a:p>
        </p:txBody>
      </p:sp>
      <p:sp>
        <p:nvSpPr>
          <p:cNvPr id="4" name="文本占位符 3">
            <a:extLst>
              <a:ext uri="{FF2B5EF4-FFF2-40B4-BE49-F238E27FC236}">
                <a16:creationId xmlns:a16="http://schemas.microsoft.com/office/drawing/2014/main" id="{C0319146-8270-4C8D-889C-354516A3C49D}"/>
              </a:ext>
            </a:extLst>
          </p:cNvPr>
          <p:cNvSpPr>
            <a:spLocks noGrp="1"/>
          </p:cNvSpPr>
          <p:nvPr>
            <p:ph type="body" sz="quarter" idx="16"/>
          </p:nvPr>
        </p:nvSpPr>
        <p:spPr/>
        <p:txBody>
          <a:bodyPr/>
          <a:lstStyle/>
          <a:p>
            <a:r>
              <a:rPr lang="zh-CN" altLang="en-US" sz="2400" dirty="0">
                <a:latin typeface="宋体" panose="02010600030101010101" pitchFamily="2" charset="-122"/>
              </a:rPr>
              <a:t>在</a:t>
            </a:r>
            <a:r>
              <a:rPr lang="en-US" altLang="zh-CN" sz="2400" dirty="0">
                <a:latin typeface="宋体" panose="02010600030101010101" pitchFamily="2" charset="-122"/>
              </a:rPr>
              <a:t>IDLE</a:t>
            </a:r>
            <a:r>
              <a:rPr lang="zh-CN" altLang="en-US" sz="2400" dirty="0">
                <a:latin typeface="宋体" panose="02010600030101010101" pitchFamily="2" charset="-122"/>
              </a:rPr>
              <a:t>中，如果使用交互式编程模式，那么直接在提示符“</a:t>
            </a:r>
            <a:r>
              <a:rPr lang="en-US" altLang="zh-CN" sz="2400" dirty="0">
                <a:latin typeface="宋体" panose="02010600030101010101" pitchFamily="2" charset="-122"/>
              </a:rPr>
              <a:t>&gt;&gt;&gt;”</a:t>
            </a:r>
            <a:r>
              <a:rPr lang="zh-CN" altLang="en-US" sz="2400" dirty="0">
                <a:latin typeface="宋体" panose="02010600030101010101" pitchFamily="2" charset="-122"/>
              </a:rPr>
              <a:t>后面输入相应的命令并回车执行即可，如果执行顺利的话，马上就可以看到执行结果，否则会抛出异常</a:t>
            </a:r>
            <a:endParaRPr lang="zh-CN" altLang="en-US" dirty="0"/>
          </a:p>
        </p:txBody>
      </p:sp>
      <p:sp>
        <p:nvSpPr>
          <p:cNvPr id="6" name="文本框 5">
            <a:extLst>
              <a:ext uri="{FF2B5EF4-FFF2-40B4-BE49-F238E27FC236}">
                <a16:creationId xmlns:a16="http://schemas.microsoft.com/office/drawing/2014/main" id="{6F54A355-5237-443E-9B79-25E206593769}"/>
              </a:ext>
            </a:extLst>
          </p:cNvPr>
          <p:cNvSpPr txBox="1"/>
          <p:nvPr/>
        </p:nvSpPr>
        <p:spPr>
          <a:xfrm>
            <a:off x="1154016" y="2971736"/>
            <a:ext cx="6097836" cy="2977097"/>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3+5</a:t>
            </a:r>
          </a:p>
          <a:p>
            <a:pPr>
              <a:lnSpc>
                <a:spcPct val="80000"/>
              </a:lnSpc>
              <a:buFontTx/>
              <a:buNone/>
              <a:defRPr/>
            </a:pPr>
            <a:r>
              <a:rPr lang="en-US" altLang="zh-CN" sz="1800" dirty="0">
                <a:solidFill>
                  <a:srgbClr val="00B0F0"/>
                </a:solidFill>
                <a:latin typeface="Consolas" panose="020B0609020204030204" pitchFamily="49" charset="0"/>
              </a:rPr>
              <a:t>8</a:t>
            </a:r>
          </a:p>
          <a:p>
            <a:pPr>
              <a:lnSpc>
                <a:spcPct val="80000"/>
              </a:lnSpc>
              <a:buFontTx/>
              <a:buNone/>
              <a:defRPr/>
            </a:pPr>
            <a:r>
              <a:rPr lang="en-US" altLang="zh-CN" sz="1800" dirty="0">
                <a:latin typeface="Consolas" panose="020B0609020204030204" pitchFamily="49" charset="0"/>
              </a:rPr>
              <a:t>&gt;&gt;&gt; import math</a:t>
            </a:r>
          </a:p>
          <a:p>
            <a:pPr>
              <a:lnSpc>
                <a:spcPct val="80000"/>
              </a:lnSpc>
              <a:buFontTx/>
              <a:buNone/>
              <a:defRPr/>
            </a:pPr>
            <a:r>
              <a:rPr lang="en-US" altLang="zh-CN" sz="1800" dirty="0">
                <a:latin typeface="Consolas" panose="020B0609020204030204" pitchFamily="49" charset="0"/>
              </a:rPr>
              <a:t>&gt;&gt;&gt; </a:t>
            </a:r>
            <a:r>
              <a:rPr lang="en-US" altLang="zh-CN" sz="1800" dirty="0" err="1">
                <a:latin typeface="Consolas" panose="020B0609020204030204" pitchFamily="49" charset="0"/>
              </a:rPr>
              <a:t>math.sqrt</a:t>
            </a:r>
            <a:r>
              <a:rPr lang="en-US" altLang="zh-CN" sz="1800" dirty="0">
                <a:latin typeface="Consolas" panose="020B0609020204030204" pitchFamily="49" charset="0"/>
              </a:rPr>
              <a:t>(9)</a:t>
            </a:r>
          </a:p>
          <a:p>
            <a:pPr>
              <a:lnSpc>
                <a:spcPct val="80000"/>
              </a:lnSpc>
              <a:buFontTx/>
              <a:buNone/>
              <a:defRPr/>
            </a:pPr>
            <a:r>
              <a:rPr lang="en-US" altLang="zh-CN" sz="1800" dirty="0">
                <a:solidFill>
                  <a:srgbClr val="00B0F0"/>
                </a:solidFill>
                <a:latin typeface="Consolas" panose="020B0609020204030204" pitchFamily="49" charset="0"/>
              </a:rPr>
              <a:t>3.0</a:t>
            </a:r>
          </a:p>
          <a:p>
            <a:pPr>
              <a:lnSpc>
                <a:spcPct val="80000"/>
              </a:lnSpc>
              <a:buFontTx/>
              <a:buNone/>
              <a:defRPr/>
            </a:pPr>
            <a:r>
              <a:rPr lang="en-US" altLang="zh-CN" sz="1800" dirty="0">
                <a:latin typeface="Consolas" panose="020B0609020204030204" pitchFamily="49" charset="0"/>
              </a:rPr>
              <a:t>&gt;&gt;&gt; 3*(2+6)</a:t>
            </a:r>
          </a:p>
          <a:p>
            <a:pPr>
              <a:lnSpc>
                <a:spcPct val="80000"/>
              </a:lnSpc>
              <a:buFontTx/>
              <a:buNone/>
              <a:defRPr/>
            </a:pPr>
            <a:r>
              <a:rPr lang="en-US" altLang="zh-CN" sz="1800" dirty="0">
                <a:solidFill>
                  <a:srgbClr val="00B0F0"/>
                </a:solidFill>
                <a:latin typeface="Consolas" panose="020B0609020204030204" pitchFamily="49" charset="0"/>
              </a:rPr>
              <a:t>24</a:t>
            </a:r>
          </a:p>
          <a:p>
            <a:pPr>
              <a:lnSpc>
                <a:spcPct val="80000"/>
              </a:lnSpc>
              <a:buFontTx/>
              <a:buNone/>
              <a:defRPr/>
            </a:pPr>
            <a:r>
              <a:rPr lang="en-US" altLang="zh-CN" sz="1800" dirty="0">
                <a:latin typeface="Consolas" panose="020B0609020204030204" pitchFamily="49" charset="0"/>
              </a:rPr>
              <a:t>&gt;&gt;&gt; 2/0</a:t>
            </a:r>
          </a:p>
          <a:p>
            <a:pPr>
              <a:lnSpc>
                <a:spcPct val="80000"/>
              </a:lnSpc>
              <a:buFontTx/>
              <a:buNone/>
              <a:defRPr/>
            </a:pPr>
            <a:r>
              <a:rPr lang="en-US" altLang="zh-CN" sz="1800" dirty="0">
                <a:solidFill>
                  <a:srgbClr val="FF0000"/>
                </a:solidFill>
                <a:latin typeface="Consolas" panose="020B0609020204030204" pitchFamily="49" charset="0"/>
              </a:rPr>
              <a:t>Traceback (most recent call last):</a:t>
            </a:r>
          </a:p>
          <a:p>
            <a:pPr>
              <a:lnSpc>
                <a:spcPct val="80000"/>
              </a:lnSpc>
              <a:buFontTx/>
              <a:buNone/>
              <a:defRPr/>
            </a:pPr>
            <a:r>
              <a:rPr lang="en-US" altLang="zh-CN" sz="1800" dirty="0">
                <a:solidFill>
                  <a:srgbClr val="FF0000"/>
                </a:solidFill>
                <a:latin typeface="Consolas" panose="020B0609020204030204" pitchFamily="49" charset="0"/>
              </a:rPr>
              <a:t>  File "&lt;pyshell#18&gt;", line 1, in &lt;module&gt;</a:t>
            </a:r>
          </a:p>
          <a:p>
            <a:pPr>
              <a:lnSpc>
                <a:spcPct val="80000"/>
              </a:lnSpc>
              <a:buFontTx/>
              <a:buNone/>
              <a:defRPr/>
            </a:pPr>
            <a:r>
              <a:rPr lang="en-US" altLang="zh-CN" sz="1800" dirty="0">
                <a:solidFill>
                  <a:srgbClr val="FF0000"/>
                </a:solidFill>
                <a:latin typeface="Consolas" panose="020B0609020204030204" pitchFamily="49" charset="0"/>
              </a:rPr>
              <a:t>    2/0</a:t>
            </a:r>
          </a:p>
          <a:p>
            <a:pPr>
              <a:lnSpc>
                <a:spcPct val="80000"/>
              </a:lnSpc>
              <a:buFontTx/>
              <a:buNone/>
              <a:defRPr/>
            </a:pPr>
            <a:r>
              <a:rPr lang="en-US" altLang="zh-CN" sz="1800" dirty="0" err="1">
                <a:solidFill>
                  <a:srgbClr val="FF0000"/>
                </a:solidFill>
                <a:latin typeface="Consolas" panose="020B0609020204030204" pitchFamily="49" charset="0"/>
              </a:rPr>
              <a:t>ZeroDivisionError</a:t>
            </a:r>
            <a:r>
              <a:rPr lang="en-US" altLang="zh-CN" sz="1800" dirty="0">
                <a:solidFill>
                  <a:srgbClr val="FF0000"/>
                </a:solidFill>
                <a:latin typeface="Consolas" panose="020B0609020204030204" pitchFamily="49" charset="0"/>
              </a:rPr>
              <a:t>: integer division or modulo by zero</a:t>
            </a:r>
          </a:p>
        </p:txBody>
      </p:sp>
      <p:sp>
        <p:nvSpPr>
          <p:cNvPr id="7" name="文本框 1">
            <a:extLst>
              <a:ext uri="{FF2B5EF4-FFF2-40B4-BE49-F238E27FC236}">
                <a16:creationId xmlns:a16="http://schemas.microsoft.com/office/drawing/2014/main" id="{63CCF443-3132-4750-B335-10A4CBDC4CF5}"/>
              </a:ext>
            </a:extLst>
          </p:cNvPr>
          <p:cNvSpPr txBox="1">
            <a:spLocks noChangeArrowheads="1"/>
          </p:cNvSpPr>
          <p:nvPr/>
        </p:nvSpPr>
        <p:spPr bwMode="auto">
          <a:xfrm>
            <a:off x="4461669" y="3055921"/>
            <a:ext cx="2484438" cy="708025"/>
          </a:xfrm>
          <a:prstGeom prst="rect">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sz="2000" dirty="0">
                <a:solidFill>
                  <a:schemeClr val="tx1"/>
                </a:solidFill>
                <a:latin typeface="Arial" panose="020B0604020202020204" pitchFamily="34" charset="0"/>
                <a:ea typeface="宋体" panose="02010600030101010101" pitchFamily="2" charset="-122"/>
              </a:rPr>
              <a:t>交互模式下每次只能执行一条语句</a:t>
            </a:r>
          </a:p>
        </p:txBody>
      </p:sp>
      <p:cxnSp>
        <p:nvCxnSpPr>
          <p:cNvPr id="8" name="直接箭头连接符 7">
            <a:extLst>
              <a:ext uri="{FF2B5EF4-FFF2-40B4-BE49-F238E27FC236}">
                <a16:creationId xmlns:a16="http://schemas.microsoft.com/office/drawing/2014/main" id="{582C6746-99AC-44EA-B7A1-0A24C3AA39F2}"/>
              </a:ext>
            </a:extLst>
          </p:cNvPr>
          <p:cNvCxnSpPr>
            <a:stCxn id="7" idx="1"/>
          </p:cNvCxnSpPr>
          <p:nvPr/>
        </p:nvCxnSpPr>
        <p:spPr>
          <a:xfrm flipH="1" flipV="1">
            <a:off x="2912269" y="3055921"/>
            <a:ext cx="1549400" cy="3540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3">
            <a:extLst>
              <a:ext uri="{FF2B5EF4-FFF2-40B4-BE49-F238E27FC236}">
                <a16:creationId xmlns:a16="http://schemas.microsoft.com/office/drawing/2014/main" id="{8C12968A-0A8A-4EFF-A29C-F43AB6933967}"/>
              </a:ext>
            </a:extLst>
          </p:cNvPr>
          <p:cNvSpPr txBox="1">
            <a:spLocks noChangeArrowheads="1"/>
          </p:cNvSpPr>
          <p:nvPr/>
        </p:nvSpPr>
        <p:spPr bwMode="auto">
          <a:xfrm>
            <a:off x="5414169" y="3889359"/>
            <a:ext cx="2486025" cy="708025"/>
          </a:xfrm>
          <a:prstGeom prst="rect">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sz="2000">
                <a:solidFill>
                  <a:schemeClr val="tx1"/>
                </a:solidFill>
                <a:latin typeface="Arial" panose="020B0604020202020204" pitchFamily="34" charset="0"/>
                <a:ea typeface="宋体" panose="02010600030101010101" pitchFamily="2" charset="-122"/>
              </a:rPr>
              <a:t>直到再次出现提示符才能输入下一条语句</a:t>
            </a:r>
          </a:p>
        </p:txBody>
      </p:sp>
      <p:cxnSp>
        <p:nvCxnSpPr>
          <p:cNvPr id="10" name="直接箭头连接符 9">
            <a:extLst>
              <a:ext uri="{FF2B5EF4-FFF2-40B4-BE49-F238E27FC236}">
                <a16:creationId xmlns:a16="http://schemas.microsoft.com/office/drawing/2014/main" id="{C1A1B319-46DC-4952-8AA8-49F35B92A0A3}"/>
              </a:ext>
            </a:extLst>
          </p:cNvPr>
          <p:cNvCxnSpPr>
            <a:stCxn id="9" idx="1"/>
          </p:cNvCxnSpPr>
          <p:nvPr/>
        </p:nvCxnSpPr>
        <p:spPr>
          <a:xfrm flipH="1" flipV="1">
            <a:off x="3866357" y="3889359"/>
            <a:ext cx="1547812" cy="354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40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8FB1F0-2160-462C-AF17-DBC9EF48DE5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9F9C42F-DEF6-4255-AFEB-8DCD3E4C442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37D33A2-84AD-4957-BEBA-25CE6EC25C24}"/>
              </a:ext>
            </a:extLst>
          </p:cNvPr>
          <p:cNvSpPr>
            <a:spLocks noGrp="1"/>
          </p:cNvSpPr>
          <p:nvPr>
            <p:ph type="body" sz="quarter" idx="16"/>
          </p:nvPr>
        </p:nvSpPr>
        <p:spPr/>
        <p:txBody>
          <a:bodyPr/>
          <a:lstStyle/>
          <a:p>
            <a:r>
              <a:rPr lang="zh-CN" altLang="en-US" dirty="0"/>
              <a:t>多分支结构</a:t>
            </a:r>
          </a:p>
        </p:txBody>
      </p:sp>
      <p:sp>
        <p:nvSpPr>
          <p:cNvPr id="6" name="文本框 5">
            <a:extLst>
              <a:ext uri="{FF2B5EF4-FFF2-40B4-BE49-F238E27FC236}">
                <a16:creationId xmlns:a16="http://schemas.microsoft.com/office/drawing/2014/main" id="{BC03BA20-6219-495E-9193-7A9D076D3402}"/>
              </a:ext>
            </a:extLst>
          </p:cNvPr>
          <p:cNvSpPr txBox="1"/>
          <p:nvPr/>
        </p:nvSpPr>
        <p:spPr>
          <a:xfrm>
            <a:off x="875267" y="3062806"/>
            <a:ext cx="6093912" cy="3083921"/>
          </a:xfrm>
          <a:prstGeom prst="rect">
            <a:avLst/>
          </a:prstGeom>
          <a:noFill/>
        </p:spPr>
        <p:txBody>
          <a:bodyPr wrap="square">
            <a:spAutoFit/>
          </a:bodyPr>
          <a:lstStyle/>
          <a:p>
            <a:pPr>
              <a:lnSpc>
                <a:spcPct val="90000"/>
              </a:lnSpc>
              <a:buSzPct val="70000"/>
              <a:buFont typeface="Wingdings" panose="05000000000000000000" pitchFamily="2" charset="2"/>
              <a:buNone/>
            </a:pPr>
            <a:r>
              <a:rPr lang="en-US" altLang="zh-CN" sz="1800" dirty="0">
                <a:latin typeface="宋体" panose="02010600030101010101" pitchFamily="2" charset="-122"/>
              </a:rPr>
              <a:t>if </a:t>
            </a:r>
            <a:r>
              <a:rPr lang="zh-CN" altLang="en-US" sz="1800" dirty="0">
                <a:latin typeface="宋体" panose="02010600030101010101" pitchFamily="2" charset="-122"/>
              </a:rPr>
              <a:t>表达式</a:t>
            </a:r>
            <a:r>
              <a:rPr lang="en-US" altLang="zh-CN" sz="1800" dirty="0">
                <a:latin typeface="宋体" panose="02010600030101010101" pitchFamily="2" charset="-122"/>
              </a:rPr>
              <a:t>1:</a:t>
            </a:r>
          </a:p>
          <a:p>
            <a:pPr>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1</a:t>
            </a:r>
          </a:p>
          <a:p>
            <a:pPr>
              <a:lnSpc>
                <a:spcPct val="90000"/>
              </a:lnSpc>
              <a:buSzPct val="70000"/>
              <a:buFont typeface="Wingdings" panose="05000000000000000000" pitchFamily="2" charset="2"/>
              <a:buNone/>
            </a:pPr>
            <a:r>
              <a:rPr lang="en-US" altLang="zh-CN" sz="1800" dirty="0" err="1">
                <a:latin typeface="宋体" panose="02010600030101010101" pitchFamily="2" charset="-122"/>
              </a:rPr>
              <a:t>elif</a:t>
            </a:r>
            <a:r>
              <a:rPr lang="en-US" altLang="zh-CN" sz="1800" dirty="0">
                <a:latin typeface="宋体" panose="02010600030101010101" pitchFamily="2" charset="-122"/>
              </a:rPr>
              <a:t> </a:t>
            </a:r>
            <a:r>
              <a:rPr lang="zh-CN" altLang="en-US" sz="1800" dirty="0">
                <a:latin typeface="宋体" panose="02010600030101010101" pitchFamily="2" charset="-122"/>
              </a:rPr>
              <a:t>表达式</a:t>
            </a:r>
            <a:r>
              <a:rPr lang="en-US" altLang="zh-CN" sz="1800" dirty="0">
                <a:latin typeface="宋体" panose="02010600030101010101" pitchFamily="2" charset="-122"/>
              </a:rPr>
              <a:t>2:</a:t>
            </a:r>
          </a:p>
          <a:p>
            <a:pPr>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2</a:t>
            </a:r>
          </a:p>
          <a:p>
            <a:pPr>
              <a:lnSpc>
                <a:spcPct val="90000"/>
              </a:lnSpc>
              <a:buSzPct val="70000"/>
              <a:buFont typeface="Wingdings" panose="05000000000000000000" pitchFamily="2" charset="2"/>
              <a:buNone/>
            </a:pPr>
            <a:r>
              <a:rPr lang="en-US" altLang="zh-CN" sz="1800" dirty="0" err="1">
                <a:latin typeface="宋体" panose="02010600030101010101" pitchFamily="2" charset="-122"/>
              </a:rPr>
              <a:t>elif</a:t>
            </a:r>
            <a:r>
              <a:rPr lang="en-US" altLang="zh-CN" sz="1800" dirty="0">
                <a:latin typeface="宋体" panose="02010600030101010101" pitchFamily="2" charset="-122"/>
              </a:rPr>
              <a:t> </a:t>
            </a:r>
            <a:r>
              <a:rPr lang="zh-CN" altLang="en-US" sz="1800" dirty="0">
                <a:latin typeface="宋体" panose="02010600030101010101" pitchFamily="2" charset="-122"/>
              </a:rPr>
              <a:t>表达式</a:t>
            </a:r>
            <a:r>
              <a:rPr lang="en-US" altLang="zh-CN" sz="1800" dirty="0">
                <a:latin typeface="宋体" panose="02010600030101010101" pitchFamily="2" charset="-122"/>
              </a:rPr>
              <a:t>3:</a:t>
            </a:r>
          </a:p>
          <a:p>
            <a:pPr>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3</a:t>
            </a:r>
          </a:p>
          <a:p>
            <a:pPr>
              <a:lnSpc>
                <a:spcPct val="90000"/>
              </a:lnSpc>
              <a:buSzPct val="70000"/>
              <a:buFont typeface="Wingdings" panose="05000000000000000000" pitchFamily="2" charset="2"/>
              <a:buNone/>
            </a:pPr>
            <a:r>
              <a:rPr lang="en-US" altLang="zh-CN" sz="1800" dirty="0">
                <a:latin typeface="宋体" panose="02010600030101010101" pitchFamily="2" charset="-122"/>
              </a:rPr>
              <a:t>else:</a:t>
            </a:r>
          </a:p>
          <a:p>
            <a:pPr>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4</a:t>
            </a:r>
          </a:p>
          <a:p>
            <a:pPr>
              <a:lnSpc>
                <a:spcPct val="90000"/>
              </a:lnSpc>
              <a:buSzPct val="70000"/>
              <a:buFont typeface="Wingdings" panose="05000000000000000000" pitchFamily="2" charset="2"/>
              <a:buNone/>
            </a:pPr>
            <a:endParaRPr lang="en-US" altLang="zh-CN" sz="1800" dirty="0">
              <a:latin typeface="宋体" panose="02010600030101010101" pitchFamily="2" charset="-122"/>
            </a:endParaRPr>
          </a:p>
          <a:p>
            <a:pPr>
              <a:lnSpc>
                <a:spcPct val="90000"/>
              </a:lnSpc>
              <a:buSzPct val="70000"/>
              <a:buFont typeface="Wingdings" panose="05000000000000000000" pitchFamily="2" charset="2"/>
              <a:buNone/>
            </a:pPr>
            <a:endParaRPr lang="en-US" altLang="zh-CN" sz="1800" dirty="0">
              <a:latin typeface="宋体" panose="02010600030101010101" pitchFamily="2" charset="-122"/>
            </a:endParaRPr>
          </a:p>
          <a:p>
            <a:pPr>
              <a:lnSpc>
                <a:spcPct val="90000"/>
              </a:lnSpc>
              <a:buSzPct val="70000"/>
              <a:buFont typeface="Wingdings" panose="05000000000000000000" pitchFamily="2" charset="2"/>
              <a:buNone/>
            </a:pPr>
            <a:r>
              <a:rPr lang="zh-CN" altLang="en-US" sz="1800" dirty="0">
                <a:latin typeface="宋体" panose="02010600030101010101" pitchFamily="2" charset="-122"/>
              </a:rPr>
              <a:t>其中，关键字</a:t>
            </a:r>
            <a:r>
              <a:rPr lang="en-US" altLang="zh-CN" sz="1800" dirty="0" err="1">
                <a:solidFill>
                  <a:srgbClr val="FF0000"/>
                </a:solidFill>
                <a:latin typeface="宋体" panose="02010600030101010101" pitchFamily="2" charset="-122"/>
              </a:rPr>
              <a:t>elif</a:t>
            </a:r>
            <a:r>
              <a:rPr lang="zh-CN" altLang="en-US" sz="1800" dirty="0">
                <a:latin typeface="宋体" panose="02010600030101010101" pitchFamily="2" charset="-122"/>
              </a:rPr>
              <a:t>是</a:t>
            </a:r>
            <a:r>
              <a:rPr lang="en-US" altLang="zh-CN" sz="1800" dirty="0">
                <a:latin typeface="宋体" panose="02010600030101010101" pitchFamily="2" charset="-122"/>
              </a:rPr>
              <a:t>else if</a:t>
            </a:r>
            <a:r>
              <a:rPr lang="zh-CN" altLang="en-US" sz="1800" dirty="0">
                <a:latin typeface="宋体" panose="02010600030101010101" pitchFamily="2" charset="-122"/>
              </a:rPr>
              <a:t>的缩写。</a:t>
            </a:r>
            <a:endParaRPr lang="en-US" altLang="zh-CN" sz="1800" dirty="0">
              <a:latin typeface="宋体" panose="02010600030101010101" pitchFamily="2" charset="-122"/>
            </a:endParaRPr>
          </a:p>
          <a:p>
            <a:pPr>
              <a:lnSpc>
                <a:spcPct val="90000"/>
              </a:lnSpc>
              <a:buSzPct val="70000"/>
              <a:buFont typeface="Wingdings" panose="05000000000000000000" pitchFamily="2" charset="2"/>
              <a:buNone/>
            </a:pPr>
            <a:r>
              <a:rPr lang="en-US" altLang="zh-CN" sz="1800" dirty="0">
                <a:solidFill>
                  <a:srgbClr val="FF0000"/>
                </a:solidFill>
                <a:latin typeface="宋体" panose="02010600030101010101" pitchFamily="2" charset="-122"/>
              </a:rPr>
              <a:t>Python</a:t>
            </a:r>
            <a:r>
              <a:rPr lang="zh-CN" altLang="en-US" sz="1800" dirty="0">
                <a:solidFill>
                  <a:srgbClr val="FF0000"/>
                </a:solidFill>
                <a:latin typeface="宋体" panose="02010600030101010101" pitchFamily="2" charset="-122"/>
              </a:rPr>
              <a:t>没有</a:t>
            </a:r>
            <a:r>
              <a:rPr lang="en-US" altLang="zh-CN" sz="1800" dirty="0">
                <a:solidFill>
                  <a:srgbClr val="FF0000"/>
                </a:solidFill>
                <a:latin typeface="宋体" panose="02010600030101010101" pitchFamily="2" charset="-122"/>
              </a:rPr>
              <a:t>switch case</a:t>
            </a:r>
            <a:r>
              <a:rPr lang="zh-CN" altLang="en-US" sz="1800" dirty="0">
                <a:solidFill>
                  <a:srgbClr val="FF0000"/>
                </a:solidFill>
                <a:latin typeface="宋体" panose="02010600030101010101" pitchFamily="2" charset="-122"/>
              </a:rPr>
              <a:t>语句</a:t>
            </a:r>
          </a:p>
        </p:txBody>
      </p:sp>
      <p:sp>
        <p:nvSpPr>
          <p:cNvPr id="8" name="文本框 7">
            <a:extLst>
              <a:ext uri="{FF2B5EF4-FFF2-40B4-BE49-F238E27FC236}">
                <a16:creationId xmlns:a16="http://schemas.microsoft.com/office/drawing/2014/main" id="{CBB0F998-B7D4-43A8-8B92-378F219578C5}"/>
              </a:ext>
            </a:extLst>
          </p:cNvPr>
          <p:cNvSpPr txBox="1"/>
          <p:nvPr/>
        </p:nvSpPr>
        <p:spPr>
          <a:xfrm>
            <a:off x="5577280" y="2185447"/>
            <a:ext cx="6093912" cy="3420295"/>
          </a:xfrm>
          <a:prstGeom prst="rect">
            <a:avLst/>
          </a:prstGeom>
          <a:noFill/>
        </p:spPr>
        <p:txBody>
          <a:bodyPr wrap="square">
            <a:spAutoFit/>
          </a:bodyPr>
          <a:lstStyle/>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def func(score):</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if score &gt; 100: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'wrong score.must &lt;= 100.'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elif score &gt;= 90: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'A'</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elif score &gt;= 80: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'B'</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elif score &gt;= 70: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'C'</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elif score &gt;= 60: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'D'</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elif score &gt;= 0:</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'E'</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else:</a:t>
            </a:r>
          </a:p>
          <a:p>
            <a:pPr marL="1905" indent="-344805">
              <a:lnSpc>
                <a:spcPct val="80000"/>
              </a:lnSpc>
              <a:buClr>
                <a:schemeClr val="hlink"/>
              </a:buClr>
              <a:buSzPct val="70000"/>
              <a:buFont typeface="Wingdings" panose="05000000000000000000" pitchFamily="2" charset="2"/>
              <a:buNone/>
              <a:defRPr/>
            </a:pPr>
            <a:r>
              <a:rPr lang="en-US" altLang="zh-CN" sz="1800" noProof="1">
                <a:latin typeface="Consolas" panose="020B0609020204030204" charset="0"/>
              </a:rPr>
              <a:t>		return 'wrong score.must &gt;0'	</a:t>
            </a:r>
          </a:p>
        </p:txBody>
      </p:sp>
    </p:spTree>
    <p:extLst>
      <p:ext uri="{BB962C8B-B14F-4D97-AF65-F5344CB8AC3E}">
        <p14:creationId xmlns:p14="http://schemas.microsoft.com/office/powerpoint/2010/main" val="404869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870F453-40AE-4922-8FBB-519EA3E7BE49}"/>
              </a:ext>
            </a:extLst>
          </p:cNvPr>
          <p:cNvSpPr>
            <a:spLocks noGrp="1"/>
          </p:cNvSpPr>
          <p:nvPr>
            <p:ph type="body" sz="quarter" idx="14"/>
          </p:nvPr>
        </p:nvSpPr>
        <p:spPr/>
        <p:txBody>
          <a:bodyPr/>
          <a:lstStyle/>
          <a:p>
            <a:endParaRPr lang="zh-CN" altLang="en-US" dirty="0"/>
          </a:p>
        </p:txBody>
      </p:sp>
      <p:sp>
        <p:nvSpPr>
          <p:cNvPr id="3" name="文本占位符 2">
            <a:extLst>
              <a:ext uri="{FF2B5EF4-FFF2-40B4-BE49-F238E27FC236}">
                <a16:creationId xmlns:a16="http://schemas.microsoft.com/office/drawing/2014/main" id="{864FD1CE-7DDD-46EB-B67F-23D4D1610427}"/>
              </a:ext>
            </a:extLst>
          </p:cNvPr>
          <p:cNvSpPr>
            <a:spLocks noGrp="1"/>
          </p:cNvSpPr>
          <p:nvPr>
            <p:ph type="body" sz="quarter" idx="15"/>
          </p:nvPr>
        </p:nvSpPr>
        <p:spPr/>
        <p:txBody>
          <a:bodyPr/>
          <a:lstStyle/>
          <a:p>
            <a:r>
              <a:rPr lang="zh-CN" altLang="en-US" dirty="0"/>
              <a:t>循环</a:t>
            </a:r>
          </a:p>
        </p:txBody>
      </p:sp>
      <p:sp>
        <p:nvSpPr>
          <p:cNvPr id="4" name="文本占位符 3">
            <a:extLst>
              <a:ext uri="{FF2B5EF4-FFF2-40B4-BE49-F238E27FC236}">
                <a16:creationId xmlns:a16="http://schemas.microsoft.com/office/drawing/2014/main" id="{0EEF39D0-BBC9-4693-8E1E-9F3C60578B5E}"/>
              </a:ext>
            </a:extLst>
          </p:cNvPr>
          <p:cNvSpPr>
            <a:spLocks noGrp="1"/>
          </p:cNvSpPr>
          <p:nvPr>
            <p:ph type="body" sz="quarter" idx="16"/>
          </p:nvPr>
        </p:nvSpPr>
        <p:spPr>
          <a:xfrm>
            <a:off x="646563" y="813007"/>
            <a:ext cx="10058400" cy="3219450"/>
          </a:xfrm>
        </p:spPr>
        <p:txBody>
          <a:bodyPr/>
          <a:lstStyle/>
          <a:p>
            <a:r>
              <a:rPr lang="en-US" altLang="zh-CN" dirty="0"/>
              <a:t>Python</a:t>
            </a:r>
            <a:r>
              <a:rPr lang="zh-CN" altLang="en-US" dirty="0"/>
              <a:t>提供了两种基本的循环结构语句</a:t>
            </a:r>
            <a:r>
              <a:rPr lang="en-US" altLang="zh-CN" dirty="0"/>
              <a:t>——while</a:t>
            </a:r>
            <a:r>
              <a:rPr lang="zh-CN" altLang="en-US" dirty="0"/>
              <a:t>和</a:t>
            </a:r>
            <a:r>
              <a:rPr lang="en-US" altLang="zh-CN" dirty="0"/>
              <a:t>for</a:t>
            </a:r>
            <a:r>
              <a:rPr lang="zh-CN" altLang="en-US" dirty="0"/>
              <a:t>。</a:t>
            </a:r>
          </a:p>
          <a:p>
            <a:r>
              <a:rPr lang="en-US" altLang="zh-CN" dirty="0"/>
              <a:t>while</a:t>
            </a:r>
            <a:r>
              <a:rPr lang="zh-CN" altLang="en-US" dirty="0"/>
              <a:t>循环一般用于循环次数难以提前确定的情况，也可以用于循环次数确定的情况。</a:t>
            </a:r>
          </a:p>
          <a:p>
            <a:r>
              <a:rPr lang="en-US" altLang="zh-CN" dirty="0"/>
              <a:t>for</a:t>
            </a:r>
            <a:r>
              <a:rPr lang="zh-CN" altLang="en-US" dirty="0"/>
              <a:t>循环一般用于循环次数可以提前确定的情况，尤其是用于枚举序列或迭代对象中的元素。</a:t>
            </a:r>
          </a:p>
          <a:p>
            <a:r>
              <a:rPr lang="zh-CN" altLang="en-US" dirty="0"/>
              <a:t>一般优先考虑使用</a:t>
            </a:r>
            <a:r>
              <a:rPr lang="en-US" altLang="zh-CN" dirty="0"/>
              <a:t>for</a:t>
            </a:r>
            <a:r>
              <a:rPr lang="zh-CN" altLang="en-US" dirty="0"/>
              <a:t>循环。</a:t>
            </a:r>
          </a:p>
          <a:p>
            <a:r>
              <a:rPr lang="zh-CN" altLang="en-US" dirty="0"/>
              <a:t>相同或不同的循环结构之间都可以互相嵌套，实现更为复杂的逻辑。</a:t>
            </a:r>
          </a:p>
          <a:p>
            <a:endParaRPr lang="zh-CN" altLang="en-US" dirty="0"/>
          </a:p>
        </p:txBody>
      </p:sp>
      <p:sp>
        <p:nvSpPr>
          <p:cNvPr id="6" name="文本框 5">
            <a:extLst>
              <a:ext uri="{FF2B5EF4-FFF2-40B4-BE49-F238E27FC236}">
                <a16:creationId xmlns:a16="http://schemas.microsoft.com/office/drawing/2014/main" id="{3C1711D0-5AFF-4543-BAA8-5F27E88C9A89}"/>
              </a:ext>
            </a:extLst>
          </p:cNvPr>
          <p:cNvSpPr txBox="1"/>
          <p:nvPr/>
        </p:nvSpPr>
        <p:spPr>
          <a:xfrm>
            <a:off x="1055133" y="3746379"/>
            <a:ext cx="9241261" cy="3111621"/>
          </a:xfrm>
          <a:prstGeom prst="rect">
            <a:avLst/>
          </a:prstGeom>
          <a:noFill/>
        </p:spPr>
        <p:txBody>
          <a:bodyPr wrap="square">
            <a:spAutoFit/>
          </a:bodyPr>
          <a:lstStyle/>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while 条件表达式:</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	循环体</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[else:                     </a:t>
            </a:r>
            <a:r>
              <a:rPr lang="en-US" altLang="zh-CN" sz="1800" dirty="0">
                <a:solidFill>
                  <a:srgbClr val="FF0000"/>
                </a:solidFill>
                <a:latin typeface="Times New Roman" panose="02020603050405020304" pitchFamily="18" charset="0"/>
                <a:sym typeface="Arial" panose="020B0604020202020204" pitchFamily="34" charset="0"/>
              </a:rPr>
              <a:t># </a:t>
            </a:r>
            <a:r>
              <a:rPr lang="zh-CN" altLang="en-US" sz="1800" dirty="0">
                <a:solidFill>
                  <a:srgbClr val="FF0000"/>
                </a:solidFill>
                <a:latin typeface="Times New Roman" panose="02020603050405020304" pitchFamily="18" charset="0"/>
                <a:sym typeface="Arial" panose="020B0604020202020204" pitchFamily="34" charset="0"/>
              </a:rPr>
              <a:t>如果 循环是因为</a:t>
            </a:r>
            <a:r>
              <a:rPr lang="en-US" altLang="zh-CN" sz="1800" dirty="0">
                <a:solidFill>
                  <a:srgbClr val="FF0000"/>
                </a:solidFill>
                <a:latin typeface="Times New Roman" panose="02020603050405020304" pitchFamily="18" charset="0"/>
                <a:sym typeface="Arial" panose="020B0604020202020204" pitchFamily="34" charset="0"/>
              </a:rPr>
              <a:t>break</a:t>
            </a:r>
            <a:r>
              <a:rPr lang="zh-CN" altLang="en-US" sz="1800" dirty="0">
                <a:solidFill>
                  <a:srgbClr val="FF0000"/>
                </a:solidFill>
                <a:latin typeface="Times New Roman" panose="02020603050405020304" pitchFamily="18" charset="0"/>
                <a:sym typeface="Arial" panose="020B0604020202020204" pitchFamily="34" charset="0"/>
              </a:rPr>
              <a:t>结束的，就不执行</a:t>
            </a:r>
            <a:r>
              <a:rPr lang="en-US" altLang="zh-CN" sz="1800" dirty="0">
                <a:solidFill>
                  <a:srgbClr val="FF0000"/>
                </a:solidFill>
                <a:latin typeface="Times New Roman" panose="02020603050405020304" pitchFamily="18" charset="0"/>
                <a:sym typeface="Arial" panose="020B0604020202020204" pitchFamily="34" charset="0"/>
              </a:rPr>
              <a:t>else</a:t>
            </a:r>
            <a:r>
              <a:rPr lang="zh-CN" altLang="en-US" sz="1800" dirty="0">
                <a:solidFill>
                  <a:srgbClr val="FF0000"/>
                </a:solidFill>
                <a:latin typeface="Times New Roman" panose="02020603050405020304" pitchFamily="18" charset="0"/>
                <a:sym typeface="Arial" panose="020B0604020202020204" pitchFamily="34" charset="0"/>
              </a:rPr>
              <a:t>中的代码</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	else子句代码块]</a:t>
            </a:r>
          </a:p>
          <a:p>
            <a:pPr>
              <a:spcBef>
                <a:spcPct val="10000"/>
              </a:spcBef>
              <a:buSzPct val="70000"/>
              <a:buFont typeface="Wingdings" panose="05000000000000000000" pitchFamily="2" charset="2"/>
              <a:buNone/>
            </a:pPr>
            <a:endParaRPr lang="zh-CN" altLang="en-US" sz="1800" dirty="0">
              <a:latin typeface="Times New Roman" panose="02020603050405020304" pitchFamily="18" charset="0"/>
              <a:sym typeface="Arial" panose="020B0604020202020204" pitchFamily="34" charset="0"/>
            </a:endParaRPr>
          </a:p>
          <a:p>
            <a:pPr>
              <a:spcBef>
                <a:spcPct val="10000"/>
              </a:spcBef>
              <a:buSzPct val="70000"/>
              <a:buFont typeface="Wingdings" panose="05000000000000000000" pitchFamily="2" charset="2"/>
              <a:buNone/>
            </a:pPr>
            <a:endParaRPr lang="zh-CN" altLang="en-US" sz="1800" dirty="0">
              <a:latin typeface="Times New Roman" panose="02020603050405020304" pitchFamily="18" charset="0"/>
              <a:sym typeface="Arial" panose="020B0604020202020204" pitchFamily="34" charset="0"/>
            </a:endParaRP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for 取值 in 可迭代对象:</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	循环体</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[else:</a:t>
            </a:r>
          </a:p>
          <a:p>
            <a:pPr>
              <a:spcBef>
                <a:spcPct val="10000"/>
              </a:spcBef>
              <a:buSzPct val="70000"/>
              <a:buFont typeface="Wingdings" panose="05000000000000000000" pitchFamily="2" charset="2"/>
              <a:buNone/>
            </a:pPr>
            <a:r>
              <a:rPr lang="zh-CN" altLang="en-US" sz="1800" dirty="0">
                <a:latin typeface="Times New Roman" panose="02020603050405020304" pitchFamily="18" charset="0"/>
                <a:sym typeface="Arial" panose="020B0604020202020204" pitchFamily="34" charset="0"/>
              </a:rPr>
              <a:t>    else子句代码块]</a:t>
            </a:r>
            <a:endParaRPr lang="zh-CN" altLang="en-US" dirty="0"/>
          </a:p>
        </p:txBody>
      </p:sp>
    </p:spTree>
    <p:extLst>
      <p:ext uri="{BB962C8B-B14F-4D97-AF65-F5344CB8AC3E}">
        <p14:creationId xmlns:p14="http://schemas.microsoft.com/office/powerpoint/2010/main" val="196416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8AE8CA-3F11-48F2-8599-4DC8DF1C173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E913A45-5916-463F-BE5C-F1E29BAAA2B0}"/>
              </a:ext>
            </a:extLst>
          </p:cNvPr>
          <p:cNvSpPr>
            <a:spLocks noGrp="1"/>
          </p:cNvSpPr>
          <p:nvPr>
            <p:ph type="body" sz="quarter" idx="15"/>
          </p:nvPr>
        </p:nvSpPr>
        <p:spPr/>
        <p:txBody>
          <a:bodyPr/>
          <a:lstStyle/>
          <a:p>
            <a:r>
              <a:rPr lang="zh-CN" altLang="en-US" dirty="0"/>
              <a:t>可迭代对象</a:t>
            </a:r>
          </a:p>
        </p:txBody>
      </p:sp>
      <p:sp>
        <p:nvSpPr>
          <p:cNvPr id="4" name="文本占位符 3">
            <a:extLst>
              <a:ext uri="{FF2B5EF4-FFF2-40B4-BE49-F238E27FC236}">
                <a16:creationId xmlns:a16="http://schemas.microsoft.com/office/drawing/2014/main" id="{A657C687-E91A-4928-B48A-E428F6749DC0}"/>
              </a:ext>
            </a:extLst>
          </p:cNvPr>
          <p:cNvSpPr>
            <a:spLocks noGrp="1"/>
          </p:cNvSpPr>
          <p:nvPr>
            <p:ph type="body" sz="quarter" idx="16"/>
          </p:nvPr>
        </p:nvSpPr>
        <p:spPr/>
        <p:txBody>
          <a:bodyPr/>
          <a:lstStyle/>
          <a:p>
            <a:r>
              <a:rPr lang="zh-CN" altLang="en-US" sz="2400" dirty="0"/>
              <a:t>什么对象才能叫做可迭代对象呢？一句话：“实现了</a:t>
            </a:r>
            <a:r>
              <a:rPr lang="en-US" altLang="zh-CN" sz="2400" dirty="0"/>
              <a:t>__</a:t>
            </a:r>
            <a:r>
              <a:rPr lang="en-US" altLang="zh-CN" sz="2400" dirty="0" err="1"/>
              <a:t>iter</a:t>
            </a:r>
            <a:r>
              <a:rPr lang="en-US" altLang="zh-CN" sz="2400" dirty="0"/>
              <a:t>__</a:t>
            </a:r>
            <a:r>
              <a:rPr lang="zh-CN" altLang="en-US" sz="2400" dirty="0"/>
              <a:t>方法的对象就叫做可迭代对象”，</a:t>
            </a:r>
            <a:r>
              <a:rPr lang="en-US" altLang="zh-CN" sz="2400" dirty="0"/>
              <a:t>__</a:t>
            </a:r>
            <a:r>
              <a:rPr lang="en-US" altLang="zh-CN" sz="2400" dirty="0" err="1"/>
              <a:t>iter</a:t>
            </a:r>
            <a:r>
              <a:rPr lang="en-US" altLang="zh-CN" sz="2400" dirty="0"/>
              <a:t>__</a:t>
            </a:r>
            <a:r>
              <a:rPr lang="zh-CN" altLang="en-US" sz="2400" dirty="0"/>
              <a:t>方法的作用就是返回一个迭代器对象。直观理解就是</a:t>
            </a:r>
            <a:r>
              <a:rPr lang="zh-CN" altLang="en-US" sz="2400" dirty="0">
                <a:solidFill>
                  <a:srgbClr val="FF0000"/>
                </a:solidFill>
              </a:rPr>
              <a:t>能用</a:t>
            </a:r>
            <a:r>
              <a:rPr lang="en-US" altLang="zh-CN" sz="2400" dirty="0">
                <a:solidFill>
                  <a:srgbClr val="FF0000"/>
                </a:solidFill>
              </a:rPr>
              <a:t>for</a:t>
            </a:r>
            <a:r>
              <a:rPr lang="zh-CN" altLang="en-US" sz="2400" dirty="0">
                <a:solidFill>
                  <a:srgbClr val="FF0000"/>
                </a:solidFill>
              </a:rPr>
              <a:t>循环进行迭代的对象就是可迭代对象</a:t>
            </a:r>
            <a:r>
              <a:rPr lang="zh-CN" altLang="en-US" sz="2400" dirty="0"/>
              <a:t>。比如：字符串，列表，元组，字典，集合等等，都是可迭代对象。</a:t>
            </a:r>
            <a:endParaRPr lang="en-US" altLang="en-US" sz="2400" dirty="0">
              <a:solidFill>
                <a:srgbClr val="0070C0"/>
              </a:solidFill>
              <a:latin typeface="Consolas" panose="020B0609020204030204" pitchFamily="49" charset="0"/>
            </a:endParaRPr>
          </a:p>
          <a:p>
            <a:endParaRPr lang="zh-CN" altLang="en-US" dirty="0"/>
          </a:p>
        </p:txBody>
      </p:sp>
      <p:pic>
        <p:nvPicPr>
          <p:cNvPr id="6" name="图片 5">
            <a:extLst>
              <a:ext uri="{FF2B5EF4-FFF2-40B4-BE49-F238E27FC236}">
                <a16:creationId xmlns:a16="http://schemas.microsoft.com/office/drawing/2014/main" id="{5181D8F3-0372-4DE4-B763-C71472780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88" y="3429000"/>
            <a:ext cx="5063681" cy="3219450"/>
          </a:xfrm>
          <a:prstGeom prst="rect">
            <a:avLst/>
          </a:prstGeom>
        </p:spPr>
      </p:pic>
      <p:pic>
        <p:nvPicPr>
          <p:cNvPr id="8" name="图片 7">
            <a:extLst>
              <a:ext uri="{FF2B5EF4-FFF2-40B4-BE49-F238E27FC236}">
                <a16:creationId xmlns:a16="http://schemas.microsoft.com/office/drawing/2014/main" id="{09F5AE89-0033-4929-8692-FE484CFE4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618" y="3737645"/>
            <a:ext cx="6487894" cy="2216950"/>
          </a:xfrm>
          <a:prstGeom prst="rect">
            <a:avLst/>
          </a:prstGeom>
        </p:spPr>
      </p:pic>
    </p:spTree>
    <p:extLst>
      <p:ext uri="{BB962C8B-B14F-4D97-AF65-F5344CB8AC3E}">
        <p14:creationId xmlns:p14="http://schemas.microsoft.com/office/powerpoint/2010/main" val="417109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A7AFD4-DF01-4220-9EA0-794C31B8B3C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F3DC3DF-E93D-43F6-B0F7-E0C2F8DEB6A0}"/>
              </a:ext>
            </a:extLst>
          </p:cNvPr>
          <p:cNvSpPr>
            <a:spLocks noGrp="1"/>
          </p:cNvSpPr>
          <p:nvPr>
            <p:ph type="body" sz="quarter" idx="15"/>
          </p:nvPr>
        </p:nvSpPr>
        <p:spPr/>
        <p:txBody>
          <a:bodyPr/>
          <a:lstStyle/>
          <a:p>
            <a:r>
              <a:rPr lang="zh-CN" altLang="en-US" dirty="0"/>
              <a:t>序列和字符串都是可迭代对象</a:t>
            </a:r>
          </a:p>
        </p:txBody>
      </p:sp>
      <p:sp>
        <p:nvSpPr>
          <p:cNvPr id="4" name="文本占位符 3">
            <a:extLst>
              <a:ext uri="{FF2B5EF4-FFF2-40B4-BE49-F238E27FC236}">
                <a16:creationId xmlns:a16="http://schemas.microsoft.com/office/drawing/2014/main" id="{AE89EC4E-D481-42EF-A1AE-14B5913FB388}"/>
              </a:ext>
            </a:extLst>
          </p:cNvPr>
          <p:cNvSpPr>
            <a:spLocks noGrp="1"/>
          </p:cNvSpPr>
          <p:nvPr>
            <p:ph type="body" sz="quarter" idx="16"/>
          </p:nvPr>
        </p:nvSpPr>
        <p:spPr/>
        <p:txBody>
          <a:bodyPr/>
          <a:lstStyle/>
          <a:p>
            <a:endParaRPr lang="zh-CN" altLang="en-US"/>
          </a:p>
        </p:txBody>
      </p:sp>
      <p:sp>
        <p:nvSpPr>
          <p:cNvPr id="7" name="文本占位符 37890">
            <a:extLst>
              <a:ext uri="{FF2B5EF4-FFF2-40B4-BE49-F238E27FC236}">
                <a16:creationId xmlns:a16="http://schemas.microsoft.com/office/drawing/2014/main" id="{161EDE10-162E-4487-82E4-64013559D6C5}"/>
              </a:ext>
            </a:extLst>
          </p:cNvPr>
          <p:cNvSpPr txBox="1">
            <a:spLocks noChangeArrowheads="1"/>
          </p:cNvSpPr>
          <p:nvPr/>
        </p:nvSpPr>
        <p:spPr>
          <a:xfrm>
            <a:off x="1625040" y="1555799"/>
            <a:ext cx="8199120" cy="4942840"/>
          </a:xfrm>
          <a:prstGeom prst="rect">
            <a:avLst/>
          </a:prstGeom>
        </p:spPr>
        <p:txBody>
          <a:bodyPr numCol="2"/>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spcBef>
                <a:spcPct val="10000"/>
              </a:spcBef>
              <a:buSzPct val="70000"/>
              <a:buFont typeface="Wingdings" panose="05000000000000000000" pitchFamily="2" charset="2"/>
              <a:buNone/>
            </a:pPr>
            <a:r>
              <a:rPr lang="zh-CN" altLang="en-US" sz="2000">
                <a:latin typeface="Times New Roman" panose="02020603050405020304" pitchFamily="18" charset="0"/>
                <a:sym typeface="Arial" panose="020B0604020202020204" pitchFamily="34" charset="0"/>
              </a:rPr>
              <a:t>列表</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ls = [1,2,3,4]</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for i in ls:</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    print(i, end=' ‘)</a:t>
            </a:r>
          </a:p>
          <a:p>
            <a:pPr>
              <a:spcBef>
                <a:spcPct val="10000"/>
              </a:spcBef>
              <a:buSzPct val="70000"/>
              <a:buFont typeface="Wingdings" panose="05000000000000000000" pitchFamily="2" charset="2"/>
              <a:buNone/>
            </a:pPr>
            <a:endParaRPr lang="en-US" altLang="zh-CN" sz="2000">
              <a:latin typeface="Times New Roman" panose="02020603050405020304" pitchFamily="18" charset="0"/>
              <a:sym typeface="Arial" panose="020B0604020202020204" pitchFamily="34" charset="0"/>
            </a:endParaRPr>
          </a:p>
          <a:p>
            <a:pPr>
              <a:spcBef>
                <a:spcPct val="10000"/>
              </a:spcBef>
              <a:buSzPct val="70000"/>
              <a:buFont typeface="Wingdings" panose="05000000000000000000" pitchFamily="2" charset="2"/>
              <a:buNone/>
            </a:pPr>
            <a:r>
              <a:rPr lang="zh-CN" altLang="en-US" sz="2000">
                <a:latin typeface="Times New Roman" panose="02020603050405020304" pitchFamily="18" charset="0"/>
                <a:sym typeface="Arial" panose="020B0604020202020204" pitchFamily="34" charset="0"/>
              </a:rPr>
              <a:t>元组</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ls = (1,2,3,4)</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for i in ls:</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    print(i, end=' ‘)</a:t>
            </a:r>
          </a:p>
          <a:p>
            <a:pPr>
              <a:spcBef>
                <a:spcPct val="10000"/>
              </a:spcBef>
              <a:buSzPct val="70000"/>
              <a:buFont typeface="Wingdings" panose="05000000000000000000" pitchFamily="2" charset="2"/>
              <a:buNone/>
            </a:pPr>
            <a:endParaRPr lang="en-US" altLang="zh-CN" sz="2000">
              <a:latin typeface="Times New Roman" panose="02020603050405020304" pitchFamily="18" charset="0"/>
              <a:sym typeface="Arial" panose="020B0604020202020204" pitchFamily="34" charset="0"/>
            </a:endParaRPr>
          </a:p>
          <a:p>
            <a:pPr>
              <a:spcBef>
                <a:spcPct val="10000"/>
              </a:spcBef>
              <a:buSzPct val="70000"/>
              <a:buFont typeface="Wingdings" panose="05000000000000000000" pitchFamily="2" charset="2"/>
              <a:buNone/>
            </a:pPr>
            <a:r>
              <a:rPr lang="zh-CN" altLang="en-US" sz="2000">
                <a:latin typeface="Times New Roman" panose="02020603050405020304" pitchFamily="18" charset="0"/>
                <a:sym typeface="Arial" panose="020B0604020202020204" pitchFamily="34" charset="0"/>
              </a:rPr>
              <a:t>集合</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ls = {1,2,3,4}</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for i in ls:</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    print(i, end=' ')</a:t>
            </a:r>
          </a:p>
          <a:p>
            <a:pPr>
              <a:spcBef>
                <a:spcPct val="10000"/>
              </a:spcBef>
              <a:buSzPct val="70000"/>
              <a:buFont typeface="Wingdings" panose="05000000000000000000" pitchFamily="2" charset="2"/>
              <a:buNone/>
            </a:pPr>
            <a:r>
              <a:rPr lang="zh-CN" altLang="en-US" sz="2000">
                <a:latin typeface="Times New Roman" panose="02020603050405020304" pitchFamily="18" charset="0"/>
                <a:sym typeface="Arial" panose="020B0604020202020204" pitchFamily="34" charset="0"/>
              </a:rPr>
              <a:t>字典</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d = {'a':1,'b':2,'c':3}</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for key,value in d.items():</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    print(key,value)</a:t>
            </a:r>
          </a:p>
          <a:p>
            <a:pPr>
              <a:spcBef>
                <a:spcPct val="10000"/>
              </a:spcBef>
              <a:buSzPct val="70000"/>
              <a:buFont typeface="Wingdings" panose="05000000000000000000" pitchFamily="2" charset="2"/>
              <a:buNone/>
            </a:pPr>
            <a:endParaRPr lang="en-US" altLang="zh-CN" sz="2000">
              <a:latin typeface="Times New Roman" panose="02020603050405020304" pitchFamily="18" charset="0"/>
              <a:sym typeface="Arial" panose="020B0604020202020204" pitchFamily="34" charset="0"/>
            </a:endParaRPr>
          </a:p>
          <a:p>
            <a:pPr>
              <a:spcBef>
                <a:spcPct val="10000"/>
              </a:spcBef>
              <a:buSzPct val="70000"/>
              <a:buFont typeface="Wingdings" panose="05000000000000000000" pitchFamily="2" charset="2"/>
              <a:buNone/>
            </a:pPr>
            <a:r>
              <a:rPr lang="zh-CN" altLang="en-US" sz="2000">
                <a:latin typeface="Times New Roman" panose="02020603050405020304" pitchFamily="18" charset="0"/>
                <a:sym typeface="Arial" panose="020B0604020202020204" pitchFamily="34" charset="0"/>
              </a:rPr>
              <a:t>字符串</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s = 'hello'</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for c in s:</a:t>
            </a:r>
          </a:p>
          <a:p>
            <a:pPr>
              <a:spcBef>
                <a:spcPct val="10000"/>
              </a:spcBef>
              <a:buSzPct val="70000"/>
              <a:buFont typeface="Wingdings" panose="05000000000000000000" pitchFamily="2" charset="2"/>
              <a:buNone/>
            </a:pPr>
            <a:r>
              <a:rPr lang="en-US" altLang="zh-CN" sz="2000">
                <a:latin typeface="Times New Roman" panose="02020603050405020304" pitchFamily="18" charset="0"/>
                <a:sym typeface="Arial" panose="020B0604020202020204" pitchFamily="34" charset="0"/>
              </a:rPr>
              <a:t>    print(c, end=' ')</a:t>
            </a:r>
            <a:endParaRPr lang="zh-CN" altLang="en-US" sz="2000" dirty="0">
              <a:latin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67365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B23BC81-966B-48C0-8303-93A6FAEC67F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DDE2927-F9CB-4CF3-BC56-412D1EAF370F}"/>
              </a:ext>
            </a:extLst>
          </p:cNvPr>
          <p:cNvSpPr>
            <a:spLocks noGrp="1"/>
          </p:cNvSpPr>
          <p:nvPr>
            <p:ph type="body" sz="quarter" idx="15"/>
          </p:nvPr>
        </p:nvSpPr>
        <p:spPr/>
        <p:txBody>
          <a:bodyPr/>
          <a:lstStyle/>
          <a:p>
            <a:r>
              <a:rPr lang="zh-CN" altLang="en-US" dirty="0"/>
              <a:t>常用函数</a:t>
            </a:r>
            <a:r>
              <a:rPr lang="en-US" altLang="zh-CN" dirty="0"/>
              <a:t>range()</a:t>
            </a:r>
            <a:endParaRPr lang="zh-CN" altLang="en-US" dirty="0"/>
          </a:p>
        </p:txBody>
      </p:sp>
      <p:sp>
        <p:nvSpPr>
          <p:cNvPr id="4" name="文本占位符 3">
            <a:extLst>
              <a:ext uri="{FF2B5EF4-FFF2-40B4-BE49-F238E27FC236}">
                <a16:creationId xmlns:a16="http://schemas.microsoft.com/office/drawing/2014/main" id="{17E910A7-8144-44E4-8BB8-60395067BFE9}"/>
              </a:ext>
            </a:extLst>
          </p:cNvPr>
          <p:cNvSpPr>
            <a:spLocks noGrp="1"/>
          </p:cNvSpPr>
          <p:nvPr>
            <p:ph type="body" sz="quarter" idx="16"/>
          </p:nvPr>
        </p:nvSpPr>
        <p:spPr/>
        <p:txBody>
          <a:bodyPr/>
          <a:lstStyle/>
          <a:p>
            <a:r>
              <a:rPr lang="en-US" altLang="en-US" sz="2400" dirty="0"/>
              <a:t>range()</a:t>
            </a:r>
            <a:r>
              <a:rPr lang="en-US" altLang="en-US" sz="2400" dirty="0" err="1"/>
              <a:t>语法格式为range</a:t>
            </a:r>
            <a:r>
              <a:rPr lang="en-US" altLang="en-US" sz="2400" dirty="0"/>
              <a:t>([start,] end [, step] )</a:t>
            </a:r>
            <a:r>
              <a:rPr lang="zh-CN" altLang="en-US" sz="2400" dirty="0"/>
              <a:t>，</a:t>
            </a:r>
            <a:r>
              <a:rPr lang="en-US" altLang="en-US" sz="2400" dirty="0" err="1">
                <a:solidFill>
                  <a:srgbClr val="FF0000"/>
                </a:solidFill>
              </a:rPr>
              <a:t>返回具有</a:t>
            </a:r>
            <a:r>
              <a:rPr lang="en-US" altLang="en-US" sz="2400" b="1" dirty="0" err="1">
                <a:solidFill>
                  <a:srgbClr val="FF0000"/>
                </a:solidFill>
              </a:rPr>
              <a:t>惰性求值</a:t>
            </a:r>
            <a:r>
              <a:rPr lang="en-US" altLang="en-US" sz="2400" dirty="0" err="1">
                <a:solidFill>
                  <a:srgbClr val="FF0000"/>
                </a:solidFill>
              </a:rPr>
              <a:t>特点的range对象，其中包含</a:t>
            </a:r>
            <a:r>
              <a:rPr lang="en-US" altLang="en-US" sz="2400" b="1" dirty="0" err="1">
                <a:solidFill>
                  <a:srgbClr val="FF0000"/>
                </a:solidFill>
              </a:rPr>
              <a:t>左闭右开区间</a:t>
            </a:r>
            <a:r>
              <a:rPr lang="en-US" altLang="en-US" sz="2400" dirty="0">
                <a:solidFill>
                  <a:srgbClr val="FF0000"/>
                </a:solidFill>
              </a:rPr>
              <a:t>[</a:t>
            </a:r>
            <a:r>
              <a:rPr lang="en-US" altLang="en-US" sz="2400" dirty="0" err="1">
                <a:solidFill>
                  <a:srgbClr val="FF0000"/>
                </a:solidFill>
              </a:rPr>
              <a:t>start,end</a:t>
            </a:r>
            <a:r>
              <a:rPr lang="en-US" altLang="en-US" sz="2400" dirty="0">
                <a:solidFill>
                  <a:srgbClr val="FF0000"/>
                </a:solidFill>
              </a:rPr>
              <a:t>)内以step为步长的整数</a:t>
            </a:r>
            <a:r>
              <a:rPr lang="en-US" altLang="en-US" sz="2400" dirty="0"/>
              <a:t>。参数start默认为0，step默认为1。</a:t>
            </a:r>
          </a:p>
          <a:p>
            <a:endParaRPr lang="zh-CN" altLang="en-US" dirty="0"/>
          </a:p>
        </p:txBody>
      </p:sp>
      <p:sp>
        <p:nvSpPr>
          <p:cNvPr id="6" name="文本框 5">
            <a:extLst>
              <a:ext uri="{FF2B5EF4-FFF2-40B4-BE49-F238E27FC236}">
                <a16:creationId xmlns:a16="http://schemas.microsoft.com/office/drawing/2014/main" id="{E23514AD-FEAE-4376-95C9-968175F94BEE}"/>
              </a:ext>
            </a:extLst>
          </p:cNvPr>
          <p:cNvSpPr txBox="1"/>
          <p:nvPr/>
        </p:nvSpPr>
        <p:spPr>
          <a:xfrm>
            <a:off x="1243207" y="2850441"/>
            <a:ext cx="9153395" cy="1754326"/>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range(5)                  #start默认为0，step默认为1</a:t>
            </a:r>
          </a:p>
          <a:p>
            <a:pPr>
              <a:buFontTx/>
              <a:buNone/>
              <a:defRPr/>
            </a:pPr>
            <a:r>
              <a:rPr lang="en-US" altLang="en-US" sz="1800" dirty="0">
                <a:solidFill>
                  <a:srgbClr val="0070C0"/>
                </a:solidFill>
                <a:latin typeface="Consolas" panose="020B0609020204030204" pitchFamily="49" charset="0"/>
              </a:rPr>
              <a:t>range(0, 5)</a:t>
            </a:r>
          </a:p>
          <a:p>
            <a:pPr>
              <a:buFontTx/>
              <a:buNone/>
              <a:defRPr/>
            </a:pPr>
            <a:r>
              <a:rPr lang="en-US" altLang="en-US" sz="1800" dirty="0">
                <a:latin typeface="Consolas" panose="020B0609020204030204" pitchFamily="49" charset="0"/>
              </a:rPr>
              <a:t>&gt;&gt;&gt; list(range(1, 10, 2))     #指定起始值和步长</a:t>
            </a:r>
          </a:p>
          <a:p>
            <a:pPr>
              <a:buFontTx/>
              <a:buNone/>
              <a:defRPr/>
            </a:pPr>
            <a:r>
              <a:rPr lang="en-US" altLang="en-US" sz="1800" dirty="0">
                <a:solidFill>
                  <a:srgbClr val="0070C0"/>
                </a:solidFill>
                <a:latin typeface="Consolas" panose="020B0609020204030204" pitchFamily="49" charset="0"/>
              </a:rPr>
              <a:t>[1, 3, 5, 7, 9]</a:t>
            </a:r>
          </a:p>
          <a:p>
            <a:pPr>
              <a:buFontTx/>
              <a:buNone/>
              <a:defRPr/>
            </a:pPr>
            <a:r>
              <a:rPr lang="en-US" altLang="en-US" sz="1800" dirty="0">
                <a:latin typeface="Consolas" panose="020B0609020204030204" pitchFamily="49" charset="0"/>
              </a:rPr>
              <a:t>&gt;&gt;&gt; list(range(9, 0, -2))     #步长为负数时，start应比end大</a:t>
            </a:r>
          </a:p>
          <a:p>
            <a:pPr>
              <a:buFontTx/>
              <a:buNone/>
              <a:defRPr/>
            </a:pPr>
            <a:r>
              <a:rPr lang="en-US" altLang="en-US" sz="1800" dirty="0">
                <a:solidFill>
                  <a:srgbClr val="0070C0"/>
                </a:solidFill>
                <a:latin typeface="Consolas" panose="020B0609020204030204" pitchFamily="49" charset="0"/>
              </a:rPr>
              <a:t>[9, 7, 5, 3, 1]</a:t>
            </a:r>
          </a:p>
        </p:txBody>
      </p:sp>
    </p:spTree>
    <p:extLst>
      <p:ext uri="{BB962C8B-B14F-4D97-AF65-F5344CB8AC3E}">
        <p14:creationId xmlns:p14="http://schemas.microsoft.com/office/powerpoint/2010/main" val="209451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E79E192-DAD5-42FA-BDF8-7952E795C64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5108386-F7F5-44D0-8B73-46B15CAB8FC1}"/>
              </a:ext>
            </a:extLst>
          </p:cNvPr>
          <p:cNvSpPr>
            <a:spLocks noGrp="1"/>
          </p:cNvSpPr>
          <p:nvPr>
            <p:ph type="body" sz="quarter" idx="15"/>
          </p:nvPr>
        </p:nvSpPr>
        <p:spPr/>
        <p:txBody>
          <a:bodyPr/>
          <a:lstStyle/>
          <a:p>
            <a:r>
              <a:rPr lang="en-US" altLang="en-US" sz="3200" dirty="0"/>
              <a:t>enumerate()</a:t>
            </a:r>
            <a:r>
              <a:rPr lang="en-US" altLang="en-US" sz="3200" dirty="0" err="1"/>
              <a:t>函数</a:t>
            </a:r>
            <a:endParaRPr lang="zh-CN" altLang="en-US" dirty="0"/>
          </a:p>
        </p:txBody>
      </p:sp>
      <p:sp>
        <p:nvSpPr>
          <p:cNvPr id="4" name="文本占位符 3">
            <a:extLst>
              <a:ext uri="{FF2B5EF4-FFF2-40B4-BE49-F238E27FC236}">
                <a16:creationId xmlns:a16="http://schemas.microsoft.com/office/drawing/2014/main" id="{2DE3D64A-8223-4B50-B3F9-81C70A9B64B7}"/>
              </a:ext>
            </a:extLst>
          </p:cNvPr>
          <p:cNvSpPr>
            <a:spLocks noGrp="1"/>
          </p:cNvSpPr>
          <p:nvPr>
            <p:ph type="body" sz="quarter" idx="16"/>
          </p:nvPr>
        </p:nvSpPr>
        <p:spPr/>
        <p:txBody>
          <a:bodyPr/>
          <a:lstStyle/>
          <a:p>
            <a:r>
              <a:rPr lang="en-US" altLang="en-US" sz="2400" dirty="0"/>
              <a:t>enumerate()</a:t>
            </a:r>
            <a:r>
              <a:rPr lang="en-US" altLang="en-US" sz="2400" dirty="0" err="1"/>
              <a:t>函数用来枚举可迭代对象中的元素，返回可迭代的enumerate对象，其中每个元素都是包含</a:t>
            </a:r>
            <a:r>
              <a:rPr lang="en-US" altLang="en-US" sz="2400" dirty="0" err="1">
                <a:solidFill>
                  <a:srgbClr val="FF0000"/>
                </a:solidFill>
              </a:rPr>
              <a:t>索引和值的元组</a:t>
            </a:r>
            <a:r>
              <a:rPr lang="en-US" altLang="en-US" sz="2400" dirty="0"/>
              <a:t>。</a:t>
            </a:r>
          </a:p>
          <a:p>
            <a:endParaRPr lang="zh-CN" altLang="en-US" dirty="0"/>
          </a:p>
        </p:txBody>
      </p:sp>
      <p:sp>
        <p:nvSpPr>
          <p:cNvPr id="6" name="文本框 5">
            <a:extLst>
              <a:ext uri="{FF2B5EF4-FFF2-40B4-BE49-F238E27FC236}">
                <a16:creationId xmlns:a16="http://schemas.microsoft.com/office/drawing/2014/main" id="{9C130EF3-EAC3-42D7-8313-FBE02ECB399F}"/>
              </a:ext>
            </a:extLst>
          </p:cNvPr>
          <p:cNvSpPr txBox="1"/>
          <p:nvPr/>
        </p:nvSpPr>
        <p:spPr>
          <a:xfrm>
            <a:off x="1293311" y="2521359"/>
            <a:ext cx="10058399" cy="3139321"/>
          </a:xfrm>
          <a:prstGeom prst="rect">
            <a:avLst/>
          </a:prstGeom>
          <a:noFill/>
        </p:spPr>
        <p:txBody>
          <a:bodyPr wrap="square">
            <a:spAutoFit/>
          </a:bodyPr>
          <a:lstStyle/>
          <a:p>
            <a:pPr>
              <a:spcBef>
                <a:spcPct val="0"/>
              </a:spcBef>
              <a:buFontTx/>
              <a:buNone/>
              <a:defRPr/>
            </a:pPr>
            <a:r>
              <a:rPr lang="en-US" altLang="en-US" sz="1800" dirty="0">
                <a:latin typeface="Consolas" panose="020B0609020204030204" pitchFamily="49" charset="0"/>
              </a:rPr>
              <a:t>&gt;&gt;&gt; list(enumerate('</a:t>
            </a:r>
            <a:r>
              <a:rPr lang="en-US" altLang="en-US" sz="1800" dirty="0" err="1">
                <a:latin typeface="Consolas" panose="020B0609020204030204" pitchFamily="49" charset="0"/>
              </a:rPr>
              <a:t>abcd</a:t>
            </a:r>
            <a:r>
              <a:rPr lang="en-US" altLang="en-US" sz="1800" dirty="0">
                <a:latin typeface="Consolas" panose="020B0609020204030204" pitchFamily="49" charset="0"/>
              </a:rPr>
              <a:t>'))                #枚举字符串中的元素</a:t>
            </a:r>
          </a:p>
          <a:p>
            <a:pPr>
              <a:spcBef>
                <a:spcPct val="0"/>
              </a:spcBef>
              <a:buFontTx/>
              <a:buNone/>
              <a:defRPr/>
            </a:pPr>
            <a:r>
              <a:rPr lang="en-US" altLang="en-US" sz="1800" dirty="0">
                <a:solidFill>
                  <a:srgbClr val="0070C0"/>
                </a:solidFill>
                <a:latin typeface="Consolas" panose="020B0609020204030204" pitchFamily="49" charset="0"/>
              </a:rPr>
              <a:t>[(0, 'a'), (1, 'b'), (2, 'c'), (3, 'd')]</a:t>
            </a:r>
          </a:p>
          <a:p>
            <a:pPr>
              <a:spcBef>
                <a:spcPct val="0"/>
              </a:spcBef>
              <a:buFontTx/>
              <a:buNone/>
              <a:defRPr/>
            </a:pPr>
            <a:r>
              <a:rPr lang="en-US" altLang="en-US" sz="1800" dirty="0">
                <a:latin typeface="Consolas" panose="020B0609020204030204" pitchFamily="49" charset="0"/>
              </a:rPr>
              <a:t>&gt;&gt;&gt; list(enumerate(['Python', '</a:t>
            </a:r>
            <a:r>
              <a:rPr lang="en-US" altLang="en-US" sz="1800" dirty="0" err="1">
                <a:latin typeface="Consolas" panose="020B0609020204030204" pitchFamily="49" charset="0"/>
              </a:rPr>
              <a:t>Greate</a:t>
            </a:r>
            <a:r>
              <a:rPr lang="en-US" altLang="en-US" sz="1800" dirty="0">
                <a:latin typeface="Consolas" panose="020B0609020204030204" pitchFamily="49" charset="0"/>
              </a:rPr>
              <a:t>']))  #枚举列表中的元素</a:t>
            </a:r>
          </a:p>
          <a:p>
            <a:pPr>
              <a:spcBef>
                <a:spcPct val="0"/>
              </a:spcBef>
              <a:buFontTx/>
              <a:buNone/>
              <a:defRPr/>
            </a:pPr>
            <a:r>
              <a:rPr lang="en-US" altLang="en-US" sz="1800" dirty="0">
                <a:solidFill>
                  <a:srgbClr val="0070C0"/>
                </a:solidFill>
                <a:latin typeface="Consolas" panose="020B0609020204030204" pitchFamily="49" charset="0"/>
              </a:rPr>
              <a:t>[(0, 'Python'), (1, '</a:t>
            </a:r>
            <a:r>
              <a:rPr lang="en-US" altLang="en-US" sz="1800" dirty="0" err="1">
                <a:solidFill>
                  <a:srgbClr val="0070C0"/>
                </a:solidFill>
                <a:latin typeface="Consolas" panose="020B0609020204030204" pitchFamily="49" charset="0"/>
              </a:rPr>
              <a:t>Greate</a:t>
            </a:r>
            <a:r>
              <a:rPr lang="en-US" altLang="en-US" sz="1800" dirty="0">
                <a:solidFill>
                  <a:srgbClr val="0070C0"/>
                </a:solidFill>
                <a:latin typeface="Consolas" panose="020B0609020204030204" pitchFamily="49" charset="0"/>
              </a:rPr>
              <a:t>')]</a:t>
            </a:r>
          </a:p>
          <a:p>
            <a:pPr>
              <a:spcBef>
                <a:spcPct val="0"/>
              </a:spcBef>
              <a:buFontTx/>
              <a:buNone/>
              <a:defRPr/>
            </a:pPr>
            <a:r>
              <a:rPr lang="en-US" altLang="en-US" sz="1800" dirty="0">
                <a:latin typeface="Consolas" panose="020B0609020204030204" pitchFamily="49" charset="0"/>
              </a:rPr>
              <a:t>&gt;&gt;&gt; list(enumerate({'a':97, 'b':98, 'c':99}.items()))</a:t>
            </a:r>
          </a:p>
          <a:p>
            <a:pPr>
              <a:spcBef>
                <a:spcPct val="0"/>
              </a:spcBef>
              <a:buFontTx/>
              <a:buNone/>
              <a:defRPr/>
            </a:pPr>
            <a:r>
              <a:rPr lang="en-US" altLang="en-US" sz="1800" dirty="0">
                <a:latin typeface="Consolas" panose="020B0609020204030204" pitchFamily="49" charset="0"/>
              </a:rPr>
              <a:t>                                           #枚举字典中的元素</a:t>
            </a:r>
          </a:p>
          <a:p>
            <a:pPr>
              <a:spcBef>
                <a:spcPct val="0"/>
              </a:spcBef>
              <a:buFontTx/>
              <a:buNone/>
              <a:defRPr/>
            </a:pPr>
            <a:r>
              <a:rPr lang="en-US" altLang="en-US" sz="1800" dirty="0">
                <a:solidFill>
                  <a:srgbClr val="0070C0"/>
                </a:solidFill>
                <a:latin typeface="Consolas" panose="020B0609020204030204" pitchFamily="49" charset="0"/>
              </a:rPr>
              <a:t>[(0, ('a', 97)), (1, ('b', 98)), (2, ('c', 99))]</a:t>
            </a:r>
          </a:p>
          <a:p>
            <a:pPr>
              <a:spcBef>
                <a:spcPct val="0"/>
              </a:spcBef>
              <a:buFontTx/>
              <a:buNone/>
              <a:defRPr/>
            </a:pPr>
            <a:r>
              <a:rPr lang="en-US" altLang="en-US" sz="1800" dirty="0">
                <a:latin typeface="Consolas" panose="020B0609020204030204" pitchFamily="49" charset="0"/>
              </a:rPr>
              <a:t>&gt;&gt;&gt; for index, value in enumerate(range(10, 15)):</a:t>
            </a:r>
          </a:p>
          <a:p>
            <a:pPr>
              <a:spcBef>
                <a:spcPct val="0"/>
              </a:spcBef>
              <a:buFontTx/>
              <a:buNone/>
              <a:defRPr/>
            </a:pPr>
            <a:r>
              <a:rPr lang="en-US" altLang="en-US" sz="1800" dirty="0">
                <a:latin typeface="Consolas" panose="020B0609020204030204" pitchFamily="49" charset="0"/>
              </a:rPr>
              <a:t>                                      #枚举range对象中的元素</a:t>
            </a:r>
          </a:p>
          <a:p>
            <a:pPr>
              <a:spcBef>
                <a:spcPct val="0"/>
              </a:spcBef>
              <a:buFontTx/>
              <a:buNone/>
              <a:defRPr/>
            </a:pPr>
            <a:r>
              <a:rPr lang="en-US" altLang="en-US" sz="1800" dirty="0">
                <a:latin typeface="Consolas" panose="020B0609020204030204" pitchFamily="49" charset="0"/>
              </a:rPr>
              <a:t>	print((index, value), end=' ')</a:t>
            </a:r>
          </a:p>
          <a:p>
            <a:pPr>
              <a:spcBef>
                <a:spcPct val="0"/>
              </a:spcBef>
              <a:buFontTx/>
              <a:buNone/>
              <a:defRPr/>
            </a:pPr>
            <a:r>
              <a:rPr lang="en-US" altLang="en-US" sz="1800" dirty="0">
                <a:solidFill>
                  <a:srgbClr val="0070C0"/>
                </a:solidFill>
                <a:latin typeface="Consolas" panose="020B0609020204030204" pitchFamily="49" charset="0"/>
              </a:rPr>
              <a:t>(0, 10) (1, 11) (2, 12) (3, 13) (4, 14) </a:t>
            </a:r>
          </a:p>
        </p:txBody>
      </p:sp>
    </p:spTree>
    <p:extLst>
      <p:ext uri="{BB962C8B-B14F-4D97-AF65-F5344CB8AC3E}">
        <p14:creationId xmlns:p14="http://schemas.microsoft.com/office/powerpoint/2010/main" val="315741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a:xfrm>
            <a:off x="5194570" y="1826018"/>
            <a:ext cx="6569245" cy="1015663"/>
          </a:xfrm>
        </p:spPr>
        <p:txBody>
          <a:bodyPr/>
          <a:lstStyle/>
          <a:p>
            <a:r>
              <a:rPr lang="en-US" altLang="zh-CN" kern="0" dirty="0"/>
              <a:t>PART FIVE</a:t>
            </a:r>
            <a:endParaRPr lang="zh-CN" altLang="en-US" kern="0" dirty="0"/>
          </a:p>
        </p:txBody>
      </p:sp>
      <p:sp>
        <p:nvSpPr>
          <p:cNvPr id="11" name="文本占位符 10"/>
          <p:cNvSpPr>
            <a:spLocks noGrp="1"/>
          </p:cNvSpPr>
          <p:nvPr>
            <p:ph type="body" sz="quarter" idx="12"/>
          </p:nvPr>
        </p:nvSpPr>
        <p:spPr>
          <a:xfrm>
            <a:off x="1" y="-2219126"/>
            <a:ext cx="5338321" cy="11618565"/>
          </a:xfrm>
        </p:spPr>
        <p:txBody>
          <a:bodyPr/>
          <a:lstStyle/>
          <a:p>
            <a:r>
              <a:rPr lang="en-US" altLang="zh-CN" dirty="0"/>
              <a:t>5</a:t>
            </a:r>
            <a:endParaRPr lang="zh-CN" altLang="en-US" dirty="0"/>
          </a:p>
        </p:txBody>
      </p:sp>
      <p:sp>
        <p:nvSpPr>
          <p:cNvPr id="12" name="文本占位符 11"/>
          <p:cNvSpPr>
            <a:spLocks noGrp="1"/>
          </p:cNvSpPr>
          <p:nvPr>
            <p:ph type="body" sz="quarter" idx="13"/>
          </p:nvPr>
        </p:nvSpPr>
        <p:spPr>
          <a:xfrm>
            <a:off x="5194570" y="2791947"/>
            <a:ext cx="6569245" cy="584775"/>
          </a:xfrm>
        </p:spPr>
        <p:txBody>
          <a:bodyPr/>
          <a:lstStyle/>
          <a:p>
            <a:r>
              <a:rPr lang="en-US" altLang="zh-CN" sz="3200" dirty="0"/>
              <a:t>2.5 Python</a:t>
            </a:r>
            <a:r>
              <a:rPr lang="zh-CN" altLang="en-US" sz="3200" dirty="0"/>
              <a:t>字符串</a:t>
            </a:r>
          </a:p>
        </p:txBody>
      </p:sp>
    </p:spTree>
    <p:extLst>
      <p:ext uri="{BB962C8B-B14F-4D97-AF65-F5344CB8AC3E}">
        <p14:creationId xmlns:p14="http://schemas.microsoft.com/office/powerpoint/2010/main" val="342450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F79CC58-64AE-4268-A23D-7C99C73794DB}"/>
              </a:ext>
            </a:extLst>
          </p:cNvPr>
          <p:cNvSpPr>
            <a:spLocks noGrp="1"/>
          </p:cNvSpPr>
          <p:nvPr>
            <p:ph type="body" sz="quarter" idx="14"/>
          </p:nvPr>
        </p:nvSpPr>
        <p:spPr/>
        <p:txBody>
          <a:bodyPr/>
          <a:lstStyle/>
          <a:p>
            <a:endParaRPr lang="zh-CN" altLang="en-US"/>
          </a:p>
        </p:txBody>
      </p:sp>
      <p:sp>
        <p:nvSpPr>
          <p:cNvPr id="5" name="文本占位符 4">
            <a:extLst>
              <a:ext uri="{FF2B5EF4-FFF2-40B4-BE49-F238E27FC236}">
                <a16:creationId xmlns:a16="http://schemas.microsoft.com/office/drawing/2014/main" id="{AE28B011-32FD-4EB5-8BE5-5FF3F77241C6}"/>
              </a:ext>
            </a:extLst>
          </p:cNvPr>
          <p:cNvSpPr>
            <a:spLocks noGrp="1"/>
          </p:cNvSpPr>
          <p:nvPr>
            <p:ph type="body" sz="quarter" idx="15"/>
          </p:nvPr>
        </p:nvSpPr>
        <p:spPr/>
        <p:txBody>
          <a:bodyPr/>
          <a:lstStyle/>
          <a:p>
            <a:r>
              <a:rPr lang="en-US" altLang="zh-CN" dirty="0"/>
              <a:t>Python</a:t>
            </a:r>
            <a:r>
              <a:rPr lang="zh-CN" altLang="en-US" dirty="0"/>
              <a:t>字符串</a:t>
            </a:r>
          </a:p>
        </p:txBody>
      </p:sp>
      <p:sp>
        <p:nvSpPr>
          <p:cNvPr id="6" name="文本占位符 5">
            <a:extLst>
              <a:ext uri="{FF2B5EF4-FFF2-40B4-BE49-F238E27FC236}">
                <a16:creationId xmlns:a16="http://schemas.microsoft.com/office/drawing/2014/main" id="{21624C7A-63E3-44E4-A4F4-E8B354B02960}"/>
              </a:ext>
            </a:extLst>
          </p:cNvPr>
          <p:cNvSpPr>
            <a:spLocks noGrp="1"/>
          </p:cNvSpPr>
          <p:nvPr>
            <p:ph type="body" sz="quarter" idx="16"/>
          </p:nvPr>
        </p:nvSpPr>
        <p:spPr/>
        <p:txBody>
          <a:bodyPr/>
          <a:lstStyle/>
          <a:p>
            <a:r>
              <a:rPr lang="zh-CN" altLang="en-US" sz="2400" dirty="0">
                <a:latin typeface="宋体" panose="02010600030101010101" pitchFamily="2" charset="-122"/>
              </a:rPr>
              <a:t>Python 3.x完全支持中文字符，</a:t>
            </a:r>
            <a:r>
              <a:rPr lang="zh-CN" altLang="en-US" sz="2400" dirty="0">
                <a:solidFill>
                  <a:srgbClr val="FF0000"/>
                </a:solidFill>
                <a:latin typeface="宋体" panose="02010600030101010101" pitchFamily="2" charset="-122"/>
              </a:rPr>
              <a:t>默认使用UTF8编码格式</a:t>
            </a:r>
            <a:r>
              <a:rPr lang="zh-CN" altLang="en-US" sz="2400" dirty="0">
                <a:latin typeface="宋体" panose="02010600030101010101" pitchFamily="2" charset="-122"/>
              </a:rPr>
              <a:t>，无论是一个数字、英文字母，还是一个汉字，</a:t>
            </a:r>
            <a:r>
              <a:rPr lang="zh-CN" altLang="en-US" sz="2400" dirty="0">
                <a:solidFill>
                  <a:srgbClr val="FF0000"/>
                </a:solidFill>
                <a:latin typeface="宋体" panose="02010600030101010101" pitchFamily="2" charset="-122"/>
              </a:rPr>
              <a:t>在统计字符串长度时都按一个字符对待和处理</a:t>
            </a:r>
            <a:r>
              <a:rPr lang="zh-CN" altLang="en-US" sz="2400" dirty="0">
                <a:latin typeface="宋体" panose="02010600030101010101" pitchFamily="2" charset="-122"/>
              </a:rPr>
              <a:t>。</a:t>
            </a:r>
            <a:endParaRPr lang="en-US" altLang="zh-CN" sz="2400" dirty="0">
              <a:latin typeface="宋体" panose="02010600030101010101" pitchFamily="2" charset="-122"/>
            </a:endParaRPr>
          </a:p>
          <a:p>
            <a:r>
              <a:rPr lang="zh-CN" altLang="en-US" sz="2400" dirty="0">
                <a:latin typeface="宋体" panose="02010600030101010101" pitchFamily="2" charset="-122"/>
              </a:rPr>
              <a:t>在</a:t>
            </a:r>
            <a:r>
              <a:rPr lang="en-US" altLang="zh-CN" sz="2400" dirty="0">
                <a:latin typeface="宋体" panose="02010600030101010101" pitchFamily="2" charset="-122"/>
              </a:rPr>
              <a:t>Python</a:t>
            </a:r>
            <a:r>
              <a:rPr lang="zh-CN" altLang="en-US" sz="2400" dirty="0">
                <a:latin typeface="宋体" panose="02010600030101010101" pitchFamily="2" charset="-122"/>
              </a:rPr>
              <a:t>中，字符串属于</a:t>
            </a:r>
            <a:r>
              <a:rPr lang="zh-CN" altLang="en-US" sz="2400" dirty="0">
                <a:solidFill>
                  <a:srgbClr val="FF0000"/>
                </a:solidFill>
                <a:latin typeface="宋体" panose="02010600030101010101" pitchFamily="2" charset="-122"/>
              </a:rPr>
              <a:t>不可变</a:t>
            </a:r>
            <a:r>
              <a:rPr lang="zh-CN" altLang="en-US" sz="2400" dirty="0">
                <a:latin typeface="宋体" panose="02010600030101010101" pitchFamily="2" charset="-122"/>
              </a:rPr>
              <a:t>序列类型，除了支持序列通用方法（包括分片操作）以外，还支持特有的字符串操作方法。</a:t>
            </a:r>
          </a:p>
          <a:p>
            <a:endParaRPr lang="zh-CN" altLang="en-US" sz="2400" dirty="0">
              <a:latin typeface="宋体" panose="02010600030101010101" pitchFamily="2" charset="-122"/>
            </a:endParaRPr>
          </a:p>
          <a:p>
            <a:endParaRPr lang="zh-CN" altLang="en-US" dirty="0"/>
          </a:p>
        </p:txBody>
      </p:sp>
      <p:sp>
        <p:nvSpPr>
          <p:cNvPr id="8" name="文本框 7">
            <a:extLst>
              <a:ext uri="{FF2B5EF4-FFF2-40B4-BE49-F238E27FC236}">
                <a16:creationId xmlns:a16="http://schemas.microsoft.com/office/drawing/2014/main" id="{6933131E-9356-4C57-9E67-4AE428E49AE5}"/>
              </a:ext>
            </a:extLst>
          </p:cNvPr>
          <p:cNvSpPr txBox="1"/>
          <p:nvPr/>
        </p:nvSpPr>
        <p:spPr>
          <a:xfrm>
            <a:off x="1237783" y="3555589"/>
            <a:ext cx="8482414" cy="2585323"/>
          </a:xfrm>
          <a:prstGeom prst="rect">
            <a:avLst/>
          </a:prstGeom>
          <a:noFill/>
        </p:spPr>
        <p:txBody>
          <a:bodyPr wrap="square">
            <a:spAutoFit/>
          </a:bodyPr>
          <a:lstStyle/>
          <a:p>
            <a:pPr>
              <a:spcBef>
                <a:spcPct val="0"/>
              </a:spcBef>
              <a:buSzPct val="70000"/>
              <a:buFont typeface="Wingdings" panose="05000000000000000000" pitchFamily="2" charset="2"/>
              <a:buNone/>
            </a:pPr>
            <a:r>
              <a:rPr lang="zh-CN" altLang="en-US" sz="1800" dirty="0">
                <a:latin typeface="Consolas" panose="020B0609020204030204" pitchFamily="49" charset="0"/>
              </a:rPr>
              <a:t>&gt;&gt;&gt; s = '中国山东烟台'</a:t>
            </a:r>
          </a:p>
          <a:p>
            <a:pPr>
              <a:spcBef>
                <a:spcPct val="0"/>
              </a:spcBef>
              <a:buSzPct val="70000"/>
              <a:buFont typeface="Wingdings" panose="05000000000000000000" pitchFamily="2" charset="2"/>
              <a:buNone/>
            </a:pPr>
            <a:r>
              <a:rPr lang="zh-CN" altLang="en-US" sz="1800" dirty="0">
                <a:latin typeface="Consolas" panose="020B0609020204030204" pitchFamily="49" charset="0"/>
              </a:rPr>
              <a:t>&gt;&gt;&gt; len(s)                   #字符串长度，或者包含的字符个数</a:t>
            </a:r>
          </a:p>
          <a:p>
            <a:pPr>
              <a:spcBef>
                <a:spcPct val="0"/>
              </a:spcBef>
              <a:buSzPct val="70000"/>
              <a:buFont typeface="Wingdings" panose="05000000000000000000" pitchFamily="2" charset="2"/>
              <a:buNone/>
            </a:pPr>
            <a:r>
              <a:rPr lang="zh-CN" altLang="en-US" sz="1800" dirty="0">
                <a:solidFill>
                  <a:srgbClr val="00B0F0"/>
                </a:solidFill>
                <a:latin typeface="Consolas" panose="020B0609020204030204" pitchFamily="49" charset="0"/>
              </a:rPr>
              <a:t>6</a:t>
            </a:r>
          </a:p>
          <a:p>
            <a:pPr>
              <a:spcBef>
                <a:spcPct val="0"/>
              </a:spcBef>
              <a:buSzPct val="70000"/>
              <a:buFont typeface="Wingdings" panose="05000000000000000000" pitchFamily="2" charset="2"/>
              <a:buNone/>
            </a:pPr>
            <a:r>
              <a:rPr lang="zh-CN" altLang="en-US" sz="1800" dirty="0">
                <a:latin typeface="Consolas" panose="020B0609020204030204" pitchFamily="49" charset="0"/>
              </a:rPr>
              <a:t>&gt;&gt;&gt; s = '中国山东烟台ABCDE'   #中文与英文字符同样对待，都算一个字符</a:t>
            </a:r>
          </a:p>
          <a:p>
            <a:pPr>
              <a:spcBef>
                <a:spcPct val="0"/>
              </a:spcBef>
              <a:buSzPct val="70000"/>
              <a:buFont typeface="Wingdings" panose="05000000000000000000" pitchFamily="2" charset="2"/>
              <a:buNone/>
            </a:pPr>
            <a:r>
              <a:rPr lang="zh-CN" altLang="en-US" sz="1800" dirty="0">
                <a:latin typeface="Consolas" panose="020B0609020204030204" pitchFamily="49" charset="0"/>
              </a:rPr>
              <a:t>&gt;&gt;&gt; len(s)</a:t>
            </a:r>
          </a:p>
          <a:p>
            <a:pPr>
              <a:spcBef>
                <a:spcPct val="0"/>
              </a:spcBef>
              <a:buSzPct val="70000"/>
              <a:buFont typeface="Wingdings" panose="05000000000000000000" pitchFamily="2" charset="2"/>
              <a:buNone/>
            </a:pPr>
            <a:r>
              <a:rPr lang="zh-CN" altLang="en-US" sz="1800" dirty="0">
                <a:solidFill>
                  <a:srgbClr val="00B0F0"/>
                </a:solidFill>
                <a:latin typeface="Consolas" panose="020B0609020204030204" pitchFamily="49" charset="0"/>
              </a:rPr>
              <a:t>11</a:t>
            </a:r>
          </a:p>
          <a:p>
            <a:pPr>
              <a:spcBef>
                <a:spcPct val="0"/>
              </a:spcBef>
              <a:buSzPct val="70000"/>
              <a:buFont typeface="Wingdings" panose="05000000000000000000" pitchFamily="2" charset="2"/>
              <a:buNone/>
            </a:pPr>
            <a:r>
              <a:rPr lang="zh-CN" altLang="en-US" sz="1800" dirty="0">
                <a:latin typeface="Consolas" panose="020B0609020204030204" pitchFamily="49" charset="0"/>
              </a:rPr>
              <a:t>&gt;&gt;&gt; 姓名 = '张三'             #使用中文作为变量名</a:t>
            </a:r>
          </a:p>
          <a:p>
            <a:pPr>
              <a:spcBef>
                <a:spcPct val="0"/>
              </a:spcBef>
              <a:buSzPct val="70000"/>
              <a:buFont typeface="Wingdings" panose="05000000000000000000" pitchFamily="2" charset="2"/>
              <a:buNone/>
            </a:pPr>
            <a:r>
              <a:rPr lang="zh-CN" altLang="en-US" sz="1800" dirty="0">
                <a:latin typeface="Consolas" panose="020B0609020204030204" pitchFamily="49" charset="0"/>
              </a:rPr>
              <a:t>&gt;&gt;&gt; print(姓名)              #输出变量的值</a:t>
            </a:r>
          </a:p>
          <a:p>
            <a:pPr>
              <a:spcBef>
                <a:spcPct val="0"/>
              </a:spcBef>
              <a:buSzPct val="70000"/>
              <a:buFont typeface="Wingdings" panose="05000000000000000000" pitchFamily="2" charset="2"/>
              <a:buNone/>
            </a:pPr>
            <a:r>
              <a:rPr lang="zh-CN" altLang="en-US" sz="1800" dirty="0">
                <a:solidFill>
                  <a:srgbClr val="00B0F0"/>
                </a:solidFill>
                <a:latin typeface="Consolas" panose="020B0609020204030204" pitchFamily="49" charset="0"/>
              </a:rPr>
              <a:t>张三</a:t>
            </a:r>
          </a:p>
        </p:txBody>
      </p:sp>
    </p:spTree>
    <p:extLst>
      <p:ext uri="{BB962C8B-B14F-4D97-AF65-F5344CB8AC3E}">
        <p14:creationId xmlns:p14="http://schemas.microsoft.com/office/powerpoint/2010/main" val="5497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F9A782-7513-499B-B049-6D6D4F5BC9B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45DE8CA-7DDA-4254-A8C3-6C922E270EBD}"/>
              </a:ext>
            </a:extLst>
          </p:cNvPr>
          <p:cNvSpPr>
            <a:spLocks noGrp="1"/>
          </p:cNvSpPr>
          <p:nvPr>
            <p:ph type="body" sz="quarter" idx="15"/>
          </p:nvPr>
        </p:nvSpPr>
        <p:spPr/>
        <p:txBody>
          <a:bodyPr/>
          <a:lstStyle/>
          <a:p>
            <a:r>
              <a:rPr lang="zh-CN" altLang="en-US" dirty="0"/>
              <a:t>字符串常用方法</a:t>
            </a:r>
          </a:p>
        </p:txBody>
      </p:sp>
      <p:sp>
        <p:nvSpPr>
          <p:cNvPr id="4" name="文本占位符 3">
            <a:extLst>
              <a:ext uri="{FF2B5EF4-FFF2-40B4-BE49-F238E27FC236}">
                <a16:creationId xmlns:a16="http://schemas.microsoft.com/office/drawing/2014/main" id="{55A3F6AA-FF85-4896-AD3E-DDFCDD70C028}"/>
              </a:ext>
            </a:extLst>
          </p:cNvPr>
          <p:cNvSpPr>
            <a:spLocks noGrp="1"/>
          </p:cNvSpPr>
          <p:nvPr>
            <p:ph type="body" sz="quarter" idx="16"/>
          </p:nvPr>
        </p:nvSpPr>
        <p:spPr>
          <a:xfrm>
            <a:off x="695402" y="1009536"/>
            <a:ext cx="10058400" cy="3219450"/>
          </a:xfrm>
        </p:spPr>
        <p:txBody>
          <a:bodyPr/>
          <a:lstStyle/>
          <a:p>
            <a:r>
              <a:rPr lang="en-US" altLang="zh-CN" dirty="0"/>
              <a:t>split()</a:t>
            </a:r>
            <a:r>
              <a:rPr lang="zh-CN" altLang="en-US" dirty="0"/>
              <a:t>、</a:t>
            </a:r>
            <a:r>
              <a:rPr lang="en-US" altLang="zh-CN" dirty="0" err="1"/>
              <a:t>rsplit</a:t>
            </a:r>
            <a:r>
              <a:rPr lang="en-US" altLang="zh-CN" dirty="0"/>
              <a:t>()</a:t>
            </a:r>
            <a:r>
              <a:rPr lang="zh-CN" altLang="en-US" dirty="0"/>
              <a:t>、</a:t>
            </a:r>
            <a:r>
              <a:rPr lang="en-US" altLang="zh-CN" dirty="0"/>
              <a:t>partition()</a:t>
            </a:r>
            <a:r>
              <a:rPr lang="zh-CN" altLang="en-US" dirty="0"/>
              <a:t>、</a:t>
            </a:r>
            <a:r>
              <a:rPr lang="en-US" altLang="zh-CN" dirty="0" err="1"/>
              <a:t>rpartition</a:t>
            </a:r>
            <a:r>
              <a:rPr lang="en-US" altLang="zh-CN" dirty="0"/>
              <a:t>()</a:t>
            </a:r>
          </a:p>
          <a:p>
            <a:pPr lvl="1"/>
            <a:r>
              <a:rPr lang="en-US" altLang="zh-CN" dirty="0"/>
              <a:t>split()</a:t>
            </a:r>
            <a:r>
              <a:rPr lang="zh-CN" altLang="en-US" dirty="0"/>
              <a:t>和</a:t>
            </a:r>
            <a:r>
              <a:rPr lang="en-US" altLang="zh-CN" dirty="0" err="1"/>
              <a:t>rsplit</a:t>
            </a:r>
            <a:r>
              <a:rPr lang="en-US" altLang="zh-CN" dirty="0"/>
              <a:t>()</a:t>
            </a:r>
            <a:r>
              <a:rPr lang="zh-CN" altLang="en-US" dirty="0"/>
              <a:t>方法分别用来以指定字符为分隔符，把当前字符串从左往右或从右往左分隔成多个字符串，并返回包含分隔结果的列表；</a:t>
            </a:r>
          </a:p>
          <a:p>
            <a:pPr lvl="1"/>
            <a:r>
              <a:rPr lang="en-US" altLang="zh-CN" dirty="0"/>
              <a:t>partition()</a:t>
            </a:r>
            <a:r>
              <a:rPr lang="zh-CN" altLang="en-US" dirty="0"/>
              <a:t>和</a:t>
            </a:r>
            <a:r>
              <a:rPr lang="en-US" altLang="zh-CN" dirty="0" err="1"/>
              <a:t>rpartition</a:t>
            </a:r>
            <a:r>
              <a:rPr lang="en-US" altLang="zh-CN" dirty="0"/>
              <a:t>()</a:t>
            </a:r>
            <a:r>
              <a:rPr lang="zh-CN" altLang="en-US" dirty="0"/>
              <a:t>用来以指定字符串为分隔符将原字符串分隔为</a:t>
            </a:r>
            <a:r>
              <a:rPr lang="en-US" altLang="zh-CN" dirty="0"/>
              <a:t>3</a:t>
            </a:r>
            <a:r>
              <a:rPr lang="zh-CN" altLang="en-US" dirty="0"/>
              <a:t>部分，即分隔符前的字符串、分隔符字符串、分隔符后的字符串，如果指定的分隔符不在原字符串中，则返回原字符串和两个空字符串。</a:t>
            </a:r>
            <a:endParaRPr lang="en-US" altLang="zh-CN" dirty="0"/>
          </a:p>
          <a:p>
            <a:r>
              <a:rPr lang="en-US" altLang="zh-CN" dirty="0"/>
              <a:t>find()</a:t>
            </a:r>
            <a:r>
              <a:rPr lang="zh-CN" altLang="en-US" dirty="0"/>
              <a:t>、</a:t>
            </a:r>
            <a:r>
              <a:rPr lang="en-US" altLang="zh-CN" dirty="0" err="1"/>
              <a:t>rfind</a:t>
            </a:r>
            <a:r>
              <a:rPr lang="en-US" altLang="zh-CN" dirty="0"/>
              <a:t>()</a:t>
            </a:r>
            <a:r>
              <a:rPr lang="zh-CN" altLang="en-US" dirty="0"/>
              <a:t>、</a:t>
            </a:r>
            <a:r>
              <a:rPr lang="en-US" altLang="zh-CN" dirty="0"/>
              <a:t>index()</a:t>
            </a:r>
            <a:r>
              <a:rPr lang="zh-CN" altLang="en-US" dirty="0"/>
              <a:t>、</a:t>
            </a:r>
            <a:r>
              <a:rPr lang="en-US" altLang="zh-CN" dirty="0" err="1"/>
              <a:t>rindex</a:t>
            </a:r>
            <a:r>
              <a:rPr lang="en-US" altLang="zh-CN" dirty="0"/>
              <a:t>()</a:t>
            </a:r>
            <a:r>
              <a:rPr lang="zh-CN" altLang="en-US" dirty="0"/>
              <a:t>、</a:t>
            </a:r>
            <a:r>
              <a:rPr lang="en-US" altLang="zh-CN" dirty="0"/>
              <a:t>count()</a:t>
            </a:r>
          </a:p>
          <a:p>
            <a:pPr lvl="1"/>
            <a:r>
              <a:rPr lang="en-US" altLang="zh-CN" dirty="0"/>
              <a:t>find()</a:t>
            </a:r>
            <a:r>
              <a:rPr lang="zh-CN" altLang="en-US" dirty="0"/>
              <a:t>和</a:t>
            </a:r>
            <a:r>
              <a:rPr lang="en-US" altLang="zh-CN" dirty="0" err="1"/>
              <a:t>rfind</a:t>
            </a:r>
            <a:r>
              <a:rPr lang="zh-CN" altLang="en-US" dirty="0"/>
              <a:t>方法分别用来查找一个字符串在另一个字符串指定范围（默认是整个字符串）中首次和最后一次出现的位置，如果不存在则返回</a:t>
            </a:r>
            <a:r>
              <a:rPr lang="en-US" altLang="zh-CN" dirty="0"/>
              <a:t>-1</a:t>
            </a:r>
            <a:r>
              <a:rPr lang="zh-CN" altLang="en-US" dirty="0"/>
              <a:t>；</a:t>
            </a:r>
          </a:p>
          <a:p>
            <a:pPr lvl="1"/>
            <a:r>
              <a:rPr lang="en-US" altLang="zh-CN" dirty="0"/>
              <a:t>index()</a:t>
            </a:r>
            <a:r>
              <a:rPr lang="zh-CN" altLang="en-US" dirty="0"/>
              <a:t>和</a:t>
            </a:r>
            <a:r>
              <a:rPr lang="en-US" altLang="zh-CN" dirty="0" err="1"/>
              <a:t>rindex</a:t>
            </a:r>
            <a:r>
              <a:rPr lang="en-US" altLang="zh-CN" dirty="0"/>
              <a:t>()</a:t>
            </a:r>
            <a:r>
              <a:rPr lang="zh-CN" altLang="en-US" dirty="0"/>
              <a:t>方法用来返回一个字符串在另一个字符串指定范围中首次和最后一次出现的位置，如果不存在则抛出异常；</a:t>
            </a:r>
          </a:p>
          <a:p>
            <a:pPr lvl="1"/>
            <a:r>
              <a:rPr lang="en-US" altLang="zh-CN" dirty="0"/>
              <a:t>count()</a:t>
            </a:r>
            <a:r>
              <a:rPr lang="zh-CN" altLang="en-US" dirty="0"/>
              <a:t>方法用来返回一个字符串在当前字符串中出现的次数。</a:t>
            </a:r>
            <a:endParaRPr lang="en-US" altLang="zh-CN" dirty="0"/>
          </a:p>
          <a:p>
            <a:pPr marL="457189" lvl="1" indent="-457189">
              <a:buFont typeface="Wingdings" panose="05000000000000000000" pitchFamily="2" charset="2"/>
              <a:buChar char="p"/>
            </a:pPr>
            <a:r>
              <a:rPr lang="en-US" altLang="zh-CN" sz="2400" dirty="0"/>
              <a:t>lower()</a:t>
            </a:r>
            <a:r>
              <a:rPr lang="zh-CN" altLang="en-US" sz="2400" dirty="0"/>
              <a:t>、</a:t>
            </a:r>
            <a:r>
              <a:rPr lang="en-US" altLang="zh-CN" sz="2400" dirty="0"/>
              <a:t>upper()</a:t>
            </a:r>
            <a:r>
              <a:rPr lang="zh-CN" altLang="en-US" sz="2400" dirty="0"/>
              <a:t>、</a:t>
            </a:r>
            <a:r>
              <a:rPr lang="en-US" altLang="zh-CN" sz="2400" dirty="0"/>
              <a:t>capitalize()</a:t>
            </a:r>
            <a:r>
              <a:rPr lang="zh-CN" altLang="en-US" sz="2400" dirty="0"/>
              <a:t>、</a:t>
            </a:r>
            <a:r>
              <a:rPr lang="en-US" altLang="zh-CN" sz="2400" dirty="0"/>
              <a:t>title()</a:t>
            </a:r>
            <a:r>
              <a:rPr lang="zh-CN" altLang="en-US" sz="2400" dirty="0"/>
              <a:t>、</a:t>
            </a:r>
            <a:r>
              <a:rPr lang="en-US" altLang="zh-CN" sz="2400" dirty="0" err="1"/>
              <a:t>swapcase</a:t>
            </a:r>
            <a:r>
              <a:rPr lang="en-US" altLang="zh-CN" sz="2400" dirty="0"/>
              <a:t>()</a:t>
            </a:r>
          </a:p>
          <a:p>
            <a:pPr marL="457189" lvl="1" indent="-457189">
              <a:buFont typeface="Wingdings" panose="05000000000000000000" pitchFamily="2" charset="2"/>
              <a:buChar char="p"/>
            </a:pPr>
            <a:r>
              <a:rPr lang="zh-CN" altLang="en-US" sz="2400" dirty="0">
                <a:latin typeface="宋体" panose="02010600030101010101" pitchFamily="2" charset="-122"/>
              </a:rPr>
              <a:t>查找替换replace()，类似于</a:t>
            </a:r>
            <a:r>
              <a:rPr lang="en-US" altLang="zh-CN" sz="2400" dirty="0">
                <a:latin typeface="宋体" panose="02010600030101010101" pitchFamily="2" charset="-122"/>
              </a:rPr>
              <a:t>Word</a:t>
            </a:r>
            <a:r>
              <a:rPr lang="zh-CN" altLang="en-US" sz="2400" dirty="0">
                <a:latin typeface="宋体" panose="02010600030101010101" pitchFamily="2" charset="-122"/>
              </a:rPr>
              <a:t>中的</a:t>
            </a:r>
            <a:r>
              <a:rPr lang="en-US" altLang="zh-CN" sz="2400" dirty="0">
                <a:latin typeface="宋体" panose="02010600030101010101" pitchFamily="2" charset="-122"/>
              </a:rPr>
              <a:t>“</a:t>
            </a:r>
            <a:r>
              <a:rPr lang="zh-CN" altLang="en-US" sz="2400" dirty="0">
                <a:latin typeface="宋体" panose="02010600030101010101" pitchFamily="2" charset="-122"/>
              </a:rPr>
              <a:t>全部替换</a:t>
            </a:r>
            <a:r>
              <a:rPr lang="en-US" altLang="zh-CN" sz="2400" dirty="0">
                <a:latin typeface="宋体" panose="02010600030101010101" pitchFamily="2" charset="-122"/>
              </a:rPr>
              <a:t>”</a:t>
            </a:r>
            <a:r>
              <a:rPr lang="zh-CN" altLang="en-US" sz="2400" dirty="0">
                <a:latin typeface="宋体" panose="02010600030101010101" pitchFamily="2" charset="-122"/>
              </a:rPr>
              <a:t>功能。</a:t>
            </a:r>
            <a:endParaRPr lang="en-US" altLang="zh-CN" sz="2400" dirty="0"/>
          </a:p>
          <a:p>
            <a:pPr marL="457189" lvl="1" indent="-457189">
              <a:buFont typeface="Wingdings" panose="05000000000000000000" pitchFamily="2" charset="2"/>
              <a:buChar char="p"/>
            </a:pPr>
            <a:r>
              <a:rPr lang="zh-CN" altLang="en-US" sz="2400" dirty="0"/>
              <a:t>字符串连接join()</a:t>
            </a:r>
          </a:p>
          <a:p>
            <a:pPr lvl="1"/>
            <a:r>
              <a:rPr lang="zh-CN" altLang="en-US" sz="2000" noProof="1">
                <a:solidFill>
                  <a:srgbClr val="FF0000"/>
                </a:solidFill>
                <a:latin typeface="宋体" panose="02010600030101010101" pitchFamily="2" charset="-122"/>
                <a:sym typeface="+mn-ea"/>
              </a:rPr>
              <a:t>不推荐使用</a:t>
            </a:r>
            <a:r>
              <a:rPr lang="en-US" altLang="x-none" sz="2000" noProof="1">
                <a:solidFill>
                  <a:srgbClr val="FF0000"/>
                </a:solidFill>
                <a:latin typeface="宋体" panose="02010600030101010101" pitchFamily="2" charset="-122"/>
                <a:sym typeface="+mn-ea"/>
              </a:rPr>
              <a:t>+</a:t>
            </a:r>
            <a:r>
              <a:rPr lang="zh-CN" altLang="en-US" sz="2000" noProof="1">
                <a:solidFill>
                  <a:srgbClr val="FF0000"/>
                </a:solidFill>
                <a:latin typeface="宋体" panose="02010600030101010101" pitchFamily="2" charset="-122"/>
                <a:sym typeface="+mn-ea"/>
              </a:rPr>
              <a:t>运算符连接字符串</a:t>
            </a:r>
            <a:r>
              <a:rPr lang="zh-CN" altLang="en-US" sz="2000" noProof="1">
                <a:latin typeface="宋体" panose="02010600030101010101" pitchFamily="2" charset="-122"/>
                <a:sym typeface="+mn-ea"/>
              </a:rPr>
              <a:t>，优先使用</a:t>
            </a:r>
            <a:r>
              <a:rPr lang="en-US" altLang="x-none" sz="2000" noProof="1">
                <a:latin typeface="宋体" panose="02010600030101010101" pitchFamily="2" charset="-122"/>
                <a:sym typeface="+mn-ea"/>
              </a:rPr>
              <a:t>join()</a:t>
            </a:r>
            <a:r>
              <a:rPr lang="zh-CN" altLang="en-US" sz="2000" noProof="1">
                <a:latin typeface="宋体" panose="02010600030101010101" pitchFamily="2" charset="-122"/>
                <a:sym typeface="+mn-ea"/>
              </a:rPr>
              <a:t>方法</a:t>
            </a:r>
            <a:endParaRPr lang="zh-CN" altLang="en-US" dirty="0"/>
          </a:p>
        </p:txBody>
      </p:sp>
    </p:spTree>
    <p:extLst>
      <p:ext uri="{BB962C8B-B14F-4D97-AF65-F5344CB8AC3E}">
        <p14:creationId xmlns:p14="http://schemas.microsoft.com/office/powerpoint/2010/main" val="30600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29E3188-71AB-4693-8F35-6C388EFD8E1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D105982-B142-43DA-AE40-CD4E7774A90F}"/>
              </a:ext>
            </a:extLst>
          </p:cNvPr>
          <p:cNvSpPr>
            <a:spLocks noGrp="1"/>
          </p:cNvSpPr>
          <p:nvPr>
            <p:ph type="body" sz="quarter" idx="15"/>
          </p:nvPr>
        </p:nvSpPr>
        <p:spPr>
          <a:xfrm>
            <a:off x="695402" y="57750"/>
            <a:ext cx="7928834" cy="1175706"/>
          </a:xfrm>
        </p:spPr>
        <p:txBody>
          <a:bodyPr/>
          <a:lstStyle/>
          <a:p>
            <a:r>
              <a:rPr lang="zh-CN" altLang="en-US" dirty="0"/>
              <a:t>字符串常用方法</a:t>
            </a:r>
          </a:p>
          <a:p>
            <a:endParaRPr lang="zh-CN" altLang="en-US" dirty="0"/>
          </a:p>
        </p:txBody>
      </p:sp>
      <p:sp>
        <p:nvSpPr>
          <p:cNvPr id="4" name="文本占位符 3">
            <a:extLst>
              <a:ext uri="{FF2B5EF4-FFF2-40B4-BE49-F238E27FC236}">
                <a16:creationId xmlns:a16="http://schemas.microsoft.com/office/drawing/2014/main" id="{D8094FD0-70BD-4917-A601-295D1C86ACA9}"/>
              </a:ext>
            </a:extLst>
          </p:cNvPr>
          <p:cNvSpPr>
            <a:spLocks noGrp="1"/>
          </p:cNvSpPr>
          <p:nvPr>
            <p:ph type="body" sz="quarter" idx="16"/>
          </p:nvPr>
        </p:nvSpPr>
        <p:spPr/>
        <p:txBody>
          <a:bodyPr/>
          <a:lstStyle/>
          <a:p>
            <a:r>
              <a:rPr lang="en-US" altLang="zh-CN" sz="2400" dirty="0">
                <a:latin typeface="宋体" panose="02010600030101010101" pitchFamily="2" charset="-122"/>
              </a:rPr>
              <a:t>strip()</a:t>
            </a:r>
            <a:r>
              <a:rPr lang="zh-CN" altLang="en-US" sz="2400" dirty="0">
                <a:latin typeface="宋体" panose="02010600030101010101" pitchFamily="2" charset="-122"/>
              </a:rPr>
              <a:t>、</a:t>
            </a:r>
            <a:r>
              <a:rPr lang="en-US" altLang="zh-CN" sz="2400" dirty="0" err="1">
                <a:latin typeface="宋体" panose="02010600030101010101" pitchFamily="2" charset="-122"/>
              </a:rPr>
              <a:t>rstrip</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err="1">
                <a:latin typeface="宋体" panose="02010600030101010101" pitchFamily="2" charset="-122"/>
              </a:rPr>
              <a:t>lstrip</a:t>
            </a:r>
            <a:r>
              <a:rPr lang="en-US" altLang="zh-CN" sz="2400" dirty="0">
                <a:latin typeface="宋体" panose="02010600030101010101" pitchFamily="2" charset="-122"/>
              </a:rPr>
              <a:t>()</a:t>
            </a:r>
          </a:p>
          <a:p>
            <a:endParaRPr lang="zh-CN" altLang="en-US" dirty="0"/>
          </a:p>
        </p:txBody>
      </p:sp>
      <p:sp>
        <p:nvSpPr>
          <p:cNvPr id="6" name="文本框 5">
            <a:extLst>
              <a:ext uri="{FF2B5EF4-FFF2-40B4-BE49-F238E27FC236}">
                <a16:creationId xmlns:a16="http://schemas.microsoft.com/office/drawing/2014/main" id="{59CD46D5-3B1A-462A-A561-9D53EE71145B}"/>
              </a:ext>
            </a:extLst>
          </p:cNvPr>
          <p:cNvSpPr txBox="1"/>
          <p:nvPr/>
        </p:nvSpPr>
        <p:spPr>
          <a:xfrm>
            <a:off x="1539145" y="1839413"/>
            <a:ext cx="10836569" cy="2977097"/>
          </a:xfrm>
          <a:prstGeom prst="rect">
            <a:avLst/>
          </a:prstGeom>
          <a:noFill/>
        </p:spPr>
        <p:txBody>
          <a:bodyPr wrap="square">
            <a:spAutoFit/>
          </a:bodyPr>
          <a:lstStyle/>
          <a:p>
            <a:pPr>
              <a:lnSpc>
                <a:spcPct val="80000"/>
              </a:lnSpc>
              <a:buSzPct val="70000"/>
              <a:buFont typeface="Wingdings" panose="05000000000000000000" pitchFamily="2" charset="2"/>
              <a:buNone/>
            </a:pPr>
            <a:r>
              <a:rPr lang="en-US" altLang="zh-CN" sz="1800" dirty="0">
                <a:latin typeface="Consolas" panose="020B0609020204030204" pitchFamily="49" charset="0"/>
              </a:rPr>
              <a:t>&gt;&gt;&gt; s = " </a:t>
            </a:r>
            <a:r>
              <a:rPr lang="en-US" altLang="zh-CN" sz="1800" dirty="0" err="1">
                <a:latin typeface="Consolas" panose="020B0609020204030204" pitchFamily="49" charset="0"/>
              </a:rPr>
              <a:t>abc</a:t>
            </a:r>
            <a:r>
              <a:rPr lang="en-US" altLang="zh-CN" sz="1800" dirty="0">
                <a:latin typeface="Consolas" panose="020B0609020204030204" pitchFamily="49" charset="0"/>
              </a:rPr>
              <a:t>  "</a:t>
            </a: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s.strip</a:t>
            </a:r>
            <a:r>
              <a:rPr lang="en-US" altLang="zh-CN" sz="1800" dirty="0">
                <a:latin typeface="Consolas" panose="020B0609020204030204" pitchFamily="49" charset="0"/>
              </a:rPr>
              <a:t>()                             #删除空白字符</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sym typeface="宋体" panose="02010600030101010101" pitchFamily="2" charset="-122"/>
              </a:rPr>
              <a:t>'</a:t>
            </a:r>
            <a:r>
              <a:rPr lang="en-US" altLang="zh-CN" sz="1800" dirty="0" err="1">
                <a:solidFill>
                  <a:srgbClr val="00B0F0"/>
                </a:solidFill>
                <a:latin typeface="Consolas" panose="020B0609020204030204" pitchFamily="49" charset="0"/>
              </a:rPr>
              <a:t>abc</a:t>
            </a:r>
            <a:r>
              <a:rPr lang="en-US" altLang="zh-CN" sz="1800" dirty="0">
                <a:solidFill>
                  <a:srgbClr val="00B0F0"/>
                </a:solidFill>
                <a:latin typeface="Consolas" panose="020B0609020204030204" pitchFamily="49" charset="0"/>
                <a:sym typeface="宋体" panose="02010600030101010101" pitchFamily="2" charset="-122"/>
              </a:rPr>
              <a:t>'</a:t>
            </a:r>
            <a:endParaRPr lang="en-US" altLang="zh-CN" sz="1800" dirty="0">
              <a:solidFill>
                <a:srgbClr val="00B0F0"/>
              </a:solidFill>
              <a:latin typeface="Consolas" panose="020B0609020204030204" pitchFamily="49" charset="0"/>
            </a:endParaRP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'\n\</a:t>
            </a:r>
            <a:r>
              <a:rPr lang="en-US" altLang="zh-CN" sz="1800" dirty="0" err="1">
                <a:latin typeface="Consolas" panose="020B0609020204030204" pitchFamily="49" charset="0"/>
              </a:rPr>
              <a:t>nhello</a:t>
            </a:r>
            <a:r>
              <a:rPr lang="en-US" altLang="zh-CN" sz="1800" dirty="0">
                <a:latin typeface="Consolas" panose="020B0609020204030204" pitchFamily="49" charset="0"/>
              </a:rPr>
              <a:t> world   \n\</a:t>
            </a:r>
            <a:r>
              <a:rPr lang="en-US" altLang="zh-CN" sz="1800" dirty="0" err="1">
                <a:latin typeface="Consolas" panose="020B0609020204030204" pitchFamily="49" charset="0"/>
              </a:rPr>
              <a:t>n'.strip</a:t>
            </a:r>
            <a:r>
              <a:rPr lang="en-US" altLang="zh-CN" sz="1800" dirty="0">
                <a:latin typeface="Consolas" panose="020B0609020204030204" pitchFamily="49" charset="0"/>
              </a:rPr>
              <a:t>()      #删除空白字符</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rPr>
              <a:t>'hello world'</a:t>
            </a: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aaaassddf</a:t>
            </a:r>
            <a:r>
              <a:rPr lang="en-US" altLang="zh-CN" sz="1800" dirty="0">
                <a:latin typeface="Consolas" panose="020B0609020204030204" pitchFamily="49" charset="0"/>
              </a:rPr>
              <a:t>".strip("a")                #删除指定字符</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sym typeface="宋体" panose="02010600030101010101" pitchFamily="2" charset="-122"/>
              </a:rPr>
              <a:t>'</a:t>
            </a:r>
            <a:r>
              <a:rPr lang="en-US" altLang="zh-CN" sz="1800" dirty="0" err="1">
                <a:solidFill>
                  <a:srgbClr val="00B0F0"/>
                </a:solidFill>
                <a:latin typeface="Consolas" panose="020B0609020204030204" pitchFamily="49" charset="0"/>
              </a:rPr>
              <a:t>ssddf</a:t>
            </a:r>
            <a:r>
              <a:rPr lang="en-US" altLang="zh-CN" sz="1800" dirty="0">
                <a:solidFill>
                  <a:srgbClr val="00B0F0"/>
                </a:solidFill>
                <a:latin typeface="Consolas" panose="020B0609020204030204" pitchFamily="49" charset="0"/>
                <a:sym typeface="宋体" panose="02010600030101010101" pitchFamily="2" charset="-122"/>
              </a:rPr>
              <a:t>'</a:t>
            </a:r>
            <a:endParaRPr lang="en-US" altLang="zh-CN" sz="1800" dirty="0">
              <a:solidFill>
                <a:srgbClr val="00B0F0"/>
              </a:solidFill>
              <a:latin typeface="Consolas" panose="020B0609020204030204" pitchFamily="49" charset="0"/>
            </a:endParaRP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aaaassddf</a:t>
            </a:r>
            <a:r>
              <a:rPr lang="en-US" altLang="zh-CN" sz="1800" dirty="0">
                <a:latin typeface="Consolas" panose="020B0609020204030204" pitchFamily="49" charset="0"/>
              </a:rPr>
              <a:t>".strip("</a:t>
            </a:r>
            <a:r>
              <a:rPr lang="en-US" altLang="zh-CN" sz="1800" dirty="0" err="1">
                <a:latin typeface="Consolas" panose="020B0609020204030204" pitchFamily="49" charset="0"/>
              </a:rPr>
              <a:t>af</a:t>
            </a:r>
            <a:r>
              <a:rPr lang="en-US" altLang="zh-CN" sz="1800" dirty="0">
                <a:latin typeface="Consolas" panose="020B0609020204030204" pitchFamily="49" charset="0"/>
              </a:rPr>
              <a:t>")</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sym typeface="宋体" panose="02010600030101010101" pitchFamily="2" charset="-122"/>
              </a:rPr>
              <a:t>'</a:t>
            </a:r>
            <a:r>
              <a:rPr lang="en-US" altLang="zh-CN" sz="1800" dirty="0" err="1">
                <a:solidFill>
                  <a:srgbClr val="00B0F0"/>
                </a:solidFill>
                <a:latin typeface="Consolas" panose="020B0609020204030204" pitchFamily="49" charset="0"/>
              </a:rPr>
              <a:t>ssdd</a:t>
            </a:r>
            <a:r>
              <a:rPr lang="en-US" altLang="zh-CN" sz="1800" dirty="0">
                <a:solidFill>
                  <a:srgbClr val="00B0F0"/>
                </a:solidFill>
                <a:latin typeface="Consolas" panose="020B0609020204030204" pitchFamily="49" charset="0"/>
              </a:rPr>
              <a:t>'</a:t>
            </a: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aaaassddfaaa</a:t>
            </a:r>
            <a:r>
              <a:rPr lang="en-US" altLang="zh-CN" sz="1800" dirty="0">
                <a:latin typeface="Consolas" panose="020B0609020204030204" pitchFamily="49" charset="0"/>
              </a:rPr>
              <a:t>".</a:t>
            </a:r>
            <a:r>
              <a:rPr lang="en-US" altLang="zh-CN" sz="1800" dirty="0" err="1">
                <a:latin typeface="Consolas" panose="020B0609020204030204" pitchFamily="49" charset="0"/>
              </a:rPr>
              <a:t>rstrip</a:t>
            </a:r>
            <a:r>
              <a:rPr lang="en-US" altLang="zh-CN" sz="1800" dirty="0">
                <a:latin typeface="Consolas" panose="020B0609020204030204" pitchFamily="49" charset="0"/>
              </a:rPr>
              <a:t>("a")            #删除字符串右端指定字符</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rPr>
              <a:t>'</a:t>
            </a:r>
            <a:r>
              <a:rPr lang="en-US" altLang="zh-CN" sz="1800" dirty="0" err="1">
                <a:solidFill>
                  <a:srgbClr val="00B0F0"/>
                </a:solidFill>
                <a:latin typeface="Consolas" panose="020B0609020204030204" pitchFamily="49" charset="0"/>
              </a:rPr>
              <a:t>aaaassddf</a:t>
            </a:r>
            <a:r>
              <a:rPr lang="en-US" altLang="zh-CN" sz="1800" dirty="0">
                <a:solidFill>
                  <a:srgbClr val="00B0F0"/>
                </a:solidFill>
                <a:latin typeface="Consolas" panose="020B0609020204030204" pitchFamily="49" charset="0"/>
              </a:rPr>
              <a:t>'</a:t>
            </a:r>
          </a:p>
          <a:p>
            <a:pPr>
              <a:lnSpc>
                <a:spcPct val="80000"/>
              </a:lnSpc>
              <a:buSzPct val="7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aaaassddfaaa</a:t>
            </a:r>
            <a:r>
              <a:rPr lang="en-US" altLang="zh-CN" sz="1800" dirty="0">
                <a:latin typeface="Consolas" panose="020B0609020204030204" pitchFamily="49" charset="0"/>
              </a:rPr>
              <a:t>".</a:t>
            </a:r>
            <a:r>
              <a:rPr lang="en-US" altLang="zh-CN" sz="1800" dirty="0" err="1">
                <a:latin typeface="Consolas" panose="020B0609020204030204" pitchFamily="49" charset="0"/>
              </a:rPr>
              <a:t>lstrip</a:t>
            </a:r>
            <a:r>
              <a:rPr lang="en-US" altLang="zh-CN" sz="1800" dirty="0">
                <a:latin typeface="Consolas" panose="020B0609020204030204" pitchFamily="49" charset="0"/>
              </a:rPr>
              <a:t>("a")            #删除字符串左端指定字符</a:t>
            </a:r>
          </a:p>
          <a:p>
            <a:pPr>
              <a:lnSpc>
                <a:spcPct val="80000"/>
              </a:lnSpc>
              <a:buSzPct val="70000"/>
              <a:buFont typeface="Wingdings" panose="05000000000000000000" pitchFamily="2" charset="2"/>
              <a:buNone/>
            </a:pPr>
            <a:r>
              <a:rPr lang="en-US" altLang="zh-CN" sz="1800" dirty="0">
                <a:solidFill>
                  <a:srgbClr val="00B0F0"/>
                </a:solidFill>
                <a:latin typeface="Consolas" panose="020B0609020204030204" pitchFamily="49" charset="0"/>
              </a:rPr>
              <a:t>'</a:t>
            </a:r>
            <a:r>
              <a:rPr lang="en-US" altLang="zh-CN" sz="1800" dirty="0" err="1">
                <a:solidFill>
                  <a:srgbClr val="00B0F0"/>
                </a:solidFill>
                <a:latin typeface="Consolas" panose="020B0609020204030204" pitchFamily="49" charset="0"/>
              </a:rPr>
              <a:t>ssddfaaa</a:t>
            </a:r>
            <a:r>
              <a:rPr lang="en-US" altLang="zh-CN" sz="1800" dirty="0">
                <a:solidFill>
                  <a:srgbClr val="00B0F0"/>
                </a:solidFill>
                <a:latin typeface="Consolas" panose="020B0609020204030204" pitchFamily="49" charset="0"/>
              </a:rPr>
              <a:t>'</a:t>
            </a:r>
          </a:p>
        </p:txBody>
      </p:sp>
      <p:sp>
        <p:nvSpPr>
          <p:cNvPr id="8" name="文本框 7">
            <a:extLst>
              <a:ext uri="{FF2B5EF4-FFF2-40B4-BE49-F238E27FC236}">
                <a16:creationId xmlns:a16="http://schemas.microsoft.com/office/drawing/2014/main" id="{741BDAF0-461D-4527-9340-D3EB88EE7A1A}"/>
              </a:ext>
            </a:extLst>
          </p:cNvPr>
          <p:cNvSpPr txBox="1"/>
          <p:nvPr/>
        </p:nvSpPr>
        <p:spPr>
          <a:xfrm>
            <a:off x="695402" y="4936992"/>
            <a:ext cx="9665592" cy="1569660"/>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zh-CN" altLang="en-US" sz="2400" kern="0" noProof="1">
                <a:solidFill>
                  <a:sysClr val="windowText" lastClr="000000"/>
                </a:solidFill>
                <a:latin typeface="宋体" panose="02010600030101010101" pitchFamily="2" charset="-122"/>
                <a:ea typeface="+mj-ea"/>
              </a:rPr>
              <a:t>isalnum()、isalpha()、isdigit()、isdecimal()、isnumeric()、isspace()、isupper()、islower()，用来测试字符串是否为数字或字母、是否为字母、是否为数字字符、是否为空白字符、是否为大写字母以及是否为小写字母。</a:t>
            </a:r>
          </a:p>
        </p:txBody>
      </p:sp>
    </p:spTree>
    <p:extLst>
      <p:ext uri="{BB962C8B-B14F-4D97-AF65-F5344CB8AC3E}">
        <p14:creationId xmlns:p14="http://schemas.microsoft.com/office/powerpoint/2010/main" val="33165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F7543D-9117-4554-BA1E-419576D9BB4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AEBE092-8138-4762-BB79-C1FE97F229DE}"/>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的安装和简单使用</a:t>
            </a:r>
          </a:p>
          <a:p>
            <a:endParaRPr lang="zh-CN" altLang="en-US" dirty="0"/>
          </a:p>
        </p:txBody>
      </p:sp>
      <p:sp>
        <p:nvSpPr>
          <p:cNvPr id="4" name="文本占位符 3">
            <a:extLst>
              <a:ext uri="{FF2B5EF4-FFF2-40B4-BE49-F238E27FC236}">
                <a16:creationId xmlns:a16="http://schemas.microsoft.com/office/drawing/2014/main" id="{C0319146-8270-4C8D-889C-354516A3C49D}"/>
              </a:ext>
            </a:extLst>
          </p:cNvPr>
          <p:cNvSpPr>
            <a:spLocks noGrp="1"/>
          </p:cNvSpPr>
          <p:nvPr>
            <p:ph type="body" sz="quarter" idx="16"/>
          </p:nvPr>
        </p:nvSpPr>
        <p:spPr/>
        <p:txBody>
          <a:bodyPr/>
          <a:lstStyle/>
          <a:p>
            <a:r>
              <a:rPr lang="zh-CN" altLang="en-US" dirty="0"/>
              <a:t>在</a:t>
            </a:r>
            <a:r>
              <a:rPr lang="en-US" altLang="zh-CN" dirty="0"/>
              <a:t>IDLE</a:t>
            </a:r>
            <a:r>
              <a:rPr lang="zh-CN" altLang="en-US" dirty="0"/>
              <a:t>界面中使用菜单“</a:t>
            </a:r>
            <a:r>
              <a:rPr lang="en-US" altLang="zh-CN" dirty="0"/>
              <a:t>File”==&gt;“New File”</a:t>
            </a:r>
            <a:r>
              <a:rPr lang="zh-CN" altLang="en-US" dirty="0"/>
              <a:t>创建一个程序文件，输入代码并保存为</a:t>
            </a:r>
            <a:r>
              <a:rPr lang="en-US" altLang="zh-CN" dirty="0"/>
              <a:t>.</a:t>
            </a:r>
            <a:r>
              <a:rPr lang="en-US" altLang="zh-CN" dirty="0" err="1"/>
              <a:t>py</a:t>
            </a:r>
            <a:r>
              <a:rPr lang="zh-CN" altLang="en-US" dirty="0"/>
              <a:t>或</a:t>
            </a:r>
            <a:r>
              <a:rPr lang="en-US" altLang="zh-CN" dirty="0"/>
              <a:t>.</a:t>
            </a:r>
            <a:r>
              <a:rPr lang="en-US" altLang="zh-CN" dirty="0" err="1"/>
              <a:t>pyw</a:t>
            </a:r>
            <a:r>
              <a:rPr lang="zh-CN" altLang="en-US" dirty="0"/>
              <a:t>文件。</a:t>
            </a:r>
          </a:p>
          <a:p>
            <a:endParaRPr lang="en-US" altLang="zh-CN" dirty="0"/>
          </a:p>
          <a:p>
            <a:endParaRPr lang="zh-CN" altLang="en-US" dirty="0"/>
          </a:p>
        </p:txBody>
      </p:sp>
      <p:pic>
        <p:nvPicPr>
          <p:cNvPr id="6" name="Picture 1">
            <a:extLst>
              <a:ext uri="{FF2B5EF4-FFF2-40B4-BE49-F238E27FC236}">
                <a16:creationId xmlns:a16="http://schemas.microsoft.com/office/drawing/2014/main" id="{EAF9AAFE-3FE1-4511-A927-58990B6C4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649" y="2525106"/>
            <a:ext cx="4417546" cy="378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428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0DE789-FE1D-4424-A65F-58CCDB5E533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E8C13BB-2948-4139-8062-2BC9E3E9201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B668E67-D0F4-4201-A425-BF23D442332B}"/>
              </a:ext>
            </a:extLst>
          </p:cNvPr>
          <p:cNvSpPr>
            <a:spLocks noGrp="1"/>
          </p:cNvSpPr>
          <p:nvPr>
            <p:ph type="body" sz="quarter" idx="16"/>
          </p:nvPr>
        </p:nvSpPr>
        <p:spPr/>
        <p:txBody>
          <a:bodyPr/>
          <a:lstStyle/>
          <a:p>
            <a:r>
              <a:rPr lang="zh-CN" altLang="en-US" sz="2400" noProof="1"/>
              <a:t>除了字符串对象提供的方法以外，很多Python内置函数也可以对字符串进行操作，例如：</a:t>
            </a:r>
          </a:p>
          <a:p>
            <a:endParaRPr lang="zh-CN" altLang="en-US" dirty="0"/>
          </a:p>
        </p:txBody>
      </p:sp>
      <p:sp>
        <p:nvSpPr>
          <p:cNvPr id="6" name="文本框 5">
            <a:extLst>
              <a:ext uri="{FF2B5EF4-FFF2-40B4-BE49-F238E27FC236}">
                <a16:creationId xmlns:a16="http://schemas.microsoft.com/office/drawing/2014/main" id="{63ED03EA-B47B-42E7-8C69-3539010CD204}"/>
              </a:ext>
            </a:extLst>
          </p:cNvPr>
          <p:cNvSpPr txBox="1"/>
          <p:nvPr/>
        </p:nvSpPr>
        <p:spPr>
          <a:xfrm>
            <a:off x="1205629" y="2513110"/>
            <a:ext cx="9366337" cy="2862322"/>
          </a:xfrm>
          <a:prstGeom prst="rect">
            <a:avLst/>
          </a:prstGeom>
          <a:noFill/>
        </p:spPr>
        <p:txBody>
          <a:bodyPr wrap="square">
            <a:spAutoFit/>
          </a:bodyPr>
          <a:lstStyle/>
          <a:p>
            <a:pPr marL="0" indent="0">
              <a:spcBef>
                <a:spcPts val="0"/>
              </a:spcBef>
              <a:buFontTx/>
              <a:buNone/>
            </a:pPr>
            <a:r>
              <a:rPr lang="zh-CN" altLang="en-US" sz="1800" noProof="1">
                <a:latin typeface="Consolas" panose="020B0609020204030204" charset="0"/>
              </a:rPr>
              <a:t>&gt;&gt;&gt; x = 'Hello world.'</a:t>
            </a:r>
          </a:p>
          <a:p>
            <a:pPr marL="0" indent="0">
              <a:spcBef>
                <a:spcPts val="0"/>
              </a:spcBef>
              <a:buFontTx/>
              <a:buNone/>
            </a:pPr>
            <a:r>
              <a:rPr lang="zh-CN" altLang="en-US" sz="1800" noProof="1">
                <a:latin typeface="Consolas" panose="020B0609020204030204" charset="0"/>
              </a:rPr>
              <a:t>&gt;&gt;&gt; len(x)                    #字符串长度</a:t>
            </a:r>
          </a:p>
          <a:p>
            <a:pPr marL="0" indent="0">
              <a:spcBef>
                <a:spcPts val="0"/>
              </a:spcBef>
              <a:buFontTx/>
              <a:buNone/>
            </a:pPr>
            <a:r>
              <a:rPr lang="zh-CN" altLang="en-US" sz="1800" noProof="1">
                <a:solidFill>
                  <a:srgbClr val="00B0F0"/>
                </a:solidFill>
                <a:latin typeface="Consolas" panose="020B0609020204030204" charset="0"/>
              </a:rPr>
              <a:t>12</a:t>
            </a:r>
          </a:p>
          <a:p>
            <a:pPr marL="0" indent="0">
              <a:spcBef>
                <a:spcPts val="0"/>
              </a:spcBef>
              <a:buFontTx/>
              <a:buNone/>
            </a:pPr>
            <a:r>
              <a:rPr lang="zh-CN" altLang="en-US" sz="1800" noProof="1">
                <a:latin typeface="Consolas" panose="020B0609020204030204" charset="0"/>
              </a:rPr>
              <a:t>&gt;&gt;&gt; max(x)                    #最大字符</a:t>
            </a:r>
          </a:p>
          <a:p>
            <a:pPr marL="0" indent="0">
              <a:spcBef>
                <a:spcPts val="0"/>
              </a:spcBef>
              <a:buFontTx/>
              <a:buNone/>
            </a:pPr>
            <a:r>
              <a:rPr lang="zh-CN" altLang="en-US" sz="1800" noProof="1">
                <a:solidFill>
                  <a:srgbClr val="00B0F0"/>
                </a:solidFill>
                <a:latin typeface="Consolas" panose="020B0609020204030204" charset="0"/>
              </a:rPr>
              <a:t>'w'</a:t>
            </a:r>
          </a:p>
          <a:p>
            <a:pPr marL="0" indent="0">
              <a:spcBef>
                <a:spcPts val="0"/>
              </a:spcBef>
              <a:buFontTx/>
              <a:buNone/>
            </a:pPr>
            <a:r>
              <a:rPr lang="zh-CN" altLang="en-US" sz="1800" noProof="1">
                <a:latin typeface="Consolas" panose="020B0609020204030204" charset="0"/>
              </a:rPr>
              <a:t>&gt;&gt;&gt; min(x)</a:t>
            </a:r>
          </a:p>
          <a:p>
            <a:pPr marL="0" indent="0">
              <a:spcBef>
                <a:spcPts val="0"/>
              </a:spcBef>
              <a:buFontTx/>
              <a:buNone/>
            </a:pPr>
            <a:r>
              <a:rPr lang="zh-CN" altLang="en-US" sz="1800" noProof="1">
                <a:solidFill>
                  <a:srgbClr val="00B0F0"/>
                </a:solidFill>
                <a:latin typeface="Consolas" panose="020B0609020204030204" charset="0"/>
              </a:rPr>
              <a:t>' '</a:t>
            </a:r>
          </a:p>
          <a:p>
            <a:pPr marL="0" indent="0">
              <a:spcBef>
                <a:spcPts val="0"/>
              </a:spcBef>
              <a:buFontTx/>
              <a:buNone/>
            </a:pPr>
            <a:r>
              <a:rPr lang="zh-CN" altLang="en-US" sz="1800" noProof="1">
                <a:latin typeface="Consolas" panose="020B0609020204030204" charset="0"/>
              </a:rPr>
              <a:t>&gt;&gt;&gt; list(zip(x,x))            #zip()也可以作用于字符串</a:t>
            </a:r>
          </a:p>
          <a:p>
            <a:pPr marL="0" indent="0">
              <a:spcBef>
                <a:spcPts val="0"/>
              </a:spcBef>
              <a:buFontTx/>
              <a:buNone/>
            </a:pPr>
            <a:r>
              <a:rPr lang="zh-CN" altLang="en-US" sz="1800" noProof="1">
                <a:solidFill>
                  <a:srgbClr val="00B0F0"/>
                </a:solidFill>
                <a:latin typeface="Consolas" panose="020B0609020204030204" charset="0"/>
              </a:rPr>
              <a:t>[('H', 'H'), ('e', 'e'), ('l', 'l'), ('l', 'l'), ('o', 'o'), (' ', ' '), ('w', 'w'), ('o', 'o'), ('r', 'r'), ('l', 'l'), ('d', 'd'), ('.', '.')]</a:t>
            </a:r>
          </a:p>
        </p:txBody>
      </p:sp>
    </p:spTree>
    <p:extLst>
      <p:ext uri="{BB962C8B-B14F-4D97-AF65-F5344CB8AC3E}">
        <p14:creationId xmlns:p14="http://schemas.microsoft.com/office/powerpoint/2010/main" val="243286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C9341C-323C-4E0D-A0D3-585D308A3E8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4B0C146-F685-4611-BEAA-F24F7A88A8A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07336FD-74A8-4A3B-BF14-2EF1E6394368}"/>
              </a:ext>
            </a:extLst>
          </p:cNvPr>
          <p:cNvSpPr>
            <a:spLocks noGrp="1"/>
          </p:cNvSpPr>
          <p:nvPr>
            <p:ph type="body" sz="quarter" idx="16"/>
          </p:nvPr>
        </p:nvSpPr>
        <p:spPr/>
        <p:txBody>
          <a:bodyPr/>
          <a:lstStyle/>
          <a:p>
            <a:pPr>
              <a:lnSpc>
                <a:spcPct val="150000"/>
              </a:lnSpc>
              <a:spcBef>
                <a:spcPts val="0"/>
              </a:spcBef>
              <a:buFont typeface="Wingdings" panose="05000000000000000000" charset="0"/>
              <a:buChar char="n"/>
            </a:pPr>
            <a:r>
              <a:rPr lang="zh-CN" altLang="en-US" sz="3200" noProof="1">
                <a:solidFill>
                  <a:srgbClr val="FF0000"/>
                </a:solidFill>
              </a:rPr>
              <a:t>切片</a:t>
            </a:r>
            <a:r>
              <a:rPr lang="zh-CN" altLang="en-US" sz="3200" noProof="1"/>
              <a:t>也适用于字符串，但</a:t>
            </a:r>
            <a:r>
              <a:rPr lang="zh-CN" altLang="en-US" sz="3200" noProof="1">
                <a:solidFill>
                  <a:srgbClr val="FF0000"/>
                </a:solidFill>
              </a:rPr>
              <a:t>仅限于读取</a:t>
            </a:r>
            <a:r>
              <a:rPr lang="zh-CN" altLang="en-US" sz="3200" noProof="1"/>
              <a:t>其中的元素，不支持字符串修改。</a:t>
            </a:r>
          </a:p>
          <a:p>
            <a:pPr marL="0" indent="0">
              <a:buFontTx/>
              <a:buNone/>
            </a:pPr>
            <a:endParaRPr lang="zh-CN" altLang="en-US" sz="2800" noProof="1"/>
          </a:p>
          <a:p>
            <a:pPr marL="0" indent="0">
              <a:buFontTx/>
              <a:buNone/>
            </a:pPr>
            <a:r>
              <a:rPr lang="zh-CN" altLang="en-US" sz="2400" noProof="1">
                <a:latin typeface="Consolas" panose="020B0609020204030204" charset="0"/>
              </a:rPr>
              <a:t>&gt;&gt;&gt; 'Explicit is better than implicit.'[:8]</a:t>
            </a:r>
          </a:p>
          <a:p>
            <a:pPr marL="0" indent="0">
              <a:buFontTx/>
              <a:buNone/>
            </a:pPr>
            <a:r>
              <a:rPr lang="zh-CN" altLang="en-US" sz="2400" noProof="1">
                <a:solidFill>
                  <a:srgbClr val="00B0F0"/>
                </a:solidFill>
                <a:latin typeface="Consolas" panose="020B0609020204030204" charset="0"/>
              </a:rPr>
              <a:t>'Explicit'</a:t>
            </a:r>
          </a:p>
          <a:p>
            <a:pPr marL="0" indent="0">
              <a:buFontTx/>
              <a:buNone/>
            </a:pPr>
            <a:r>
              <a:rPr lang="zh-CN" altLang="en-US" sz="2400" noProof="1">
                <a:latin typeface="Consolas" panose="020B0609020204030204" charset="0"/>
              </a:rPr>
              <a:t>&gt;&gt;&gt; 'Explicit is better than implicit.'[9:23]</a:t>
            </a:r>
          </a:p>
          <a:p>
            <a:pPr marL="0" indent="0">
              <a:buFontTx/>
              <a:buNone/>
            </a:pPr>
            <a:r>
              <a:rPr lang="zh-CN" altLang="en-US" sz="2400" noProof="1">
                <a:solidFill>
                  <a:srgbClr val="00B0F0"/>
                </a:solidFill>
                <a:latin typeface="Consolas" panose="020B0609020204030204" charset="0"/>
              </a:rPr>
              <a:t>'is better than'</a:t>
            </a:r>
          </a:p>
          <a:p>
            <a:endParaRPr lang="zh-CN" altLang="en-US" dirty="0"/>
          </a:p>
        </p:txBody>
      </p:sp>
    </p:spTree>
    <p:extLst>
      <p:ext uri="{BB962C8B-B14F-4D97-AF65-F5344CB8AC3E}">
        <p14:creationId xmlns:p14="http://schemas.microsoft.com/office/powerpoint/2010/main" val="326712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8AE721F-F4AE-4803-AA72-8B2F109E190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3E09597-C7E8-4297-A82C-47040016B3D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49DB43C-B664-4B0E-89B2-72869475F0B7}"/>
              </a:ext>
            </a:extLst>
          </p:cNvPr>
          <p:cNvSpPr>
            <a:spLocks noGrp="1"/>
          </p:cNvSpPr>
          <p:nvPr>
            <p:ph type="body" sz="quarter" idx="16"/>
          </p:nvPr>
        </p:nvSpPr>
        <p:spPr/>
        <p:txBody>
          <a:bodyPr/>
          <a:lstStyle/>
          <a:p>
            <a:r>
              <a:rPr lang="zh-CN" altLang="en-US" sz="2400" noProof="1"/>
              <a:t>在Python中，</a:t>
            </a:r>
            <a:r>
              <a:rPr lang="zh-CN" altLang="en-US" sz="2400" noProof="1">
                <a:solidFill>
                  <a:srgbClr val="FF0000"/>
                </a:solidFill>
              </a:rPr>
              <a:t>字符串属于不可变对象，不支持原地修改</a:t>
            </a:r>
            <a:r>
              <a:rPr lang="zh-CN" altLang="en-US" sz="2400" noProof="1"/>
              <a:t>，如果需要修改其中的值，只能重新创建一个新的字符串对象。</a:t>
            </a:r>
            <a:endParaRPr lang="en-US" altLang="zh-CN" sz="2400" noProof="1"/>
          </a:p>
          <a:p>
            <a:r>
              <a:rPr lang="zh-CN" altLang="en-US" dirty="0"/>
              <a:t>正则表达式使用某种</a:t>
            </a:r>
            <a:r>
              <a:rPr lang="zh-CN" altLang="en-US" b="1" dirty="0">
                <a:solidFill>
                  <a:srgbClr val="C00000"/>
                </a:solidFill>
              </a:rPr>
              <a:t>预定义的模式</a:t>
            </a:r>
            <a:r>
              <a:rPr lang="zh-CN" altLang="en-US" dirty="0"/>
              <a:t>去匹配一类具有共同特征的字符串，主要用于处理字符串，可以快速、准确地完成复杂的查找、替换等处理要求，在</a:t>
            </a:r>
            <a:r>
              <a:rPr lang="zh-CN" altLang="en-US" dirty="0">
                <a:solidFill>
                  <a:srgbClr val="C00000"/>
                </a:solidFill>
              </a:rPr>
              <a:t>文本编辑与处理、网页爬虫之类的场合中有重要应用</a:t>
            </a:r>
            <a:r>
              <a:rPr lang="zh-CN" altLang="en-US" dirty="0"/>
              <a:t>。</a:t>
            </a:r>
          </a:p>
          <a:p>
            <a:r>
              <a:rPr lang="en-US" altLang="zh-CN" dirty="0"/>
              <a:t>Python</a:t>
            </a:r>
            <a:r>
              <a:rPr lang="zh-CN" altLang="en-US" dirty="0"/>
              <a:t>中，</a:t>
            </a:r>
            <a:r>
              <a:rPr lang="en-US" altLang="zh-CN" dirty="0">
                <a:solidFill>
                  <a:srgbClr val="C00000"/>
                </a:solidFill>
              </a:rPr>
              <a:t>re</a:t>
            </a:r>
            <a:r>
              <a:rPr lang="zh-CN" altLang="en-US" dirty="0">
                <a:solidFill>
                  <a:srgbClr val="C00000"/>
                </a:solidFill>
              </a:rPr>
              <a:t>模块提供了正则表达式操作所需要的功能</a:t>
            </a:r>
            <a:r>
              <a:rPr lang="zh-CN" altLang="en-US" dirty="0"/>
              <a:t>。</a:t>
            </a:r>
          </a:p>
          <a:p>
            <a:endParaRPr lang="zh-CN" altLang="en-US" dirty="0"/>
          </a:p>
        </p:txBody>
      </p:sp>
    </p:spTree>
    <p:extLst>
      <p:ext uri="{BB962C8B-B14F-4D97-AF65-F5344CB8AC3E}">
        <p14:creationId xmlns:p14="http://schemas.microsoft.com/office/powerpoint/2010/main" val="24052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9"/>
          <p:cNvSpPr>
            <a:spLocks noGrp="1"/>
          </p:cNvSpPr>
          <p:nvPr>
            <p:ph type="body" sz="quarter" idx="11"/>
          </p:nvPr>
        </p:nvSpPr>
        <p:spPr/>
        <p:txBody>
          <a:bodyPr/>
          <a:lstStyle/>
          <a:p>
            <a:r>
              <a:rPr lang="en-US" altLang="zh-CN" kern="0" dirty="0"/>
              <a:t>PART SIX</a:t>
            </a:r>
            <a:endParaRPr lang="zh-CN" altLang="en-US" kern="0" dirty="0"/>
          </a:p>
        </p:txBody>
      </p:sp>
      <p:sp>
        <p:nvSpPr>
          <p:cNvPr id="11" name="文本占位符 10"/>
          <p:cNvSpPr>
            <a:spLocks noGrp="1"/>
          </p:cNvSpPr>
          <p:nvPr>
            <p:ph type="body" sz="quarter" idx="12"/>
          </p:nvPr>
        </p:nvSpPr>
        <p:spPr>
          <a:xfrm>
            <a:off x="1" y="-2219126"/>
            <a:ext cx="5386411" cy="11618565"/>
          </a:xfrm>
        </p:spPr>
        <p:txBody>
          <a:bodyPr/>
          <a:lstStyle/>
          <a:p>
            <a:r>
              <a:rPr lang="en-US" altLang="zh-CN" dirty="0"/>
              <a:t>6</a:t>
            </a:r>
            <a:endParaRPr lang="zh-CN" altLang="en-US" dirty="0"/>
          </a:p>
        </p:txBody>
      </p:sp>
      <p:sp>
        <p:nvSpPr>
          <p:cNvPr id="19" name="文本占位符 11"/>
          <p:cNvSpPr>
            <a:spLocks noGrp="1"/>
          </p:cNvSpPr>
          <p:nvPr>
            <p:ph type="body" sz="quarter" idx="13"/>
          </p:nvPr>
        </p:nvSpPr>
        <p:spPr>
          <a:xfrm>
            <a:off x="5386412" y="2841681"/>
            <a:ext cx="6569245" cy="584775"/>
          </a:xfrm>
        </p:spPr>
        <p:txBody>
          <a:bodyPr/>
          <a:lstStyle/>
          <a:p>
            <a:r>
              <a:rPr lang="en-US" altLang="zh-CN" sz="3200" dirty="0"/>
              <a:t>2.6 Python</a:t>
            </a:r>
            <a:r>
              <a:rPr lang="zh-CN" altLang="en-US" sz="3200" dirty="0"/>
              <a:t>函数</a:t>
            </a:r>
          </a:p>
        </p:txBody>
      </p:sp>
      <p:sp>
        <p:nvSpPr>
          <p:cNvPr id="3" name="文本占位符 2">
            <a:extLst>
              <a:ext uri="{FF2B5EF4-FFF2-40B4-BE49-F238E27FC236}">
                <a16:creationId xmlns:a16="http://schemas.microsoft.com/office/drawing/2014/main" id="{BC1E4E40-87CC-4A7D-AD0D-986C183F859D}"/>
              </a:ext>
            </a:extLst>
          </p:cNvPr>
          <p:cNvSpPr>
            <a:spLocks noGrp="1"/>
          </p:cNvSpPr>
          <p:nvPr>
            <p:ph type="body" sz="quarter" idx="15"/>
          </p:nvPr>
        </p:nvSpPr>
        <p:spPr/>
        <p:txBody>
          <a:bodyPr/>
          <a:lstStyle/>
          <a:p>
            <a:endParaRPr lang="zh-CN" altLang="en-US" dirty="0"/>
          </a:p>
        </p:txBody>
      </p:sp>
    </p:spTree>
    <p:extLst>
      <p:ext uri="{BB962C8B-B14F-4D97-AF65-F5344CB8AC3E}">
        <p14:creationId xmlns:p14="http://schemas.microsoft.com/office/powerpoint/2010/main" val="15627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EA5C33AF-A9BD-4F26-98A6-CF338AEBC67C}"/>
              </a:ext>
            </a:extLst>
          </p:cNvPr>
          <p:cNvSpPr>
            <a:spLocks noGrp="1"/>
          </p:cNvSpPr>
          <p:nvPr>
            <p:ph type="body" sz="quarter" idx="14"/>
          </p:nvPr>
        </p:nvSpPr>
        <p:spPr/>
        <p:txBody>
          <a:bodyPr/>
          <a:lstStyle/>
          <a:p>
            <a:endParaRPr lang="zh-CN" altLang="en-US"/>
          </a:p>
        </p:txBody>
      </p:sp>
      <p:sp>
        <p:nvSpPr>
          <p:cNvPr id="8" name="文本占位符 7">
            <a:extLst>
              <a:ext uri="{FF2B5EF4-FFF2-40B4-BE49-F238E27FC236}">
                <a16:creationId xmlns:a16="http://schemas.microsoft.com/office/drawing/2014/main" id="{CFA94337-C495-4EA7-BC1F-19C998C5A877}"/>
              </a:ext>
            </a:extLst>
          </p:cNvPr>
          <p:cNvSpPr>
            <a:spLocks noGrp="1"/>
          </p:cNvSpPr>
          <p:nvPr>
            <p:ph type="body" sz="quarter" idx="15"/>
          </p:nvPr>
        </p:nvSpPr>
        <p:spPr/>
        <p:txBody>
          <a:bodyPr/>
          <a:lstStyle/>
          <a:p>
            <a:r>
              <a:rPr lang="zh-CN" altLang="en-US" dirty="0"/>
              <a:t>函数定义</a:t>
            </a:r>
          </a:p>
        </p:txBody>
      </p:sp>
      <p:sp>
        <p:nvSpPr>
          <p:cNvPr id="9" name="文本占位符 8">
            <a:extLst>
              <a:ext uri="{FF2B5EF4-FFF2-40B4-BE49-F238E27FC236}">
                <a16:creationId xmlns:a16="http://schemas.microsoft.com/office/drawing/2014/main" id="{850C53ED-4F78-4CD6-95D5-5CD61B8F54B6}"/>
              </a:ext>
            </a:extLst>
          </p:cNvPr>
          <p:cNvSpPr>
            <a:spLocks noGrp="1"/>
          </p:cNvSpPr>
          <p:nvPr>
            <p:ph type="body" sz="quarter" idx="16"/>
          </p:nvPr>
        </p:nvSpPr>
        <p:spPr/>
        <p:txBody>
          <a:bodyPr/>
          <a:lstStyle/>
          <a:p>
            <a:r>
              <a:rPr lang="zh-CN" altLang="en-US" dirty="0"/>
              <a:t>函数定义语法：</a:t>
            </a:r>
            <a:endParaRPr lang="en-US" altLang="zh-CN" dirty="0"/>
          </a:p>
          <a:p>
            <a:endParaRPr lang="en-US" altLang="zh-CN" dirty="0"/>
          </a:p>
          <a:p>
            <a:endParaRPr lang="en-US" altLang="zh-CN" dirty="0"/>
          </a:p>
          <a:p>
            <a:endParaRPr lang="zh-CN" altLang="en-US" dirty="0"/>
          </a:p>
          <a:p>
            <a:endParaRPr lang="zh-CN" altLang="en-US" dirty="0"/>
          </a:p>
          <a:p>
            <a:r>
              <a:rPr lang="zh-CN" altLang="en-US" dirty="0"/>
              <a:t>注意事项</a:t>
            </a:r>
          </a:p>
          <a:p>
            <a:pPr lvl="1"/>
            <a:r>
              <a:rPr lang="zh-CN" altLang="en-US" dirty="0"/>
              <a:t>函数形参不需要声明其类型，也不需要指定函数返回值类型</a:t>
            </a:r>
          </a:p>
          <a:p>
            <a:pPr lvl="1"/>
            <a:r>
              <a:rPr lang="zh-CN" altLang="en-US" dirty="0"/>
              <a:t>即使该函数不需要接收任何参数，也必须保留一对空的圆括号</a:t>
            </a:r>
          </a:p>
          <a:p>
            <a:pPr lvl="1"/>
            <a:r>
              <a:rPr lang="zh-CN" altLang="en-US" dirty="0"/>
              <a:t>括号后面的冒号必不可少</a:t>
            </a:r>
          </a:p>
          <a:p>
            <a:pPr lvl="1"/>
            <a:r>
              <a:rPr lang="zh-CN" altLang="en-US" dirty="0"/>
              <a:t>函数体相对于</a:t>
            </a:r>
            <a:r>
              <a:rPr lang="en-US" altLang="zh-CN" dirty="0"/>
              <a:t>def</a:t>
            </a:r>
            <a:r>
              <a:rPr lang="zh-CN" altLang="en-US" dirty="0"/>
              <a:t>关键字必须保持一定的空格缩进</a:t>
            </a:r>
          </a:p>
          <a:p>
            <a:pPr lvl="1"/>
            <a:r>
              <a:rPr lang="en-US" altLang="zh-CN" dirty="0"/>
              <a:t>Python</a:t>
            </a:r>
            <a:r>
              <a:rPr lang="zh-CN" altLang="en-US" dirty="0"/>
              <a:t>允许嵌套定义函数</a:t>
            </a:r>
          </a:p>
          <a:p>
            <a:endParaRPr lang="zh-CN" altLang="en-US" dirty="0"/>
          </a:p>
        </p:txBody>
      </p:sp>
      <p:sp>
        <p:nvSpPr>
          <p:cNvPr id="11" name="文本框 10">
            <a:extLst>
              <a:ext uri="{FF2B5EF4-FFF2-40B4-BE49-F238E27FC236}">
                <a16:creationId xmlns:a16="http://schemas.microsoft.com/office/drawing/2014/main" id="{7AB0447B-ED54-4A21-A22F-3CB7301C2939}"/>
              </a:ext>
            </a:extLst>
          </p:cNvPr>
          <p:cNvSpPr txBox="1"/>
          <p:nvPr/>
        </p:nvSpPr>
        <p:spPr>
          <a:xfrm>
            <a:off x="1612863" y="2071712"/>
            <a:ext cx="6093912" cy="923330"/>
          </a:xfrm>
          <a:prstGeom prst="rect">
            <a:avLst/>
          </a:prstGeom>
          <a:noFill/>
        </p:spPr>
        <p:txBody>
          <a:bodyPr wrap="square">
            <a:spAutoFit/>
          </a:bodyPr>
          <a:lstStyle/>
          <a:p>
            <a:pPr>
              <a:buSzPct val="90000"/>
              <a:buFont typeface="Wingdings" panose="05000000000000000000" pitchFamily="2" charset="2"/>
              <a:buNone/>
            </a:pPr>
            <a:r>
              <a:rPr lang="en-US" altLang="zh-CN" sz="1800" dirty="0">
                <a:latin typeface="Consolas" panose="020B0609020204030204" pitchFamily="49" charset="0"/>
              </a:rPr>
              <a:t>def </a:t>
            </a:r>
            <a:r>
              <a:rPr lang="zh-CN" altLang="en-US" sz="1800" dirty="0">
                <a:latin typeface="Consolas" panose="020B0609020204030204" pitchFamily="49" charset="0"/>
              </a:rPr>
              <a:t>函数名</a:t>
            </a:r>
            <a:r>
              <a:rPr lang="en-US" altLang="zh-CN" sz="1800" dirty="0">
                <a:latin typeface="Consolas" panose="020B0609020204030204" pitchFamily="49" charset="0"/>
              </a:rPr>
              <a:t>([</a:t>
            </a:r>
            <a:r>
              <a:rPr lang="zh-CN" altLang="en-US" sz="1800" dirty="0">
                <a:latin typeface="Consolas" panose="020B0609020204030204" pitchFamily="49" charset="0"/>
              </a:rPr>
              <a:t>参数列表</a:t>
            </a:r>
            <a:r>
              <a:rPr lang="en-US" altLang="zh-CN" sz="1800" dirty="0">
                <a:latin typeface="Consolas" panose="020B0609020204030204" pitchFamily="49" charset="0"/>
              </a:rPr>
              <a:t>]):</a:t>
            </a:r>
          </a:p>
          <a:p>
            <a:pPr>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注释</a:t>
            </a:r>
            <a:r>
              <a:rPr lang="en-US" altLang="zh-CN" sz="1800" dirty="0">
                <a:latin typeface="Consolas" panose="020B0609020204030204" pitchFamily="49" charset="0"/>
              </a:rPr>
              <a:t>'''</a:t>
            </a:r>
          </a:p>
          <a:p>
            <a:pPr>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函数体</a:t>
            </a:r>
          </a:p>
        </p:txBody>
      </p:sp>
    </p:spTree>
    <p:extLst>
      <p:ext uri="{BB962C8B-B14F-4D97-AF65-F5344CB8AC3E}">
        <p14:creationId xmlns:p14="http://schemas.microsoft.com/office/powerpoint/2010/main" val="273065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AAB8E8-2EAF-4945-8B3A-0E8545B6446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7620295-74C0-4768-8DC5-6F7D0FFBCB6A}"/>
              </a:ext>
            </a:extLst>
          </p:cNvPr>
          <p:cNvSpPr>
            <a:spLocks noGrp="1"/>
          </p:cNvSpPr>
          <p:nvPr>
            <p:ph type="body" sz="quarter" idx="15"/>
          </p:nvPr>
        </p:nvSpPr>
        <p:spPr/>
        <p:txBody>
          <a:bodyPr/>
          <a:lstStyle/>
          <a:p>
            <a:r>
              <a:rPr lang="zh-CN" altLang="en-US" dirty="0"/>
              <a:t>函数定义</a:t>
            </a:r>
          </a:p>
        </p:txBody>
      </p:sp>
      <p:sp>
        <p:nvSpPr>
          <p:cNvPr id="4" name="文本占位符 3">
            <a:extLst>
              <a:ext uri="{FF2B5EF4-FFF2-40B4-BE49-F238E27FC236}">
                <a16:creationId xmlns:a16="http://schemas.microsoft.com/office/drawing/2014/main" id="{73DA9C72-4A8C-4EE9-9B63-9EFE713C8979}"/>
              </a:ext>
            </a:extLst>
          </p:cNvPr>
          <p:cNvSpPr>
            <a:spLocks noGrp="1"/>
          </p:cNvSpPr>
          <p:nvPr>
            <p:ph type="body" sz="quarter" idx="16"/>
          </p:nvPr>
        </p:nvSpPr>
        <p:spPr/>
        <p:txBody>
          <a:bodyPr/>
          <a:lstStyle/>
          <a:p>
            <a:r>
              <a:rPr lang="zh-CN" altLang="en-US" dirty="0"/>
              <a:t>生成斐波那契数列的函数定义和调用</a:t>
            </a:r>
          </a:p>
          <a:p>
            <a:endParaRPr lang="zh-CN" altLang="en-US" dirty="0"/>
          </a:p>
        </p:txBody>
      </p:sp>
      <p:sp>
        <p:nvSpPr>
          <p:cNvPr id="6" name="文本框 5">
            <a:extLst>
              <a:ext uri="{FF2B5EF4-FFF2-40B4-BE49-F238E27FC236}">
                <a16:creationId xmlns:a16="http://schemas.microsoft.com/office/drawing/2014/main" id="{B2BD632A-73CD-4433-8ADB-77DCCCFADE2E}"/>
              </a:ext>
            </a:extLst>
          </p:cNvPr>
          <p:cNvSpPr txBox="1"/>
          <p:nvPr/>
        </p:nvSpPr>
        <p:spPr>
          <a:xfrm>
            <a:off x="1168052" y="2526866"/>
            <a:ext cx="6093912" cy="2086725"/>
          </a:xfrm>
          <a:prstGeom prst="rect">
            <a:avLst/>
          </a:prstGeom>
          <a:noFill/>
        </p:spPr>
        <p:txBody>
          <a:bodyPr wrap="square">
            <a:spAutoFit/>
          </a:bodyPr>
          <a:lstStyle/>
          <a:p>
            <a:pPr>
              <a:lnSpc>
                <a:spcPct val="90000"/>
              </a:lnSpc>
              <a:buSzPct val="90000"/>
              <a:buFont typeface="Wingdings" panose="05000000000000000000" pitchFamily="2" charset="2"/>
              <a:buNone/>
            </a:pPr>
            <a:r>
              <a:rPr lang="en-US" altLang="zh-CN" sz="1800" dirty="0">
                <a:latin typeface="Consolas" panose="020B0609020204030204" pitchFamily="49" charset="0"/>
              </a:rPr>
              <a:t>def fib(n):</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 b = 0, 1</a:t>
            </a:r>
          </a:p>
          <a:p>
            <a:pPr>
              <a:lnSpc>
                <a:spcPct val="90000"/>
              </a:lnSpc>
              <a:buSzPct val="90000"/>
              <a:buFont typeface="Wingdings" panose="05000000000000000000" pitchFamily="2" charset="2"/>
              <a:buNone/>
            </a:pPr>
            <a:r>
              <a:rPr lang="en-US" altLang="zh-CN" sz="1800" dirty="0">
                <a:latin typeface="Consolas" panose="020B0609020204030204" pitchFamily="49" charset="0"/>
              </a:rPr>
              <a:t>    while a &lt; n:</a:t>
            </a:r>
          </a:p>
          <a:p>
            <a:pPr>
              <a:lnSpc>
                <a:spcPct val="90000"/>
              </a:lnSpc>
              <a:buSzPct val="90000"/>
              <a:buFont typeface="Wingdings" panose="05000000000000000000" pitchFamily="2" charset="2"/>
              <a:buNone/>
            </a:pPr>
            <a:r>
              <a:rPr lang="en-US" altLang="zh-CN" sz="1800" dirty="0">
                <a:latin typeface="Consolas" panose="020B0609020204030204" pitchFamily="49" charset="0"/>
              </a:rPr>
              <a:t>        print(a, end=' ')</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 b = b, </a:t>
            </a:r>
            <a:r>
              <a:rPr lang="en-US" altLang="zh-CN" sz="1800" dirty="0" err="1">
                <a:latin typeface="Consolas" panose="020B0609020204030204" pitchFamily="49" charset="0"/>
              </a:rPr>
              <a:t>a+b</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    print()</a:t>
            </a:r>
          </a:p>
          <a:p>
            <a:pPr>
              <a:lnSpc>
                <a:spcPct val="9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fib(1000)</a:t>
            </a:r>
          </a:p>
        </p:txBody>
      </p:sp>
    </p:spTree>
    <p:extLst>
      <p:ext uri="{BB962C8B-B14F-4D97-AF65-F5344CB8AC3E}">
        <p14:creationId xmlns:p14="http://schemas.microsoft.com/office/powerpoint/2010/main" val="28756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975B0F-BE51-4679-9EB1-563F3664770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0D228BC-BFF2-4B30-B52D-4C34749CE02B}"/>
              </a:ext>
            </a:extLst>
          </p:cNvPr>
          <p:cNvSpPr>
            <a:spLocks noGrp="1"/>
          </p:cNvSpPr>
          <p:nvPr>
            <p:ph type="body" sz="quarter" idx="15"/>
          </p:nvPr>
        </p:nvSpPr>
        <p:spPr/>
        <p:txBody>
          <a:bodyPr/>
          <a:lstStyle/>
          <a:p>
            <a:r>
              <a:rPr lang="zh-CN" altLang="en-US" dirty="0"/>
              <a:t>函数定义</a:t>
            </a:r>
          </a:p>
        </p:txBody>
      </p:sp>
      <p:sp>
        <p:nvSpPr>
          <p:cNvPr id="4" name="文本占位符 3">
            <a:extLst>
              <a:ext uri="{FF2B5EF4-FFF2-40B4-BE49-F238E27FC236}">
                <a16:creationId xmlns:a16="http://schemas.microsoft.com/office/drawing/2014/main" id="{2A751295-8B35-4056-A253-E66FAB84EB2C}"/>
              </a:ext>
            </a:extLst>
          </p:cNvPr>
          <p:cNvSpPr>
            <a:spLocks noGrp="1"/>
          </p:cNvSpPr>
          <p:nvPr>
            <p:ph type="body" sz="quarter" idx="16"/>
          </p:nvPr>
        </p:nvSpPr>
        <p:spPr/>
        <p:txBody>
          <a:bodyPr/>
          <a:lstStyle/>
          <a:p>
            <a:r>
              <a:rPr lang="en-US" altLang="zh-CN" sz="2400" noProof="1"/>
              <a:t>Python是一种高级动态编程语言，变量类型是随时可以改变的。Python中的函数和自定义对象的成员也是可以随时发生改变的，可以为函数和自定义对象动态增加新成员。</a:t>
            </a:r>
          </a:p>
          <a:p>
            <a:endParaRPr lang="zh-CN" altLang="en-US" dirty="0"/>
          </a:p>
        </p:txBody>
      </p:sp>
      <p:sp>
        <p:nvSpPr>
          <p:cNvPr id="6" name="文本框 5">
            <a:extLst>
              <a:ext uri="{FF2B5EF4-FFF2-40B4-BE49-F238E27FC236}">
                <a16:creationId xmlns:a16="http://schemas.microsoft.com/office/drawing/2014/main" id="{DF678E6E-9EAB-43C9-8B50-C4CD066E9558}"/>
              </a:ext>
            </a:extLst>
          </p:cNvPr>
          <p:cNvSpPr txBox="1"/>
          <p:nvPr/>
        </p:nvSpPr>
        <p:spPr>
          <a:xfrm>
            <a:off x="1218156" y="2656527"/>
            <a:ext cx="10631466" cy="3416320"/>
          </a:xfrm>
          <a:prstGeom prst="rect">
            <a:avLst/>
          </a:prstGeom>
          <a:noFill/>
        </p:spPr>
        <p:txBody>
          <a:bodyPr wrap="square">
            <a:spAutoFit/>
          </a:bodyPr>
          <a:lstStyle/>
          <a:p>
            <a:pPr marL="0" indent="0">
              <a:buFontTx/>
              <a:buNone/>
            </a:pPr>
            <a:r>
              <a:rPr lang="en-US" altLang="zh-CN" sz="1800" noProof="1">
                <a:latin typeface="Consolas" panose="020B0609020204030204" charset="0"/>
              </a:rPr>
              <a:t>&gt;&gt;&gt; def func():</a:t>
            </a:r>
          </a:p>
          <a:p>
            <a:pPr marL="0" indent="0">
              <a:buFontTx/>
              <a:buNone/>
            </a:pPr>
            <a:r>
              <a:rPr lang="en-US" altLang="zh-CN" sz="1800" noProof="1">
                <a:latin typeface="Consolas" panose="020B0609020204030204" charset="0"/>
              </a:rPr>
              <a:t>    print(func.x)                 #查看函数func的成员x</a:t>
            </a:r>
          </a:p>
          <a:p>
            <a:pPr marL="0" indent="0">
              <a:buFontTx/>
              <a:buNone/>
            </a:pPr>
            <a:r>
              <a:rPr lang="en-US" altLang="zh-CN" sz="1800" noProof="1">
                <a:latin typeface="Consolas" panose="020B0609020204030204" charset="0"/>
              </a:rPr>
              <a:t>&gt;&gt;&gt; func()                            #现在函数func还没有成员x，出错</a:t>
            </a:r>
          </a:p>
          <a:p>
            <a:pPr marL="0" indent="0">
              <a:buFontTx/>
              <a:buNone/>
            </a:pPr>
            <a:r>
              <a:rPr lang="en-US" altLang="zh-CN" sz="1800" noProof="1">
                <a:solidFill>
                  <a:srgbClr val="FF0000"/>
                </a:solidFill>
                <a:latin typeface="Consolas" panose="020B0609020204030204" charset="0"/>
              </a:rPr>
              <a:t>AttributeError: 'function' object has no attribute 'x'</a:t>
            </a:r>
          </a:p>
          <a:p>
            <a:pPr marL="0" indent="0">
              <a:buFontTx/>
              <a:buNone/>
            </a:pPr>
            <a:r>
              <a:rPr lang="en-US" altLang="zh-CN" sz="1800" noProof="1">
                <a:latin typeface="Consolas" panose="020B0609020204030204" charset="0"/>
              </a:rPr>
              <a:t>&gt;&gt;&gt; func.x = 3                        #动态为函数增加新成员</a:t>
            </a:r>
          </a:p>
          <a:p>
            <a:pPr marL="0" indent="0">
              <a:buFontTx/>
              <a:buNone/>
            </a:pPr>
            <a:r>
              <a:rPr lang="en-US" altLang="zh-CN" sz="1800" noProof="1">
                <a:latin typeface="Consolas" panose="020B0609020204030204" charset="0"/>
              </a:rPr>
              <a:t>&gt;&gt;&gt; func()</a:t>
            </a:r>
          </a:p>
          <a:p>
            <a:pPr marL="0" indent="0">
              <a:buFontTx/>
              <a:buNone/>
            </a:pPr>
            <a:r>
              <a:rPr lang="en-US" altLang="zh-CN" sz="1800" noProof="1">
                <a:latin typeface="Consolas" panose="020B0609020204030204" charset="0"/>
              </a:rPr>
              <a:t>3</a:t>
            </a:r>
          </a:p>
          <a:p>
            <a:pPr marL="0" indent="0">
              <a:buFontTx/>
              <a:buNone/>
            </a:pPr>
            <a:r>
              <a:rPr lang="en-US" altLang="zh-CN" sz="1800" noProof="1">
                <a:latin typeface="Consolas" panose="020B0609020204030204" charset="0"/>
              </a:rPr>
              <a:t>&gt;&gt;&gt; func.x                            #在外部也可以直接访问函数的成员</a:t>
            </a:r>
          </a:p>
          <a:p>
            <a:pPr marL="0" indent="0">
              <a:buFontTx/>
              <a:buNone/>
            </a:pPr>
            <a:r>
              <a:rPr lang="en-US" altLang="zh-CN" sz="1800" noProof="1">
                <a:latin typeface="Consolas" panose="020B0609020204030204" charset="0"/>
              </a:rPr>
              <a:t>3</a:t>
            </a:r>
          </a:p>
          <a:p>
            <a:pPr marL="0" indent="0">
              <a:buFontTx/>
              <a:buNone/>
            </a:pPr>
            <a:r>
              <a:rPr lang="en-US" altLang="zh-CN" sz="1800" noProof="1">
                <a:latin typeface="Consolas" panose="020B0609020204030204" charset="0"/>
              </a:rPr>
              <a:t>&gt;&gt;&gt; del func.x                        #删除函数成员</a:t>
            </a:r>
          </a:p>
          <a:p>
            <a:pPr marL="0" indent="0">
              <a:buFontTx/>
              <a:buNone/>
            </a:pPr>
            <a:r>
              <a:rPr lang="en-US" altLang="zh-CN" sz="1800" noProof="1">
                <a:latin typeface="Consolas" panose="020B0609020204030204" charset="0"/>
              </a:rPr>
              <a:t>&gt;&gt;&gt; func()                            #删除之后不可访问</a:t>
            </a:r>
          </a:p>
          <a:p>
            <a:pPr marL="0" indent="0">
              <a:buFontTx/>
              <a:buNone/>
            </a:pPr>
            <a:r>
              <a:rPr lang="en-US" altLang="zh-CN" sz="1800" noProof="1">
                <a:solidFill>
                  <a:srgbClr val="FF0000"/>
                </a:solidFill>
                <a:latin typeface="Consolas" panose="020B0609020204030204" charset="0"/>
              </a:rPr>
              <a:t>AttributeError: 'function' object has no attribute 'x'</a:t>
            </a:r>
          </a:p>
        </p:txBody>
      </p:sp>
    </p:spTree>
    <p:extLst>
      <p:ext uri="{BB962C8B-B14F-4D97-AF65-F5344CB8AC3E}">
        <p14:creationId xmlns:p14="http://schemas.microsoft.com/office/powerpoint/2010/main" val="409946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BF84E4-A3C4-4F3F-AEE9-08C591753F2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65CA37E-7F62-4637-8EC3-FC14E6E97245}"/>
              </a:ext>
            </a:extLst>
          </p:cNvPr>
          <p:cNvSpPr>
            <a:spLocks noGrp="1"/>
          </p:cNvSpPr>
          <p:nvPr>
            <p:ph type="body" sz="quarter" idx="15"/>
          </p:nvPr>
        </p:nvSpPr>
        <p:spPr/>
        <p:txBody>
          <a:bodyPr/>
          <a:lstStyle/>
          <a:p>
            <a:r>
              <a:rPr lang="zh-CN" altLang="en-US" dirty="0"/>
              <a:t>函数的形参和实参</a:t>
            </a:r>
          </a:p>
        </p:txBody>
      </p:sp>
      <p:sp>
        <p:nvSpPr>
          <p:cNvPr id="4" name="文本占位符 3">
            <a:extLst>
              <a:ext uri="{FF2B5EF4-FFF2-40B4-BE49-F238E27FC236}">
                <a16:creationId xmlns:a16="http://schemas.microsoft.com/office/drawing/2014/main" id="{C9F92642-4C68-4527-8053-80520A5647E3}"/>
              </a:ext>
            </a:extLst>
          </p:cNvPr>
          <p:cNvSpPr>
            <a:spLocks noGrp="1"/>
          </p:cNvSpPr>
          <p:nvPr>
            <p:ph type="body" sz="quarter" idx="16"/>
          </p:nvPr>
        </p:nvSpPr>
        <p:spPr/>
        <p:txBody>
          <a:bodyPr/>
          <a:lstStyle/>
          <a:p>
            <a:r>
              <a:rPr lang="zh-CN" altLang="en-US" dirty="0"/>
              <a:t>函数定义时括弧内为形参，一个函数可以没有形参，但是括弧必须要有，表示该函数不接受参数。</a:t>
            </a:r>
          </a:p>
          <a:p>
            <a:r>
              <a:rPr lang="zh-CN" altLang="en-US" dirty="0"/>
              <a:t>函数调用时向其传递实参，将实参引用传递给形参。</a:t>
            </a:r>
          </a:p>
          <a:p>
            <a:r>
              <a:rPr lang="zh-CN" altLang="en-US" dirty="0"/>
              <a:t>在定义函数时，对参数个数并没有限制，如果有多个形参，需要使用逗号进行分隔。</a:t>
            </a:r>
          </a:p>
          <a:p>
            <a:endParaRPr lang="zh-CN" altLang="en-US" dirty="0"/>
          </a:p>
        </p:txBody>
      </p:sp>
      <p:sp>
        <p:nvSpPr>
          <p:cNvPr id="6" name="文本框 5">
            <a:extLst>
              <a:ext uri="{FF2B5EF4-FFF2-40B4-BE49-F238E27FC236}">
                <a16:creationId xmlns:a16="http://schemas.microsoft.com/office/drawing/2014/main" id="{C65D056E-A7B1-45A8-949B-2E849A633AF6}"/>
              </a:ext>
            </a:extLst>
          </p:cNvPr>
          <p:cNvSpPr txBox="1"/>
          <p:nvPr/>
        </p:nvSpPr>
        <p:spPr>
          <a:xfrm>
            <a:off x="1218156" y="4158269"/>
            <a:ext cx="6093912" cy="1477328"/>
          </a:xfrm>
          <a:prstGeom prst="rect">
            <a:avLst/>
          </a:prstGeom>
          <a:noFill/>
        </p:spPr>
        <p:txBody>
          <a:bodyPr wrap="square">
            <a:spAutoFit/>
          </a:bodyPr>
          <a:lstStyle/>
          <a:p>
            <a:pPr>
              <a:buSzPct val="90000"/>
              <a:buFont typeface="Wingdings" panose="05000000000000000000" pitchFamily="2" charset="2"/>
              <a:buNone/>
            </a:pPr>
            <a:r>
              <a:rPr lang="en-US" altLang="zh-CN" sz="1800" dirty="0">
                <a:latin typeface="Consolas" panose="020B0609020204030204" pitchFamily="49" charset="0"/>
              </a:rPr>
              <a:t>def </a:t>
            </a:r>
            <a:r>
              <a:rPr lang="en-US" altLang="zh-CN" sz="1800" dirty="0" err="1">
                <a:latin typeface="Consolas" panose="020B0609020204030204" pitchFamily="49" charset="0"/>
              </a:rPr>
              <a:t>printMax</a:t>
            </a:r>
            <a:r>
              <a:rPr lang="en-US" altLang="zh-CN" sz="1800" dirty="0">
                <a:latin typeface="Consolas" panose="020B0609020204030204" pitchFamily="49" charset="0"/>
              </a:rPr>
              <a:t>(a, b):</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if a&gt;b:</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print(a, 'is the max')</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else:</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print(b, 'is the max')</a:t>
            </a:r>
            <a:endParaRPr lang="zh-CN" altLang="en-US" dirty="0"/>
          </a:p>
        </p:txBody>
      </p:sp>
    </p:spTree>
    <p:extLst>
      <p:ext uri="{BB962C8B-B14F-4D97-AF65-F5344CB8AC3E}">
        <p14:creationId xmlns:p14="http://schemas.microsoft.com/office/powerpoint/2010/main" val="238735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71B0371-C023-4386-8DBB-86AB8F2717E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B497A6A-4759-4BC8-A6DB-5B17AE07AD87}"/>
              </a:ext>
            </a:extLst>
          </p:cNvPr>
          <p:cNvSpPr>
            <a:spLocks noGrp="1"/>
          </p:cNvSpPr>
          <p:nvPr>
            <p:ph type="body" sz="quarter" idx="15"/>
          </p:nvPr>
        </p:nvSpPr>
        <p:spPr/>
        <p:txBody>
          <a:bodyPr/>
          <a:lstStyle/>
          <a:p>
            <a:r>
              <a:rPr lang="zh-CN" altLang="en-US" dirty="0"/>
              <a:t>参数类型</a:t>
            </a:r>
          </a:p>
        </p:txBody>
      </p:sp>
      <p:sp>
        <p:nvSpPr>
          <p:cNvPr id="4" name="文本占位符 3">
            <a:extLst>
              <a:ext uri="{FF2B5EF4-FFF2-40B4-BE49-F238E27FC236}">
                <a16:creationId xmlns:a16="http://schemas.microsoft.com/office/drawing/2014/main" id="{6BE6357F-000C-433D-B007-2C41452BB824}"/>
              </a:ext>
            </a:extLst>
          </p:cNvPr>
          <p:cNvSpPr>
            <a:spLocks noGrp="1"/>
          </p:cNvSpPr>
          <p:nvPr>
            <p:ph type="body" sz="quarter" idx="16"/>
          </p:nvPr>
        </p:nvSpPr>
        <p:spPr/>
        <p:txBody>
          <a:bodyPr/>
          <a:lstStyle/>
          <a:p>
            <a:r>
              <a:rPr lang="zh-CN" altLang="en-US" dirty="0"/>
              <a:t>在</a:t>
            </a:r>
            <a:r>
              <a:rPr lang="en-US" altLang="zh-CN" dirty="0"/>
              <a:t>Python</a:t>
            </a:r>
            <a:r>
              <a:rPr lang="zh-CN" altLang="en-US" dirty="0"/>
              <a:t>中，函数参数有很多种：可以为普通参数、默认值参数、关键参数、可变长度参数等等。</a:t>
            </a:r>
          </a:p>
          <a:p>
            <a:r>
              <a:rPr lang="en-US" altLang="zh-CN" dirty="0"/>
              <a:t>Python</a:t>
            </a:r>
            <a:r>
              <a:rPr lang="zh-CN" altLang="en-US" dirty="0"/>
              <a:t>在定义函数时</a:t>
            </a:r>
            <a:r>
              <a:rPr lang="zh-CN" altLang="en-US" b="1" dirty="0">
                <a:solidFill>
                  <a:srgbClr val="FF0000"/>
                </a:solidFill>
              </a:rPr>
              <a:t>不需要指定形参的类型</a:t>
            </a:r>
            <a:r>
              <a:rPr lang="zh-CN" altLang="en-US" dirty="0"/>
              <a:t>，完全由调用者传递的实参类型以及</a:t>
            </a:r>
            <a:r>
              <a:rPr lang="en-US" altLang="zh-CN" dirty="0"/>
              <a:t>Python</a:t>
            </a:r>
            <a:r>
              <a:rPr lang="zh-CN" altLang="en-US" dirty="0"/>
              <a:t>解释器的理解和推断来决定，类似于重载和泛型。</a:t>
            </a:r>
          </a:p>
          <a:p>
            <a:r>
              <a:rPr lang="en-US" altLang="zh-CN" dirty="0"/>
              <a:t>Python</a:t>
            </a:r>
            <a:r>
              <a:rPr lang="zh-CN" altLang="en-US" dirty="0"/>
              <a:t>函数定义时也</a:t>
            </a:r>
            <a:r>
              <a:rPr lang="zh-CN" altLang="en-US" b="1" dirty="0">
                <a:solidFill>
                  <a:srgbClr val="FF0000"/>
                </a:solidFill>
              </a:rPr>
              <a:t>不需要指定函数的类型</a:t>
            </a:r>
            <a:r>
              <a:rPr lang="zh-CN" altLang="en-US" dirty="0"/>
              <a:t>，这将由函数中的</a:t>
            </a:r>
            <a:r>
              <a:rPr lang="en-US" altLang="zh-CN" dirty="0"/>
              <a:t>return</a:t>
            </a:r>
            <a:r>
              <a:rPr lang="zh-CN" altLang="en-US" dirty="0"/>
              <a:t>语句来决定，如果没有</a:t>
            </a:r>
            <a:r>
              <a:rPr lang="en-US" altLang="zh-CN" dirty="0"/>
              <a:t>return</a:t>
            </a:r>
            <a:r>
              <a:rPr lang="zh-CN" altLang="en-US" dirty="0"/>
              <a:t>语句或者</a:t>
            </a:r>
            <a:r>
              <a:rPr lang="en-US" altLang="zh-CN" dirty="0"/>
              <a:t>return</a:t>
            </a:r>
            <a:r>
              <a:rPr lang="zh-CN" altLang="en-US" dirty="0"/>
              <a:t>没有得到执行，则认为返回空值</a:t>
            </a:r>
            <a:r>
              <a:rPr lang="en-US" altLang="zh-CN" dirty="0"/>
              <a:t>None</a:t>
            </a:r>
            <a:r>
              <a:rPr lang="zh-CN" altLang="en-US" dirty="0"/>
              <a:t>。</a:t>
            </a:r>
          </a:p>
          <a:p>
            <a:endParaRPr lang="zh-CN" altLang="en-US" dirty="0"/>
          </a:p>
        </p:txBody>
      </p:sp>
    </p:spTree>
    <p:extLst>
      <p:ext uri="{BB962C8B-B14F-4D97-AF65-F5344CB8AC3E}">
        <p14:creationId xmlns:p14="http://schemas.microsoft.com/office/powerpoint/2010/main" val="78732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53EE6D-57F1-4D43-BABB-7ABDD21287E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A7B3069-CAFB-4B2D-9B28-7EB2618D171E}"/>
              </a:ext>
            </a:extLst>
          </p:cNvPr>
          <p:cNvSpPr>
            <a:spLocks noGrp="1"/>
          </p:cNvSpPr>
          <p:nvPr>
            <p:ph type="body" sz="quarter" idx="15"/>
          </p:nvPr>
        </p:nvSpPr>
        <p:spPr/>
        <p:txBody>
          <a:bodyPr/>
          <a:lstStyle/>
          <a:p>
            <a:r>
              <a:rPr lang="zh-CN" altLang="en-US" dirty="0"/>
              <a:t>形参与实参</a:t>
            </a:r>
          </a:p>
        </p:txBody>
      </p:sp>
      <p:sp>
        <p:nvSpPr>
          <p:cNvPr id="4" name="文本占位符 3">
            <a:extLst>
              <a:ext uri="{FF2B5EF4-FFF2-40B4-BE49-F238E27FC236}">
                <a16:creationId xmlns:a16="http://schemas.microsoft.com/office/drawing/2014/main" id="{0B5FB94C-AC20-423B-A35C-3604CE134246}"/>
              </a:ext>
            </a:extLst>
          </p:cNvPr>
          <p:cNvSpPr>
            <a:spLocks noGrp="1"/>
          </p:cNvSpPr>
          <p:nvPr>
            <p:ph type="body" sz="quarter" idx="16"/>
          </p:nvPr>
        </p:nvSpPr>
        <p:spPr/>
        <p:txBody>
          <a:bodyPr/>
          <a:lstStyle/>
          <a:p>
            <a:r>
              <a:rPr lang="en-US" altLang="zh-CN" sz="2400" noProof="1"/>
              <a:t>位置参数（positional arguments）是比较常用的形式，调用函数时实参和形参的顺序必须严格一致，并且实参和形参的数量必须相同。</a:t>
            </a:r>
          </a:p>
          <a:p>
            <a:endParaRPr lang="zh-CN" altLang="en-US" dirty="0"/>
          </a:p>
        </p:txBody>
      </p:sp>
      <p:sp>
        <p:nvSpPr>
          <p:cNvPr id="6" name="文本框 5">
            <a:extLst>
              <a:ext uri="{FF2B5EF4-FFF2-40B4-BE49-F238E27FC236}">
                <a16:creationId xmlns:a16="http://schemas.microsoft.com/office/drawing/2014/main" id="{2385571F-48FB-48C9-9B29-B4ACA32F4A5D}"/>
              </a:ext>
            </a:extLst>
          </p:cNvPr>
          <p:cNvSpPr txBox="1"/>
          <p:nvPr/>
        </p:nvSpPr>
        <p:spPr>
          <a:xfrm>
            <a:off x="1268259" y="2463006"/>
            <a:ext cx="8514567" cy="2585323"/>
          </a:xfrm>
          <a:prstGeom prst="rect">
            <a:avLst/>
          </a:prstGeom>
          <a:noFill/>
        </p:spPr>
        <p:txBody>
          <a:bodyPr wrap="square">
            <a:spAutoFit/>
          </a:bodyPr>
          <a:lstStyle/>
          <a:p>
            <a:pPr marL="0" indent="0">
              <a:buFontTx/>
              <a:buNone/>
            </a:pPr>
            <a:r>
              <a:rPr lang="en-US" altLang="zh-CN" sz="1800" noProof="1">
                <a:latin typeface="Consolas" panose="020B0609020204030204" charset="0"/>
              </a:rPr>
              <a:t>&gt;&gt;&gt; def demo(a, b, c):</a:t>
            </a:r>
          </a:p>
          <a:p>
            <a:pPr marL="0" indent="0">
              <a:buFontTx/>
              <a:buNone/>
            </a:pPr>
            <a:r>
              <a:rPr lang="en-US" altLang="zh-CN" sz="1800" noProof="1">
                <a:latin typeface="Consolas" panose="020B0609020204030204" charset="0"/>
              </a:rPr>
              <a:t>    print(a, b, c)</a:t>
            </a:r>
          </a:p>
          <a:p>
            <a:pPr marL="0" indent="0">
              <a:buFontTx/>
              <a:buNone/>
            </a:pPr>
            <a:endParaRPr lang="en-US" altLang="zh-CN" sz="1800" noProof="1">
              <a:latin typeface="Consolas" panose="020B0609020204030204" charset="0"/>
            </a:endParaRPr>
          </a:p>
          <a:p>
            <a:pPr marL="0" indent="0">
              <a:buFontTx/>
              <a:buNone/>
            </a:pPr>
            <a:r>
              <a:rPr lang="en-US" altLang="zh-CN" sz="1800" noProof="1">
                <a:latin typeface="Consolas" panose="020B0609020204030204" charset="0"/>
              </a:rPr>
              <a:t>&gt;&gt;&gt; demo(3, 4, 5)</a:t>
            </a:r>
            <a:r>
              <a:rPr lang="en-US" altLang="zh-CN" sz="1800" noProof="1">
                <a:latin typeface="Consolas" panose="020B0609020204030204" charset="0"/>
                <a:sym typeface="+mn-ea"/>
              </a:rPr>
              <a:t>                   #</a:t>
            </a:r>
            <a:r>
              <a:rPr lang="zh-CN" altLang="en-US" sz="1800" noProof="1">
                <a:latin typeface="Consolas" panose="020B0609020204030204" charset="0"/>
                <a:sym typeface="+mn-ea"/>
              </a:rPr>
              <a:t>按位置传递参数</a:t>
            </a:r>
          </a:p>
          <a:p>
            <a:pPr marL="0" indent="0">
              <a:buFontTx/>
              <a:buNone/>
            </a:pPr>
            <a:r>
              <a:rPr lang="en-US" altLang="zh-CN" sz="1800" noProof="1">
                <a:latin typeface="Consolas" panose="020B0609020204030204" charset="0"/>
              </a:rPr>
              <a:t>3 4 5</a:t>
            </a:r>
          </a:p>
          <a:p>
            <a:pPr marL="0" indent="0">
              <a:buFontTx/>
              <a:buNone/>
            </a:pPr>
            <a:r>
              <a:rPr lang="en-US" altLang="zh-CN" sz="1800" noProof="1">
                <a:latin typeface="Consolas" panose="020B0609020204030204" charset="0"/>
              </a:rPr>
              <a:t>&gt;&gt;&gt; demo(3, 5, 4)</a:t>
            </a:r>
          </a:p>
          <a:p>
            <a:pPr marL="0" indent="0">
              <a:buFontTx/>
              <a:buNone/>
            </a:pPr>
            <a:r>
              <a:rPr lang="en-US" altLang="zh-CN" sz="1800" noProof="1">
                <a:latin typeface="Consolas" panose="020B0609020204030204" charset="0"/>
              </a:rPr>
              <a:t>3 5 4</a:t>
            </a:r>
          </a:p>
          <a:p>
            <a:pPr marL="0" indent="0">
              <a:buFontTx/>
              <a:buNone/>
            </a:pPr>
            <a:r>
              <a:rPr lang="en-US" altLang="zh-CN" sz="1800" noProof="1">
                <a:latin typeface="Consolas" panose="020B0609020204030204" charset="0"/>
              </a:rPr>
              <a:t>&gt;&gt;&gt; demo(1, 2, 3, 4)                #实参与形参数量必须相同</a:t>
            </a:r>
          </a:p>
          <a:p>
            <a:pPr marL="0" indent="0">
              <a:buFontTx/>
              <a:buNone/>
            </a:pPr>
            <a:r>
              <a:rPr lang="en-US" altLang="zh-CN" sz="1800" noProof="1">
                <a:solidFill>
                  <a:srgbClr val="FF0000"/>
                </a:solidFill>
                <a:latin typeface="Consolas" panose="020B0609020204030204" charset="0"/>
              </a:rPr>
              <a:t>TypeError: demo() takes 3 positional arguments but 4 were given</a:t>
            </a:r>
            <a:endParaRPr lang="zh-CN" altLang="en-US" dirty="0"/>
          </a:p>
        </p:txBody>
      </p:sp>
    </p:spTree>
    <p:extLst>
      <p:ext uri="{BB962C8B-B14F-4D97-AF65-F5344CB8AC3E}">
        <p14:creationId xmlns:p14="http://schemas.microsoft.com/office/powerpoint/2010/main" val="131315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FDF6E7-D066-458E-BB83-7A61E654DA9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FAEF377-7357-493A-BBFB-4026E96B7733}"/>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的安装和简单使用</a:t>
            </a:r>
          </a:p>
          <a:p>
            <a:endParaRPr lang="zh-CN" altLang="en-US" dirty="0"/>
          </a:p>
        </p:txBody>
      </p:sp>
      <p:sp>
        <p:nvSpPr>
          <p:cNvPr id="4" name="文本占位符 3">
            <a:extLst>
              <a:ext uri="{FF2B5EF4-FFF2-40B4-BE49-F238E27FC236}">
                <a16:creationId xmlns:a16="http://schemas.microsoft.com/office/drawing/2014/main" id="{FD935FDC-5BCC-4F12-A44D-B664855D1C6C}"/>
              </a:ext>
            </a:extLst>
          </p:cNvPr>
          <p:cNvSpPr>
            <a:spLocks noGrp="1"/>
          </p:cNvSpPr>
          <p:nvPr>
            <p:ph type="body" sz="quarter" idx="16"/>
          </p:nvPr>
        </p:nvSpPr>
        <p:spPr>
          <a:xfrm>
            <a:off x="695400" y="1385317"/>
            <a:ext cx="6453645" cy="3219450"/>
          </a:xfrm>
        </p:spPr>
        <p:txBody>
          <a:bodyPr/>
          <a:lstStyle/>
          <a:p>
            <a:r>
              <a:rPr lang="zh-CN" altLang="en-US" sz="2400" dirty="0">
                <a:latin typeface="宋体" panose="02010600030101010101" pitchFamily="2" charset="-122"/>
              </a:rPr>
              <a:t>使用菜单“</a:t>
            </a:r>
            <a:r>
              <a:rPr lang="en-US" altLang="zh-CN" sz="2400" dirty="0">
                <a:latin typeface="宋体" panose="02010600030101010101" pitchFamily="2" charset="-122"/>
              </a:rPr>
              <a:t>Run”==&gt;“</a:t>
            </a:r>
            <a:r>
              <a:rPr lang="en-US" altLang="zh-CN" sz="2400" b="1" dirty="0">
                <a:latin typeface="宋体" panose="02010600030101010101" pitchFamily="2" charset="-122"/>
              </a:rPr>
              <a:t>Check Module</a:t>
            </a:r>
            <a:r>
              <a:rPr lang="en-US" altLang="zh-CN" sz="2400" dirty="0">
                <a:latin typeface="宋体" panose="02010600030101010101" pitchFamily="2" charset="-122"/>
              </a:rPr>
              <a:t>”</a:t>
            </a:r>
            <a:r>
              <a:rPr lang="zh-CN" altLang="en-US" sz="2400" dirty="0">
                <a:latin typeface="宋体" panose="02010600030101010101" pitchFamily="2" charset="-122"/>
              </a:rPr>
              <a:t>来检查程序中是否存在语法错误，或者使用菜单“</a:t>
            </a:r>
            <a:r>
              <a:rPr lang="en-US" altLang="zh-CN" sz="2400" dirty="0">
                <a:latin typeface="宋体" panose="02010600030101010101" pitchFamily="2" charset="-122"/>
              </a:rPr>
              <a:t>Run”==&gt;“</a:t>
            </a:r>
            <a:r>
              <a:rPr lang="en-US" altLang="zh-CN" sz="2400" b="1" dirty="0">
                <a:latin typeface="宋体" panose="02010600030101010101" pitchFamily="2" charset="-122"/>
              </a:rPr>
              <a:t>Run Module</a:t>
            </a:r>
            <a:r>
              <a:rPr lang="en-US" altLang="zh-CN" sz="2400" dirty="0">
                <a:latin typeface="宋体" panose="02010600030101010101" pitchFamily="2" charset="-122"/>
              </a:rPr>
              <a:t>”</a:t>
            </a:r>
            <a:r>
              <a:rPr lang="zh-CN" altLang="en-US" sz="2400" dirty="0">
                <a:latin typeface="宋体" panose="02010600030101010101" pitchFamily="2" charset="-122"/>
              </a:rPr>
              <a:t>运行程序，程序运行结果将直接显示在</a:t>
            </a:r>
            <a:r>
              <a:rPr lang="en-US" altLang="zh-CN" sz="2400" dirty="0">
                <a:latin typeface="宋体" panose="02010600030101010101" pitchFamily="2" charset="-122"/>
              </a:rPr>
              <a:t>IDLE</a:t>
            </a:r>
            <a:r>
              <a:rPr lang="zh-CN" altLang="en-US" sz="2400" dirty="0">
                <a:latin typeface="宋体" panose="02010600030101010101" pitchFamily="2" charset="-122"/>
              </a:rPr>
              <a:t>交互界面上。</a:t>
            </a:r>
          </a:p>
          <a:p>
            <a:endParaRPr lang="zh-CN" altLang="en-US" dirty="0"/>
          </a:p>
        </p:txBody>
      </p:sp>
      <p:pic>
        <p:nvPicPr>
          <p:cNvPr id="6" name="Picture 3">
            <a:extLst>
              <a:ext uri="{FF2B5EF4-FFF2-40B4-BE49-F238E27FC236}">
                <a16:creationId xmlns:a16="http://schemas.microsoft.com/office/drawing/2014/main" id="{A517873F-6D33-41AC-B8E5-185A1F4B3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38" y="1516311"/>
            <a:ext cx="3686175"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34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5EC0A1-5DE2-4C85-A157-49E526C8180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81D98F1-EAC3-4D63-9F78-6D09060E8257}"/>
              </a:ext>
            </a:extLst>
          </p:cNvPr>
          <p:cNvSpPr>
            <a:spLocks noGrp="1"/>
          </p:cNvSpPr>
          <p:nvPr>
            <p:ph type="body" sz="quarter" idx="15"/>
          </p:nvPr>
        </p:nvSpPr>
        <p:spPr>
          <a:xfrm>
            <a:off x="695402" y="57750"/>
            <a:ext cx="7928834" cy="1175706"/>
          </a:xfrm>
        </p:spPr>
        <p:txBody>
          <a:bodyPr/>
          <a:lstStyle/>
          <a:p>
            <a:r>
              <a:rPr lang="zh-CN" altLang="en-US" dirty="0"/>
              <a:t>默认值参数</a:t>
            </a:r>
          </a:p>
          <a:p>
            <a:endParaRPr lang="zh-CN" altLang="en-US" dirty="0"/>
          </a:p>
        </p:txBody>
      </p:sp>
      <p:sp>
        <p:nvSpPr>
          <p:cNvPr id="4" name="文本占位符 3">
            <a:extLst>
              <a:ext uri="{FF2B5EF4-FFF2-40B4-BE49-F238E27FC236}">
                <a16:creationId xmlns:a16="http://schemas.microsoft.com/office/drawing/2014/main" id="{B38AA8B9-F52C-4E4A-AB8F-13325CD2576B}"/>
              </a:ext>
            </a:extLst>
          </p:cNvPr>
          <p:cNvSpPr>
            <a:spLocks noGrp="1"/>
          </p:cNvSpPr>
          <p:nvPr>
            <p:ph type="body" sz="quarter" idx="16"/>
          </p:nvPr>
        </p:nvSpPr>
        <p:spPr/>
        <p:txBody>
          <a:bodyPr/>
          <a:lstStyle/>
          <a:p>
            <a:r>
              <a:rPr lang="zh-CN" altLang="en-US" sz="2400" dirty="0"/>
              <a:t>默认值参数必须出现在函数参数列表的最右端，任何一个默认值参数右边不能有非默认值参数。</a:t>
            </a:r>
            <a:endParaRPr lang="en-US" altLang="zh-CN" sz="2400" dirty="0"/>
          </a:p>
          <a:p>
            <a:r>
              <a:rPr lang="zh-CN" altLang="en-US" sz="2400" dirty="0"/>
              <a:t>调用带有默认值参数的函数时，可以不对默认值参数进行赋值，也可以为其赋值，具有很大的灵活性</a:t>
            </a:r>
          </a:p>
          <a:p>
            <a:endParaRPr lang="zh-CN" altLang="en-US" dirty="0"/>
          </a:p>
        </p:txBody>
      </p:sp>
      <p:pic>
        <p:nvPicPr>
          <p:cNvPr id="6" name="图片 28675">
            <a:extLst>
              <a:ext uri="{FF2B5EF4-FFF2-40B4-BE49-F238E27FC236}">
                <a16:creationId xmlns:a16="http://schemas.microsoft.com/office/drawing/2014/main" id="{536B6D90-80C9-4132-B05C-799152B8E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38" y="3309403"/>
            <a:ext cx="6684962"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18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D4945BC-8B3A-4C7E-9017-E9DADB82562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9ADFC7C-530F-4801-B3E7-F01AB7C44FC5}"/>
              </a:ext>
            </a:extLst>
          </p:cNvPr>
          <p:cNvSpPr>
            <a:spLocks noGrp="1"/>
          </p:cNvSpPr>
          <p:nvPr>
            <p:ph type="body" sz="quarter" idx="15"/>
          </p:nvPr>
        </p:nvSpPr>
        <p:spPr>
          <a:xfrm>
            <a:off x="695402" y="57750"/>
            <a:ext cx="7928834" cy="1175706"/>
          </a:xfrm>
        </p:spPr>
        <p:txBody>
          <a:bodyPr/>
          <a:lstStyle/>
          <a:p>
            <a:r>
              <a:rPr lang="zh-CN" altLang="en-US" dirty="0"/>
              <a:t>默认值参数</a:t>
            </a:r>
          </a:p>
          <a:p>
            <a:endParaRPr lang="zh-CN" altLang="en-US" dirty="0"/>
          </a:p>
        </p:txBody>
      </p:sp>
      <p:sp>
        <p:nvSpPr>
          <p:cNvPr id="4" name="文本占位符 3">
            <a:extLst>
              <a:ext uri="{FF2B5EF4-FFF2-40B4-BE49-F238E27FC236}">
                <a16:creationId xmlns:a16="http://schemas.microsoft.com/office/drawing/2014/main" id="{E3508E15-14E9-4D5C-9FAD-D636A523E9AF}"/>
              </a:ext>
            </a:extLst>
          </p:cNvPr>
          <p:cNvSpPr>
            <a:spLocks noGrp="1"/>
          </p:cNvSpPr>
          <p:nvPr>
            <p:ph type="body" sz="quarter" idx="16"/>
          </p:nvPr>
        </p:nvSpPr>
        <p:spPr/>
        <p:txBody>
          <a:bodyPr/>
          <a:lstStyle/>
          <a:p>
            <a:r>
              <a:rPr lang="zh-CN" altLang="en-US" sz="2400" dirty="0"/>
              <a:t>默认值参数如果使用不当，会导致很难发现的逻辑错误，例如：</a:t>
            </a:r>
          </a:p>
          <a:p>
            <a:endParaRPr lang="zh-CN" altLang="en-US" dirty="0"/>
          </a:p>
        </p:txBody>
      </p:sp>
      <p:sp>
        <p:nvSpPr>
          <p:cNvPr id="6" name="文本框 5">
            <a:extLst>
              <a:ext uri="{FF2B5EF4-FFF2-40B4-BE49-F238E27FC236}">
                <a16:creationId xmlns:a16="http://schemas.microsoft.com/office/drawing/2014/main" id="{8929BA06-5F30-4DAD-90AD-F807440ADF88}"/>
              </a:ext>
            </a:extLst>
          </p:cNvPr>
          <p:cNvSpPr txBox="1"/>
          <p:nvPr/>
        </p:nvSpPr>
        <p:spPr>
          <a:xfrm>
            <a:off x="1193104" y="1979379"/>
            <a:ext cx="6093912" cy="2031325"/>
          </a:xfrm>
          <a:prstGeom prst="rect">
            <a:avLst/>
          </a:prstGeom>
          <a:noFill/>
        </p:spPr>
        <p:txBody>
          <a:bodyPr wrap="square">
            <a:spAutoFit/>
          </a:bodyPr>
          <a:lstStyle/>
          <a:p>
            <a:pPr>
              <a:spcBef>
                <a:spcPct val="0"/>
              </a:spcBef>
              <a:buSzPct val="90000"/>
              <a:buFont typeface="Wingdings" panose="05000000000000000000" pitchFamily="2" charset="2"/>
              <a:buNone/>
            </a:pPr>
            <a:r>
              <a:rPr lang="en-US" altLang="zh-CN" sz="1800" dirty="0">
                <a:latin typeface="Consolas" panose="020B0609020204030204" pitchFamily="49" charset="0"/>
              </a:rPr>
              <a:t>def demo(</a:t>
            </a:r>
            <a:r>
              <a:rPr lang="en-US" altLang="zh-CN" sz="1800" dirty="0" err="1">
                <a:latin typeface="Consolas" panose="020B0609020204030204" pitchFamily="49" charset="0"/>
              </a:rPr>
              <a:t>newitem,old_list</a:t>
            </a:r>
            <a:r>
              <a:rPr lang="en-US" altLang="zh-CN" sz="1800" dirty="0">
                <a:latin typeface="Consolas" panose="020B0609020204030204" pitchFamily="49" charset="0"/>
              </a:rPr>
              <a:t>=[]):</a:t>
            </a:r>
          </a:p>
          <a:p>
            <a:pPr>
              <a:spcBef>
                <a:spcPct val="0"/>
              </a:spcBef>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old_list.append</a:t>
            </a:r>
            <a:r>
              <a:rPr lang="en-US" altLang="zh-CN" sz="1800" dirty="0">
                <a:latin typeface="Consolas" panose="020B0609020204030204" pitchFamily="49" charset="0"/>
              </a:rPr>
              <a:t>(</a:t>
            </a:r>
            <a:r>
              <a:rPr lang="en-US" altLang="zh-CN" sz="1800" dirty="0" err="1">
                <a:latin typeface="Consolas" panose="020B0609020204030204" pitchFamily="49" charset="0"/>
              </a:rPr>
              <a:t>newitem</a:t>
            </a:r>
            <a:r>
              <a:rPr lang="en-US" altLang="zh-CN" sz="1800" dirty="0">
                <a:latin typeface="Consolas" panose="020B0609020204030204" pitchFamily="49" charset="0"/>
              </a:rPr>
              <a:t>)</a:t>
            </a:r>
          </a:p>
          <a:p>
            <a:pPr>
              <a:spcBef>
                <a:spcPct val="0"/>
              </a:spcBef>
              <a:buSzPct val="90000"/>
              <a:buFont typeface="Wingdings" panose="05000000000000000000" pitchFamily="2" charset="2"/>
              <a:buNone/>
            </a:pPr>
            <a:r>
              <a:rPr lang="en-US" altLang="zh-CN" sz="1800" dirty="0">
                <a:latin typeface="Consolas" panose="020B0609020204030204" pitchFamily="49" charset="0"/>
              </a:rPr>
              <a:t>    return </a:t>
            </a:r>
            <a:r>
              <a:rPr lang="en-US" altLang="zh-CN" sz="1800" dirty="0" err="1">
                <a:latin typeface="Consolas" panose="020B0609020204030204" pitchFamily="49" charset="0"/>
              </a:rPr>
              <a:t>old_list</a:t>
            </a:r>
            <a:endParaRPr lang="en-US" altLang="zh-CN" sz="1800" dirty="0">
              <a:latin typeface="Consolas" panose="020B0609020204030204" pitchFamily="49" charset="0"/>
            </a:endParaRPr>
          </a:p>
          <a:p>
            <a:pPr>
              <a:spcBef>
                <a:spcPct val="0"/>
              </a:spcBef>
              <a:buSzPct val="90000"/>
              <a:buFont typeface="Wingdings" panose="05000000000000000000" pitchFamily="2" charset="2"/>
              <a:buNone/>
            </a:pPr>
            <a:r>
              <a:rPr lang="en-US" altLang="zh-CN" sz="1800" dirty="0">
                <a:latin typeface="Consolas" panose="020B0609020204030204" pitchFamily="49" charset="0"/>
              </a:rPr>
              <a:t>print(demo('5',[1,2,3,4]))   #right</a:t>
            </a:r>
          </a:p>
          <a:p>
            <a:pPr>
              <a:spcBef>
                <a:spcPct val="0"/>
              </a:spcBef>
              <a:buSzPct val="90000"/>
              <a:buFont typeface="Wingdings" panose="05000000000000000000" pitchFamily="2" charset="2"/>
              <a:buNone/>
            </a:pPr>
            <a:r>
              <a:rPr lang="en-US" altLang="zh-CN" sz="1800" dirty="0">
                <a:latin typeface="Consolas" panose="020B0609020204030204" pitchFamily="49" charset="0"/>
              </a:rPr>
              <a:t>print(demo('</a:t>
            </a:r>
            <a:r>
              <a:rPr lang="en-US" altLang="zh-CN" sz="1800" dirty="0" err="1">
                <a:latin typeface="Consolas" panose="020B0609020204030204" pitchFamily="49" charset="0"/>
              </a:rPr>
              <a:t>aaa</a:t>
            </a:r>
            <a:r>
              <a:rPr lang="en-US" altLang="zh-CN" sz="1800" dirty="0">
                <a:latin typeface="Consolas" panose="020B0609020204030204" pitchFamily="49" charset="0"/>
              </a:rPr>
              <a:t>',['</a:t>
            </a:r>
            <a:r>
              <a:rPr lang="en-US" altLang="zh-CN" sz="1800" dirty="0" err="1">
                <a:latin typeface="Consolas" panose="020B0609020204030204" pitchFamily="49" charset="0"/>
              </a:rPr>
              <a:t>a','b</a:t>
            </a:r>
            <a:r>
              <a:rPr lang="en-US" altLang="zh-CN" sz="1800" dirty="0">
                <a:latin typeface="Consolas" panose="020B0609020204030204" pitchFamily="49" charset="0"/>
              </a:rPr>
              <a:t>'])) #right</a:t>
            </a:r>
          </a:p>
          <a:p>
            <a:pPr>
              <a:spcBef>
                <a:spcPct val="0"/>
              </a:spcBef>
              <a:buSzPct val="90000"/>
              <a:buFont typeface="Wingdings" panose="05000000000000000000" pitchFamily="2" charset="2"/>
              <a:buNone/>
            </a:pPr>
            <a:r>
              <a:rPr lang="en-US" altLang="zh-CN" sz="1800" dirty="0">
                <a:latin typeface="Consolas" panose="020B0609020204030204" pitchFamily="49" charset="0"/>
              </a:rPr>
              <a:t>print(demo('a'))             #right</a:t>
            </a:r>
          </a:p>
          <a:p>
            <a:pPr>
              <a:spcBef>
                <a:spcPct val="0"/>
              </a:spcBef>
              <a:buSzPct val="90000"/>
              <a:buFont typeface="Wingdings" panose="05000000000000000000" pitchFamily="2" charset="2"/>
              <a:buNone/>
            </a:pPr>
            <a:r>
              <a:rPr lang="en-US" altLang="zh-CN" sz="1800" dirty="0">
                <a:latin typeface="Consolas" panose="020B0609020204030204" pitchFamily="49" charset="0"/>
              </a:rPr>
              <a:t>print(demo('b'))             #wrong</a:t>
            </a:r>
          </a:p>
        </p:txBody>
      </p:sp>
      <p:pic>
        <p:nvPicPr>
          <p:cNvPr id="8" name="图片 7">
            <a:extLst>
              <a:ext uri="{FF2B5EF4-FFF2-40B4-BE49-F238E27FC236}">
                <a16:creationId xmlns:a16="http://schemas.microsoft.com/office/drawing/2014/main" id="{7F4D18F6-C731-4D19-86A3-DD832A6C6DB7}"/>
              </a:ext>
            </a:extLst>
          </p:cNvPr>
          <p:cNvPicPr>
            <a:picLocks noChangeAspect="1"/>
          </p:cNvPicPr>
          <p:nvPr/>
        </p:nvPicPr>
        <p:blipFill>
          <a:blip r:embed="rId2"/>
          <a:stretch>
            <a:fillRect/>
          </a:stretch>
        </p:blipFill>
        <p:spPr>
          <a:xfrm>
            <a:off x="6589350" y="1979379"/>
            <a:ext cx="4409546" cy="4472927"/>
          </a:xfrm>
          <a:prstGeom prst="rect">
            <a:avLst/>
          </a:prstGeom>
        </p:spPr>
      </p:pic>
      <p:sp>
        <p:nvSpPr>
          <p:cNvPr id="10" name="文本框 9">
            <a:extLst>
              <a:ext uri="{FF2B5EF4-FFF2-40B4-BE49-F238E27FC236}">
                <a16:creationId xmlns:a16="http://schemas.microsoft.com/office/drawing/2014/main" id="{01CD8CC8-09F2-48CD-8155-AA72ACCA00BA}"/>
              </a:ext>
            </a:extLst>
          </p:cNvPr>
          <p:cNvSpPr txBox="1"/>
          <p:nvPr/>
        </p:nvSpPr>
        <p:spPr>
          <a:xfrm>
            <a:off x="495438" y="4221270"/>
            <a:ext cx="6093912" cy="2012859"/>
          </a:xfrm>
          <a:prstGeom prst="rect">
            <a:avLst/>
          </a:prstGeom>
          <a:noFill/>
        </p:spPr>
        <p:txBody>
          <a:bodyPr wrap="square">
            <a:spAutoFit/>
          </a:bodyPr>
          <a:lstStyle/>
          <a:p>
            <a:pPr marL="457189" indent="-457189" defTabSz="914400" eaLnBrk="0" fontAlgn="base" hangingPunct="0">
              <a:spcBef>
                <a:spcPct val="20000"/>
              </a:spcBef>
              <a:spcAft>
                <a:spcPct val="0"/>
              </a:spcAft>
              <a:buClr>
                <a:srgbClr val="92D050"/>
              </a:buClr>
              <a:buFont typeface="Wingdings" panose="05000000000000000000" pitchFamily="2" charset="2"/>
              <a:buChar char="p"/>
            </a:pPr>
            <a:r>
              <a:rPr lang="zh-CN" altLang="en-US" sz="2400" kern="0" dirty="0">
                <a:solidFill>
                  <a:sysClr val="windowText" lastClr="000000"/>
                </a:solidFill>
                <a:latin typeface="+mj-ea"/>
                <a:ea typeface="+mj-ea"/>
              </a:rPr>
              <a:t>原因在于</a:t>
            </a:r>
            <a:r>
              <a:rPr lang="zh-CN" altLang="en-US" sz="2400" kern="0" dirty="0">
                <a:solidFill>
                  <a:srgbClr val="FF0000"/>
                </a:solidFill>
                <a:latin typeface="+mj-ea"/>
                <a:ea typeface="+mj-ea"/>
              </a:rPr>
              <a:t>默认值参数的赋值只会在函数定义时被解释一次</a:t>
            </a:r>
            <a:r>
              <a:rPr lang="zh-CN" altLang="en-US" sz="2400" kern="0" dirty="0">
                <a:solidFill>
                  <a:sysClr val="windowText" lastClr="000000"/>
                </a:solidFill>
                <a:latin typeface="+mj-ea"/>
                <a:ea typeface="+mj-ea"/>
              </a:rPr>
              <a:t>。</a:t>
            </a:r>
            <a:r>
              <a:rPr lang="zh-CN" altLang="en-US" sz="2400" kern="0" dirty="0">
                <a:solidFill>
                  <a:srgbClr val="FF0000"/>
                </a:solidFill>
                <a:latin typeface="+mj-ea"/>
                <a:ea typeface="+mj-ea"/>
              </a:rPr>
              <a:t>当使用可变序列作为参数默认值时</a:t>
            </a:r>
            <a:r>
              <a:rPr lang="zh-CN" altLang="en-US" sz="2400" kern="0" dirty="0">
                <a:solidFill>
                  <a:sysClr val="windowText" lastClr="000000"/>
                </a:solidFill>
                <a:latin typeface="+mj-ea"/>
                <a:ea typeface="+mj-ea"/>
              </a:rPr>
              <a:t>，一定要谨慎操作。</a:t>
            </a:r>
          </a:p>
          <a:p>
            <a:pPr marL="457189" indent="-457189" defTabSz="914400" eaLnBrk="0" fontAlgn="base" hangingPunct="0">
              <a:spcBef>
                <a:spcPct val="20000"/>
              </a:spcBef>
              <a:spcAft>
                <a:spcPct val="0"/>
              </a:spcAft>
              <a:buClr>
                <a:srgbClr val="92D050"/>
              </a:buClr>
              <a:buFont typeface="Wingdings" panose="05000000000000000000" pitchFamily="2" charset="2"/>
              <a:buChar char="p"/>
            </a:pPr>
            <a:r>
              <a:rPr lang="zh-CN" altLang="en-US" sz="2400" kern="0" dirty="0">
                <a:solidFill>
                  <a:sysClr val="windowText" lastClr="000000"/>
                </a:solidFill>
                <a:latin typeface="+mj-ea"/>
                <a:ea typeface="+mj-ea"/>
              </a:rPr>
              <a:t>最后一个问题来了：正确的代码该怎么写呢？</a:t>
            </a:r>
          </a:p>
        </p:txBody>
      </p:sp>
    </p:spTree>
    <p:extLst>
      <p:ext uri="{BB962C8B-B14F-4D97-AF65-F5344CB8AC3E}">
        <p14:creationId xmlns:p14="http://schemas.microsoft.com/office/powerpoint/2010/main" val="385743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0BAFD8-C0BA-4D54-83AE-EFDAA9B069D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B0424FD-5863-4BA1-B7EA-087B573C9C52}"/>
              </a:ext>
            </a:extLst>
          </p:cNvPr>
          <p:cNvSpPr>
            <a:spLocks noGrp="1"/>
          </p:cNvSpPr>
          <p:nvPr>
            <p:ph type="body" sz="quarter" idx="15"/>
          </p:nvPr>
        </p:nvSpPr>
        <p:spPr/>
        <p:txBody>
          <a:bodyPr/>
          <a:lstStyle/>
          <a:p>
            <a:r>
              <a:rPr lang="zh-CN" altLang="en-US" dirty="0"/>
              <a:t>默认值参数</a:t>
            </a:r>
          </a:p>
        </p:txBody>
      </p:sp>
      <p:sp>
        <p:nvSpPr>
          <p:cNvPr id="4" name="文本占位符 3">
            <a:extLst>
              <a:ext uri="{FF2B5EF4-FFF2-40B4-BE49-F238E27FC236}">
                <a16:creationId xmlns:a16="http://schemas.microsoft.com/office/drawing/2014/main" id="{DA91AAEF-BBA3-48AF-975C-C87012C2EF24}"/>
              </a:ext>
            </a:extLst>
          </p:cNvPr>
          <p:cNvSpPr>
            <a:spLocks noGrp="1"/>
          </p:cNvSpPr>
          <p:nvPr>
            <p:ph type="body" sz="quarter" idx="16"/>
          </p:nvPr>
        </p:nvSpPr>
        <p:spPr/>
        <p:txBody>
          <a:bodyPr/>
          <a:lstStyle/>
          <a:p>
            <a:r>
              <a:rPr lang="zh-CN" altLang="en-US" dirty="0"/>
              <a:t>注意：</a:t>
            </a:r>
          </a:p>
          <a:p>
            <a:pPr lvl="1"/>
            <a:r>
              <a:rPr lang="zh-CN" altLang="en-US" dirty="0"/>
              <a:t>默认值参数只在函数定义时被解释一次</a:t>
            </a:r>
          </a:p>
          <a:p>
            <a:pPr lvl="1"/>
            <a:r>
              <a:rPr lang="zh-CN" altLang="en-US" dirty="0"/>
              <a:t>可以使用“函数名</a:t>
            </a:r>
            <a:r>
              <a:rPr lang="en-US" altLang="zh-CN" dirty="0"/>
              <a:t>.__defaults__”</a:t>
            </a:r>
            <a:r>
              <a:rPr lang="zh-CN" altLang="en-US" dirty="0"/>
              <a:t>查看所有默认参数的当前值</a:t>
            </a:r>
          </a:p>
          <a:p>
            <a:endParaRPr lang="zh-CN" altLang="en-US" dirty="0"/>
          </a:p>
        </p:txBody>
      </p:sp>
      <p:sp>
        <p:nvSpPr>
          <p:cNvPr id="6" name="文本框 5">
            <a:extLst>
              <a:ext uri="{FF2B5EF4-FFF2-40B4-BE49-F238E27FC236}">
                <a16:creationId xmlns:a16="http://schemas.microsoft.com/office/drawing/2014/main" id="{26212D5E-11E0-43AB-B818-8F40CAB68778}"/>
              </a:ext>
            </a:extLst>
          </p:cNvPr>
          <p:cNvSpPr txBox="1"/>
          <p:nvPr/>
        </p:nvSpPr>
        <p:spPr>
          <a:xfrm>
            <a:off x="1055134" y="3338523"/>
            <a:ext cx="6093912" cy="2532488"/>
          </a:xfrm>
          <a:prstGeom prst="rect">
            <a:avLst/>
          </a:prstGeom>
          <a:noFill/>
        </p:spPr>
        <p:txBody>
          <a:bodyPr wrap="square">
            <a:spAutoFit/>
          </a:bodyPr>
          <a:lstStyle/>
          <a:p>
            <a:pPr>
              <a:lnSpc>
                <a:spcPct val="80000"/>
              </a:lnSpc>
              <a:buSzPct val="90000"/>
              <a:buFont typeface="Wingdings" panose="05000000000000000000" pitchFamily="2" charset="2"/>
              <a:buNone/>
            </a:pPr>
            <a:r>
              <a:rPr lang="en-US" altLang="zh-CN" sz="1800" dirty="0">
                <a:latin typeface="Consolas" panose="020B0609020204030204" pitchFamily="49" charset="0"/>
              </a:rPr>
              <a:t>def demo(</a:t>
            </a:r>
            <a:r>
              <a:rPr lang="en-US" altLang="zh-CN" sz="1800" dirty="0" err="1">
                <a:latin typeface="Consolas" panose="020B0609020204030204" pitchFamily="49" charset="0"/>
              </a:rPr>
              <a:t>newitem,old_list</a:t>
            </a:r>
            <a:r>
              <a:rPr lang="en-US" altLang="zh-CN" sz="1800" dirty="0">
                <a:latin typeface="Consolas" panose="020B0609020204030204" pitchFamily="49" charset="0"/>
              </a:rPr>
              <a:t>=None):</a:t>
            </a:r>
          </a:p>
          <a:p>
            <a:pPr>
              <a:lnSpc>
                <a:spcPct val="80000"/>
              </a:lnSpc>
              <a:buSzPct val="90000"/>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old_list</a:t>
            </a:r>
            <a:r>
              <a:rPr lang="en-US" altLang="zh-CN" sz="1800" dirty="0">
                <a:latin typeface="Consolas" panose="020B0609020204030204" pitchFamily="49" charset="0"/>
              </a:rPr>
              <a:t> is None:</a:t>
            </a: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old_list</a:t>
            </a:r>
            <a:r>
              <a:rPr lang="en-US" altLang="zh-CN" sz="1800" dirty="0">
                <a:latin typeface="Consolas" panose="020B0609020204030204" pitchFamily="49" charset="0"/>
              </a:rPr>
              <a:t>=[]</a:t>
            </a: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new_list</a:t>
            </a:r>
            <a:r>
              <a:rPr lang="en-US" altLang="zh-CN" sz="1800" dirty="0">
                <a:latin typeface="Consolas" panose="020B0609020204030204" pitchFamily="49" charset="0"/>
              </a:rPr>
              <a:t> = </a:t>
            </a:r>
            <a:r>
              <a:rPr lang="en-US" altLang="zh-CN" sz="1800" dirty="0" err="1">
                <a:latin typeface="Consolas" panose="020B0609020204030204" pitchFamily="49" charset="0"/>
              </a:rPr>
              <a:t>old_list</a:t>
            </a:r>
            <a:r>
              <a:rPr lang="en-US" altLang="zh-CN" sz="1800" dirty="0">
                <a:latin typeface="Consolas" panose="020B0609020204030204" pitchFamily="49" charset="0"/>
              </a:rPr>
              <a:t>[:]</a:t>
            </a: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new_list.append</a:t>
            </a:r>
            <a:r>
              <a:rPr lang="en-US" altLang="zh-CN" sz="1800" dirty="0">
                <a:latin typeface="Consolas" panose="020B0609020204030204" pitchFamily="49" charset="0"/>
              </a:rPr>
              <a:t>(</a:t>
            </a:r>
            <a:r>
              <a:rPr lang="en-US" altLang="zh-CN" sz="1800" dirty="0" err="1">
                <a:latin typeface="Consolas" panose="020B0609020204030204" pitchFamily="49" charset="0"/>
              </a:rPr>
              <a:t>newitem</a:t>
            </a:r>
            <a:r>
              <a:rPr lang="en-US" altLang="zh-CN" sz="1800" dirty="0">
                <a:latin typeface="Consolas" panose="020B0609020204030204" pitchFamily="49" charset="0"/>
              </a:rPr>
              <a:t>)</a:t>
            </a:r>
          </a:p>
          <a:p>
            <a:pPr>
              <a:lnSpc>
                <a:spcPct val="80000"/>
              </a:lnSpc>
              <a:buSzPct val="90000"/>
              <a:buFont typeface="Wingdings" panose="05000000000000000000" pitchFamily="2" charset="2"/>
              <a:buNone/>
            </a:pPr>
            <a:r>
              <a:rPr lang="en-US" altLang="zh-CN" sz="1800" dirty="0">
                <a:latin typeface="Consolas" panose="020B0609020204030204" pitchFamily="49" charset="0"/>
              </a:rPr>
              <a:t>    return </a:t>
            </a:r>
            <a:r>
              <a:rPr lang="en-US" altLang="zh-CN" sz="1800" dirty="0" err="1">
                <a:latin typeface="Consolas" panose="020B0609020204030204" pitchFamily="49" charset="0"/>
              </a:rPr>
              <a:t>new_list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print(demo('5',[1,2,3,4]))</a:t>
            </a:r>
          </a:p>
          <a:p>
            <a:pPr>
              <a:lnSpc>
                <a:spcPct val="80000"/>
              </a:lnSpc>
              <a:buSzPct val="90000"/>
              <a:buFont typeface="Wingdings" panose="05000000000000000000" pitchFamily="2" charset="2"/>
              <a:buNone/>
            </a:pPr>
            <a:r>
              <a:rPr lang="en-US" altLang="zh-CN" sz="1800" dirty="0">
                <a:latin typeface="Consolas" panose="020B0609020204030204" pitchFamily="49" charset="0"/>
              </a:rPr>
              <a:t>print(demo('</a:t>
            </a:r>
            <a:r>
              <a:rPr lang="en-US" altLang="zh-CN" sz="1800" dirty="0" err="1">
                <a:latin typeface="Consolas" panose="020B0609020204030204" pitchFamily="49" charset="0"/>
              </a:rPr>
              <a:t>aaa</a:t>
            </a:r>
            <a:r>
              <a:rPr lang="en-US" altLang="zh-CN" sz="1800" dirty="0">
                <a:latin typeface="Consolas" panose="020B0609020204030204" pitchFamily="49" charset="0"/>
              </a:rPr>
              <a:t>',['</a:t>
            </a:r>
            <a:r>
              <a:rPr lang="en-US" altLang="zh-CN" sz="1800" dirty="0" err="1">
                <a:latin typeface="Consolas" panose="020B0609020204030204" pitchFamily="49" charset="0"/>
              </a:rPr>
              <a:t>a','b</a:t>
            </a:r>
            <a:r>
              <a:rPr lang="en-US" altLang="zh-CN" sz="1800" dirty="0">
                <a:latin typeface="Consolas" panose="020B0609020204030204" pitchFamily="49" charset="0"/>
              </a:rPr>
              <a:t>']))</a:t>
            </a:r>
          </a:p>
          <a:p>
            <a:pPr>
              <a:lnSpc>
                <a:spcPct val="80000"/>
              </a:lnSpc>
              <a:buSzPct val="90000"/>
              <a:buFont typeface="Wingdings" panose="05000000000000000000" pitchFamily="2" charset="2"/>
              <a:buNone/>
            </a:pPr>
            <a:r>
              <a:rPr lang="en-US" altLang="zh-CN" sz="1800" dirty="0">
                <a:latin typeface="Consolas" panose="020B0609020204030204" pitchFamily="49" charset="0"/>
              </a:rPr>
              <a:t>print(demo('a'))</a:t>
            </a:r>
          </a:p>
          <a:p>
            <a:pPr>
              <a:lnSpc>
                <a:spcPct val="80000"/>
              </a:lnSpc>
              <a:buSzPct val="90000"/>
              <a:buFont typeface="Wingdings" panose="05000000000000000000" pitchFamily="2" charset="2"/>
              <a:buNone/>
            </a:pPr>
            <a:r>
              <a:rPr lang="en-US" altLang="zh-CN" sz="1800" dirty="0">
                <a:latin typeface="Consolas" panose="020B0609020204030204" pitchFamily="49" charset="0"/>
              </a:rPr>
              <a:t>print(demo('b'))</a:t>
            </a:r>
            <a:endParaRPr lang="zh-CN" altLang="en-US" dirty="0"/>
          </a:p>
        </p:txBody>
      </p:sp>
      <p:sp>
        <p:nvSpPr>
          <p:cNvPr id="8" name="文本框 7">
            <a:extLst>
              <a:ext uri="{FF2B5EF4-FFF2-40B4-BE49-F238E27FC236}">
                <a16:creationId xmlns:a16="http://schemas.microsoft.com/office/drawing/2014/main" id="{4D3FB0DB-9530-4BAD-A739-5ED021D39007}"/>
              </a:ext>
            </a:extLst>
          </p:cNvPr>
          <p:cNvSpPr txBox="1"/>
          <p:nvPr/>
        </p:nvSpPr>
        <p:spPr>
          <a:xfrm>
            <a:off x="5202271" y="3035106"/>
            <a:ext cx="8814353" cy="3139321"/>
          </a:xfrm>
          <a:prstGeom prst="rect">
            <a:avLst/>
          </a:prstGeom>
          <a:noFill/>
        </p:spPr>
        <p:txBody>
          <a:bodyPr wrap="square">
            <a:spAutoFit/>
          </a:bodyPr>
          <a:lstStyle/>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i = 3</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def f(n=i):              #参数n的值仅取决于i的当前值</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    print(n)</a:t>
            </a:r>
          </a:p>
          <a:p>
            <a:pPr marL="0" indent="0">
              <a:spcBef>
                <a:spcPts val="0"/>
              </a:spcBef>
              <a:spcAft>
                <a:spcPts val="0"/>
              </a:spcAft>
              <a:buSzPct val="90000"/>
              <a:buFont typeface="Wingdings" panose="05000000000000000000" charset="0"/>
              <a:buNone/>
            </a:pPr>
            <a:endParaRPr lang="zh-CN" altLang="en-US" sz="1800" noProof="1">
              <a:latin typeface="Consolas" panose="020B0609020204030204" charset="0"/>
            </a:endParaRP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f()</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3</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i = 5         #函数定义后修改i的值不影响参数n的默认值</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f()</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3</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&gt;&gt;&gt; f.__defaults__           </a:t>
            </a:r>
            <a:r>
              <a:rPr lang="en-US" altLang="zh-CN" sz="1800" noProof="1">
                <a:latin typeface="Consolas" panose="020B0609020204030204" charset="0"/>
              </a:rPr>
              <a:t>#</a:t>
            </a:r>
            <a:r>
              <a:rPr lang="zh-CN" altLang="en-US" sz="1800" noProof="1">
                <a:latin typeface="Consolas" panose="020B0609020204030204" charset="0"/>
              </a:rPr>
              <a:t>查看函数默认值参数的当前值</a:t>
            </a:r>
          </a:p>
          <a:p>
            <a:pPr marL="0" indent="0">
              <a:spcBef>
                <a:spcPts val="0"/>
              </a:spcBef>
              <a:spcAft>
                <a:spcPts val="0"/>
              </a:spcAft>
              <a:buSzPct val="90000"/>
              <a:buFont typeface="Wingdings" panose="05000000000000000000" charset="0"/>
              <a:buNone/>
            </a:pPr>
            <a:r>
              <a:rPr lang="zh-CN" altLang="en-US" sz="1800" noProof="1">
                <a:latin typeface="Consolas" panose="020B0609020204030204" charset="0"/>
              </a:rPr>
              <a:t>(3,)</a:t>
            </a:r>
          </a:p>
        </p:txBody>
      </p:sp>
    </p:spTree>
    <p:extLst>
      <p:ext uri="{BB962C8B-B14F-4D97-AF65-F5344CB8AC3E}">
        <p14:creationId xmlns:p14="http://schemas.microsoft.com/office/powerpoint/2010/main" val="264362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CBE1D4B-B89B-4E83-B041-C4D15DF82E7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88A7916-14A2-4048-8D7D-014484B6377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BC3BBDF-8309-4027-AD8B-B47C1347DA42}"/>
              </a:ext>
            </a:extLst>
          </p:cNvPr>
          <p:cNvSpPr>
            <a:spLocks noGrp="1"/>
          </p:cNvSpPr>
          <p:nvPr>
            <p:ph type="body" sz="quarter" idx="16"/>
          </p:nvPr>
        </p:nvSpPr>
        <p:spPr/>
        <p:txBody>
          <a:bodyPr/>
          <a:lstStyle/>
          <a:p>
            <a:r>
              <a:rPr lang="zh-CN" altLang="en-US" dirty="0"/>
              <a:t>关键参数主要指实参，即调用函数时的参数传递方式。</a:t>
            </a:r>
          </a:p>
          <a:p>
            <a:r>
              <a:rPr lang="zh-CN" altLang="en-US" b="1" dirty="0">
                <a:solidFill>
                  <a:srgbClr val="FF0000"/>
                </a:solidFill>
              </a:rPr>
              <a:t>通过关键参数，实参顺序可以和形参顺序不一致</a:t>
            </a:r>
            <a:r>
              <a:rPr lang="zh-CN" altLang="en-US" dirty="0"/>
              <a:t>，但不影响传递结果，避免了用户需要牢记位置参数顺序的麻烦。</a:t>
            </a:r>
          </a:p>
          <a:p>
            <a:endParaRPr lang="zh-CN" altLang="en-US" dirty="0"/>
          </a:p>
        </p:txBody>
      </p:sp>
      <p:sp>
        <p:nvSpPr>
          <p:cNvPr id="6" name="文本框 5">
            <a:extLst>
              <a:ext uri="{FF2B5EF4-FFF2-40B4-BE49-F238E27FC236}">
                <a16:creationId xmlns:a16="http://schemas.microsoft.com/office/drawing/2014/main" id="{DAF6ABB0-D9B4-46CD-A687-3C995D286D74}"/>
              </a:ext>
            </a:extLst>
          </p:cNvPr>
          <p:cNvSpPr txBox="1"/>
          <p:nvPr/>
        </p:nvSpPr>
        <p:spPr>
          <a:xfrm>
            <a:off x="1438200" y="3262773"/>
            <a:ext cx="6093912" cy="1869101"/>
          </a:xfrm>
          <a:prstGeom prst="rect">
            <a:avLst/>
          </a:prstGeom>
          <a:noFill/>
        </p:spPr>
        <p:txBody>
          <a:bodyPr wrap="square">
            <a:spAutoFit/>
          </a:bodyPr>
          <a:lstStyle/>
          <a:p>
            <a:pPr>
              <a:lnSpc>
                <a:spcPct val="80000"/>
              </a:lnSpc>
              <a:buSzPct val="90000"/>
              <a:buFont typeface="Wingdings" panose="05000000000000000000" pitchFamily="2" charset="2"/>
              <a:buNone/>
            </a:pPr>
            <a:r>
              <a:rPr lang="en-US" altLang="zh-CN" sz="1800" dirty="0">
                <a:latin typeface="Consolas" panose="020B0609020204030204" pitchFamily="49" charset="0"/>
              </a:rPr>
              <a:t>&gt;&gt;&gt; def demo(</a:t>
            </a:r>
            <a:r>
              <a:rPr lang="en-US" altLang="zh-CN" sz="1800" dirty="0" err="1">
                <a:latin typeface="Consolas" panose="020B0609020204030204" pitchFamily="49" charset="0"/>
              </a:rPr>
              <a:t>a,b,c</a:t>
            </a:r>
            <a:r>
              <a:rPr lang="en-US" altLang="zh-CN" sz="1800" dirty="0">
                <a:latin typeface="Consolas" panose="020B0609020204030204" pitchFamily="49" charset="0"/>
              </a:rPr>
              <a:t>=5):</a:t>
            </a:r>
          </a:p>
          <a:p>
            <a:pPr>
              <a:lnSpc>
                <a:spcPct val="80000"/>
              </a:lnSpc>
              <a:buSzPct val="90000"/>
              <a:buFont typeface="Wingdings" panose="05000000000000000000" pitchFamily="2" charset="2"/>
              <a:buNone/>
            </a:pPr>
            <a:r>
              <a:rPr lang="en-US" altLang="zh-CN" sz="1800" dirty="0">
                <a:latin typeface="Consolas" panose="020B0609020204030204" pitchFamily="49" charset="0"/>
              </a:rPr>
              <a:t>    print(</a:t>
            </a:r>
            <a:r>
              <a:rPr lang="en-US" altLang="zh-CN" sz="1800" dirty="0" err="1">
                <a:latin typeface="Consolas" panose="020B0609020204030204" pitchFamily="49" charset="0"/>
              </a:rPr>
              <a:t>a,b,c</a:t>
            </a:r>
            <a:r>
              <a:rPr lang="en-US" altLang="zh-CN" sz="1800" dirty="0">
                <a:latin typeface="Consolas" panose="020B0609020204030204" pitchFamily="49" charset="0"/>
              </a:rPr>
              <a:t>)</a:t>
            </a: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demo(3,7)</a:t>
            </a:r>
          </a:p>
          <a:p>
            <a:pPr>
              <a:lnSpc>
                <a:spcPct val="80000"/>
              </a:lnSpc>
              <a:buSzPct val="90000"/>
              <a:buFont typeface="Wingdings" panose="05000000000000000000" pitchFamily="2" charset="2"/>
              <a:buNone/>
            </a:pPr>
            <a:r>
              <a:rPr lang="en-US" altLang="zh-CN" sz="1800" dirty="0">
                <a:latin typeface="Consolas" panose="020B0609020204030204" pitchFamily="49" charset="0"/>
              </a:rPr>
              <a:t>3 7 5</a:t>
            </a: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demo(a=7,b=3,c=6)</a:t>
            </a:r>
          </a:p>
          <a:p>
            <a:pPr>
              <a:lnSpc>
                <a:spcPct val="80000"/>
              </a:lnSpc>
              <a:buSzPct val="90000"/>
              <a:buFont typeface="Wingdings" panose="05000000000000000000" pitchFamily="2" charset="2"/>
              <a:buNone/>
            </a:pPr>
            <a:r>
              <a:rPr lang="en-US" altLang="zh-CN" sz="1800" dirty="0">
                <a:latin typeface="Consolas" panose="020B0609020204030204" pitchFamily="49" charset="0"/>
              </a:rPr>
              <a:t>7 3 6</a:t>
            </a: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demo(c=8,a=9,b=0)</a:t>
            </a:r>
          </a:p>
          <a:p>
            <a:pPr>
              <a:lnSpc>
                <a:spcPct val="80000"/>
              </a:lnSpc>
              <a:buSzPct val="90000"/>
              <a:buFont typeface="Wingdings" panose="05000000000000000000" pitchFamily="2" charset="2"/>
              <a:buNone/>
            </a:pPr>
            <a:r>
              <a:rPr lang="en-US" altLang="zh-CN" sz="1800" dirty="0">
                <a:latin typeface="Consolas" panose="020B0609020204030204" pitchFamily="49" charset="0"/>
              </a:rPr>
              <a:t>9 0 8</a:t>
            </a:r>
          </a:p>
        </p:txBody>
      </p:sp>
    </p:spTree>
    <p:extLst>
      <p:ext uri="{BB962C8B-B14F-4D97-AF65-F5344CB8AC3E}">
        <p14:creationId xmlns:p14="http://schemas.microsoft.com/office/powerpoint/2010/main" val="214139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FEE562-3AB3-495C-B0FA-46F3750F34E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7BC862C-7EA9-4EC1-A851-B84E5E4645BD}"/>
              </a:ext>
            </a:extLst>
          </p:cNvPr>
          <p:cNvSpPr>
            <a:spLocks noGrp="1"/>
          </p:cNvSpPr>
          <p:nvPr>
            <p:ph type="body" sz="quarter" idx="15"/>
          </p:nvPr>
        </p:nvSpPr>
        <p:spPr/>
        <p:txBody>
          <a:bodyPr/>
          <a:lstStyle/>
          <a:p>
            <a:r>
              <a:rPr lang="en-US" altLang="zh-CN" dirty="0"/>
              <a:t>Return</a:t>
            </a:r>
            <a:r>
              <a:rPr lang="zh-CN" altLang="en-US" dirty="0"/>
              <a:t>语句</a:t>
            </a:r>
          </a:p>
        </p:txBody>
      </p:sp>
      <p:sp>
        <p:nvSpPr>
          <p:cNvPr id="4" name="文本占位符 3">
            <a:extLst>
              <a:ext uri="{FF2B5EF4-FFF2-40B4-BE49-F238E27FC236}">
                <a16:creationId xmlns:a16="http://schemas.microsoft.com/office/drawing/2014/main" id="{2D5667BB-3409-4D78-8D7B-D23A3998A7C8}"/>
              </a:ext>
            </a:extLst>
          </p:cNvPr>
          <p:cNvSpPr>
            <a:spLocks noGrp="1"/>
          </p:cNvSpPr>
          <p:nvPr>
            <p:ph type="body" sz="quarter" idx="16"/>
          </p:nvPr>
        </p:nvSpPr>
        <p:spPr/>
        <p:txBody>
          <a:bodyPr/>
          <a:lstStyle/>
          <a:p>
            <a:r>
              <a:rPr lang="en-US" altLang="zh-CN" dirty="0"/>
              <a:t>return</a:t>
            </a:r>
            <a:r>
              <a:rPr lang="zh-CN" altLang="en-US" dirty="0"/>
              <a:t>语句用来从一个函数中返回一个值，同时结束函数。</a:t>
            </a:r>
          </a:p>
          <a:p>
            <a:r>
              <a:rPr lang="zh-CN" altLang="en-US" dirty="0"/>
              <a:t>如果函数没有</a:t>
            </a:r>
            <a:r>
              <a:rPr lang="en-US" altLang="zh-CN" dirty="0"/>
              <a:t>return</a:t>
            </a:r>
            <a:r>
              <a:rPr lang="zh-CN" altLang="en-US" dirty="0"/>
              <a:t>语句，或者有</a:t>
            </a:r>
            <a:r>
              <a:rPr lang="en-US" altLang="zh-CN" dirty="0"/>
              <a:t>return</a:t>
            </a:r>
            <a:r>
              <a:rPr lang="zh-CN" altLang="en-US" dirty="0"/>
              <a:t>语句但是没有执行到，或者只有</a:t>
            </a:r>
            <a:r>
              <a:rPr lang="en-US" altLang="zh-CN" dirty="0"/>
              <a:t>return</a:t>
            </a:r>
            <a:r>
              <a:rPr lang="zh-CN" altLang="en-US" dirty="0"/>
              <a:t>而没有返回值，</a:t>
            </a:r>
            <a:r>
              <a:rPr lang="en-US" altLang="zh-CN" dirty="0"/>
              <a:t>Python</a:t>
            </a:r>
            <a:r>
              <a:rPr lang="zh-CN" altLang="en-US" dirty="0"/>
              <a:t>将认为该函数以</a:t>
            </a:r>
            <a:r>
              <a:rPr lang="en-US" altLang="zh-CN" dirty="0"/>
              <a:t>return None</a:t>
            </a:r>
            <a:r>
              <a:rPr lang="zh-CN" altLang="en-US" dirty="0"/>
              <a:t>结束。</a:t>
            </a:r>
          </a:p>
          <a:p>
            <a:endParaRPr lang="zh-CN" altLang="en-US" dirty="0"/>
          </a:p>
        </p:txBody>
      </p:sp>
      <p:sp>
        <p:nvSpPr>
          <p:cNvPr id="6" name="文本框 5">
            <a:extLst>
              <a:ext uri="{FF2B5EF4-FFF2-40B4-BE49-F238E27FC236}">
                <a16:creationId xmlns:a16="http://schemas.microsoft.com/office/drawing/2014/main" id="{8A0241F0-8C47-4502-994A-22B27F57415F}"/>
              </a:ext>
            </a:extLst>
          </p:cNvPr>
          <p:cNvSpPr txBox="1"/>
          <p:nvPr/>
        </p:nvSpPr>
        <p:spPr>
          <a:xfrm>
            <a:off x="1318364" y="3094657"/>
            <a:ext cx="6093912" cy="1338828"/>
          </a:xfrm>
          <a:prstGeom prst="rect">
            <a:avLst/>
          </a:prstGeom>
          <a:noFill/>
        </p:spPr>
        <p:txBody>
          <a:bodyPr wrap="square">
            <a:spAutoFit/>
          </a:bodyPr>
          <a:lstStyle/>
          <a:p>
            <a:pPr>
              <a:lnSpc>
                <a:spcPct val="90000"/>
              </a:lnSpc>
              <a:buSzPct val="90000"/>
              <a:buFont typeface="Wingdings" panose="05000000000000000000" pitchFamily="2" charset="2"/>
              <a:buNone/>
            </a:pPr>
            <a:r>
              <a:rPr lang="zh-CN" altLang="en-US" sz="1800" dirty="0">
                <a:latin typeface="Consolas" panose="020B0609020204030204" pitchFamily="49" charset="0"/>
              </a:rPr>
              <a:t>def maximum( x, y ):</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if x&gt;y:</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return x</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else:</a:t>
            </a:r>
          </a:p>
          <a:p>
            <a:pPr>
              <a:lnSpc>
                <a:spcPct val="90000"/>
              </a:lnSpc>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return y</a:t>
            </a:r>
          </a:p>
        </p:txBody>
      </p:sp>
    </p:spTree>
    <p:extLst>
      <p:ext uri="{BB962C8B-B14F-4D97-AF65-F5344CB8AC3E}">
        <p14:creationId xmlns:p14="http://schemas.microsoft.com/office/powerpoint/2010/main" val="33061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859D4F0-DC76-4BCF-9115-53FB99379AC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BED2CF6-90FD-4DBE-AC2B-216B7DC7BB1F}"/>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E6D3B6FA-0035-454A-83EB-43ACF1C35CE5}"/>
              </a:ext>
            </a:extLst>
          </p:cNvPr>
          <p:cNvSpPr>
            <a:spLocks noGrp="1"/>
          </p:cNvSpPr>
          <p:nvPr>
            <p:ph type="body" sz="quarter" idx="16"/>
          </p:nvPr>
        </p:nvSpPr>
        <p:spPr/>
        <p:txBody>
          <a:bodyPr/>
          <a:lstStyle/>
          <a:p>
            <a:r>
              <a:rPr lang="zh-CN" altLang="en-US" sz="2400" noProof="1">
                <a:sym typeface="+mn-ea"/>
              </a:rPr>
              <a:t>在调用函数或对象方法时，一定要注意有没有返回值，这决定了该函数或方法的用法。</a:t>
            </a:r>
          </a:p>
          <a:p>
            <a:endParaRPr lang="zh-CN" altLang="en-US" dirty="0"/>
          </a:p>
        </p:txBody>
      </p:sp>
      <p:sp>
        <p:nvSpPr>
          <p:cNvPr id="6" name="文本框 5">
            <a:extLst>
              <a:ext uri="{FF2B5EF4-FFF2-40B4-BE49-F238E27FC236}">
                <a16:creationId xmlns:a16="http://schemas.microsoft.com/office/drawing/2014/main" id="{C93C92F3-0FE4-481A-8CCA-2046A3EE5728}"/>
              </a:ext>
            </a:extLst>
          </p:cNvPr>
          <p:cNvSpPr txBox="1"/>
          <p:nvPr/>
        </p:nvSpPr>
        <p:spPr>
          <a:xfrm>
            <a:off x="1180578" y="2591754"/>
            <a:ext cx="6093912" cy="2585323"/>
          </a:xfrm>
          <a:prstGeom prst="rect">
            <a:avLst/>
          </a:prstGeom>
          <a:noFill/>
        </p:spPr>
        <p:txBody>
          <a:bodyPr wrap="square">
            <a:spAutoFit/>
          </a:bodyPr>
          <a:lstStyle/>
          <a:p>
            <a:pPr marL="0" indent="0">
              <a:buFontTx/>
              <a:buNone/>
            </a:pPr>
            <a:r>
              <a:rPr lang="zh-CN" altLang="en-US" sz="1800" noProof="1">
                <a:latin typeface="Consolas" panose="020B0609020204030204" charset="0"/>
              </a:rPr>
              <a:t>&gt;&gt;&gt; a_list = [1, 2, 3, 4, 9, 5, 7]</a:t>
            </a:r>
          </a:p>
          <a:p>
            <a:pPr marL="0" indent="0">
              <a:buFontTx/>
              <a:buNone/>
            </a:pPr>
            <a:r>
              <a:rPr lang="zh-CN" altLang="en-US" sz="1800" noProof="1">
                <a:latin typeface="Consolas" panose="020B0609020204030204" charset="0"/>
              </a:rPr>
              <a:t>&gt;&gt;&gt; print(sorted(a_list))</a:t>
            </a:r>
          </a:p>
          <a:p>
            <a:pPr marL="0" indent="0">
              <a:buFontTx/>
              <a:buNone/>
            </a:pPr>
            <a:r>
              <a:rPr lang="zh-CN" altLang="en-US" sz="1800" noProof="1">
                <a:latin typeface="Consolas" panose="020B0609020204030204" charset="0"/>
              </a:rPr>
              <a:t>[1, 2, 3, 4, 5, 7, 9]</a:t>
            </a:r>
          </a:p>
          <a:p>
            <a:pPr marL="0" indent="0">
              <a:buFontTx/>
              <a:buNone/>
            </a:pPr>
            <a:r>
              <a:rPr lang="zh-CN" altLang="en-US" sz="1800" noProof="1">
                <a:latin typeface="Consolas" panose="020B0609020204030204" charset="0"/>
              </a:rPr>
              <a:t>&gt;&gt;&gt; print(a_list)</a:t>
            </a:r>
          </a:p>
          <a:p>
            <a:pPr marL="0" indent="0">
              <a:buFontTx/>
              <a:buNone/>
            </a:pPr>
            <a:r>
              <a:rPr lang="zh-CN" altLang="en-US" sz="1800" noProof="1">
                <a:latin typeface="Consolas" panose="020B0609020204030204" charset="0"/>
              </a:rPr>
              <a:t>[1, 2, 3, 4, 9, 5, 7]</a:t>
            </a:r>
          </a:p>
          <a:p>
            <a:pPr marL="0" indent="0">
              <a:buFontTx/>
              <a:buNone/>
            </a:pPr>
            <a:r>
              <a:rPr lang="zh-CN" altLang="en-US" sz="1800" noProof="1">
                <a:latin typeface="Consolas" panose="020B0609020204030204" charset="0"/>
              </a:rPr>
              <a:t>&gt;&gt;&gt; print(a_list.sort())</a:t>
            </a:r>
          </a:p>
          <a:p>
            <a:pPr marL="0" indent="0">
              <a:buFontTx/>
              <a:buNone/>
            </a:pPr>
            <a:r>
              <a:rPr lang="zh-CN" altLang="en-US" sz="1800" noProof="1">
                <a:latin typeface="Consolas" panose="020B0609020204030204" charset="0"/>
              </a:rPr>
              <a:t>None</a:t>
            </a:r>
          </a:p>
          <a:p>
            <a:pPr marL="0" indent="0">
              <a:buFontTx/>
              <a:buNone/>
            </a:pPr>
            <a:r>
              <a:rPr lang="zh-CN" altLang="en-US" sz="1800" noProof="1">
                <a:latin typeface="Consolas" panose="020B0609020204030204" charset="0"/>
              </a:rPr>
              <a:t>&gt;&gt;&gt; print(a_list)</a:t>
            </a:r>
          </a:p>
          <a:p>
            <a:pPr marL="0" indent="0">
              <a:buFontTx/>
              <a:buNone/>
            </a:pPr>
            <a:r>
              <a:rPr lang="zh-CN" altLang="en-US" sz="1800" noProof="1">
                <a:latin typeface="Consolas" panose="020B0609020204030204" charset="0"/>
              </a:rPr>
              <a:t>[1, 2, 3, 4, 5, 7, 9]</a:t>
            </a:r>
            <a:endParaRPr lang="zh-CN" altLang="en-US" dirty="0"/>
          </a:p>
        </p:txBody>
      </p:sp>
    </p:spTree>
    <p:extLst>
      <p:ext uri="{BB962C8B-B14F-4D97-AF65-F5344CB8AC3E}">
        <p14:creationId xmlns:p14="http://schemas.microsoft.com/office/powerpoint/2010/main" val="117553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3D1AF97-0E9F-4779-8325-95BADEDC6A6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E8FFA7B-391D-4FC3-A5CE-43DA087C0227}"/>
              </a:ext>
            </a:extLst>
          </p:cNvPr>
          <p:cNvSpPr>
            <a:spLocks noGrp="1"/>
          </p:cNvSpPr>
          <p:nvPr>
            <p:ph type="body" sz="quarter" idx="15"/>
          </p:nvPr>
        </p:nvSpPr>
        <p:spPr/>
        <p:txBody>
          <a:bodyPr/>
          <a:lstStyle/>
          <a:p>
            <a:r>
              <a:rPr lang="zh-CN" altLang="en-US" dirty="0"/>
              <a:t>变量作用域</a:t>
            </a:r>
          </a:p>
        </p:txBody>
      </p:sp>
      <p:sp>
        <p:nvSpPr>
          <p:cNvPr id="4" name="文本占位符 3">
            <a:extLst>
              <a:ext uri="{FF2B5EF4-FFF2-40B4-BE49-F238E27FC236}">
                <a16:creationId xmlns:a16="http://schemas.microsoft.com/office/drawing/2014/main" id="{25649D25-2756-4362-9446-6F3DC9F76C39}"/>
              </a:ext>
            </a:extLst>
          </p:cNvPr>
          <p:cNvSpPr>
            <a:spLocks noGrp="1"/>
          </p:cNvSpPr>
          <p:nvPr>
            <p:ph type="body" sz="quarter" idx="16"/>
          </p:nvPr>
        </p:nvSpPr>
        <p:spPr/>
        <p:txBody>
          <a:bodyPr/>
          <a:lstStyle/>
          <a:p>
            <a:r>
              <a:rPr lang="zh-CN" altLang="en-US" dirty="0"/>
              <a:t>变量起作用的代码范围称为变量的作用域，不同作用域内变量名可以相同，互不影响。</a:t>
            </a:r>
          </a:p>
          <a:p>
            <a:r>
              <a:rPr lang="zh-CN" altLang="en-US" dirty="0"/>
              <a:t>一个变量在函数外部定义和在函数内部定义，其作用域是不同的。</a:t>
            </a:r>
          </a:p>
          <a:p>
            <a:r>
              <a:rPr lang="zh-CN" altLang="en-US" dirty="0"/>
              <a:t>在函数内部定义的普通变量只在函数内部起作用，称为局部变量。当函数执行结束后，局部变量自动删除，不再可以使用。</a:t>
            </a:r>
          </a:p>
          <a:p>
            <a:r>
              <a:rPr lang="zh-CN" altLang="en-US" dirty="0"/>
              <a:t>局部变量的引用比全局变量速度快，应优先考虑使用。</a:t>
            </a:r>
          </a:p>
          <a:p>
            <a:r>
              <a:rPr lang="zh-CN" altLang="en-US" sz="2400" dirty="0"/>
              <a:t>如果想要在函数内部给一个定义在函数外的变量赋值，那么这个变量就不能是局部的，其作用域必须为全局的，能够同时作用于函数内外，称为全局变量，可以通过</a:t>
            </a:r>
            <a:r>
              <a:rPr lang="en-US" altLang="zh-CN" sz="2400" dirty="0"/>
              <a:t>global</a:t>
            </a:r>
            <a:r>
              <a:rPr lang="zh-CN" altLang="en-US" sz="2400" dirty="0"/>
              <a:t>来定义。这分为两种情况：</a:t>
            </a:r>
          </a:p>
          <a:p>
            <a:pPr lvl="1"/>
            <a:r>
              <a:rPr lang="zh-CN" altLang="en-US" dirty="0"/>
              <a:t>一个</a:t>
            </a:r>
            <a:r>
              <a:rPr lang="zh-CN" altLang="en-US" dirty="0">
                <a:solidFill>
                  <a:srgbClr val="FF0000"/>
                </a:solidFill>
              </a:rPr>
              <a:t>变量已在函数外定义</a:t>
            </a:r>
            <a:r>
              <a:rPr lang="zh-CN" altLang="en-US" dirty="0"/>
              <a:t>，如果在函数内需要为这个变量赋值，并要将这个赋值结果反映到函数外，可以</a:t>
            </a:r>
            <a:r>
              <a:rPr lang="zh-CN" altLang="en-US" dirty="0">
                <a:solidFill>
                  <a:srgbClr val="FF0000"/>
                </a:solidFill>
              </a:rPr>
              <a:t>在函数内用</a:t>
            </a:r>
            <a:r>
              <a:rPr lang="en-US" altLang="zh-CN" dirty="0">
                <a:solidFill>
                  <a:srgbClr val="FF0000"/>
                </a:solidFill>
              </a:rPr>
              <a:t>global</a:t>
            </a:r>
            <a:r>
              <a:rPr lang="zh-CN" altLang="en-US" dirty="0">
                <a:solidFill>
                  <a:srgbClr val="FF0000"/>
                </a:solidFill>
              </a:rPr>
              <a:t>声明这个变量</a:t>
            </a:r>
            <a:r>
              <a:rPr lang="zh-CN" altLang="en-US" dirty="0"/>
              <a:t>，将其声明为全局变量。</a:t>
            </a:r>
          </a:p>
          <a:p>
            <a:pPr lvl="1"/>
            <a:r>
              <a:rPr lang="zh-CN" altLang="en-US" dirty="0"/>
              <a:t>在函数内部</a:t>
            </a:r>
            <a:r>
              <a:rPr lang="zh-CN" altLang="en-US" dirty="0">
                <a:solidFill>
                  <a:srgbClr val="FF0000"/>
                </a:solidFill>
              </a:rPr>
              <a:t>直接将一个变量声明为全局变量，在函数外没有声明</a:t>
            </a:r>
            <a:r>
              <a:rPr lang="zh-CN" altLang="en-US" dirty="0"/>
              <a:t>，该函数执行后，将增加为新的全局变量。</a:t>
            </a:r>
          </a:p>
          <a:p>
            <a:endParaRPr lang="zh-CN" altLang="en-US" dirty="0"/>
          </a:p>
        </p:txBody>
      </p:sp>
    </p:spTree>
    <p:extLst>
      <p:ext uri="{BB962C8B-B14F-4D97-AF65-F5344CB8AC3E}">
        <p14:creationId xmlns:p14="http://schemas.microsoft.com/office/powerpoint/2010/main" val="12380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B55357-0416-4C20-9FB1-F7299666753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4262A34-766F-4F31-8FEB-BACF4EAF8EEC}"/>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4B75BE5-CE01-4562-A241-42190AF84792}"/>
              </a:ext>
            </a:extLst>
          </p:cNvPr>
          <p:cNvSpPr>
            <a:spLocks noGrp="1"/>
          </p:cNvSpPr>
          <p:nvPr>
            <p:ph type="body" sz="quarter" idx="16"/>
          </p:nvPr>
        </p:nvSpPr>
        <p:spPr/>
        <p:txBody>
          <a:bodyPr/>
          <a:lstStyle/>
          <a:p>
            <a:r>
              <a:rPr lang="zh-CN" altLang="en-US" dirty="0"/>
              <a:t>也可以这么理解：</a:t>
            </a:r>
          </a:p>
          <a:p>
            <a:pPr lvl="1"/>
            <a:r>
              <a:rPr lang="zh-CN" altLang="en-US" dirty="0"/>
              <a:t>在函数内如果只引用某个变量的值而没有为其赋新值，该变量为（隐式的）全局变量；</a:t>
            </a:r>
          </a:p>
          <a:p>
            <a:pPr lvl="1"/>
            <a:r>
              <a:rPr lang="zh-CN" altLang="en-US" dirty="0"/>
              <a:t>如果在函数内任意位置有为变量赋新值的操作，该变量即被认为是（隐式的）局部变量，除非在函数内显式地用关键字</a:t>
            </a:r>
            <a:r>
              <a:rPr lang="en-US" altLang="zh-CN" dirty="0"/>
              <a:t>global</a:t>
            </a:r>
            <a:r>
              <a:rPr lang="zh-CN" altLang="en-US" dirty="0"/>
              <a:t>进行声明。</a:t>
            </a:r>
          </a:p>
          <a:p>
            <a:endParaRPr lang="zh-CN" altLang="en-US" dirty="0"/>
          </a:p>
        </p:txBody>
      </p:sp>
    </p:spTree>
    <p:extLst>
      <p:ext uri="{BB962C8B-B14F-4D97-AF65-F5344CB8AC3E}">
        <p14:creationId xmlns:p14="http://schemas.microsoft.com/office/powerpoint/2010/main" val="133604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53BB32-6AA3-479A-940F-04B22A97237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8637C47-7989-42CF-B08E-952F5B375E3F}"/>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EA00A16-7DA5-4693-BA4F-43D546646EBB}"/>
              </a:ext>
            </a:extLst>
          </p:cNvPr>
          <p:cNvSpPr>
            <a:spLocks noGrp="1"/>
          </p:cNvSpPr>
          <p:nvPr>
            <p:ph type="body" sz="quarter" idx="16"/>
          </p:nvPr>
        </p:nvSpPr>
        <p:spPr/>
        <p:txBody>
          <a:bodyPr/>
          <a:lstStyle/>
          <a:p>
            <a:pPr>
              <a:buFont typeface="Wingdings" panose="05000000000000000000" charset="0"/>
              <a:buChar char="n"/>
            </a:pPr>
            <a:r>
              <a:rPr lang="zh-CN" altLang="en-US" sz="2400" noProof="1"/>
              <a:t>如果需要在同一个程序的不同模块之间共享全局变量的话，可以编写一个专门的模块来实现这一目的。例如，假设在模块A.py中有如下变量定义：</a:t>
            </a:r>
          </a:p>
          <a:p>
            <a:pPr marL="0" indent="0">
              <a:buFontTx/>
              <a:buNone/>
            </a:pPr>
            <a:r>
              <a:rPr lang="zh-CN" altLang="en-US" sz="1800" noProof="1">
                <a:latin typeface="Consolas" panose="020B0609020204030204" charset="0"/>
              </a:rPr>
              <a:t>global_variable = 0</a:t>
            </a:r>
          </a:p>
          <a:p>
            <a:pPr marL="0" indent="0">
              <a:buFontTx/>
              <a:buNone/>
            </a:pPr>
            <a:endParaRPr lang="zh-CN" altLang="en-US" sz="1800" noProof="1">
              <a:latin typeface="Consolas" panose="020B0609020204030204" charset="0"/>
            </a:endParaRPr>
          </a:p>
          <a:p>
            <a:pPr>
              <a:buFont typeface="Wingdings" panose="05000000000000000000" charset="0"/>
              <a:buChar char="n"/>
            </a:pPr>
            <a:r>
              <a:rPr lang="zh-CN" altLang="en-US" sz="2400" noProof="1"/>
              <a:t>而在模块B.py中包含以下用来设置全局变量的语句：</a:t>
            </a:r>
          </a:p>
          <a:p>
            <a:pPr marL="0" indent="0">
              <a:buFontTx/>
              <a:buNone/>
            </a:pPr>
            <a:r>
              <a:rPr lang="zh-CN" altLang="en-US" sz="1800" noProof="1">
                <a:latin typeface="Consolas" panose="020B0609020204030204" charset="0"/>
              </a:rPr>
              <a:t>import A</a:t>
            </a:r>
          </a:p>
          <a:p>
            <a:pPr marL="0" indent="0">
              <a:buFontTx/>
              <a:buNone/>
            </a:pPr>
            <a:r>
              <a:rPr lang="zh-CN" altLang="en-US" sz="1800" noProof="1">
                <a:latin typeface="Consolas" panose="020B0609020204030204" charset="0"/>
              </a:rPr>
              <a:t>A.global_variable = 1</a:t>
            </a:r>
          </a:p>
          <a:p>
            <a:pPr marL="0" indent="0">
              <a:buFontTx/>
              <a:buNone/>
            </a:pPr>
            <a:endParaRPr lang="zh-CN" altLang="en-US" sz="1800" noProof="1">
              <a:latin typeface="Consolas" panose="020B0609020204030204" charset="0"/>
            </a:endParaRPr>
          </a:p>
          <a:p>
            <a:pPr>
              <a:buFont typeface="Wingdings" panose="05000000000000000000" charset="0"/>
              <a:buChar char="n"/>
            </a:pPr>
            <a:r>
              <a:rPr lang="zh-CN" altLang="en-US" sz="2400" noProof="1"/>
              <a:t>在模块C.py中有以下语句来访问全局变量的值：</a:t>
            </a:r>
          </a:p>
          <a:p>
            <a:pPr marL="0" indent="0">
              <a:buFontTx/>
              <a:buNone/>
            </a:pPr>
            <a:r>
              <a:rPr lang="zh-CN" altLang="en-US" sz="1800" noProof="1">
                <a:latin typeface="Consolas" panose="020B0609020204030204" charset="0"/>
              </a:rPr>
              <a:t>import A</a:t>
            </a:r>
          </a:p>
          <a:p>
            <a:pPr marL="0" indent="0">
              <a:buFontTx/>
              <a:buNone/>
            </a:pPr>
            <a:r>
              <a:rPr lang="zh-CN" altLang="en-US" sz="1800" noProof="1">
                <a:latin typeface="Consolas" panose="020B0609020204030204" charset="0"/>
              </a:rPr>
              <a:t>print(A.global_variable)</a:t>
            </a:r>
            <a:endParaRPr lang="zh-CN" altLang="en-US" dirty="0"/>
          </a:p>
        </p:txBody>
      </p:sp>
    </p:spTree>
    <p:extLst>
      <p:ext uri="{BB962C8B-B14F-4D97-AF65-F5344CB8AC3E}">
        <p14:creationId xmlns:p14="http://schemas.microsoft.com/office/powerpoint/2010/main" val="113754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CF03C5-690F-4D02-BE42-CCB3E373E47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8665B36-833E-438F-B3E0-3B2F0A1310B0}"/>
              </a:ext>
            </a:extLst>
          </p:cNvPr>
          <p:cNvSpPr>
            <a:spLocks noGrp="1"/>
          </p:cNvSpPr>
          <p:nvPr>
            <p:ph type="body" sz="quarter" idx="15"/>
          </p:nvPr>
        </p:nvSpPr>
        <p:spPr/>
        <p:txBody>
          <a:bodyPr/>
          <a:lstStyle/>
          <a:p>
            <a:r>
              <a:rPr lang="en-US" altLang="zh-CN" dirty="0"/>
              <a:t>Lambda</a:t>
            </a:r>
            <a:r>
              <a:rPr lang="zh-CN" altLang="en-US" dirty="0"/>
              <a:t>表达式</a:t>
            </a:r>
          </a:p>
        </p:txBody>
      </p:sp>
      <p:sp>
        <p:nvSpPr>
          <p:cNvPr id="4" name="文本占位符 3">
            <a:extLst>
              <a:ext uri="{FF2B5EF4-FFF2-40B4-BE49-F238E27FC236}">
                <a16:creationId xmlns:a16="http://schemas.microsoft.com/office/drawing/2014/main" id="{9D49E0BE-8F20-4FF4-9560-F8F8D0E8F6A2}"/>
              </a:ext>
            </a:extLst>
          </p:cNvPr>
          <p:cNvSpPr>
            <a:spLocks noGrp="1"/>
          </p:cNvSpPr>
          <p:nvPr>
            <p:ph type="body" sz="quarter" idx="16"/>
          </p:nvPr>
        </p:nvSpPr>
        <p:spPr/>
        <p:txBody>
          <a:bodyPr/>
          <a:lstStyle/>
          <a:p>
            <a:r>
              <a:rPr lang="en-US" altLang="zh-CN" dirty="0"/>
              <a:t>lambda</a:t>
            </a:r>
            <a:r>
              <a:rPr lang="zh-CN" altLang="en-US" dirty="0"/>
              <a:t>表达式可以用来</a:t>
            </a:r>
            <a:r>
              <a:rPr lang="zh-CN" altLang="en-US" dirty="0">
                <a:solidFill>
                  <a:srgbClr val="FF0000"/>
                </a:solidFill>
              </a:rPr>
              <a:t>声明匿名函数</a:t>
            </a:r>
            <a:r>
              <a:rPr lang="zh-CN" altLang="en-US" dirty="0"/>
              <a:t>，也就是没有函数名字的临时使用的小函数，</a:t>
            </a:r>
            <a:r>
              <a:rPr lang="zh-CN" altLang="en-US" dirty="0">
                <a:solidFill>
                  <a:srgbClr val="FF0000"/>
                </a:solidFill>
              </a:rPr>
              <a:t>尤其适合需要一个函数作为另一个函数参数的场合</a:t>
            </a:r>
            <a:r>
              <a:rPr lang="zh-CN" altLang="en-US" dirty="0"/>
              <a:t>。</a:t>
            </a:r>
          </a:p>
          <a:p>
            <a:r>
              <a:rPr lang="en-US" altLang="zh-CN" dirty="0"/>
              <a:t>lambda</a:t>
            </a:r>
            <a:r>
              <a:rPr lang="zh-CN" altLang="en-US" dirty="0"/>
              <a:t>表达式</a:t>
            </a:r>
            <a:r>
              <a:rPr lang="zh-CN" altLang="en-US" b="1" dirty="0">
                <a:solidFill>
                  <a:srgbClr val="FF0000"/>
                </a:solidFill>
              </a:rPr>
              <a:t>只可以包含一个表达式</a:t>
            </a:r>
            <a:r>
              <a:rPr lang="zh-CN" altLang="en-US" dirty="0"/>
              <a:t>，该表达式的计算结果可以看作是函数的返回值，不允许包含其他复杂的语句，但在表达式中可以调用其他函数。</a:t>
            </a:r>
          </a:p>
          <a:p>
            <a:endParaRPr lang="zh-CN" altLang="en-US" dirty="0"/>
          </a:p>
        </p:txBody>
      </p:sp>
      <p:sp>
        <p:nvSpPr>
          <p:cNvPr id="6" name="文本框 5">
            <a:extLst>
              <a:ext uri="{FF2B5EF4-FFF2-40B4-BE49-F238E27FC236}">
                <a16:creationId xmlns:a16="http://schemas.microsoft.com/office/drawing/2014/main" id="{28309728-76FD-4A6D-96B4-3CADE6CA8E3E}"/>
              </a:ext>
            </a:extLst>
          </p:cNvPr>
          <p:cNvSpPr txBox="1"/>
          <p:nvPr/>
        </p:nvSpPr>
        <p:spPr>
          <a:xfrm>
            <a:off x="1193103" y="3535409"/>
            <a:ext cx="8439411" cy="2308324"/>
          </a:xfrm>
          <a:prstGeom prst="rect">
            <a:avLst/>
          </a:prstGeom>
          <a:noFill/>
        </p:spPr>
        <p:txBody>
          <a:bodyPr wrap="square">
            <a:spAutoFit/>
          </a:bodyPr>
          <a:lstStyle/>
          <a:p>
            <a:pPr>
              <a:spcBef>
                <a:spcPct val="0"/>
              </a:spcBef>
              <a:buSzPct val="90000"/>
              <a:buFont typeface="Wingdings" panose="05000000000000000000" pitchFamily="2" charset="2"/>
              <a:buNone/>
            </a:pPr>
            <a:r>
              <a:rPr lang="en-US" altLang="zh-CN" sz="1800" dirty="0">
                <a:latin typeface="Consolas" panose="020B0609020204030204" pitchFamily="49" charset="0"/>
              </a:rPr>
              <a:t>&gt;&gt;&gt; f = lambda x, y, z: </a:t>
            </a:r>
            <a:r>
              <a:rPr lang="en-US" altLang="zh-CN" sz="1800" dirty="0" err="1">
                <a:latin typeface="Consolas" panose="020B0609020204030204" pitchFamily="49" charset="0"/>
              </a:rPr>
              <a:t>x+y+z</a:t>
            </a:r>
            <a:r>
              <a:rPr lang="en-US" altLang="zh-CN" sz="1800" dirty="0">
                <a:latin typeface="Consolas" panose="020B0609020204030204" pitchFamily="49" charset="0"/>
              </a:rPr>
              <a:t>        #</a:t>
            </a:r>
            <a:r>
              <a:rPr lang="zh-CN" altLang="en-US" sz="1800" dirty="0">
                <a:latin typeface="Consolas" panose="020B0609020204030204" pitchFamily="49" charset="0"/>
              </a:rPr>
              <a:t>可以给</a:t>
            </a:r>
            <a:r>
              <a:rPr lang="en-US" altLang="zh-CN" sz="1800" dirty="0">
                <a:latin typeface="Consolas" panose="020B0609020204030204" pitchFamily="49" charset="0"/>
              </a:rPr>
              <a:t>lambda</a:t>
            </a:r>
            <a:r>
              <a:rPr lang="zh-CN" altLang="en-US" sz="1800" dirty="0">
                <a:latin typeface="Consolas" panose="020B0609020204030204" pitchFamily="49" charset="0"/>
              </a:rPr>
              <a:t>表达式起名字</a:t>
            </a:r>
          </a:p>
          <a:p>
            <a:pPr>
              <a:spcBef>
                <a:spcPct val="0"/>
              </a:spcBef>
              <a:buSzPct val="90000"/>
              <a:buFont typeface="Wingdings" panose="05000000000000000000" pitchFamily="2" charset="2"/>
              <a:buNone/>
            </a:pPr>
            <a:r>
              <a:rPr lang="en-US" altLang="zh-CN" sz="1800" dirty="0">
                <a:latin typeface="Consolas" panose="020B0609020204030204" pitchFamily="49" charset="0"/>
              </a:rPr>
              <a:t>&gt;&gt;&gt; f(1,2,3)                         #</a:t>
            </a:r>
            <a:r>
              <a:rPr lang="zh-CN" altLang="en-US" sz="1800" dirty="0">
                <a:latin typeface="Consolas" panose="020B0609020204030204" pitchFamily="49" charset="0"/>
              </a:rPr>
              <a:t>像函数一样调用</a:t>
            </a:r>
          </a:p>
          <a:p>
            <a:pPr>
              <a:spcBef>
                <a:spcPct val="0"/>
              </a:spcBef>
              <a:buSzPct val="90000"/>
              <a:buFont typeface="Wingdings" panose="05000000000000000000" pitchFamily="2" charset="2"/>
              <a:buNone/>
            </a:pPr>
            <a:r>
              <a:rPr lang="en-US" altLang="zh-CN" sz="1800" dirty="0">
                <a:latin typeface="Consolas" panose="020B0609020204030204" pitchFamily="49" charset="0"/>
              </a:rPr>
              <a:t>6</a:t>
            </a:r>
          </a:p>
          <a:p>
            <a:pPr>
              <a:spcBef>
                <a:spcPct val="0"/>
              </a:spcBef>
              <a:buSzPct val="90000"/>
              <a:buFont typeface="Wingdings" panose="05000000000000000000" pitchFamily="2" charset="2"/>
              <a:buNone/>
            </a:pPr>
            <a:r>
              <a:rPr lang="en-US" altLang="zh-CN" sz="1800" dirty="0">
                <a:latin typeface="Consolas" panose="020B0609020204030204" pitchFamily="49" charset="0"/>
              </a:rPr>
              <a:t>&gt;&gt;&gt; g = lambda x, y=2, z=3: </a:t>
            </a:r>
            <a:r>
              <a:rPr lang="en-US" altLang="zh-CN" sz="1800" dirty="0" err="1">
                <a:latin typeface="Consolas" panose="020B0609020204030204" pitchFamily="49" charset="0"/>
              </a:rPr>
              <a:t>x+y+z</a:t>
            </a:r>
            <a:r>
              <a:rPr lang="en-US" altLang="zh-CN" sz="1800" dirty="0">
                <a:latin typeface="Consolas" panose="020B0609020204030204" pitchFamily="49" charset="0"/>
              </a:rPr>
              <a:t>    #</a:t>
            </a:r>
            <a:r>
              <a:rPr lang="zh-CN" altLang="en-US" sz="1800" dirty="0">
                <a:latin typeface="Consolas" panose="020B0609020204030204" pitchFamily="49" charset="0"/>
              </a:rPr>
              <a:t>参数默认值</a:t>
            </a:r>
          </a:p>
          <a:p>
            <a:pPr>
              <a:spcBef>
                <a:spcPct val="0"/>
              </a:spcBef>
              <a:buSzPct val="90000"/>
              <a:buFont typeface="Wingdings" panose="05000000000000000000" pitchFamily="2" charset="2"/>
              <a:buNone/>
            </a:pPr>
            <a:r>
              <a:rPr lang="en-US" altLang="zh-CN" sz="1800" dirty="0">
                <a:latin typeface="Consolas" panose="020B0609020204030204" pitchFamily="49" charset="0"/>
              </a:rPr>
              <a:t>&gt;&gt;&gt; g(1)</a:t>
            </a:r>
          </a:p>
          <a:p>
            <a:pPr>
              <a:spcBef>
                <a:spcPct val="0"/>
              </a:spcBef>
              <a:buSzPct val="90000"/>
              <a:buFont typeface="Wingdings" panose="05000000000000000000" pitchFamily="2" charset="2"/>
              <a:buNone/>
            </a:pPr>
            <a:r>
              <a:rPr lang="en-US" altLang="zh-CN" sz="1800" dirty="0">
                <a:latin typeface="Consolas" panose="020B0609020204030204" pitchFamily="49" charset="0"/>
              </a:rPr>
              <a:t>6</a:t>
            </a:r>
          </a:p>
          <a:p>
            <a:pPr>
              <a:spcBef>
                <a:spcPct val="0"/>
              </a:spcBef>
              <a:buSzPct val="90000"/>
              <a:buFont typeface="Wingdings" panose="05000000000000000000" pitchFamily="2" charset="2"/>
              <a:buNone/>
            </a:pPr>
            <a:r>
              <a:rPr lang="en-US" altLang="zh-CN" sz="1800" dirty="0">
                <a:latin typeface="Consolas" panose="020B0609020204030204" pitchFamily="49" charset="0"/>
              </a:rPr>
              <a:t>&gt;&gt;&gt; g(2, z=4, y=5)                   #</a:t>
            </a:r>
            <a:r>
              <a:rPr lang="zh-CN" altLang="en-US" sz="1800" dirty="0">
                <a:latin typeface="Consolas" panose="020B0609020204030204" pitchFamily="49" charset="0"/>
              </a:rPr>
              <a:t>关键参数</a:t>
            </a:r>
          </a:p>
          <a:p>
            <a:pPr>
              <a:spcBef>
                <a:spcPct val="0"/>
              </a:spcBef>
              <a:buSzPct val="90000"/>
              <a:buFont typeface="Wingdings" panose="05000000000000000000" pitchFamily="2" charset="2"/>
              <a:buNone/>
            </a:pPr>
            <a:r>
              <a:rPr lang="en-US" altLang="zh-CN" sz="1800" dirty="0">
                <a:latin typeface="Consolas" panose="020B0609020204030204" pitchFamily="49" charset="0"/>
              </a:rPr>
              <a:t>11</a:t>
            </a:r>
          </a:p>
        </p:txBody>
      </p:sp>
    </p:spTree>
    <p:extLst>
      <p:ext uri="{BB962C8B-B14F-4D97-AF65-F5344CB8AC3E}">
        <p14:creationId xmlns:p14="http://schemas.microsoft.com/office/powerpoint/2010/main" val="209490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98FB2CF-D3F1-4A30-9370-FDF0840080A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E068D3B-876F-4FF7-BF17-D664BEF1633A}"/>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的安装和简单使用</a:t>
            </a:r>
          </a:p>
          <a:p>
            <a:endParaRPr lang="zh-CN" altLang="en-US" dirty="0"/>
          </a:p>
        </p:txBody>
      </p:sp>
      <p:sp>
        <p:nvSpPr>
          <p:cNvPr id="4" name="文本占位符 3">
            <a:extLst>
              <a:ext uri="{FF2B5EF4-FFF2-40B4-BE49-F238E27FC236}">
                <a16:creationId xmlns:a16="http://schemas.microsoft.com/office/drawing/2014/main" id="{C7143A26-BB01-4F49-A8B2-588E467F3360}"/>
              </a:ext>
            </a:extLst>
          </p:cNvPr>
          <p:cNvSpPr>
            <a:spLocks noGrp="1"/>
          </p:cNvSpPr>
          <p:nvPr>
            <p:ph type="body" sz="quarter" idx="16"/>
          </p:nvPr>
        </p:nvSpPr>
        <p:spPr>
          <a:xfrm>
            <a:off x="695401" y="1076845"/>
            <a:ext cx="10949427" cy="3219450"/>
          </a:xfrm>
        </p:spPr>
        <p:txBody>
          <a:bodyPr/>
          <a:lstStyle/>
          <a:p>
            <a:r>
              <a:rPr lang="zh-CN" altLang="en-US" dirty="0"/>
              <a:t>在</a:t>
            </a:r>
            <a:r>
              <a:rPr lang="en-US" altLang="zh-CN" dirty="0"/>
              <a:t>IDLE</a:t>
            </a:r>
            <a:r>
              <a:rPr lang="zh-CN" altLang="en-US" dirty="0"/>
              <a:t>环境下，除了撤销（</a:t>
            </a:r>
            <a:r>
              <a:rPr lang="en-US" altLang="zh-CN" dirty="0" err="1"/>
              <a:t>Ctrl+Z</a:t>
            </a:r>
            <a:r>
              <a:rPr lang="zh-CN" altLang="en-US" dirty="0"/>
              <a:t>）、全选（</a:t>
            </a:r>
            <a:r>
              <a:rPr lang="en-US" altLang="zh-CN" dirty="0" err="1"/>
              <a:t>Ctrl+A</a:t>
            </a:r>
            <a:r>
              <a:rPr lang="zh-CN" altLang="en-US" dirty="0"/>
              <a:t>）、复制（</a:t>
            </a:r>
            <a:r>
              <a:rPr lang="en-US" altLang="zh-CN" dirty="0" err="1"/>
              <a:t>Ctrl+C</a:t>
            </a:r>
            <a:r>
              <a:rPr lang="zh-CN" altLang="en-US" dirty="0"/>
              <a:t>）、粘贴（</a:t>
            </a:r>
            <a:r>
              <a:rPr lang="en-US" altLang="zh-CN" dirty="0" err="1"/>
              <a:t>Ctrl+V</a:t>
            </a:r>
            <a:r>
              <a:rPr lang="zh-CN" altLang="en-US" dirty="0"/>
              <a:t>）、剪切（</a:t>
            </a:r>
            <a:r>
              <a:rPr lang="en-US" altLang="zh-CN" dirty="0" err="1"/>
              <a:t>Ctrl+X</a:t>
            </a:r>
            <a:r>
              <a:rPr lang="zh-CN" altLang="en-US" dirty="0"/>
              <a:t>）等常规快捷键之外，其他比较常用的快捷键如下表所示。</a:t>
            </a:r>
          </a:p>
          <a:p>
            <a:endParaRPr lang="zh-CN" altLang="en-US" dirty="0"/>
          </a:p>
        </p:txBody>
      </p:sp>
      <p:graphicFrame>
        <p:nvGraphicFramePr>
          <p:cNvPr id="6" name="表格 5">
            <a:extLst>
              <a:ext uri="{FF2B5EF4-FFF2-40B4-BE49-F238E27FC236}">
                <a16:creationId xmlns:a16="http://schemas.microsoft.com/office/drawing/2014/main" id="{92673136-AE4E-4C76-9557-AEBF2841EAC6}"/>
              </a:ext>
            </a:extLst>
          </p:cNvPr>
          <p:cNvGraphicFramePr/>
          <p:nvPr>
            <p:extLst>
              <p:ext uri="{D42A27DB-BD31-4B8C-83A1-F6EECF244321}">
                <p14:modId xmlns:p14="http://schemas.microsoft.com/office/powerpoint/2010/main" val="2738158444"/>
              </p:ext>
            </p:extLst>
          </p:nvPr>
        </p:nvGraphicFramePr>
        <p:xfrm>
          <a:off x="2273951" y="2441795"/>
          <a:ext cx="7100888" cy="4325943"/>
        </p:xfrm>
        <a:graphic>
          <a:graphicData uri="http://schemas.openxmlformats.org/drawingml/2006/table">
            <a:tbl>
              <a:tblPr/>
              <a:tblGrid>
                <a:gridCol w="1165895">
                  <a:extLst>
                    <a:ext uri="{9D8B030D-6E8A-4147-A177-3AD203B41FA5}">
                      <a16:colId xmlns:a16="http://schemas.microsoft.com/office/drawing/2014/main" val="20000"/>
                    </a:ext>
                  </a:extLst>
                </a:gridCol>
                <a:gridCol w="5934993">
                  <a:extLst>
                    <a:ext uri="{9D8B030D-6E8A-4147-A177-3AD203B41FA5}">
                      <a16:colId xmlns:a16="http://schemas.microsoft.com/office/drawing/2014/main" val="20001"/>
                    </a:ext>
                  </a:extLst>
                </a:gridCol>
              </a:tblGrid>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快捷键</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功能说明</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Alt+p</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dirty="0">
                          <a:effectLst/>
                          <a:latin typeface="宋体" panose="02010600030101010101" pitchFamily="2" charset="-122"/>
                          <a:ea typeface="宋体" panose="02010600030101010101" pitchFamily="2" charset="-122"/>
                          <a:sym typeface="宋体" panose="02010600030101010101" pitchFamily="2" charset="-122"/>
                        </a:rPr>
                        <a:t>浏览历史命令（上一条）</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Alt+n</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浏览历史命令（下一条）</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Ctrl+F6</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dirty="0">
                          <a:effectLst/>
                          <a:latin typeface="宋体" panose="02010600030101010101" pitchFamily="2" charset="-122"/>
                          <a:ea typeface="宋体" panose="02010600030101010101" pitchFamily="2" charset="-122"/>
                          <a:sym typeface="宋体" panose="02010600030101010101" pitchFamily="2" charset="-122"/>
                        </a:rPr>
                        <a:t>重启</a:t>
                      </a:r>
                      <a:r>
                        <a:rPr lang="en-US" altLang="zh-CN" sz="1800" u="none" dirty="0">
                          <a:effectLst/>
                          <a:latin typeface="宋体" panose="02010600030101010101" pitchFamily="2" charset="-122"/>
                          <a:ea typeface="宋体" panose="02010600030101010101" pitchFamily="2" charset="-122"/>
                          <a:sym typeface="宋体" panose="02010600030101010101" pitchFamily="2" charset="-122"/>
                        </a:rPr>
                        <a:t>Shell</a:t>
                      </a:r>
                      <a:r>
                        <a:rPr lang="zh-CN" altLang="en-US" sz="1800" u="none" dirty="0">
                          <a:effectLst/>
                          <a:latin typeface="宋体" panose="02010600030101010101" pitchFamily="2" charset="-122"/>
                          <a:ea typeface="宋体" panose="02010600030101010101" pitchFamily="2" charset="-122"/>
                          <a:sym typeface="宋体" panose="02010600030101010101" pitchFamily="2" charset="-122"/>
                        </a:rPr>
                        <a:t>，之前定义的对象和导入的模块全部失效</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dirty="0">
                          <a:effectLst/>
                          <a:latin typeface="宋体" panose="02010600030101010101" pitchFamily="2" charset="-122"/>
                          <a:ea typeface="宋体" panose="02010600030101010101" pitchFamily="2" charset="-122"/>
                          <a:sym typeface="宋体" panose="02010600030101010101" pitchFamily="2" charset="-122"/>
                        </a:rPr>
                        <a:t>F1</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打开</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帮助文档</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693">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Alt+/</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自动补全前面曾经出现过的单词，如果之前有多个单词具有相同前缀，则在多个单词中循环选择</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Ctrl+]</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缩进代码块</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Ctrl+[</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dirty="0">
                          <a:effectLst/>
                          <a:latin typeface="宋体" panose="02010600030101010101" pitchFamily="2" charset="-122"/>
                          <a:ea typeface="宋体" panose="02010600030101010101" pitchFamily="2" charset="-122"/>
                          <a:sym typeface="宋体" panose="02010600030101010101" pitchFamily="2" charset="-122"/>
                        </a:rPr>
                        <a:t>取消代码块缩进</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Alt+3</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注释代码块</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Alt+4</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取消代码块注释。</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325">
                <a:tc>
                  <a:txBody>
                    <a:body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Tab</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800" u="none" dirty="0">
                          <a:effectLst/>
                          <a:latin typeface="宋体" panose="02010600030101010101" pitchFamily="2" charset="-122"/>
                          <a:ea typeface="宋体" panose="02010600030101010101" pitchFamily="2" charset="-122"/>
                          <a:sym typeface="宋体" panose="02010600030101010101" pitchFamily="2" charset="-122"/>
                        </a:rPr>
                        <a:t>补全单词</a:t>
                      </a:r>
                    </a:p>
                  </a:txBody>
                  <a:tcPr marL="90178" marR="90178" marT="46978" marB="4697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003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F49DB5-3CF3-454D-8541-26D7F384D94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44DAF00-22D0-4745-B320-23F8B0FE3698}"/>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DA3C5847-045A-4E8F-A482-8452C10EB310}"/>
              </a:ext>
            </a:extLst>
          </p:cNvPr>
          <p:cNvSpPr>
            <a:spLocks noGrp="1"/>
          </p:cNvSpPr>
          <p:nvPr>
            <p:ph type="body" sz="quarter" idx="16"/>
          </p:nvPr>
        </p:nvSpPr>
        <p:spPr/>
        <p:txBody>
          <a:bodyPr/>
          <a:lstStyle/>
          <a:p>
            <a:r>
              <a:rPr lang="en-US" altLang="en-US" sz="2400" dirty="0" err="1"/>
              <a:t>标准库functools中的函数reduce</a:t>
            </a:r>
            <a:r>
              <a:rPr lang="en-US" altLang="en-US" sz="2400" dirty="0"/>
              <a:t>()可以将一个接收2个参数的函数以迭代累积的方式从左到右依次作用到一个序列或迭代器对象的所有元素上，并且允许指定一个初始值。</a:t>
            </a:r>
            <a:endParaRPr lang="en-US" altLang="en-US" sz="1800" dirty="0"/>
          </a:p>
          <a:p>
            <a:endParaRPr lang="zh-CN" altLang="en-US" dirty="0"/>
          </a:p>
        </p:txBody>
      </p:sp>
      <p:sp>
        <p:nvSpPr>
          <p:cNvPr id="6" name="文本框 5">
            <a:extLst>
              <a:ext uri="{FF2B5EF4-FFF2-40B4-BE49-F238E27FC236}">
                <a16:creationId xmlns:a16="http://schemas.microsoft.com/office/drawing/2014/main" id="{601C256D-F672-40A8-89EF-B62580C89571}"/>
              </a:ext>
            </a:extLst>
          </p:cNvPr>
          <p:cNvSpPr txBox="1"/>
          <p:nvPr/>
        </p:nvSpPr>
        <p:spPr>
          <a:xfrm>
            <a:off x="875267" y="2996127"/>
            <a:ext cx="6093912" cy="1200329"/>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from </a:t>
            </a:r>
            <a:r>
              <a:rPr lang="en-US" altLang="en-US" sz="1800" dirty="0" err="1">
                <a:latin typeface="Consolas" panose="020B0609020204030204" pitchFamily="49" charset="0"/>
              </a:rPr>
              <a:t>functools</a:t>
            </a:r>
            <a:r>
              <a:rPr lang="en-US" altLang="en-US" sz="1800" dirty="0">
                <a:latin typeface="Consolas" panose="020B0609020204030204" pitchFamily="49" charset="0"/>
              </a:rPr>
              <a:t> import reduce</a:t>
            </a:r>
          </a:p>
          <a:p>
            <a:pPr>
              <a:buFontTx/>
              <a:buNone/>
              <a:defRPr/>
            </a:pPr>
            <a:r>
              <a:rPr lang="en-US" altLang="en-US" sz="1800" dirty="0">
                <a:latin typeface="Consolas" panose="020B0609020204030204" pitchFamily="49" charset="0"/>
              </a:rPr>
              <a:t>&gt;&gt;&gt; seq = list(range(1, 10))</a:t>
            </a:r>
          </a:p>
          <a:p>
            <a:pPr>
              <a:buFontTx/>
              <a:buNone/>
              <a:defRPr/>
            </a:pPr>
            <a:r>
              <a:rPr lang="en-US" altLang="en-US" sz="1800" dirty="0">
                <a:latin typeface="Consolas" panose="020B0609020204030204" pitchFamily="49" charset="0"/>
              </a:rPr>
              <a:t>&gt;&gt;&gt; reduce(lambda x, y: </a:t>
            </a:r>
            <a:r>
              <a:rPr lang="en-US" altLang="en-US" sz="1800" dirty="0" err="1">
                <a:latin typeface="Consolas" panose="020B0609020204030204" pitchFamily="49" charset="0"/>
              </a:rPr>
              <a:t>x+y</a:t>
            </a:r>
            <a:r>
              <a:rPr lang="en-US" altLang="en-US" sz="1800" dirty="0">
                <a:latin typeface="Consolas" panose="020B0609020204030204" pitchFamily="49" charset="0"/>
              </a:rPr>
              <a:t>, seq)</a:t>
            </a:r>
            <a:endParaRPr lang="zh-CN" altLang="en-US" sz="1800" dirty="0">
              <a:latin typeface="Consolas" panose="020B0609020204030204" pitchFamily="49" charset="0"/>
            </a:endParaRPr>
          </a:p>
          <a:p>
            <a:pPr>
              <a:buFontTx/>
              <a:buNone/>
              <a:defRPr/>
            </a:pPr>
            <a:r>
              <a:rPr lang="en-US" altLang="en-US" sz="1800" dirty="0">
                <a:solidFill>
                  <a:srgbClr val="00B0F0"/>
                </a:solidFill>
                <a:latin typeface="Consolas" panose="020B0609020204030204" pitchFamily="49" charset="0"/>
              </a:rPr>
              <a:t>45</a:t>
            </a:r>
          </a:p>
        </p:txBody>
      </p:sp>
      <p:graphicFrame>
        <p:nvGraphicFramePr>
          <p:cNvPr id="8" name="Object -2147482621">
            <a:extLst>
              <a:ext uri="{FF2B5EF4-FFF2-40B4-BE49-F238E27FC236}">
                <a16:creationId xmlns:a16="http://schemas.microsoft.com/office/drawing/2014/main" id="{13EF5151-E380-4147-B7B6-2EC523DC22DC}"/>
              </a:ext>
            </a:extLst>
          </p:cNvPr>
          <p:cNvGraphicFramePr>
            <a:graphicFrameLocks noChangeAspect="1"/>
          </p:cNvGraphicFramePr>
          <p:nvPr/>
        </p:nvGraphicFramePr>
        <p:xfrm>
          <a:off x="6900134" y="2685479"/>
          <a:ext cx="3922712" cy="3838575"/>
        </p:xfrm>
        <a:graphic>
          <a:graphicData uri="http://schemas.openxmlformats.org/presentationml/2006/ole">
            <mc:AlternateContent xmlns:mc="http://schemas.openxmlformats.org/markup-compatibility/2006">
              <mc:Choice xmlns:v="urn:schemas-microsoft-com:vml" Requires="v">
                <p:oleObj spid="_x0000_s11277" r:id="rId3" imgW="5138640" imgH="5034960" progId="Visio.Drawing.11">
                  <p:embed/>
                </p:oleObj>
              </mc:Choice>
              <mc:Fallback>
                <p:oleObj r:id="rId3" imgW="5138640" imgH="5034960" progId="Visio.Drawing.11">
                  <p:embed/>
                  <p:pic>
                    <p:nvPicPr>
                      <p:cNvPr id="8" name="Object -2147482621">
                        <a:extLst>
                          <a:ext uri="{FF2B5EF4-FFF2-40B4-BE49-F238E27FC236}">
                            <a16:creationId xmlns:a16="http://schemas.microsoft.com/office/drawing/2014/main" id="{13EF5151-E380-4147-B7B6-2EC523DC2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134" y="2685479"/>
                        <a:ext cx="3922712"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00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8EC089-C0CD-4095-87EC-50CB9965F7F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E43B90F-80F8-4939-A4EC-BEB26FC4CC64}"/>
              </a:ext>
            </a:extLst>
          </p:cNvPr>
          <p:cNvSpPr>
            <a:spLocks noGrp="1"/>
          </p:cNvSpPr>
          <p:nvPr>
            <p:ph type="body" sz="quarter" idx="15"/>
          </p:nvPr>
        </p:nvSpPr>
        <p:spPr/>
        <p:txBody>
          <a:bodyPr/>
          <a:lstStyle/>
          <a:p>
            <a:endParaRPr lang="zh-CN" altLang="en-US"/>
          </a:p>
        </p:txBody>
      </p:sp>
      <p:sp>
        <p:nvSpPr>
          <p:cNvPr id="6" name="文本框 5">
            <a:extLst>
              <a:ext uri="{FF2B5EF4-FFF2-40B4-BE49-F238E27FC236}">
                <a16:creationId xmlns:a16="http://schemas.microsoft.com/office/drawing/2014/main" id="{3ED6BC9C-01EE-4F7F-A10F-5DF86CB2B3FB}"/>
              </a:ext>
            </a:extLst>
          </p:cNvPr>
          <p:cNvSpPr txBox="1"/>
          <p:nvPr/>
        </p:nvSpPr>
        <p:spPr>
          <a:xfrm>
            <a:off x="1230681" y="1831001"/>
            <a:ext cx="10092847" cy="3693319"/>
          </a:xfrm>
          <a:prstGeom prst="rect">
            <a:avLst/>
          </a:prstGeom>
          <a:noFill/>
        </p:spPr>
        <p:txBody>
          <a:bodyPr wrap="square">
            <a:spAutoFit/>
          </a:bodyPr>
          <a:lstStyle/>
          <a:p>
            <a:pPr marL="0" indent="0">
              <a:buFontTx/>
              <a:buNone/>
              <a:defRPr/>
            </a:pPr>
            <a:r>
              <a:rPr lang="zh-CN" altLang="en-US" sz="1800" dirty="0">
                <a:latin typeface="Consolas" panose="020B0609020204030204" pitchFamily="49" charset="0"/>
              </a:rPr>
              <a:t>&gt;&gt;&gt; import operator                         #标准库operator提供了大量运算</a:t>
            </a:r>
          </a:p>
          <a:p>
            <a:pPr marL="0" indent="0">
              <a:buFontTx/>
              <a:buNone/>
              <a:defRPr/>
            </a:pPr>
            <a:r>
              <a:rPr lang="zh-CN" altLang="en-US" sz="1800" dirty="0">
                <a:latin typeface="Consolas" panose="020B0609020204030204" pitchFamily="49" charset="0"/>
              </a:rPr>
              <a:t>&gt;&gt;&gt; operator.add(3,5)                       #可以像普通函数一样直接调用</a:t>
            </a:r>
          </a:p>
          <a:p>
            <a:pPr marL="0" indent="0">
              <a:buFontTx/>
              <a:buNone/>
              <a:defRPr/>
            </a:pPr>
            <a:r>
              <a:rPr lang="zh-CN" altLang="en-US" sz="1800" dirty="0">
                <a:solidFill>
                  <a:srgbClr val="00B0F0"/>
                </a:solidFill>
                <a:latin typeface="Consolas" panose="020B0609020204030204" pitchFamily="49" charset="0"/>
              </a:rPr>
              <a:t>8</a:t>
            </a:r>
          </a:p>
          <a:p>
            <a:pPr marL="0" indent="0">
              <a:buFontTx/>
              <a:buNone/>
              <a:defRPr/>
            </a:pPr>
            <a:r>
              <a:rPr lang="zh-CN" altLang="en-US" sz="1800" dirty="0">
                <a:latin typeface="Consolas" panose="020B0609020204030204" pitchFamily="49" charset="0"/>
              </a:rPr>
              <a:t>&gt;&gt;&gt; reduce(operator.add, seq)               #使用add运算</a:t>
            </a:r>
          </a:p>
          <a:p>
            <a:pPr marL="0" indent="0">
              <a:buFontTx/>
              <a:buNone/>
              <a:defRPr/>
            </a:pPr>
            <a:r>
              <a:rPr lang="zh-CN" altLang="en-US" sz="1800" dirty="0">
                <a:solidFill>
                  <a:srgbClr val="00B0F0"/>
                </a:solidFill>
                <a:latin typeface="Consolas" panose="020B0609020204030204" pitchFamily="49" charset="0"/>
              </a:rPr>
              <a:t>45</a:t>
            </a:r>
          </a:p>
          <a:p>
            <a:pPr marL="0" indent="0">
              <a:buFontTx/>
              <a:buNone/>
              <a:defRPr/>
            </a:pPr>
            <a:r>
              <a:rPr lang="zh-CN" altLang="en-US" sz="1800" dirty="0">
                <a:latin typeface="Consolas" panose="020B0609020204030204" pitchFamily="49" charset="0"/>
              </a:rPr>
              <a:t>&gt;&gt;&gt; reduce(operator.mul, seq)               #乘法运算</a:t>
            </a:r>
          </a:p>
          <a:p>
            <a:pPr marL="0" indent="0">
              <a:buFontTx/>
              <a:buNone/>
              <a:defRPr/>
            </a:pPr>
            <a:r>
              <a:rPr lang="zh-CN" altLang="en-US" sz="1800" dirty="0">
                <a:solidFill>
                  <a:srgbClr val="00B0F0"/>
                </a:solidFill>
                <a:latin typeface="Consolas" panose="020B0609020204030204" pitchFamily="49" charset="0"/>
              </a:rPr>
              <a:t>362880</a:t>
            </a:r>
          </a:p>
          <a:p>
            <a:pPr marL="0" indent="0">
              <a:buFontTx/>
              <a:buNone/>
              <a:defRPr/>
            </a:pPr>
            <a:r>
              <a:rPr lang="zh-CN" altLang="en-US" sz="1800" dirty="0">
                <a:latin typeface="Consolas" panose="020B0609020204030204" pitchFamily="49" charset="0"/>
              </a:rPr>
              <a:t>&gt;&gt;&gt; reduce(operator.mul, range(1, 6))       #5的阶乘</a:t>
            </a:r>
          </a:p>
          <a:p>
            <a:pPr marL="0" indent="0">
              <a:buFontTx/>
              <a:buNone/>
              <a:defRPr/>
            </a:pPr>
            <a:r>
              <a:rPr lang="zh-CN" altLang="en-US" sz="1800" dirty="0">
                <a:solidFill>
                  <a:srgbClr val="00B0F0"/>
                </a:solidFill>
                <a:latin typeface="Consolas" panose="020B0609020204030204" pitchFamily="49" charset="0"/>
              </a:rPr>
              <a:t>120</a:t>
            </a:r>
          </a:p>
          <a:p>
            <a:pPr marL="0" indent="0">
              <a:buFontTx/>
              <a:buNone/>
              <a:defRPr/>
            </a:pPr>
            <a:r>
              <a:rPr lang="zh-CN" altLang="en-US" sz="1800" dirty="0">
                <a:latin typeface="Consolas" panose="020B0609020204030204" pitchFamily="49" charset="0"/>
              </a:rPr>
              <a:t>&gt;&gt;&gt; reduce(operator.add, map(str, seq))     #转换成字符串再累加</a:t>
            </a:r>
          </a:p>
          <a:p>
            <a:pPr marL="0" indent="0">
              <a:buFontTx/>
              <a:buNone/>
              <a:defRPr/>
            </a:pPr>
            <a:r>
              <a:rPr lang="zh-CN" altLang="en-US" sz="1800" dirty="0">
                <a:solidFill>
                  <a:srgbClr val="00B0F0"/>
                </a:solidFill>
                <a:latin typeface="Consolas" panose="020B0609020204030204" pitchFamily="49" charset="0"/>
              </a:rPr>
              <a:t>'123456789'</a:t>
            </a:r>
          </a:p>
          <a:p>
            <a:pPr marL="0" indent="0">
              <a:buFontTx/>
              <a:buNone/>
              <a:defRPr/>
            </a:pPr>
            <a:r>
              <a:rPr lang="zh-CN" altLang="en-US" sz="1800" dirty="0">
                <a:latin typeface="Consolas" panose="020B0609020204030204" pitchFamily="49" charset="0"/>
              </a:rPr>
              <a:t>&gt;&gt;&gt; reduce(operator.add, [[1, 2], [3]], []) #这个操作占用空间较大，慎用</a:t>
            </a:r>
          </a:p>
          <a:p>
            <a:pPr marL="0" indent="0">
              <a:buFontTx/>
              <a:buNone/>
              <a:defRPr/>
            </a:pPr>
            <a:r>
              <a:rPr lang="zh-CN" altLang="en-US" sz="1800" dirty="0">
                <a:solidFill>
                  <a:srgbClr val="00B0F0"/>
                </a:solidFill>
                <a:latin typeface="Consolas" panose="020B0609020204030204" pitchFamily="49" charset="0"/>
              </a:rPr>
              <a:t>[1, 2, 3]</a:t>
            </a:r>
            <a:endParaRPr lang="zh-CN" altLang="en-US" dirty="0"/>
          </a:p>
        </p:txBody>
      </p:sp>
    </p:spTree>
    <p:extLst>
      <p:ext uri="{BB962C8B-B14F-4D97-AF65-F5344CB8AC3E}">
        <p14:creationId xmlns:p14="http://schemas.microsoft.com/office/powerpoint/2010/main" val="7902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15AF40-A0A1-4DF7-A3BC-1B32E28DD4F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B5A436F-EEBA-48E5-9EB8-040769383728}"/>
              </a:ext>
            </a:extLst>
          </p:cNvPr>
          <p:cNvSpPr>
            <a:spLocks noGrp="1"/>
          </p:cNvSpPr>
          <p:nvPr>
            <p:ph type="body" sz="quarter" idx="15"/>
          </p:nvPr>
        </p:nvSpPr>
        <p:spPr/>
        <p:txBody>
          <a:bodyPr/>
          <a:lstStyle/>
          <a:p>
            <a:endParaRPr lang="zh-CN" altLang="en-US"/>
          </a:p>
        </p:txBody>
      </p:sp>
      <p:sp>
        <p:nvSpPr>
          <p:cNvPr id="5" name="内容占位符 2">
            <a:extLst>
              <a:ext uri="{FF2B5EF4-FFF2-40B4-BE49-F238E27FC236}">
                <a16:creationId xmlns:a16="http://schemas.microsoft.com/office/drawing/2014/main" id="{AE99F29F-46F3-479B-815C-B58283349EDF}"/>
              </a:ext>
            </a:extLst>
          </p:cNvPr>
          <p:cNvSpPr txBox="1">
            <a:spLocks noChangeArrowheads="1"/>
          </p:cNvSpPr>
          <p:nvPr/>
        </p:nvSpPr>
        <p:spPr>
          <a:xfrm>
            <a:off x="1438200" y="1474939"/>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800">
                <a:latin typeface="Consolas" panose="020B0609020204030204" pitchFamily="49" charset="0"/>
              </a:rPr>
              <a:t>&gt;&gt;&gt; L = [(lambda x: x**2), (lambda x: x**3), (lambda x: x**4)]</a:t>
            </a:r>
          </a:p>
          <a:p>
            <a:pPr>
              <a:spcBef>
                <a:spcPct val="0"/>
              </a:spcBef>
              <a:buSzPct val="90000"/>
              <a:buFont typeface="Wingdings" panose="05000000000000000000" pitchFamily="2" charset="2"/>
              <a:buNone/>
            </a:pPr>
            <a:r>
              <a:rPr lang="en-US" altLang="zh-CN" sz="1800">
                <a:latin typeface="Consolas" panose="020B0609020204030204" pitchFamily="49" charset="0"/>
              </a:rPr>
              <a:t>&gt;&gt;&gt; print(L[0](2),L[1](2),L[2](2))</a:t>
            </a:r>
          </a:p>
          <a:p>
            <a:pPr>
              <a:spcBef>
                <a:spcPct val="0"/>
              </a:spcBef>
              <a:buSzPct val="90000"/>
              <a:buFont typeface="Wingdings" panose="05000000000000000000" pitchFamily="2" charset="2"/>
              <a:buNone/>
            </a:pPr>
            <a:r>
              <a:rPr lang="en-US" altLang="zh-CN" sz="1800">
                <a:latin typeface="Consolas" panose="020B0609020204030204" pitchFamily="49" charset="0"/>
              </a:rPr>
              <a:t>4 8 16</a:t>
            </a:r>
          </a:p>
          <a:p>
            <a:pPr>
              <a:spcBef>
                <a:spcPct val="0"/>
              </a:spcBef>
              <a:buSzPct val="90000"/>
              <a:buFont typeface="Wingdings" panose="05000000000000000000" pitchFamily="2" charset="2"/>
              <a:buNone/>
            </a:pPr>
            <a:r>
              <a:rPr lang="en-US" altLang="zh-CN" sz="1800">
                <a:latin typeface="Consolas" panose="020B0609020204030204" pitchFamily="49" charset="0"/>
              </a:rPr>
              <a:t>&gt;&gt;&gt; D = {'f1':(lambda:2+3), 'f2':(lambda:2*3),         </a:t>
            </a:r>
          </a:p>
          <a:p>
            <a:pPr>
              <a:spcBef>
                <a:spcPct val="0"/>
              </a:spcBef>
              <a:buSzPct val="90000"/>
              <a:buFont typeface="Wingdings" panose="05000000000000000000" pitchFamily="2" charset="2"/>
              <a:buNone/>
            </a:pPr>
            <a:r>
              <a:rPr lang="en-US" altLang="zh-CN" sz="1800">
                <a:latin typeface="Consolas" panose="020B0609020204030204" pitchFamily="49" charset="0"/>
              </a:rPr>
              <a:t>         'f3':(lambda:2**3)}</a:t>
            </a:r>
          </a:p>
          <a:p>
            <a:pPr>
              <a:spcBef>
                <a:spcPct val="0"/>
              </a:spcBef>
              <a:buSzPct val="90000"/>
              <a:buFont typeface="Wingdings" panose="05000000000000000000" pitchFamily="2" charset="2"/>
              <a:buNone/>
            </a:pPr>
            <a:r>
              <a:rPr lang="en-US" altLang="zh-CN" sz="1800">
                <a:latin typeface="Consolas" panose="020B0609020204030204" pitchFamily="49" charset="0"/>
              </a:rPr>
              <a:t>&gt;&gt;&gt; print(D['f1'](), D['f2'](), D['f3']())</a:t>
            </a:r>
          </a:p>
          <a:p>
            <a:pPr>
              <a:spcBef>
                <a:spcPct val="0"/>
              </a:spcBef>
              <a:buSzPct val="90000"/>
              <a:buFont typeface="Wingdings" panose="05000000000000000000" pitchFamily="2" charset="2"/>
              <a:buNone/>
            </a:pPr>
            <a:r>
              <a:rPr lang="en-US" altLang="zh-CN" sz="1800">
                <a:latin typeface="Consolas" panose="020B0609020204030204" pitchFamily="49" charset="0"/>
              </a:rPr>
              <a:t>5 6 8</a:t>
            </a:r>
          </a:p>
          <a:p>
            <a:pPr>
              <a:spcBef>
                <a:spcPct val="0"/>
              </a:spcBef>
              <a:buSzPct val="90000"/>
              <a:buFont typeface="Wingdings" panose="05000000000000000000" pitchFamily="2" charset="2"/>
              <a:buNone/>
            </a:pPr>
            <a:r>
              <a:rPr lang="en-US" altLang="zh-CN" sz="1800">
                <a:latin typeface="Consolas" panose="020B0609020204030204" pitchFamily="49" charset="0"/>
              </a:rPr>
              <a:t>&gt;&gt;&gt; L = [1,2,3,4,5]</a:t>
            </a:r>
          </a:p>
          <a:p>
            <a:pPr>
              <a:spcBef>
                <a:spcPct val="0"/>
              </a:spcBef>
              <a:buSzPct val="90000"/>
              <a:buFont typeface="Wingdings" panose="05000000000000000000" pitchFamily="2" charset="2"/>
              <a:buNone/>
            </a:pPr>
            <a:r>
              <a:rPr lang="en-US" altLang="zh-CN" sz="1800">
                <a:latin typeface="Consolas" panose="020B0609020204030204" pitchFamily="49" charset="0"/>
              </a:rPr>
              <a:t>&gt;&gt;&gt; print(list(map(lambda x: x+10, L)))        #</a:t>
            </a:r>
            <a:r>
              <a:rPr lang="zh-CN" altLang="en-US" sz="1800">
                <a:latin typeface="Consolas" panose="020B0609020204030204" pitchFamily="49" charset="0"/>
              </a:rPr>
              <a:t>模拟向量运算</a:t>
            </a:r>
          </a:p>
          <a:p>
            <a:pPr>
              <a:spcBef>
                <a:spcPct val="0"/>
              </a:spcBef>
              <a:buSzPct val="90000"/>
              <a:buFont typeface="Wingdings" panose="05000000000000000000" pitchFamily="2" charset="2"/>
              <a:buNone/>
            </a:pPr>
            <a:r>
              <a:rPr lang="en-US" altLang="zh-CN" sz="1800">
                <a:latin typeface="Consolas" panose="020B0609020204030204" pitchFamily="49" charset="0"/>
              </a:rPr>
              <a:t>[11, 12, 13, 14, 15]</a:t>
            </a:r>
          </a:p>
          <a:p>
            <a:pPr>
              <a:spcBef>
                <a:spcPct val="0"/>
              </a:spcBef>
              <a:buSzPct val="90000"/>
              <a:buFont typeface="Wingdings" panose="05000000000000000000" pitchFamily="2" charset="2"/>
              <a:buNone/>
            </a:pPr>
            <a:r>
              <a:rPr lang="en-US" altLang="zh-CN" sz="1800">
                <a:latin typeface="Consolas" panose="020B0609020204030204" pitchFamily="49" charset="0"/>
              </a:rPr>
              <a:t>&gt;&gt;&gt; L</a:t>
            </a:r>
          </a:p>
          <a:p>
            <a:pPr>
              <a:spcBef>
                <a:spcPct val="0"/>
              </a:spcBef>
              <a:buSzPct val="90000"/>
              <a:buFont typeface="Wingdings" panose="05000000000000000000" pitchFamily="2" charset="2"/>
              <a:buNone/>
            </a:pPr>
            <a:r>
              <a:rPr lang="en-US" altLang="zh-CN" sz="1800">
                <a:latin typeface="Consolas" panose="020B0609020204030204" pitchFamily="49" charset="0"/>
              </a:rPr>
              <a:t>[1, 2, 3, 4, 5]</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221236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1E19D8-AD66-43DA-9C5C-3098F42BFB4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243AA68-A8F1-4F61-8C00-4AD871D1580E}"/>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32E2AF8B-20AA-45F5-AC78-C51FFB355250}"/>
              </a:ext>
            </a:extLst>
          </p:cNvPr>
          <p:cNvSpPr>
            <a:spLocks noGrp="1"/>
          </p:cNvSpPr>
          <p:nvPr>
            <p:ph type="body" sz="quarter" idx="16"/>
          </p:nvPr>
        </p:nvSpPr>
        <p:spPr/>
        <p:txBody>
          <a:bodyPr/>
          <a:lstStyle/>
          <a:p>
            <a:endParaRPr lang="zh-CN" altLang="en-US" dirty="0"/>
          </a:p>
        </p:txBody>
      </p:sp>
      <p:sp>
        <p:nvSpPr>
          <p:cNvPr id="5" name="文本占位符 48130">
            <a:extLst>
              <a:ext uri="{FF2B5EF4-FFF2-40B4-BE49-F238E27FC236}">
                <a16:creationId xmlns:a16="http://schemas.microsoft.com/office/drawing/2014/main" id="{B1CAD6F9-C04B-49AB-94C4-8D72F589C81A}"/>
              </a:ext>
            </a:extLst>
          </p:cNvPr>
          <p:cNvSpPr txBox="1">
            <a:spLocks noChangeArrowheads="1"/>
          </p:cNvSpPr>
          <p:nvPr/>
        </p:nvSpPr>
        <p:spPr>
          <a:xfrm>
            <a:off x="457200" y="1600200"/>
            <a:ext cx="8410575"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SzPct val="90000"/>
              <a:buFont typeface="Wingdings" panose="05000000000000000000" pitchFamily="2" charset="2"/>
              <a:buNone/>
            </a:pPr>
            <a:r>
              <a:rPr lang="pt-BR" altLang="en-US" sz="1800" dirty="0">
                <a:latin typeface="Consolas" panose="020B0609020204030204" pitchFamily="49" charset="0"/>
              </a:rPr>
              <a:t>&gt;&gt;&gt; def demo(n):</a:t>
            </a:r>
          </a:p>
          <a:p>
            <a:pPr>
              <a:buSzPct val="90000"/>
              <a:buFont typeface="Wingdings" panose="05000000000000000000" pitchFamily="2" charset="2"/>
              <a:buNone/>
            </a:pPr>
            <a:r>
              <a:rPr lang="en-US" altLang="zh-CN" sz="1800" dirty="0">
                <a:latin typeface="Consolas" panose="020B0609020204030204" pitchFamily="49" charset="0"/>
              </a:rPr>
              <a:t>    </a:t>
            </a:r>
            <a:r>
              <a:rPr lang="pt-BR" altLang="en-US" sz="1800" dirty="0">
                <a:latin typeface="Consolas" panose="020B0609020204030204" pitchFamily="49" charset="0"/>
              </a:rPr>
              <a:t>return n*n</a:t>
            </a:r>
          </a:p>
          <a:p>
            <a:pPr>
              <a:buSzPct val="90000"/>
              <a:buFont typeface="Wingdings" panose="05000000000000000000" pitchFamily="2" charset="2"/>
              <a:buNone/>
            </a:pPr>
            <a:endParaRPr lang="pt-BR" altLang="en-US" sz="1800" dirty="0">
              <a:latin typeface="Consolas" panose="020B0609020204030204" pitchFamily="49" charset="0"/>
            </a:endParaRPr>
          </a:p>
          <a:p>
            <a:pPr>
              <a:buSzPct val="90000"/>
              <a:buFont typeface="Wingdings" panose="05000000000000000000" pitchFamily="2" charset="2"/>
              <a:buNone/>
            </a:pPr>
            <a:r>
              <a:rPr lang="pt-BR" altLang="en-US" sz="1800" dirty="0">
                <a:latin typeface="Consolas" panose="020B0609020204030204" pitchFamily="49" charset="0"/>
              </a:rPr>
              <a:t>&gt;&gt;&gt; demo(5)</a:t>
            </a:r>
          </a:p>
          <a:p>
            <a:pPr>
              <a:buSzPct val="90000"/>
              <a:buFont typeface="Wingdings" panose="05000000000000000000" pitchFamily="2" charset="2"/>
              <a:buNone/>
            </a:pPr>
            <a:r>
              <a:rPr lang="pt-BR" altLang="en-US" sz="1800" dirty="0">
                <a:latin typeface="Consolas" panose="020B0609020204030204" pitchFamily="49" charset="0"/>
              </a:rPr>
              <a:t>25</a:t>
            </a:r>
          </a:p>
          <a:p>
            <a:pPr>
              <a:buSzPct val="90000"/>
              <a:buFont typeface="Wingdings" panose="05000000000000000000" pitchFamily="2" charset="2"/>
              <a:buNone/>
            </a:pPr>
            <a:r>
              <a:rPr lang="pt-BR" altLang="en-US" sz="1800" dirty="0">
                <a:latin typeface="Consolas" panose="020B0609020204030204" pitchFamily="49" charset="0"/>
              </a:rPr>
              <a:t>&gt;&gt;&gt; a_list = [1,2,3,4,5]</a:t>
            </a:r>
          </a:p>
          <a:p>
            <a:pPr>
              <a:buSzPct val="90000"/>
              <a:buFont typeface="Wingdings" panose="05000000000000000000" pitchFamily="2" charset="2"/>
              <a:buNone/>
            </a:pPr>
            <a:r>
              <a:rPr lang="en-US" altLang="zh-CN" sz="1800" dirty="0">
                <a:latin typeface="Consolas" panose="020B0609020204030204" pitchFamily="49" charset="0"/>
              </a:rPr>
              <a:t>&gt;&gt;&gt; list(map(lambda x: demo(x), </a:t>
            </a:r>
            <a:r>
              <a:rPr lang="en-US" altLang="zh-CN" sz="1800" dirty="0" err="1">
                <a:latin typeface="Consolas" panose="020B0609020204030204" pitchFamily="49" charset="0"/>
              </a:rPr>
              <a:t>a_list</a:t>
            </a:r>
            <a:r>
              <a:rPr lang="en-US" altLang="zh-CN" sz="1800" dirty="0">
                <a:latin typeface="Consolas" panose="020B0609020204030204" pitchFamily="49" charset="0"/>
              </a:rPr>
              <a:t>))  #</a:t>
            </a:r>
            <a:r>
              <a:rPr lang="zh-CN" altLang="en-US" sz="1800" dirty="0">
                <a:latin typeface="Consolas" panose="020B0609020204030204" pitchFamily="49" charset="0"/>
              </a:rPr>
              <a:t>在</a:t>
            </a:r>
            <a:r>
              <a:rPr lang="en-US" altLang="zh-CN" sz="1800" dirty="0">
                <a:latin typeface="Consolas" panose="020B0609020204030204" pitchFamily="49" charset="0"/>
              </a:rPr>
              <a:t>lambda</a:t>
            </a:r>
            <a:r>
              <a:rPr lang="zh-CN" altLang="en-US" sz="1800" dirty="0">
                <a:latin typeface="Consolas" panose="020B0609020204030204" pitchFamily="49" charset="0"/>
              </a:rPr>
              <a:t>表达式中调用函数</a:t>
            </a:r>
          </a:p>
          <a:p>
            <a:pPr>
              <a:buSzPct val="90000"/>
              <a:buFont typeface="Wingdings" panose="05000000000000000000" pitchFamily="2" charset="2"/>
              <a:buNone/>
            </a:pPr>
            <a:r>
              <a:rPr lang="en-US" altLang="zh-CN" sz="1800" dirty="0">
                <a:latin typeface="Consolas" panose="020B0609020204030204" pitchFamily="49" charset="0"/>
              </a:rPr>
              <a:t>[1, 4, 9, 16, 25]</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6346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0EE59-A0FC-4BA6-BCD7-A2A88FB5C9B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0AC0208-D595-447B-8441-1C20905E0FFE}"/>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D9E400A-138B-45C3-9137-BAB86D3221A3}"/>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6136C532-CD00-4746-A6BA-C635BBD56D53}"/>
              </a:ext>
            </a:extLst>
          </p:cNvPr>
          <p:cNvSpPr txBox="1"/>
          <p:nvPr/>
        </p:nvSpPr>
        <p:spPr>
          <a:xfrm>
            <a:off x="1055133" y="1555799"/>
            <a:ext cx="7437513" cy="3924151"/>
          </a:xfrm>
          <a:prstGeom prst="rect">
            <a:avLst/>
          </a:prstGeom>
          <a:noFill/>
        </p:spPr>
        <p:txBody>
          <a:bodyPr wrap="square">
            <a:spAutoFit/>
          </a:bodyPr>
          <a:lstStyle/>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 = list(range(20))           #</a:t>
            </a:r>
            <a:r>
              <a:rPr lang="zh-CN" altLang="en-US" sz="1800" dirty="0">
                <a:latin typeface="Consolas" panose="020B0609020204030204" pitchFamily="49" charset="0"/>
              </a:rPr>
              <a:t>创建列表</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a:t>
            </a:r>
          </a:p>
          <a:p>
            <a:pPr>
              <a:spcBef>
                <a:spcPts val="200"/>
              </a:spcBef>
              <a:buSzPct val="90000"/>
              <a:buFont typeface="Wingdings" panose="05000000000000000000" pitchFamily="2" charset="2"/>
              <a:buNone/>
            </a:pPr>
            <a:r>
              <a:rPr lang="en-US" altLang="zh-CN" sz="1800" dirty="0">
                <a:latin typeface="Consolas" panose="020B0609020204030204" pitchFamily="49" charset="0"/>
              </a:rPr>
              <a:t>[0, 1, 2, 3, 4, 5, 6, 7, 8, 9, 10, 11, 12, 13, 14, 15, 16, 17, 18, 19]</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import random</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random.shuffle</a:t>
            </a:r>
            <a:r>
              <a:rPr lang="en-US" altLang="zh-CN" sz="1800" dirty="0">
                <a:latin typeface="Consolas" panose="020B0609020204030204" pitchFamily="49" charset="0"/>
              </a:rPr>
              <a:t>(data)             #</a:t>
            </a:r>
            <a:r>
              <a:rPr lang="zh-CN" altLang="en-US" sz="1800" dirty="0">
                <a:latin typeface="Consolas" panose="020B0609020204030204" pitchFamily="49" charset="0"/>
              </a:rPr>
              <a:t>打乱顺序</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a:t>
            </a:r>
          </a:p>
          <a:p>
            <a:pPr>
              <a:spcBef>
                <a:spcPts val="200"/>
              </a:spcBef>
              <a:buSzPct val="90000"/>
              <a:buFont typeface="Wingdings" panose="05000000000000000000" pitchFamily="2" charset="2"/>
              <a:buNone/>
            </a:pPr>
            <a:r>
              <a:rPr lang="en-US" altLang="zh-CN" sz="1800" dirty="0">
                <a:latin typeface="Consolas" panose="020B0609020204030204" pitchFamily="49" charset="0"/>
              </a:rPr>
              <a:t>[4, 3, 11, 13, 12, 15, 9, 2, 10, 6, 19, 18, 14, 8, 0, 7, 5, 17, 1, 16]</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data.sort</a:t>
            </a:r>
            <a:r>
              <a:rPr lang="en-US" altLang="zh-CN" sz="1800" dirty="0">
                <a:latin typeface="Consolas" panose="020B0609020204030204" pitchFamily="49" charset="0"/>
              </a:rPr>
              <a:t>(key=lambda x: x)       #</a:t>
            </a:r>
            <a:r>
              <a:rPr lang="zh-CN" altLang="en-US" sz="1800" dirty="0">
                <a:latin typeface="Consolas" panose="020B0609020204030204" pitchFamily="49" charset="0"/>
              </a:rPr>
              <a:t>和不指定规则效果一样</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a:t>
            </a:r>
          </a:p>
          <a:p>
            <a:pPr>
              <a:spcBef>
                <a:spcPts val="200"/>
              </a:spcBef>
              <a:buSzPct val="90000"/>
              <a:buFont typeface="Wingdings" panose="05000000000000000000" pitchFamily="2" charset="2"/>
              <a:buNone/>
            </a:pPr>
            <a:r>
              <a:rPr lang="en-US" altLang="zh-CN" sz="1800" dirty="0">
                <a:latin typeface="Consolas" panose="020B0609020204030204" pitchFamily="49" charset="0"/>
              </a:rPr>
              <a:t>[0, 1, 2, 3, 4, 5, 6, 7, 8, 9, 10, 11, 12, 13, 14, 15, 16, 17, 18, 19]</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298941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76029D2-58CF-4F16-8009-6D09D149A8C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C565AC6-1D70-4FF6-9E50-FFBA0F88C99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421F2DC-593A-486D-A868-D035A5B472BC}"/>
              </a:ext>
            </a:extLst>
          </p:cNvPr>
          <p:cNvSpPr>
            <a:spLocks noGrp="1"/>
          </p:cNvSpPr>
          <p:nvPr>
            <p:ph type="body" sz="quarter" idx="16"/>
          </p:nvPr>
        </p:nvSpPr>
        <p:spPr>
          <a:xfrm>
            <a:off x="695399" y="794364"/>
            <a:ext cx="10058400" cy="2297335"/>
          </a:xfrm>
        </p:spPr>
        <p:txBody>
          <a:bodyPr/>
          <a:lstStyle/>
          <a:p>
            <a:endParaRPr lang="zh-CN" altLang="en-US" dirty="0"/>
          </a:p>
        </p:txBody>
      </p:sp>
      <p:sp>
        <p:nvSpPr>
          <p:cNvPr id="6" name="文本框 5">
            <a:extLst>
              <a:ext uri="{FF2B5EF4-FFF2-40B4-BE49-F238E27FC236}">
                <a16:creationId xmlns:a16="http://schemas.microsoft.com/office/drawing/2014/main" id="{DAB30FD0-3CF4-4A7C-9169-2C120FCB8A45}"/>
              </a:ext>
            </a:extLst>
          </p:cNvPr>
          <p:cNvSpPr txBox="1"/>
          <p:nvPr/>
        </p:nvSpPr>
        <p:spPr>
          <a:xfrm>
            <a:off x="695399" y="813007"/>
            <a:ext cx="11141696" cy="2185214"/>
          </a:xfrm>
          <a:prstGeom prst="rect">
            <a:avLst/>
          </a:prstGeom>
          <a:noFill/>
        </p:spPr>
        <p:txBody>
          <a:bodyPr wrap="square">
            <a:spAutoFit/>
          </a:bodyPr>
          <a:lstStyle/>
          <a:p>
            <a:pPr>
              <a:spcBef>
                <a:spcPts val="2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data.sort</a:t>
            </a:r>
            <a:r>
              <a:rPr lang="en-US" altLang="zh-CN" sz="1800" dirty="0">
                <a:latin typeface="Consolas" panose="020B0609020204030204" pitchFamily="49" charset="0"/>
              </a:rPr>
              <a:t>(key=lambda x: </a:t>
            </a:r>
            <a:r>
              <a:rPr lang="en-US" altLang="zh-CN" sz="1800" dirty="0" err="1">
                <a:latin typeface="Consolas" panose="020B0609020204030204" pitchFamily="49" charset="0"/>
              </a:rPr>
              <a:t>len</a:t>
            </a:r>
            <a:r>
              <a:rPr lang="en-US" altLang="zh-CN" sz="1800" dirty="0">
                <a:latin typeface="Consolas" panose="020B0609020204030204" pitchFamily="49" charset="0"/>
              </a:rPr>
              <a:t>(str(x))) #</a:t>
            </a:r>
            <a:r>
              <a:rPr lang="zh-CN" altLang="en-US" sz="1800" dirty="0">
                <a:latin typeface="Consolas" panose="020B0609020204030204" pitchFamily="49" charset="0"/>
              </a:rPr>
              <a:t>按转换成字符串以后的长度排序</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a:t>
            </a:r>
          </a:p>
          <a:p>
            <a:pPr>
              <a:spcBef>
                <a:spcPts val="200"/>
              </a:spcBef>
              <a:buSzPct val="90000"/>
              <a:buFont typeface="Wingdings" panose="05000000000000000000" pitchFamily="2" charset="2"/>
              <a:buNone/>
            </a:pPr>
            <a:r>
              <a:rPr lang="en-US" altLang="zh-CN" sz="1800" dirty="0">
                <a:latin typeface="Consolas" panose="020B0609020204030204" pitchFamily="49" charset="0"/>
              </a:rPr>
              <a:t>[0, 1, 2, 3, 4, 5, 6, 7, 8, 9, 10, 11, 12, 13, 14, 15, 16, 17, 18, 19]</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data.sort</a:t>
            </a:r>
            <a:r>
              <a:rPr lang="en-US" altLang="zh-CN" sz="1800" dirty="0">
                <a:latin typeface="Consolas" panose="020B0609020204030204" pitchFamily="49" charset="0"/>
              </a:rPr>
              <a:t>(key=lambda x: </a:t>
            </a:r>
            <a:r>
              <a:rPr lang="en-US" altLang="zh-CN" sz="1800" dirty="0" err="1">
                <a:latin typeface="Consolas" panose="020B0609020204030204" pitchFamily="49" charset="0"/>
              </a:rPr>
              <a:t>len</a:t>
            </a:r>
            <a:r>
              <a:rPr lang="en-US" altLang="zh-CN" sz="1800" dirty="0">
                <a:latin typeface="Consolas" panose="020B0609020204030204" pitchFamily="49" charset="0"/>
              </a:rPr>
              <a:t>(str(x)), reverse=True)</a:t>
            </a:r>
          </a:p>
          <a:p>
            <a:pPr>
              <a:spcBef>
                <a:spcPts val="200"/>
              </a:spcBef>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降序排序</a:t>
            </a:r>
          </a:p>
          <a:p>
            <a:pPr>
              <a:spcBef>
                <a:spcPts val="200"/>
              </a:spcBef>
              <a:buSzPct val="90000"/>
              <a:buFont typeface="Wingdings" panose="05000000000000000000" pitchFamily="2" charset="2"/>
              <a:buNone/>
            </a:pPr>
            <a:r>
              <a:rPr lang="en-US" altLang="zh-CN" sz="1800" dirty="0">
                <a:latin typeface="Consolas" panose="020B0609020204030204" pitchFamily="49" charset="0"/>
              </a:rPr>
              <a:t>&gt;&gt;&gt; data</a:t>
            </a:r>
          </a:p>
          <a:p>
            <a:pPr>
              <a:spcBef>
                <a:spcPts val="200"/>
              </a:spcBef>
              <a:buSzPct val="90000"/>
              <a:buFont typeface="Wingdings" panose="05000000000000000000" pitchFamily="2" charset="2"/>
              <a:buNone/>
            </a:pPr>
            <a:r>
              <a:rPr lang="en-US" altLang="zh-CN" sz="1800" dirty="0">
                <a:latin typeface="Consolas" panose="020B0609020204030204" pitchFamily="49" charset="0"/>
              </a:rPr>
              <a:t>[10, 11, 12, 13, 14, 15, 16, 17, 18, 19, 0, 1, 2, 3, 4, 5, 6, 7, 8, 9]</a:t>
            </a:r>
            <a:endParaRPr lang="zh-CN" altLang="en-US" sz="1800" dirty="0">
              <a:latin typeface="Consolas" panose="020B0609020204030204" pitchFamily="49" charset="0"/>
            </a:endParaRPr>
          </a:p>
        </p:txBody>
      </p:sp>
      <p:sp>
        <p:nvSpPr>
          <p:cNvPr id="8" name="文本框 7">
            <a:extLst>
              <a:ext uri="{FF2B5EF4-FFF2-40B4-BE49-F238E27FC236}">
                <a16:creationId xmlns:a16="http://schemas.microsoft.com/office/drawing/2014/main" id="{0B93C11B-8940-4E29-8317-23BFCAFD6B24}"/>
              </a:ext>
            </a:extLst>
          </p:cNvPr>
          <p:cNvSpPr txBox="1"/>
          <p:nvPr/>
        </p:nvSpPr>
        <p:spPr>
          <a:xfrm>
            <a:off x="695398" y="3091699"/>
            <a:ext cx="10801201" cy="3693319"/>
          </a:xfrm>
          <a:prstGeom prst="rect">
            <a:avLst/>
          </a:prstGeom>
          <a:noFill/>
        </p:spPr>
        <p:txBody>
          <a:bodyPr wrap="square">
            <a:spAutoFit/>
          </a:bodyPr>
          <a:lstStyle/>
          <a:p>
            <a:pPr marL="0" indent="0">
              <a:buSzPct val="90000"/>
              <a:buFont typeface="Wingdings" panose="05000000000000000000" pitchFamily="2" charset="2"/>
              <a:buNone/>
            </a:pPr>
            <a:r>
              <a:rPr lang="zh-CN" altLang="en-US" sz="1800" dirty="0">
                <a:latin typeface="Consolas" panose="020B0609020204030204" pitchFamily="49" charset="0"/>
              </a:rPr>
              <a:t>&gt;&gt;&gt; import random</a:t>
            </a:r>
          </a:p>
          <a:p>
            <a:pPr marL="0" indent="0">
              <a:buSzPct val="90000"/>
              <a:buFont typeface="Wingdings" panose="05000000000000000000" pitchFamily="2" charset="2"/>
              <a:buNone/>
            </a:pPr>
            <a:r>
              <a:rPr lang="zh-CN" altLang="en-US" sz="1800" dirty="0">
                <a:latin typeface="Consolas" panose="020B0609020204030204" pitchFamily="49" charset="0"/>
              </a:rPr>
              <a:t>&gt;&gt;&gt; x = [[random.randint(1,10) for j in range(5)] for i in range(5)]</a:t>
            </a:r>
          </a:p>
          <a:p>
            <a:pPr marL="0" indent="0">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使用列表推导式创建列表</a:t>
            </a:r>
          </a:p>
          <a:p>
            <a:pPr marL="0" indent="0">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包含</a:t>
            </a:r>
            <a:r>
              <a:rPr lang="en-US" altLang="zh-CN" sz="1800" dirty="0">
                <a:latin typeface="Consolas" panose="020B0609020204030204" pitchFamily="49" charset="0"/>
              </a:rPr>
              <a:t>5</a:t>
            </a:r>
            <a:r>
              <a:rPr lang="zh-CN" altLang="en-US" sz="1800" dirty="0">
                <a:latin typeface="Consolas" panose="020B0609020204030204" pitchFamily="49" charset="0"/>
              </a:rPr>
              <a:t>个子列表的列表</a:t>
            </a:r>
          </a:p>
          <a:p>
            <a:pPr marL="0" indent="0">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每个子列表中包含</a:t>
            </a:r>
            <a:r>
              <a:rPr lang="en-US" altLang="zh-CN" sz="1800" dirty="0">
                <a:latin typeface="Consolas" panose="020B0609020204030204" pitchFamily="49" charset="0"/>
              </a:rPr>
              <a:t>5</a:t>
            </a:r>
            <a:r>
              <a:rPr lang="zh-CN" altLang="en-US" sz="1800" dirty="0">
                <a:latin typeface="Consolas" panose="020B0609020204030204" pitchFamily="49" charset="0"/>
              </a:rPr>
              <a:t>个</a:t>
            </a:r>
            <a:r>
              <a:rPr lang="en-US" altLang="zh-CN" sz="1800" dirty="0">
                <a:latin typeface="Consolas" panose="020B0609020204030204" pitchFamily="49" charset="0"/>
              </a:rPr>
              <a:t>1</a:t>
            </a:r>
            <a:r>
              <a:rPr lang="zh-CN" altLang="en-US" sz="1800" dirty="0">
                <a:latin typeface="Consolas" panose="020B0609020204030204" pitchFamily="49" charset="0"/>
              </a:rPr>
              <a:t>到</a:t>
            </a:r>
            <a:r>
              <a:rPr lang="en-US" altLang="zh-CN" sz="1800" dirty="0">
                <a:latin typeface="Consolas" panose="020B0609020204030204" pitchFamily="49" charset="0"/>
              </a:rPr>
              <a:t>10</a:t>
            </a:r>
            <a:r>
              <a:rPr lang="zh-CN" altLang="en-US" sz="1800" dirty="0">
                <a:latin typeface="Consolas" panose="020B0609020204030204" pitchFamily="49" charset="0"/>
              </a:rPr>
              <a:t>之间的随机数</a:t>
            </a:r>
          </a:p>
          <a:p>
            <a:pPr marL="0" indent="0">
              <a:buSzPct val="90000"/>
              <a:buFont typeface="Wingdings" panose="05000000000000000000" pitchFamily="2" charset="2"/>
              <a:buNone/>
            </a:pPr>
            <a:r>
              <a:rPr lang="zh-CN" altLang="en-US" sz="1800" dirty="0">
                <a:latin typeface="Consolas" panose="020B0609020204030204" pitchFamily="49" charset="0"/>
              </a:rPr>
              <a:t>&gt;&gt;&gt; for item in x:</a:t>
            </a: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print(item)	</a:t>
            </a:r>
          </a:p>
          <a:p>
            <a:pPr marL="0" indent="0">
              <a:buSzPct val="90000"/>
              <a:buFont typeface="Wingdings" panose="05000000000000000000" pitchFamily="2" charset="2"/>
              <a:buNone/>
            </a:pP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[5, 6, 8, 7, 4]</a:t>
            </a:r>
          </a:p>
          <a:p>
            <a:pPr marL="0" indent="0">
              <a:buSzPct val="90000"/>
              <a:buFont typeface="Wingdings" panose="05000000000000000000" pitchFamily="2" charset="2"/>
              <a:buNone/>
            </a:pPr>
            <a:r>
              <a:rPr lang="zh-CN" altLang="en-US" sz="1800" dirty="0">
                <a:latin typeface="Consolas" panose="020B0609020204030204" pitchFamily="49" charset="0"/>
              </a:rPr>
              <a:t>[1, 5, 3, 9, 4]</a:t>
            </a:r>
          </a:p>
          <a:p>
            <a:pPr marL="0" indent="0">
              <a:buSzPct val="90000"/>
              <a:buFont typeface="Wingdings" panose="05000000000000000000" pitchFamily="2" charset="2"/>
              <a:buNone/>
            </a:pPr>
            <a:r>
              <a:rPr lang="zh-CN" altLang="en-US" sz="1800" dirty="0">
                <a:latin typeface="Consolas" panose="020B0609020204030204" pitchFamily="49" charset="0"/>
              </a:rPr>
              <a:t>[9, 6, 10, 7, 6]</a:t>
            </a:r>
          </a:p>
          <a:p>
            <a:pPr marL="0" indent="0">
              <a:buSzPct val="90000"/>
              <a:buFont typeface="Wingdings" panose="05000000000000000000" pitchFamily="2" charset="2"/>
              <a:buNone/>
            </a:pPr>
            <a:r>
              <a:rPr lang="zh-CN" altLang="en-US" sz="1800" dirty="0">
                <a:latin typeface="Consolas" panose="020B0609020204030204" pitchFamily="49" charset="0"/>
              </a:rPr>
              <a:t>[8, 2, 7, 1, 6]</a:t>
            </a:r>
          </a:p>
          <a:p>
            <a:pPr marL="0" indent="0">
              <a:buSzPct val="90000"/>
              <a:buFont typeface="Wingdings" panose="05000000000000000000" pitchFamily="2" charset="2"/>
              <a:buNone/>
            </a:pPr>
            <a:r>
              <a:rPr lang="zh-CN" altLang="en-US" sz="1800" dirty="0">
                <a:latin typeface="Consolas" panose="020B0609020204030204" pitchFamily="49" charset="0"/>
              </a:rPr>
              <a:t>[1, 7, 5, 3, 5]</a:t>
            </a:r>
            <a:endParaRPr lang="zh-CN" altLang="en-US" dirty="0"/>
          </a:p>
        </p:txBody>
      </p:sp>
    </p:spTree>
    <p:extLst>
      <p:ext uri="{BB962C8B-B14F-4D97-AF65-F5344CB8AC3E}">
        <p14:creationId xmlns:p14="http://schemas.microsoft.com/office/powerpoint/2010/main" val="428005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5DF7CE-4B6C-4CD5-8488-1DBD1070587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8E0DBBC-2F13-4116-BA78-98ECC36273CC}"/>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88945E9-221C-4030-9362-EF71D55DEB61}"/>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FBE8C021-36D7-455E-BA4F-F11AB6DA77A7}"/>
              </a:ext>
            </a:extLst>
          </p:cNvPr>
          <p:cNvSpPr txBox="1"/>
          <p:nvPr/>
        </p:nvSpPr>
        <p:spPr>
          <a:xfrm>
            <a:off x="1055134" y="2149856"/>
            <a:ext cx="10441466" cy="2862322"/>
          </a:xfrm>
          <a:prstGeom prst="rect">
            <a:avLst/>
          </a:prstGeom>
          <a:noFill/>
        </p:spPr>
        <p:txBody>
          <a:bodyPr wrap="square">
            <a:spAutoFit/>
          </a:bodyPr>
          <a:lstStyle/>
          <a:p>
            <a:pPr marL="0" indent="0">
              <a:buSzPct val="90000"/>
              <a:buFont typeface="Wingdings" panose="05000000000000000000" pitchFamily="2" charset="2"/>
              <a:buNone/>
            </a:pPr>
            <a:r>
              <a:rPr lang="zh-CN" altLang="en-US" sz="1800" dirty="0">
                <a:latin typeface="Consolas" panose="020B0609020204030204" pitchFamily="49" charset="0"/>
              </a:rPr>
              <a:t>&gt;&gt;&gt; y = sorted(x, key=lambda item: (item[1], item[4]))</a:t>
            </a:r>
          </a:p>
          <a:p>
            <a:pPr marL="0" indent="0">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按子列表中第</a:t>
            </a:r>
            <a:r>
              <a:rPr lang="en-US" altLang="zh-CN" sz="1800" dirty="0">
                <a:latin typeface="Consolas" panose="020B0609020204030204" pitchFamily="49" charset="0"/>
              </a:rPr>
              <a:t>2</a:t>
            </a:r>
            <a:r>
              <a:rPr lang="zh-CN" altLang="en-US" sz="1800" dirty="0">
                <a:latin typeface="Consolas" panose="020B0609020204030204" pitchFamily="49" charset="0"/>
              </a:rPr>
              <a:t>个元素升序、第</a:t>
            </a:r>
            <a:r>
              <a:rPr lang="en-US" altLang="zh-CN" sz="1800" dirty="0">
                <a:latin typeface="Consolas" panose="020B0609020204030204" pitchFamily="49" charset="0"/>
              </a:rPr>
              <a:t>5</a:t>
            </a:r>
            <a:r>
              <a:rPr lang="zh-CN" altLang="en-US" sz="1800" dirty="0">
                <a:latin typeface="Consolas" panose="020B0609020204030204" pitchFamily="49" charset="0"/>
              </a:rPr>
              <a:t>个元素升序排序</a:t>
            </a:r>
          </a:p>
          <a:p>
            <a:pPr marL="0" indent="0">
              <a:buSzPct val="90000"/>
              <a:buFont typeface="Wingdings" panose="05000000000000000000" pitchFamily="2" charset="2"/>
              <a:buNone/>
            </a:pPr>
            <a:r>
              <a:rPr lang="zh-CN" altLang="en-US" sz="1800" dirty="0">
                <a:latin typeface="Consolas" panose="020B0609020204030204" pitchFamily="49" charset="0"/>
              </a:rPr>
              <a:t>&gt;&gt;&gt; for item in y:</a:t>
            </a: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print(item)	</a:t>
            </a:r>
          </a:p>
          <a:p>
            <a:pPr marL="0" indent="0">
              <a:buSzPct val="90000"/>
              <a:buFont typeface="Wingdings" panose="05000000000000000000" pitchFamily="2" charset="2"/>
              <a:buNone/>
            </a:pP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[8, 2, 7, 1, 6]</a:t>
            </a:r>
          </a:p>
          <a:p>
            <a:pPr marL="0" indent="0">
              <a:buSzPct val="90000"/>
              <a:buFont typeface="Wingdings" panose="05000000000000000000" pitchFamily="2" charset="2"/>
              <a:buNone/>
            </a:pPr>
            <a:r>
              <a:rPr lang="zh-CN" altLang="en-US" sz="1800" dirty="0">
                <a:latin typeface="Consolas" panose="020B0609020204030204" pitchFamily="49" charset="0"/>
              </a:rPr>
              <a:t>[1, 5, 3, 9, 4]</a:t>
            </a:r>
          </a:p>
          <a:p>
            <a:pPr marL="0" indent="0">
              <a:buSzPct val="90000"/>
              <a:buFont typeface="Wingdings" panose="05000000000000000000" pitchFamily="2" charset="2"/>
              <a:buNone/>
            </a:pPr>
            <a:r>
              <a:rPr lang="zh-CN" altLang="en-US" sz="1800" dirty="0">
                <a:latin typeface="Consolas" panose="020B0609020204030204" pitchFamily="49" charset="0"/>
              </a:rPr>
              <a:t>[5, 6, 8, 7, 4]</a:t>
            </a:r>
          </a:p>
          <a:p>
            <a:pPr marL="0" indent="0">
              <a:buSzPct val="90000"/>
              <a:buFont typeface="Wingdings" panose="05000000000000000000" pitchFamily="2" charset="2"/>
              <a:buNone/>
            </a:pPr>
            <a:r>
              <a:rPr lang="zh-CN" altLang="en-US" sz="1800" dirty="0">
                <a:latin typeface="Consolas" panose="020B0609020204030204" pitchFamily="49" charset="0"/>
              </a:rPr>
              <a:t>[9, 6, 10, 7, 6]</a:t>
            </a:r>
          </a:p>
          <a:p>
            <a:pPr marL="0" indent="0">
              <a:buSzPct val="90000"/>
              <a:buFont typeface="Wingdings" panose="05000000000000000000" pitchFamily="2" charset="2"/>
              <a:buNone/>
            </a:pPr>
            <a:r>
              <a:rPr lang="zh-CN" altLang="en-US" sz="1800" dirty="0">
                <a:latin typeface="Consolas" panose="020B0609020204030204" pitchFamily="49" charset="0"/>
              </a:rPr>
              <a:t>[1, 7, 5, 3, 5]</a:t>
            </a:r>
            <a:endParaRPr lang="zh-CN" altLang="en-US" dirty="0"/>
          </a:p>
        </p:txBody>
      </p:sp>
    </p:spTree>
    <p:extLst>
      <p:ext uri="{BB962C8B-B14F-4D97-AF65-F5344CB8AC3E}">
        <p14:creationId xmlns:p14="http://schemas.microsoft.com/office/powerpoint/2010/main" val="24545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257792" y="-7642582"/>
            <a:ext cx="5675952" cy="92165"/>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sp>
        <p:nvSpPr>
          <p:cNvPr id="28" name="TextBox 27"/>
          <p:cNvSpPr txBox="1"/>
          <p:nvPr/>
        </p:nvSpPr>
        <p:spPr>
          <a:xfrm>
            <a:off x="2165333" y="-8371200"/>
            <a:ext cx="7860873" cy="666786"/>
          </a:xfrm>
          <a:prstGeom prst="rect">
            <a:avLst/>
          </a:prstGeom>
          <a:noFill/>
          <a:effectLst/>
        </p:spPr>
        <p:txBody>
          <a:bodyPr wrap="square" rtlCol="0">
            <a:spAutoFit/>
          </a:bodyPr>
          <a:lstStyle/>
          <a:p>
            <a:pPr algn="ctr" defTabSz="1219170"/>
            <a:r>
              <a:rPr lang="en-US" altLang="zh-CN" sz="3733" kern="0">
                <a:solidFill>
                  <a:srgbClr val="1A7BAE"/>
                </a:solidFill>
              </a:rPr>
              <a:t>THANKS</a:t>
            </a:r>
            <a:r>
              <a:rPr lang="en-US" altLang="zh-CN" sz="3733" kern="0">
                <a:solidFill>
                  <a:srgbClr val="BF3420"/>
                </a:solidFill>
              </a:rPr>
              <a:t> </a:t>
            </a:r>
            <a:r>
              <a:rPr lang="en-US" altLang="zh-CN" sz="3733" kern="0">
                <a:solidFill>
                  <a:srgbClr val="95BC49"/>
                </a:solidFill>
              </a:rPr>
              <a:t>FOR</a:t>
            </a:r>
            <a:r>
              <a:rPr lang="zh-CN" altLang="en-US" sz="3733" kern="0">
                <a:solidFill>
                  <a:srgbClr val="1A7BAE"/>
                </a:solidFill>
              </a:rPr>
              <a:t> </a:t>
            </a:r>
            <a:r>
              <a:rPr lang="en-US" altLang="zh-CN" sz="3733" kern="0">
                <a:solidFill>
                  <a:srgbClr val="FDA907"/>
                </a:solidFill>
              </a:rPr>
              <a:t>YOUR</a:t>
            </a:r>
            <a:r>
              <a:rPr lang="en-US" altLang="zh-CN" sz="3733" kern="0">
                <a:solidFill>
                  <a:srgbClr val="1A7BAE"/>
                </a:solidFill>
              </a:rPr>
              <a:t> </a:t>
            </a:r>
            <a:r>
              <a:rPr lang="en-US" altLang="zh-CN" sz="3733" kern="0">
                <a:solidFill>
                  <a:srgbClr val="BF3420"/>
                </a:solidFill>
              </a:rPr>
              <a:t>WATCHING</a:t>
            </a:r>
          </a:p>
        </p:txBody>
      </p:sp>
      <p:sp>
        <p:nvSpPr>
          <p:cNvPr id="29" name="矩形 28"/>
          <p:cNvSpPr/>
          <p:nvPr/>
        </p:nvSpPr>
        <p:spPr>
          <a:xfrm>
            <a:off x="2705391" y="-7503108"/>
            <a:ext cx="6780755" cy="707758"/>
          </a:xfrm>
          <a:prstGeom prst="rect">
            <a:avLst/>
          </a:prstGeom>
        </p:spPr>
        <p:txBody>
          <a:bodyPr wrap="square">
            <a:spAutoFit/>
          </a:bodyPr>
          <a:lstStyle/>
          <a:p>
            <a:pPr algn="ctr" defTabSz="1219170">
              <a:lnSpc>
                <a:spcPct val="150000"/>
              </a:lnSpc>
            </a:pPr>
            <a:r>
              <a:rPr lang="en-US" altLang="zh-CN" sz="1333" kern="0" dirty="0">
                <a:solidFill>
                  <a:schemeClr val="tx1">
                    <a:lumMod val="50000"/>
                    <a:lumOff val="50000"/>
                  </a:schemeClr>
                </a:solidFill>
              </a:rPr>
              <a:t>Lorem Ipsum Dolor Sit </a:t>
            </a:r>
            <a:r>
              <a:rPr lang="en-US" altLang="zh-CN" sz="1333" kern="0" dirty="0" err="1">
                <a:solidFill>
                  <a:schemeClr val="tx1">
                    <a:lumMod val="50000"/>
                    <a:lumOff val="50000"/>
                  </a:schemeClr>
                </a:solidFill>
              </a:rPr>
              <a:t>Er</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Elit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Lamet</a:t>
            </a:r>
            <a:r>
              <a:rPr lang="en-US" altLang="zh-CN" sz="1333" kern="0" dirty="0">
                <a:solidFill>
                  <a:schemeClr val="tx1">
                    <a:lumMod val="50000"/>
                    <a:lumOff val="50000"/>
                  </a:schemeClr>
                </a:solidFill>
              </a:rPr>
              <a:t>, Consectetaur </a:t>
            </a:r>
            <a:r>
              <a:rPr lang="en-US" altLang="zh-CN" sz="1333" kern="0" dirty="0" err="1">
                <a:solidFill>
                  <a:schemeClr val="tx1">
                    <a:lumMod val="50000"/>
                    <a:lumOff val="50000"/>
                  </a:schemeClr>
                </a:solidFill>
              </a:rPr>
              <a:t>Cillium</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Adipisicing</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Pecu</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Sed</a:t>
            </a:r>
            <a:r>
              <a:rPr lang="en-US" altLang="zh-CN" sz="1333" kern="0" dirty="0">
                <a:solidFill>
                  <a:schemeClr val="tx1">
                    <a:lumMod val="50000"/>
                    <a:lumOff val="50000"/>
                  </a:schemeClr>
                </a:solidFill>
              </a:rPr>
              <a:t> Do </a:t>
            </a:r>
            <a:r>
              <a:rPr lang="en-US" altLang="zh-CN" sz="1333" kern="0" dirty="0" err="1">
                <a:solidFill>
                  <a:schemeClr val="tx1">
                    <a:lumMod val="50000"/>
                    <a:lumOff val="50000"/>
                  </a:schemeClr>
                </a:solidFill>
              </a:rPr>
              <a:t>Eiusmod</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Tempor</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Incididunt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Ut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Labore</a:t>
            </a:r>
            <a:r>
              <a:rPr lang="en-US" altLang="zh-CN" sz="1333" kern="0" dirty="0">
                <a:solidFill>
                  <a:schemeClr val="tx1">
                    <a:lumMod val="50000"/>
                    <a:lumOff val="50000"/>
                  </a:schemeClr>
                </a:solidFill>
              </a:rPr>
              <a:t> Et </a:t>
            </a:r>
            <a:r>
              <a:rPr lang="en-US" altLang="zh-CN" sz="1333" kern="0" dirty="0" err="1">
                <a:solidFill>
                  <a:schemeClr val="tx1">
                    <a:lumMod val="50000"/>
                    <a:lumOff val="50000"/>
                  </a:schemeClr>
                </a:solidFill>
              </a:rPr>
              <a:t>Dolore</a:t>
            </a:r>
            <a:r>
              <a:rPr lang="en-US" altLang="zh-CN" sz="1333" kern="0" dirty="0">
                <a:solidFill>
                  <a:schemeClr val="tx1">
                    <a:lumMod val="50000"/>
                    <a:lumOff val="50000"/>
                  </a:schemeClr>
                </a:solidFill>
              </a:rPr>
              <a:t> Magna </a:t>
            </a:r>
            <a:r>
              <a:rPr lang="en-US" altLang="zh-CN" sz="1333" kern="0" dirty="0" err="1">
                <a:solidFill>
                  <a:schemeClr val="tx1">
                    <a:lumMod val="50000"/>
                    <a:lumOff val="50000"/>
                  </a:schemeClr>
                </a:solidFill>
              </a:rPr>
              <a:t>Aliqua</a:t>
            </a:r>
            <a:r>
              <a:rPr lang="en-US" altLang="zh-CN" sz="1333" kern="0" dirty="0">
                <a:solidFill>
                  <a:schemeClr val="tx1">
                    <a:lumMod val="50000"/>
                    <a:lumOff val="50000"/>
                  </a:schemeClr>
                </a:solidFill>
              </a:rPr>
              <a:t>. </a:t>
            </a:r>
          </a:p>
        </p:txBody>
      </p:sp>
      <p:sp>
        <p:nvSpPr>
          <p:cNvPr id="2" name="文本占位符 1"/>
          <p:cNvSpPr>
            <a:spLocks noGrp="1"/>
          </p:cNvSpPr>
          <p:nvPr>
            <p:ph type="body" sz="quarter" idx="10"/>
          </p:nvPr>
        </p:nvSpPr>
        <p:spPr/>
        <p:txBody>
          <a:bodyPr/>
          <a:lstStyle/>
          <a:p>
            <a:r>
              <a:rPr lang="en-US" altLang="zh-CN" dirty="0"/>
              <a:t>Thank you</a:t>
            </a:r>
            <a:endParaRPr lang="zh-CN" altLang="en-US" dirty="0"/>
          </a:p>
        </p:txBody>
      </p:sp>
      <p:sp>
        <p:nvSpPr>
          <p:cNvPr id="5" name="文本占位符 4">
            <a:extLst>
              <a:ext uri="{FF2B5EF4-FFF2-40B4-BE49-F238E27FC236}">
                <a16:creationId xmlns:a16="http://schemas.microsoft.com/office/drawing/2014/main" id="{DB87FF1A-7A14-45F8-A9D1-EEFB7F5BDA44}"/>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53630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EDD526-A931-42B7-8EE7-BE614396911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E64BD2E-112D-4702-A8B3-EB63F3891E7D}"/>
              </a:ext>
            </a:extLst>
          </p:cNvPr>
          <p:cNvSpPr>
            <a:spLocks noGrp="1"/>
          </p:cNvSpPr>
          <p:nvPr>
            <p:ph type="body" sz="quarter" idx="15"/>
          </p:nvPr>
        </p:nvSpPr>
        <p:spPr/>
        <p:txBody>
          <a:bodyPr/>
          <a:lstStyle/>
          <a:p>
            <a:r>
              <a:rPr lang="zh-CN" altLang="en-US" dirty="0"/>
              <a:t>使用</a:t>
            </a:r>
            <a:r>
              <a:rPr lang="en-US" altLang="zh-CN" dirty="0" err="1"/>
              <a:t>Conda</a:t>
            </a:r>
            <a:r>
              <a:rPr lang="zh-CN" altLang="en-US" dirty="0"/>
              <a:t>安装</a:t>
            </a:r>
            <a:r>
              <a:rPr lang="en-US" altLang="zh-CN" dirty="0"/>
              <a:t>python</a:t>
            </a:r>
            <a:r>
              <a:rPr lang="zh-CN" altLang="en-US" dirty="0"/>
              <a:t>和管理第三方包</a:t>
            </a:r>
          </a:p>
        </p:txBody>
      </p:sp>
      <p:sp>
        <p:nvSpPr>
          <p:cNvPr id="4" name="文本占位符 3">
            <a:extLst>
              <a:ext uri="{FF2B5EF4-FFF2-40B4-BE49-F238E27FC236}">
                <a16:creationId xmlns:a16="http://schemas.microsoft.com/office/drawing/2014/main" id="{D5E39255-41E9-400A-99A8-4C00030AF749}"/>
              </a:ext>
            </a:extLst>
          </p:cNvPr>
          <p:cNvSpPr>
            <a:spLocks noGrp="1"/>
          </p:cNvSpPr>
          <p:nvPr>
            <p:ph type="body" sz="quarter" idx="16"/>
          </p:nvPr>
        </p:nvSpPr>
        <p:spPr/>
        <p:txBody>
          <a:bodyPr/>
          <a:lstStyle/>
          <a:p>
            <a:r>
              <a:rPr lang="en-US" altLang="zh-CN" dirty="0" err="1"/>
              <a:t>Conda</a:t>
            </a:r>
            <a:r>
              <a:rPr lang="zh-CN" altLang="en-US" dirty="0"/>
              <a:t>是一个包管理器。可以理解为一个工具，也是一个可执行命令，其核心功能是包管理与环境管理。</a:t>
            </a:r>
            <a:endParaRPr lang="en-US" altLang="zh-CN" dirty="0"/>
          </a:p>
          <a:p>
            <a:pPr lvl="1"/>
            <a:r>
              <a:rPr lang="zh-CN" altLang="en-US" dirty="0"/>
              <a:t>提供了对</a:t>
            </a:r>
            <a:r>
              <a:rPr lang="en-US" altLang="zh-CN" dirty="0"/>
              <a:t>Python </a:t>
            </a:r>
            <a:r>
              <a:rPr lang="zh-CN" altLang="en-US" dirty="0"/>
              <a:t>包的查找、下载、安装、卸载功能，</a:t>
            </a:r>
            <a:r>
              <a:rPr lang="en-US" altLang="zh-CN" dirty="0"/>
              <a:t>pip</a:t>
            </a:r>
            <a:r>
              <a:rPr lang="zh-CN" altLang="en-US" dirty="0"/>
              <a:t>也可以起到类似作用</a:t>
            </a:r>
            <a:endParaRPr lang="en-US" altLang="zh-CN" dirty="0"/>
          </a:p>
          <a:p>
            <a:pPr lvl="1"/>
            <a:r>
              <a:rPr lang="zh-CN" altLang="en-US" dirty="0"/>
              <a:t>环境管理则允许用户方便地安装不同版本的</a:t>
            </a:r>
            <a:r>
              <a:rPr lang="en-US" altLang="zh-CN" dirty="0"/>
              <a:t>python</a:t>
            </a:r>
            <a:r>
              <a:rPr lang="zh-CN" altLang="en-US" dirty="0"/>
              <a:t>并可以快速切换</a:t>
            </a:r>
            <a:endParaRPr lang="en-US" altLang="zh-CN" dirty="0"/>
          </a:p>
          <a:p>
            <a:r>
              <a:rPr lang="en-US" altLang="zh-CN" dirty="0"/>
              <a:t>Anaconda</a:t>
            </a:r>
            <a:r>
              <a:rPr lang="zh-CN" altLang="en-US" dirty="0"/>
              <a:t>或</a:t>
            </a:r>
            <a:r>
              <a:rPr lang="en-US" altLang="zh-CN" dirty="0" err="1"/>
              <a:t>Miniconda</a:t>
            </a:r>
            <a:r>
              <a:rPr lang="zh-CN" altLang="en-US" dirty="0"/>
              <a:t>发行包</a:t>
            </a:r>
            <a:endParaRPr lang="en-US" altLang="zh-CN" dirty="0"/>
          </a:p>
          <a:p>
            <a:pPr lvl="1"/>
            <a:r>
              <a:rPr lang="en-US" altLang="zh-CN" dirty="0"/>
              <a:t>Anaconda</a:t>
            </a:r>
            <a:r>
              <a:rPr lang="zh-CN" altLang="en-US" dirty="0"/>
              <a:t>包含了</a:t>
            </a:r>
            <a:r>
              <a:rPr lang="en-US" altLang="zh-CN" dirty="0" err="1"/>
              <a:t>conda</a:t>
            </a:r>
            <a:r>
              <a:rPr lang="zh-CN" altLang="en-US" dirty="0"/>
              <a:t>、</a:t>
            </a:r>
            <a:r>
              <a:rPr lang="en-US" altLang="zh-CN" dirty="0"/>
              <a:t>Python</a:t>
            </a:r>
            <a:r>
              <a:rPr lang="zh-CN" altLang="en-US" dirty="0"/>
              <a:t>等</a:t>
            </a:r>
            <a:r>
              <a:rPr lang="en-US" altLang="zh-CN" dirty="0"/>
              <a:t>180</a:t>
            </a:r>
            <a:r>
              <a:rPr lang="zh-CN" altLang="en-US" dirty="0"/>
              <a:t>多个科学包及其依赖项。可以称为</a:t>
            </a:r>
            <a:r>
              <a:rPr lang="en-US" altLang="zh-CN" dirty="0"/>
              <a:t>python</a:t>
            </a:r>
            <a:r>
              <a:rPr lang="zh-CN" altLang="en-US" dirty="0"/>
              <a:t>的一种发行版。</a:t>
            </a:r>
            <a:endParaRPr lang="en-US" altLang="zh-CN" dirty="0"/>
          </a:p>
          <a:p>
            <a:pPr lvl="1"/>
            <a:r>
              <a:rPr lang="en-US" altLang="zh-CN" dirty="0" err="1"/>
              <a:t>Miniconda</a:t>
            </a:r>
            <a:r>
              <a:rPr lang="zh-CN" altLang="en-US" dirty="0"/>
              <a:t>，只包含最基本的内容</a:t>
            </a:r>
            <a:r>
              <a:rPr lang="en-US" altLang="zh-CN" dirty="0"/>
              <a:t>——python</a:t>
            </a:r>
            <a:r>
              <a:rPr lang="zh-CN" altLang="en-US" dirty="0"/>
              <a:t>与</a:t>
            </a:r>
            <a:r>
              <a:rPr lang="en-US" altLang="zh-CN" dirty="0" err="1"/>
              <a:t>conda</a:t>
            </a:r>
            <a:r>
              <a:rPr lang="zh-CN" altLang="en-US" dirty="0"/>
              <a:t>，以及相关的必须依赖项，对于空间要求严格的用户，</a:t>
            </a:r>
            <a:r>
              <a:rPr lang="en-US" altLang="zh-CN" dirty="0" err="1"/>
              <a:t>Miniconda</a:t>
            </a:r>
            <a:r>
              <a:rPr lang="zh-CN" altLang="en-US" dirty="0"/>
              <a:t>是一种选择</a:t>
            </a:r>
            <a:endParaRPr lang="en-US" altLang="zh-CN" dirty="0"/>
          </a:p>
          <a:p>
            <a:r>
              <a:rPr lang="zh-CN" altLang="en-US" dirty="0"/>
              <a:t>创建可以包含不同版本的</a:t>
            </a:r>
            <a:r>
              <a:rPr lang="en-US" altLang="zh-CN" dirty="0"/>
              <a:t>Python</a:t>
            </a:r>
            <a:r>
              <a:rPr lang="zh-CN" altLang="en-US" dirty="0"/>
              <a:t>或其他软件包的隔离环境。在使用数据科学工具时，这非常有用，因为不同的工具可能包含冲突的要求，这些要求可能会阻止它们全部安装到单个环境中。 </a:t>
            </a:r>
            <a:r>
              <a:rPr lang="en-US" altLang="zh-CN" dirty="0">
                <a:solidFill>
                  <a:srgbClr val="FF0000"/>
                </a:solidFill>
              </a:rPr>
              <a:t>Pip</a:t>
            </a:r>
            <a:r>
              <a:rPr lang="zh-CN" altLang="en-US" dirty="0">
                <a:solidFill>
                  <a:srgbClr val="FF0000"/>
                </a:solidFill>
              </a:rPr>
              <a:t>没有内置的环境支持</a:t>
            </a:r>
          </a:p>
        </p:txBody>
      </p:sp>
    </p:spTree>
    <p:extLst>
      <p:ext uri="{BB962C8B-B14F-4D97-AF65-F5344CB8AC3E}">
        <p14:creationId xmlns:p14="http://schemas.microsoft.com/office/powerpoint/2010/main" val="17349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B0E5B5-3ABD-4191-849F-1FBD6A05114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CD38D00-EC8B-4A57-91CE-68526DB83171}"/>
              </a:ext>
            </a:extLst>
          </p:cNvPr>
          <p:cNvSpPr>
            <a:spLocks noGrp="1"/>
          </p:cNvSpPr>
          <p:nvPr>
            <p:ph type="body" sz="quarter" idx="15"/>
          </p:nvPr>
        </p:nvSpPr>
        <p:spPr/>
        <p:txBody>
          <a:bodyPr/>
          <a:lstStyle/>
          <a:p>
            <a:r>
              <a:rPr lang="en-US" altLang="zh-CN" dirty="0" err="1"/>
              <a:t>Conda</a:t>
            </a:r>
            <a:r>
              <a:rPr lang="zh-CN" altLang="en-US" dirty="0"/>
              <a:t>环境安装及使用</a:t>
            </a:r>
          </a:p>
        </p:txBody>
      </p:sp>
      <p:sp>
        <p:nvSpPr>
          <p:cNvPr id="4" name="文本占位符 3">
            <a:extLst>
              <a:ext uri="{FF2B5EF4-FFF2-40B4-BE49-F238E27FC236}">
                <a16:creationId xmlns:a16="http://schemas.microsoft.com/office/drawing/2014/main" id="{C0F979C8-DC97-44FC-85BB-92F4CAA6295F}"/>
              </a:ext>
            </a:extLst>
          </p:cNvPr>
          <p:cNvSpPr>
            <a:spLocks noGrp="1"/>
          </p:cNvSpPr>
          <p:nvPr>
            <p:ph type="body" sz="quarter" idx="16"/>
          </p:nvPr>
        </p:nvSpPr>
        <p:spPr/>
        <p:txBody>
          <a:bodyPr/>
          <a:lstStyle/>
          <a:p>
            <a:r>
              <a:rPr lang="zh-CN" altLang="en-US" dirty="0">
                <a:solidFill>
                  <a:srgbClr val="FF0000"/>
                </a:solidFill>
              </a:rPr>
              <a:t>安装</a:t>
            </a:r>
            <a:r>
              <a:rPr lang="en-US" altLang="zh-CN" dirty="0" err="1">
                <a:solidFill>
                  <a:srgbClr val="FF0000"/>
                </a:solidFill>
              </a:rPr>
              <a:t>Miniconda</a:t>
            </a:r>
            <a:endParaRPr lang="en-US" altLang="zh-CN" dirty="0">
              <a:solidFill>
                <a:srgbClr val="FF0000"/>
              </a:solidFill>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wget</a:t>
            </a:r>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u="sng"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hlinkClick r:id="rId2"/>
              </a:rPr>
              <a:t>https://mirrors.tuna.tsinghua.edu.cn/anaconda/miniconda/Miniconda3-latest-Linux-x86_64.sh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bash Miniconda3-latest-Linux-x86.sh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source .</a:t>
            </a:r>
            <a:r>
              <a:rPr lang="en-US" altLang="zh-CN" sz="1800" kern="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bashrc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solidFill>
                  <a:srgbClr val="FF0000"/>
                </a:solidFill>
              </a:rPr>
              <a:t>配置国内</a:t>
            </a:r>
            <a:r>
              <a:rPr lang="en-US" altLang="zh-CN" dirty="0" err="1">
                <a:solidFill>
                  <a:srgbClr val="FF0000"/>
                </a:solidFill>
              </a:rPr>
              <a:t>conda</a:t>
            </a:r>
            <a:r>
              <a:rPr lang="zh-CN" altLang="en-US" dirty="0">
                <a:solidFill>
                  <a:srgbClr val="FF0000"/>
                </a:solidFill>
              </a:rPr>
              <a:t>源</a:t>
            </a:r>
            <a:endParaRPr lang="en-US" altLang="zh-CN" dirty="0">
              <a:solidFill>
                <a:srgbClr val="FF0000"/>
              </a:solidFill>
            </a:endParaRPr>
          </a:p>
          <a:p>
            <a:r>
              <a:rPr lang="en-US" altLang="zh-CN" sz="1800" kern="0" dirty="0" err="1">
                <a:solidFill>
                  <a:srgbClr val="333333"/>
                </a:solidFill>
                <a:effectLst/>
                <a:latin typeface="Consolas" panose="020B0609020204030204" pitchFamily="49" charset="0"/>
                <a:ea typeface="宋体" panose="02010600030101010101" pitchFamily="2" charset="-122"/>
                <a:cs typeface="宋体" panose="02010600030101010101" pitchFamily="2" charset="-122"/>
              </a:rPr>
              <a:t>conda</a:t>
            </a:r>
            <a:r>
              <a:rPr lang="en-US" altLang="zh-CN" sz="1800" kern="0"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 config --</a:t>
            </a:r>
            <a:r>
              <a:rPr lang="en-US" altLang="zh-CN" sz="1800" kern="0" dirty="0">
                <a:solidFill>
                  <a:srgbClr val="000088"/>
                </a:solidFill>
                <a:effectLst/>
                <a:latin typeface="Consolas" panose="020B0609020204030204" pitchFamily="49" charset="0"/>
                <a:ea typeface="宋体" panose="02010600030101010101" pitchFamily="2" charset="-122"/>
                <a:cs typeface="宋体" panose="02010600030101010101" pitchFamily="2" charset="-122"/>
              </a:rPr>
              <a:t>add</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a:t>
            </a:r>
            <a:r>
              <a:rPr lang="en-US" altLang="zh-CN" sz="1800" kern="0" dirty="0">
                <a:solidFill>
                  <a:srgbClr val="333333"/>
                </a:solidFill>
                <a:effectLst/>
                <a:latin typeface="Consolas" panose="020B0609020204030204" pitchFamily="49" charset="0"/>
                <a:ea typeface="宋体" panose="02010600030101010101" pitchFamily="2" charset="-122"/>
                <a:cs typeface="宋体" panose="02010600030101010101" pitchFamily="2" charset="-122"/>
              </a:rPr>
              <a:t>channels </a:t>
            </a:r>
            <a:r>
              <a:rPr lang="en-US" altLang="zh-CN" sz="1800" u="sng" kern="0" dirty="0">
                <a:solidFill>
                  <a:srgbClr val="0000FF"/>
                </a:solidFill>
                <a:effectLst/>
                <a:latin typeface="Consolas" panose="020B0609020204030204" pitchFamily="49" charset="0"/>
                <a:ea typeface="宋体" panose="02010600030101010101" pitchFamily="2" charset="-122"/>
                <a:cs typeface="宋体" panose="02010600030101010101" pitchFamily="2" charset="-122"/>
                <a:hlinkClick r:id="rId3"/>
              </a:rPr>
              <a:t>https://mirrors.tuna.tsinghua.edu.cn/anaconda/pkgs/free/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solidFill>
                  <a:srgbClr val="FF0000"/>
                </a:solidFill>
              </a:rPr>
              <a:t>创建一个</a:t>
            </a:r>
            <a:r>
              <a:rPr lang="en-US" altLang="zh-CN" dirty="0" err="1">
                <a:solidFill>
                  <a:srgbClr val="FF0000"/>
                </a:solidFill>
              </a:rPr>
              <a:t>conda</a:t>
            </a:r>
            <a:r>
              <a:rPr lang="zh-CN" altLang="en-US" dirty="0">
                <a:solidFill>
                  <a:srgbClr val="FF0000"/>
                </a:solidFill>
              </a:rPr>
              <a:t>环境</a:t>
            </a:r>
            <a:endParaRPr lang="en-US" altLang="zh-CN" dirty="0">
              <a:solidFill>
                <a:srgbClr val="FF0000"/>
              </a:solidFill>
            </a:endParaRPr>
          </a:p>
          <a:p>
            <a:pPr algn="l"/>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a:t>
            </a:r>
            <a:r>
              <a:rPr lang="en-US" altLang="zh-CN" sz="1800" kern="0" dirty="0" err="1">
                <a:effectLst/>
                <a:latin typeface="Consolas" panose="020B0609020204030204" pitchFamily="49" charset="0"/>
                <a:ea typeface="宋体" panose="02010600030101010101" pitchFamily="2" charset="-122"/>
                <a:cs typeface="宋体" panose="02010600030101010101" pitchFamily="2" charset="-122"/>
              </a:rPr>
              <a:t>mkdir</a:t>
            </a:r>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 python3_test   //</a:t>
            </a:r>
            <a:r>
              <a:rPr lang="zh-CN" altLang="en-US" sz="1800" kern="0" dirty="0">
                <a:effectLst/>
                <a:latin typeface="Consolas" panose="020B0609020204030204" pitchFamily="49" charset="0"/>
                <a:ea typeface="宋体" panose="02010600030101010101" pitchFamily="2" charset="-122"/>
                <a:cs typeface="宋体" panose="02010600030101010101" pitchFamily="2" charset="-122"/>
              </a:rPr>
              <a:t>创建一个目录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$cd python3_test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python3_test$</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conda</a:t>
            </a:r>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create -n py3test_env python=3 </a:t>
            </a:r>
            <a:r>
              <a:rPr lang="en-US" altLang="zh-CN" sz="1800" kern="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numpy</a:t>
            </a:r>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启动该项目包含</a:t>
            </a:r>
            <a:r>
              <a:rPr lang="en-US" altLang="zh-CN" sz="1800" kern="0" dirty="0" err="1">
                <a:effectLst/>
                <a:latin typeface="Consolas" panose="020B0609020204030204" pitchFamily="49" charset="0"/>
                <a:ea typeface="宋体" panose="02010600030101010101" pitchFamily="2" charset="-122"/>
                <a:cs typeface="宋体" panose="02010600030101010101" pitchFamily="2" charset="-122"/>
              </a:rPr>
              <a:t>numpy</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的</a:t>
            </a:r>
            <a:r>
              <a:rPr lang="en-US" altLang="zh-CN" sz="1800" kern="0" dirty="0" err="1">
                <a:effectLst/>
                <a:latin typeface="Consolas" panose="020B0609020204030204" pitchFamily="49" charset="0"/>
                <a:ea typeface="宋体" panose="02010600030101010101" pitchFamily="2" charset="-122"/>
                <a:cs typeface="宋体" panose="02010600030101010101" pitchFamily="2" charset="-122"/>
              </a:rPr>
              <a:t>conda</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环境（注：</a:t>
            </a:r>
            <a:r>
              <a:rPr lang="en-US" altLang="zh-CN" sz="1800" kern="0" dirty="0" err="1">
                <a:effectLst/>
                <a:latin typeface="Consolas" panose="020B0609020204030204" pitchFamily="49" charset="0"/>
                <a:ea typeface="宋体" panose="02010600030101010101" pitchFamily="2" charset="-122"/>
                <a:cs typeface="宋体" panose="02010600030101010101" pitchFamily="2" charset="-122"/>
              </a:rPr>
              <a:t>numpy</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是支持丰富数学运算的知名</a:t>
            </a:r>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python</a:t>
            </a:r>
            <a:r>
              <a:rPr lang="zh-CN" altLang="zh-CN" sz="1800" kern="0" dirty="0">
                <a:effectLst/>
                <a:latin typeface="Consolas" panose="020B0609020204030204" pitchFamily="49" charset="0"/>
                <a:ea typeface="宋体" panose="02010600030101010101" pitchFamily="2" charset="-122"/>
                <a:cs typeface="宋体" panose="02010600030101010101" pitchFamily="2" charset="-122"/>
              </a:rPr>
              <a:t>库）</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python3_test</a:t>
            </a:r>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kern="0" dirty="0">
                <a:solidFill>
                  <a:srgbClr val="FF0000"/>
                </a:solidFill>
                <a:effectLst/>
                <a:latin typeface="Consolas" panose="020B0609020204030204" pitchFamily="49" charset="0"/>
                <a:ea typeface="宋体" panose="02010600030101010101" pitchFamily="2" charset="-122"/>
                <a:cs typeface="宋体" panose="02010600030101010101" pitchFamily="2" charset="-122"/>
              </a:rPr>
              <a:t>source activate py3test_env</a:t>
            </a:r>
            <a:endPar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FF0000"/>
                </a:solidFill>
                <a:effectLst/>
                <a:latin typeface="Consolas" panose="020B0609020204030204" pitchFamily="49" charset="0"/>
                <a:ea typeface="宋体" panose="02010600030101010101" pitchFamily="2" charset="-122"/>
                <a:cs typeface="宋体" panose="02010600030101010101" pitchFamily="2" charset="-122"/>
              </a:rPr>
              <a:t>(py3test_env)python3_test$</a:t>
            </a:r>
            <a:endPar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id="{38D2455E-4F11-49AD-8894-AA185C843F71}"/>
              </a:ext>
            </a:extLst>
          </p:cNvPr>
          <p:cNvSpPr txBox="1"/>
          <p:nvPr/>
        </p:nvSpPr>
        <p:spPr>
          <a:xfrm>
            <a:off x="6904972" y="6430918"/>
            <a:ext cx="1625253" cy="369332"/>
          </a:xfrm>
          <a:prstGeom prst="rect">
            <a:avLst/>
          </a:prstGeom>
          <a:noFill/>
        </p:spPr>
        <p:txBody>
          <a:bodyPr wrap="square">
            <a:spAutoFit/>
          </a:bodyPr>
          <a:lstStyle/>
          <a:p>
            <a:r>
              <a:rPr lang="zh-CN" altLang="en-US" dirty="0"/>
              <a:t>（演示）</a:t>
            </a:r>
          </a:p>
        </p:txBody>
      </p:sp>
    </p:spTree>
    <p:extLst>
      <p:ext uri="{BB962C8B-B14F-4D97-AF65-F5344CB8AC3E}">
        <p14:creationId xmlns:p14="http://schemas.microsoft.com/office/powerpoint/2010/main" val="63269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967859" y="2729785"/>
            <a:ext cx="4795956" cy="1040285"/>
          </a:xfrm>
        </p:spPr>
        <p:txBody>
          <a:bodyPr/>
          <a:lstStyle/>
          <a:p>
            <a:r>
              <a:rPr lang="zh-CN" altLang="en-US" sz="2800" dirty="0"/>
              <a:t>第二章</a:t>
            </a:r>
            <a:endParaRPr lang="en-US" altLang="zh-CN" sz="2800" dirty="0"/>
          </a:p>
          <a:p>
            <a:r>
              <a:rPr lang="en-US" altLang="zh-CN" sz="2800" dirty="0"/>
              <a:t>Python</a:t>
            </a:r>
            <a:r>
              <a:rPr lang="zh-CN" altLang="en-US" sz="2800" dirty="0"/>
              <a:t>语言编程基础</a:t>
            </a:r>
          </a:p>
        </p:txBody>
      </p:sp>
      <p:sp>
        <p:nvSpPr>
          <p:cNvPr id="4" name="文本占位符 3"/>
          <p:cNvSpPr>
            <a:spLocks noGrp="1"/>
          </p:cNvSpPr>
          <p:nvPr>
            <p:ph type="body" sz="quarter" idx="13"/>
          </p:nvPr>
        </p:nvSpPr>
        <p:spPr/>
        <p:txBody>
          <a:bodyPr/>
          <a:lstStyle/>
          <a:p>
            <a:r>
              <a:rPr lang="en-US" altLang="zh-CN" dirty="0"/>
              <a:t>Python</a:t>
            </a:r>
            <a:r>
              <a:rPr lang="zh-CN" altLang="en-US" dirty="0"/>
              <a:t>简介</a:t>
            </a:r>
          </a:p>
        </p:txBody>
      </p:sp>
      <p:sp>
        <p:nvSpPr>
          <p:cNvPr id="5" name="文本占位符 4"/>
          <p:cNvSpPr>
            <a:spLocks noGrp="1"/>
          </p:cNvSpPr>
          <p:nvPr>
            <p:ph type="body" sz="quarter" idx="14"/>
          </p:nvPr>
        </p:nvSpPr>
        <p:spPr/>
        <p:txBody>
          <a:bodyPr/>
          <a:lstStyle/>
          <a:p>
            <a:r>
              <a:rPr lang="en-US" altLang="zh-CN" dirty="0"/>
              <a:t>1</a:t>
            </a:r>
            <a:endParaRPr lang="zh-CN" altLang="en-US" dirty="0"/>
          </a:p>
        </p:txBody>
      </p:sp>
      <p:sp>
        <p:nvSpPr>
          <p:cNvPr id="6" name="文本占位符 5"/>
          <p:cNvSpPr>
            <a:spLocks noGrp="1"/>
          </p:cNvSpPr>
          <p:nvPr>
            <p:ph type="body" sz="quarter" idx="15"/>
          </p:nvPr>
        </p:nvSpPr>
        <p:spPr>
          <a:xfrm>
            <a:off x="1628247" y="2599733"/>
            <a:ext cx="3367087" cy="400110"/>
          </a:xfrm>
        </p:spPr>
        <p:txBody>
          <a:bodyPr/>
          <a:lstStyle/>
          <a:p>
            <a:r>
              <a:rPr lang="en-US" altLang="zh-CN" dirty="0"/>
              <a:t>Python</a:t>
            </a:r>
            <a:r>
              <a:rPr lang="zh-CN" altLang="en-US" dirty="0"/>
              <a:t>编程基础知识</a:t>
            </a:r>
          </a:p>
        </p:txBody>
      </p:sp>
      <p:sp>
        <p:nvSpPr>
          <p:cNvPr id="7" name="文本占位符 6"/>
          <p:cNvSpPr>
            <a:spLocks noGrp="1"/>
          </p:cNvSpPr>
          <p:nvPr>
            <p:ph type="body" sz="quarter" idx="16"/>
          </p:nvPr>
        </p:nvSpPr>
        <p:spPr/>
        <p:txBody>
          <a:bodyPr/>
          <a:lstStyle/>
          <a:p>
            <a:r>
              <a:rPr lang="en-US" altLang="zh-CN" dirty="0"/>
              <a:t>2</a:t>
            </a:r>
            <a:endParaRPr lang="zh-CN" altLang="en-US" dirty="0"/>
          </a:p>
        </p:txBody>
      </p:sp>
      <p:sp>
        <p:nvSpPr>
          <p:cNvPr id="8" name="文本占位符 7"/>
          <p:cNvSpPr>
            <a:spLocks noGrp="1"/>
          </p:cNvSpPr>
          <p:nvPr>
            <p:ph type="body" sz="quarter" idx="17"/>
          </p:nvPr>
        </p:nvSpPr>
        <p:spPr>
          <a:xfrm>
            <a:off x="1628247" y="3800847"/>
            <a:ext cx="3367087" cy="400110"/>
          </a:xfrm>
        </p:spPr>
        <p:txBody>
          <a:bodyPr/>
          <a:lstStyle/>
          <a:p>
            <a:r>
              <a:rPr lang="en-US" altLang="zh-CN" dirty="0"/>
              <a:t>Python</a:t>
            </a:r>
            <a:r>
              <a:rPr lang="zh-CN" altLang="en-US" dirty="0"/>
              <a:t>的序列</a:t>
            </a:r>
          </a:p>
        </p:txBody>
      </p:sp>
      <p:sp>
        <p:nvSpPr>
          <p:cNvPr id="9" name="文本占位符 8"/>
          <p:cNvSpPr>
            <a:spLocks noGrp="1"/>
          </p:cNvSpPr>
          <p:nvPr>
            <p:ph type="body" sz="quarter" idx="18"/>
          </p:nvPr>
        </p:nvSpPr>
        <p:spPr/>
        <p:txBody>
          <a:bodyPr/>
          <a:lstStyle/>
          <a:p>
            <a:r>
              <a:rPr lang="en-US" altLang="zh-CN" dirty="0"/>
              <a:t>3</a:t>
            </a:r>
            <a:endParaRPr lang="zh-CN" altLang="en-US" dirty="0"/>
          </a:p>
        </p:txBody>
      </p:sp>
      <p:sp>
        <p:nvSpPr>
          <p:cNvPr id="10" name="文本占位符 9"/>
          <p:cNvSpPr>
            <a:spLocks noGrp="1"/>
          </p:cNvSpPr>
          <p:nvPr>
            <p:ph type="body" sz="quarter" idx="19"/>
          </p:nvPr>
        </p:nvSpPr>
        <p:spPr>
          <a:xfrm>
            <a:off x="1628247" y="5001961"/>
            <a:ext cx="3367087" cy="400110"/>
          </a:xfrm>
        </p:spPr>
        <p:txBody>
          <a:bodyPr/>
          <a:lstStyle/>
          <a:p>
            <a:r>
              <a:rPr lang="en-US" altLang="zh-CN" dirty="0"/>
              <a:t>Python</a:t>
            </a:r>
            <a:r>
              <a:rPr lang="zh-CN" altLang="en-US" dirty="0"/>
              <a:t>的函数</a:t>
            </a:r>
          </a:p>
        </p:txBody>
      </p:sp>
      <p:sp>
        <p:nvSpPr>
          <p:cNvPr id="16" name="文本占位符 15"/>
          <p:cNvSpPr>
            <a:spLocks noGrp="1"/>
          </p:cNvSpPr>
          <p:nvPr>
            <p:ph type="body" sz="quarter" idx="20"/>
          </p:nvPr>
        </p:nvSpPr>
        <p:spPr/>
        <p:txBody>
          <a:bodyPr/>
          <a:lstStyle/>
          <a:p>
            <a:r>
              <a:rPr lang="en-US" altLang="zh-CN" dirty="0"/>
              <a:t>4</a:t>
            </a:r>
            <a:endParaRPr lang="zh-CN" altLang="en-US" dirty="0"/>
          </a:p>
        </p:txBody>
      </p:sp>
    </p:spTree>
    <p:extLst>
      <p:ext uri="{BB962C8B-B14F-4D97-AF65-F5344CB8AC3E}">
        <p14:creationId xmlns:p14="http://schemas.microsoft.com/office/powerpoint/2010/main" val="36599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3FF3526-2B30-42C1-98BC-1436E8BE722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473E887-D3F9-4BA4-93A4-E68374E277EC}"/>
              </a:ext>
            </a:extLst>
          </p:cNvPr>
          <p:cNvSpPr>
            <a:spLocks noGrp="1"/>
          </p:cNvSpPr>
          <p:nvPr>
            <p:ph type="body" sz="quarter" idx="15"/>
          </p:nvPr>
        </p:nvSpPr>
        <p:spPr/>
        <p:txBody>
          <a:bodyPr/>
          <a:lstStyle/>
          <a:p>
            <a:r>
              <a:rPr lang="en-US" altLang="zh-CN" dirty="0" err="1"/>
              <a:t>Jupyter</a:t>
            </a:r>
            <a:r>
              <a:rPr lang="en-US" altLang="zh-CN" dirty="0"/>
              <a:t> Notebook</a:t>
            </a:r>
            <a:r>
              <a:rPr lang="zh-CN" altLang="en-US" dirty="0"/>
              <a:t>的安装和使用</a:t>
            </a:r>
          </a:p>
        </p:txBody>
      </p:sp>
      <p:sp>
        <p:nvSpPr>
          <p:cNvPr id="4" name="文本占位符 3">
            <a:extLst>
              <a:ext uri="{FF2B5EF4-FFF2-40B4-BE49-F238E27FC236}">
                <a16:creationId xmlns:a16="http://schemas.microsoft.com/office/drawing/2014/main" id="{72A2637C-DA36-4050-B007-6583347FB4B7}"/>
              </a:ext>
            </a:extLst>
          </p:cNvPr>
          <p:cNvSpPr>
            <a:spLocks noGrp="1"/>
          </p:cNvSpPr>
          <p:nvPr>
            <p:ph type="body" sz="quarter" idx="16"/>
          </p:nvPr>
        </p:nvSpPr>
        <p:spPr/>
        <p:txBody>
          <a:bodyPr/>
          <a:lstStyle/>
          <a:p>
            <a:r>
              <a:rPr lang="en-US" altLang="zh-CN" dirty="0" err="1"/>
              <a:t>Jupyter</a:t>
            </a:r>
            <a:r>
              <a:rPr lang="en-US" altLang="zh-CN" dirty="0"/>
              <a:t> Notebook</a:t>
            </a:r>
            <a:r>
              <a:rPr lang="zh-CN" altLang="en-US" dirty="0"/>
              <a:t>是基于网页的用于交互计算的应用程序。其可被应用于全过程计算：开发、文档编写、运行代码和展示结果。</a:t>
            </a:r>
            <a:endParaRPr lang="en-US" altLang="zh-CN" dirty="0"/>
          </a:p>
          <a:p>
            <a:r>
              <a:rPr lang="zh-CN" altLang="en-US" dirty="0"/>
              <a:t>（演示）</a:t>
            </a:r>
          </a:p>
        </p:txBody>
      </p:sp>
    </p:spTree>
    <p:extLst>
      <p:ext uri="{BB962C8B-B14F-4D97-AF65-F5344CB8AC3E}">
        <p14:creationId xmlns:p14="http://schemas.microsoft.com/office/powerpoint/2010/main" val="3548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1F8729-85C7-48C4-9E1C-AA0D9386199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F7DF48E-B622-4496-8067-DA2851697BA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DAEC54E-76B0-446B-B273-49A6E5948A15}"/>
              </a:ext>
            </a:extLst>
          </p:cNvPr>
          <p:cNvSpPr>
            <a:spLocks noGrp="1"/>
          </p:cNvSpPr>
          <p:nvPr>
            <p:ph type="body" sz="quarter" idx="16"/>
          </p:nvPr>
        </p:nvSpPr>
        <p:spPr/>
        <p:txBody>
          <a:bodyPr/>
          <a:lstStyle/>
          <a:p>
            <a:r>
              <a:rPr lang="zh-CN" altLang="en-US" dirty="0"/>
              <a:t>命令</a:t>
            </a:r>
            <a:r>
              <a:rPr lang="en-US" altLang="zh-CN" dirty="0" err="1"/>
              <a:t>conda</a:t>
            </a:r>
            <a:r>
              <a:rPr lang="en-US" altLang="zh-CN" dirty="0"/>
              <a:t> create -n </a:t>
            </a:r>
            <a:r>
              <a:rPr lang="en-US" altLang="zh-CN" b="1" dirty="0">
                <a:solidFill>
                  <a:srgbClr val="7030A0"/>
                </a:solidFill>
              </a:rPr>
              <a:t>py3test_env </a:t>
            </a:r>
            <a:r>
              <a:rPr lang="en-US" altLang="zh-CN" dirty="0">
                <a:solidFill>
                  <a:srgbClr val="FF0000"/>
                </a:solidFill>
              </a:rPr>
              <a:t>python=3</a:t>
            </a:r>
            <a:r>
              <a:rPr lang="en-US" altLang="zh-CN" dirty="0"/>
              <a:t> </a:t>
            </a:r>
            <a:r>
              <a:rPr lang="en-US" altLang="zh-CN" dirty="0" err="1"/>
              <a:t>numpy</a:t>
            </a:r>
            <a:r>
              <a:rPr lang="zh-CN" altLang="en-US" dirty="0"/>
              <a:t>做了几件事：</a:t>
            </a:r>
          </a:p>
          <a:p>
            <a:pPr lvl="1"/>
            <a:r>
              <a:rPr lang="en-US" altLang="zh-CN" dirty="0"/>
              <a:t>a. </a:t>
            </a:r>
            <a:r>
              <a:rPr lang="zh-CN" altLang="en-US" dirty="0"/>
              <a:t>创建了专属于该项目的环境（称为</a:t>
            </a:r>
            <a:r>
              <a:rPr lang="en-US" altLang="zh-CN" dirty="0"/>
              <a:t>py3test_env</a:t>
            </a:r>
            <a:r>
              <a:rPr lang="zh-CN" altLang="en-US" dirty="0"/>
              <a:t>），使用</a:t>
            </a:r>
            <a:r>
              <a:rPr lang="en-US" altLang="zh-CN" dirty="0"/>
              <a:t>python3. </a:t>
            </a:r>
            <a:r>
              <a:rPr lang="en-US" altLang="zh-CN" dirty="0" err="1"/>
              <a:t>conda</a:t>
            </a:r>
            <a:r>
              <a:rPr lang="zh-CN" altLang="en-US" dirty="0"/>
              <a:t>确保该项目的包已经安装、并且不与</a:t>
            </a:r>
            <a:r>
              <a:rPr lang="en-US" altLang="zh-CN" dirty="0" err="1"/>
              <a:t>conda</a:t>
            </a:r>
            <a:r>
              <a:rPr lang="zh-CN" altLang="en-US" dirty="0"/>
              <a:t>管理的其他项目的包互相干扰</a:t>
            </a:r>
          </a:p>
          <a:p>
            <a:pPr lvl="1"/>
            <a:r>
              <a:rPr lang="en-US" altLang="zh-CN" dirty="0"/>
              <a:t>b.</a:t>
            </a:r>
            <a:r>
              <a:rPr lang="zh-CN" altLang="en-US" dirty="0"/>
              <a:t>检查命令列出的</a:t>
            </a:r>
            <a:r>
              <a:rPr lang="en-US" altLang="zh-CN" dirty="0" err="1"/>
              <a:t>numpy</a:t>
            </a:r>
            <a:r>
              <a:rPr lang="zh-CN" altLang="en-US" dirty="0"/>
              <a:t>等包是否已经安装。如果已经安装则在</a:t>
            </a:r>
            <a:r>
              <a:rPr lang="en-US" altLang="zh-CN" dirty="0"/>
              <a:t>py3test_env</a:t>
            </a:r>
            <a:r>
              <a:rPr lang="zh-CN" altLang="en-US" dirty="0"/>
              <a:t>环境中可用，如果没有安装，则</a:t>
            </a:r>
            <a:r>
              <a:rPr lang="en-US" altLang="zh-CN" dirty="0" err="1"/>
              <a:t>conda</a:t>
            </a:r>
            <a:r>
              <a:rPr lang="zh-CN" altLang="en-US" dirty="0"/>
              <a:t>负责下载、安装它们。</a:t>
            </a:r>
          </a:p>
          <a:p>
            <a:pPr marL="457189" marR="0" lvl="0" indent="-457189"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p"/>
              <a:tabLst/>
              <a:defRPr/>
            </a:pP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也可以创建环境时不指定安装包、创建完后为环境安装包</a:t>
            </a:r>
            <a:endParaRPr kumimoji="0" lang="en-US" altLang="zh-CN" sz="2400" b="0" i="0" u="none" strike="noStrike" kern="0" cap="none" spc="0" normalizeH="0" baseline="0" noProof="0" dirty="0">
              <a:ln>
                <a:noFill/>
              </a:ln>
              <a:solidFill>
                <a:sysClr val="windowText" lastClr="000000"/>
              </a:solidFill>
              <a:effectLst/>
              <a:uLnTx/>
              <a:uFillTx/>
              <a:latin typeface="微软雅黑"/>
              <a:ea typeface="微软雅黑"/>
              <a:cs typeface="+mn-cs"/>
            </a:endParaRPr>
          </a:p>
          <a:p>
            <a:pPr algn="l"/>
            <a:r>
              <a:rPr lang="en-US" altLang="zh-CN" sz="1800" kern="0" dirty="0" err="1">
                <a:effectLst/>
                <a:latin typeface="宋体" panose="02010600030101010101" pitchFamily="2" charset="-122"/>
                <a:ea typeface="等线" panose="02010600030101010101" pitchFamily="2" charset="-122"/>
                <a:cs typeface="宋体" panose="02010600030101010101" pitchFamily="2" charset="-122"/>
              </a:rPr>
              <a:t>conda</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install </a:t>
            </a:r>
            <a:r>
              <a:rPr lang="en-US" altLang="zh-CN" sz="1800" kern="0" dirty="0" err="1">
                <a:effectLst/>
                <a:latin typeface="宋体" panose="02010600030101010101" pitchFamily="2" charset="-122"/>
                <a:ea typeface="等线" panose="02010600030101010101" pitchFamily="2" charset="-122"/>
                <a:cs typeface="宋体" panose="02010600030101010101" pitchFamily="2" charset="-122"/>
              </a:rPr>
              <a:t>numpy</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err="1">
                <a:effectLst/>
                <a:latin typeface="宋体" panose="02010600030101010101" pitchFamily="2" charset="-122"/>
                <a:ea typeface="等线" panose="02010600030101010101" pitchFamily="2" charset="-122"/>
                <a:cs typeface="宋体" panose="02010600030101010101" pitchFamily="2" charset="-122"/>
              </a:rPr>
              <a:t>conda</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install -y </a:t>
            </a:r>
            <a:r>
              <a:rPr lang="en-US" altLang="zh-CN" sz="1800" kern="0" dirty="0" err="1">
                <a:effectLst/>
                <a:latin typeface="宋体" panose="02010600030101010101" pitchFamily="2" charset="-122"/>
                <a:ea typeface="等线" panose="02010600030101010101" pitchFamily="2" charset="-122"/>
                <a:cs typeface="宋体" panose="02010600030101010101" pitchFamily="2" charset="-122"/>
              </a:rPr>
              <a:t>numpy</a:t>
            </a:r>
            <a:r>
              <a:rPr lang="en-US" altLang="zh-CN" sz="1800" kern="0" dirty="0">
                <a:effectLst/>
                <a:latin typeface="宋体" panose="02010600030101010101" pitchFamily="2" charset="-122"/>
                <a:ea typeface="等线" panose="02010600030101010101" pitchFamily="2" charset="-122"/>
                <a:cs typeface="宋体" panose="02010600030101010101" pitchFamily="2" charset="-122"/>
              </a:rPr>
              <a:t>  </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这里</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-y</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参数是指中间环节不需要用户确认，默认一律为</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yes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457189">
              <a:buClr>
                <a:srgbClr val="1A7BAE">
                  <a:lumMod val="75000"/>
                </a:srgbClr>
              </a:buClr>
              <a:buFont typeface="Wingdings" panose="05000000000000000000" pitchFamily="2" charset="2"/>
              <a:buChar char="p"/>
              <a:defRPr/>
            </a:pPr>
            <a:endParaRPr kumimoji="0" lang="en-US" altLang="zh-CN" b="0" i="0" u="none" strike="noStrike" kern="0" cap="none" spc="0" normalizeH="0" baseline="0" noProof="0" dirty="0">
              <a:ln>
                <a:noFill/>
              </a:ln>
              <a:solidFill>
                <a:sysClr val="windowText" lastClr="000000"/>
              </a:solidFill>
              <a:effectLst/>
              <a:uLnTx/>
              <a:uFillTx/>
              <a:latin typeface="微软雅黑"/>
              <a:ea typeface="微软雅黑"/>
              <a:cs typeface="+mn-cs"/>
            </a:endParaRPr>
          </a:p>
          <a:p>
            <a:pPr marL="457189" marR="0" lvl="0" indent="-457189" algn="l" defTabSz="914400" rtl="0" eaLnBrk="0" fontAlgn="base" latinLnBrk="0" hangingPunct="0">
              <a:lnSpc>
                <a:spcPct val="100000"/>
              </a:lnSpc>
              <a:spcBef>
                <a:spcPct val="20000"/>
              </a:spcBef>
              <a:spcAft>
                <a:spcPct val="0"/>
              </a:spcAft>
              <a:buClr>
                <a:srgbClr val="1A7BAE">
                  <a:lumMod val="75000"/>
                </a:srgbClr>
              </a:buClr>
              <a:buSzTx/>
              <a:buFont typeface="Wingdings" panose="05000000000000000000" pitchFamily="2" charset="2"/>
              <a:buChar char="p"/>
              <a:tabLst/>
              <a:defRPr/>
            </a:pPr>
            <a:r>
              <a:rPr kumimoji="0" lang="zh-CN" altLang="en-US" sz="2400" b="0" i="0" u="none" strike="noStrike" kern="0" cap="none" spc="0" normalizeH="0" baseline="0" noProof="0" dirty="0">
                <a:ln>
                  <a:noFill/>
                </a:ln>
                <a:solidFill>
                  <a:sysClr val="windowText" lastClr="000000"/>
                </a:solidFill>
                <a:effectLst/>
                <a:uLnTx/>
                <a:uFillTx/>
                <a:latin typeface="微软雅黑"/>
                <a:ea typeface="微软雅黑"/>
                <a:cs typeface="+mn-cs"/>
              </a:rPr>
              <a:t>环境激活</a:t>
            </a:r>
            <a:endParaRPr lang="en-US" altLang="zh-CN" sz="1800" kern="0" dirty="0">
              <a:effectLst/>
              <a:latin typeface="Consolas" panose="020B0609020204030204" pitchFamily="49" charset="0"/>
              <a:ea typeface="宋体" panose="02010600030101010101" pitchFamily="2" charset="-122"/>
              <a:cs typeface="宋体" panose="02010600030101010101" pitchFamily="2" charset="-122"/>
            </a:endParaRPr>
          </a:p>
          <a:p>
            <a:pPr algn="l"/>
            <a:r>
              <a:rPr lang="en-US" altLang="zh-CN" sz="1800" kern="0" dirty="0">
                <a:effectLst/>
                <a:latin typeface="Consolas" panose="020B0609020204030204" pitchFamily="49" charset="0"/>
                <a:ea typeface="宋体" panose="02010600030101010101" pitchFamily="2" charset="-122"/>
                <a:cs typeface="宋体" panose="02010600030101010101" pitchFamily="2" charset="-122"/>
              </a:rPr>
              <a:t>python3_test</a:t>
            </a:r>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source activate py3test_env</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(py3test_env)python3_test$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1278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55382D-7D55-4B6C-9ACD-DEDB78EE18F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1F7B561-DE1F-4D23-8EB6-11C3DEA886A9}"/>
              </a:ext>
            </a:extLst>
          </p:cNvPr>
          <p:cNvSpPr>
            <a:spLocks noGrp="1"/>
          </p:cNvSpPr>
          <p:nvPr>
            <p:ph type="body" sz="quarter" idx="15"/>
          </p:nvPr>
        </p:nvSpPr>
        <p:spPr/>
        <p:txBody>
          <a:bodyPr/>
          <a:lstStyle/>
          <a:p>
            <a:r>
              <a:rPr lang="en-US" altLang="zh-CN" dirty="0"/>
              <a:t>Python</a:t>
            </a:r>
            <a:r>
              <a:rPr lang="zh-CN" altLang="en-US" dirty="0"/>
              <a:t>的对象模型</a:t>
            </a:r>
          </a:p>
        </p:txBody>
      </p:sp>
      <p:sp>
        <p:nvSpPr>
          <p:cNvPr id="4" name="文本占位符 3">
            <a:extLst>
              <a:ext uri="{FF2B5EF4-FFF2-40B4-BE49-F238E27FC236}">
                <a16:creationId xmlns:a16="http://schemas.microsoft.com/office/drawing/2014/main" id="{00D5223E-204D-4DCB-BD7E-8EFD32BB789F}"/>
              </a:ext>
            </a:extLst>
          </p:cNvPr>
          <p:cNvSpPr>
            <a:spLocks noGrp="1"/>
          </p:cNvSpPr>
          <p:nvPr>
            <p:ph type="body" sz="quarter" idx="16"/>
          </p:nvPr>
        </p:nvSpPr>
        <p:spPr/>
        <p:txBody>
          <a:bodyPr/>
          <a:lstStyle/>
          <a:p>
            <a:r>
              <a:rPr lang="zh-CN" altLang="en-US" dirty="0"/>
              <a:t>对象是</a:t>
            </a:r>
            <a:r>
              <a:rPr lang="en-US" altLang="zh-CN" dirty="0"/>
              <a:t>python</a:t>
            </a:r>
            <a:r>
              <a:rPr lang="zh-CN" altLang="en-US" dirty="0"/>
              <a:t>语言中最基本的概念，在</a:t>
            </a:r>
            <a:r>
              <a:rPr lang="en-US" altLang="zh-CN" dirty="0"/>
              <a:t>python</a:t>
            </a:r>
            <a:r>
              <a:rPr lang="zh-CN" altLang="en-US" dirty="0"/>
              <a:t>中处理的一切都是对象</a:t>
            </a:r>
            <a:endParaRPr lang="en-US" altLang="zh-CN" dirty="0"/>
          </a:p>
          <a:p>
            <a:r>
              <a:rPr lang="en-US" altLang="zh-CN" dirty="0"/>
              <a:t>python</a:t>
            </a:r>
            <a:r>
              <a:rPr lang="zh-CN" altLang="en-US" dirty="0"/>
              <a:t>中有许多内置对象可供编程者使用</a:t>
            </a:r>
            <a:endParaRPr lang="en-US" altLang="zh-CN" dirty="0"/>
          </a:p>
          <a:p>
            <a:r>
              <a:rPr lang="zh-CN" altLang="en-US" dirty="0"/>
              <a:t>内置对象可直接使用，如数字、字符串、列表等</a:t>
            </a:r>
            <a:endParaRPr lang="en-US" altLang="zh-CN" dirty="0"/>
          </a:p>
          <a:p>
            <a:r>
              <a:rPr lang="zh-CN" altLang="en-US" dirty="0"/>
              <a:t>非内置对象需要导入模块才能使用，如正弦函数</a:t>
            </a:r>
            <a:r>
              <a:rPr lang="en-US" altLang="zh-CN" dirty="0"/>
              <a:t>sin(x)</a:t>
            </a:r>
            <a:r>
              <a:rPr lang="zh-CN" altLang="en-US" dirty="0"/>
              <a:t>，随机数产生函数</a:t>
            </a:r>
            <a:r>
              <a:rPr lang="en-US" altLang="zh-CN" dirty="0"/>
              <a:t>random( )</a:t>
            </a:r>
            <a:r>
              <a:rPr lang="zh-CN" altLang="en-US" dirty="0"/>
              <a:t>等</a:t>
            </a:r>
          </a:p>
          <a:p>
            <a:endParaRPr lang="zh-CN" altLang="en-US" dirty="0"/>
          </a:p>
        </p:txBody>
      </p:sp>
    </p:spTree>
    <p:extLst>
      <p:ext uri="{BB962C8B-B14F-4D97-AF65-F5344CB8AC3E}">
        <p14:creationId xmlns:p14="http://schemas.microsoft.com/office/powerpoint/2010/main" val="11494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5A589C-63AA-4172-98B0-E02C4174F21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7402892-B8E5-4DEA-AF86-557D67F66FB1}"/>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的对象模型</a:t>
            </a:r>
          </a:p>
          <a:p>
            <a:endParaRPr lang="zh-CN" altLang="en-US" dirty="0"/>
          </a:p>
        </p:txBody>
      </p:sp>
      <p:sp>
        <p:nvSpPr>
          <p:cNvPr id="4" name="文本占位符 3">
            <a:extLst>
              <a:ext uri="{FF2B5EF4-FFF2-40B4-BE49-F238E27FC236}">
                <a16:creationId xmlns:a16="http://schemas.microsoft.com/office/drawing/2014/main" id="{BC05C530-04A1-4D58-B8A1-2DC700B2DA04}"/>
              </a:ext>
            </a:extLst>
          </p:cNvPr>
          <p:cNvSpPr>
            <a:spLocks noGrp="1"/>
          </p:cNvSpPr>
          <p:nvPr>
            <p:ph type="body" sz="quarter" idx="16"/>
          </p:nvPr>
        </p:nvSpPr>
        <p:spPr/>
        <p:txBody>
          <a:bodyPr/>
          <a:lstStyle/>
          <a:p>
            <a:r>
              <a:rPr lang="zh-CN" altLang="en-US" dirty="0"/>
              <a:t>内置对象</a:t>
            </a:r>
          </a:p>
        </p:txBody>
      </p:sp>
      <p:graphicFrame>
        <p:nvGraphicFramePr>
          <p:cNvPr id="6" name="Table -1">
            <a:extLst>
              <a:ext uri="{FF2B5EF4-FFF2-40B4-BE49-F238E27FC236}">
                <a16:creationId xmlns:a16="http://schemas.microsoft.com/office/drawing/2014/main" id="{49056387-5CAF-495F-9767-DFEA62D4A102}"/>
              </a:ext>
            </a:extLst>
          </p:cNvPr>
          <p:cNvGraphicFramePr>
            <a:graphicFrameLocks noGrp="1"/>
          </p:cNvGraphicFramePr>
          <p:nvPr>
            <p:extLst>
              <p:ext uri="{D42A27DB-BD31-4B8C-83A1-F6EECF244321}">
                <p14:modId xmlns:p14="http://schemas.microsoft.com/office/powerpoint/2010/main" val="206122414"/>
              </p:ext>
            </p:extLst>
          </p:nvPr>
        </p:nvGraphicFramePr>
        <p:xfrm>
          <a:off x="2792152" y="1136172"/>
          <a:ext cx="8713787" cy="5507040"/>
        </p:xfrm>
        <a:graphic>
          <a:graphicData uri="http://schemas.openxmlformats.org/drawingml/2006/table">
            <a:tbl>
              <a:tblPr>
                <a:tableStyleId>{775DCB02-9BB8-47FD-8907-85C794F793BA}</a:tableStyleId>
              </a:tblPr>
              <a:tblGrid>
                <a:gridCol w="1139825">
                  <a:extLst>
                    <a:ext uri="{9D8B030D-6E8A-4147-A177-3AD203B41FA5}">
                      <a16:colId xmlns:a16="http://schemas.microsoft.com/office/drawing/2014/main" val="20000"/>
                    </a:ext>
                  </a:extLst>
                </a:gridCol>
                <a:gridCol w="1125537">
                  <a:extLst>
                    <a:ext uri="{9D8B030D-6E8A-4147-A177-3AD203B41FA5}">
                      <a16:colId xmlns:a16="http://schemas.microsoft.com/office/drawing/2014/main" val="20001"/>
                    </a:ext>
                  </a:extLst>
                </a:gridCol>
                <a:gridCol w="2486025">
                  <a:extLst>
                    <a:ext uri="{9D8B030D-6E8A-4147-A177-3AD203B41FA5}">
                      <a16:colId xmlns:a16="http://schemas.microsoft.com/office/drawing/2014/main" val="20002"/>
                    </a:ext>
                  </a:extLst>
                </a:gridCol>
                <a:gridCol w="3962400">
                  <a:extLst>
                    <a:ext uri="{9D8B030D-6E8A-4147-A177-3AD203B41FA5}">
                      <a16:colId xmlns:a16="http://schemas.microsoft.com/office/drawing/2014/main" val="20003"/>
                    </a:ext>
                  </a:extLst>
                </a:gridCol>
              </a:tblGrid>
              <a:tr h="4064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对象类型</a:t>
                      </a:r>
                      <a:endParaRPr kumimoji="0" lang="zh-CN" altLang="en-US" sz="1800" b="1"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类型名称</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示例</a:t>
                      </a:r>
                      <a:endParaRPr kumimoji="0" lang="zh-CN" altLang="en-US" sz="1800" b="1"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简要说明</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extLst>
                  <a:ext uri="{0D108BD9-81ED-4DB2-BD59-A6C34878D82A}">
                    <a16:rowId xmlns:a16="http://schemas.microsoft.com/office/drawing/2014/main" val="10000"/>
                  </a:ext>
                </a:extLst>
              </a:tr>
              <a:tr h="900113">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rgbClr val="C00000"/>
                          </a:solidFill>
                          <a:effectLst/>
                        </a:rPr>
                        <a:t>数字</a:t>
                      </a:r>
                      <a:endParaRPr kumimoji="0" lang="zh-CN" altLang="en-US" sz="1800" b="0" i="0" u="none" strike="noStrike" cap="none" normalizeH="0" baseline="0" dirty="0">
                        <a:ln>
                          <a:noFill/>
                        </a:ln>
                        <a:solidFill>
                          <a:srgbClr val="C00000"/>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chemeClr val="tx1"/>
                          </a:solidFill>
                          <a:effectLst/>
                        </a:rPr>
                        <a:t>int, float, complex</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chemeClr val="tx1"/>
                          </a:solidFill>
                          <a:effectLst/>
                        </a:rPr>
                        <a:t>1234,  3.14, 1.3e5, 3+4j</a:t>
                      </a:r>
                      <a:endParaRPr kumimoji="0" lang="en-US" altLang="zh-CN" sz="1800" b="0" i="0" u="none" strike="noStrike" cap="none" normalizeH="0" baseline="0" dirty="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数字大小没有限制，内置支持复数及其运算</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1"/>
                  </a:ext>
                </a:extLst>
              </a:tr>
              <a:tr h="900113">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rgbClr val="C00000"/>
                          </a:solidFill>
                          <a:effectLst/>
                        </a:rPr>
                        <a:t>字符串</a:t>
                      </a:r>
                      <a:endParaRPr kumimoji="0" lang="zh-CN" altLang="en-US" sz="1800" b="0" i="0" u="none" strike="noStrike" cap="none" normalizeH="0" baseline="0" dirty="0">
                        <a:ln>
                          <a:noFill/>
                        </a:ln>
                        <a:solidFill>
                          <a:srgbClr val="C00000"/>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str</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chemeClr val="tx1"/>
                          </a:solidFill>
                          <a:effectLst/>
                        </a:rPr>
                        <a:t>'</a:t>
                      </a:r>
                      <a:r>
                        <a:rPr kumimoji="0" lang="en-US" altLang="zh-CN" sz="1800" b="0" u="none" strike="noStrike" cap="none" normalizeH="0" baseline="0" dirty="0" err="1">
                          <a:ln>
                            <a:noFill/>
                          </a:ln>
                          <a:solidFill>
                            <a:schemeClr val="tx1"/>
                          </a:solidFill>
                          <a:effectLst/>
                        </a:rPr>
                        <a:t>swfu</a:t>
                      </a:r>
                      <a:r>
                        <a:rPr kumimoji="0" lang="en-US" altLang="zh-CN" sz="1800" b="0" u="none" strike="noStrike" cap="none" normalizeH="0" baseline="0" dirty="0">
                          <a:ln>
                            <a:noFill/>
                          </a:ln>
                          <a:solidFill>
                            <a:schemeClr val="tx1"/>
                          </a:solidFill>
                          <a:effectLst/>
                        </a:rPr>
                        <a:t>', "I'm student", '''Python ''', </a:t>
                      </a:r>
                      <a:r>
                        <a:rPr kumimoji="0" lang="en-US" altLang="zh-CN" sz="1800" b="0" u="none" strike="noStrike" cap="none" normalizeH="0" baseline="0" dirty="0" err="1">
                          <a:ln>
                            <a:noFill/>
                          </a:ln>
                          <a:solidFill>
                            <a:schemeClr val="tx1"/>
                          </a:solidFill>
                          <a:effectLst/>
                        </a:rPr>
                        <a:t>r'abc</a:t>
                      </a:r>
                      <a:r>
                        <a:rPr kumimoji="0" lang="en-US" altLang="zh-CN" sz="1800" b="0" u="none" strike="noStrike" cap="none" normalizeH="0" baseline="0" dirty="0">
                          <a:ln>
                            <a:noFill/>
                          </a:ln>
                          <a:solidFill>
                            <a:schemeClr val="tx1"/>
                          </a:solidFill>
                          <a:effectLst/>
                        </a:rPr>
                        <a:t>', </a:t>
                      </a:r>
                      <a:r>
                        <a:rPr kumimoji="0" lang="en-US" altLang="zh-CN" sz="1800" b="0" u="none" strike="noStrike" cap="none" normalizeH="0" baseline="0" dirty="0" err="1">
                          <a:ln>
                            <a:noFill/>
                          </a:ln>
                          <a:solidFill>
                            <a:schemeClr val="tx1"/>
                          </a:solidFill>
                          <a:effectLst/>
                        </a:rPr>
                        <a:t>R'bcd</a:t>
                      </a:r>
                      <a:r>
                        <a:rPr kumimoji="0" lang="en-US" altLang="zh-CN" sz="1800" b="0" u="none" strike="noStrike" cap="none" normalizeH="0" baseline="0" dirty="0">
                          <a:ln>
                            <a:noFill/>
                          </a:ln>
                          <a:solidFill>
                            <a:schemeClr val="tx1"/>
                          </a:solidFill>
                          <a:effectLst/>
                        </a:rPr>
                        <a:t>'</a:t>
                      </a:r>
                      <a:endParaRPr kumimoji="0" lang="en-US" altLang="zh-CN" sz="1800" b="0" i="0" u="none" strike="noStrike" cap="none" normalizeH="0" baseline="0" dirty="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使用单引号、双引号、三引号作为定界符，以字母</a:t>
                      </a:r>
                      <a:r>
                        <a:rPr kumimoji="0" lang="en-US" altLang="zh-CN" sz="1800" b="0" u="none" strike="noStrike" cap="none" normalizeH="0" baseline="0" dirty="0">
                          <a:ln>
                            <a:noFill/>
                          </a:ln>
                          <a:solidFill>
                            <a:schemeClr val="tx1"/>
                          </a:solidFill>
                          <a:effectLst/>
                        </a:rPr>
                        <a:t>r</a:t>
                      </a:r>
                      <a:r>
                        <a:rPr kumimoji="0" lang="zh-CN" altLang="en-US" sz="1800" b="0" u="none" strike="noStrike" cap="none" normalizeH="0" baseline="0" dirty="0">
                          <a:ln>
                            <a:noFill/>
                          </a:ln>
                          <a:solidFill>
                            <a:schemeClr val="tx1"/>
                          </a:solidFill>
                          <a:effectLst/>
                        </a:rPr>
                        <a:t>或</a:t>
                      </a:r>
                      <a:r>
                        <a:rPr kumimoji="0" lang="en-US" altLang="zh-CN" sz="1800" b="0" u="none" strike="noStrike" cap="none" normalizeH="0" baseline="0" dirty="0">
                          <a:ln>
                            <a:noFill/>
                          </a:ln>
                          <a:solidFill>
                            <a:schemeClr val="tx1"/>
                          </a:solidFill>
                          <a:effectLst/>
                        </a:rPr>
                        <a:t>R</a:t>
                      </a:r>
                      <a:r>
                        <a:rPr kumimoji="0" lang="zh-CN" altLang="en-US" sz="1800" b="0" u="none" strike="noStrike" cap="none" normalizeH="0" baseline="0" dirty="0">
                          <a:ln>
                            <a:noFill/>
                          </a:ln>
                          <a:solidFill>
                            <a:schemeClr val="tx1"/>
                          </a:solidFill>
                          <a:effectLst/>
                        </a:rPr>
                        <a:t>引导的表示原始字符串</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2"/>
                  </a:ext>
                </a:extLst>
              </a:tr>
              <a:tr h="900113">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列表</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list</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[1, 2, 3]</a:t>
                      </a:r>
                      <a:r>
                        <a:rPr kumimoji="0" lang="zh-CN" altLang="en-US" sz="1800" b="0" u="none" strike="noStrike" cap="none" normalizeH="0" baseline="0">
                          <a:ln>
                            <a:noFill/>
                          </a:ln>
                          <a:solidFill>
                            <a:schemeClr val="tx1"/>
                          </a:solidFill>
                          <a:effectLst/>
                        </a:rPr>
                        <a:t>，</a:t>
                      </a:r>
                      <a:r>
                        <a:rPr kumimoji="0" lang="en-US" altLang="zh-CN" sz="1800" b="0" u="none" strike="noStrike" cap="none" normalizeH="0" baseline="0">
                          <a:ln>
                            <a:noFill/>
                          </a:ln>
                          <a:solidFill>
                            <a:schemeClr val="tx1"/>
                          </a:solidFill>
                          <a:effectLst/>
                        </a:rPr>
                        <a:t>['a', 'b', ['c', 2]]</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所有元素放在一对方括号中，元素之间使用逗号分隔，其中的元素可以是任意类型</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3"/>
                  </a:ext>
                </a:extLst>
              </a:tr>
              <a:tr h="6000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字典</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dict</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{1:'food' ,2:'taste', 3:'import'}</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所有元素放在一对大括号中，元素之间使用逗号分隔，</a:t>
                      </a:r>
                      <a:r>
                        <a:rPr kumimoji="0" lang="zh-CN" altLang="en-US" sz="1800" b="1" u="none" strike="noStrike" cap="none" normalizeH="0" baseline="0" dirty="0">
                          <a:ln>
                            <a:noFill/>
                          </a:ln>
                          <a:solidFill>
                            <a:srgbClr val="C00000"/>
                          </a:solidFill>
                          <a:effectLst/>
                        </a:rPr>
                        <a:t>元素形式为“键</a:t>
                      </a:r>
                      <a:r>
                        <a:rPr kumimoji="0" lang="en-US" altLang="zh-CN" sz="1800" b="1" u="none" strike="noStrike" cap="none" normalizeH="0" baseline="0" dirty="0">
                          <a:ln>
                            <a:noFill/>
                          </a:ln>
                          <a:solidFill>
                            <a:srgbClr val="C00000"/>
                          </a:solidFill>
                          <a:effectLst/>
                        </a:rPr>
                        <a:t>:</a:t>
                      </a:r>
                      <a:r>
                        <a:rPr kumimoji="0" lang="zh-CN" altLang="en-US" sz="1800" b="1" u="none" strike="noStrike" cap="none" normalizeH="0" baseline="0" dirty="0">
                          <a:ln>
                            <a:noFill/>
                          </a:ln>
                          <a:solidFill>
                            <a:srgbClr val="C00000"/>
                          </a:solidFill>
                          <a:effectLst/>
                        </a:rPr>
                        <a:t>值”</a:t>
                      </a:r>
                      <a:endParaRPr kumimoji="0" lang="zh-CN" altLang="en-US" sz="1800" b="1" i="0" u="none" strike="noStrike" cap="none" normalizeH="0" baseline="0" dirty="0">
                        <a:ln>
                          <a:noFill/>
                        </a:ln>
                        <a:solidFill>
                          <a:srgbClr val="C00000"/>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4"/>
                  </a:ext>
                </a:extLst>
              </a:tr>
              <a:tr h="900113">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元组</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tuple</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(2, -5, 6), (3,)</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a:ln>
                            <a:noFill/>
                          </a:ln>
                          <a:solidFill>
                            <a:srgbClr val="C00000"/>
                          </a:solidFill>
                          <a:effectLst/>
                        </a:rPr>
                        <a:t>不可变</a:t>
                      </a:r>
                      <a:r>
                        <a:rPr kumimoji="0" lang="zh-CN" altLang="en-US" sz="1800" b="0" u="none" strike="noStrike" cap="none" normalizeH="0" baseline="0" dirty="0">
                          <a:ln>
                            <a:noFill/>
                          </a:ln>
                          <a:solidFill>
                            <a:schemeClr val="tx1"/>
                          </a:solidFill>
                          <a:effectLst/>
                        </a:rPr>
                        <a:t>，所有元素放在一对圆括号中，元素之间使用逗号分隔，</a:t>
                      </a:r>
                      <a:r>
                        <a:rPr kumimoji="0" lang="zh-CN" altLang="en-US" sz="1800" b="1" u="none" strike="noStrike" cap="none" normalizeH="0" baseline="0" dirty="0">
                          <a:ln>
                            <a:noFill/>
                          </a:ln>
                          <a:solidFill>
                            <a:srgbClr val="C00000"/>
                          </a:solidFill>
                          <a:effectLst/>
                        </a:rPr>
                        <a:t>如果元组中只有一个元素的话，后面的逗号不能省略</a:t>
                      </a:r>
                      <a:endParaRPr kumimoji="0" lang="zh-CN" altLang="en-US" sz="1800" b="1" i="0" u="none" strike="noStrike" cap="none" normalizeH="0" baseline="0" dirty="0">
                        <a:ln>
                          <a:noFill/>
                        </a:ln>
                        <a:solidFill>
                          <a:srgbClr val="C00000"/>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5"/>
                  </a:ext>
                </a:extLst>
              </a:tr>
              <a:tr h="900113">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集合</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set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frozenset</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{'a', 'b', 'c'}</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6"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所有元素放在一对大括号中，元素之间使用逗号分隔，</a:t>
                      </a:r>
                      <a:r>
                        <a:rPr kumimoji="0" lang="zh-CN" altLang="en-US" sz="1800" b="1" u="none" strike="noStrike" cap="none" normalizeH="0" baseline="0" dirty="0">
                          <a:ln>
                            <a:noFill/>
                          </a:ln>
                          <a:solidFill>
                            <a:srgbClr val="C00000"/>
                          </a:solidFill>
                          <a:effectLst/>
                        </a:rPr>
                        <a:t>元素不允许重复</a:t>
                      </a:r>
                      <a:r>
                        <a:rPr kumimoji="0" lang="en-US" altLang="zh-CN" sz="1800" b="0" u="none" strike="noStrike" cap="none" normalizeH="0" baseline="0" dirty="0">
                          <a:ln>
                            <a:noFill/>
                          </a:ln>
                          <a:solidFill>
                            <a:srgbClr val="C00000"/>
                          </a:solidFill>
                          <a:effectLst/>
                        </a:rPr>
                        <a:t>;</a:t>
                      </a:r>
                      <a:r>
                        <a:rPr kumimoji="0" lang="zh-CN" altLang="en-US" sz="1800" b="0" u="none" strike="noStrike" cap="none" normalizeH="0" baseline="0" dirty="0">
                          <a:ln>
                            <a:noFill/>
                          </a:ln>
                          <a:solidFill>
                            <a:schemeClr val="tx1"/>
                          </a:solidFill>
                          <a:effectLst/>
                        </a:rPr>
                        <a:t>另外，</a:t>
                      </a:r>
                      <a:r>
                        <a:rPr kumimoji="0" lang="en-US" altLang="zh-CN" sz="1800" b="0" u="none" strike="noStrike" cap="none" normalizeH="0" baseline="0" dirty="0">
                          <a:ln>
                            <a:noFill/>
                          </a:ln>
                          <a:solidFill>
                            <a:schemeClr val="tx1"/>
                          </a:solidFill>
                          <a:effectLst/>
                        </a:rPr>
                        <a:t>set</a:t>
                      </a:r>
                      <a:r>
                        <a:rPr kumimoji="0" lang="zh-CN" altLang="en-US" sz="1800" b="0" u="none" strike="noStrike" cap="none" normalizeH="0" baseline="0" dirty="0">
                          <a:ln>
                            <a:noFill/>
                          </a:ln>
                          <a:solidFill>
                            <a:schemeClr val="tx1"/>
                          </a:solidFill>
                          <a:effectLst/>
                        </a:rPr>
                        <a:t>是可变的，而</a:t>
                      </a:r>
                      <a:r>
                        <a:rPr kumimoji="0" lang="en-US" altLang="zh-CN" sz="1800" b="0" u="none" strike="noStrike" cap="none" normalizeH="0" baseline="0" dirty="0" err="1">
                          <a:ln>
                            <a:noFill/>
                          </a:ln>
                          <a:solidFill>
                            <a:schemeClr val="tx1"/>
                          </a:solidFill>
                          <a:effectLst/>
                        </a:rPr>
                        <a:t>frozenset</a:t>
                      </a:r>
                      <a:r>
                        <a:rPr kumimoji="0" lang="zh-CN" altLang="en-US" sz="1800" b="0" u="none" strike="noStrike" cap="none" normalizeH="0" baseline="0" dirty="0">
                          <a:ln>
                            <a:noFill/>
                          </a:ln>
                          <a:solidFill>
                            <a:schemeClr val="tx1"/>
                          </a:solidFill>
                          <a:effectLst/>
                        </a:rPr>
                        <a:t>是不可变的</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6" marR="0" marT="0" marB="1"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791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1D613A-007D-4FDB-AF64-BDD95A79022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FA7BADD-2D51-4F71-B295-C9605F840DBD}"/>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的对象模型</a:t>
            </a:r>
          </a:p>
          <a:p>
            <a:endParaRPr lang="zh-CN" altLang="en-US" dirty="0"/>
          </a:p>
        </p:txBody>
      </p:sp>
      <p:sp>
        <p:nvSpPr>
          <p:cNvPr id="4" name="文本占位符 3">
            <a:extLst>
              <a:ext uri="{FF2B5EF4-FFF2-40B4-BE49-F238E27FC236}">
                <a16:creationId xmlns:a16="http://schemas.microsoft.com/office/drawing/2014/main" id="{2406DE4A-2F51-47B9-B5A1-CAD6DBDB66B0}"/>
              </a:ext>
            </a:extLst>
          </p:cNvPr>
          <p:cNvSpPr>
            <a:spLocks noGrp="1"/>
          </p:cNvSpPr>
          <p:nvPr>
            <p:ph type="body" sz="quarter" idx="16"/>
          </p:nvPr>
        </p:nvSpPr>
        <p:spPr/>
        <p:txBody>
          <a:bodyPr/>
          <a:lstStyle/>
          <a:p>
            <a:r>
              <a:rPr lang="zh-CN" altLang="en-US" dirty="0"/>
              <a:t>续表</a:t>
            </a:r>
          </a:p>
        </p:txBody>
      </p:sp>
      <p:graphicFrame>
        <p:nvGraphicFramePr>
          <p:cNvPr id="5" name="Content Placeholder -1">
            <a:extLst>
              <a:ext uri="{FF2B5EF4-FFF2-40B4-BE49-F238E27FC236}">
                <a16:creationId xmlns:a16="http://schemas.microsoft.com/office/drawing/2014/main" id="{CE94E8BC-610A-4516-8898-CCD4DDF8E858}"/>
              </a:ext>
            </a:extLst>
          </p:cNvPr>
          <p:cNvGraphicFramePr>
            <a:graphicFrameLocks/>
          </p:cNvGraphicFramePr>
          <p:nvPr>
            <p:extLst>
              <p:ext uri="{D42A27DB-BD31-4B8C-83A1-F6EECF244321}">
                <p14:modId xmlns:p14="http://schemas.microsoft.com/office/powerpoint/2010/main" val="2124031480"/>
              </p:ext>
            </p:extLst>
          </p:nvPr>
        </p:nvGraphicFramePr>
        <p:xfrm>
          <a:off x="3254337" y="1229911"/>
          <a:ext cx="8362950" cy="4937767"/>
        </p:xfrm>
        <a:graphic>
          <a:graphicData uri="http://schemas.openxmlformats.org/drawingml/2006/table">
            <a:tbl>
              <a:tblPr>
                <a:tableStyleId>{775DCB02-9BB8-47FD-8907-85C794F793BA}</a:tableStyleId>
              </a:tblPr>
              <a:tblGrid>
                <a:gridCol w="1008063">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2824163">
                  <a:extLst>
                    <a:ext uri="{9D8B030D-6E8A-4147-A177-3AD203B41FA5}">
                      <a16:colId xmlns:a16="http://schemas.microsoft.com/office/drawing/2014/main" val="20002"/>
                    </a:ext>
                  </a:extLst>
                </a:gridCol>
                <a:gridCol w="3195637">
                  <a:extLst>
                    <a:ext uri="{9D8B030D-6E8A-4147-A177-3AD203B41FA5}">
                      <a16:colId xmlns:a16="http://schemas.microsoft.com/office/drawing/2014/main" val="20003"/>
                    </a:ext>
                  </a:extLst>
                </a:gridCol>
              </a:tblGrid>
              <a:tr h="27428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对象类型</a:t>
                      </a:r>
                      <a:endParaRPr kumimoji="0" lang="zh-CN" altLang="en-US" sz="1800" b="1"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类型名称</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示例</a:t>
                      </a:r>
                      <a:endParaRPr kumimoji="0" lang="zh-CN" altLang="en-US" sz="1800" b="1"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chemeClr val="tx1"/>
                          </a:solidFill>
                          <a:effectLst/>
                        </a:rPr>
                        <a:t>简要说明</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extLst>
                  <a:ext uri="{0D108BD9-81ED-4DB2-BD59-A6C34878D82A}">
                    <a16:rowId xmlns:a16="http://schemas.microsoft.com/office/drawing/2014/main" val="10000"/>
                  </a:ext>
                </a:extLst>
              </a:tr>
              <a:tr h="1097138">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rgbClr val="C00000"/>
                          </a:solidFill>
                          <a:effectLst/>
                        </a:rPr>
                        <a:t>布尔型</a:t>
                      </a:r>
                      <a:endParaRPr kumimoji="0" lang="zh-CN" altLang="en-US" sz="1800" b="0" i="0" u="none" strike="noStrike" cap="none" normalizeH="0" baseline="0" dirty="0">
                        <a:ln>
                          <a:noFill/>
                        </a:ln>
                        <a:solidFill>
                          <a:srgbClr val="C00000"/>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bool</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dirty="0">
                          <a:ln>
                            <a:noFill/>
                          </a:ln>
                          <a:solidFill>
                            <a:schemeClr val="tx1"/>
                          </a:solidFill>
                          <a:effectLst/>
                        </a:rPr>
                        <a:t>True, False</a:t>
                      </a:r>
                      <a:endParaRPr kumimoji="0" lang="en-US" altLang="zh-CN" sz="1800" b="0" i="0" u="none" strike="noStrike" cap="none" normalizeH="0" baseline="0" dirty="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逻辑值，关系运算符、成员测试运算符、同一性测试运算符组成的表达式的值一般为</a:t>
                      </a:r>
                      <a:r>
                        <a:rPr kumimoji="0" lang="en-US" altLang="zh-CN" sz="1800" b="0" u="none" strike="noStrike" cap="none" normalizeH="0" baseline="0">
                          <a:ln>
                            <a:noFill/>
                          </a:ln>
                          <a:solidFill>
                            <a:schemeClr val="tx1"/>
                          </a:solidFill>
                          <a:effectLst/>
                        </a:rPr>
                        <a:t>True</a:t>
                      </a:r>
                      <a:r>
                        <a:rPr kumimoji="0" lang="zh-CN" altLang="en-US" sz="1800" b="0" u="none" strike="noStrike" cap="none" normalizeH="0" baseline="0">
                          <a:ln>
                            <a:noFill/>
                          </a:ln>
                          <a:solidFill>
                            <a:schemeClr val="tx1"/>
                          </a:solidFill>
                          <a:effectLst/>
                        </a:rPr>
                        <a:t>或</a:t>
                      </a:r>
                      <a:r>
                        <a:rPr kumimoji="0" lang="en-US" altLang="zh-CN" sz="1800" b="0" u="none" strike="noStrike" cap="none" normalizeH="0" baseline="0">
                          <a:ln>
                            <a:noFill/>
                          </a:ln>
                          <a:solidFill>
                            <a:schemeClr val="tx1"/>
                          </a:solidFill>
                          <a:effectLst/>
                        </a:rPr>
                        <a:t>False</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1"/>
                  </a:ext>
                </a:extLst>
              </a:tr>
              <a:tr h="27428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rgbClr val="C00000"/>
                          </a:solidFill>
                          <a:effectLst/>
                        </a:rPr>
                        <a:t>空类型</a:t>
                      </a:r>
                      <a:endParaRPr kumimoji="0" lang="zh-CN" altLang="en-US" sz="1800" b="0" i="0" u="none" strike="noStrike" cap="none" normalizeH="0" baseline="0" dirty="0">
                        <a:ln>
                          <a:noFill/>
                        </a:ln>
                        <a:solidFill>
                          <a:srgbClr val="C00000"/>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NoneType</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None</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空值</a:t>
                      </a:r>
                      <a:endPar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2"/>
                  </a:ext>
                </a:extLst>
              </a:tr>
              <a:tr h="822854">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异常</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Exception</a:t>
                      </a:r>
                      <a:r>
                        <a:rPr kumimoji="0" lang="zh-CN" altLang="en-US" sz="1800" b="0" u="none" strike="noStrike" cap="none" normalizeH="0" baseline="0">
                          <a:ln>
                            <a:noFill/>
                          </a:ln>
                          <a:solidFill>
                            <a:schemeClr val="tx1"/>
                          </a:solidFill>
                          <a:effectLst/>
                        </a:rPr>
                        <a:t>、</a:t>
                      </a:r>
                      <a:r>
                        <a:rPr kumimoji="0" lang="en-US" altLang="zh-CN" sz="1800" b="0" u="none" strike="noStrike" cap="none" normalizeH="0" baseline="0">
                          <a:ln>
                            <a:noFill/>
                          </a:ln>
                          <a:solidFill>
                            <a:schemeClr val="tx1"/>
                          </a:solidFill>
                          <a:effectLst/>
                        </a:rPr>
                        <a:t>ValueError</a:t>
                      </a:r>
                      <a:r>
                        <a:rPr kumimoji="0" lang="zh-CN" altLang="en-US" sz="1800" b="0" u="none" strike="noStrike" cap="none" normalizeH="0" baseline="0">
                          <a:ln>
                            <a:noFill/>
                          </a:ln>
                          <a:solidFill>
                            <a:schemeClr val="tx1"/>
                          </a:solidFill>
                          <a:effectLst/>
                        </a:rPr>
                        <a:t>、</a:t>
                      </a:r>
                      <a:r>
                        <a:rPr kumimoji="0" lang="en-US" altLang="zh-CN" sz="1800" b="0" u="none" strike="noStrike" cap="none" normalizeH="0" baseline="0">
                          <a:ln>
                            <a:noFill/>
                          </a:ln>
                          <a:solidFill>
                            <a:schemeClr val="tx1"/>
                          </a:solidFill>
                          <a:effectLst/>
                        </a:rPr>
                        <a:t>TypeError</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Python</a:t>
                      </a:r>
                      <a:r>
                        <a:rPr kumimoji="0" lang="zh-CN" altLang="en-US" sz="1800" b="0" u="none" strike="noStrike" cap="none" normalizeH="0" baseline="0">
                          <a:ln>
                            <a:noFill/>
                          </a:ln>
                          <a:solidFill>
                            <a:schemeClr val="tx1"/>
                          </a:solidFill>
                          <a:effectLst/>
                        </a:rPr>
                        <a:t>内置大量异常类，分别对应不同类型的异常</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3"/>
                  </a:ext>
                </a:extLst>
              </a:tr>
              <a:tr h="822854">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文件</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f = open('data.dat', 'rb')</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open</a:t>
                      </a:r>
                      <a:r>
                        <a:rPr kumimoji="0" lang="zh-CN" altLang="en-US" sz="1800" b="0" u="none" strike="noStrike" cap="none" normalizeH="0" baseline="0">
                          <a:ln>
                            <a:noFill/>
                          </a:ln>
                          <a:solidFill>
                            <a:schemeClr val="tx1"/>
                          </a:solidFill>
                          <a:effectLst/>
                        </a:rPr>
                        <a:t>是</a:t>
                      </a:r>
                      <a:r>
                        <a:rPr kumimoji="0" lang="en-US" altLang="zh-CN" sz="1800" b="0" u="none" strike="noStrike" cap="none" normalizeH="0" baseline="0">
                          <a:ln>
                            <a:noFill/>
                          </a:ln>
                          <a:solidFill>
                            <a:schemeClr val="tx1"/>
                          </a:solidFill>
                          <a:effectLst/>
                        </a:rPr>
                        <a:t>Python</a:t>
                      </a:r>
                      <a:r>
                        <a:rPr kumimoji="0" lang="zh-CN" altLang="en-US" sz="1800" b="0" u="none" strike="noStrike" cap="none" normalizeH="0" baseline="0">
                          <a:ln>
                            <a:noFill/>
                          </a:ln>
                          <a:solidFill>
                            <a:schemeClr val="tx1"/>
                          </a:solidFill>
                          <a:effectLst/>
                        </a:rPr>
                        <a:t>内置函数，使用指定的模式打开文件，返回文件对象</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4"/>
                  </a:ext>
                </a:extLst>
              </a:tr>
              <a:tr h="822854">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其他可迭代对象</a:t>
                      </a:r>
                      <a:endPar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生成器对象、</a:t>
                      </a:r>
                      <a:r>
                        <a:rPr kumimoji="0" lang="en-US" altLang="zh-CN" sz="1800" b="0" u="none" strike="noStrike" cap="none" normalizeH="0" baseline="0">
                          <a:ln>
                            <a:noFill/>
                          </a:ln>
                          <a:solidFill>
                            <a:schemeClr val="tx1"/>
                          </a:solidFill>
                          <a:effectLst/>
                        </a:rPr>
                        <a:t>range</a:t>
                      </a:r>
                      <a:r>
                        <a:rPr kumimoji="0" lang="zh-CN" altLang="en-US" sz="1800" b="0" u="none" strike="noStrike" cap="none" normalizeH="0" baseline="0">
                          <a:ln>
                            <a:noFill/>
                          </a:ln>
                          <a:solidFill>
                            <a:schemeClr val="tx1"/>
                          </a:solidFill>
                          <a:effectLst/>
                        </a:rPr>
                        <a:t>对象、</a:t>
                      </a:r>
                      <a:r>
                        <a:rPr kumimoji="0" lang="en-US" altLang="zh-CN" sz="1800" b="0" u="none" strike="noStrike" cap="none" normalizeH="0" baseline="0">
                          <a:ln>
                            <a:noFill/>
                          </a:ln>
                          <a:solidFill>
                            <a:schemeClr val="tx1"/>
                          </a:solidFill>
                          <a:effectLst/>
                        </a:rPr>
                        <a:t>zip</a:t>
                      </a:r>
                      <a:r>
                        <a:rPr kumimoji="0" lang="zh-CN" altLang="en-US" sz="1800" b="0" u="none" strike="noStrike" cap="none" normalizeH="0" baseline="0">
                          <a:ln>
                            <a:noFill/>
                          </a:ln>
                          <a:solidFill>
                            <a:schemeClr val="tx1"/>
                          </a:solidFill>
                          <a:effectLst/>
                        </a:rPr>
                        <a:t>对象、</a:t>
                      </a:r>
                      <a:r>
                        <a:rPr kumimoji="0" lang="en-US" altLang="zh-CN" sz="1800" b="0" u="none" strike="noStrike" cap="none" normalizeH="0" baseline="0">
                          <a:ln>
                            <a:noFill/>
                          </a:ln>
                          <a:solidFill>
                            <a:schemeClr val="tx1"/>
                          </a:solidFill>
                          <a:effectLst/>
                        </a:rPr>
                        <a:t>enumerate</a:t>
                      </a:r>
                      <a:r>
                        <a:rPr kumimoji="0" lang="zh-CN" altLang="en-US" sz="1800" b="0" u="none" strike="noStrike" cap="none" normalizeH="0" baseline="0">
                          <a:ln>
                            <a:noFill/>
                          </a:ln>
                          <a:solidFill>
                            <a:schemeClr val="tx1"/>
                          </a:solidFill>
                          <a:effectLst/>
                        </a:rPr>
                        <a:t>对象、</a:t>
                      </a:r>
                      <a:r>
                        <a:rPr kumimoji="0" lang="en-US" altLang="zh-CN" sz="1800" b="0" u="none" strike="noStrike" cap="none" normalizeH="0" baseline="0">
                          <a:ln>
                            <a:noFill/>
                          </a:ln>
                          <a:solidFill>
                            <a:schemeClr val="tx1"/>
                          </a:solidFill>
                          <a:effectLst/>
                        </a:rPr>
                        <a:t>map</a:t>
                      </a:r>
                      <a:r>
                        <a:rPr kumimoji="0" lang="zh-CN" altLang="en-US" sz="1800" b="0" u="none" strike="noStrike" cap="none" normalizeH="0" baseline="0">
                          <a:ln>
                            <a:noFill/>
                          </a:ln>
                          <a:solidFill>
                            <a:schemeClr val="tx1"/>
                          </a:solidFill>
                          <a:effectLst/>
                        </a:rPr>
                        <a:t>对象、</a:t>
                      </a:r>
                      <a:r>
                        <a:rPr kumimoji="0" lang="en-US" altLang="zh-CN" sz="1800" b="0" u="none" strike="noStrike" cap="none" normalizeH="0" baseline="0">
                          <a:ln>
                            <a:noFill/>
                          </a:ln>
                          <a:solidFill>
                            <a:schemeClr val="tx1"/>
                          </a:solidFill>
                          <a:effectLst/>
                        </a:rPr>
                        <a:t>filter</a:t>
                      </a:r>
                      <a:r>
                        <a:rPr kumimoji="0" lang="zh-CN" altLang="en-US" sz="1800" b="0" u="none" strike="noStrike" cap="none" normalizeH="0" baseline="0">
                          <a:ln>
                            <a:noFill/>
                          </a:ln>
                          <a:solidFill>
                            <a:schemeClr val="tx1"/>
                          </a:solidFill>
                          <a:effectLst/>
                        </a:rPr>
                        <a:t>对象等等</a:t>
                      </a:r>
                      <a:endPar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具有</a:t>
                      </a:r>
                      <a:r>
                        <a:rPr kumimoji="0" lang="zh-CN" altLang="en-US" sz="1800" b="1" u="none" strike="noStrike" cap="none" normalizeH="0" baseline="0" dirty="0">
                          <a:ln>
                            <a:noFill/>
                          </a:ln>
                          <a:solidFill>
                            <a:srgbClr val="C00000"/>
                          </a:solidFill>
                          <a:effectLst/>
                        </a:rPr>
                        <a:t>惰性求值</a:t>
                      </a:r>
                      <a:r>
                        <a:rPr kumimoji="0" lang="zh-CN" altLang="en-US" sz="1800" b="0" u="none" strike="noStrike" cap="none" normalizeH="0" baseline="0" dirty="0">
                          <a:ln>
                            <a:noFill/>
                          </a:ln>
                          <a:solidFill>
                            <a:schemeClr val="tx1"/>
                          </a:solidFill>
                          <a:effectLst/>
                        </a:rPr>
                        <a:t>的特点，除</a:t>
                      </a:r>
                      <a:r>
                        <a:rPr kumimoji="0" lang="en-US" altLang="zh-CN" sz="1800" b="0" u="none" strike="noStrike" cap="none" normalizeH="0" baseline="0" dirty="0">
                          <a:ln>
                            <a:noFill/>
                          </a:ln>
                          <a:solidFill>
                            <a:schemeClr val="tx1"/>
                          </a:solidFill>
                          <a:effectLst/>
                        </a:rPr>
                        <a:t>range</a:t>
                      </a:r>
                      <a:r>
                        <a:rPr kumimoji="0" lang="zh-CN" altLang="en-US" sz="1800" b="0" u="none" strike="noStrike" cap="none" normalizeH="0" baseline="0" dirty="0">
                          <a:ln>
                            <a:noFill/>
                          </a:ln>
                          <a:solidFill>
                            <a:schemeClr val="tx1"/>
                          </a:solidFill>
                          <a:effectLst/>
                        </a:rPr>
                        <a:t>对象之外，其他对象中的元素只能看一次</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5"/>
                  </a:ext>
                </a:extLst>
              </a:tr>
              <a:tr h="822854">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编程单元</a:t>
                      </a:r>
                      <a:endParaRPr kumimoji="0" lang="zh-CN" altLang="en-US"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chemeClr val="tx1"/>
                          </a:solidFill>
                          <a:effectLst/>
                        </a:rPr>
                        <a:t> </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0"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函数（使用</a:t>
                      </a:r>
                      <a:r>
                        <a:rPr kumimoji="0" lang="en-US" altLang="zh-CN" sz="1800" b="0" u="none" strike="noStrike" cap="none" normalizeH="0" baseline="0">
                          <a:ln>
                            <a:noFill/>
                          </a:ln>
                          <a:solidFill>
                            <a:schemeClr val="tx1"/>
                          </a:solidFill>
                          <a:effectLst/>
                        </a:rPr>
                        <a:t>def</a:t>
                      </a:r>
                      <a:r>
                        <a:rPr kumimoji="0" lang="zh-CN" altLang="en-US" sz="1800" b="0" u="none" strike="noStrike" cap="none" normalizeH="0" baseline="0">
                          <a:ln>
                            <a:noFill/>
                          </a:ln>
                          <a:solidFill>
                            <a:schemeClr val="tx1"/>
                          </a:solidFill>
                          <a:effectLst/>
                        </a:rPr>
                        <a:t>定义）</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类（使用</a:t>
                      </a:r>
                      <a:r>
                        <a:rPr kumimoji="0" lang="en-US" altLang="zh-CN" sz="1800" b="0" u="none" strike="noStrike" cap="none" normalizeH="0" baseline="0">
                          <a:ln>
                            <a:noFill/>
                          </a:ln>
                          <a:solidFill>
                            <a:schemeClr val="tx1"/>
                          </a:solidFill>
                          <a:effectLst/>
                        </a:rPr>
                        <a:t>class</a:t>
                      </a:r>
                      <a:r>
                        <a:rPr kumimoji="0" lang="zh-CN" altLang="en-US" sz="1800" b="0" u="none" strike="noStrike" cap="none" normalizeH="0" baseline="0">
                          <a:ln>
                            <a:noFill/>
                          </a:ln>
                          <a:solidFill>
                            <a:schemeClr val="tx1"/>
                          </a:solidFill>
                          <a:effectLst/>
                        </a:rPr>
                        <a:t>定义）</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a:ln>
                            <a:noFill/>
                          </a:ln>
                          <a:solidFill>
                            <a:schemeClr val="tx1"/>
                          </a:solidFill>
                          <a:effectLst/>
                        </a:rPr>
                        <a:t>模块（类型为</a:t>
                      </a:r>
                      <a:r>
                        <a:rPr kumimoji="0" lang="en-US" altLang="zh-CN" sz="1800" b="0" u="none" strike="noStrike" cap="none" normalizeH="0" baseline="0">
                          <a:ln>
                            <a:noFill/>
                          </a:ln>
                          <a:solidFill>
                            <a:schemeClr val="tx1"/>
                          </a:solidFill>
                          <a:effectLst/>
                        </a:rPr>
                        <a:t>module</a:t>
                      </a:r>
                      <a:r>
                        <a:rPr kumimoji="0" lang="zh-CN" altLang="en-US" sz="1800" b="0" u="none" strike="noStrike" cap="none" normalizeH="0" baseline="0">
                          <a:ln>
                            <a:noFill/>
                          </a:ln>
                          <a:solidFill>
                            <a:schemeClr val="tx1"/>
                          </a:solidFill>
                          <a:effectLst/>
                        </a:rPr>
                        <a:t>）</a:t>
                      </a:r>
                      <a:endParaRPr kumimoji="0" lang="en-US" altLang="zh-CN" sz="18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endParaRPr>
                    </a:p>
                  </a:txBody>
                  <a:tcPr marL="36195" marR="0" marT="0" marB="1" anchor="ctr" horzOverflow="overflow"/>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u="none" strike="noStrike" cap="none" normalizeH="0" baseline="0" dirty="0">
                          <a:ln>
                            <a:noFill/>
                          </a:ln>
                          <a:solidFill>
                            <a:schemeClr val="tx1"/>
                          </a:solidFill>
                          <a:effectLst/>
                        </a:rPr>
                        <a:t>类和函数都属于</a:t>
                      </a:r>
                      <a:r>
                        <a:rPr kumimoji="0" lang="zh-CN" altLang="en-US" sz="1800" b="1" u="none" strike="noStrike" cap="none" normalizeH="0" baseline="0" dirty="0">
                          <a:ln>
                            <a:noFill/>
                          </a:ln>
                          <a:solidFill>
                            <a:srgbClr val="C00000"/>
                          </a:solidFill>
                          <a:effectLst/>
                        </a:rPr>
                        <a:t>可调用对象</a:t>
                      </a:r>
                      <a:r>
                        <a:rPr kumimoji="0" lang="zh-CN" altLang="en-US" sz="1800" b="0" u="none" strike="noStrike" cap="none" normalizeH="0" baseline="0" dirty="0">
                          <a:ln>
                            <a:noFill/>
                          </a:ln>
                          <a:solidFill>
                            <a:schemeClr val="tx1"/>
                          </a:solidFill>
                          <a:effectLst/>
                        </a:rPr>
                        <a:t>，模块用来集中存放函数、类、常量或其他对象</a:t>
                      </a:r>
                      <a:endPar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36195" marR="0" marT="0" marB="1"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16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9"/>
          <p:cNvSpPr>
            <a:spLocks noGrp="1"/>
          </p:cNvSpPr>
          <p:nvPr>
            <p:ph type="body" sz="quarter" idx="11"/>
          </p:nvPr>
        </p:nvSpPr>
        <p:spPr/>
        <p:txBody>
          <a:bodyPr/>
          <a:lstStyle/>
          <a:p>
            <a:r>
              <a:rPr lang="en-US" altLang="zh-CN" kern="0" dirty="0"/>
              <a:t>PART TWO</a:t>
            </a:r>
            <a:endParaRPr lang="zh-CN" altLang="en-US" kern="0" dirty="0"/>
          </a:p>
        </p:txBody>
      </p:sp>
      <p:sp>
        <p:nvSpPr>
          <p:cNvPr id="11" name="文本占位符 10"/>
          <p:cNvSpPr>
            <a:spLocks noGrp="1"/>
          </p:cNvSpPr>
          <p:nvPr>
            <p:ph type="body" sz="quarter" idx="12"/>
          </p:nvPr>
        </p:nvSpPr>
        <p:spPr/>
        <p:txBody>
          <a:bodyPr/>
          <a:lstStyle/>
          <a:p>
            <a:r>
              <a:rPr lang="en-US" altLang="zh-CN" dirty="0"/>
              <a:t>2</a:t>
            </a:r>
            <a:endParaRPr lang="zh-CN" altLang="en-US" dirty="0"/>
          </a:p>
        </p:txBody>
      </p:sp>
      <p:sp>
        <p:nvSpPr>
          <p:cNvPr id="19" name="文本占位符 11"/>
          <p:cNvSpPr>
            <a:spLocks noGrp="1"/>
          </p:cNvSpPr>
          <p:nvPr>
            <p:ph type="body" sz="quarter" idx="13"/>
          </p:nvPr>
        </p:nvSpPr>
        <p:spPr/>
        <p:txBody>
          <a:bodyPr/>
          <a:lstStyle/>
          <a:p>
            <a:r>
              <a:rPr lang="en-US" altLang="zh-CN" dirty="0"/>
              <a:t>2.2 Python</a:t>
            </a:r>
            <a:r>
              <a:rPr lang="zh-CN" altLang="en-US" dirty="0"/>
              <a:t>基础知识</a:t>
            </a:r>
          </a:p>
        </p:txBody>
      </p:sp>
      <p:sp>
        <p:nvSpPr>
          <p:cNvPr id="3" name="文本占位符 2">
            <a:extLst>
              <a:ext uri="{FF2B5EF4-FFF2-40B4-BE49-F238E27FC236}">
                <a16:creationId xmlns:a16="http://schemas.microsoft.com/office/drawing/2014/main" id="{BC1E4E40-87CC-4A7D-AD0D-986C183F859D}"/>
              </a:ext>
            </a:extLst>
          </p:cNvPr>
          <p:cNvSpPr>
            <a:spLocks noGrp="1"/>
          </p:cNvSpPr>
          <p:nvPr>
            <p:ph type="body" sz="quarter" idx="15"/>
          </p:nvPr>
        </p:nvSpPr>
        <p:spPr/>
        <p:txBody>
          <a:bodyPr/>
          <a:lstStyle/>
          <a:p>
            <a:endParaRPr lang="zh-CN" altLang="en-US" dirty="0"/>
          </a:p>
        </p:txBody>
      </p:sp>
    </p:spTree>
    <p:extLst>
      <p:ext uri="{BB962C8B-B14F-4D97-AF65-F5344CB8AC3E}">
        <p14:creationId xmlns:p14="http://schemas.microsoft.com/office/powerpoint/2010/main" val="48958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15949D-44A4-4C50-8226-D1E77B4CBA1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E432BF7-AC58-4CD2-8CDF-E2E7752A59A8}"/>
              </a:ext>
            </a:extLst>
          </p:cNvPr>
          <p:cNvSpPr>
            <a:spLocks noGrp="1"/>
          </p:cNvSpPr>
          <p:nvPr>
            <p:ph type="body" sz="quarter" idx="15"/>
          </p:nvPr>
        </p:nvSpPr>
        <p:spPr/>
        <p:txBody>
          <a:bodyPr/>
          <a:lstStyle/>
          <a:p>
            <a:r>
              <a:rPr lang="en-US" altLang="zh-CN" dirty="0"/>
              <a:t>Python</a:t>
            </a:r>
            <a:r>
              <a:rPr lang="zh-CN" altLang="en-US" dirty="0"/>
              <a:t>变量</a:t>
            </a:r>
          </a:p>
        </p:txBody>
      </p:sp>
      <p:sp>
        <p:nvSpPr>
          <p:cNvPr id="4" name="文本占位符 3">
            <a:extLst>
              <a:ext uri="{FF2B5EF4-FFF2-40B4-BE49-F238E27FC236}">
                <a16:creationId xmlns:a16="http://schemas.microsoft.com/office/drawing/2014/main" id="{9278A789-D7BE-48FF-BF80-AA3A6C73E5C6}"/>
              </a:ext>
            </a:extLst>
          </p:cNvPr>
          <p:cNvSpPr>
            <a:spLocks noGrp="1"/>
          </p:cNvSpPr>
          <p:nvPr>
            <p:ph type="body" sz="quarter" idx="16"/>
          </p:nvPr>
        </p:nvSpPr>
        <p:spPr/>
        <p:txBody>
          <a:bodyPr/>
          <a:lstStyle/>
          <a:p>
            <a:r>
              <a:rPr lang="zh-CN" altLang="en-US" dirty="0"/>
              <a:t>在</a:t>
            </a:r>
            <a:r>
              <a:rPr lang="en-US" altLang="zh-CN" dirty="0"/>
              <a:t>Python</a:t>
            </a:r>
            <a:r>
              <a:rPr lang="zh-CN" altLang="en-US" dirty="0"/>
              <a:t>中，</a:t>
            </a:r>
            <a:r>
              <a:rPr lang="zh-CN" altLang="en-US" b="1" dirty="0">
                <a:solidFill>
                  <a:srgbClr val="C00000"/>
                </a:solidFill>
              </a:rPr>
              <a:t>不需要事先声明变量名及其类型，</a:t>
            </a:r>
            <a:r>
              <a:rPr lang="zh-CN" altLang="en-US" dirty="0"/>
              <a:t>直接赋值即可创建各种类型的对象变量。这一点适用于</a:t>
            </a:r>
            <a:r>
              <a:rPr lang="en-US" altLang="zh-CN" dirty="0"/>
              <a:t>Python</a:t>
            </a:r>
            <a:r>
              <a:rPr lang="zh-CN" altLang="en-US" dirty="0"/>
              <a:t>任意类型的对象。</a:t>
            </a:r>
          </a:p>
          <a:p>
            <a:endParaRPr lang="zh-CN" altLang="en-US" dirty="0"/>
          </a:p>
        </p:txBody>
      </p:sp>
      <p:sp>
        <p:nvSpPr>
          <p:cNvPr id="6" name="文本框 5">
            <a:extLst>
              <a:ext uri="{FF2B5EF4-FFF2-40B4-BE49-F238E27FC236}">
                <a16:creationId xmlns:a16="http://schemas.microsoft.com/office/drawing/2014/main" id="{B7E61F7C-33AC-44E7-AAAA-CBC1FCF0994C}"/>
              </a:ext>
            </a:extLst>
          </p:cNvPr>
          <p:cNvSpPr txBox="1"/>
          <p:nvPr/>
        </p:nvSpPr>
        <p:spPr>
          <a:xfrm>
            <a:off x="1286219" y="3034725"/>
            <a:ext cx="6097836" cy="1969770"/>
          </a:xfrm>
          <a:prstGeom prst="rect">
            <a:avLst/>
          </a:prstGeom>
          <a:noFill/>
        </p:spPr>
        <p:txBody>
          <a:bodyPr wrap="square">
            <a:spAutoFit/>
          </a:bodyPr>
          <a:lstStyle/>
          <a:p>
            <a:pPr>
              <a:spcBef>
                <a:spcPts val="600"/>
              </a:spcBef>
              <a:spcAft>
                <a:spcPts val="600"/>
              </a:spcAft>
              <a:buFont typeface="Wingdings" panose="05000000000000000000" pitchFamily="2" charset="2"/>
              <a:buNone/>
              <a:defRPr/>
            </a:pPr>
            <a:r>
              <a:rPr lang="zh-CN" altLang="en-US" sz="1800" dirty="0">
                <a:latin typeface="宋体" panose="02010600030101010101" pitchFamily="2" charset="-122"/>
              </a:rPr>
              <a:t>例如语句</a:t>
            </a:r>
          </a:p>
          <a:p>
            <a:pPr>
              <a:spcBef>
                <a:spcPts val="600"/>
              </a:spcBef>
              <a:spcAft>
                <a:spcPts val="600"/>
              </a:spcAft>
              <a:buFont typeface="Wingdings" panose="05000000000000000000" pitchFamily="2" charset="2"/>
              <a:buNone/>
              <a:defRPr/>
            </a:pPr>
            <a:r>
              <a:rPr lang="en-US" altLang="zh-CN" sz="1400" dirty="0">
                <a:latin typeface="Consolas" panose="020B0609020204030204" pitchFamily="49" charset="0"/>
              </a:rPr>
              <a:t>&gt;&gt;&gt; x = 3</a:t>
            </a:r>
          </a:p>
          <a:p>
            <a:pPr>
              <a:spcBef>
                <a:spcPts val="600"/>
              </a:spcBef>
              <a:spcAft>
                <a:spcPts val="600"/>
              </a:spcAft>
              <a:buFont typeface="Wingdings" panose="05000000000000000000" pitchFamily="2" charset="2"/>
              <a:buNone/>
              <a:defRPr/>
            </a:pPr>
            <a:r>
              <a:rPr lang="zh-CN" altLang="en-US" sz="1800" dirty="0">
                <a:latin typeface="宋体" panose="02010600030101010101" pitchFamily="2" charset="-122"/>
              </a:rPr>
              <a:t>创建了整型变量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3</a:t>
            </a:r>
            <a:r>
              <a:rPr lang="zh-CN" altLang="en-US" sz="1800" dirty="0">
                <a:latin typeface="宋体" panose="02010600030101010101" pitchFamily="2" charset="-122"/>
              </a:rPr>
              <a:t>，再例如语句</a:t>
            </a:r>
          </a:p>
          <a:p>
            <a:pPr>
              <a:spcBef>
                <a:spcPts val="600"/>
              </a:spcBef>
              <a:spcAft>
                <a:spcPts val="600"/>
              </a:spcAft>
              <a:buFont typeface="Wingdings" panose="05000000000000000000" pitchFamily="2" charset="2"/>
              <a:buNone/>
              <a:defRPr/>
            </a:pPr>
            <a:r>
              <a:rPr lang="en-US" altLang="zh-CN" sz="1400" dirty="0">
                <a:latin typeface="Consolas" panose="020B0609020204030204" pitchFamily="49" charset="0"/>
              </a:rPr>
              <a:t>&gt;&gt;&gt; x = 'Hello world.'</a:t>
            </a:r>
          </a:p>
          <a:p>
            <a:pPr>
              <a:spcBef>
                <a:spcPts val="600"/>
              </a:spcBef>
              <a:spcAft>
                <a:spcPts val="600"/>
              </a:spcAft>
              <a:buFont typeface="Wingdings" panose="05000000000000000000" pitchFamily="2" charset="2"/>
              <a:buNone/>
              <a:defRPr/>
            </a:pPr>
            <a:r>
              <a:rPr lang="zh-CN" altLang="en-US" sz="1800" dirty="0">
                <a:latin typeface="宋体" panose="02010600030101010101" pitchFamily="2" charset="-122"/>
              </a:rPr>
              <a:t>创建了字符串变量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'Hello world.'</a:t>
            </a:r>
            <a:r>
              <a:rPr lang="zh-CN" altLang="en-US" sz="1800" dirty="0">
                <a:latin typeface="宋体" panose="02010600030101010101" pitchFamily="2" charset="-122"/>
              </a:rPr>
              <a:t>。</a:t>
            </a:r>
          </a:p>
        </p:txBody>
      </p:sp>
      <p:sp>
        <p:nvSpPr>
          <p:cNvPr id="8" name="线形标注 1 1">
            <a:extLst>
              <a:ext uri="{FF2B5EF4-FFF2-40B4-BE49-F238E27FC236}">
                <a16:creationId xmlns:a16="http://schemas.microsoft.com/office/drawing/2014/main" id="{AA514136-D300-4F74-9558-9CD2F8EB5E2E}"/>
              </a:ext>
            </a:extLst>
          </p:cNvPr>
          <p:cNvSpPr/>
          <p:nvPr/>
        </p:nvSpPr>
        <p:spPr>
          <a:xfrm>
            <a:off x="3922223" y="2756912"/>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1800" b="1" noProof="1">
                <a:solidFill>
                  <a:srgbClr val="FFFF00"/>
                </a:solidFill>
              </a:rPr>
              <a:t>凭空出现一个整型变量</a:t>
            </a:r>
            <a:r>
              <a:rPr lang="en-US" altLang="zh-CN" sz="1800" b="1" noProof="1">
                <a:solidFill>
                  <a:srgbClr val="FFFF00"/>
                </a:solidFill>
              </a:rPr>
              <a:t>x</a:t>
            </a:r>
          </a:p>
        </p:txBody>
      </p:sp>
      <p:sp>
        <p:nvSpPr>
          <p:cNvPr id="10" name="线形标注 1 2">
            <a:extLst>
              <a:ext uri="{FF2B5EF4-FFF2-40B4-BE49-F238E27FC236}">
                <a16:creationId xmlns:a16="http://schemas.microsoft.com/office/drawing/2014/main" id="{B57A004B-5830-4E73-B43F-D0CB22391406}"/>
              </a:ext>
            </a:extLst>
          </p:cNvPr>
          <p:cNvSpPr/>
          <p:nvPr/>
        </p:nvSpPr>
        <p:spPr>
          <a:xfrm>
            <a:off x="5631961" y="4118987"/>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1800" b="1" noProof="1">
                <a:solidFill>
                  <a:srgbClr val="FFFF00"/>
                </a:solidFill>
              </a:rPr>
              <a:t>新的字符串变量，再也不是原来的</a:t>
            </a:r>
            <a:r>
              <a:rPr lang="en-US" altLang="zh-CN" sz="1800" b="1" noProof="1">
                <a:solidFill>
                  <a:srgbClr val="FFFF00"/>
                </a:solidFill>
              </a:rPr>
              <a:t>x</a:t>
            </a:r>
            <a:r>
              <a:rPr lang="zh-CN" altLang="en-US" sz="1800" b="1" noProof="1">
                <a:solidFill>
                  <a:srgbClr val="FFFF00"/>
                </a:solidFill>
              </a:rPr>
              <a:t>了</a:t>
            </a:r>
          </a:p>
        </p:txBody>
      </p:sp>
    </p:spTree>
    <p:extLst>
      <p:ext uri="{BB962C8B-B14F-4D97-AF65-F5344CB8AC3E}">
        <p14:creationId xmlns:p14="http://schemas.microsoft.com/office/powerpoint/2010/main" val="160043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B40E6-C2C1-4148-9E46-0074799A899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AC92171-86DD-4BA8-B6F3-F9D47E9D0850}"/>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变量</a:t>
            </a:r>
          </a:p>
          <a:p>
            <a:endParaRPr lang="zh-CN" altLang="en-US" dirty="0"/>
          </a:p>
        </p:txBody>
      </p:sp>
      <p:sp>
        <p:nvSpPr>
          <p:cNvPr id="4" name="文本占位符 3">
            <a:extLst>
              <a:ext uri="{FF2B5EF4-FFF2-40B4-BE49-F238E27FC236}">
                <a16:creationId xmlns:a16="http://schemas.microsoft.com/office/drawing/2014/main" id="{1B26D57A-D614-4D15-822E-AC035E6F014F}"/>
              </a:ext>
            </a:extLst>
          </p:cNvPr>
          <p:cNvSpPr>
            <a:spLocks noGrp="1"/>
          </p:cNvSpPr>
          <p:nvPr>
            <p:ph type="body" sz="quarter" idx="16"/>
          </p:nvPr>
        </p:nvSpPr>
        <p:spPr/>
        <p:txBody>
          <a:bodyPr/>
          <a:lstStyle/>
          <a:p>
            <a:r>
              <a:rPr lang="en-US" altLang="zh-CN" dirty="0"/>
              <a:t>Python</a:t>
            </a:r>
            <a:r>
              <a:rPr lang="zh-CN" altLang="en-US" dirty="0"/>
              <a:t>属于</a:t>
            </a:r>
            <a:r>
              <a:rPr lang="zh-CN" altLang="en-US" b="1" dirty="0">
                <a:solidFill>
                  <a:srgbClr val="C00000"/>
                </a:solidFill>
              </a:rPr>
              <a:t>强类型编程语言</a:t>
            </a:r>
            <a:r>
              <a:rPr lang="zh-CN" altLang="en-US" dirty="0"/>
              <a:t>，</a:t>
            </a:r>
            <a:r>
              <a:rPr lang="en-US" altLang="zh-CN" dirty="0"/>
              <a:t>Python</a:t>
            </a:r>
            <a:r>
              <a:rPr lang="zh-CN" altLang="en-US" dirty="0"/>
              <a:t>解释器会根据赋值或运算来自动推断变量类型。</a:t>
            </a:r>
            <a:r>
              <a:rPr lang="en-US" altLang="zh-CN" dirty="0"/>
              <a:t>Python</a:t>
            </a:r>
            <a:r>
              <a:rPr lang="zh-CN" altLang="en-US" dirty="0"/>
              <a:t>还是一种</a:t>
            </a:r>
            <a:r>
              <a:rPr lang="zh-CN" altLang="en-US" b="1" dirty="0">
                <a:solidFill>
                  <a:srgbClr val="C00000"/>
                </a:solidFill>
              </a:rPr>
              <a:t>动态类型语言</a:t>
            </a:r>
            <a:r>
              <a:rPr lang="zh-CN" altLang="en-US" dirty="0"/>
              <a:t>，变量的类型也是可以随时变化的。</a:t>
            </a:r>
          </a:p>
          <a:p>
            <a:endParaRPr lang="zh-CN" altLang="en-US" dirty="0"/>
          </a:p>
        </p:txBody>
      </p:sp>
      <p:sp>
        <p:nvSpPr>
          <p:cNvPr id="6" name="文本框 5">
            <a:extLst>
              <a:ext uri="{FF2B5EF4-FFF2-40B4-BE49-F238E27FC236}">
                <a16:creationId xmlns:a16="http://schemas.microsoft.com/office/drawing/2014/main" id="{DEE5ABBB-E921-4073-8EA4-45D294F96C5C}"/>
              </a:ext>
            </a:extLst>
          </p:cNvPr>
          <p:cNvSpPr txBox="1"/>
          <p:nvPr/>
        </p:nvSpPr>
        <p:spPr>
          <a:xfrm>
            <a:off x="2927733" y="2995042"/>
            <a:ext cx="6097836" cy="3197286"/>
          </a:xfrm>
          <a:prstGeom prst="rect">
            <a:avLst/>
          </a:prstGeom>
          <a:noFill/>
        </p:spPr>
        <p:txBody>
          <a:bodyPr wrap="square">
            <a:spAutoFit/>
          </a:bodyPr>
          <a:lstStyle/>
          <a:p>
            <a:pPr>
              <a:lnSpc>
                <a:spcPct val="80000"/>
              </a:lnSpc>
              <a:buFont typeface="Wingdings" panose="05000000000000000000" pitchFamily="2" charset="2"/>
              <a:buNone/>
              <a:defRPr/>
            </a:pPr>
            <a:r>
              <a:rPr lang="en-US" altLang="zh-CN" sz="1800" dirty="0">
                <a:latin typeface="Consolas" panose="020B0609020204030204" pitchFamily="49" charset="0"/>
              </a:rPr>
              <a:t>&gt;&gt;&gt; x = 3</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print(type(x))</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&lt;class 'int'&gt;</a:t>
            </a:r>
          </a:p>
          <a:p>
            <a:pPr>
              <a:lnSpc>
                <a:spcPct val="80000"/>
              </a:lnSpc>
              <a:buFont typeface="Wingdings" panose="05000000000000000000" pitchFamily="2" charset="2"/>
              <a:buNone/>
              <a:defRPr/>
            </a:pPr>
            <a:r>
              <a:rPr lang="en-US" altLang="zh-CN" sz="1800" dirty="0">
                <a:latin typeface="Consolas" panose="020B0609020204030204" pitchFamily="49" charset="0"/>
              </a:rPr>
              <a:t>&gt;&gt;&gt; x = 'Hello world.'</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print(type(x))                 #</a:t>
            </a:r>
            <a:r>
              <a:rPr lang="zh-CN" altLang="en-US" sz="1800" dirty="0">
                <a:latin typeface="Consolas" panose="020B0609020204030204" pitchFamily="49" charset="0"/>
              </a:rPr>
              <a:t>查看变量类型</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&lt;class 'str'&gt;</a:t>
            </a:r>
          </a:p>
          <a:p>
            <a:pPr>
              <a:lnSpc>
                <a:spcPct val="80000"/>
              </a:lnSpc>
              <a:buFont typeface="Wingdings" panose="05000000000000000000" pitchFamily="2" charset="2"/>
              <a:buNone/>
              <a:defRPr/>
            </a:pPr>
            <a:r>
              <a:rPr lang="en-US" altLang="zh-CN" sz="1800" dirty="0">
                <a:latin typeface="Consolas" panose="020B0609020204030204" pitchFamily="49" charset="0"/>
              </a:rPr>
              <a:t>&gt;&gt;&gt; x = [1,2,3]</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print(type(x))</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&lt;class 'list'&gt;</a:t>
            </a:r>
          </a:p>
          <a:p>
            <a:pPr>
              <a:lnSpc>
                <a:spcPct val="80000"/>
              </a:lnSpc>
              <a:buFont typeface="Wingdings" panose="05000000000000000000" pitchFamily="2" charset="2"/>
              <a:buNone/>
              <a:defRPr/>
            </a:pPr>
            <a:r>
              <a:rPr lang="en-US" altLang="zh-CN" sz="1800" dirty="0">
                <a:latin typeface="Consolas" panose="020B0609020204030204" pitchFamily="49" charset="0"/>
              </a:rPr>
              <a:t>&gt;&gt;&gt; </a:t>
            </a:r>
            <a:r>
              <a:rPr lang="en-US" altLang="zh-CN" sz="1800" dirty="0" err="1">
                <a:latin typeface="Consolas" panose="020B0609020204030204" pitchFamily="49" charset="0"/>
              </a:rPr>
              <a:t>isinstance</a:t>
            </a:r>
            <a:r>
              <a:rPr lang="en-US" altLang="zh-CN" sz="1800" dirty="0">
                <a:latin typeface="Consolas" panose="020B0609020204030204" pitchFamily="49" charset="0"/>
              </a:rPr>
              <a:t>(3, int)             #</a:t>
            </a:r>
            <a:r>
              <a:rPr lang="zh-CN" altLang="en-US" sz="1800" dirty="0">
                <a:latin typeface="Consolas" panose="020B0609020204030204" pitchFamily="49" charset="0"/>
              </a:rPr>
              <a:t>测试对象是否是某个类型的实例</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True</a:t>
            </a:r>
          </a:p>
          <a:p>
            <a:pPr>
              <a:lnSpc>
                <a:spcPct val="80000"/>
              </a:lnSpc>
              <a:buFont typeface="Wingdings" panose="05000000000000000000" pitchFamily="2" charset="2"/>
              <a:buNone/>
              <a:defRPr/>
            </a:pPr>
            <a:r>
              <a:rPr lang="en-US" altLang="zh-CN" sz="1800" dirty="0">
                <a:latin typeface="Consolas" panose="020B0609020204030204" pitchFamily="49" charset="0"/>
              </a:rPr>
              <a:t>&gt;&gt;&gt; </a:t>
            </a:r>
            <a:r>
              <a:rPr lang="en-US" altLang="zh-CN" sz="1800" dirty="0" err="1">
                <a:latin typeface="Consolas" panose="020B0609020204030204" pitchFamily="49" charset="0"/>
              </a:rPr>
              <a:t>isinstance</a:t>
            </a:r>
            <a:r>
              <a:rPr lang="en-US" altLang="zh-CN" sz="1800" dirty="0">
                <a:latin typeface="Consolas" panose="020B0609020204030204" pitchFamily="49" charset="0"/>
              </a:rPr>
              <a:t>('Hello world', str)</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True</a:t>
            </a:r>
            <a:endParaRPr lang="zh-CN" altLang="en-US" dirty="0"/>
          </a:p>
        </p:txBody>
      </p:sp>
    </p:spTree>
    <p:extLst>
      <p:ext uri="{BB962C8B-B14F-4D97-AF65-F5344CB8AC3E}">
        <p14:creationId xmlns:p14="http://schemas.microsoft.com/office/powerpoint/2010/main" val="393891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DF21192-F454-4430-98CB-C1F01D0CE98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1E8998F-4C5C-4F08-9ABE-899D68F73A28}"/>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变量</a:t>
            </a:r>
          </a:p>
          <a:p>
            <a:endParaRPr lang="zh-CN" altLang="en-US" dirty="0"/>
          </a:p>
        </p:txBody>
      </p:sp>
      <p:sp>
        <p:nvSpPr>
          <p:cNvPr id="4" name="文本占位符 3">
            <a:extLst>
              <a:ext uri="{FF2B5EF4-FFF2-40B4-BE49-F238E27FC236}">
                <a16:creationId xmlns:a16="http://schemas.microsoft.com/office/drawing/2014/main" id="{6E6D3E1D-C087-4B8B-A4BC-451F510ADD32}"/>
              </a:ext>
            </a:extLst>
          </p:cNvPr>
          <p:cNvSpPr>
            <a:spLocks noGrp="1"/>
          </p:cNvSpPr>
          <p:nvPr>
            <p:ph type="body" sz="quarter" idx="16"/>
          </p:nvPr>
        </p:nvSpPr>
        <p:spPr/>
        <p:txBody>
          <a:bodyPr/>
          <a:lstStyle/>
          <a:p>
            <a:r>
              <a:rPr lang="zh-CN" altLang="en-US" dirty="0"/>
              <a:t>在</a:t>
            </a:r>
            <a:r>
              <a:rPr lang="en-US" altLang="zh-CN" dirty="0"/>
              <a:t>Python</a:t>
            </a:r>
            <a:r>
              <a:rPr lang="zh-CN" altLang="en-US" dirty="0"/>
              <a:t>中，允许多个变量指向同一个值，例如：</a:t>
            </a:r>
          </a:p>
          <a:p>
            <a:endParaRPr lang="zh-CN" altLang="en-US" dirty="0"/>
          </a:p>
        </p:txBody>
      </p:sp>
      <p:sp>
        <p:nvSpPr>
          <p:cNvPr id="6" name="文本框 5">
            <a:extLst>
              <a:ext uri="{FF2B5EF4-FFF2-40B4-BE49-F238E27FC236}">
                <a16:creationId xmlns:a16="http://schemas.microsoft.com/office/drawing/2014/main" id="{69937847-7E2F-4134-98CE-78DE4A591881}"/>
              </a:ext>
            </a:extLst>
          </p:cNvPr>
          <p:cNvSpPr txBox="1"/>
          <p:nvPr/>
        </p:nvSpPr>
        <p:spPr>
          <a:xfrm>
            <a:off x="1051210" y="1943560"/>
            <a:ext cx="6097836" cy="1920526"/>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x = 3</a:t>
            </a:r>
          </a:p>
          <a:p>
            <a:pPr>
              <a:lnSpc>
                <a:spcPct val="80000"/>
              </a:lnSpc>
              <a:buFontTx/>
              <a:buNone/>
              <a:defRPr/>
            </a:pPr>
            <a:r>
              <a:rPr lang="en-US" altLang="zh-CN" sz="1800" dirty="0">
                <a:latin typeface="Consolas" panose="020B0609020204030204" pitchFamily="49" charset="0"/>
              </a:rPr>
              <a:t>&gt;&gt;&gt; id(x)</a:t>
            </a:r>
          </a:p>
          <a:p>
            <a:pPr>
              <a:lnSpc>
                <a:spcPct val="80000"/>
              </a:lnSpc>
              <a:buFontTx/>
              <a:buNone/>
              <a:defRPr/>
            </a:pPr>
            <a:r>
              <a:rPr lang="en-US" altLang="zh-CN" sz="1800" dirty="0">
                <a:solidFill>
                  <a:srgbClr val="00B0F0"/>
                </a:solidFill>
                <a:latin typeface="Consolas" panose="020B0609020204030204" pitchFamily="49" charset="0"/>
              </a:rPr>
              <a:t>1786684560</a:t>
            </a:r>
          </a:p>
          <a:p>
            <a:pPr>
              <a:lnSpc>
                <a:spcPct val="80000"/>
              </a:lnSpc>
              <a:buFontTx/>
              <a:buNone/>
              <a:defRPr/>
            </a:pPr>
            <a:r>
              <a:rPr lang="en-US" altLang="zh-CN" sz="1800" dirty="0">
                <a:latin typeface="Consolas" panose="020B0609020204030204" pitchFamily="49" charset="0"/>
              </a:rPr>
              <a:t>&gt;&gt;&gt; y = x</a:t>
            </a:r>
          </a:p>
          <a:p>
            <a:pPr>
              <a:lnSpc>
                <a:spcPct val="80000"/>
              </a:lnSpc>
              <a:buFontTx/>
              <a:buNone/>
              <a:defRPr/>
            </a:pPr>
            <a:r>
              <a:rPr lang="en-US" altLang="zh-CN" sz="1800" dirty="0">
                <a:latin typeface="Consolas" panose="020B0609020204030204" pitchFamily="49" charset="0"/>
              </a:rPr>
              <a:t>&gt;&gt;&gt; id(y)</a:t>
            </a:r>
          </a:p>
          <a:p>
            <a:pPr>
              <a:lnSpc>
                <a:spcPct val="80000"/>
              </a:lnSpc>
              <a:buFontTx/>
              <a:buNone/>
              <a:defRPr/>
            </a:pPr>
            <a:r>
              <a:rPr lang="en-US" altLang="zh-CN" sz="1800" dirty="0">
                <a:solidFill>
                  <a:srgbClr val="00B0F0"/>
                </a:solidFill>
                <a:latin typeface="Consolas" panose="020B0609020204030204" pitchFamily="49" charset="0"/>
              </a:rPr>
              <a:t>1786684560</a:t>
            </a:r>
          </a:p>
          <a:p>
            <a:pPr>
              <a:lnSpc>
                <a:spcPct val="80000"/>
              </a:lnSpc>
              <a:buFontTx/>
              <a:buNone/>
              <a:defRPr/>
            </a:pPr>
            <a:endParaRPr lang="en-US" altLang="zh-CN" sz="1800" dirty="0">
              <a:latin typeface="宋体" panose="02010600030101010101" pitchFamily="2" charset="-122"/>
            </a:endParaRPr>
          </a:p>
          <a:p>
            <a:pPr>
              <a:spcBef>
                <a:spcPct val="0"/>
              </a:spcBef>
              <a:buFont typeface="Wingdings" panose="05000000000000000000" pitchFamily="2" charset="2"/>
              <a:buChar char="§"/>
              <a:defRPr/>
            </a:pPr>
            <a:endParaRPr lang="en-US" altLang="zh-CN" sz="1800" dirty="0">
              <a:latin typeface="Consolas" panose="020B0609020204030204" pitchFamily="49" charset="0"/>
            </a:endParaRPr>
          </a:p>
        </p:txBody>
      </p:sp>
      <p:sp>
        <p:nvSpPr>
          <p:cNvPr id="10" name="文本框 9">
            <a:extLst>
              <a:ext uri="{FF2B5EF4-FFF2-40B4-BE49-F238E27FC236}">
                <a16:creationId xmlns:a16="http://schemas.microsoft.com/office/drawing/2014/main" id="{BB3ABAA4-8EEC-4689-9B03-81DEEE5A0725}"/>
              </a:ext>
            </a:extLst>
          </p:cNvPr>
          <p:cNvSpPr txBox="1"/>
          <p:nvPr/>
        </p:nvSpPr>
        <p:spPr>
          <a:xfrm>
            <a:off x="873304" y="3449597"/>
            <a:ext cx="10452035" cy="830997"/>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pPr>
            <a:r>
              <a:rPr lang="zh-CN" altLang="en-US" sz="2400" kern="0" dirty="0">
                <a:solidFill>
                  <a:sysClr val="windowText" lastClr="000000"/>
                </a:solidFill>
                <a:latin typeface="+mj-ea"/>
                <a:ea typeface="+mj-ea"/>
              </a:rPr>
              <a:t>然而，当为其中一个变量修改值以后，其内存地址将会变化，但这并不影响另一个变量，例如接着上面的代码再继续执行下面的代码：</a:t>
            </a:r>
          </a:p>
        </p:txBody>
      </p:sp>
      <p:sp>
        <p:nvSpPr>
          <p:cNvPr id="12" name="文本框 11">
            <a:extLst>
              <a:ext uri="{FF2B5EF4-FFF2-40B4-BE49-F238E27FC236}">
                <a16:creationId xmlns:a16="http://schemas.microsoft.com/office/drawing/2014/main" id="{7BC4084D-CC6E-4971-87AD-9D2AD0C06C6D}"/>
              </a:ext>
            </a:extLst>
          </p:cNvPr>
          <p:cNvSpPr txBox="1"/>
          <p:nvPr/>
        </p:nvSpPr>
        <p:spPr>
          <a:xfrm>
            <a:off x="1051210" y="4599272"/>
            <a:ext cx="6097836" cy="1646092"/>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x += 6</a:t>
            </a:r>
          </a:p>
          <a:p>
            <a:pPr>
              <a:lnSpc>
                <a:spcPct val="80000"/>
              </a:lnSpc>
              <a:buFontTx/>
              <a:buNone/>
              <a:defRPr/>
            </a:pPr>
            <a:r>
              <a:rPr lang="en-US" altLang="zh-CN" sz="1800" dirty="0">
                <a:latin typeface="Consolas" panose="020B0609020204030204" pitchFamily="49" charset="0"/>
              </a:rPr>
              <a:t>&gt;&gt;&gt; id(x)</a:t>
            </a:r>
          </a:p>
          <a:p>
            <a:pPr>
              <a:lnSpc>
                <a:spcPct val="80000"/>
              </a:lnSpc>
              <a:buFontTx/>
              <a:buNone/>
              <a:defRPr/>
            </a:pPr>
            <a:r>
              <a:rPr lang="en-US" altLang="zh-CN" sz="1800" dirty="0">
                <a:solidFill>
                  <a:srgbClr val="00B0F0"/>
                </a:solidFill>
                <a:latin typeface="Consolas" panose="020B0609020204030204" pitchFamily="49" charset="0"/>
              </a:rPr>
              <a:t>1786684752</a:t>
            </a:r>
          </a:p>
          <a:p>
            <a:pPr>
              <a:lnSpc>
                <a:spcPct val="80000"/>
              </a:lnSpc>
              <a:buFontTx/>
              <a:buNone/>
              <a:defRPr/>
            </a:pPr>
            <a:r>
              <a:rPr lang="en-US" altLang="zh-CN" sz="1800" dirty="0">
                <a:latin typeface="Consolas" panose="020B0609020204030204" pitchFamily="49" charset="0"/>
              </a:rPr>
              <a:t>&gt;&gt;&gt; y</a:t>
            </a:r>
          </a:p>
          <a:p>
            <a:pPr>
              <a:lnSpc>
                <a:spcPct val="80000"/>
              </a:lnSpc>
              <a:buFontTx/>
              <a:buNone/>
              <a:defRPr/>
            </a:pPr>
            <a:r>
              <a:rPr lang="en-US" altLang="zh-CN" sz="1800" dirty="0">
                <a:solidFill>
                  <a:srgbClr val="00B0F0"/>
                </a:solidFill>
                <a:latin typeface="Consolas" panose="020B0609020204030204" pitchFamily="49" charset="0"/>
              </a:rPr>
              <a:t>3</a:t>
            </a:r>
          </a:p>
          <a:p>
            <a:pPr>
              <a:lnSpc>
                <a:spcPct val="80000"/>
              </a:lnSpc>
              <a:buFontTx/>
              <a:buNone/>
              <a:defRPr/>
            </a:pPr>
            <a:r>
              <a:rPr lang="en-US" altLang="zh-CN" sz="1800" dirty="0">
                <a:latin typeface="Consolas" panose="020B0609020204030204" pitchFamily="49" charset="0"/>
              </a:rPr>
              <a:t>&gt;&gt;&gt; id(y)</a:t>
            </a:r>
          </a:p>
          <a:p>
            <a:pPr>
              <a:lnSpc>
                <a:spcPct val="80000"/>
              </a:lnSpc>
              <a:buFontTx/>
              <a:buNone/>
              <a:defRPr/>
            </a:pPr>
            <a:r>
              <a:rPr lang="en-US" altLang="zh-CN" sz="1800" dirty="0">
                <a:solidFill>
                  <a:srgbClr val="00B0F0"/>
                </a:solidFill>
                <a:latin typeface="Consolas" panose="020B0609020204030204" pitchFamily="49" charset="0"/>
              </a:rPr>
              <a:t>1786684560</a:t>
            </a:r>
            <a:endParaRPr lang="zh-CN" altLang="en-US" dirty="0"/>
          </a:p>
        </p:txBody>
      </p:sp>
      <p:graphicFrame>
        <p:nvGraphicFramePr>
          <p:cNvPr id="14" name="图片 82">
            <a:extLst>
              <a:ext uri="{FF2B5EF4-FFF2-40B4-BE49-F238E27FC236}">
                <a16:creationId xmlns:a16="http://schemas.microsoft.com/office/drawing/2014/main" id="{78FCFE0A-00BE-4D81-9318-36D858434DC2}"/>
              </a:ext>
            </a:extLst>
          </p:cNvPr>
          <p:cNvGraphicFramePr>
            <a:graphicFrameLocks noChangeAspect="1"/>
          </p:cNvGraphicFramePr>
          <p:nvPr>
            <p:extLst>
              <p:ext uri="{D42A27DB-BD31-4B8C-83A1-F6EECF244321}">
                <p14:modId xmlns:p14="http://schemas.microsoft.com/office/powerpoint/2010/main" val="2993120452"/>
              </p:ext>
            </p:extLst>
          </p:nvPr>
        </p:nvGraphicFramePr>
        <p:xfrm>
          <a:off x="6383491" y="1968069"/>
          <a:ext cx="3740150" cy="1506538"/>
        </p:xfrm>
        <a:graphic>
          <a:graphicData uri="http://schemas.openxmlformats.org/presentationml/2006/ole">
            <mc:AlternateContent xmlns:mc="http://schemas.openxmlformats.org/markup-compatibility/2006">
              <mc:Choice xmlns:v="urn:schemas-microsoft-com:vml" Requires="v">
                <p:oleObj spid="_x0000_s3218" r:id="rId3" imgW="2535480" imgH="741960" progId="Visio.Drawing.11">
                  <p:embed/>
                </p:oleObj>
              </mc:Choice>
              <mc:Fallback>
                <p:oleObj r:id="rId3" imgW="2535480" imgH="741960" progId="Visio.Drawing.11">
                  <p:embed/>
                  <p:pic>
                    <p:nvPicPr>
                      <p:cNvPr id="28676" name="图片 82">
                        <a:extLst>
                          <a:ext uri="{FF2B5EF4-FFF2-40B4-BE49-F238E27FC236}">
                            <a16:creationId xmlns:a16="http://schemas.microsoft.com/office/drawing/2014/main" id="{355A1C16-BE30-40B3-9647-1C9CE6B67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491" y="1968069"/>
                        <a:ext cx="374015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图片 83">
            <a:extLst>
              <a:ext uri="{FF2B5EF4-FFF2-40B4-BE49-F238E27FC236}">
                <a16:creationId xmlns:a16="http://schemas.microsoft.com/office/drawing/2014/main" id="{D4BAA97E-F69F-493B-BF26-93B6950B77C5}"/>
              </a:ext>
            </a:extLst>
          </p:cNvPr>
          <p:cNvGraphicFramePr>
            <a:graphicFrameLocks noChangeAspect="1"/>
          </p:cNvGraphicFramePr>
          <p:nvPr>
            <p:extLst>
              <p:ext uri="{D42A27DB-BD31-4B8C-83A1-F6EECF244321}">
                <p14:modId xmlns:p14="http://schemas.microsoft.com/office/powerpoint/2010/main" val="3639404779"/>
              </p:ext>
            </p:extLst>
          </p:nvPr>
        </p:nvGraphicFramePr>
        <p:xfrm>
          <a:off x="6385079" y="4433888"/>
          <a:ext cx="3738562" cy="2282825"/>
        </p:xfrm>
        <a:graphic>
          <a:graphicData uri="http://schemas.openxmlformats.org/presentationml/2006/ole">
            <mc:AlternateContent xmlns:mc="http://schemas.openxmlformats.org/markup-compatibility/2006">
              <mc:Choice xmlns:v="urn:schemas-microsoft-com:vml" Requires="v">
                <p:oleObj spid="_x0000_s3219" r:id="rId5" imgW="2535480" imgH="1549800" progId="Visio.Drawing.11">
                  <p:embed/>
                </p:oleObj>
              </mc:Choice>
              <mc:Fallback>
                <p:oleObj r:id="rId5" imgW="2535480" imgH="1549800" progId="Visio.Drawing.11">
                  <p:embed/>
                  <p:pic>
                    <p:nvPicPr>
                      <p:cNvPr id="28675" name="图片 83">
                        <a:extLst>
                          <a:ext uri="{FF2B5EF4-FFF2-40B4-BE49-F238E27FC236}">
                            <a16:creationId xmlns:a16="http://schemas.microsoft.com/office/drawing/2014/main" id="{5ED04EEE-676C-427F-9609-7E63267A7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5079" y="4433888"/>
                        <a:ext cx="37385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565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E029929-6283-4A2B-AC23-E145BE47EBC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87C908A-6E3C-4F2A-BE04-A33C2EBB3931}"/>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变量</a:t>
            </a:r>
          </a:p>
          <a:p>
            <a:endParaRPr lang="zh-CN" altLang="en-US" dirty="0"/>
          </a:p>
        </p:txBody>
      </p:sp>
      <p:sp>
        <p:nvSpPr>
          <p:cNvPr id="4" name="文本占位符 3">
            <a:extLst>
              <a:ext uri="{FF2B5EF4-FFF2-40B4-BE49-F238E27FC236}">
                <a16:creationId xmlns:a16="http://schemas.microsoft.com/office/drawing/2014/main" id="{71CB0DE3-AA55-4807-AACA-776ADBE9DC2F}"/>
              </a:ext>
            </a:extLst>
          </p:cNvPr>
          <p:cNvSpPr>
            <a:spLocks noGrp="1"/>
          </p:cNvSpPr>
          <p:nvPr>
            <p:ph type="body" sz="quarter" idx="16"/>
          </p:nvPr>
        </p:nvSpPr>
        <p:spPr/>
        <p:txBody>
          <a:bodyPr/>
          <a:lstStyle/>
          <a:p>
            <a:r>
              <a:rPr lang="en-US" altLang="zh-CN" sz="2400" dirty="0">
                <a:latin typeface="宋体" panose="02010600030101010101" pitchFamily="2" charset="-122"/>
              </a:rPr>
              <a:t>Python</a:t>
            </a:r>
            <a:r>
              <a:rPr lang="zh-CN" altLang="en-US" sz="2400" dirty="0">
                <a:latin typeface="宋体" panose="02010600030101010101" pitchFamily="2" charset="-122"/>
              </a:rPr>
              <a:t>采用的是</a:t>
            </a:r>
            <a:r>
              <a:rPr lang="zh-CN" altLang="en-US" sz="2400" b="1" dirty="0">
                <a:solidFill>
                  <a:srgbClr val="C00000"/>
                </a:solidFill>
                <a:latin typeface="宋体" panose="02010600030101010101" pitchFamily="2" charset="-122"/>
              </a:rPr>
              <a:t>基于值的内存管理方式</a:t>
            </a:r>
            <a:r>
              <a:rPr lang="zh-CN" altLang="en-US" sz="2400" dirty="0">
                <a:latin typeface="宋体" panose="02010600030101010101" pitchFamily="2" charset="-122"/>
              </a:rPr>
              <a:t>，如果为不同变量赋值为相同值，这个值在内存中只有一份，多个变量指向同一块内存地址。</a:t>
            </a:r>
          </a:p>
          <a:p>
            <a:endParaRPr lang="zh-CN" altLang="en-US" dirty="0"/>
          </a:p>
        </p:txBody>
      </p:sp>
      <p:sp>
        <p:nvSpPr>
          <p:cNvPr id="6" name="文本框 5">
            <a:extLst>
              <a:ext uri="{FF2B5EF4-FFF2-40B4-BE49-F238E27FC236}">
                <a16:creationId xmlns:a16="http://schemas.microsoft.com/office/drawing/2014/main" id="{0EAB3C6A-9D5F-42EB-855E-C1367DBA5450}"/>
              </a:ext>
            </a:extLst>
          </p:cNvPr>
          <p:cNvSpPr txBox="1"/>
          <p:nvPr/>
        </p:nvSpPr>
        <p:spPr>
          <a:xfrm>
            <a:off x="1438200" y="2750666"/>
            <a:ext cx="6097836" cy="2089290"/>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x = 3</a:t>
            </a:r>
          </a:p>
          <a:p>
            <a:pPr>
              <a:lnSpc>
                <a:spcPct val="80000"/>
              </a:lnSpc>
              <a:buFontTx/>
              <a:buNone/>
              <a:defRPr/>
            </a:pPr>
            <a:r>
              <a:rPr lang="en-US" altLang="zh-CN" sz="1800" dirty="0">
                <a:latin typeface="Consolas" panose="020B0609020204030204" pitchFamily="49" charset="0"/>
              </a:rPr>
              <a:t>&gt;&gt;&gt; id(x)</a:t>
            </a:r>
          </a:p>
          <a:p>
            <a:pPr>
              <a:lnSpc>
                <a:spcPct val="80000"/>
              </a:lnSpc>
              <a:buFontTx/>
              <a:buNone/>
              <a:defRPr/>
            </a:pPr>
            <a:r>
              <a:rPr lang="en-US" altLang="zh-CN" sz="1800" dirty="0">
                <a:solidFill>
                  <a:srgbClr val="00B0F0"/>
                </a:solidFill>
                <a:latin typeface="Consolas" panose="020B0609020204030204" pitchFamily="49" charset="0"/>
              </a:rPr>
              <a:t>10417624</a:t>
            </a:r>
          </a:p>
          <a:p>
            <a:pPr>
              <a:lnSpc>
                <a:spcPct val="80000"/>
              </a:lnSpc>
              <a:buFontTx/>
              <a:buNone/>
              <a:defRPr/>
            </a:pPr>
            <a:r>
              <a:rPr lang="en-US" altLang="zh-CN" sz="1800" dirty="0">
                <a:latin typeface="Consolas" panose="020B0609020204030204" pitchFamily="49" charset="0"/>
              </a:rPr>
              <a:t>&gt;&gt;&gt; y = 3</a:t>
            </a:r>
          </a:p>
          <a:p>
            <a:pPr>
              <a:lnSpc>
                <a:spcPct val="80000"/>
              </a:lnSpc>
              <a:buFontTx/>
              <a:buNone/>
              <a:defRPr/>
            </a:pPr>
            <a:r>
              <a:rPr lang="en-US" altLang="zh-CN" sz="1800" dirty="0">
                <a:latin typeface="Consolas" panose="020B0609020204030204" pitchFamily="49" charset="0"/>
              </a:rPr>
              <a:t>&gt;&gt;&gt; id(y)</a:t>
            </a:r>
          </a:p>
          <a:p>
            <a:pPr>
              <a:lnSpc>
                <a:spcPct val="80000"/>
              </a:lnSpc>
              <a:buFontTx/>
              <a:buNone/>
              <a:defRPr/>
            </a:pPr>
            <a:r>
              <a:rPr lang="en-US" altLang="zh-CN" sz="1800" dirty="0">
                <a:solidFill>
                  <a:srgbClr val="00B0F0"/>
                </a:solidFill>
                <a:latin typeface="Consolas" panose="020B0609020204030204" pitchFamily="49" charset="0"/>
              </a:rPr>
              <a:t>10417624</a:t>
            </a:r>
          </a:p>
          <a:p>
            <a:pPr>
              <a:lnSpc>
                <a:spcPct val="80000"/>
              </a:lnSpc>
              <a:buFontTx/>
              <a:buNone/>
              <a:defRPr/>
            </a:pPr>
            <a:r>
              <a:rPr lang="en-US" altLang="zh-CN" sz="1800" dirty="0">
                <a:latin typeface="Consolas" panose="020B0609020204030204" pitchFamily="49" charset="0"/>
              </a:rPr>
              <a:t>&gt;&gt;&gt; x = [1, 1, 1, 1]</a:t>
            </a:r>
          </a:p>
          <a:p>
            <a:pPr>
              <a:lnSpc>
                <a:spcPct val="80000"/>
              </a:lnSpc>
              <a:buFontTx/>
              <a:buNone/>
              <a:defRPr/>
            </a:pPr>
            <a:r>
              <a:rPr lang="en-US" altLang="zh-CN" sz="1800" dirty="0">
                <a:latin typeface="Consolas" panose="020B0609020204030204" pitchFamily="49" charset="0"/>
              </a:rPr>
              <a:t>&gt;&gt;&gt; id(x[0]) == id(x[1])</a:t>
            </a:r>
          </a:p>
          <a:p>
            <a:pPr>
              <a:lnSpc>
                <a:spcPct val="80000"/>
              </a:lnSpc>
              <a:buFontTx/>
              <a:buNone/>
              <a:defRPr/>
            </a:pPr>
            <a:r>
              <a:rPr lang="en-US" altLang="zh-CN" sz="1800" dirty="0">
                <a:solidFill>
                  <a:srgbClr val="00B0F0"/>
                </a:solidFill>
                <a:latin typeface="Consolas" panose="020B0609020204030204" pitchFamily="49" charset="0"/>
              </a:rPr>
              <a:t>True</a:t>
            </a:r>
            <a:endParaRPr lang="zh-CN" altLang="en-US" dirty="0"/>
          </a:p>
        </p:txBody>
      </p:sp>
    </p:spTree>
    <p:extLst>
      <p:ext uri="{BB962C8B-B14F-4D97-AF65-F5344CB8AC3E}">
        <p14:creationId xmlns:p14="http://schemas.microsoft.com/office/powerpoint/2010/main" val="208483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a:xfrm>
            <a:off x="5194570" y="1826018"/>
            <a:ext cx="6569245" cy="1015663"/>
          </a:xfrm>
        </p:spPr>
        <p:txBody>
          <a:bodyPr/>
          <a:lstStyle/>
          <a:p>
            <a:r>
              <a:rPr lang="en-US" altLang="zh-CN" kern="0" dirty="0"/>
              <a:t>PART ONE</a:t>
            </a:r>
            <a:endParaRPr lang="zh-CN" altLang="en-US" kern="0" dirty="0"/>
          </a:p>
        </p:txBody>
      </p:sp>
      <p:sp>
        <p:nvSpPr>
          <p:cNvPr id="11" name="文本占位符 10"/>
          <p:cNvSpPr>
            <a:spLocks noGrp="1"/>
          </p:cNvSpPr>
          <p:nvPr>
            <p:ph type="body" sz="quarter" idx="12"/>
          </p:nvPr>
        </p:nvSpPr>
        <p:spPr/>
        <p:txBody>
          <a:bodyPr/>
          <a:lstStyle/>
          <a:p>
            <a:r>
              <a:rPr lang="en-US" altLang="zh-CN" dirty="0"/>
              <a:t>1</a:t>
            </a:r>
            <a:endParaRPr lang="zh-CN" altLang="en-US" dirty="0"/>
          </a:p>
        </p:txBody>
      </p:sp>
      <p:sp>
        <p:nvSpPr>
          <p:cNvPr id="12" name="文本占位符 11"/>
          <p:cNvSpPr>
            <a:spLocks noGrp="1"/>
          </p:cNvSpPr>
          <p:nvPr>
            <p:ph type="body" sz="quarter" idx="13"/>
          </p:nvPr>
        </p:nvSpPr>
        <p:spPr>
          <a:xfrm>
            <a:off x="5194570" y="2791947"/>
            <a:ext cx="6569245" cy="748988"/>
          </a:xfrm>
        </p:spPr>
        <p:txBody>
          <a:bodyPr/>
          <a:lstStyle/>
          <a:p>
            <a:r>
              <a:rPr lang="en-US" altLang="zh-CN" dirty="0"/>
              <a:t>2.1 Python</a:t>
            </a:r>
            <a:r>
              <a:rPr lang="zh-CN" altLang="en-US" dirty="0"/>
              <a:t>简介</a:t>
            </a:r>
          </a:p>
        </p:txBody>
      </p:sp>
    </p:spTree>
    <p:extLst>
      <p:ext uri="{BB962C8B-B14F-4D97-AF65-F5344CB8AC3E}">
        <p14:creationId xmlns:p14="http://schemas.microsoft.com/office/powerpoint/2010/main" val="3618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5CEA69-50F9-4914-94A7-0EA2CBDE981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DB44234-6602-4B93-9BD2-8EA804696CB7}"/>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变量</a:t>
            </a:r>
          </a:p>
          <a:p>
            <a:endParaRPr lang="zh-CN" altLang="en-US" dirty="0"/>
          </a:p>
        </p:txBody>
      </p:sp>
      <p:sp>
        <p:nvSpPr>
          <p:cNvPr id="4" name="文本占位符 3">
            <a:extLst>
              <a:ext uri="{FF2B5EF4-FFF2-40B4-BE49-F238E27FC236}">
                <a16:creationId xmlns:a16="http://schemas.microsoft.com/office/drawing/2014/main" id="{F11BF1E4-923B-40DB-AB8A-00AA99C3373F}"/>
              </a:ext>
            </a:extLst>
          </p:cNvPr>
          <p:cNvSpPr>
            <a:spLocks noGrp="1"/>
          </p:cNvSpPr>
          <p:nvPr>
            <p:ph type="body" sz="quarter" idx="16"/>
          </p:nvPr>
        </p:nvSpPr>
        <p:spPr/>
        <p:txBody>
          <a:bodyPr/>
          <a:lstStyle/>
          <a:p>
            <a:r>
              <a:rPr lang="zh-CN" altLang="en-US" dirty="0"/>
              <a:t>赋值语句的执行过程是：首先把等号右侧表达式的值计算出来，然后在内存中寻找一个位置把值存放进去，最后创建变量并指向这个内存地址。</a:t>
            </a:r>
            <a:r>
              <a:rPr lang="en-US" altLang="zh-CN" b="1" dirty="0">
                <a:solidFill>
                  <a:srgbClr val="C00000"/>
                </a:solidFill>
              </a:rPr>
              <a:t>Python</a:t>
            </a:r>
            <a:r>
              <a:rPr lang="zh-CN" altLang="en-US" b="1" dirty="0">
                <a:solidFill>
                  <a:srgbClr val="C00000"/>
                </a:solidFill>
              </a:rPr>
              <a:t>中的变量并不直接存储值，而是存储了值的内存地址或者引用</a:t>
            </a:r>
            <a:r>
              <a:rPr lang="zh-CN" altLang="en-US" dirty="0"/>
              <a:t>，这也是变量类型随时可以改变的原因。</a:t>
            </a:r>
          </a:p>
          <a:p>
            <a:r>
              <a:rPr lang="en-US" altLang="zh-CN" dirty="0"/>
              <a:t>Python</a:t>
            </a:r>
            <a:r>
              <a:rPr lang="zh-CN" altLang="en-US" dirty="0"/>
              <a:t>具有</a:t>
            </a:r>
            <a:r>
              <a:rPr lang="zh-CN" altLang="en-US" b="1" dirty="0">
                <a:solidFill>
                  <a:srgbClr val="C00000"/>
                </a:solidFill>
              </a:rPr>
              <a:t>自动内存管理功能</a:t>
            </a:r>
            <a:r>
              <a:rPr lang="zh-CN" altLang="en-US" dirty="0"/>
              <a:t>，对于没有任何变量指向的值，</a:t>
            </a:r>
            <a:r>
              <a:rPr lang="en-US" altLang="zh-CN" dirty="0"/>
              <a:t>Python</a:t>
            </a:r>
            <a:r>
              <a:rPr lang="zh-CN" altLang="en-US" dirty="0"/>
              <a:t>自动将其删除。</a:t>
            </a:r>
            <a:r>
              <a:rPr lang="en-US" altLang="zh-CN" dirty="0"/>
              <a:t>Python</a:t>
            </a:r>
            <a:r>
              <a:rPr lang="zh-CN" altLang="en-US" dirty="0"/>
              <a:t>会跟踪所有的值，并自动删除不再有变量指向的值。因此，</a:t>
            </a:r>
            <a:r>
              <a:rPr lang="en-US" altLang="zh-CN" dirty="0">
                <a:solidFill>
                  <a:schemeClr val="tx1"/>
                </a:solidFill>
              </a:rPr>
              <a:t>Python</a:t>
            </a:r>
            <a:r>
              <a:rPr lang="zh-CN" altLang="en-US" dirty="0">
                <a:solidFill>
                  <a:schemeClr val="tx1"/>
                </a:solidFill>
              </a:rPr>
              <a:t>程序员一般情况下不需要太多考虑内存管理的问题。</a:t>
            </a:r>
          </a:p>
          <a:p>
            <a:r>
              <a:rPr lang="zh-CN" altLang="en-US" dirty="0"/>
              <a:t>尽管如此，显式使用</a:t>
            </a:r>
            <a:r>
              <a:rPr lang="en-US" altLang="zh-CN" dirty="0"/>
              <a:t>del</a:t>
            </a:r>
            <a:r>
              <a:rPr lang="zh-CN" altLang="en-US" dirty="0"/>
              <a:t>命令删除不需要的值或显式关闭不再需要访问的资源，仍是一个好的习惯，同时也是一个优秀程序员的基本素养之一。</a:t>
            </a:r>
          </a:p>
          <a:p>
            <a:endParaRPr lang="zh-CN" altLang="en-US" dirty="0"/>
          </a:p>
        </p:txBody>
      </p:sp>
    </p:spTree>
    <p:extLst>
      <p:ext uri="{BB962C8B-B14F-4D97-AF65-F5344CB8AC3E}">
        <p14:creationId xmlns:p14="http://schemas.microsoft.com/office/powerpoint/2010/main" val="21096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9FA529-8C50-4FF8-9B25-F0AF031EEFB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05BE8EA-B449-4179-8EC1-5EECEF81ED38}"/>
              </a:ext>
            </a:extLst>
          </p:cNvPr>
          <p:cNvSpPr>
            <a:spLocks noGrp="1"/>
          </p:cNvSpPr>
          <p:nvPr>
            <p:ph type="body" sz="quarter" idx="15"/>
          </p:nvPr>
        </p:nvSpPr>
        <p:spPr/>
        <p:txBody>
          <a:bodyPr/>
          <a:lstStyle/>
          <a:p>
            <a:r>
              <a:rPr lang="en-US" altLang="zh-CN" dirty="0"/>
              <a:t>Python 3.x </a:t>
            </a:r>
            <a:r>
              <a:rPr lang="zh-CN" altLang="en-US" dirty="0"/>
              <a:t>关键字</a:t>
            </a:r>
          </a:p>
        </p:txBody>
      </p:sp>
      <p:sp>
        <p:nvSpPr>
          <p:cNvPr id="4" name="文本占位符 3">
            <a:extLst>
              <a:ext uri="{FF2B5EF4-FFF2-40B4-BE49-F238E27FC236}">
                <a16:creationId xmlns:a16="http://schemas.microsoft.com/office/drawing/2014/main" id="{C69D76E2-1F78-409C-ABBF-539C75A4B684}"/>
              </a:ext>
            </a:extLst>
          </p:cNvPr>
          <p:cNvSpPr>
            <a:spLocks noGrp="1"/>
          </p:cNvSpPr>
          <p:nvPr>
            <p:ph type="body" sz="quarter" idx="16"/>
          </p:nvPr>
        </p:nvSpPr>
        <p:spPr/>
        <p:txBody>
          <a:bodyPr/>
          <a:lstStyle/>
          <a:p>
            <a:endParaRPr lang="zh-CN" altLang="en-US"/>
          </a:p>
        </p:txBody>
      </p:sp>
      <p:pic>
        <p:nvPicPr>
          <p:cNvPr id="6" name="图片 6">
            <a:extLst>
              <a:ext uri="{FF2B5EF4-FFF2-40B4-BE49-F238E27FC236}">
                <a16:creationId xmlns:a16="http://schemas.microsoft.com/office/drawing/2014/main" id="{23A70F77-EB8F-4465-92BC-2B178BF85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827" y="1840964"/>
            <a:ext cx="73247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59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2774BD3-E902-420E-86D7-82012988549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0713619-DB23-4017-A04F-8A6848C8E6F5}"/>
              </a:ext>
            </a:extLst>
          </p:cNvPr>
          <p:cNvSpPr>
            <a:spLocks noGrp="1"/>
          </p:cNvSpPr>
          <p:nvPr>
            <p:ph type="body" sz="quarter" idx="15"/>
          </p:nvPr>
        </p:nvSpPr>
        <p:spPr/>
        <p:txBody>
          <a:bodyPr/>
          <a:lstStyle/>
          <a:p>
            <a:r>
              <a:rPr lang="en-US" altLang="zh-CN" dirty="0"/>
              <a:t>Python</a:t>
            </a:r>
            <a:r>
              <a:rPr lang="zh-CN" altLang="en-US" dirty="0"/>
              <a:t>数字及数值运算操作符</a:t>
            </a:r>
          </a:p>
        </p:txBody>
      </p:sp>
      <p:sp>
        <p:nvSpPr>
          <p:cNvPr id="4" name="文本占位符 3">
            <a:extLst>
              <a:ext uri="{FF2B5EF4-FFF2-40B4-BE49-F238E27FC236}">
                <a16:creationId xmlns:a16="http://schemas.microsoft.com/office/drawing/2014/main" id="{9FBA81EC-A368-43A6-8FE6-023E7424D498}"/>
              </a:ext>
            </a:extLst>
          </p:cNvPr>
          <p:cNvSpPr>
            <a:spLocks noGrp="1"/>
          </p:cNvSpPr>
          <p:nvPr>
            <p:ph type="body" sz="quarter" idx="16"/>
          </p:nvPr>
        </p:nvSpPr>
        <p:spPr/>
        <p:txBody>
          <a:bodyPr/>
          <a:lstStyle/>
          <a:p>
            <a:pPr marL="0" indent="0">
              <a:buFont typeface="Wingdings" panose="05000000000000000000" pitchFamily="2" charset="2"/>
              <a:buNone/>
              <a:defRPr/>
            </a:pPr>
            <a:r>
              <a:rPr lang="zh-CN" altLang="en-US" dirty="0"/>
              <a:t>表示数字或数值的数据类型称为数字类型，</a:t>
            </a:r>
          </a:p>
          <a:p>
            <a:pPr marL="0" indent="0">
              <a:buFont typeface="Wingdings" panose="05000000000000000000" pitchFamily="2" charset="2"/>
              <a:buNone/>
              <a:defRPr/>
            </a:pPr>
            <a:r>
              <a:rPr lang="en-US" altLang="zh-CN" dirty="0"/>
              <a:t>Python</a:t>
            </a:r>
            <a:r>
              <a:rPr lang="zh-CN" altLang="en-US" dirty="0"/>
              <a:t>语言提供</a:t>
            </a:r>
            <a:r>
              <a:rPr lang="en-US" altLang="zh-CN" dirty="0"/>
              <a:t>3</a:t>
            </a:r>
            <a:r>
              <a:rPr lang="zh-CN" altLang="en-US" dirty="0"/>
              <a:t>种数字类型：</a:t>
            </a:r>
            <a:r>
              <a:rPr lang="zh-CN" altLang="en-US" b="1" dirty="0">
                <a:solidFill>
                  <a:srgbClr val="C00000"/>
                </a:solidFill>
              </a:rPr>
              <a:t>整数、浮点数和复数</a:t>
            </a:r>
            <a:r>
              <a:rPr lang="zh-CN" altLang="en-US" dirty="0"/>
              <a:t>，分别对应数学中的整数、实数和复数。</a:t>
            </a:r>
            <a:endParaRPr lang="pt-BR" altLang="en-US" sz="1400" dirty="0">
              <a:solidFill>
                <a:srgbClr val="00B0F0"/>
              </a:solidFill>
              <a:latin typeface="Consolas" panose="020B0609020204030204" pitchFamily="49" charset="0"/>
            </a:endParaRPr>
          </a:p>
          <a:p>
            <a:endParaRPr lang="zh-CN" altLang="en-US" dirty="0"/>
          </a:p>
        </p:txBody>
      </p:sp>
      <p:pic>
        <p:nvPicPr>
          <p:cNvPr id="6" name="图片 4">
            <a:extLst>
              <a:ext uri="{FF2B5EF4-FFF2-40B4-BE49-F238E27FC236}">
                <a16:creationId xmlns:a16="http://schemas.microsoft.com/office/drawing/2014/main" id="{08067EDB-A543-4DA4-90D7-6C47C761A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2698750"/>
            <a:ext cx="73406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34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A17D34-4427-4117-9F05-420A8D2D7EE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F7A3C35-57C6-4992-8D8C-19244E7398B0}"/>
              </a:ext>
            </a:extLst>
          </p:cNvPr>
          <p:cNvSpPr>
            <a:spLocks noGrp="1"/>
          </p:cNvSpPr>
          <p:nvPr>
            <p:ph type="body" sz="quarter" idx="15"/>
          </p:nvPr>
        </p:nvSpPr>
        <p:spPr/>
        <p:txBody>
          <a:bodyPr/>
          <a:lstStyle/>
          <a:p>
            <a:r>
              <a:rPr lang="zh-CN" altLang="en-US" dirty="0"/>
              <a:t>数值运算函数</a:t>
            </a:r>
          </a:p>
        </p:txBody>
      </p:sp>
      <p:sp>
        <p:nvSpPr>
          <p:cNvPr id="4" name="文本占位符 3">
            <a:extLst>
              <a:ext uri="{FF2B5EF4-FFF2-40B4-BE49-F238E27FC236}">
                <a16:creationId xmlns:a16="http://schemas.microsoft.com/office/drawing/2014/main" id="{69C63F16-A17C-408E-8B6F-3D08FA2B0324}"/>
              </a:ext>
            </a:extLst>
          </p:cNvPr>
          <p:cNvSpPr>
            <a:spLocks noGrp="1"/>
          </p:cNvSpPr>
          <p:nvPr>
            <p:ph type="body" sz="quarter" idx="16"/>
          </p:nvPr>
        </p:nvSpPr>
        <p:spPr/>
        <p:txBody>
          <a:bodyPr/>
          <a:lstStyle/>
          <a:p>
            <a:r>
              <a:rPr lang="en-US" altLang="zh-CN" dirty="0"/>
              <a:t>Python</a:t>
            </a:r>
            <a:r>
              <a:rPr lang="zh-CN" altLang="en-US" dirty="0"/>
              <a:t>解释器提供了一些内置函数，在这些内置函数之中，有</a:t>
            </a:r>
            <a:r>
              <a:rPr lang="en-US" altLang="zh-CN" dirty="0"/>
              <a:t>6</a:t>
            </a:r>
            <a:r>
              <a:rPr lang="zh-CN" altLang="en-US" dirty="0"/>
              <a:t>个函数与数值运算相关</a:t>
            </a:r>
          </a:p>
          <a:p>
            <a:endParaRPr lang="zh-CN" altLang="en-US" dirty="0"/>
          </a:p>
        </p:txBody>
      </p:sp>
      <p:pic>
        <p:nvPicPr>
          <p:cNvPr id="6" name="图片 4">
            <a:extLst>
              <a:ext uri="{FF2B5EF4-FFF2-40B4-BE49-F238E27FC236}">
                <a16:creationId xmlns:a16="http://schemas.microsoft.com/office/drawing/2014/main" id="{0681A19B-FCF6-48B1-9287-18772B20D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16" y="2783192"/>
            <a:ext cx="84709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06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97CE63-C64B-40B1-9F7E-8F70018E949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BE540E2-B592-4A9F-BCCD-B2D17D6A9D7D}"/>
              </a:ext>
            </a:extLst>
          </p:cNvPr>
          <p:cNvSpPr>
            <a:spLocks noGrp="1"/>
          </p:cNvSpPr>
          <p:nvPr>
            <p:ph type="body" sz="quarter" idx="15"/>
          </p:nvPr>
        </p:nvSpPr>
        <p:spPr/>
        <p:txBody>
          <a:bodyPr/>
          <a:lstStyle/>
          <a:p>
            <a:r>
              <a:rPr lang="zh-CN" altLang="en-US" dirty="0"/>
              <a:t>字符串</a:t>
            </a:r>
          </a:p>
        </p:txBody>
      </p:sp>
      <p:sp>
        <p:nvSpPr>
          <p:cNvPr id="4" name="文本占位符 3">
            <a:extLst>
              <a:ext uri="{FF2B5EF4-FFF2-40B4-BE49-F238E27FC236}">
                <a16:creationId xmlns:a16="http://schemas.microsoft.com/office/drawing/2014/main" id="{EABA5D91-B5B9-45C4-8658-330F9E67C252}"/>
              </a:ext>
            </a:extLst>
          </p:cNvPr>
          <p:cNvSpPr>
            <a:spLocks noGrp="1"/>
          </p:cNvSpPr>
          <p:nvPr>
            <p:ph type="body" sz="quarter" idx="16"/>
          </p:nvPr>
        </p:nvSpPr>
        <p:spPr/>
        <p:txBody>
          <a:bodyPr/>
          <a:lstStyle/>
          <a:p>
            <a:pPr>
              <a:spcBef>
                <a:spcPts val="1200"/>
              </a:spcBef>
              <a:spcAft>
                <a:spcPts val="600"/>
              </a:spcAft>
              <a:buFont typeface="Wingdings" panose="05000000000000000000" pitchFamily="2" charset="2"/>
              <a:buChar char="§"/>
              <a:defRPr/>
            </a:pPr>
            <a:r>
              <a:rPr lang="zh-CN" altLang="en-US" sz="2400" dirty="0">
                <a:latin typeface="Times New Roman" panose="02020603050405020304" pitchFamily="18" charset="0"/>
              </a:rPr>
              <a:t>用单引号、双引号或三引号界定的符号系列称为字符串</a:t>
            </a:r>
          </a:p>
          <a:p>
            <a:pPr>
              <a:spcBef>
                <a:spcPts val="1200"/>
              </a:spcBef>
              <a:spcAft>
                <a:spcPts val="600"/>
              </a:spcAft>
              <a:buFont typeface="Wingdings" panose="05000000000000000000" pitchFamily="2" charset="2"/>
              <a:buChar char="§"/>
              <a:defRPr/>
            </a:pPr>
            <a:r>
              <a:rPr lang="zh-CN" altLang="en-US" sz="2400" dirty="0">
                <a:latin typeface="Times New Roman" panose="02020603050405020304" pitchFamily="18" charset="0"/>
              </a:rPr>
              <a:t>单引号、双引号、三单引号、三双引号可以</a:t>
            </a:r>
            <a:r>
              <a:rPr lang="zh-CN" altLang="en-US" sz="2400" b="1" dirty="0">
                <a:solidFill>
                  <a:srgbClr val="C00000"/>
                </a:solidFill>
                <a:latin typeface="Times New Roman" panose="02020603050405020304" pitchFamily="18" charset="0"/>
              </a:rPr>
              <a:t>互相嵌套</a:t>
            </a:r>
            <a:r>
              <a:rPr lang="zh-CN" altLang="en-US" sz="2400" dirty="0">
                <a:latin typeface="Times New Roman" panose="02020603050405020304" pitchFamily="18" charset="0"/>
              </a:rPr>
              <a:t>，用来表示复杂字符串</a:t>
            </a:r>
          </a:p>
          <a:p>
            <a:pPr>
              <a:spcBef>
                <a:spcPts val="1200"/>
              </a:spcBef>
              <a:spcAft>
                <a:spcPts val="600"/>
              </a:spcAft>
              <a:buFont typeface="Wingdings" panose="05000000000000000000" pitchFamily="2" charset="2"/>
              <a:buNone/>
              <a:defRPr/>
            </a:pPr>
            <a:r>
              <a:rPr lang="en-US" altLang="zh-CN" sz="1800" dirty="0">
                <a:latin typeface="Consolas" panose="020B0609020204030204" pitchFamily="49" charset="0"/>
              </a:rPr>
              <a:t>'</a:t>
            </a:r>
            <a:r>
              <a:rPr lang="en-US" altLang="zh-CN" sz="1800" dirty="0" err="1">
                <a:latin typeface="Consolas" panose="020B0609020204030204" pitchFamily="49" charset="0"/>
              </a:rPr>
              <a:t>abc</a:t>
            </a:r>
            <a:r>
              <a:rPr lang="en-US" altLang="zh-CN" sz="1800" dirty="0">
                <a:latin typeface="Consolas" panose="020B0609020204030204" pitchFamily="49" charset="0"/>
              </a:rPr>
              <a:t>'</a:t>
            </a:r>
            <a:r>
              <a:rPr lang="zh-CN" altLang="en-US" sz="1800" dirty="0">
                <a:latin typeface="Consolas" panose="020B0609020204030204" pitchFamily="49" charset="0"/>
              </a:rPr>
              <a:t>、</a:t>
            </a:r>
            <a:r>
              <a:rPr lang="en-US" altLang="zh-CN" sz="1800" dirty="0">
                <a:latin typeface="Consolas" panose="020B0609020204030204" pitchFamily="49" charset="0"/>
              </a:rPr>
              <a:t>'123'</a:t>
            </a:r>
            <a:r>
              <a:rPr lang="zh-CN" altLang="en-US" sz="1800" dirty="0">
                <a:latin typeface="Consolas" panose="020B0609020204030204" pitchFamily="49" charset="0"/>
              </a:rPr>
              <a:t>、</a:t>
            </a:r>
            <a:r>
              <a:rPr lang="en-US" altLang="zh-CN" sz="1800" dirty="0">
                <a:latin typeface="Consolas" panose="020B0609020204030204" pitchFamily="49" charset="0"/>
              </a:rPr>
              <a:t>'</a:t>
            </a:r>
            <a:r>
              <a:rPr lang="zh-CN" altLang="en-US" sz="1800" dirty="0">
                <a:latin typeface="Consolas" panose="020B0609020204030204" pitchFamily="49" charset="0"/>
              </a:rPr>
              <a:t>中国</a:t>
            </a:r>
            <a:r>
              <a:rPr lang="en-US" altLang="zh-CN" sz="1800" dirty="0">
                <a:latin typeface="Consolas" panose="020B0609020204030204" pitchFamily="49" charset="0"/>
              </a:rPr>
              <a:t>'</a:t>
            </a:r>
            <a:r>
              <a:rPr lang="zh-CN" altLang="en-US" sz="1800" dirty="0">
                <a:latin typeface="Consolas" panose="020B0609020204030204" pitchFamily="49" charset="0"/>
              </a:rPr>
              <a:t>、</a:t>
            </a:r>
            <a:r>
              <a:rPr lang="en-US" altLang="zh-CN" sz="1800" dirty="0">
                <a:latin typeface="Consolas" panose="020B0609020204030204" pitchFamily="49" charset="0"/>
              </a:rPr>
              <a:t>"Python"</a:t>
            </a:r>
            <a:r>
              <a:rPr lang="zh-CN" altLang="en-US" sz="1800" dirty="0">
                <a:latin typeface="Consolas" panose="020B0609020204030204" pitchFamily="49" charset="0"/>
              </a:rPr>
              <a:t>、'''Tom said, "Let's go"'''</a:t>
            </a:r>
          </a:p>
          <a:p>
            <a:pPr>
              <a:spcBef>
                <a:spcPts val="1200"/>
              </a:spcBef>
              <a:spcAft>
                <a:spcPts val="600"/>
              </a:spcAft>
              <a:buFont typeface="Wingdings" panose="05000000000000000000" pitchFamily="2" charset="2"/>
              <a:buChar char="§"/>
              <a:defRPr/>
            </a:pPr>
            <a:r>
              <a:rPr lang="zh-CN" altLang="en-US" sz="2400" dirty="0">
                <a:latin typeface="Times New Roman" panose="02020603050405020304" pitchFamily="18" charset="0"/>
              </a:rPr>
              <a:t>字符串属于不可变序列</a:t>
            </a:r>
            <a:endParaRPr lang="en-US" altLang="zh-CN" sz="2400" dirty="0">
              <a:latin typeface="Times New Roman" panose="02020603050405020304" pitchFamily="18" charset="0"/>
            </a:endParaRPr>
          </a:p>
          <a:p>
            <a:pPr>
              <a:spcBef>
                <a:spcPts val="1200"/>
              </a:spcBef>
              <a:spcAft>
                <a:spcPts val="600"/>
              </a:spcAft>
              <a:buFont typeface="Wingdings" panose="05000000000000000000" pitchFamily="2" charset="2"/>
              <a:buChar char="§"/>
              <a:defRPr/>
            </a:pPr>
            <a:r>
              <a:rPr lang="zh-CN" altLang="en-US" sz="2400" dirty="0">
                <a:latin typeface="Times New Roman" panose="02020603050405020304" pitchFamily="18" charset="0"/>
              </a:rPr>
              <a:t>空字符串表示为</a:t>
            </a:r>
            <a:r>
              <a:rPr lang="en-US" altLang="zh-CN" sz="2400" dirty="0">
                <a:latin typeface="Times New Roman" panose="02020603050405020304" pitchFamily="18" charset="0"/>
              </a:rPr>
              <a:t>''</a:t>
            </a:r>
            <a:r>
              <a:rPr lang="zh-CN" altLang="en-US" sz="2400" dirty="0">
                <a:latin typeface="Times New Roman" panose="02020603050405020304" pitchFamily="18" charset="0"/>
              </a:rPr>
              <a:t>或 </a:t>
            </a:r>
            <a:r>
              <a:rPr lang="en-US" altLang="zh-CN" sz="2400" dirty="0">
                <a:latin typeface="Times New Roman" panose="02020603050405020304" pitchFamily="18" charset="0"/>
              </a:rPr>
              <a:t>""</a:t>
            </a:r>
            <a:r>
              <a:rPr lang="en-GB" altLang="en-US" sz="2400" dirty="0"/>
              <a:t> </a:t>
            </a:r>
          </a:p>
          <a:p>
            <a:pPr>
              <a:spcBef>
                <a:spcPts val="1200"/>
              </a:spcBef>
              <a:spcAft>
                <a:spcPts val="600"/>
              </a:spcAft>
              <a:buFont typeface="Wingdings" panose="05000000000000000000" pitchFamily="2" charset="2"/>
              <a:buChar char="§"/>
              <a:defRPr/>
            </a:pPr>
            <a:r>
              <a:rPr lang="zh-CN" altLang="en-US" sz="2400" dirty="0"/>
              <a:t>三引号'''或"""表示的字符串</a:t>
            </a:r>
            <a:r>
              <a:rPr lang="zh-CN" altLang="en-US" sz="2400" b="1" dirty="0">
                <a:solidFill>
                  <a:srgbClr val="C00000"/>
                </a:solidFill>
              </a:rPr>
              <a:t>可以换行</a:t>
            </a:r>
            <a:r>
              <a:rPr lang="zh-CN" altLang="en-US" sz="2400" dirty="0"/>
              <a:t>，支持排版较为复杂的字符串；三引号还可以在程序中表示较长的注释。</a:t>
            </a:r>
            <a:endParaRPr lang="en-GB" altLang="en-US" sz="2400" dirty="0"/>
          </a:p>
          <a:p>
            <a:endParaRPr lang="zh-CN" altLang="en-US" dirty="0"/>
          </a:p>
        </p:txBody>
      </p:sp>
    </p:spTree>
    <p:extLst>
      <p:ext uri="{BB962C8B-B14F-4D97-AF65-F5344CB8AC3E}">
        <p14:creationId xmlns:p14="http://schemas.microsoft.com/office/powerpoint/2010/main" val="238000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C095AF-18BF-4B8F-BD15-82A935DB5D8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C9CB73D-0CCE-454F-A7E9-5948B94C3EC4}"/>
              </a:ext>
            </a:extLst>
          </p:cNvPr>
          <p:cNvSpPr>
            <a:spLocks noGrp="1"/>
          </p:cNvSpPr>
          <p:nvPr>
            <p:ph type="body" sz="quarter" idx="15"/>
          </p:nvPr>
        </p:nvSpPr>
        <p:spPr/>
        <p:txBody>
          <a:bodyPr/>
          <a:lstStyle/>
          <a:p>
            <a:r>
              <a:rPr lang="zh-CN" altLang="en-US" dirty="0"/>
              <a:t>字符串的索引</a:t>
            </a:r>
          </a:p>
        </p:txBody>
      </p:sp>
      <p:sp>
        <p:nvSpPr>
          <p:cNvPr id="4" name="文本占位符 3">
            <a:extLst>
              <a:ext uri="{FF2B5EF4-FFF2-40B4-BE49-F238E27FC236}">
                <a16:creationId xmlns:a16="http://schemas.microsoft.com/office/drawing/2014/main" id="{80AD623F-256F-4AB5-8BDE-11A36F61670B}"/>
              </a:ext>
            </a:extLst>
          </p:cNvPr>
          <p:cNvSpPr>
            <a:spLocks noGrp="1"/>
          </p:cNvSpPr>
          <p:nvPr>
            <p:ph type="body" sz="quarter" idx="16"/>
          </p:nvPr>
        </p:nvSpPr>
        <p:spPr/>
        <p:txBody>
          <a:bodyPr/>
          <a:lstStyle/>
          <a:p>
            <a:r>
              <a:rPr lang="zh-CN" altLang="en-US" dirty="0"/>
              <a:t>字符串是一个字符序列：字符串最左端位置标记为</a:t>
            </a:r>
            <a:r>
              <a:rPr lang="en-US" altLang="zh-CN" dirty="0"/>
              <a:t>0</a:t>
            </a:r>
            <a:r>
              <a:rPr lang="zh-CN" altLang="en-US" dirty="0"/>
              <a:t>，依次增加。对字符串中某个字符的检索被称为索引。索引的使用方式如下：</a:t>
            </a:r>
          </a:p>
          <a:p>
            <a:endParaRPr lang="en-US" altLang="zh-CN" dirty="0"/>
          </a:p>
          <a:p>
            <a:r>
              <a:rPr lang="zh-CN" altLang="en-US" dirty="0"/>
              <a:t>如果字符串长度为</a:t>
            </a:r>
            <a:r>
              <a:rPr lang="en-US" altLang="zh-CN" dirty="0"/>
              <a:t>L</a:t>
            </a:r>
            <a:r>
              <a:rPr lang="zh-CN" altLang="en-US" dirty="0"/>
              <a:t>，正向递增需要以最左侧字符序号为</a:t>
            </a:r>
            <a:r>
              <a:rPr lang="en-US" altLang="zh-CN" dirty="0"/>
              <a:t>0</a:t>
            </a:r>
            <a:r>
              <a:rPr lang="zh-CN" altLang="en-US" dirty="0"/>
              <a:t>，向右依次递增，最右侧字符序号为</a:t>
            </a:r>
            <a:r>
              <a:rPr lang="en-US" altLang="zh-CN" dirty="0"/>
              <a:t>L-1</a:t>
            </a:r>
            <a:r>
              <a:rPr lang="zh-CN" altLang="en-US" dirty="0"/>
              <a:t>；反向递减序号以最右侧字符序号为</a:t>
            </a:r>
            <a:r>
              <a:rPr lang="en-US" altLang="zh-CN" dirty="0"/>
              <a:t>-1</a:t>
            </a:r>
            <a:r>
              <a:rPr lang="zh-CN" altLang="en-US" dirty="0"/>
              <a:t>，向左依次递减，最左侧字符序号为</a:t>
            </a:r>
            <a:r>
              <a:rPr lang="en-US" altLang="zh-CN" dirty="0"/>
              <a:t>-L</a:t>
            </a:r>
            <a:r>
              <a:rPr lang="zh-CN" altLang="en-US" dirty="0"/>
              <a:t>。</a:t>
            </a:r>
          </a:p>
          <a:p>
            <a:r>
              <a:rPr lang="zh-CN" altLang="en-US" dirty="0"/>
              <a:t>字符串以</a:t>
            </a:r>
            <a:r>
              <a:rPr lang="en-US" altLang="zh-CN" dirty="0"/>
              <a:t>Unicode</a:t>
            </a:r>
            <a:r>
              <a:rPr lang="zh-CN" altLang="en-US" dirty="0"/>
              <a:t>编码存储，字符串的英文字符和中文字符都算作</a:t>
            </a:r>
            <a:r>
              <a:rPr lang="en-US" altLang="zh-CN" dirty="0"/>
              <a:t>1</a:t>
            </a:r>
            <a:r>
              <a:rPr lang="zh-CN" altLang="en-US" dirty="0"/>
              <a:t>个字符。</a:t>
            </a:r>
          </a:p>
          <a:p>
            <a:endParaRPr lang="zh-CN" altLang="en-US" dirty="0"/>
          </a:p>
        </p:txBody>
      </p:sp>
      <p:sp>
        <p:nvSpPr>
          <p:cNvPr id="6" name="文本框 5">
            <a:extLst>
              <a:ext uri="{FF2B5EF4-FFF2-40B4-BE49-F238E27FC236}">
                <a16:creationId xmlns:a16="http://schemas.microsoft.com/office/drawing/2014/main" id="{8E8F1C4E-AE02-45AB-A4C3-EB8F50B1C843}"/>
              </a:ext>
            </a:extLst>
          </p:cNvPr>
          <p:cNvSpPr txBox="1"/>
          <p:nvPr/>
        </p:nvSpPr>
        <p:spPr>
          <a:xfrm>
            <a:off x="875267" y="2125664"/>
            <a:ext cx="6093912" cy="458459"/>
          </a:xfrm>
          <a:prstGeom prst="rect">
            <a:avLst/>
          </a:prstGeom>
          <a:noFill/>
        </p:spPr>
        <p:txBody>
          <a:bodyPr wrap="square">
            <a:spAutoFit/>
          </a:bodyPr>
          <a:lstStyle/>
          <a:p>
            <a:pPr marL="400050" lvl="1" indent="0">
              <a:lnSpc>
                <a:spcPct val="150000"/>
              </a:lnSpc>
              <a:buFontTx/>
              <a:buNone/>
              <a:defRPr/>
            </a:pPr>
            <a:r>
              <a:rPr lang="en-US" altLang="zh-CN" b="1" dirty="0">
                <a:solidFill>
                  <a:srgbClr val="C00000"/>
                </a:solidFill>
              </a:rPr>
              <a:t>&lt;</a:t>
            </a:r>
            <a:r>
              <a:rPr lang="zh-CN" altLang="en-US" dirty="0">
                <a:solidFill>
                  <a:srgbClr val="C00000"/>
                </a:solidFill>
              </a:rPr>
              <a:t>字符串或字符串变量</a:t>
            </a:r>
            <a:r>
              <a:rPr lang="en-US" altLang="zh-CN" b="1" dirty="0">
                <a:solidFill>
                  <a:srgbClr val="C00000"/>
                </a:solidFill>
              </a:rPr>
              <a:t>&gt;[</a:t>
            </a:r>
            <a:r>
              <a:rPr lang="zh-CN" altLang="en-US" dirty="0">
                <a:solidFill>
                  <a:srgbClr val="C00000"/>
                </a:solidFill>
              </a:rPr>
              <a:t>序号</a:t>
            </a:r>
            <a:r>
              <a:rPr lang="en-US" altLang="zh-CN" b="1" dirty="0">
                <a:solidFill>
                  <a:srgbClr val="C00000"/>
                </a:solidFill>
              </a:rPr>
              <a:t>]</a:t>
            </a:r>
          </a:p>
        </p:txBody>
      </p:sp>
      <p:pic>
        <p:nvPicPr>
          <p:cNvPr id="8" name="图片 2">
            <a:extLst>
              <a:ext uri="{FF2B5EF4-FFF2-40B4-BE49-F238E27FC236}">
                <a16:creationId xmlns:a16="http://schemas.microsoft.com/office/drawing/2014/main" id="{A7DDC34D-4E43-4CDB-AE95-F6427F128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585" y="4875126"/>
            <a:ext cx="7878763"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74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B970D0-B71E-4989-B87D-C6C298CC21E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B83F8DD-2B9E-4B83-82E7-B652308BFF4E}"/>
              </a:ext>
            </a:extLst>
          </p:cNvPr>
          <p:cNvSpPr>
            <a:spLocks noGrp="1"/>
          </p:cNvSpPr>
          <p:nvPr>
            <p:ph type="body" sz="quarter" idx="15"/>
          </p:nvPr>
        </p:nvSpPr>
        <p:spPr/>
        <p:txBody>
          <a:bodyPr/>
          <a:lstStyle/>
          <a:p>
            <a:r>
              <a:rPr lang="zh-CN" altLang="en-US" dirty="0"/>
              <a:t>字符串的切片</a:t>
            </a:r>
          </a:p>
        </p:txBody>
      </p:sp>
      <p:sp>
        <p:nvSpPr>
          <p:cNvPr id="4" name="文本占位符 3">
            <a:extLst>
              <a:ext uri="{FF2B5EF4-FFF2-40B4-BE49-F238E27FC236}">
                <a16:creationId xmlns:a16="http://schemas.microsoft.com/office/drawing/2014/main" id="{6FB29421-5D87-4C4F-B5D9-563A425B0292}"/>
              </a:ext>
            </a:extLst>
          </p:cNvPr>
          <p:cNvSpPr>
            <a:spLocks noGrp="1"/>
          </p:cNvSpPr>
          <p:nvPr>
            <p:ph type="body" sz="quarter" idx="16"/>
          </p:nvPr>
        </p:nvSpPr>
        <p:spPr/>
        <p:txBody>
          <a:bodyPr/>
          <a:lstStyle/>
          <a:p>
            <a:r>
              <a:rPr lang="zh-CN" altLang="en-US" dirty="0"/>
              <a:t>对字符串中某个子串或区间的检索被称为切片。切片的使用方式如下：</a:t>
            </a:r>
          </a:p>
          <a:p>
            <a:r>
              <a:rPr lang="en-US" altLang="zh-CN" b="1" dirty="0">
                <a:solidFill>
                  <a:srgbClr val="C00000"/>
                </a:solidFill>
              </a:rPr>
              <a:t>&lt;</a:t>
            </a:r>
            <a:r>
              <a:rPr lang="zh-CN" altLang="en-US" b="1" dirty="0">
                <a:solidFill>
                  <a:srgbClr val="C00000"/>
                </a:solidFill>
              </a:rPr>
              <a:t>字符串或字符串变量</a:t>
            </a:r>
            <a:r>
              <a:rPr lang="en-US" altLang="zh-CN" b="1" dirty="0">
                <a:solidFill>
                  <a:srgbClr val="C00000"/>
                </a:solidFill>
              </a:rPr>
              <a:t>&gt;[N: M]</a:t>
            </a:r>
            <a:endParaRPr lang="zh-CN" altLang="en-US" b="1" dirty="0">
              <a:solidFill>
                <a:srgbClr val="C00000"/>
              </a:solidFill>
            </a:endParaRPr>
          </a:p>
        </p:txBody>
      </p:sp>
      <p:pic>
        <p:nvPicPr>
          <p:cNvPr id="6" name="图片 3">
            <a:extLst>
              <a:ext uri="{FF2B5EF4-FFF2-40B4-BE49-F238E27FC236}">
                <a16:creationId xmlns:a16="http://schemas.microsoft.com/office/drawing/2014/main" id="{52C9C7F2-32E7-4124-BD15-5CB5E0CBE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456" y="3365723"/>
            <a:ext cx="8193087"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87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5B6CE6-9504-482A-AC40-AB123DCC90C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6A2A9A3-937B-4EC1-B7C4-C034CFCD7AEC}"/>
              </a:ext>
            </a:extLst>
          </p:cNvPr>
          <p:cNvSpPr>
            <a:spLocks noGrp="1"/>
          </p:cNvSpPr>
          <p:nvPr>
            <p:ph type="body" sz="quarter" idx="15"/>
          </p:nvPr>
        </p:nvSpPr>
        <p:spPr/>
        <p:txBody>
          <a:bodyPr/>
          <a:lstStyle/>
          <a:p>
            <a:r>
              <a:rPr lang="zh-CN" altLang="en-US" dirty="0"/>
              <a:t>字符串操作符</a:t>
            </a:r>
          </a:p>
        </p:txBody>
      </p:sp>
      <p:sp>
        <p:nvSpPr>
          <p:cNvPr id="4" name="文本占位符 3">
            <a:extLst>
              <a:ext uri="{FF2B5EF4-FFF2-40B4-BE49-F238E27FC236}">
                <a16:creationId xmlns:a16="http://schemas.microsoft.com/office/drawing/2014/main" id="{A4D8DD71-EB94-403D-A647-40552E9FAFBE}"/>
              </a:ext>
            </a:extLst>
          </p:cNvPr>
          <p:cNvSpPr>
            <a:spLocks noGrp="1"/>
          </p:cNvSpPr>
          <p:nvPr>
            <p:ph type="body" sz="quarter" idx="16"/>
          </p:nvPr>
        </p:nvSpPr>
        <p:spPr/>
        <p:txBody>
          <a:bodyPr/>
          <a:lstStyle/>
          <a:p>
            <a:endParaRPr lang="zh-CN" altLang="en-US" dirty="0"/>
          </a:p>
        </p:txBody>
      </p:sp>
      <p:pic>
        <p:nvPicPr>
          <p:cNvPr id="6" name="图片 6">
            <a:extLst>
              <a:ext uri="{FF2B5EF4-FFF2-40B4-BE49-F238E27FC236}">
                <a16:creationId xmlns:a16="http://schemas.microsoft.com/office/drawing/2014/main" id="{B75AB80F-609A-4AF1-9F10-144228A87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434" y="1773238"/>
            <a:ext cx="71342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79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8AADCA-A66B-43C6-8AE0-F58BEBBC138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0AC6F53-5F26-4B4D-8CC3-D007EC58DA99}"/>
              </a:ext>
            </a:extLst>
          </p:cNvPr>
          <p:cNvSpPr>
            <a:spLocks noGrp="1"/>
          </p:cNvSpPr>
          <p:nvPr>
            <p:ph type="body" sz="quarter" idx="15"/>
          </p:nvPr>
        </p:nvSpPr>
        <p:spPr/>
        <p:txBody>
          <a:bodyPr/>
          <a:lstStyle/>
          <a:p>
            <a:r>
              <a:rPr lang="zh-CN" altLang="en-US" dirty="0"/>
              <a:t>字符串处理内置函数</a:t>
            </a:r>
          </a:p>
        </p:txBody>
      </p:sp>
      <p:sp>
        <p:nvSpPr>
          <p:cNvPr id="4" name="文本占位符 3">
            <a:extLst>
              <a:ext uri="{FF2B5EF4-FFF2-40B4-BE49-F238E27FC236}">
                <a16:creationId xmlns:a16="http://schemas.microsoft.com/office/drawing/2014/main" id="{C83B13F6-EE4F-4652-8B54-C8BD3F52B16C}"/>
              </a:ext>
            </a:extLst>
          </p:cNvPr>
          <p:cNvSpPr>
            <a:spLocks noGrp="1"/>
          </p:cNvSpPr>
          <p:nvPr>
            <p:ph type="body" sz="quarter" idx="16"/>
          </p:nvPr>
        </p:nvSpPr>
        <p:spPr/>
        <p:txBody>
          <a:bodyPr/>
          <a:lstStyle/>
          <a:p>
            <a:endParaRPr lang="zh-CN" altLang="en-US"/>
          </a:p>
        </p:txBody>
      </p:sp>
      <p:pic>
        <p:nvPicPr>
          <p:cNvPr id="6" name="图片 2">
            <a:extLst>
              <a:ext uri="{FF2B5EF4-FFF2-40B4-BE49-F238E27FC236}">
                <a16:creationId xmlns:a16="http://schemas.microsoft.com/office/drawing/2014/main" id="{A53AE5AD-8E17-45F2-AA23-0F6F01D35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137" y="1844675"/>
            <a:ext cx="7272337"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6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CB384E-3059-4012-BEC8-48F709CBE37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C316F26-B002-403A-A393-9276D250BECA}"/>
              </a:ext>
            </a:extLst>
          </p:cNvPr>
          <p:cNvSpPr>
            <a:spLocks noGrp="1"/>
          </p:cNvSpPr>
          <p:nvPr>
            <p:ph type="body" sz="quarter" idx="15"/>
          </p:nvPr>
        </p:nvSpPr>
        <p:spPr/>
        <p:txBody>
          <a:bodyPr/>
          <a:lstStyle/>
          <a:p>
            <a:r>
              <a:rPr lang="zh-CN" altLang="en-US" dirty="0"/>
              <a:t>字符串处理方法</a:t>
            </a:r>
          </a:p>
        </p:txBody>
      </p:sp>
      <p:sp>
        <p:nvSpPr>
          <p:cNvPr id="4" name="文本占位符 3">
            <a:extLst>
              <a:ext uri="{FF2B5EF4-FFF2-40B4-BE49-F238E27FC236}">
                <a16:creationId xmlns:a16="http://schemas.microsoft.com/office/drawing/2014/main" id="{B5511CA8-6FA2-484D-A8C8-41986F74E74A}"/>
              </a:ext>
            </a:extLst>
          </p:cNvPr>
          <p:cNvSpPr>
            <a:spLocks noGrp="1"/>
          </p:cNvSpPr>
          <p:nvPr>
            <p:ph type="body" sz="quarter" idx="16"/>
          </p:nvPr>
        </p:nvSpPr>
        <p:spPr/>
        <p:txBody>
          <a:bodyPr/>
          <a:lstStyle/>
          <a:p>
            <a:r>
              <a:rPr lang="zh-CN" altLang="en-US" dirty="0"/>
              <a:t>方法也是一个函数，只是调用方式不同。函数采用</a:t>
            </a:r>
            <a:r>
              <a:rPr lang="en-US" altLang="zh-CN" dirty="0" err="1"/>
              <a:t>func</a:t>
            </a:r>
            <a:r>
              <a:rPr lang="en-US" altLang="zh-CN" dirty="0"/>
              <a:t>(x)</a:t>
            </a:r>
            <a:r>
              <a:rPr lang="zh-CN" altLang="en-US" dirty="0"/>
              <a:t>方式调用，而方法则采用</a:t>
            </a:r>
            <a:r>
              <a:rPr lang="en-US" altLang="zh-CN" b="1" dirty="0"/>
              <a:t>&lt;a&gt;.</a:t>
            </a:r>
            <a:r>
              <a:rPr lang="en-US" altLang="zh-CN" b="1" dirty="0" err="1"/>
              <a:t>func</a:t>
            </a:r>
            <a:r>
              <a:rPr lang="en-US" altLang="zh-CN" b="1" dirty="0"/>
              <a:t>(x)</a:t>
            </a:r>
            <a:r>
              <a:rPr lang="zh-CN" altLang="en-US" dirty="0"/>
              <a:t>形式调用。方法仅作用于前导对象</a:t>
            </a:r>
            <a:r>
              <a:rPr lang="en-US" altLang="zh-CN" dirty="0"/>
              <a:t>&lt;a&gt;</a:t>
            </a:r>
            <a:r>
              <a:rPr lang="zh-CN" altLang="en-US" dirty="0"/>
              <a:t>。</a:t>
            </a:r>
          </a:p>
          <a:p>
            <a:endParaRPr lang="zh-CN" altLang="en-US" dirty="0"/>
          </a:p>
        </p:txBody>
      </p:sp>
      <p:pic>
        <p:nvPicPr>
          <p:cNvPr id="6" name="图片 3">
            <a:extLst>
              <a:ext uri="{FF2B5EF4-FFF2-40B4-BE49-F238E27FC236}">
                <a16:creationId xmlns:a16="http://schemas.microsoft.com/office/drawing/2014/main" id="{B414E4A6-BA9C-4A6A-9F24-44A23C531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406" y="2736285"/>
            <a:ext cx="873918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5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4B4C28-B70E-4A12-A53E-0C49BDE4088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0B3CC82-4B58-49C2-8BC9-A4FCC882EF84}"/>
              </a:ext>
            </a:extLst>
          </p:cNvPr>
          <p:cNvSpPr>
            <a:spLocks noGrp="1"/>
          </p:cNvSpPr>
          <p:nvPr>
            <p:ph type="body" sz="quarter" idx="15"/>
          </p:nvPr>
        </p:nvSpPr>
        <p:spPr>
          <a:xfrm>
            <a:off x="695401" y="57750"/>
            <a:ext cx="10801197" cy="1077218"/>
          </a:xfrm>
        </p:spPr>
        <p:txBody>
          <a:bodyPr/>
          <a:lstStyle/>
          <a:p>
            <a:r>
              <a:rPr lang="zh-CN" altLang="en-US" dirty="0"/>
              <a:t>利用</a:t>
            </a:r>
            <a:r>
              <a:rPr lang="en-US" altLang="zh-CN" dirty="0"/>
              <a:t>Spark</a:t>
            </a:r>
            <a:r>
              <a:rPr lang="zh-CN" altLang="en-US" dirty="0"/>
              <a:t>进行大数据处理和分析使用的编程语言的选择</a:t>
            </a:r>
          </a:p>
        </p:txBody>
      </p:sp>
      <p:sp>
        <p:nvSpPr>
          <p:cNvPr id="4" name="文本占位符 3">
            <a:extLst>
              <a:ext uri="{FF2B5EF4-FFF2-40B4-BE49-F238E27FC236}">
                <a16:creationId xmlns:a16="http://schemas.microsoft.com/office/drawing/2014/main" id="{DC6C99EB-8AEF-4402-A268-A3A4C861BD71}"/>
              </a:ext>
            </a:extLst>
          </p:cNvPr>
          <p:cNvSpPr>
            <a:spLocks noGrp="1"/>
          </p:cNvSpPr>
          <p:nvPr>
            <p:ph type="body" sz="quarter" idx="16"/>
          </p:nvPr>
        </p:nvSpPr>
        <p:spPr>
          <a:xfrm>
            <a:off x="695399" y="1385316"/>
            <a:ext cx="10941279" cy="5228425"/>
          </a:xfrm>
        </p:spPr>
        <p:txBody>
          <a:bodyPr/>
          <a:lstStyle/>
          <a:p>
            <a:r>
              <a:rPr lang="en-US" altLang="zh-CN" dirty="0"/>
              <a:t>Spark</a:t>
            </a:r>
            <a:r>
              <a:rPr lang="zh-CN" altLang="en-US" dirty="0"/>
              <a:t>框架是用什么语言编写的？</a:t>
            </a:r>
            <a:endParaRPr lang="en-US" altLang="zh-CN" dirty="0"/>
          </a:p>
          <a:p>
            <a:pPr lvl="1"/>
            <a:r>
              <a:rPr lang="en-US" altLang="zh-CN" dirty="0"/>
              <a:t>Scala</a:t>
            </a:r>
            <a:r>
              <a:rPr lang="zh-CN" altLang="en-US" dirty="0"/>
              <a:t>是一种运行在</a:t>
            </a:r>
            <a:r>
              <a:rPr lang="en-US" altLang="zh-CN" dirty="0"/>
              <a:t>Java</a:t>
            </a:r>
            <a:r>
              <a:rPr lang="zh-CN" altLang="en-US" dirty="0"/>
              <a:t>虚拟机上，实现和</a:t>
            </a:r>
            <a:r>
              <a:rPr lang="en-US" altLang="zh-CN" dirty="0"/>
              <a:t>Java</a:t>
            </a:r>
            <a:r>
              <a:rPr lang="zh-CN" altLang="en-US" dirty="0"/>
              <a:t>类库互联互通的面向对象及函数式编程语言</a:t>
            </a:r>
            <a:endParaRPr lang="en-US" altLang="zh-CN" dirty="0"/>
          </a:p>
          <a:p>
            <a:r>
              <a:rPr lang="en-US" altLang="zh-CN" dirty="0"/>
              <a:t>Spark </a:t>
            </a:r>
            <a:r>
              <a:rPr lang="zh-CN" altLang="en-US" dirty="0"/>
              <a:t>同时支持</a:t>
            </a:r>
            <a:r>
              <a:rPr lang="en-US" altLang="zh-CN" dirty="0"/>
              <a:t>Scala</a:t>
            </a:r>
            <a:r>
              <a:rPr lang="zh-CN" altLang="en-US" dirty="0"/>
              <a:t>、</a:t>
            </a:r>
            <a:r>
              <a:rPr lang="en-US" altLang="zh-CN" dirty="0"/>
              <a:t>Python</a:t>
            </a:r>
            <a:r>
              <a:rPr lang="zh-CN" altLang="en-US" dirty="0"/>
              <a:t>、</a:t>
            </a:r>
            <a:r>
              <a:rPr lang="en-US" altLang="zh-CN" dirty="0"/>
              <a:t>Java </a:t>
            </a:r>
            <a:r>
              <a:rPr lang="zh-CN" altLang="en-US" dirty="0"/>
              <a:t>三种应用程序</a:t>
            </a:r>
            <a:r>
              <a:rPr lang="en-US" altLang="zh-CN" dirty="0"/>
              <a:t>API</a:t>
            </a:r>
            <a:r>
              <a:rPr lang="zh-CN" altLang="en-US" dirty="0"/>
              <a:t>编程接口和编程方式</a:t>
            </a:r>
            <a:endParaRPr lang="en-US" altLang="zh-CN" dirty="0"/>
          </a:p>
          <a:p>
            <a:r>
              <a:rPr lang="zh-CN" altLang="en-US" dirty="0"/>
              <a:t>考虑到大数据处理的特性，一般会优先使用</a:t>
            </a:r>
            <a:r>
              <a:rPr lang="en-US" altLang="zh-CN" dirty="0"/>
              <a:t>Scala</a:t>
            </a:r>
            <a:r>
              <a:rPr lang="zh-CN" altLang="en-US" dirty="0"/>
              <a:t>和</a:t>
            </a:r>
            <a:r>
              <a:rPr lang="en-US" altLang="zh-CN" dirty="0"/>
              <a:t>Python</a:t>
            </a:r>
            <a:r>
              <a:rPr lang="zh-CN" altLang="en-US" dirty="0"/>
              <a:t>，最后才是</a:t>
            </a:r>
            <a:r>
              <a:rPr lang="en-US" altLang="zh-CN" dirty="0"/>
              <a:t>Java</a:t>
            </a:r>
          </a:p>
          <a:p>
            <a:pPr lvl="1"/>
            <a:r>
              <a:rPr lang="en-US" altLang="zh-CN" dirty="0"/>
              <a:t>Spark</a:t>
            </a:r>
            <a:r>
              <a:rPr lang="zh-CN" altLang="en-US" dirty="0"/>
              <a:t>基本使用函数式编程，使用</a:t>
            </a:r>
            <a:r>
              <a:rPr lang="en-US" altLang="zh-CN" dirty="0"/>
              <a:t>Java</a:t>
            </a:r>
            <a:r>
              <a:rPr lang="zh-CN" altLang="en-US" dirty="0"/>
              <a:t>往往需要写一大堆匿名类，而</a:t>
            </a:r>
            <a:r>
              <a:rPr lang="en-US" altLang="zh-CN" dirty="0"/>
              <a:t>Scala/Python</a:t>
            </a:r>
            <a:r>
              <a:rPr lang="zh-CN" altLang="en-US" dirty="0"/>
              <a:t>只需要一个</a:t>
            </a:r>
            <a:r>
              <a:rPr lang="en-US" altLang="zh-CN" dirty="0"/>
              <a:t>lambda</a:t>
            </a:r>
            <a:r>
              <a:rPr lang="zh-CN" altLang="en-US" dirty="0"/>
              <a:t>表达式。</a:t>
            </a:r>
            <a:endParaRPr lang="en-US" altLang="zh-CN" dirty="0"/>
          </a:p>
          <a:p>
            <a:pPr lvl="1"/>
            <a:r>
              <a:rPr lang="en-US" altLang="zh-CN" dirty="0"/>
              <a:t>Python</a:t>
            </a:r>
            <a:r>
              <a:rPr lang="zh-CN" altLang="en-US" dirty="0"/>
              <a:t>更易上手</a:t>
            </a:r>
            <a:endParaRPr lang="en-US" altLang="zh-CN" dirty="0"/>
          </a:p>
          <a:p>
            <a:pPr lvl="1"/>
            <a:r>
              <a:rPr lang="en-US" altLang="zh-CN" dirty="0"/>
              <a:t>Python</a:t>
            </a:r>
            <a:r>
              <a:rPr lang="zh-CN" altLang="en-US" dirty="0"/>
              <a:t>更加面向分析，而</a:t>
            </a:r>
            <a:r>
              <a:rPr lang="en-US" altLang="zh-CN" dirty="0"/>
              <a:t>Scala</a:t>
            </a:r>
            <a:r>
              <a:rPr lang="zh-CN" altLang="en-US" dirty="0"/>
              <a:t>更加面向工程，但它们都是构建数据科学应用程序的优秀语言</a:t>
            </a:r>
            <a:endParaRPr lang="en-US" altLang="zh-CN" dirty="0"/>
          </a:p>
          <a:p>
            <a:pPr lvl="1"/>
            <a:r>
              <a:rPr lang="en-US" altLang="zh-CN" dirty="0"/>
              <a:t>Python</a:t>
            </a:r>
            <a:r>
              <a:rPr lang="zh-CN" altLang="en-US" dirty="0"/>
              <a:t>的效率不如</a:t>
            </a:r>
            <a:r>
              <a:rPr lang="en-US" altLang="zh-CN" dirty="0"/>
              <a:t>Scala</a:t>
            </a:r>
            <a:r>
              <a:rPr lang="zh-CN" altLang="en-US" dirty="0"/>
              <a:t>；</a:t>
            </a:r>
            <a:r>
              <a:rPr lang="en-US" altLang="zh-CN" dirty="0"/>
              <a:t>Spark </a:t>
            </a:r>
            <a:r>
              <a:rPr lang="zh-CN" altLang="en-US" dirty="0"/>
              <a:t>对</a:t>
            </a:r>
            <a:r>
              <a:rPr lang="en-US" altLang="zh-CN" dirty="0"/>
              <a:t>Scala</a:t>
            </a:r>
            <a:r>
              <a:rPr lang="zh-CN" altLang="en-US" dirty="0"/>
              <a:t>语言的支持是最好的，因为它有最丰富的和最易用的编程接口</a:t>
            </a:r>
            <a:endParaRPr lang="en-US" altLang="zh-CN" dirty="0"/>
          </a:p>
          <a:p>
            <a:endParaRPr lang="en-US" altLang="zh-CN" dirty="0"/>
          </a:p>
        </p:txBody>
      </p:sp>
    </p:spTree>
    <p:extLst>
      <p:ext uri="{BB962C8B-B14F-4D97-AF65-F5344CB8AC3E}">
        <p14:creationId xmlns:p14="http://schemas.microsoft.com/office/powerpoint/2010/main" val="319302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B4C585-B392-4818-A823-3C7D786AF3C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D954CEE-A54D-4CEA-B440-4BC4D7CE03A0}"/>
              </a:ext>
            </a:extLst>
          </p:cNvPr>
          <p:cNvSpPr>
            <a:spLocks noGrp="1"/>
          </p:cNvSpPr>
          <p:nvPr>
            <p:ph type="body" sz="quarter" idx="15"/>
          </p:nvPr>
        </p:nvSpPr>
        <p:spPr/>
        <p:txBody>
          <a:bodyPr/>
          <a:lstStyle/>
          <a:p>
            <a:r>
              <a:rPr lang="zh-CN" altLang="en-US" dirty="0"/>
              <a:t>常用转义字符</a:t>
            </a:r>
          </a:p>
        </p:txBody>
      </p:sp>
      <p:sp>
        <p:nvSpPr>
          <p:cNvPr id="4" name="文本占位符 3">
            <a:extLst>
              <a:ext uri="{FF2B5EF4-FFF2-40B4-BE49-F238E27FC236}">
                <a16:creationId xmlns:a16="http://schemas.microsoft.com/office/drawing/2014/main" id="{CCAB07D7-0092-4300-B3F8-ECD8E3B3D807}"/>
              </a:ext>
            </a:extLst>
          </p:cNvPr>
          <p:cNvSpPr>
            <a:spLocks noGrp="1"/>
          </p:cNvSpPr>
          <p:nvPr>
            <p:ph type="body" sz="quarter" idx="16"/>
          </p:nvPr>
        </p:nvSpPr>
        <p:spPr/>
        <p:txBody>
          <a:bodyPr/>
          <a:lstStyle/>
          <a:p>
            <a:endParaRPr lang="zh-CN" altLang="en-US"/>
          </a:p>
        </p:txBody>
      </p:sp>
      <p:graphicFrame>
        <p:nvGraphicFramePr>
          <p:cNvPr id="6" name="Table -1">
            <a:extLst>
              <a:ext uri="{FF2B5EF4-FFF2-40B4-BE49-F238E27FC236}">
                <a16:creationId xmlns:a16="http://schemas.microsoft.com/office/drawing/2014/main" id="{E074E87A-B7C0-4516-A3AC-92648C90B122}"/>
              </a:ext>
            </a:extLst>
          </p:cNvPr>
          <p:cNvGraphicFramePr/>
          <p:nvPr>
            <p:extLst>
              <p:ext uri="{D42A27DB-BD31-4B8C-83A1-F6EECF244321}">
                <p14:modId xmlns:p14="http://schemas.microsoft.com/office/powerpoint/2010/main" val="1925317354"/>
              </p:ext>
            </p:extLst>
          </p:nvPr>
        </p:nvGraphicFramePr>
        <p:xfrm>
          <a:off x="2029520" y="2180443"/>
          <a:ext cx="8569325" cy="4032251"/>
        </p:xfrm>
        <a:graphic>
          <a:graphicData uri="http://schemas.openxmlformats.org/drawingml/2006/table">
            <a:tbl>
              <a:tblPr firstRow="1" bandRow="1">
                <a:tableStyleId>{5940675A-B579-460E-94D1-54222C63F5DA}</a:tableStyleId>
              </a:tblPr>
              <a:tblGrid>
                <a:gridCol w="1223058">
                  <a:extLst>
                    <a:ext uri="{9D8B030D-6E8A-4147-A177-3AD203B41FA5}">
                      <a16:colId xmlns:a16="http://schemas.microsoft.com/office/drawing/2014/main" val="20000"/>
                    </a:ext>
                  </a:extLst>
                </a:gridCol>
                <a:gridCol w="2721826">
                  <a:extLst>
                    <a:ext uri="{9D8B030D-6E8A-4147-A177-3AD203B41FA5}">
                      <a16:colId xmlns:a16="http://schemas.microsoft.com/office/drawing/2014/main" val="20001"/>
                    </a:ext>
                  </a:extLst>
                </a:gridCol>
                <a:gridCol w="1094202">
                  <a:extLst>
                    <a:ext uri="{9D8B030D-6E8A-4147-A177-3AD203B41FA5}">
                      <a16:colId xmlns:a16="http://schemas.microsoft.com/office/drawing/2014/main" val="20002"/>
                    </a:ext>
                  </a:extLst>
                </a:gridCol>
                <a:gridCol w="3530239">
                  <a:extLst>
                    <a:ext uri="{9D8B030D-6E8A-4147-A177-3AD203B41FA5}">
                      <a16:colId xmlns:a16="http://schemas.microsoft.com/office/drawing/2014/main" val="20003"/>
                    </a:ext>
                  </a:extLst>
                </a:gridCol>
              </a:tblGrid>
              <a:tr h="534063">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转义字符</a:t>
                      </a:r>
                    </a:p>
                  </a:txBody>
                  <a:tcPr marL="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p>
                  </a:txBody>
                  <a:tcPr marL="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p>
                  </a:txBody>
                  <a:tcPr marL="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含义</a:t>
                      </a:r>
                    </a:p>
                  </a:txBody>
                  <a:tcPr marL="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78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退格，把光标移动到前一列位置</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06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换页符</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单引号</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06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双引号</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06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回车</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ooo</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3</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06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水平制表符</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\xhh</a:t>
                      </a: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2</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063">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\v</a:t>
                      </a:r>
                    </a:p>
                  </a:txBody>
                  <a:tcPr marL="36200" marR="0" marT="99689" marB="99689">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垂直制表符</a:t>
                      </a:r>
                    </a:p>
                  </a:txBody>
                  <a:tcPr marL="36200" marR="0" marT="99689" marB="99689">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\uhhhh</a:t>
                      </a: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4</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200" marR="0" marT="99689" marB="99689">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447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5259B5B-C519-4C3C-8DCB-E3D86AE6354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ECE2992-06B7-4B2F-BBB2-C9DAE514AE60}"/>
              </a:ext>
            </a:extLst>
          </p:cNvPr>
          <p:cNvSpPr>
            <a:spLocks noGrp="1"/>
          </p:cNvSpPr>
          <p:nvPr>
            <p:ph type="body" sz="quarter" idx="15"/>
          </p:nvPr>
        </p:nvSpPr>
        <p:spPr/>
        <p:txBody>
          <a:bodyPr/>
          <a:lstStyle/>
          <a:p>
            <a:r>
              <a:rPr lang="zh-CN" altLang="en-US" dirty="0"/>
              <a:t>转义字符的用法</a:t>
            </a:r>
          </a:p>
        </p:txBody>
      </p:sp>
      <p:sp>
        <p:nvSpPr>
          <p:cNvPr id="4" name="文本占位符 3">
            <a:extLst>
              <a:ext uri="{FF2B5EF4-FFF2-40B4-BE49-F238E27FC236}">
                <a16:creationId xmlns:a16="http://schemas.microsoft.com/office/drawing/2014/main" id="{DD2EA817-2BAA-4EE6-BD59-C0BF28C52950}"/>
              </a:ext>
            </a:extLst>
          </p:cNvPr>
          <p:cNvSpPr>
            <a:spLocks noGrp="1"/>
          </p:cNvSpPr>
          <p:nvPr>
            <p:ph type="body" sz="quarter" idx="16"/>
          </p:nvPr>
        </p:nvSpPr>
        <p:spPr/>
        <p:txBody>
          <a:bodyPr/>
          <a:lstStyle/>
          <a:p>
            <a:endParaRPr lang="zh-CN" altLang="en-US" dirty="0"/>
          </a:p>
        </p:txBody>
      </p:sp>
      <p:sp>
        <p:nvSpPr>
          <p:cNvPr id="6" name="文本框 5">
            <a:extLst>
              <a:ext uri="{FF2B5EF4-FFF2-40B4-BE49-F238E27FC236}">
                <a16:creationId xmlns:a16="http://schemas.microsoft.com/office/drawing/2014/main" id="{6EBE22F0-4D2D-446C-861E-69F81E084794}"/>
              </a:ext>
            </a:extLst>
          </p:cNvPr>
          <p:cNvSpPr txBox="1"/>
          <p:nvPr/>
        </p:nvSpPr>
        <p:spPr>
          <a:xfrm>
            <a:off x="1831929" y="2591754"/>
            <a:ext cx="8765089" cy="2585323"/>
          </a:xfrm>
          <a:prstGeom prst="rect">
            <a:avLst/>
          </a:prstGeom>
          <a:noFill/>
        </p:spPr>
        <p:txBody>
          <a:bodyPr wrap="square">
            <a:spAutoFit/>
          </a:bodyPr>
          <a:lstStyle/>
          <a:p>
            <a:pPr>
              <a:buFontTx/>
              <a:buNone/>
              <a:defRPr/>
            </a:pPr>
            <a:r>
              <a:rPr lang="zh-CN" altLang="en-US" sz="1800" dirty="0">
                <a:latin typeface="Consolas" panose="020B0609020204030204" pitchFamily="49" charset="0"/>
              </a:rPr>
              <a:t>&gt;&gt;&gt; print('Hello\nWorld')          #包含转义字符的字符串</a:t>
            </a:r>
          </a:p>
          <a:p>
            <a:pPr>
              <a:buFontTx/>
              <a:buNone/>
              <a:defRPr/>
            </a:pPr>
            <a:r>
              <a:rPr lang="zh-CN" altLang="en-US" sz="1800" dirty="0">
                <a:solidFill>
                  <a:srgbClr val="00B0F0"/>
                </a:solidFill>
                <a:latin typeface="Consolas" panose="020B0609020204030204" pitchFamily="49" charset="0"/>
              </a:rPr>
              <a:t>Hello</a:t>
            </a:r>
          </a:p>
          <a:p>
            <a:pPr>
              <a:buFontTx/>
              <a:buNone/>
              <a:defRPr/>
            </a:pPr>
            <a:r>
              <a:rPr lang="zh-CN" altLang="en-US" sz="1800" dirty="0">
                <a:solidFill>
                  <a:srgbClr val="00B0F0"/>
                </a:solidFill>
                <a:latin typeface="Consolas" panose="020B0609020204030204" pitchFamily="49" charset="0"/>
              </a:rPr>
              <a:t>World</a:t>
            </a:r>
          </a:p>
          <a:p>
            <a:pPr>
              <a:buFontTx/>
              <a:buNone/>
              <a:defRPr/>
            </a:pPr>
            <a:r>
              <a:rPr lang="zh-CN" altLang="en-US" sz="1800" dirty="0">
                <a:latin typeface="Consolas" panose="020B0609020204030204" pitchFamily="49" charset="0"/>
              </a:rPr>
              <a:t>&gt;&gt;&gt; print('\101')                  #三位八进制数对应的字符</a:t>
            </a:r>
          </a:p>
          <a:p>
            <a:pPr>
              <a:buFontTx/>
              <a:buNone/>
              <a:defRPr/>
            </a:pPr>
            <a:r>
              <a:rPr lang="zh-CN" altLang="en-US" sz="1800" dirty="0">
                <a:solidFill>
                  <a:srgbClr val="00B0F0"/>
                </a:solidFill>
                <a:latin typeface="Consolas" panose="020B0609020204030204" pitchFamily="49" charset="0"/>
              </a:rPr>
              <a:t>A</a:t>
            </a:r>
          </a:p>
          <a:p>
            <a:pPr>
              <a:buFontTx/>
              <a:buNone/>
              <a:defRPr/>
            </a:pPr>
            <a:r>
              <a:rPr lang="zh-CN" altLang="en-US" sz="1800" dirty="0">
                <a:latin typeface="Consolas" panose="020B0609020204030204" pitchFamily="49" charset="0"/>
              </a:rPr>
              <a:t>&gt;&gt;&gt; print('\x41')                  #两位十六进制数对应的字符</a:t>
            </a:r>
          </a:p>
          <a:p>
            <a:pPr>
              <a:buFontTx/>
              <a:buNone/>
              <a:defRPr/>
            </a:pPr>
            <a:r>
              <a:rPr lang="zh-CN" altLang="en-US" sz="1800" dirty="0">
                <a:solidFill>
                  <a:srgbClr val="00B0F0"/>
                </a:solidFill>
                <a:latin typeface="Consolas" panose="020B0609020204030204" pitchFamily="49" charset="0"/>
              </a:rPr>
              <a:t>A</a:t>
            </a:r>
          </a:p>
          <a:p>
            <a:pPr>
              <a:buFontTx/>
              <a:buNone/>
              <a:defRPr/>
            </a:pPr>
            <a:r>
              <a:rPr lang="zh-CN" altLang="en-US" sz="1800" dirty="0">
                <a:latin typeface="Consolas" panose="020B0609020204030204" pitchFamily="49" charset="0"/>
              </a:rPr>
              <a:t>&gt;&gt;&gt; print('我是\u8463\u4ed8\u56fd')#四位十六进制数表示Unicode字符</a:t>
            </a:r>
          </a:p>
          <a:p>
            <a:pPr>
              <a:buFontTx/>
              <a:buNone/>
              <a:defRPr/>
            </a:pPr>
            <a:r>
              <a:rPr lang="zh-CN" altLang="en-US" sz="1800" dirty="0">
                <a:solidFill>
                  <a:srgbClr val="00B0F0"/>
                </a:solidFill>
                <a:latin typeface="Consolas" panose="020B0609020204030204" pitchFamily="49" charset="0"/>
              </a:rPr>
              <a:t>我是董付国</a:t>
            </a:r>
          </a:p>
        </p:txBody>
      </p:sp>
    </p:spTree>
    <p:extLst>
      <p:ext uri="{BB962C8B-B14F-4D97-AF65-F5344CB8AC3E}">
        <p14:creationId xmlns:p14="http://schemas.microsoft.com/office/powerpoint/2010/main" val="161119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847733-4B46-492A-BC49-DCAFBB71155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4F892B2-9180-4659-8F43-1B4FB5C126FD}"/>
              </a:ext>
            </a:extLst>
          </p:cNvPr>
          <p:cNvSpPr>
            <a:spLocks noGrp="1"/>
          </p:cNvSpPr>
          <p:nvPr>
            <p:ph type="body" sz="quarter" idx="15"/>
          </p:nvPr>
        </p:nvSpPr>
        <p:spPr/>
        <p:txBody>
          <a:bodyPr/>
          <a:lstStyle/>
          <a:p>
            <a:r>
              <a:rPr lang="zh-CN" altLang="en-US" dirty="0"/>
              <a:t>原始字符串</a:t>
            </a:r>
          </a:p>
        </p:txBody>
      </p:sp>
      <p:sp>
        <p:nvSpPr>
          <p:cNvPr id="4" name="文本占位符 3">
            <a:extLst>
              <a:ext uri="{FF2B5EF4-FFF2-40B4-BE49-F238E27FC236}">
                <a16:creationId xmlns:a16="http://schemas.microsoft.com/office/drawing/2014/main" id="{A971CD07-7837-4805-8B92-D1CA4D2A8953}"/>
              </a:ext>
            </a:extLst>
          </p:cNvPr>
          <p:cNvSpPr>
            <a:spLocks noGrp="1"/>
          </p:cNvSpPr>
          <p:nvPr>
            <p:ph type="body" sz="quarter" idx="16"/>
          </p:nvPr>
        </p:nvSpPr>
        <p:spPr/>
        <p:txBody>
          <a:bodyPr/>
          <a:lstStyle/>
          <a:p>
            <a:r>
              <a:rPr lang="zh-CN" altLang="en-US" sz="2400" dirty="0">
                <a:sym typeface="Arial" panose="020B0604020202020204" pitchFamily="34" charset="0"/>
              </a:rPr>
              <a:t>字符串界定符前面加字母r或</a:t>
            </a:r>
            <a:r>
              <a:rPr lang="en-US" altLang="zh-CN" sz="2400" dirty="0">
                <a:sym typeface="Arial" panose="020B0604020202020204" pitchFamily="34" charset="0"/>
              </a:rPr>
              <a:t>R</a:t>
            </a:r>
            <a:r>
              <a:rPr lang="zh-CN" altLang="en-US" sz="2400" dirty="0">
                <a:sym typeface="Arial" panose="020B0604020202020204" pitchFamily="34" charset="0"/>
              </a:rPr>
              <a:t>表示</a:t>
            </a:r>
            <a:r>
              <a:rPr lang="zh-CN" altLang="en-US" sz="2400" b="1" dirty="0">
                <a:solidFill>
                  <a:srgbClr val="FF0000"/>
                </a:solidFill>
                <a:sym typeface="Arial" panose="020B0604020202020204" pitchFamily="34" charset="0"/>
              </a:rPr>
              <a:t>原始字符串</a:t>
            </a:r>
            <a:r>
              <a:rPr lang="zh-CN" altLang="en-US" sz="2400" dirty="0">
                <a:sym typeface="Arial" panose="020B0604020202020204" pitchFamily="34" charset="0"/>
              </a:rPr>
              <a:t>，其中的特殊字符不进行转义，但字符串的</a:t>
            </a:r>
            <a:r>
              <a:rPr lang="zh-CN" altLang="en-US" sz="2400" b="1" dirty="0">
                <a:sym typeface="Arial" panose="020B0604020202020204" pitchFamily="34" charset="0"/>
              </a:rPr>
              <a:t>最后一个字符不能是</a:t>
            </a:r>
            <a:r>
              <a:rPr lang="en-US" altLang="zh-CN" sz="2400" b="1" dirty="0">
                <a:sym typeface="Arial" panose="020B0604020202020204" pitchFamily="34" charset="0"/>
              </a:rPr>
              <a:t>\</a:t>
            </a:r>
            <a:r>
              <a:rPr lang="zh-CN" altLang="en-US" sz="2400" dirty="0">
                <a:sym typeface="Arial" panose="020B0604020202020204" pitchFamily="34" charset="0"/>
              </a:rPr>
              <a:t>。原始字符串主要用于正则表达式、文件路径或者</a:t>
            </a:r>
            <a:r>
              <a:rPr lang="en-US" altLang="zh-CN" sz="2400" dirty="0">
                <a:sym typeface="Arial" panose="020B0604020202020204" pitchFamily="34" charset="0"/>
              </a:rPr>
              <a:t>URL</a:t>
            </a:r>
            <a:r>
              <a:rPr lang="zh-CN" altLang="en-US" sz="2400" dirty="0">
                <a:sym typeface="Arial" panose="020B0604020202020204" pitchFamily="34" charset="0"/>
              </a:rPr>
              <a:t>的场合。</a:t>
            </a:r>
          </a:p>
          <a:p>
            <a:endParaRPr lang="zh-CN" altLang="en-US" dirty="0"/>
          </a:p>
        </p:txBody>
      </p:sp>
      <p:sp>
        <p:nvSpPr>
          <p:cNvPr id="6" name="文本框 5">
            <a:extLst>
              <a:ext uri="{FF2B5EF4-FFF2-40B4-BE49-F238E27FC236}">
                <a16:creationId xmlns:a16="http://schemas.microsoft.com/office/drawing/2014/main" id="{DC3CD767-C811-4B7E-A1FF-A75891B89F4C}"/>
              </a:ext>
            </a:extLst>
          </p:cNvPr>
          <p:cNvSpPr txBox="1"/>
          <p:nvPr/>
        </p:nvSpPr>
        <p:spPr>
          <a:xfrm>
            <a:off x="1863768" y="3316234"/>
            <a:ext cx="8464463" cy="2031325"/>
          </a:xfrm>
          <a:prstGeom prst="rect">
            <a:avLst/>
          </a:prstGeom>
          <a:noFill/>
        </p:spPr>
        <p:txBody>
          <a:bodyPr wrap="square">
            <a:spAutoFit/>
          </a:bodyPr>
          <a:lstStyle/>
          <a:p>
            <a:pPr>
              <a:buFont typeface="Wingdings" panose="05000000000000000000" pitchFamily="2" charset="2"/>
              <a:buNone/>
              <a:defRPr/>
            </a:pPr>
            <a:r>
              <a:rPr lang="zh-CN" altLang="en-US" sz="1800" dirty="0">
                <a:latin typeface="Consolas" panose="020B0609020204030204" pitchFamily="49" charset="0"/>
                <a:sym typeface="Arial" panose="020B0604020202020204" pitchFamily="34" charset="0"/>
              </a:rPr>
              <a:t>&gt;&gt;&gt; path = 'C:\Windows\notepad.exe'</a:t>
            </a:r>
          </a:p>
          <a:p>
            <a:pPr>
              <a:buFont typeface="Wingdings" panose="05000000000000000000" pitchFamily="2" charset="2"/>
              <a:buNone/>
              <a:defRPr/>
            </a:pPr>
            <a:r>
              <a:rPr lang="zh-CN" altLang="en-US" sz="1800" dirty="0">
                <a:latin typeface="Consolas" panose="020B0609020204030204" pitchFamily="49" charset="0"/>
                <a:sym typeface="Arial" panose="020B0604020202020204" pitchFamily="34" charset="0"/>
              </a:rPr>
              <a:t>&gt;&gt;&gt; print(path)                      #字符\n被转义为换行符</a:t>
            </a:r>
          </a:p>
          <a:p>
            <a:pPr>
              <a:buFont typeface="Wingdings" panose="05000000000000000000" pitchFamily="2" charset="2"/>
              <a:buNone/>
              <a:defRPr/>
            </a:pPr>
            <a:r>
              <a:rPr lang="zh-CN" altLang="en-US" sz="1800" dirty="0">
                <a:solidFill>
                  <a:srgbClr val="00B0F0"/>
                </a:solidFill>
                <a:latin typeface="Consolas" panose="020B0609020204030204" pitchFamily="49" charset="0"/>
                <a:sym typeface="Arial" panose="020B0604020202020204" pitchFamily="34" charset="0"/>
              </a:rPr>
              <a:t>C:\Windows</a:t>
            </a:r>
          </a:p>
          <a:p>
            <a:pPr>
              <a:buFont typeface="Wingdings" panose="05000000000000000000" pitchFamily="2" charset="2"/>
              <a:buNone/>
              <a:defRPr/>
            </a:pPr>
            <a:r>
              <a:rPr lang="zh-CN" altLang="en-US" sz="1800" dirty="0">
                <a:solidFill>
                  <a:srgbClr val="00B0F0"/>
                </a:solidFill>
                <a:latin typeface="Consolas" panose="020B0609020204030204" pitchFamily="49" charset="0"/>
                <a:sym typeface="Arial" panose="020B0604020202020204" pitchFamily="34" charset="0"/>
              </a:rPr>
              <a:t>otepad.exe</a:t>
            </a:r>
          </a:p>
          <a:p>
            <a:pPr>
              <a:buFont typeface="Wingdings" panose="05000000000000000000" pitchFamily="2" charset="2"/>
              <a:buNone/>
              <a:defRPr/>
            </a:pPr>
            <a:r>
              <a:rPr lang="zh-CN" altLang="en-US" sz="1800" dirty="0">
                <a:latin typeface="Consolas" panose="020B0609020204030204" pitchFamily="49" charset="0"/>
                <a:sym typeface="Arial" panose="020B0604020202020204" pitchFamily="34" charset="0"/>
              </a:rPr>
              <a:t>&gt;&gt;&gt; path = r'C:\Windows\notepad.exe' #原始字符串，任何字符都不转义</a:t>
            </a:r>
          </a:p>
          <a:p>
            <a:pPr>
              <a:buFont typeface="Wingdings" panose="05000000000000000000" pitchFamily="2" charset="2"/>
              <a:buNone/>
              <a:defRPr/>
            </a:pPr>
            <a:r>
              <a:rPr lang="zh-CN" altLang="en-US" sz="1800" dirty="0">
                <a:latin typeface="Consolas" panose="020B0609020204030204" pitchFamily="49" charset="0"/>
                <a:sym typeface="Arial" panose="020B0604020202020204" pitchFamily="34" charset="0"/>
              </a:rPr>
              <a:t>&gt;&gt;&gt; print(path)</a:t>
            </a:r>
          </a:p>
          <a:p>
            <a:pPr>
              <a:buFont typeface="Wingdings" panose="05000000000000000000" pitchFamily="2" charset="2"/>
              <a:buNone/>
              <a:defRPr/>
            </a:pPr>
            <a:r>
              <a:rPr lang="zh-CN" altLang="en-US" sz="1800" dirty="0">
                <a:solidFill>
                  <a:srgbClr val="00B0F0"/>
                </a:solidFill>
                <a:latin typeface="Consolas" panose="020B0609020204030204" pitchFamily="49" charset="0"/>
                <a:sym typeface="Arial" panose="020B0604020202020204" pitchFamily="34" charset="0"/>
              </a:rPr>
              <a:t>C:\Windows\notepad.exe</a:t>
            </a:r>
            <a:endParaRPr lang="zh-CN" altLang="en-US" dirty="0"/>
          </a:p>
        </p:txBody>
      </p:sp>
    </p:spTree>
    <p:extLst>
      <p:ext uri="{BB962C8B-B14F-4D97-AF65-F5344CB8AC3E}">
        <p14:creationId xmlns:p14="http://schemas.microsoft.com/office/powerpoint/2010/main" val="353801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8ADA69-42A4-4049-BB80-F3EE1C8A3F9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9D24ACC-2B94-40C2-9676-8FA692A46780}"/>
              </a:ext>
            </a:extLst>
          </p:cNvPr>
          <p:cNvSpPr>
            <a:spLocks noGrp="1"/>
          </p:cNvSpPr>
          <p:nvPr>
            <p:ph type="body" sz="quarter" idx="15"/>
          </p:nvPr>
        </p:nvSpPr>
        <p:spPr/>
        <p:txBody>
          <a:bodyPr/>
          <a:lstStyle/>
          <a:p>
            <a:r>
              <a:rPr lang="zh-CN" altLang="en-US" dirty="0"/>
              <a:t>运算符</a:t>
            </a:r>
          </a:p>
        </p:txBody>
      </p:sp>
      <p:sp>
        <p:nvSpPr>
          <p:cNvPr id="4" name="文本占位符 3">
            <a:extLst>
              <a:ext uri="{FF2B5EF4-FFF2-40B4-BE49-F238E27FC236}">
                <a16:creationId xmlns:a16="http://schemas.microsoft.com/office/drawing/2014/main" id="{F4A17753-403B-428F-A6F8-CEE8061BE525}"/>
              </a:ext>
            </a:extLst>
          </p:cNvPr>
          <p:cNvSpPr>
            <a:spLocks noGrp="1"/>
          </p:cNvSpPr>
          <p:nvPr>
            <p:ph type="body" sz="quarter" idx="16"/>
          </p:nvPr>
        </p:nvSpPr>
        <p:spPr/>
        <p:txBody>
          <a:bodyPr/>
          <a:lstStyle/>
          <a:p>
            <a:endParaRPr lang="zh-CN" altLang="en-US"/>
          </a:p>
        </p:txBody>
      </p:sp>
      <p:graphicFrame>
        <p:nvGraphicFramePr>
          <p:cNvPr id="5" name="Content Placeholder -1">
            <a:extLst>
              <a:ext uri="{FF2B5EF4-FFF2-40B4-BE49-F238E27FC236}">
                <a16:creationId xmlns:a16="http://schemas.microsoft.com/office/drawing/2014/main" id="{753A88D9-4753-482F-BD3C-BE958BAA2918}"/>
              </a:ext>
            </a:extLst>
          </p:cNvPr>
          <p:cNvGraphicFramePr>
            <a:graphicFrameLocks/>
          </p:cNvGraphicFramePr>
          <p:nvPr>
            <p:extLst>
              <p:ext uri="{D42A27DB-BD31-4B8C-83A1-F6EECF244321}">
                <p14:modId xmlns:p14="http://schemas.microsoft.com/office/powerpoint/2010/main" val="2394718448"/>
              </p:ext>
            </p:extLst>
          </p:nvPr>
        </p:nvGraphicFramePr>
        <p:xfrm>
          <a:off x="2230763" y="1165573"/>
          <a:ext cx="7931150" cy="5486417"/>
        </p:xfrm>
        <a:graphic>
          <a:graphicData uri="http://schemas.openxmlformats.org/drawingml/2006/table">
            <a:tbl>
              <a:tblPr firstRow="1" bandRow="1">
                <a:tableStyleId>{5940675A-B579-460E-94D1-54222C63F5DA}</a:tableStyleId>
              </a:tblPr>
              <a:tblGrid>
                <a:gridCol w="2317936">
                  <a:extLst>
                    <a:ext uri="{9D8B030D-6E8A-4147-A177-3AD203B41FA5}">
                      <a16:colId xmlns:a16="http://schemas.microsoft.com/office/drawing/2014/main" val="20000"/>
                    </a:ext>
                  </a:extLst>
                </a:gridCol>
                <a:gridCol w="5613214">
                  <a:extLst>
                    <a:ext uri="{9D8B030D-6E8A-4147-A177-3AD203B41FA5}">
                      <a16:colId xmlns:a16="http://schemas.microsoft.com/office/drawing/2014/main" val="20001"/>
                    </a:ext>
                  </a:extLst>
                </a:gridCol>
              </a:tblGrid>
              <a:tr h="27432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真除法</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3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幂运算</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3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or</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逻辑或</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and</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逻辑与</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逻辑非</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成员测试</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863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集合交集、并集、对称差集</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20">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矩阵相乘运算符</a:t>
                      </a:r>
                    </a:p>
                  </a:txBody>
                  <a:tcPr marL="36198" marR="0" marT="0" marB="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47159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667FF0-AA5F-4C48-BB9C-44EE591E209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5BBDBA2-AF12-4887-B217-46A07B38224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B1F0AF8D-B9F0-4190-ABB0-188012970E45}"/>
              </a:ext>
            </a:extLst>
          </p:cNvPr>
          <p:cNvSpPr>
            <a:spLocks noGrp="1"/>
          </p:cNvSpPr>
          <p:nvPr>
            <p:ph type="body" sz="quarter" idx="16"/>
          </p:nvPr>
        </p:nvSpPr>
        <p:spPr>
          <a:xfrm>
            <a:off x="695400" y="1385317"/>
            <a:ext cx="10058400" cy="944524"/>
          </a:xfrm>
        </p:spPr>
        <p:txBody>
          <a:bodyPr/>
          <a:lstStyle/>
          <a:p>
            <a:r>
              <a:rPr lang="en-US" altLang="zh-CN" dirty="0"/>
              <a:t>+</a:t>
            </a:r>
            <a:r>
              <a:rPr lang="zh-CN" altLang="en-US" dirty="0"/>
              <a:t>运算符除了用于算术加法以外，还可以用于列表、元组、字符串的连接，但不支持不同类型的对象之间相加或连接。</a:t>
            </a:r>
          </a:p>
          <a:p>
            <a:endParaRPr lang="zh-CN" altLang="en-US" dirty="0"/>
          </a:p>
        </p:txBody>
      </p:sp>
      <p:sp>
        <p:nvSpPr>
          <p:cNvPr id="6" name="文本框 5">
            <a:extLst>
              <a:ext uri="{FF2B5EF4-FFF2-40B4-BE49-F238E27FC236}">
                <a16:creationId xmlns:a16="http://schemas.microsoft.com/office/drawing/2014/main" id="{EE2A7B1B-4D43-424E-B95B-B901FD0AA87A}"/>
              </a:ext>
            </a:extLst>
          </p:cNvPr>
          <p:cNvSpPr txBox="1"/>
          <p:nvPr/>
        </p:nvSpPr>
        <p:spPr>
          <a:xfrm>
            <a:off x="1218156" y="2462294"/>
            <a:ext cx="9435436" cy="3416320"/>
          </a:xfrm>
          <a:prstGeom prst="rect">
            <a:avLst/>
          </a:prstGeom>
          <a:noFill/>
        </p:spPr>
        <p:txBody>
          <a:bodyPr wrap="square">
            <a:spAutoFit/>
          </a:bodyPr>
          <a:lstStyle/>
          <a:p>
            <a:pPr>
              <a:buFontTx/>
              <a:buNone/>
              <a:defRPr/>
            </a:pPr>
            <a:r>
              <a:rPr lang="zh-CN" altLang="en-US" sz="1800" dirty="0"/>
              <a:t>&gt;&gt;&gt; [1, 2, 3] + [4, 5, 6]          #连接两个列表</a:t>
            </a:r>
          </a:p>
          <a:p>
            <a:pPr>
              <a:buFontTx/>
              <a:buNone/>
              <a:defRPr/>
            </a:pPr>
            <a:r>
              <a:rPr lang="zh-CN" altLang="en-US" sz="1800" dirty="0">
                <a:solidFill>
                  <a:srgbClr val="00B0F0"/>
                </a:solidFill>
              </a:rPr>
              <a:t>[1, 2, 3, 4, 5, 6]</a:t>
            </a:r>
          </a:p>
          <a:p>
            <a:pPr>
              <a:buFontTx/>
              <a:buNone/>
              <a:defRPr/>
            </a:pPr>
            <a:r>
              <a:rPr lang="zh-CN" altLang="en-US" sz="1800" dirty="0"/>
              <a:t>&gt;&gt;&gt; (1, 2, 3) + (4,)                #连接两个元组</a:t>
            </a:r>
          </a:p>
          <a:p>
            <a:pPr>
              <a:buFontTx/>
              <a:buNone/>
              <a:defRPr/>
            </a:pPr>
            <a:r>
              <a:rPr lang="zh-CN" altLang="en-US" sz="1800" dirty="0">
                <a:solidFill>
                  <a:srgbClr val="00B0F0"/>
                </a:solidFill>
              </a:rPr>
              <a:t>(1, 2, 3, 4)</a:t>
            </a:r>
          </a:p>
          <a:p>
            <a:pPr>
              <a:buFontTx/>
              <a:buNone/>
              <a:defRPr/>
            </a:pPr>
            <a:r>
              <a:rPr lang="zh-CN" altLang="en-US" sz="1800" dirty="0"/>
              <a:t>&gt;&gt;&gt; 'abcd' + '1234'               #连接两个字符串</a:t>
            </a:r>
          </a:p>
          <a:p>
            <a:pPr>
              <a:buFontTx/>
              <a:buNone/>
              <a:defRPr/>
            </a:pPr>
            <a:r>
              <a:rPr lang="zh-CN" altLang="en-US" sz="1800" dirty="0">
                <a:solidFill>
                  <a:srgbClr val="00B0F0"/>
                </a:solidFill>
              </a:rPr>
              <a:t>'abcd1234'</a:t>
            </a:r>
          </a:p>
          <a:p>
            <a:pPr>
              <a:buFontTx/>
              <a:buNone/>
              <a:defRPr/>
            </a:pPr>
            <a:r>
              <a:rPr lang="zh-CN" altLang="en-US" sz="1800" dirty="0"/>
              <a:t>&gt;&gt;&gt; 'A' + 1                            #不支持字符与数字相加，抛出异常</a:t>
            </a:r>
          </a:p>
          <a:p>
            <a:pPr>
              <a:buFontTx/>
              <a:buNone/>
              <a:defRPr/>
            </a:pPr>
            <a:r>
              <a:rPr lang="zh-CN" altLang="en-US" sz="1800" dirty="0">
                <a:solidFill>
                  <a:srgbClr val="FF0000"/>
                </a:solidFill>
              </a:rPr>
              <a:t>TypeError: Can't convert 'int' object to str implicitly</a:t>
            </a:r>
          </a:p>
          <a:p>
            <a:pPr>
              <a:buFontTx/>
              <a:buNone/>
              <a:defRPr/>
            </a:pPr>
            <a:r>
              <a:rPr lang="zh-CN" altLang="en-US" sz="1800" dirty="0"/>
              <a:t>&gt;&gt;&gt; True + 3                        #Python内部把True当作1处理</a:t>
            </a:r>
          </a:p>
          <a:p>
            <a:pPr>
              <a:buFontTx/>
              <a:buNone/>
              <a:defRPr/>
            </a:pPr>
            <a:r>
              <a:rPr lang="zh-CN" altLang="en-US" sz="1800" dirty="0">
                <a:solidFill>
                  <a:srgbClr val="00B0F0"/>
                </a:solidFill>
              </a:rPr>
              <a:t>4</a:t>
            </a:r>
          </a:p>
          <a:p>
            <a:pPr>
              <a:buFontTx/>
              <a:buNone/>
              <a:defRPr/>
            </a:pPr>
            <a:r>
              <a:rPr lang="zh-CN" altLang="en-US" sz="1800" dirty="0"/>
              <a:t>&gt;&gt;&gt; False + 3                      #把False当作0处理</a:t>
            </a:r>
          </a:p>
          <a:p>
            <a:pPr>
              <a:buFontTx/>
              <a:buNone/>
              <a:defRPr/>
            </a:pPr>
            <a:r>
              <a:rPr lang="zh-CN" altLang="en-US" sz="1800" dirty="0">
                <a:solidFill>
                  <a:srgbClr val="00B0F0"/>
                </a:solidFill>
              </a:rPr>
              <a:t>3</a:t>
            </a:r>
          </a:p>
        </p:txBody>
      </p:sp>
    </p:spTree>
    <p:extLst>
      <p:ext uri="{BB962C8B-B14F-4D97-AF65-F5344CB8AC3E}">
        <p14:creationId xmlns:p14="http://schemas.microsoft.com/office/powerpoint/2010/main" val="247817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BDC613-6C50-48D0-A84F-ACCF9655C03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3093C92-A913-45F5-90EC-F371390EEBCF}"/>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C65BEBE-0DAE-4F84-AC8B-2BE7F6977C8B}"/>
              </a:ext>
            </a:extLst>
          </p:cNvPr>
          <p:cNvSpPr>
            <a:spLocks noGrp="1"/>
          </p:cNvSpPr>
          <p:nvPr>
            <p:ph type="body" sz="quarter" idx="16"/>
          </p:nvPr>
        </p:nvSpPr>
        <p:spPr>
          <a:xfrm>
            <a:off x="695400" y="1385317"/>
            <a:ext cx="10058400" cy="1232623"/>
          </a:xfrm>
        </p:spPr>
        <p:txBody>
          <a:bodyPr/>
          <a:lstStyle/>
          <a:p>
            <a:r>
              <a:rPr lang="en-US" altLang="zh-CN" sz="2400" dirty="0">
                <a:latin typeface="宋体" panose="02010600030101010101" pitchFamily="2" charset="-122"/>
              </a:rPr>
              <a:t>*</a:t>
            </a:r>
            <a:r>
              <a:rPr lang="zh-CN" altLang="en-US" sz="2400" dirty="0">
                <a:latin typeface="宋体" panose="02010600030101010101" pitchFamily="2" charset="-122"/>
              </a:rPr>
              <a:t>运算符不仅可以用于</a:t>
            </a:r>
            <a:r>
              <a:rPr lang="zh-CN" altLang="en-US" sz="2400" b="1" dirty="0">
                <a:solidFill>
                  <a:srgbClr val="FF0000"/>
                </a:solidFill>
                <a:latin typeface="宋体" panose="02010600030101010101" pitchFamily="2" charset="-122"/>
              </a:rPr>
              <a:t>数值乘法</a:t>
            </a:r>
            <a:r>
              <a:rPr lang="zh-CN" altLang="en-US" sz="2400" dirty="0">
                <a:latin typeface="宋体" panose="02010600030101010101" pitchFamily="2" charset="-122"/>
              </a:rPr>
              <a:t>，还可以用于列表、字符串、元组等类型，当列表、字符串或元组等类型变量与整数进行“</a:t>
            </a:r>
            <a:r>
              <a:rPr lang="en-US" altLang="zh-CN" sz="2400" dirty="0">
                <a:latin typeface="宋体" panose="02010600030101010101" pitchFamily="2" charset="-122"/>
              </a:rPr>
              <a:t>*”</a:t>
            </a:r>
            <a:r>
              <a:rPr lang="zh-CN" altLang="en-US" sz="2400" dirty="0">
                <a:latin typeface="宋体" panose="02010600030101010101" pitchFamily="2" charset="-122"/>
              </a:rPr>
              <a:t>运算时，表示</a:t>
            </a:r>
            <a:r>
              <a:rPr lang="zh-CN" altLang="en-US" sz="2400" b="1" dirty="0">
                <a:solidFill>
                  <a:srgbClr val="FF0000"/>
                </a:solidFill>
                <a:latin typeface="宋体" panose="02010600030101010101" pitchFamily="2" charset="-122"/>
              </a:rPr>
              <a:t>对内容进行重复</a:t>
            </a:r>
            <a:r>
              <a:rPr lang="zh-CN" altLang="en-US" sz="2400" dirty="0">
                <a:latin typeface="宋体" panose="02010600030101010101" pitchFamily="2" charset="-122"/>
              </a:rPr>
              <a:t>并返回重复后的新对象。</a:t>
            </a:r>
          </a:p>
          <a:p>
            <a:endParaRPr lang="zh-CN" altLang="en-US" dirty="0"/>
          </a:p>
        </p:txBody>
      </p:sp>
      <p:sp>
        <p:nvSpPr>
          <p:cNvPr id="6" name="文本框 5">
            <a:extLst>
              <a:ext uri="{FF2B5EF4-FFF2-40B4-BE49-F238E27FC236}">
                <a16:creationId xmlns:a16="http://schemas.microsoft.com/office/drawing/2014/main" id="{7442AF79-BAD8-44B8-93C9-7AE041E8DF7B}"/>
              </a:ext>
            </a:extLst>
          </p:cNvPr>
          <p:cNvSpPr txBox="1"/>
          <p:nvPr/>
        </p:nvSpPr>
        <p:spPr>
          <a:xfrm>
            <a:off x="1280786" y="3190250"/>
            <a:ext cx="7775531" cy="2755498"/>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2.0 * 3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浮点数与整数相乘</a:t>
            </a:r>
          </a:p>
          <a:p>
            <a:pPr>
              <a:lnSpc>
                <a:spcPct val="80000"/>
              </a:lnSpc>
              <a:buFontTx/>
              <a:buNone/>
              <a:defRPr/>
            </a:pPr>
            <a:r>
              <a:rPr lang="en-US" altLang="zh-CN" sz="1800" dirty="0">
                <a:solidFill>
                  <a:srgbClr val="00B0F0"/>
                </a:solidFill>
                <a:latin typeface="Consolas" panose="020B0609020204030204" pitchFamily="49" charset="0"/>
              </a:rPr>
              <a:t>6.0</a:t>
            </a:r>
          </a:p>
          <a:p>
            <a:pPr>
              <a:lnSpc>
                <a:spcPct val="80000"/>
              </a:lnSpc>
              <a:buFontTx/>
              <a:buNone/>
              <a:defRPr/>
            </a:pPr>
            <a:r>
              <a:rPr lang="en-US" altLang="zh-CN" sz="1800" dirty="0">
                <a:latin typeface="Consolas" panose="020B0609020204030204" pitchFamily="49" charset="0"/>
              </a:rPr>
              <a:t>&gt;&gt;&gt; (3+4j) * 2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复数与整数相乘</a:t>
            </a:r>
          </a:p>
          <a:p>
            <a:pPr>
              <a:lnSpc>
                <a:spcPct val="80000"/>
              </a:lnSpc>
              <a:buFontTx/>
              <a:buNone/>
              <a:defRPr/>
            </a:pPr>
            <a:r>
              <a:rPr lang="en-US" altLang="zh-CN" sz="1800" dirty="0">
                <a:solidFill>
                  <a:srgbClr val="00B0F0"/>
                </a:solidFill>
                <a:latin typeface="Consolas" panose="020B0609020204030204" pitchFamily="49" charset="0"/>
              </a:rPr>
              <a:t>(6+8j)</a:t>
            </a:r>
          </a:p>
          <a:p>
            <a:pPr>
              <a:lnSpc>
                <a:spcPct val="80000"/>
              </a:lnSpc>
              <a:buFontTx/>
              <a:buNone/>
              <a:defRPr/>
            </a:pPr>
            <a:r>
              <a:rPr lang="en-US" altLang="zh-CN" sz="1800" dirty="0">
                <a:latin typeface="Consolas" panose="020B0609020204030204" pitchFamily="49" charset="0"/>
              </a:rPr>
              <a:t>&gt;&gt;&gt; (3+4j) * (3-4j)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复数与复数相乘</a:t>
            </a:r>
          </a:p>
          <a:p>
            <a:pPr>
              <a:lnSpc>
                <a:spcPct val="80000"/>
              </a:lnSpc>
              <a:buFontTx/>
              <a:buNone/>
              <a:defRPr/>
            </a:pPr>
            <a:r>
              <a:rPr lang="en-US" altLang="zh-CN" sz="1800" dirty="0">
                <a:solidFill>
                  <a:srgbClr val="00B0F0"/>
                </a:solidFill>
                <a:latin typeface="Consolas" panose="020B0609020204030204" pitchFamily="49" charset="0"/>
              </a:rPr>
              <a:t>(25+0j)</a:t>
            </a:r>
          </a:p>
          <a:p>
            <a:pPr>
              <a:lnSpc>
                <a:spcPct val="80000"/>
              </a:lnSpc>
              <a:buFontTx/>
              <a:buNone/>
              <a:defRPr/>
            </a:pPr>
            <a:r>
              <a:rPr lang="en-US" altLang="zh-CN" sz="1800" dirty="0">
                <a:latin typeface="Consolas" panose="020B0609020204030204" pitchFamily="49" charset="0"/>
              </a:rPr>
              <a:t>&gt;&gt;&gt; "a" * 10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字符串重复</a:t>
            </a:r>
          </a:p>
          <a:p>
            <a:pPr>
              <a:lnSpc>
                <a:spcPct val="80000"/>
              </a:lnSpc>
              <a:buFontTx/>
              <a:buNone/>
              <a:defRPr/>
            </a:pPr>
            <a:r>
              <a:rPr lang="en-US" altLang="zh-CN" sz="1800" dirty="0">
                <a:solidFill>
                  <a:srgbClr val="00B0F0"/>
                </a:solidFill>
                <a:latin typeface="Consolas" panose="020B0609020204030204" pitchFamily="49" charset="0"/>
              </a:rPr>
              <a:t>'</a:t>
            </a:r>
            <a:r>
              <a:rPr lang="en-US" altLang="zh-CN" sz="1800" dirty="0" err="1">
                <a:solidFill>
                  <a:srgbClr val="00B0F0"/>
                </a:solidFill>
                <a:latin typeface="Consolas" panose="020B0609020204030204" pitchFamily="49" charset="0"/>
              </a:rPr>
              <a:t>aaaaaaaaaa</a:t>
            </a:r>
            <a:r>
              <a:rPr lang="en-US" altLang="zh-CN" sz="1800" dirty="0">
                <a:solidFill>
                  <a:srgbClr val="00B0F0"/>
                </a:solidFill>
                <a:latin typeface="Consolas" panose="020B0609020204030204" pitchFamily="49" charset="0"/>
              </a:rPr>
              <a:t>'</a:t>
            </a:r>
          </a:p>
          <a:p>
            <a:pPr>
              <a:lnSpc>
                <a:spcPct val="80000"/>
              </a:lnSpc>
              <a:buFontTx/>
              <a:buNone/>
              <a:defRPr/>
            </a:pPr>
            <a:r>
              <a:rPr lang="en-US" altLang="zh-CN" sz="1800" dirty="0">
                <a:latin typeface="Consolas" panose="020B0609020204030204" pitchFamily="49" charset="0"/>
              </a:rPr>
              <a:t>&gt;&gt;&gt; [1,2,3] * 3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列表重复</a:t>
            </a:r>
          </a:p>
          <a:p>
            <a:pPr>
              <a:lnSpc>
                <a:spcPct val="80000"/>
              </a:lnSpc>
              <a:buFontTx/>
              <a:buNone/>
              <a:defRPr/>
            </a:pPr>
            <a:r>
              <a:rPr lang="en-US" altLang="zh-CN" sz="1800" dirty="0">
                <a:solidFill>
                  <a:srgbClr val="00B0F0"/>
                </a:solidFill>
                <a:latin typeface="Consolas" panose="020B0609020204030204" pitchFamily="49" charset="0"/>
              </a:rPr>
              <a:t>[1, 2, 3, 1, 2, 3, 1, 2, 3]</a:t>
            </a:r>
          </a:p>
          <a:p>
            <a:pPr>
              <a:lnSpc>
                <a:spcPct val="80000"/>
              </a:lnSpc>
              <a:buFontTx/>
              <a:buNone/>
              <a:defRPr/>
            </a:pPr>
            <a:r>
              <a:rPr lang="en-US" altLang="zh-CN" sz="1800" dirty="0">
                <a:latin typeface="Consolas" panose="020B0609020204030204" pitchFamily="49" charset="0"/>
              </a:rPr>
              <a:t>&gt;&gt;&gt; (1,2,3) * 3         </a:t>
            </a:r>
            <a:r>
              <a:rPr lang="en-US" altLang="zh-CN" sz="1800" dirty="0">
                <a:latin typeface="Consolas" panose="020B0609020204030204" pitchFamily="49" charset="0"/>
                <a:sym typeface="Arial" panose="020B0604020202020204" pitchFamily="34" charset="0"/>
              </a:rPr>
              <a:t>      </a:t>
            </a:r>
            <a:r>
              <a:rPr lang="en-US" altLang="zh-CN" sz="1800" dirty="0">
                <a:latin typeface="Consolas" panose="020B0609020204030204" pitchFamily="49" charset="0"/>
              </a:rPr>
              <a:t>  #</a:t>
            </a:r>
            <a:r>
              <a:rPr lang="zh-CN" altLang="en-US" sz="1800" dirty="0">
                <a:latin typeface="Consolas" panose="020B0609020204030204" pitchFamily="49" charset="0"/>
              </a:rPr>
              <a:t>元组重复</a:t>
            </a:r>
          </a:p>
          <a:p>
            <a:pPr>
              <a:lnSpc>
                <a:spcPct val="80000"/>
              </a:lnSpc>
              <a:buFontTx/>
              <a:buNone/>
              <a:defRPr/>
            </a:pPr>
            <a:r>
              <a:rPr lang="en-US" altLang="zh-CN" sz="1800" dirty="0">
                <a:solidFill>
                  <a:srgbClr val="00B0F0"/>
                </a:solidFill>
                <a:latin typeface="Consolas" panose="020B0609020204030204" pitchFamily="49" charset="0"/>
              </a:rPr>
              <a:t>(1, 2, 3, 1, 2, 3, 1, 2, 3)</a:t>
            </a:r>
          </a:p>
        </p:txBody>
      </p:sp>
    </p:spTree>
    <p:extLst>
      <p:ext uri="{BB962C8B-B14F-4D97-AF65-F5344CB8AC3E}">
        <p14:creationId xmlns:p14="http://schemas.microsoft.com/office/powerpoint/2010/main" val="214172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FD88F7-1169-46DA-A137-A287BBF2398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1F71164-CDE5-47D9-8424-8F11531E0D87}"/>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114C65C-56A9-46AD-B831-C17A10789DD1}"/>
              </a:ext>
            </a:extLst>
          </p:cNvPr>
          <p:cNvSpPr>
            <a:spLocks noGrp="1"/>
          </p:cNvSpPr>
          <p:nvPr>
            <p:ph type="body" sz="quarter" idx="16"/>
          </p:nvPr>
        </p:nvSpPr>
        <p:spPr>
          <a:xfrm>
            <a:off x="695400" y="1385317"/>
            <a:ext cx="10058400" cy="584775"/>
          </a:xfrm>
        </p:spPr>
        <p:txBody>
          <a:bodyPr/>
          <a:lstStyle/>
          <a:p>
            <a:r>
              <a:rPr lang="en-US" altLang="zh-CN" dirty="0"/>
              <a:t>Python</a:t>
            </a:r>
            <a:r>
              <a:rPr lang="zh-CN" altLang="en-US" dirty="0"/>
              <a:t>中的除法有两种，“</a:t>
            </a:r>
            <a:r>
              <a:rPr lang="en-US" altLang="zh-CN" dirty="0"/>
              <a:t>/”</a:t>
            </a:r>
            <a:r>
              <a:rPr lang="zh-CN" altLang="en-US" dirty="0"/>
              <a:t>和“</a:t>
            </a:r>
            <a:r>
              <a:rPr lang="en-US" altLang="zh-CN" dirty="0"/>
              <a:t>//”</a:t>
            </a:r>
            <a:r>
              <a:rPr lang="zh-CN" altLang="en-US" dirty="0"/>
              <a:t>分别表示除法和整除运算。</a:t>
            </a:r>
          </a:p>
          <a:p>
            <a:endParaRPr lang="zh-CN" altLang="en-US" dirty="0"/>
          </a:p>
        </p:txBody>
      </p:sp>
      <p:sp>
        <p:nvSpPr>
          <p:cNvPr id="6" name="文本框 5">
            <a:extLst>
              <a:ext uri="{FF2B5EF4-FFF2-40B4-BE49-F238E27FC236}">
                <a16:creationId xmlns:a16="http://schemas.microsoft.com/office/drawing/2014/main" id="{FA28ABF7-5231-4667-9FC9-D39652CA4B05}"/>
              </a:ext>
            </a:extLst>
          </p:cNvPr>
          <p:cNvSpPr txBox="1"/>
          <p:nvPr/>
        </p:nvSpPr>
        <p:spPr>
          <a:xfrm>
            <a:off x="1205630" y="2318134"/>
            <a:ext cx="6093912" cy="2754087"/>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3 / 5</a:t>
            </a:r>
          </a:p>
          <a:p>
            <a:pPr>
              <a:lnSpc>
                <a:spcPct val="80000"/>
              </a:lnSpc>
              <a:buFontTx/>
              <a:buNone/>
              <a:defRPr/>
            </a:pPr>
            <a:r>
              <a:rPr lang="en-US" altLang="zh-CN" sz="1800" dirty="0">
                <a:solidFill>
                  <a:srgbClr val="00B0F0"/>
                </a:solidFill>
                <a:latin typeface="Consolas" panose="020B0609020204030204" pitchFamily="49" charset="0"/>
              </a:rPr>
              <a:t>0.6</a:t>
            </a:r>
          </a:p>
          <a:p>
            <a:pPr>
              <a:lnSpc>
                <a:spcPct val="80000"/>
              </a:lnSpc>
              <a:buFontTx/>
              <a:buNone/>
              <a:defRPr/>
            </a:pPr>
            <a:r>
              <a:rPr lang="en-US" altLang="zh-CN" sz="1800" dirty="0">
                <a:latin typeface="Consolas" panose="020B0609020204030204" pitchFamily="49" charset="0"/>
              </a:rPr>
              <a:t>&gt;&gt;&gt; 3 // 5</a:t>
            </a:r>
          </a:p>
          <a:p>
            <a:pPr>
              <a:lnSpc>
                <a:spcPct val="80000"/>
              </a:lnSpc>
              <a:buFontTx/>
              <a:buNone/>
              <a:defRPr/>
            </a:pPr>
            <a:r>
              <a:rPr lang="en-US" altLang="zh-CN" sz="1800" dirty="0">
                <a:solidFill>
                  <a:srgbClr val="00B0F0"/>
                </a:solidFill>
                <a:latin typeface="Consolas" panose="020B0609020204030204" pitchFamily="49" charset="0"/>
              </a:rPr>
              <a:t>0</a:t>
            </a:r>
          </a:p>
          <a:p>
            <a:pPr>
              <a:lnSpc>
                <a:spcPct val="80000"/>
              </a:lnSpc>
              <a:buFontTx/>
              <a:buNone/>
              <a:defRPr/>
            </a:pPr>
            <a:r>
              <a:rPr lang="en-US" altLang="zh-CN" sz="1800" dirty="0">
                <a:latin typeface="Consolas" panose="020B0609020204030204" pitchFamily="49" charset="0"/>
              </a:rPr>
              <a:t>&gt;&gt;&gt; 3.0 / 5</a:t>
            </a:r>
          </a:p>
          <a:p>
            <a:pPr>
              <a:lnSpc>
                <a:spcPct val="80000"/>
              </a:lnSpc>
              <a:buFontTx/>
              <a:buNone/>
              <a:defRPr/>
            </a:pPr>
            <a:r>
              <a:rPr lang="en-US" altLang="zh-CN" sz="1800" dirty="0">
                <a:solidFill>
                  <a:srgbClr val="00B0F0"/>
                </a:solidFill>
                <a:latin typeface="Consolas" panose="020B0609020204030204" pitchFamily="49" charset="0"/>
              </a:rPr>
              <a:t>0.6</a:t>
            </a:r>
          </a:p>
          <a:p>
            <a:pPr>
              <a:lnSpc>
                <a:spcPct val="80000"/>
              </a:lnSpc>
              <a:buFontTx/>
              <a:buNone/>
              <a:defRPr/>
            </a:pPr>
            <a:r>
              <a:rPr lang="en-US" altLang="zh-CN" sz="1800" dirty="0">
                <a:latin typeface="Consolas" panose="020B0609020204030204" pitchFamily="49" charset="0"/>
              </a:rPr>
              <a:t>&gt;&gt;&gt; 3.0 // 5</a:t>
            </a:r>
          </a:p>
          <a:p>
            <a:pPr>
              <a:lnSpc>
                <a:spcPct val="80000"/>
              </a:lnSpc>
              <a:buFontTx/>
              <a:buNone/>
              <a:defRPr/>
            </a:pPr>
            <a:r>
              <a:rPr lang="en-US" altLang="zh-CN" sz="1800" dirty="0">
                <a:solidFill>
                  <a:srgbClr val="00B0F0"/>
                </a:solidFill>
                <a:latin typeface="Consolas" panose="020B0609020204030204" pitchFamily="49" charset="0"/>
              </a:rPr>
              <a:t>0.0</a:t>
            </a:r>
          </a:p>
          <a:p>
            <a:pPr>
              <a:lnSpc>
                <a:spcPct val="80000"/>
              </a:lnSpc>
              <a:buFontTx/>
              <a:buNone/>
              <a:defRPr/>
            </a:pPr>
            <a:r>
              <a:rPr lang="en-US" altLang="zh-CN" sz="1800" dirty="0">
                <a:latin typeface="Consolas" panose="020B0609020204030204" pitchFamily="49" charset="0"/>
              </a:rPr>
              <a:t>&gt;&gt;&gt; 13 // 10</a:t>
            </a:r>
          </a:p>
          <a:p>
            <a:pPr>
              <a:lnSpc>
                <a:spcPct val="80000"/>
              </a:lnSpc>
              <a:buFontTx/>
              <a:buNone/>
              <a:defRPr/>
            </a:pPr>
            <a:r>
              <a:rPr lang="en-US" altLang="zh-CN" sz="1800" dirty="0">
                <a:solidFill>
                  <a:srgbClr val="00B0F0"/>
                </a:solidFill>
                <a:latin typeface="Consolas" panose="020B0609020204030204" pitchFamily="49" charset="0"/>
              </a:rPr>
              <a:t>1</a:t>
            </a:r>
          </a:p>
          <a:p>
            <a:pPr>
              <a:lnSpc>
                <a:spcPct val="80000"/>
              </a:lnSpc>
              <a:buFontTx/>
              <a:buNone/>
              <a:defRPr/>
            </a:pPr>
            <a:r>
              <a:rPr lang="en-US" altLang="zh-CN" sz="1800" dirty="0">
                <a:latin typeface="Consolas" panose="020B0609020204030204" pitchFamily="49" charset="0"/>
              </a:rPr>
              <a:t>&gt;&gt;&gt; -13 // 10</a:t>
            </a:r>
          </a:p>
          <a:p>
            <a:pPr>
              <a:lnSpc>
                <a:spcPct val="80000"/>
              </a:lnSpc>
              <a:buFontTx/>
              <a:buNone/>
              <a:defRPr/>
            </a:pPr>
            <a:r>
              <a:rPr lang="en-US" altLang="zh-CN" sz="1800" dirty="0">
                <a:solidFill>
                  <a:srgbClr val="00B0F0"/>
                </a:solidFill>
                <a:latin typeface="Consolas" panose="020B0609020204030204" pitchFamily="49" charset="0"/>
              </a:rPr>
              <a:t>-2</a:t>
            </a:r>
            <a:endParaRPr lang="zh-CN" altLang="en-US" dirty="0"/>
          </a:p>
        </p:txBody>
      </p:sp>
    </p:spTree>
    <p:extLst>
      <p:ext uri="{BB962C8B-B14F-4D97-AF65-F5344CB8AC3E}">
        <p14:creationId xmlns:p14="http://schemas.microsoft.com/office/powerpoint/2010/main" val="3311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169A00-4E17-4AEC-A000-B1E619801BC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069140D-C687-40C7-B90C-D33AA987E6CA}"/>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8DCEF2B-AD6B-43AA-B0FC-ADE7AB610D1C}"/>
              </a:ext>
            </a:extLst>
          </p:cNvPr>
          <p:cNvSpPr>
            <a:spLocks noGrp="1"/>
          </p:cNvSpPr>
          <p:nvPr>
            <p:ph type="body" sz="quarter" idx="16"/>
          </p:nvPr>
        </p:nvSpPr>
        <p:spPr>
          <a:xfrm>
            <a:off x="695400" y="1385317"/>
            <a:ext cx="10058400" cy="1019680"/>
          </a:xfrm>
        </p:spPr>
        <p:txBody>
          <a:bodyPr/>
          <a:lstStyle/>
          <a:p>
            <a:r>
              <a:rPr lang="en-US" altLang="zh-CN" dirty="0"/>
              <a:t>%</a:t>
            </a:r>
            <a:r>
              <a:rPr lang="zh-CN" altLang="en-US" dirty="0"/>
              <a:t>运算符除去可以用于字符串格式化之外，还可以对整数和浮点数计算余数。但是由于浮点数的精确度影响，计算结果可能略有误差。</a:t>
            </a:r>
          </a:p>
          <a:p>
            <a:endParaRPr lang="zh-CN" altLang="en-US" dirty="0"/>
          </a:p>
        </p:txBody>
      </p:sp>
      <p:sp>
        <p:nvSpPr>
          <p:cNvPr id="6" name="文本框 5">
            <a:extLst>
              <a:ext uri="{FF2B5EF4-FFF2-40B4-BE49-F238E27FC236}">
                <a16:creationId xmlns:a16="http://schemas.microsoft.com/office/drawing/2014/main" id="{37796FF6-39DE-4CA3-A02B-2F504E943367}"/>
              </a:ext>
            </a:extLst>
          </p:cNvPr>
          <p:cNvSpPr txBox="1"/>
          <p:nvPr/>
        </p:nvSpPr>
        <p:spPr>
          <a:xfrm>
            <a:off x="1155525" y="2978127"/>
            <a:ext cx="6093912" cy="2754087"/>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3.1 % 2</a:t>
            </a:r>
          </a:p>
          <a:p>
            <a:pPr>
              <a:lnSpc>
                <a:spcPct val="80000"/>
              </a:lnSpc>
              <a:buFontTx/>
              <a:buNone/>
              <a:defRPr/>
            </a:pPr>
            <a:r>
              <a:rPr lang="en-US" altLang="zh-CN" sz="1800" dirty="0">
                <a:solidFill>
                  <a:srgbClr val="00B0F0"/>
                </a:solidFill>
                <a:latin typeface="Consolas" panose="020B0609020204030204" pitchFamily="49" charset="0"/>
              </a:rPr>
              <a:t>1.1</a:t>
            </a:r>
          </a:p>
          <a:p>
            <a:pPr>
              <a:lnSpc>
                <a:spcPct val="80000"/>
              </a:lnSpc>
              <a:buFontTx/>
              <a:buNone/>
              <a:defRPr/>
            </a:pPr>
            <a:r>
              <a:rPr lang="en-US" altLang="zh-CN" sz="1800" dirty="0">
                <a:latin typeface="Consolas" panose="020B0609020204030204" pitchFamily="49" charset="0"/>
              </a:rPr>
              <a:t>&gt;&gt;&gt; 6.3 % 2.1</a:t>
            </a:r>
          </a:p>
          <a:p>
            <a:pPr>
              <a:lnSpc>
                <a:spcPct val="80000"/>
              </a:lnSpc>
              <a:buFontTx/>
              <a:buNone/>
              <a:defRPr/>
            </a:pPr>
            <a:r>
              <a:rPr lang="en-US" altLang="zh-CN" sz="1800" dirty="0">
                <a:solidFill>
                  <a:srgbClr val="00B0F0"/>
                </a:solidFill>
                <a:latin typeface="Consolas" panose="020B0609020204030204" pitchFamily="49" charset="0"/>
              </a:rPr>
              <a:t>2.0999999999999996</a:t>
            </a:r>
          </a:p>
          <a:p>
            <a:pPr>
              <a:lnSpc>
                <a:spcPct val="80000"/>
              </a:lnSpc>
              <a:buFontTx/>
              <a:buNone/>
              <a:defRPr/>
            </a:pPr>
            <a:r>
              <a:rPr lang="en-US" altLang="zh-CN" sz="1800" dirty="0">
                <a:latin typeface="Consolas" panose="020B0609020204030204" pitchFamily="49" charset="0"/>
              </a:rPr>
              <a:t>&gt;&gt;&gt; 6 % 2</a:t>
            </a:r>
          </a:p>
          <a:p>
            <a:pPr>
              <a:lnSpc>
                <a:spcPct val="80000"/>
              </a:lnSpc>
              <a:buFontTx/>
              <a:buNone/>
              <a:defRPr/>
            </a:pPr>
            <a:r>
              <a:rPr lang="en-US" altLang="zh-CN" sz="1800" dirty="0">
                <a:solidFill>
                  <a:srgbClr val="00B0F0"/>
                </a:solidFill>
                <a:latin typeface="Consolas" panose="020B0609020204030204" pitchFamily="49" charset="0"/>
              </a:rPr>
              <a:t>0</a:t>
            </a:r>
          </a:p>
          <a:p>
            <a:pPr>
              <a:lnSpc>
                <a:spcPct val="80000"/>
              </a:lnSpc>
              <a:buFontTx/>
              <a:buNone/>
              <a:defRPr/>
            </a:pPr>
            <a:r>
              <a:rPr lang="en-US" altLang="zh-CN" sz="1800" dirty="0">
                <a:latin typeface="Consolas" panose="020B0609020204030204" pitchFamily="49" charset="0"/>
              </a:rPr>
              <a:t>&gt;&gt;&gt; 6.0 % 2</a:t>
            </a:r>
          </a:p>
          <a:p>
            <a:pPr>
              <a:lnSpc>
                <a:spcPct val="80000"/>
              </a:lnSpc>
              <a:buFontTx/>
              <a:buNone/>
              <a:defRPr/>
            </a:pPr>
            <a:r>
              <a:rPr lang="en-US" altLang="zh-CN" sz="1800" dirty="0">
                <a:solidFill>
                  <a:srgbClr val="00B0F0"/>
                </a:solidFill>
                <a:latin typeface="Consolas" panose="020B0609020204030204" pitchFamily="49" charset="0"/>
              </a:rPr>
              <a:t>0.0</a:t>
            </a:r>
          </a:p>
          <a:p>
            <a:pPr>
              <a:lnSpc>
                <a:spcPct val="80000"/>
              </a:lnSpc>
              <a:buFontTx/>
              <a:buNone/>
              <a:defRPr/>
            </a:pPr>
            <a:r>
              <a:rPr lang="en-US" altLang="zh-CN" sz="1800" dirty="0">
                <a:latin typeface="Consolas" panose="020B0609020204030204" pitchFamily="49" charset="0"/>
              </a:rPr>
              <a:t>&gt;&gt;&gt; 6.0 % 2.0</a:t>
            </a:r>
          </a:p>
          <a:p>
            <a:pPr>
              <a:lnSpc>
                <a:spcPct val="80000"/>
              </a:lnSpc>
              <a:buFontTx/>
              <a:buNone/>
              <a:defRPr/>
            </a:pPr>
            <a:r>
              <a:rPr lang="en-US" altLang="zh-CN" sz="1800" dirty="0">
                <a:solidFill>
                  <a:srgbClr val="00B0F0"/>
                </a:solidFill>
                <a:latin typeface="Consolas" panose="020B0609020204030204" pitchFamily="49" charset="0"/>
              </a:rPr>
              <a:t>0.0</a:t>
            </a:r>
          </a:p>
          <a:p>
            <a:pPr>
              <a:lnSpc>
                <a:spcPct val="80000"/>
              </a:lnSpc>
              <a:buFontTx/>
              <a:buNone/>
              <a:defRPr/>
            </a:pPr>
            <a:r>
              <a:rPr lang="en-US" altLang="zh-CN" sz="1800" dirty="0">
                <a:latin typeface="Consolas" panose="020B0609020204030204" pitchFamily="49" charset="0"/>
              </a:rPr>
              <a:t>&gt;&gt;&gt; 5.7 % 4.8</a:t>
            </a:r>
          </a:p>
          <a:p>
            <a:pPr>
              <a:lnSpc>
                <a:spcPct val="80000"/>
              </a:lnSpc>
              <a:buFontTx/>
              <a:buNone/>
              <a:defRPr/>
            </a:pPr>
            <a:r>
              <a:rPr lang="en-US" altLang="zh-CN" sz="1800" dirty="0">
                <a:solidFill>
                  <a:srgbClr val="00B0F0"/>
                </a:solidFill>
                <a:latin typeface="Consolas" panose="020B0609020204030204" pitchFamily="49" charset="0"/>
              </a:rPr>
              <a:t>0.9000000000000004</a:t>
            </a:r>
            <a:endParaRPr lang="zh-CN" altLang="en-US" dirty="0"/>
          </a:p>
        </p:txBody>
      </p:sp>
    </p:spTree>
    <p:extLst>
      <p:ext uri="{BB962C8B-B14F-4D97-AF65-F5344CB8AC3E}">
        <p14:creationId xmlns:p14="http://schemas.microsoft.com/office/powerpoint/2010/main" val="30556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5BA493-CDD5-4AEA-AB56-2114C886E8A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6DB26CF-C21B-4DFF-A0A3-1A2086DCB196}"/>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5A556E7-B7CB-4799-9008-9EA5C9A3E750}"/>
              </a:ext>
            </a:extLst>
          </p:cNvPr>
          <p:cNvSpPr>
            <a:spLocks noGrp="1"/>
          </p:cNvSpPr>
          <p:nvPr>
            <p:ph type="body" sz="quarter" idx="16"/>
          </p:nvPr>
        </p:nvSpPr>
        <p:spPr/>
        <p:txBody>
          <a:bodyPr/>
          <a:lstStyle/>
          <a:p>
            <a:r>
              <a:rPr lang="zh-CN" altLang="en-US" dirty="0"/>
              <a:t>关系运算符</a:t>
            </a:r>
            <a:r>
              <a:rPr lang="zh-CN" altLang="en-US" dirty="0">
                <a:solidFill>
                  <a:srgbClr val="C00000"/>
                </a:solidFill>
              </a:rPr>
              <a:t>可以连用</a:t>
            </a:r>
            <a:r>
              <a:rPr lang="zh-CN" altLang="en-US" dirty="0"/>
              <a:t>，一般用于同类型对象之间值的大小比较，或者测试集合之间的包含关系</a:t>
            </a:r>
          </a:p>
          <a:p>
            <a:endParaRPr lang="zh-CN" altLang="en-US" dirty="0"/>
          </a:p>
        </p:txBody>
      </p:sp>
      <p:sp>
        <p:nvSpPr>
          <p:cNvPr id="6" name="文本框 5">
            <a:extLst>
              <a:ext uri="{FF2B5EF4-FFF2-40B4-BE49-F238E27FC236}">
                <a16:creationId xmlns:a16="http://schemas.microsoft.com/office/drawing/2014/main" id="{CFC9E677-9B47-403C-BB14-4F77980427B4}"/>
              </a:ext>
            </a:extLst>
          </p:cNvPr>
          <p:cNvSpPr txBox="1"/>
          <p:nvPr/>
        </p:nvSpPr>
        <p:spPr>
          <a:xfrm>
            <a:off x="1162626" y="2481108"/>
            <a:ext cx="8307049" cy="2862322"/>
          </a:xfrm>
          <a:prstGeom prst="rect">
            <a:avLst/>
          </a:prstGeom>
          <a:noFill/>
        </p:spPr>
        <p:txBody>
          <a:bodyPr wrap="square">
            <a:spAutoFit/>
          </a:bodyPr>
          <a:lstStyle/>
          <a:p>
            <a:pPr>
              <a:buFontTx/>
              <a:buNone/>
              <a:defRPr/>
            </a:pPr>
            <a:r>
              <a:rPr lang="zh-CN" altLang="en-US" sz="1800" dirty="0">
                <a:latin typeface="Consolas" panose="020B0609020204030204" pitchFamily="49" charset="0"/>
              </a:rPr>
              <a:t>&gt;&gt;&gt; 1 &lt; 3 &lt; 5                       #等价于1 &lt; 3 and 3 &lt; 5</a:t>
            </a:r>
          </a:p>
          <a:p>
            <a:pPr>
              <a:buFontTx/>
              <a:buNone/>
              <a:defRPr/>
            </a:pPr>
            <a:r>
              <a:rPr lang="zh-CN" altLang="en-US" sz="1800" dirty="0">
                <a:solidFill>
                  <a:srgbClr val="00B0F0"/>
                </a:solidFill>
                <a:latin typeface="Consolas" panose="020B0609020204030204" pitchFamily="49" charset="0"/>
              </a:rPr>
              <a:t>True</a:t>
            </a:r>
          </a:p>
          <a:p>
            <a:pPr>
              <a:buFontTx/>
              <a:buNone/>
              <a:defRPr/>
            </a:pPr>
            <a:r>
              <a:rPr lang="zh-CN" altLang="en-US" sz="1800" dirty="0">
                <a:latin typeface="Consolas" panose="020B0609020204030204" pitchFamily="49" charset="0"/>
              </a:rPr>
              <a:t>&gt;&gt;&gt; 'Hello' &gt; 'world'               #比较字符串大小</a:t>
            </a:r>
          </a:p>
          <a:p>
            <a:pPr>
              <a:buFontTx/>
              <a:buNone/>
              <a:defRPr/>
            </a:pPr>
            <a:r>
              <a:rPr lang="zh-CN" altLang="en-US" sz="1800" dirty="0">
                <a:solidFill>
                  <a:srgbClr val="00B0F0"/>
                </a:solidFill>
                <a:latin typeface="Consolas" panose="020B0609020204030204" pitchFamily="49" charset="0"/>
              </a:rPr>
              <a:t>False</a:t>
            </a:r>
          </a:p>
          <a:p>
            <a:pPr>
              <a:buFontTx/>
              <a:buNone/>
              <a:defRPr/>
            </a:pPr>
            <a:r>
              <a:rPr lang="zh-CN" altLang="en-US" sz="1800" dirty="0">
                <a:latin typeface="Consolas" panose="020B0609020204030204" pitchFamily="49" charset="0"/>
              </a:rPr>
              <a:t>&gt;&gt;&gt; [1, 2, 3] &lt; [1, 2, 4]           #比较列表大小</a:t>
            </a:r>
          </a:p>
          <a:p>
            <a:pPr>
              <a:buFontTx/>
              <a:buNone/>
              <a:defRPr/>
            </a:pPr>
            <a:r>
              <a:rPr lang="zh-CN" altLang="en-US" sz="1800" dirty="0">
                <a:solidFill>
                  <a:srgbClr val="00B0F0"/>
                </a:solidFill>
                <a:latin typeface="Consolas" panose="020B0609020204030204" pitchFamily="49" charset="0"/>
              </a:rPr>
              <a:t>True</a:t>
            </a:r>
          </a:p>
          <a:p>
            <a:pPr>
              <a:buFontTx/>
              <a:buNone/>
              <a:defRPr/>
            </a:pPr>
            <a:r>
              <a:rPr lang="zh-CN" altLang="en-US" sz="1800" dirty="0">
                <a:latin typeface="Consolas" panose="020B0609020204030204" pitchFamily="49" charset="0"/>
              </a:rPr>
              <a:t>&gt;&gt;&gt; 'Hello' &gt; 3                     #字符串和数字不能比较</a:t>
            </a:r>
          </a:p>
          <a:p>
            <a:pPr>
              <a:buFontTx/>
              <a:buNone/>
              <a:defRPr/>
            </a:pPr>
            <a:r>
              <a:rPr lang="zh-CN" altLang="en-US" sz="1800" dirty="0">
                <a:solidFill>
                  <a:srgbClr val="FF0000"/>
                </a:solidFill>
                <a:latin typeface="Consolas" panose="020B0609020204030204" pitchFamily="49" charset="0"/>
              </a:rPr>
              <a:t>TypeError: unorderable types: str() &gt; int()</a:t>
            </a:r>
          </a:p>
          <a:p>
            <a:pPr>
              <a:buFontTx/>
              <a:buNone/>
              <a:defRPr/>
            </a:pPr>
            <a:r>
              <a:rPr lang="zh-CN" altLang="en-US" sz="1800" dirty="0">
                <a:latin typeface="Consolas" panose="020B0609020204030204" pitchFamily="49" charset="0"/>
              </a:rPr>
              <a:t>&gt;&gt;&gt; {1, 2, 3} &lt; {1, 2, 3, 4}        #测试是否子集</a:t>
            </a:r>
          </a:p>
          <a:p>
            <a:pPr>
              <a:buFontTx/>
              <a:buNone/>
              <a:defRPr/>
            </a:pPr>
            <a:r>
              <a:rPr lang="en-US" altLang="zh-CN" sz="1800" dirty="0">
                <a:solidFill>
                  <a:srgbClr val="00B0F0"/>
                </a:solidFill>
                <a:latin typeface="Consolas" panose="020B0609020204030204" pitchFamily="49" charset="0"/>
              </a:rPr>
              <a:t>True</a:t>
            </a:r>
          </a:p>
        </p:txBody>
      </p:sp>
    </p:spTree>
    <p:extLst>
      <p:ext uri="{BB962C8B-B14F-4D97-AF65-F5344CB8AC3E}">
        <p14:creationId xmlns:p14="http://schemas.microsoft.com/office/powerpoint/2010/main" val="205320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601DD9-E54F-462C-A309-6E5D26F9A93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3D0E8CB-94BA-4191-9026-2E0FD6BAE286}"/>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7F5FABE-82B1-4A4B-AF9E-FB790FAC7A4F}"/>
              </a:ext>
            </a:extLst>
          </p:cNvPr>
          <p:cNvSpPr>
            <a:spLocks noGrp="1"/>
          </p:cNvSpPr>
          <p:nvPr>
            <p:ph type="body" sz="quarter" idx="16"/>
          </p:nvPr>
        </p:nvSpPr>
        <p:spPr>
          <a:xfrm>
            <a:off x="695400" y="1385317"/>
            <a:ext cx="10058400" cy="957050"/>
          </a:xfrm>
        </p:spPr>
        <p:txBody>
          <a:bodyPr/>
          <a:lstStyle/>
          <a:p>
            <a:r>
              <a:rPr lang="zh-CN" altLang="en-US" dirty="0"/>
              <a:t>成员测试运算符</a:t>
            </a:r>
            <a:r>
              <a:rPr lang="en-US" altLang="zh-CN" dirty="0"/>
              <a:t>in</a:t>
            </a:r>
            <a:r>
              <a:rPr lang="zh-CN" altLang="en-US" dirty="0"/>
              <a:t>用于</a:t>
            </a:r>
            <a:r>
              <a:rPr lang="zh-CN" altLang="en-US" dirty="0">
                <a:solidFill>
                  <a:srgbClr val="C00000"/>
                </a:solidFill>
              </a:rPr>
              <a:t>成员测试</a:t>
            </a:r>
            <a:r>
              <a:rPr lang="zh-CN" altLang="en-US" dirty="0"/>
              <a:t>，即测试一个对象是否为另一个对象的元素。</a:t>
            </a:r>
          </a:p>
          <a:p>
            <a:endParaRPr lang="zh-CN" altLang="en-US" dirty="0"/>
          </a:p>
        </p:txBody>
      </p:sp>
      <p:sp>
        <p:nvSpPr>
          <p:cNvPr id="6" name="文本框 5">
            <a:extLst>
              <a:ext uri="{FF2B5EF4-FFF2-40B4-BE49-F238E27FC236}">
                <a16:creationId xmlns:a16="http://schemas.microsoft.com/office/drawing/2014/main" id="{9B7B153D-E865-4D29-B0D6-DDCC1D526891}"/>
              </a:ext>
            </a:extLst>
          </p:cNvPr>
          <p:cNvSpPr txBox="1"/>
          <p:nvPr/>
        </p:nvSpPr>
        <p:spPr>
          <a:xfrm>
            <a:off x="1280785" y="2588267"/>
            <a:ext cx="9266129" cy="2862322"/>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3 in [1, 2, 3]       #测试3是否存在于列表[1, 2, 3]中</a:t>
            </a: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5 in range(1, 10, 1) #range()是用来生成指定范围数字的内置函数</a:t>
            </a: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a:t>
            </a:r>
            <a:r>
              <a:rPr lang="en-US" altLang="en-US" sz="1800" dirty="0" err="1">
                <a:latin typeface="Consolas" panose="020B0609020204030204" pitchFamily="49" charset="0"/>
              </a:rPr>
              <a:t>abc</a:t>
            </a:r>
            <a:r>
              <a:rPr lang="en-US" altLang="en-US" sz="1800" dirty="0">
                <a:latin typeface="Consolas" panose="020B0609020204030204" pitchFamily="49" charset="0"/>
              </a:rPr>
              <a:t>' in '</a:t>
            </a:r>
            <a:r>
              <a:rPr lang="en-US" altLang="en-US" sz="1800" dirty="0" err="1">
                <a:latin typeface="Consolas" panose="020B0609020204030204" pitchFamily="49" charset="0"/>
              </a:rPr>
              <a:t>abcdefg</a:t>
            </a:r>
            <a:r>
              <a:rPr lang="en-US" altLang="en-US" sz="1800" dirty="0">
                <a:latin typeface="Consolas" panose="020B0609020204030204" pitchFamily="49" charset="0"/>
              </a:rPr>
              <a:t>'   #子字符串测试</a:t>
            </a: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for </a:t>
            </a:r>
            <a:r>
              <a:rPr lang="en-US" altLang="en-US" sz="1800" dirty="0" err="1">
                <a:latin typeface="Consolas" panose="020B0609020204030204" pitchFamily="49" charset="0"/>
              </a:rPr>
              <a:t>i</a:t>
            </a:r>
            <a:r>
              <a:rPr lang="en-US" altLang="en-US" sz="1800" dirty="0">
                <a:latin typeface="Consolas" panose="020B0609020204030204" pitchFamily="49" charset="0"/>
              </a:rPr>
              <a:t> in (3, 5, 7):  #循环，成员遍历</a:t>
            </a:r>
          </a:p>
          <a:p>
            <a:pPr>
              <a:buFontTx/>
              <a:buNone/>
              <a:defRPr/>
            </a:pPr>
            <a:r>
              <a:rPr lang="en-US" altLang="en-US" sz="1800" dirty="0">
                <a:latin typeface="Consolas" panose="020B0609020204030204" pitchFamily="49" charset="0"/>
              </a:rPr>
              <a:t>    print(</a:t>
            </a:r>
            <a:r>
              <a:rPr lang="en-US" altLang="en-US" sz="1800" dirty="0" err="1">
                <a:latin typeface="Consolas" panose="020B0609020204030204" pitchFamily="49" charset="0"/>
              </a:rPr>
              <a:t>i</a:t>
            </a:r>
            <a:r>
              <a:rPr lang="en-US" altLang="en-US" sz="1800" dirty="0">
                <a:latin typeface="Consolas" panose="020B0609020204030204" pitchFamily="49" charset="0"/>
              </a:rPr>
              <a:t>, end='\t')</a:t>
            </a:r>
          </a:p>
          <a:p>
            <a:pPr>
              <a:buFontTx/>
              <a:buNone/>
              <a:defRPr/>
            </a:pPr>
            <a:endParaRPr lang="en-US" altLang="en-US" sz="1800" dirty="0">
              <a:latin typeface="Consolas" panose="020B0609020204030204" pitchFamily="49" charset="0"/>
            </a:endParaRPr>
          </a:p>
          <a:p>
            <a:pPr>
              <a:buFontTx/>
              <a:buNone/>
              <a:defRPr/>
            </a:pPr>
            <a:r>
              <a:rPr lang="en-US" altLang="en-US" sz="1800" dirty="0">
                <a:solidFill>
                  <a:srgbClr val="00B0F0"/>
                </a:solidFill>
                <a:latin typeface="Consolas" panose="020B0609020204030204" pitchFamily="49" charset="0"/>
              </a:rPr>
              <a:t>3	 5	7	</a:t>
            </a:r>
          </a:p>
        </p:txBody>
      </p:sp>
    </p:spTree>
    <p:extLst>
      <p:ext uri="{BB962C8B-B14F-4D97-AF65-F5344CB8AC3E}">
        <p14:creationId xmlns:p14="http://schemas.microsoft.com/office/powerpoint/2010/main" val="289545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886BD23-CDCB-4535-847B-3DAA374C049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923014D-328A-4061-8445-B0F662B21A0C}"/>
              </a:ext>
            </a:extLst>
          </p:cNvPr>
          <p:cNvSpPr>
            <a:spLocks noGrp="1"/>
          </p:cNvSpPr>
          <p:nvPr>
            <p:ph type="body" sz="quarter" idx="15"/>
          </p:nvPr>
        </p:nvSpPr>
        <p:spPr>
          <a:xfrm>
            <a:off x="695401" y="57750"/>
            <a:ext cx="10233331" cy="1077218"/>
          </a:xfrm>
        </p:spPr>
        <p:txBody>
          <a:bodyPr/>
          <a:lstStyle/>
          <a:p>
            <a:r>
              <a:rPr lang="en-US" altLang="zh-CN" sz="3200" dirty="0"/>
              <a:t>Python</a:t>
            </a:r>
            <a:r>
              <a:rPr lang="zh-CN" altLang="en-US" sz="3200" dirty="0"/>
              <a:t>在编程语言</a:t>
            </a:r>
            <a:r>
              <a:rPr lang="zh-CN" altLang="en-US" sz="3200" dirty="0">
                <a:solidFill>
                  <a:srgbClr val="FF0000"/>
                </a:solidFill>
              </a:rPr>
              <a:t>最热门</a:t>
            </a:r>
            <a:r>
              <a:rPr lang="zh-CN" altLang="en-US" sz="3200" dirty="0"/>
              <a:t>排行榜中连续四年名列第一</a:t>
            </a:r>
            <a:endParaRPr lang="zh-CN" altLang="en-US" dirty="0"/>
          </a:p>
        </p:txBody>
      </p:sp>
      <p:sp>
        <p:nvSpPr>
          <p:cNvPr id="4" name="文本占位符 3">
            <a:extLst>
              <a:ext uri="{FF2B5EF4-FFF2-40B4-BE49-F238E27FC236}">
                <a16:creationId xmlns:a16="http://schemas.microsoft.com/office/drawing/2014/main" id="{A3B8D9C4-9967-4B5C-A6B8-E26ACAC8184D}"/>
              </a:ext>
            </a:extLst>
          </p:cNvPr>
          <p:cNvSpPr>
            <a:spLocks noGrp="1"/>
          </p:cNvSpPr>
          <p:nvPr>
            <p:ph type="body" sz="quarter" idx="16"/>
          </p:nvPr>
        </p:nvSpPr>
        <p:spPr/>
        <p:txBody>
          <a:bodyPr/>
          <a:lstStyle/>
          <a:p>
            <a:r>
              <a:rPr lang="en-US" altLang="zh-CN" dirty="0"/>
              <a:t>IEEE Spectrum</a:t>
            </a:r>
            <a:r>
              <a:rPr lang="zh-CN" altLang="en-US" dirty="0"/>
              <a:t>编程语言排行榜</a:t>
            </a:r>
            <a:r>
              <a:rPr lang="zh-CN" altLang="en-US" b="1" dirty="0">
                <a:solidFill>
                  <a:schemeClr val="accent2"/>
                </a:solidFill>
              </a:rPr>
              <a:t>四连冠</a:t>
            </a:r>
            <a:r>
              <a:rPr lang="zh-CN" altLang="en-US" dirty="0"/>
              <a:t>蝉联榜首</a:t>
            </a:r>
          </a:p>
        </p:txBody>
      </p:sp>
      <p:sp>
        <p:nvSpPr>
          <p:cNvPr id="6" name="文本框 5">
            <a:extLst>
              <a:ext uri="{FF2B5EF4-FFF2-40B4-BE49-F238E27FC236}">
                <a16:creationId xmlns:a16="http://schemas.microsoft.com/office/drawing/2014/main" id="{D189BE25-8D9B-4176-860B-FB203972B343}"/>
              </a:ext>
            </a:extLst>
          </p:cNvPr>
          <p:cNvSpPr txBox="1"/>
          <p:nvPr/>
        </p:nvSpPr>
        <p:spPr>
          <a:xfrm>
            <a:off x="6110026" y="3429000"/>
            <a:ext cx="5632374" cy="1200329"/>
          </a:xfrm>
          <a:prstGeom prst="rect">
            <a:avLst/>
          </a:prstGeom>
          <a:noFill/>
        </p:spPr>
        <p:txBody>
          <a:bodyPr wrap="square">
            <a:spAutoFit/>
          </a:bodyPr>
          <a:lstStyle/>
          <a:p>
            <a:r>
              <a:rPr lang="zh-CN" altLang="en-US" b="1" i="0" dirty="0">
                <a:solidFill>
                  <a:srgbClr val="191919"/>
                </a:solidFill>
                <a:effectLst/>
                <a:latin typeface="PingFang SC"/>
              </a:rPr>
              <a:t>左图为</a:t>
            </a:r>
            <a:r>
              <a:rPr lang="en-US" altLang="zh-CN" b="1" i="0" dirty="0">
                <a:solidFill>
                  <a:srgbClr val="191919"/>
                </a:solidFill>
                <a:effectLst/>
                <a:latin typeface="PingFang SC"/>
              </a:rPr>
              <a:t>2020</a:t>
            </a:r>
            <a:r>
              <a:rPr lang="zh-CN" altLang="en-US" b="1" i="0" dirty="0">
                <a:solidFill>
                  <a:srgbClr val="191919"/>
                </a:solidFill>
                <a:effectLst/>
                <a:latin typeface="PingFang SC"/>
              </a:rPr>
              <a:t>年 </a:t>
            </a:r>
            <a:r>
              <a:rPr lang="en-US" altLang="zh-CN" b="1" i="0" dirty="0">
                <a:solidFill>
                  <a:srgbClr val="191919"/>
                </a:solidFill>
                <a:effectLst/>
                <a:latin typeface="PingFang SC"/>
              </a:rPr>
              <a:t>top 10</a:t>
            </a:r>
            <a:r>
              <a:rPr lang="zh-CN" altLang="en-US" b="1" i="0" dirty="0">
                <a:solidFill>
                  <a:srgbClr val="191919"/>
                </a:solidFill>
                <a:effectLst/>
                <a:latin typeface="PingFang SC"/>
              </a:rPr>
              <a:t>排行榜。排序综合 </a:t>
            </a:r>
            <a:r>
              <a:rPr lang="en-US" altLang="zh-CN" b="1" i="0" dirty="0">
                <a:solidFill>
                  <a:srgbClr val="191919"/>
                </a:solidFill>
                <a:effectLst/>
                <a:latin typeface="PingFang SC"/>
              </a:rPr>
              <a:t>8 </a:t>
            </a:r>
            <a:r>
              <a:rPr lang="zh-CN" altLang="en-US" b="1" i="0" dirty="0">
                <a:solidFill>
                  <a:srgbClr val="191919"/>
                </a:solidFill>
                <a:effectLst/>
                <a:latin typeface="PingFang SC"/>
              </a:rPr>
              <a:t>个重要线上数据源的 </a:t>
            </a:r>
            <a:r>
              <a:rPr lang="en-US" altLang="zh-CN" b="1" i="0" dirty="0">
                <a:solidFill>
                  <a:srgbClr val="191919"/>
                </a:solidFill>
                <a:effectLst/>
                <a:latin typeface="PingFang SC"/>
              </a:rPr>
              <a:t>11 </a:t>
            </a:r>
            <a:r>
              <a:rPr lang="zh-CN" altLang="en-US" b="1" i="0" dirty="0">
                <a:solidFill>
                  <a:srgbClr val="191919"/>
                </a:solidFill>
                <a:effectLst/>
                <a:latin typeface="PingFang SC"/>
              </a:rPr>
              <a:t>个指标而成</a:t>
            </a:r>
            <a:r>
              <a:rPr lang="zh-CN" altLang="en-US" b="0" i="0" dirty="0">
                <a:solidFill>
                  <a:srgbClr val="191919"/>
                </a:solidFill>
                <a:effectLst/>
                <a:latin typeface="PingFang SC"/>
              </a:rPr>
              <a:t>，例如 </a:t>
            </a:r>
            <a:r>
              <a:rPr lang="en-US" altLang="zh-CN" b="0" i="0" dirty="0">
                <a:solidFill>
                  <a:srgbClr val="191919"/>
                </a:solidFill>
                <a:effectLst/>
                <a:latin typeface="PingFang SC"/>
              </a:rPr>
              <a:t>CareerBuilder</a:t>
            </a:r>
            <a:r>
              <a:rPr lang="zh-CN" altLang="en-US" b="0" i="0" dirty="0">
                <a:solidFill>
                  <a:srgbClr val="191919"/>
                </a:solidFill>
                <a:effectLst/>
                <a:latin typeface="PingFang SC"/>
              </a:rPr>
              <a:t>、</a:t>
            </a:r>
            <a:r>
              <a:rPr lang="en-US" altLang="zh-CN" b="0" i="0" dirty="0">
                <a:solidFill>
                  <a:srgbClr val="191919"/>
                </a:solidFill>
                <a:effectLst/>
                <a:latin typeface="PingFang SC"/>
              </a:rPr>
              <a:t>GitHub</a:t>
            </a:r>
            <a:r>
              <a:rPr lang="zh-CN" altLang="en-US" b="0" i="0" dirty="0">
                <a:solidFill>
                  <a:srgbClr val="191919"/>
                </a:solidFill>
                <a:effectLst/>
                <a:latin typeface="PingFang SC"/>
              </a:rPr>
              <a:t>、</a:t>
            </a:r>
            <a:r>
              <a:rPr lang="en-US" altLang="zh-CN" b="0" i="0" dirty="0">
                <a:solidFill>
                  <a:srgbClr val="191919"/>
                </a:solidFill>
                <a:effectLst/>
                <a:latin typeface="PingFang SC"/>
              </a:rPr>
              <a:t>Google</a:t>
            </a:r>
            <a:r>
              <a:rPr lang="zh-CN" altLang="en-US" b="0" i="0" dirty="0">
                <a:solidFill>
                  <a:srgbClr val="191919"/>
                </a:solidFill>
                <a:effectLst/>
                <a:latin typeface="PingFang SC"/>
              </a:rPr>
              <a:t>、</a:t>
            </a:r>
            <a:r>
              <a:rPr lang="en-US" altLang="zh-CN" b="0" i="0" dirty="0">
                <a:solidFill>
                  <a:srgbClr val="191919"/>
                </a:solidFill>
                <a:effectLst/>
                <a:latin typeface="PingFang SC"/>
              </a:rPr>
              <a:t>Hacker News</a:t>
            </a:r>
            <a:r>
              <a:rPr lang="zh-CN" altLang="en-US" b="0" i="0" dirty="0">
                <a:solidFill>
                  <a:srgbClr val="191919"/>
                </a:solidFill>
                <a:effectLst/>
                <a:latin typeface="PingFang SC"/>
              </a:rPr>
              <a:t>、</a:t>
            </a:r>
            <a:r>
              <a:rPr lang="en-US" altLang="zh-CN" b="0" i="0" dirty="0">
                <a:solidFill>
                  <a:srgbClr val="191919"/>
                </a:solidFill>
                <a:effectLst/>
                <a:latin typeface="PingFang SC"/>
              </a:rPr>
              <a:t>the IEEE</a:t>
            </a:r>
            <a:r>
              <a:rPr lang="zh-CN" altLang="en-US" b="0" i="0" dirty="0">
                <a:solidFill>
                  <a:srgbClr val="191919"/>
                </a:solidFill>
                <a:effectLst/>
                <a:latin typeface="PingFang SC"/>
              </a:rPr>
              <a:t>、</a:t>
            </a:r>
            <a:r>
              <a:rPr lang="en-US" altLang="zh-CN" b="0" i="0" dirty="0">
                <a:solidFill>
                  <a:srgbClr val="191919"/>
                </a:solidFill>
                <a:effectLst/>
                <a:latin typeface="PingFang SC"/>
              </a:rPr>
              <a:t>Reddit</a:t>
            </a:r>
            <a:r>
              <a:rPr lang="zh-CN" altLang="en-US" b="0" i="0" dirty="0">
                <a:solidFill>
                  <a:srgbClr val="191919"/>
                </a:solidFill>
                <a:effectLst/>
                <a:latin typeface="PingFang SC"/>
              </a:rPr>
              <a:t>、</a:t>
            </a:r>
            <a:r>
              <a:rPr lang="en-US" altLang="zh-CN" b="0" i="0" dirty="0">
                <a:solidFill>
                  <a:srgbClr val="191919"/>
                </a:solidFill>
                <a:effectLst/>
                <a:latin typeface="PingFang SC"/>
              </a:rPr>
              <a:t>Stack Overflow </a:t>
            </a:r>
            <a:r>
              <a:rPr lang="zh-CN" altLang="en-US" b="0" i="0" dirty="0">
                <a:solidFill>
                  <a:srgbClr val="191919"/>
                </a:solidFill>
                <a:effectLst/>
                <a:latin typeface="PingFang SC"/>
              </a:rPr>
              <a:t>和 </a:t>
            </a:r>
            <a:r>
              <a:rPr lang="en-US" altLang="zh-CN" b="0" i="0" dirty="0">
                <a:solidFill>
                  <a:srgbClr val="191919"/>
                </a:solidFill>
                <a:effectLst/>
                <a:latin typeface="PingFang SC"/>
              </a:rPr>
              <a:t>Twitter </a:t>
            </a:r>
            <a:r>
              <a:rPr lang="zh-CN" altLang="en-US" b="0" i="0" dirty="0">
                <a:solidFill>
                  <a:srgbClr val="191919"/>
                </a:solidFill>
                <a:effectLst/>
                <a:latin typeface="PingFang SC"/>
              </a:rPr>
              <a:t>等。</a:t>
            </a:r>
            <a:endParaRPr lang="zh-CN" altLang="en-US" dirty="0"/>
          </a:p>
        </p:txBody>
      </p:sp>
      <p:pic>
        <p:nvPicPr>
          <p:cNvPr id="8" name="图片 7">
            <a:extLst>
              <a:ext uri="{FF2B5EF4-FFF2-40B4-BE49-F238E27FC236}">
                <a16:creationId xmlns:a16="http://schemas.microsoft.com/office/drawing/2014/main" id="{3BC5EA04-293C-4A16-A9FE-BD72F680D15B}"/>
              </a:ext>
            </a:extLst>
          </p:cNvPr>
          <p:cNvPicPr>
            <a:picLocks noChangeAspect="1"/>
          </p:cNvPicPr>
          <p:nvPr/>
        </p:nvPicPr>
        <p:blipFill>
          <a:blip r:embed="rId2"/>
          <a:stretch>
            <a:fillRect/>
          </a:stretch>
        </p:blipFill>
        <p:spPr>
          <a:xfrm>
            <a:off x="1684000" y="1906965"/>
            <a:ext cx="4087922" cy="4740671"/>
          </a:xfrm>
          <a:prstGeom prst="rect">
            <a:avLst/>
          </a:prstGeom>
        </p:spPr>
      </p:pic>
    </p:spTree>
    <p:extLst>
      <p:ext uri="{BB962C8B-B14F-4D97-AF65-F5344CB8AC3E}">
        <p14:creationId xmlns:p14="http://schemas.microsoft.com/office/powerpoint/2010/main" val="376469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BE0C1F-75B0-4066-A6C8-6116DB2EE35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B7BC403-F6FF-467C-89B6-4FFE3E118EE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B0A7BADB-1B19-4C0A-91CA-FD9375940157}"/>
              </a:ext>
            </a:extLst>
          </p:cNvPr>
          <p:cNvSpPr>
            <a:spLocks noGrp="1"/>
          </p:cNvSpPr>
          <p:nvPr>
            <p:ph type="body" sz="quarter" idx="16"/>
          </p:nvPr>
        </p:nvSpPr>
        <p:spPr>
          <a:xfrm>
            <a:off x="695400" y="1385317"/>
            <a:ext cx="10058400" cy="1320305"/>
          </a:xfrm>
        </p:spPr>
        <p:txBody>
          <a:bodyPr/>
          <a:lstStyle/>
          <a:p>
            <a:r>
              <a:rPr lang="en-US" altLang="en-US" sz="2400" dirty="0" err="1"/>
              <a:t>同一性测试运算符（identity</a:t>
            </a:r>
            <a:r>
              <a:rPr lang="en-US" altLang="en-US" sz="2400" dirty="0"/>
              <a:t> comparison）is用来测试两个对象是否是同一个，如果是则返回True，否则返回False。</a:t>
            </a:r>
            <a:r>
              <a:rPr lang="en-US" altLang="en-US" sz="2400" b="1" dirty="0">
                <a:solidFill>
                  <a:srgbClr val="C00000"/>
                </a:solidFill>
              </a:rPr>
              <a:t>如果两个对象是同一个，二者具有相同的内存地址。</a:t>
            </a:r>
            <a:endParaRPr lang="zh-CN" altLang="en-US" dirty="0">
              <a:solidFill>
                <a:srgbClr val="C00000"/>
              </a:solidFill>
            </a:endParaRPr>
          </a:p>
        </p:txBody>
      </p:sp>
      <p:sp>
        <p:nvSpPr>
          <p:cNvPr id="6" name="文本框 5">
            <a:extLst>
              <a:ext uri="{FF2B5EF4-FFF2-40B4-BE49-F238E27FC236}">
                <a16:creationId xmlns:a16="http://schemas.microsoft.com/office/drawing/2014/main" id="{C1811EB8-8D44-4D1F-B1B4-397D8A00C03D}"/>
              </a:ext>
            </a:extLst>
          </p:cNvPr>
          <p:cNvSpPr txBox="1"/>
          <p:nvPr/>
        </p:nvSpPr>
        <p:spPr>
          <a:xfrm>
            <a:off x="1143000" y="3052444"/>
            <a:ext cx="9078238" cy="2585323"/>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3 is 3</a:t>
            </a: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x = [300, 300, 300]</a:t>
            </a:r>
          </a:p>
          <a:p>
            <a:pPr>
              <a:buFontTx/>
              <a:buNone/>
              <a:defRPr/>
            </a:pPr>
            <a:r>
              <a:rPr lang="en-US" altLang="en-US" sz="1800" dirty="0">
                <a:latin typeface="Consolas" panose="020B0609020204030204" pitchFamily="49" charset="0"/>
              </a:rPr>
              <a:t>&gt;&gt;&gt; x[0] is x[1]        #基于值的内存管理，</a:t>
            </a:r>
            <a:r>
              <a:rPr lang="en-US" altLang="en-US" sz="1800" b="1" dirty="0">
                <a:solidFill>
                  <a:srgbClr val="C00000"/>
                </a:solidFill>
                <a:latin typeface="Consolas" panose="020B0609020204030204" pitchFamily="49" charset="0"/>
              </a:rPr>
              <a:t>同一个值在内存中只有一份</a:t>
            </a:r>
            <a:endParaRPr lang="zh-CN" altLang="en-US" sz="1800" b="1" dirty="0">
              <a:solidFill>
                <a:srgbClr val="C00000"/>
              </a:solidFill>
              <a:latin typeface="Consolas" panose="020B0609020204030204" pitchFamily="49" charset="0"/>
            </a:endParaRP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x = [1, 2, 3]</a:t>
            </a:r>
          </a:p>
          <a:p>
            <a:pPr>
              <a:buFontTx/>
              <a:buNone/>
              <a:defRPr/>
            </a:pPr>
            <a:r>
              <a:rPr lang="en-US" altLang="en-US" sz="1800" dirty="0">
                <a:latin typeface="Consolas" panose="020B0609020204030204" pitchFamily="49" charset="0"/>
              </a:rPr>
              <a:t>&gt;&gt;&gt; y = [1, 2, 3]</a:t>
            </a:r>
          </a:p>
          <a:p>
            <a:pPr>
              <a:buFontTx/>
              <a:buNone/>
              <a:defRPr/>
            </a:pPr>
            <a:r>
              <a:rPr lang="en-US" altLang="en-US" sz="1800" dirty="0">
                <a:latin typeface="Consolas" panose="020B0609020204030204" pitchFamily="49" charset="0"/>
              </a:rPr>
              <a:t>&gt;&gt;&gt; x is y              #上面形式创建的x和y不是同一个列表对象</a:t>
            </a:r>
          </a:p>
          <a:p>
            <a:pPr>
              <a:buFontTx/>
              <a:buNone/>
              <a:defRPr/>
            </a:pPr>
            <a:r>
              <a:rPr lang="en-US" altLang="en-US" sz="1800" dirty="0">
                <a:solidFill>
                  <a:srgbClr val="00B0F0"/>
                </a:solidFill>
                <a:latin typeface="Consolas" panose="020B0609020204030204" pitchFamily="49" charset="0"/>
              </a:rPr>
              <a:t>False</a:t>
            </a:r>
          </a:p>
        </p:txBody>
      </p:sp>
    </p:spTree>
    <p:extLst>
      <p:ext uri="{BB962C8B-B14F-4D97-AF65-F5344CB8AC3E}">
        <p14:creationId xmlns:p14="http://schemas.microsoft.com/office/powerpoint/2010/main" val="189461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5B3FC6-449F-43A0-80AE-2A020DBA690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34689DD-0D4F-4269-9714-38686331FF6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C11BA917-205F-4A75-90B9-8B6C7899E9FB}"/>
              </a:ext>
            </a:extLst>
          </p:cNvPr>
          <p:cNvSpPr>
            <a:spLocks noGrp="1"/>
          </p:cNvSpPr>
          <p:nvPr>
            <p:ph type="body" sz="quarter" idx="16"/>
          </p:nvPr>
        </p:nvSpPr>
        <p:spPr>
          <a:xfrm>
            <a:off x="695400" y="1385317"/>
            <a:ext cx="10058400" cy="982102"/>
          </a:xfrm>
        </p:spPr>
        <p:txBody>
          <a:bodyPr/>
          <a:lstStyle/>
          <a:p>
            <a:r>
              <a:rPr lang="en-US" altLang="zh-CN" b="1" dirty="0">
                <a:solidFill>
                  <a:srgbClr val="FF0000"/>
                </a:solidFill>
              </a:rPr>
              <a:t>Python</a:t>
            </a:r>
            <a:r>
              <a:rPr lang="zh-CN" altLang="en-US" b="1" dirty="0">
                <a:solidFill>
                  <a:srgbClr val="FF0000"/>
                </a:solidFill>
              </a:rPr>
              <a:t>不支持</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运算符</a:t>
            </a:r>
            <a:r>
              <a:rPr lang="zh-CN" altLang="en-US" dirty="0"/>
              <a:t>，虽然在形式上有时候似乎可以这样用，但实际上是另外的含义。</a:t>
            </a:r>
          </a:p>
          <a:p>
            <a:endParaRPr lang="zh-CN" altLang="en-US" dirty="0"/>
          </a:p>
        </p:txBody>
      </p:sp>
      <p:sp>
        <p:nvSpPr>
          <p:cNvPr id="6" name="文本框 5">
            <a:extLst>
              <a:ext uri="{FF2B5EF4-FFF2-40B4-BE49-F238E27FC236}">
                <a16:creationId xmlns:a16="http://schemas.microsoft.com/office/drawing/2014/main" id="{3CA406D4-DBFD-4AD9-AE60-230FAA98E35B}"/>
              </a:ext>
            </a:extLst>
          </p:cNvPr>
          <p:cNvSpPr txBox="1"/>
          <p:nvPr/>
        </p:nvSpPr>
        <p:spPr>
          <a:xfrm>
            <a:off x="1612862" y="2638371"/>
            <a:ext cx="8620901" cy="3139321"/>
          </a:xfrm>
          <a:prstGeom prst="rect">
            <a:avLst/>
          </a:prstGeom>
          <a:noFill/>
        </p:spPr>
        <p:txBody>
          <a:bodyPr wrap="square">
            <a:spAutoFit/>
          </a:bodyPr>
          <a:lstStyle/>
          <a:p>
            <a:pPr>
              <a:buFontTx/>
              <a:buNone/>
              <a:defRPr/>
            </a:pPr>
            <a:r>
              <a:rPr lang="zh-CN" altLang="en-US" sz="1800" dirty="0">
                <a:latin typeface="Consolas" panose="020B0609020204030204" pitchFamily="49" charset="0"/>
              </a:rPr>
              <a:t>&gt;&gt;&gt; i = 3</a:t>
            </a:r>
          </a:p>
          <a:p>
            <a:pPr>
              <a:buFontTx/>
              <a:buNone/>
              <a:defRPr/>
            </a:pPr>
            <a:r>
              <a:rPr lang="zh-CN" altLang="en-US" sz="1800" dirty="0">
                <a:latin typeface="Consolas" panose="020B0609020204030204" pitchFamily="49" charset="0"/>
              </a:rPr>
              <a:t>&gt;&gt;&gt; ++i                       #正正得正</a:t>
            </a:r>
          </a:p>
          <a:p>
            <a:pPr>
              <a:buFontTx/>
              <a:buNone/>
              <a:defRPr/>
            </a:pPr>
            <a:r>
              <a:rPr lang="zh-CN" altLang="en-US" sz="1800" dirty="0">
                <a:solidFill>
                  <a:srgbClr val="00B0F0"/>
                </a:solidFill>
                <a:latin typeface="Consolas" panose="020B0609020204030204" pitchFamily="49" charset="0"/>
              </a:rPr>
              <a:t>3</a:t>
            </a:r>
          </a:p>
          <a:p>
            <a:pPr>
              <a:buFontTx/>
              <a:buNone/>
              <a:defRPr/>
            </a:pPr>
            <a:r>
              <a:rPr lang="zh-CN" altLang="en-US" sz="1800" dirty="0">
                <a:latin typeface="Consolas" panose="020B0609020204030204" pitchFamily="49" charset="0"/>
              </a:rPr>
              <a:t>&gt;&gt;&gt; +(+3)                     #与++i等价</a:t>
            </a:r>
          </a:p>
          <a:p>
            <a:pPr>
              <a:buFontTx/>
              <a:buNone/>
              <a:defRPr/>
            </a:pPr>
            <a:r>
              <a:rPr lang="zh-CN" altLang="en-US" sz="1800" dirty="0">
                <a:solidFill>
                  <a:srgbClr val="00B0F0"/>
                </a:solidFill>
                <a:latin typeface="Consolas" panose="020B0609020204030204" pitchFamily="49" charset="0"/>
              </a:rPr>
              <a:t>3</a:t>
            </a:r>
          </a:p>
          <a:p>
            <a:pPr>
              <a:buFontTx/>
              <a:buNone/>
              <a:defRPr/>
            </a:pPr>
            <a:r>
              <a:rPr lang="zh-CN" altLang="en-US" sz="1800" dirty="0">
                <a:latin typeface="Consolas" panose="020B0609020204030204" pitchFamily="49" charset="0"/>
              </a:rPr>
              <a:t>&gt;&gt;&gt; i++                       #Python不支持++运算符，语法错误</a:t>
            </a:r>
          </a:p>
          <a:p>
            <a:pPr>
              <a:buFontTx/>
              <a:buNone/>
              <a:defRPr/>
            </a:pPr>
            <a:r>
              <a:rPr lang="zh-CN" altLang="en-US" sz="1800" dirty="0">
                <a:solidFill>
                  <a:srgbClr val="FF0000"/>
                </a:solidFill>
                <a:latin typeface="Consolas" panose="020B0609020204030204" pitchFamily="49" charset="0"/>
              </a:rPr>
              <a:t>SyntaxError: invalid syntax</a:t>
            </a:r>
          </a:p>
          <a:p>
            <a:pPr>
              <a:buFontTx/>
              <a:buNone/>
              <a:defRPr/>
            </a:pPr>
            <a:r>
              <a:rPr lang="zh-CN" altLang="en-US" sz="1800" dirty="0">
                <a:latin typeface="Consolas" panose="020B0609020204030204" pitchFamily="49" charset="0"/>
              </a:rPr>
              <a:t>&gt;&gt;&gt; --i                       #负负得正</a:t>
            </a:r>
          </a:p>
          <a:p>
            <a:pPr>
              <a:buFontTx/>
              <a:buNone/>
              <a:defRPr/>
            </a:pPr>
            <a:r>
              <a:rPr lang="zh-CN" altLang="en-US" sz="1800" dirty="0">
                <a:solidFill>
                  <a:srgbClr val="00B0F0"/>
                </a:solidFill>
                <a:latin typeface="Consolas" panose="020B0609020204030204" pitchFamily="49" charset="0"/>
              </a:rPr>
              <a:t>3</a:t>
            </a:r>
          </a:p>
          <a:p>
            <a:pPr>
              <a:buFontTx/>
              <a:buNone/>
              <a:defRPr/>
            </a:pPr>
            <a:r>
              <a:rPr lang="zh-CN" altLang="en-US" sz="1800" dirty="0">
                <a:latin typeface="Consolas" panose="020B0609020204030204" pitchFamily="49" charset="0"/>
              </a:rPr>
              <a:t>&gt;&gt;&gt; -(-i)                     #与--i等价</a:t>
            </a:r>
          </a:p>
          <a:p>
            <a:pPr>
              <a:buFontTx/>
              <a:buNone/>
              <a:defRPr/>
            </a:pPr>
            <a:r>
              <a:rPr lang="zh-CN" altLang="en-US" sz="1800" dirty="0">
                <a:solidFill>
                  <a:srgbClr val="00B0F0"/>
                </a:solidFill>
                <a:latin typeface="Consolas" panose="020B0609020204030204" pitchFamily="49" charset="0"/>
              </a:rPr>
              <a:t>3</a:t>
            </a:r>
            <a:endParaRPr lang="zh-CN" altLang="en-US" dirty="0"/>
          </a:p>
        </p:txBody>
      </p:sp>
    </p:spTree>
    <p:extLst>
      <p:ext uri="{BB962C8B-B14F-4D97-AF65-F5344CB8AC3E}">
        <p14:creationId xmlns:p14="http://schemas.microsoft.com/office/powerpoint/2010/main" val="238486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6C9E29-3533-4F6C-81D0-67118336B90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95987E0-DA5F-4394-9CDA-6B3AE6BE1030}"/>
              </a:ext>
            </a:extLst>
          </p:cNvPr>
          <p:cNvSpPr>
            <a:spLocks noGrp="1"/>
          </p:cNvSpPr>
          <p:nvPr>
            <p:ph type="body" sz="quarter" idx="15"/>
          </p:nvPr>
        </p:nvSpPr>
        <p:spPr/>
        <p:txBody>
          <a:bodyPr/>
          <a:lstStyle/>
          <a:p>
            <a:r>
              <a:rPr lang="zh-CN" altLang="en-US" dirty="0"/>
              <a:t>常用内置函数</a:t>
            </a:r>
          </a:p>
        </p:txBody>
      </p:sp>
      <p:sp>
        <p:nvSpPr>
          <p:cNvPr id="4" name="文本占位符 3">
            <a:extLst>
              <a:ext uri="{FF2B5EF4-FFF2-40B4-BE49-F238E27FC236}">
                <a16:creationId xmlns:a16="http://schemas.microsoft.com/office/drawing/2014/main" id="{4368D51A-87A4-4F36-A8E5-8ADCB8AF05CE}"/>
              </a:ext>
            </a:extLst>
          </p:cNvPr>
          <p:cNvSpPr>
            <a:spLocks noGrp="1"/>
          </p:cNvSpPr>
          <p:nvPr>
            <p:ph type="body" sz="quarter" idx="16"/>
          </p:nvPr>
        </p:nvSpPr>
        <p:spPr>
          <a:xfrm>
            <a:off x="181833" y="1385317"/>
            <a:ext cx="2836940" cy="2986267"/>
          </a:xfrm>
        </p:spPr>
        <p:txBody>
          <a:bodyPr/>
          <a:lstStyle/>
          <a:p>
            <a:pPr>
              <a:buFont typeface="Wingdings" panose="05000000000000000000" pitchFamily="2" charset="2"/>
              <a:buChar char="§"/>
              <a:defRPr/>
            </a:pPr>
            <a:r>
              <a:rPr lang="zh-CN" altLang="en-US" sz="2400" dirty="0"/>
              <a:t>内置函数不需要导入任何模块即可使用</a:t>
            </a:r>
            <a:endParaRPr lang="en-US" altLang="zh-CN" sz="2400" dirty="0"/>
          </a:p>
          <a:p>
            <a:pPr>
              <a:buFont typeface="Wingdings" panose="05000000000000000000" pitchFamily="2" charset="2"/>
              <a:buChar char="§"/>
              <a:defRPr/>
            </a:pPr>
            <a:r>
              <a:rPr lang="zh-CN" altLang="en-US" sz="2400" dirty="0"/>
              <a:t>执行下面的命令</a:t>
            </a:r>
            <a:r>
              <a:rPr lang="en-US" altLang="zh-CN" sz="2400" dirty="0" err="1"/>
              <a:t>可以</a:t>
            </a:r>
            <a:r>
              <a:rPr lang="zh-CN" altLang="en-US" sz="2400" dirty="0"/>
              <a:t>列出所有内置函数</a:t>
            </a:r>
          </a:p>
          <a:p>
            <a:pPr>
              <a:buFont typeface="Wingdings" panose="05000000000000000000" pitchFamily="2" charset="2"/>
              <a:buNone/>
              <a:defRPr/>
            </a:pPr>
            <a:r>
              <a:rPr lang="en-US" altLang="zh-CN" sz="2000" dirty="0"/>
              <a:t>&gt;&gt;&gt; </a:t>
            </a:r>
            <a:r>
              <a:rPr lang="en-US" altLang="zh-CN" sz="2000" dirty="0" err="1"/>
              <a:t>dir</a:t>
            </a:r>
            <a:r>
              <a:rPr lang="en-US" altLang="zh-CN" sz="2000" dirty="0"/>
              <a:t>(__</a:t>
            </a:r>
            <a:r>
              <a:rPr lang="en-US" altLang="zh-CN" sz="2000" dirty="0" err="1"/>
              <a:t>builtins</a:t>
            </a:r>
            <a:r>
              <a:rPr lang="en-US" altLang="zh-CN" sz="2000" dirty="0"/>
              <a:t>__)</a:t>
            </a:r>
          </a:p>
          <a:p>
            <a:endParaRPr lang="zh-CN" altLang="en-US" dirty="0"/>
          </a:p>
        </p:txBody>
      </p:sp>
      <p:graphicFrame>
        <p:nvGraphicFramePr>
          <p:cNvPr id="6" name="表格 -1">
            <a:extLst>
              <a:ext uri="{FF2B5EF4-FFF2-40B4-BE49-F238E27FC236}">
                <a16:creationId xmlns:a16="http://schemas.microsoft.com/office/drawing/2014/main" id="{24AE6DDA-7698-47C8-9F6F-D7C0A0AE942D}"/>
              </a:ext>
            </a:extLst>
          </p:cNvPr>
          <p:cNvGraphicFramePr/>
          <p:nvPr>
            <p:extLst>
              <p:ext uri="{D42A27DB-BD31-4B8C-83A1-F6EECF244321}">
                <p14:modId xmlns:p14="http://schemas.microsoft.com/office/powerpoint/2010/main" val="1198476582"/>
              </p:ext>
            </p:extLst>
          </p:nvPr>
        </p:nvGraphicFramePr>
        <p:xfrm>
          <a:off x="3216200" y="1374487"/>
          <a:ext cx="8280400" cy="5330823"/>
        </p:xfrm>
        <a:graphic>
          <a:graphicData uri="http://schemas.openxmlformats.org/drawingml/2006/table">
            <a:tbl>
              <a:tblPr firstRow="1" bandRow="1">
                <a:tableStyleId>{9D7B26C5-4107-4FEC-AEDC-1716B250A1EF}</a:tableStyleId>
              </a:tblPr>
              <a:tblGrid>
                <a:gridCol w="2481377">
                  <a:extLst>
                    <a:ext uri="{9D8B030D-6E8A-4147-A177-3AD203B41FA5}">
                      <a16:colId xmlns:a16="http://schemas.microsoft.com/office/drawing/2014/main" val="20000"/>
                    </a:ext>
                  </a:extLst>
                </a:gridCol>
                <a:gridCol w="5799023">
                  <a:extLst>
                    <a:ext uri="{9D8B030D-6E8A-4147-A177-3AD203B41FA5}">
                      <a16:colId xmlns:a16="http://schemas.microsoft.com/office/drawing/2014/main" val="20001"/>
                    </a:ext>
                  </a:extLst>
                </a:gridCol>
              </a:tblGrid>
              <a:tr h="296157">
                <a:tc>
                  <a:txBody>
                    <a:bodyPr/>
                    <a:lstStyle/>
                    <a:p>
                      <a:pPr marL="0" indent="0" algn="ctr">
                        <a:buNone/>
                      </a:pPr>
                      <a:r>
                        <a:rPr lang="zh-CN" altLang="en-US" sz="1800" b="1" u="none" dirty="0"/>
                        <a:t>函数</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ctr">
                        <a:buNone/>
                      </a:pPr>
                      <a:r>
                        <a:rPr lang="zh-CN" altLang="en-US" sz="1800" b="1" u="none"/>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0"/>
                  </a:ext>
                </a:extLst>
              </a:tr>
              <a:tr h="296157">
                <a:tc>
                  <a:txBody>
                    <a:bodyPr/>
                    <a:lstStyle/>
                    <a:p>
                      <a:pPr marL="0" indent="0" algn="l">
                        <a:buNone/>
                      </a:pPr>
                      <a:r>
                        <a:rPr lang="en-US" altLang="zh-CN" sz="1800" b="0" u="none" dirty="0"/>
                        <a:t>abs(x)</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返回数字</a:t>
                      </a:r>
                      <a:r>
                        <a:rPr lang="en-US" altLang="zh-CN" sz="1800" b="0" u="none" dirty="0"/>
                        <a:t>x</a:t>
                      </a:r>
                      <a:r>
                        <a:rPr lang="zh-CN" altLang="en-US" sz="1800" b="0" u="none" dirty="0"/>
                        <a:t>的绝对值或复数</a:t>
                      </a:r>
                      <a:r>
                        <a:rPr lang="en-US" altLang="zh-CN" sz="1800" b="0" u="none" dirty="0"/>
                        <a:t>x</a:t>
                      </a:r>
                      <a:r>
                        <a:rPr lang="zh-CN" altLang="en-US" sz="1800" b="0" u="none" dirty="0"/>
                        <a:t>的模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1"/>
                  </a:ext>
                </a:extLst>
              </a:tr>
              <a:tr h="888472">
                <a:tc>
                  <a:txBody>
                    <a:bodyPr/>
                    <a:lstStyle/>
                    <a:p>
                      <a:pPr marL="0" indent="0" algn="l">
                        <a:buNone/>
                      </a:pPr>
                      <a:r>
                        <a:rPr lang="en-US" altLang="zh-CN" sz="1800" b="0" u="none" dirty="0"/>
                        <a:t>all(</a:t>
                      </a:r>
                      <a:r>
                        <a:rPr lang="en-US" altLang="zh-CN" sz="1800" b="0" u="none" dirty="0" err="1"/>
                        <a:t>iterable</a:t>
                      </a:r>
                      <a:r>
                        <a:rPr lang="en-US" altLang="zh-CN" sz="1800" b="0" u="none" dirty="0"/>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如果对于可迭代对象中所有元素</a:t>
                      </a:r>
                      <a:r>
                        <a:rPr lang="en-US" altLang="zh-CN" sz="1800" b="0" u="none" dirty="0"/>
                        <a:t>x</a:t>
                      </a:r>
                      <a:r>
                        <a:rPr lang="zh-CN" altLang="en-US" sz="1800" b="0" u="none" dirty="0"/>
                        <a:t>都等价于</a:t>
                      </a:r>
                      <a:r>
                        <a:rPr lang="en-US" altLang="zh-CN" sz="1800" b="0" u="none" dirty="0"/>
                        <a:t>True</a:t>
                      </a:r>
                      <a:r>
                        <a:rPr lang="zh-CN" altLang="en-US" sz="1800" b="0" u="none" dirty="0"/>
                        <a:t>，也就是对于所有元素</a:t>
                      </a:r>
                      <a:r>
                        <a:rPr lang="en-US" altLang="zh-CN" sz="1800" b="0" u="none" dirty="0"/>
                        <a:t>x</a:t>
                      </a:r>
                      <a:r>
                        <a:rPr lang="zh-CN" altLang="en-US" sz="1800" b="0" u="none" dirty="0"/>
                        <a:t>都有</a:t>
                      </a:r>
                      <a:r>
                        <a:rPr lang="en-US" altLang="zh-CN" sz="1800" b="0" u="none" dirty="0"/>
                        <a:t>bool(x)</a:t>
                      </a:r>
                      <a:r>
                        <a:rPr lang="zh-CN" altLang="en-US" sz="1800" b="0" u="none" dirty="0"/>
                        <a:t>等于</a:t>
                      </a:r>
                      <a:r>
                        <a:rPr lang="en-US" altLang="zh-CN" sz="1800" b="0" u="none" dirty="0"/>
                        <a:t>True</a:t>
                      </a:r>
                      <a:r>
                        <a:rPr lang="zh-CN" altLang="en-US" sz="1800" b="0" u="none" dirty="0"/>
                        <a:t>，则返回</a:t>
                      </a:r>
                      <a:r>
                        <a:rPr lang="en-US" altLang="zh-CN" sz="1800" b="0" u="none" dirty="0"/>
                        <a:t>True</a:t>
                      </a:r>
                      <a:r>
                        <a:rPr lang="zh-CN" altLang="en-US" sz="1800" b="0" u="none" dirty="0"/>
                        <a:t>。对于空的可迭代对象也返回</a:t>
                      </a:r>
                      <a:r>
                        <a:rPr lang="en-US" altLang="zh-CN" sz="1800" b="0" u="none" dirty="0"/>
                        <a:t>True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2"/>
                  </a:ext>
                </a:extLst>
              </a:tr>
              <a:tr h="592313">
                <a:tc>
                  <a:txBody>
                    <a:bodyPr/>
                    <a:lstStyle/>
                    <a:p>
                      <a:pPr marL="0" indent="0" algn="l">
                        <a:buNone/>
                      </a:pPr>
                      <a:r>
                        <a:rPr lang="en-US" altLang="zh-CN" sz="1800" b="0" u="none"/>
                        <a:t>any(iterable)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只要可迭代对象</a:t>
                      </a:r>
                      <a:r>
                        <a:rPr lang="en-US" altLang="zh-CN" sz="1800" b="0" u="none" dirty="0" err="1"/>
                        <a:t>iterable</a:t>
                      </a:r>
                      <a:r>
                        <a:rPr lang="zh-CN" altLang="en-US" sz="1800" b="0" u="none" dirty="0"/>
                        <a:t>中存在元素</a:t>
                      </a:r>
                      <a:r>
                        <a:rPr lang="en-US" altLang="zh-CN" sz="1800" b="0" u="none" dirty="0"/>
                        <a:t>x</a:t>
                      </a:r>
                      <a:r>
                        <a:rPr lang="zh-CN" altLang="en-US" sz="1800" b="0" u="none" dirty="0"/>
                        <a:t>使得</a:t>
                      </a:r>
                      <a:r>
                        <a:rPr lang="en-US" altLang="zh-CN" sz="1800" b="0" u="none" dirty="0"/>
                        <a:t>bool(x)</a:t>
                      </a:r>
                      <a:r>
                        <a:rPr lang="zh-CN" altLang="en-US" sz="1800" b="0" u="none" dirty="0"/>
                        <a:t>为</a:t>
                      </a:r>
                      <a:r>
                        <a:rPr lang="en-US" altLang="zh-CN" sz="1800" b="0" u="none" dirty="0"/>
                        <a:t>True</a:t>
                      </a:r>
                      <a:r>
                        <a:rPr lang="zh-CN" altLang="en-US" sz="1800" b="0" u="none" dirty="0"/>
                        <a:t>，则返回</a:t>
                      </a:r>
                      <a:r>
                        <a:rPr lang="en-US" altLang="zh-CN" sz="1800" b="0" u="none" dirty="0"/>
                        <a:t>True</a:t>
                      </a:r>
                      <a:r>
                        <a:rPr lang="zh-CN" altLang="en-US" sz="1800" b="0" u="none" dirty="0"/>
                        <a:t>。对于空的可迭代对象，返回</a:t>
                      </a:r>
                      <a:r>
                        <a:rPr lang="en-US" altLang="zh-CN" sz="1800" b="0" u="none" dirty="0"/>
                        <a:t>False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3"/>
                  </a:ext>
                </a:extLst>
              </a:tr>
              <a:tr h="592313">
                <a:tc>
                  <a:txBody>
                    <a:bodyPr/>
                    <a:lstStyle/>
                    <a:p>
                      <a:pPr marL="0" indent="0" algn="l">
                        <a:buNone/>
                      </a:pPr>
                      <a:r>
                        <a:rPr lang="en-US" altLang="zh-CN" sz="1800" b="0" u="none"/>
                        <a:t>ascii(obj)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把对象转换为</a:t>
                      </a:r>
                      <a:r>
                        <a:rPr lang="en-US" altLang="zh-CN" sz="1800" b="0" u="none" dirty="0"/>
                        <a:t>ASCII</a:t>
                      </a:r>
                      <a:r>
                        <a:rPr lang="zh-CN" altLang="en-US" sz="1800" b="0" u="none" dirty="0"/>
                        <a:t>码表示形式，必要的时候使用转义字符来表示特定的字符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4"/>
                  </a:ext>
                </a:extLst>
              </a:tr>
              <a:tr h="296157">
                <a:tc>
                  <a:txBody>
                    <a:bodyPr/>
                    <a:lstStyle/>
                    <a:p>
                      <a:pPr marL="0" indent="0" algn="l">
                        <a:buNone/>
                      </a:pPr>
                      <a:r>
                        <a:rPr lang="en-US" altLang="zh-CN" sz="1800" b="0" u="none"/>
                        <a:t>bin(x)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把整数</a:t>
                      </a:r>
                      <a:r>
                        <a:rPr lang="en-US" altLang="zh-CN" sz="1800" b="0" u="none" dirty="0"/>
                        <a:t>x</a:t>
                      </a:r>
                      <a:r>
                        <a:rPr lang="zh-CN" altLang="en-US" sz="1800" b="0" u="none" dirty="0"/>
                        <a:t>转换为二进制串表示形式</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5"/>
                  </a:ext>
                </a:extLst>
              </a:tr>
              <a:tr h="296157">
                <a:tc>
                  <a:txBody>
                    <a:bodyPr/>
                    <a:lstStyle/>
                    <a:p>
                      <a:pPr marL="0" indent="0" algn="l">
                        <a:buNone/>
                      </a:pPr>
                      <a:r>
                        <a:rPr lang="en-US" altLang="zh-CN" sz="1800" b="0" u="none"/>
                        <a:t>bool(x)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返回与</a:t>
                      </a:r>
                      <a:r>
                        <a:rPr lang="en-US" altLang="zh-CN" sz="1800" b="0" u="none" dirty="0"/>
                        <a:t>x</a:t>
                      </a:r>
                      <a:r>
                        <a:rPr lang="zh-CN" altLang="en-US" sz="1800" b="0" u="none" dirty="0"/>
                        <a:t>等价的布尔值</a:t>
                      </a:r>
                      <a:r>
                        <a:rPr lang="en-US" altLang="zh-CN" sz="1800" b="0" u="none" dirty="0"/>
                        <a:t>True</a:t>
                      </a:r>
                      <a:r>
                        <a:rPr lang="zh-CN" altLang="en-US" sz="1800" b="0" u="none" dirty="0"/>
                        <a:t>或</a:t>
                      </a:r>
                      <a:r>
                        <a:rPr lang="en-US" altLang="zh-CN" sz="1800" b="0" u="none" dirty="0"/>
                        <a:t>False</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6"/>
                  </a:ext>
                </a:extLst>
              </a:tr>
              <a:tr h="296157">
                <a:tc>
                  <a:txBody>
                    <a:bodyPr/>
                    <a:lstStyle/>
                    <a:p>
                      <a:pPr marL="0" indent="0" algn="l">
                        <a:buNone/>
                      </a:pPr>
                      <a:r>
                        <a:rPr lang="en-US" altLang="zh-CN" sz="1800" b="0" u="none"/>
                        <a:t>bytes(x)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生成字节串，或把指定对象</a:t>
                      </a:r>
                      <a:r>
                        <a:rPr lang="en-US" altLang="zh-CN" sz="1800" b="0" u="none" dirty="0"/>
                        <a:t>x</a:t>
                      </a:r>
                      <a:r>
                        <a:rPr lang="zh-CN" altLang="en-US" sz="1800" b="0" u="none" dirty="0"/>
                        <a:t>转换为字节串表示形式</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7"/>
                  </a:ext>
                </a:extLst>
              </a:tr>
              <a:tr h="592313">
                <a:tc>
                  <a:txBody>
                    <a:bodyPr/>
                    <a:lstStyle/>
                    <a:p>
                      <a:pPr marL="0" indent="0" algn="l">
                        <a:buNone/>
                      </a:pPr>
                      <a:r>
                        <a:rPr lang="en-US" altLang="zh-CN" sz="1800" b="0" u="none"/>
                        <a:t>callable(obj)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测试对象</a:t>
                      </a:r>
                      <a:r>
                        <a:rPr lang="en-US" altLang="zh-CN" sz="1800" b="0" u="none" dirty="0"/>
                        <a:t>obj</a:t>
                      </a:r>
                      <a:r>
                        <a:rPr lang="zh-CN" altLang="en-US" sz="1800" b="0" u="none" dirty="0"/>
                        <a:t>是否可调用。类和函数是可调用的，包含</a:t>
                      </a:r>
                      <a:r>
                        <a:rPr lang="en-US" altLang="zh-CN" sz="1800" b="0" u="none" dirty="0"/>
                        <a:t>__call__()</a:t>
                      </a:r>
                      <a:r>
                        <a:rPr lang="zh-CN" altLang="en-US" sz="1800" b="0" u="none" dirty="0"/>
                        <a:t>方法的类的对象也是可调用的</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8"/>
                  </a:ext>
                </a:extLst>
              </a:tr>
              <a:tr h="592313">
                <a:tc>
                  <a:txBody>
                    <a:bodyPr/>
                    <a:lstStyle/>
                    <a:p>
                      <a:pPr marL="0" indent="0" algn="l">
                        <a:buNone/>
                      </a:pPr>
                      <a:r>
                        <a:rPr lang="en-US" altLang="zh-CN" sz="1800" b="0" u="none"/>
                        <a:t>compile()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用于把</a:t>
                      </a:r>
                      <a:r>
                        <a:rPr lang="en-US" altLang="zh-CN" sz="1800" b="0" u="none" dirty="0"/>
                        <a:t>Python</a:t>
                      </a:r>
                      <a:r>
                        <a:rPr lang="zh-CN" altLang="en-US" sz="1800" b="0" u="none" dirty="0"/>
                        <a:t>代码编译成可被</a:t>
                      </a:r>
                      <a:r>
                        <a:rPr lang="en-US" altLang="zh-CN" sz="1800" b="0" u="none" dirty="0"/>
                        <a:t>exec()</a:t>
                      </a:r>
                      <a:r>
                        <a:rPr lang="zh-CN" altLang="en-US" sz="1800" b="0" u="none" dirty="0"/>
                        <a:t>或</a:t>
                      </a:r>
                      <a:r>
                        <a:rPr lang="en-US" altLang="zh-CN" sz="1800" b="0" u="none" dirty="0"/>
                        <a:t>eval()</a:t>
                      </a:r>
                      <a:r>
                        <a:rPr lang="zh-CN" altLang="en-US" sz="1800" b="0" u="none" dirty="0"/>
                        <a:t>函数执行的代码对象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09"/>
                  </a:ext>
                </a:extLst>
              </a:tr>
              <a:tr h="296157">
                <a:tc>
                  <a:txBody>
                    <a:bodyPr/>
                    <a:lstStyle/>
                    <a:p>
                      <a:pPr marL="0" indent="0" algn="l">
                        <a:buNone/>
                      </a:pPr>
                      <a:r>
                        <a:rPr lang="en-US" altLang="zh-CN" sz="1800" b="0" u="none"/>
                        <a:t>complex(real, [imag])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返回复数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10"/>
                  </a:ext>
                </a:extLst>
              </a:tr>
              <a:tr h="296157">
                <a:tc>
                  <a:txBody>
                    <a:bodyPr/>
                    <a:lstStyle/>
                    <a:p>
                      <a:pPr marL="0" indent="0" algn="l">
                        <a:buNone/>
                      </a:pPr>
                      <a:r>
                        <a:rPr lang="en-US" altLang="zh-CN" sz="1800" b="0" u="none" dirty="0" err="1"/>
                        <a:t>chr</a:t>
                      </a:r>
                      <a:r>
                        <a:rPr lang="en-US" altLang="zh-CN" sz="1800" b="0" u="none" dirty="0"/>
                        <a:t>(x)</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tc>
                  <a:txBody>
                    <a:bodyPr/>
                    <a:lstStyle/>
                    <a:p>
                      <a:pPr marL="0" indent="0" algn="l">
                        <a:buNone/>
                      </a:pPr>
                      <a:r>
                        <a:rPr lang="zh-CN" altLang="en-US" sz="1800" b="0" u="none" dirty="0"/>
                        <a:t>返回</a:t>
                      </a:r>
                      <a:r>
                        <a:rPr lang="en-US" altLang="zh-CN" sz="1800" b="0" u="none" dirty="0"/>
                        <a:t>Unicode</a:t>
                      </a:r>
                      <a:r>
                        <a:rPr lang="zh-CN" altLang="en-US" sz="1800" b="0" u="none" dirty="0"/>
                        <a:t>编码为</a:t>
                      </a:r>
                      <a:r>
                        <a:rPr lang="en-US" altLang="zh-CN" sz="1800" b="0" u="none" dirty="0"/>
                        <a:t>x</a:t>
                      </a:r>
                      <a:r>
                        <a:rPr lang="zh-CN" altLang="en-US" sz="1800" b="0" u="none" dirty="0"/>
                        <a:t>的字符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3" marR="0" marT="0" marB="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7097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2D8A68-8D5F-4233-BE1F-50CD47CEC52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A111448-1C32-4027-89DE-EF17B2DEF711}"/>
              </a:ext>
            </a:extLst>
          </p:cNvPr>
          <p:cNvSpPr>
            <a:spLocks noGrp="1"/>
          </p:cNvSpPr>
          <p:nvPr>
            <p:ph type="body" sz="quarter" idx="15"/>
          </p:nvPr>
        </p:nvSpPr>
        <p:spPr/>
        <p:txBody>
          <a:bodyPr/>
          <a:lstStyle/>
          <a:p>
            <a:endParaRPr lang="zh-CN" altLang="en-US"/>
          </a:p>
        </p:txBody>
      </p:sp>
      <p:graphicFrame>
        <p:nvGraphicFramePr>
          <p:cNvPr id="6" name="表格 -1">
            <a:extLst>
              <a:ext uri="{FF2B5EF4-FFF2-40B4-BE49-F238E27FC236}">
                <a16:creationId xmlns:a16="http://schemas.microsoft.com/office/drawing/2014/main" id="{DEE547CE-8DCD-4072-AB7E-9F8F39A52CCF}"/>
              </a:ext>
            </a:extLst>
          </p:cNvPr>
          <p:cNvGraphicFramePr/>
          <p:nvPr>
            <p:extLst>
              <p:ext uri="{D42A27DB-BD31-4B8C-83A1-F6EECF244321}">
                <p14:modId xmlns:p14="http://schemas.microsoft.com/office/powerpoint/2010/main" val="821001065"/>
              </p:ext>
            </p:extLst>
          </p:nvPr>
        </p:nvGraphicFramePr>
        <p:xfrm>
          <a:off x="1538875" y="1125538"/>
          <a:ext cx="8496300" cy="5514977"/>
        </p:xfrm>
        <a:graphic>
          <a:graphicData uri="http://schemas.openxmlformats.org/drawingml/2006/table">
            <a:tbl>
              <a:tblPr firstRow="1" bandRow="1">
                <a:tableStyleId>{9D7B26C5-4107-4FEC-AEDC-1716B250A1EF}</a:tableStyleId>
              </a:tblPr>
              <a:tblGrid>
                <a:gridCol w="3167463">
                  <a:extLst>
                    <a:ext uri="{9D8B030D-6E8A-4147-A177-3AD203B41FA5}">
                      <a16:colId xmlns:a16="http://schemas.microsoft.com/office/drawing/2014/main" val="20000"/>
                    </a:ext>
                  </a:extLst>
                </a:gridCol>
                <a:gridCol w="5328837">
                  <a:extLst>
                    <a:ext uri="{9D8B030D-6E8A-4147-A177-3AD203B41FA5}">
                      <a16:colId xmlns:a16="http://schemas.microsoft.com/office/drawing/2014/main" val="20001"/>
                    </a:ext>
                  </a:extLst>
                </a:gridCol>
              </a:tblGrid>
              <a:tr h="274357">
                <a:tc>
                  <a:txBody>
                    <a:bodyPr/>
                    <a:lstStyle/>
                    <a:p>
                      <a:pPr marL="0" indent="0" algn="ctr">
                        <a:buNone/>
                      </a:pPr>
                      <a:r>
                        <a:rPr lang="zh-CN" altLang="en-US" sz="1800" b="1" u="none" dirty="0"/>
                        <a:t>函数</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ctr">
                        <a:buNone/>
                      </a:pPr>
                      <a:r>
                        <a:rPr lang="zh-CN" altLang="en-US" sz="1800" b="1" u="none"/>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0"/>
                  </a:ext>
                </a:extLst>
              </a:tr>
              <a:tr h="274357">
                <a:tc>
                  <a:txBody>
                    <a:bodyPr/>
                    <a:lstStyle/>
                    <a:p>
                      <a:pPr marL="0" indent="0" algn="l">
                        <a:buNone/>
                      </a:pPr>
                      <a:r>
                        <a:rPr lang="en-US" altLang="zh-CN" sz="1800" b="0" u="none" dirty="0" err="1"/>
                        <a:t>delattr</a:t>
                      </a:r>
                      <a:r>
                        <a:rPr lang="en-US" altLang="zh-CN" sz="1800" b="0" u="none" dirty="0"/>
                        <a:t>(obj, name)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a:t>删除属性，等价于</a:t>
                      </a:r>
                      <a:r>
                        <a:rPr lang="en-US" altLang="zh-CN" sz="1800" b="0" u="none"/>
                        <a:t>del obj.name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1"/>
                  </a:ext>
                </a:extLst>
              </a:tr>
              <a:tr h="548712">
                <a:tc>
                  <a:txBody>
                    <a:bodyPr/>
                    <a:lstStyle/>
                    <a:p>
                      <a:pPr marL="0" indent="0" algn="l">
                        <a:buNone/>
                      </a:pPr>
                      <a:r>
                        <a:rPr lang="en-US" altLang="zh-CN" sz="1800" b="0" u="none" dirty="0" err="1"/>
                        <a:t>dir</a:t>
                      </a:r>
                      <a:r>
                        <a:rPr lang="en-US" altLang="zh-CN" sz="1800" b="0" u="none" dirty="0"/>
                        <a:t>(obj)</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返回指定对象或模块</a:t>
                      </a:r>
                      <a:r>
                        <a:rPr lang="en-US" altLang="zh-CN" sz="1800" b="0" u="none" dirty="0"/>
                        <a:t>obj</a:t>
                      </a:r>
                      <a:r>
                        <a:rPr lang="zh-CN" altLang="en-US" sz="1800" b="0" u="none" dirty="0"/>
                        <a:t>的成员列表，如果不带参数则返回当前作用域内所有标识符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2"/>
                  </a:ext>
                </a:extLst>
              </a:tr>
              <a:tr h="274357">
                <a:tc>
                  <a:txBody>
                    <a:bodyPr/>
                    <a:lstStyle/>
                    <a:p>
                      <a:pPr marL="0" indent="0" algn="l">
                        <a:buNone/>
                      </a:pPr>
                      <a:r>
                        <a:rPr lang="en-US" altLang="zh-CN" sz="1800" b="0" u="none" dirty="0" err="1"/>
                        <a:t>divmod</a:t>
                      </a:r>
                      <a:r>
                        <a:rPr lang="en-US" altLang="zh-CN" sz="1800" b="0" u="none" dirty="0"/>
                        <a:t>(x, y)</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a:t>返回包含整商和余数的元组</a:t>
                      </a:r>
                      <a:r>
                        <a:rPr lang="en-US" altLang="zh-CN" sz="1800" b="0" u="none"/>
                        <a:t>((x-x%y)/y, x%y)</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3"/>
                  </a:ext>
                </a:extLst>
              </a:tr>
              <a:tr h="823068">
                <a:tc>
                  <a:txBody>
                    <a:bodyPr/>
                    <a:lstStyle/>
                    <a:p>
                      <a:pPr marL="0" indent="0" algn="l">
                        <a:buNone/>
                      </a:pPr>
                      <a:r>
                        <a:rPr lang="en-US" altLang="zh-CN" sz="1800" b="0" u="none" dirty="0"/>
                        <a:t>enumerate(</a:t>
                      </a:r>
                      <a:r>
                        <a:rPr lang="en-US" altLang="zh-CN" sz="1800" b="0" u="none" dirty="0" err="1"/>
                        <a:t>iterable</a:t>
                      </a:r>
                      <a:r>
                        <a:rPr lang="en-US" altLang="zh-CN" sz="1800" b="0" u="none" dirty="0"/>
                        <a:t>[, start])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返回包含元素形式为</a:t>
                      </a:r>
                      <a:r>
                        <a:rPr lang="en-US" altLang="zh-CN" sz="1800" b="0" u="none" dirty="0"/>
                        <a:t>(0, </a:t>
                      </a:r>
                      <a:r>
                        <a:rPr lang="en-US" altLang="zh-CN" sz="1800" b="0" u="none" dirty="0" err="1"/>
                        <a:t>iterable</a:t>
                      </a:r>
                      <a:r>
                        <a:rPr lang="en-US" altLang="zh-CN" sz="1800" b="0" u="none" dirty="0"/>
                        <a:t>[0]), (1, </a:t>
                      </a:r>
                      <a:r>
                        <a:rPr lang="en-US" altLang="zh-CN" sz="1800" b="0" u="none" dirty="0" err="1"/>
                        <a:t>iterable</a:t>
                      </a:r>
                      <a:r>
                        <a:rPr lang="en-US" altLang="zh-CN" sz="1800" b="0" u="none" dirty="0"/>
                        <a:t>[1]), (2, </a:t>
                      </a:r>
                      <a:r>
                        <a:rPr lang="en-US" altLang="zh-CN" sz="1800" b="0" u="none" dirty="0" err="1"/>
                        <a:t>iterable</a:t>
                      </a:r>
                      <a:r>
                        <a:rPr lang="en-US" altLang="zh-CN" sz="1800" b="0" u="none" dirty="0"/>
                        <a:t>[2]), ...</a:t>
                      </a:r>
                      <a:r>
                        <a:rPr lang="zh-CN" altLang="en-US" sz="1800" b="0" u="none" dirty="0"/>
                        <a:t>的迭代器对象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4"/>
                  </a:ext>
                </a:extLst>
              </a:tr>
              <a:tr h="302206">
                <a:tc>
                  <a:txBody>
                    <a:bodyPr/>
                    <a:lstStyle/>
                    <a:p>
                      <a:pPr marL="0" indent="0" algn="l">
                        <a:buNone/>
                      </a:pPr>
                      <a:r>
                        <a:rPr lang="en-US" altLang="zh-CN" sz="1800" b="0" u="none"/>
                        <a:t>eval(s[, globals[, locals]])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计算并返回字符串</a:t>
                      </a:r>
                      <a:r>
                        <a:rPr lang="en-US" altLang="zh-CN" sz="1800" b="0" u="none" dirty="0"/>
                        <a:t>s</a:t>
                      </a:r>
                      <a:r>
                        <a:rPr lang="zh-CN" altLang="en-US" sz="1800" b="0" u="none" dirty="0"/>
                        <a:t>中表达式的值</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5"/>
                  </a:ext>
                </a:extLst>
              </a:tr>
              <a:tr h="274357">
                <a:tc>
                  <a:txBody>
                    <a:bodyPr/>
                    <a:lstStyle/>
                    <a:p>
                      <a:pPr marL="0" indent="0" algn="l">
                        <a:buNone/>
                      </a:pPr>
                      <a:r>
                        <a:rPr lang="en-US" altLang="zh-CN" sz="1800" b="0" u="none"/>
                        <a:t>exec(x)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执行代码或代码对象</a:t>
                      </a:r>
                      <a:r>
                        <a:rPr lang="en-US" altLang="zh-CN" sz="1800" b="0" u="none" dirty="0"/>
                        <a:t>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6"/>
                  </a:ext>
                </a:extLst>
              </a:tr>
              <a:tr h="274357">
                <a:tc>
                  <a:txBody>
                    <a:bodyPr/>
                    <a:lstStyle/>
                    <a:p>
                      <a:pPr marL="0" indent="0" algn="l">
                        <a:buNone/>
                      </a:pPr>
                      <a:r>
                        <a:rPr lang="en-US" altLang="zh-CN" sz="1800" b="0" u="none"/>
                        <a:t>exit()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退出当前解释器环境</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7"/>
                  </a:ext>
                </a:extLst>
              </a:tr>
              <a:tr h="1097424">
                <a:tc>
                  <a:txBody>
                    <a:bodyPr/>
                    <a:lstStyle/>
                    <a:p>
                      <a:pPr marL="0" indent="0" algn="l">
                        <a:buNone/>
                      </a:pPr>
                      <a:r>
                        <a:rPr lang="en-US" altLang="zh-CN" sz="1800" b="0" u="none"/>
                        <a:t>filter(func, seq)</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返回</a:t>
                      </a:r>
                      <a:r>
                        <a:rPr lang="en-US" altLang="zh-CN" sz="1800" b="0" u="none" dirty="0"/>
                        <a:t>filter</a:t>
                      </a:r>
                      <a:r>
                        <a:rPr lang="zh-CN" altLang="en-US" sz="1800" b="0" u="none" dirty="0"/>
                        <a:t>对象，其中包含序列</a:t>
                      </a:r>
                      <a:r>
                        <a:rPr lang="en-US" altLang="zh-CN" sz="1800" b="0" u="none" dirty="0"/>
                        <a:t>seq</a:t>
                      </a:r>
                      <a:r>
                        <a:rPr lang="zh-CN" altLang="en-US" sz="1800" b="0" u="none" dirty="0"/>
                        <a:t>中使得单参数函数</a:t>
                      </a:r>
                      <a:r>
                        <a:rPr lang="en-US" altLang="zh-CN" sz="1800" b="0" u="none" dirty="0" err="1"/>
                        <a:t>func</a:t>
                      </a:r>
                      <a:r>
                        <a:rPr lang="zh-CN" altLang="en-US" sz="1800" b="0" u="none" dirty="0"/>
                        <a:t>返回值为</a:t>
                      </a:r>
                      <a:r>
                        <a:rPr lang="en-US" altLang="zh-CN" sz="1800" b="0" u="none" dirty="0"/>
                        <a:t>True</a:t>
                      </a:r>
                      <a:r>
                        <a:rPr lang="zh-CN" altLang="en-US" sz="1800" b="0" u="none" dirty="0"/>
                        <a:t>的那些元素，如果函数</a:t>
                      </a:r>
                      <a:r>
                        <a:rPr lang="en-US" altLang="zh-CN" sz="1800" b="0" u="none" dirty="0" err="1"/>
                        <a:t>func</a:t>
                      </a:r>
                      <a:r>
                        <a:rPr lang="zh-CN" altLang="en-US" sz="1800" b="0" u="none" dirty="0"/>
                        <a:t>为</a:t>
                      </a:r>
                      <a:r>
                        <a:rPr lang="en-US" altLang="zh-CN" sz="1800" b="0" u="none" dirty="0"/>
                        <a:t>None</a:t>
                      </a:r>
                      <a:r>
                        <a:rPr lang="zh-CN" altLang="en-US" sz="1800" b="0" u="none" dirty="0"/>
                        <a:t>则返回包含</a:t>
                      </a:r>
                      <a:r>
                        <a:rPr lang="en-US" altLang="zh-CN" sz="1800" b="0" u="none" dirty="0"/>
                        <a:t>seq</a:t>
                      </a:r>
                      <a:r>
                        <a:rPr lang="zh-CN" altLang="en-US" sz="1800" b="0" u="none" dirty="0"/>
                        <a:t>中等价于</a:t>
                      </a:r>
                      <a:r>
                        <a:rPr lang="en-US" altLang="zh-CN" sz="1800" b="0" u="none" dirty="0"/>
                        <a:t>True</a:t>
                      </a:r>
                      <a:r>
                        <a:rPr lang="zh-CN" altLang="en-US" sz="1800" b="0" u="none" dirty="0"/>
                        <a:t>的元素的</a:t>
                      </a:r>
                      <a:r>
                        <a:rPr lang="en-US" altLang="zh-CN" sz="1800" b="0" u="none" dirty="0"/>
                        <a:t>filter</a:t>
                      </a:r>
                      <a:r>
                        <a:rPr lang="zh-CN" altLang="en-US" sz="1800" b="0" u="none" dirty="0"/>
                        <a:t>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8"/>
                  </a:ext>
                </a:extLst>
              </a:tr>
              <a:tr h="274357">
                <a:tc>
                  <a:txBody>
                    <a:bodyPr/>
                    <a:lstStyle/>
                    <a:p>
                      <a:pPr marL="0" indent="0" algn="l">
                        <a:buNone/>
                      </a:pPr>
                      <a:r>
                        <a:rPr lang="en-US" altLang="zh-CN" sz="1800" b="0" u="none"/>
                        <a:t>float(x)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把整数或字符串</a:t>
                      </a:r>
                      <a:r>
                        <a:rPr lang="en-US" altLang="zh-CN" sz="1800" b="0" u="none" dirty="0"/>
                        <a:t>x</a:t>
                      </a:r>
                      <a:r>
                        <a:rPr lang="zh-CN" altLang="en-US" sz="1800" b="0" u="none" dirty="0"/>
                        <a:t>转换为浮点数并返回</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09"/>
                  </a:ext>
                </a:extLst>
              </a:tr>
              <a:tr h="274357">
                <a:tc>
                  <a:txBody>
                    <a:bodyPr/>
                    <a:lstStyle/>
                    <a:p>
                      <a:pPr marL="0" indent="0" algn="l">
                        <a:buNone/>
                      </a:pPr>
                      <a:r>
                        <a:rPr lang="en-US" altLang="zh-CN" sz="1800" b="0" u="none"/>
                        <a:t>frozenset([x]))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创建不可变的集合对象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10"/>
                  </a:ext>
                </a:extLst>
              </a:tr>
              <a:tr h="823068">
                <a:tc>
                  <a:txBody>
                    <a:bodyPr/>
                    <a:lstStyle/>
                    <a:p>
                      <a:pPr marL="0" indent="0" algn="l">
                        <a:buNone/>
                      </a:pPr>
                      <a:r>
                        <a:rPr lang="en-US" altLang="zh-CN" sz="1800" b="0" u="none" dirty="0" err="1"/>
                        <a:t>getattr</a:t>
                      </a:r>
                      <a:r>
                        <a:rPr lang="en-US" altLang="zh-CN" sz="1800" b="0" u="none" dirty="0"/>
                        <a:t>(obj, name[, default])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tc>
                  <a:txBody>
                    <a:bodyPr/>
                    <a:lstStyle/>
                    <a:p>
                      <a:pPr marL="0" indent="0" algn="l">
                        <a:buNone/>
                      </a:pPr>
                      <a:r>
                        <a:rPr lang="zh-CN" altLang="en-US" sz="1800" b="0" u="none" dirty="0"/>
                        <a:t>获取对象中指定属性的值，等价于</a:t>
                      </a:r>
                      <a:r>
                        <a:rPr lang="en-US" altLang="zh-CN" sz="1800" b="0" u="none" dirty="0"/>
                        <a:t>obj.name</a:t>
                      </a:r>
                      <a:r>
                        <a:rPr lang="zh-CN" altLang="en-US" sz="1800" b="0" u="none" dirty="0"/>
                        <a:t>，如果不存在指定属性则返回</a:t>
                      </a:r>
                      <a:r>
                        <a:rPr lang="en-US" altLang="zh-CN" sz="1800" b="0" u="none" dirty="0"/>
                        <a:t>default</a:t>
                      </a:r>
                      <a:r>
                        <a:rPr lang="zh-CN" altLang="en-US" sz="1800" b="0" u="none" dirty="0"/>
                        <a:t>的值，如果要访问的属性不存在并且没有指定</a:t>
                      </a:r>
                      <a:r>
                        <a:rPr lang="en-US" altLang="zh-CN" sz="1800" b="0" u="none" dirty="0"/>
                        <a:t>default</a:t>
                      </a:r>
                      <a:r>
                        <a:rPr lang="zh-CN" altLang="en-US" sz="1800" b="0" u="none" dirty="0"/>
                        <a:t>则抛出异常</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56" marR="0" marT="0" marB="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9130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2A1581E-3CFC-409F-A5B1-F710775D6DA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066522F-E803-4566-943E-4A48C9E75E4F}"/>
              </a:ext>
            </a:extLst>
          </p:cNvPr>
          <p:cNvSpPr>
            <a:spLocks noGrp="1"/>
          </p:cNvSpPr>
          <p:nvPr>
            <p:ph type="body" sz="quarter" idx="15"/>
          </p:nvPr>
        </p:nvSpPr>
        <p:spPr/>
        <p:txBody>
          <a:bodyPr/>
          <a:lstStyle/>
          <a:p>
            <a:endParaRPr lang="zh-CN" altLang="en-US"/>
          </a:p>
        </p:txBody>
      </p:sp>
      <p:graphicFrame>
        <p:nvGraphicFramePr>
          <p:cNvPr id="6" name="表格 -1">
            <a:extLst>
              <a:ext uri="{FF2B5EF4-FFF2-40B4-BE49-F238E27FC236}">
                <a16:creationId xmlns:a16="http://schemas.microsoft.com/office/drawing/2014/main" id="{90C6DEEC-6328-4541-9D9D-0FCBF2860B8E}"/>
              </a:ext>
            </a:extLst>
          </p:cNvPr>
          <p:cNvGraphicFramePr/>
          <p:nvPr>
            <p:extLst>
              <p:ext uri="{D42A27DB-BD31-4B8C-83A1-F6EECF244321}">
                <p14:modId xmlns:p14="http://schemas.microsoft.com/office/powerpoint/2010/main" val="3316051509"/>
              </p:ext>
            </p:extLst>
          </p:nvPr>
        </p:nvGraphicFramePr>
        <p:xfrm>
          <a:off x="1710520" y="1217338"/>
          <a:ext cx="8280400" cy="5111751"/>
        </p:xfrm>
        <a:graphic>
          <a:graphicData uri="http://schemas.openxmlformats.org/drawingml/2006/table">
            <a:tbl>
              <a:tblPr firstRow="1" bandRow="1">
                <a:tableStyleId>{9D7B26C5-4107-4FEC-AEDC-1716B250A1EF}</a:tableStyleId>
              </a:tblPr>
              <a:tblGrid>
                <a:gridCol w="2688320">
                  <a:extLst>
                    <a:ext uri="{9D8B030D-6E8A-4147-A177-3AD203B41FA5}">
                      <a16:colId xmlns:a16="http://schemas.microsoft.com/office/drawing/2014/main" val="20000"/>
                    </a:ext>
                  </a:extLst>
                </a:gridCol>
                <a:gridCol w="5592080">
                  <a:extLst>
                    <a:ext uri="{9D8B030D-6E8A-4147-A177-3AD203B41FA5}">
                      <a16:colId xmlns:a16="http://schemas.microsoft.com/office/drawing/2014/main" val="20001"/>
                    </a:ext>
                  </a:extLst>
                </a:gridCol>
              </a:tblGrid>
              <a:tr h="309731">
                <a:tc>
                  <a:txBody>
                    <a:bodyPr/>
                    <a:lstStyle/>
                    <a:p>
                      <a:pPr marL="0" indent="0" algn="ctr">
                        <a:buNone/>
                      </a:pPr>
                      <a:r>
                        <a:rPr lang="zh-CN" altLang="en-US" sz="1800" b="1" u="none" dirty="0"/>
                        <a:t>函数</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ctr">
                        <a:buNone/>
                      </a:pPr>
                      <a:r>
                        <a:rPr lang="zh-CN" altLang="en-US" sz="1800" b="1" u="none"/>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0"/>
                  </a:ext>
                </a:extLst>
              </a:tr>
              <a:tr h="326197">
                <a:tc>
                  <a:txBody>
                    <a:bodyPr/>
                    <a:lstStyle/>
                    <a:p>
                      <a:pPr marL="0" indent="0" algn="l">
                        <a:buNone/>
                      </a:pPr>
                      <a:r>
                        <a:rPr lang="en-US" altLang="zh-CN" sz="1800" b="0" u="none" dirty="0" err="1"/>
                        <a:t>globals</a:t>
                      </a:r>
                      <a:r>
                        <a:rPr lang="en-US" altLang="zh-CN" sz="1800" b="0" u="none" dirty="0"/>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a:t>返回包含当前作用域内全局变量及其值的字典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1"/>
                  </a:ext>
                </a:extLst>
              </a:tr>
              <a:tr h="324763">
                <a:tc>
                  <a:txBody>
                    <a:bodyPr/>
                    <a:lstStyle/>
                    <a:p>
                      <a:pPr marL="0" indent="0" algn="l">
                        <a:buNone/>
                      </a:pPr>
                      <a:r>
                        <a:rPr lang="en-US" altLang="zh-CN" sz="1800" b="0" u="none" dirty="0" err="1"/>
                        <a:t>hasattr</a:t>
                      </a:r>
                      <a:r>
                        <a:rPr lang="en-US" altLang="zh-CN" sz="1800" b="0" u="none" dirty="0"/>
                        <a:t>(obj, name)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测试对象</a:t>
                      </a:r>
                      <a:r>
                        <a:rPr lang="en-US" altLang="zh-CN" sz="1800" b="0" u="none" dirty="0"/>
                        <a:t>obj</a:t>
                      </a:r>
                      <a:r>
                        <a:rPr lang="zh-CN" altLang="en-US" sz="1800" b="0" u="none" dirty="0"/>
                        <a:t>是否具有名为</a:t>
                      </a:r>
                      <a:r>
                        <a:rPr lang="en-US" altLang="zh-CN" sz="1800" b="0" u="none" dirty="0"/>
                        <a:t>name</a:t>
                      </a:r>
                      <a:r>
                        <a:rPr lang="zh-CN" altLang="en-US" sz="1800" b="0" u="none" dirty="0"/>
                        <a:t>的成员</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2"/>
                  </a:ext>
                </a:extLst>
              </a:tr>
              <a:tr h="324763">
                <a:tc>
                  <a:txBody>
                    <a:bodyPr/>
                    <a:lstStyle/>
                    <a:p>
                      <a:pPr marL="0" indent="0" algn="l">
                        <a:buNone/>
                      </a:pPr>
                      <a:r>
                        <a:rPr lang="en-US" altLang="zh-CN" sz="1800" b="0" u="none" dirty="0"/>
                        <a:t>hash(x)</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返回对象</a:t>
                      </a:r>
                      <a:r>
                        <a:rPr lang="en-US" altLang="zh-CN" sz="1800" b="0" u="none" dirty="0"/>
                        <a:t>x</a:t>
                      </a:r>
                      <a:r>
                        <a:rPr lang="zh-CN" altLang="en-US" sz="1800" b="0" u="none" dirty="0"/>
                        <a:t>的哈希值，如果</a:t>
                      </a:r>
                      <a:r>
                        <a:rPr lang="en-US" altLang="zh-CN" sz="1800" b="0" u="none" dirty="0"/>
                        <a:t>x</a:t>
                      </a:r>
                      <a:r>
                        <a:rPr lang="zh-CN" altLang="en-US" sz="1800" b="0" u="none" dirty="0"/>
                        <a:t>不可哈希则抛出异常</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3"/>
                  </a:ext>
                </a:extLst>
              </a:tr>
              <a:tr h="326197">
                <a:tc>
                  <a:txBody>
                    <a:bodyPr/>
                    <a:lstStyle/>
                    <a:p>
                      <a:pPr marL="0" indent="0" algn="l">
                        <a:buNone/>
                      </a:pPr>
                      <a:r>
                        <a:rPr lang="en-US" altLang="zh-CN" sz="1800" b="0" u="none"/>
                        <a:t>help(obj)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a:t>返回对象</a:t>
                      </a:r>
                      <a:r>
                        <a:rPr lang="en-US" altLang="zh-CN" sz="1800" b="0" u="none"/>
                        <a:t>obj</a:t>
                      </a:r>
                      <a:r>
                        <a:rPr lang="zh-CN" altLang="en-US" sz="1800" b="0" u="none"/>
                        <a:t>的帮助信息</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4"/>
                  </a:ext>
                </a:extLst>
              </a:tr>
              <a:tr h="325480">
                <a:tc>
                  <a:txBody>
                    <a:bodyPr/>
                    <a:lstStyle/>
                    <a:p>
                      <a:pPr marL="0" indent="0" algn="l">
                        <a:buNone/>
                      </a:pPr>
                      <a:r>
                        <a:rPr lang="en-US" altLang="zh-CN" sz="1800" b="0" u="none"/>
                        <a:t>hex(x)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把整数</a:t>
                      </a:r>
                      <a:r>
                        <a:rPr lang="en-US" altLang="zh-CN" sz="1800" b="0" u="none" dirty="0"/>
                        <a:t>x</a:t>
                      </a:r>
                      <a:r>
                        <a:rPr lang="zh-CN" altLang="en-US" sz="1800" b="0" u="none" dirty="0"/>
                        <a:t>转换为十六进制串</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5"/>
                  </a:ext>
                </a:extLst>
              </a:tr>
              <a:tr h="324763">
                <a:tc>
                  <a:txBody>
                    <a:bodyPr/>
                    <a:lstStyle/>
                    <a:p>
                      <a:pPr marL="0" indent="0" algn="l">
                        <a:buNone/>
                      </a:pPr>
                      <a:r>
                        <a:rPr lang="en-US" altLang="zh-CN" sz="1800" b="0" u="none"/>
                        <a:t>id(obj)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a:t>返回对象</a:t>
                      </a:r>
                      <a:r>
                        <a:rPr lang="en-US" altLang="zh-CN" sz="1800" b="0" u="none"/>
                        <a:t>obj</a:t>
                      </a:r>
                      <a:r>
                        <a:rPr lang="zh-CN" altLang="en-US" sz="1800" b="0" u="none"/>
                        <a:t>的标识（内存地址）</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6"/>
                  </a:ext>
                </a:extLst>
              </a:tr>
              <a:tr h="325480">
                <a:tc>
                  <a:txBody>
                    <a:bodyPr/>
                    <a:lstStyle/>
                    <a:p>
                      <a:pPr marL="0" indent="0" algn="l">
                        <a:buNone/>
                      </a:pPr>
                      <a:r>
                        <a:rPr lang="en-US" altLang="zh-CN" sz="1800" b="0" u="none"/>
                        <a:t>input([</a:t>
                      </a:r>
                      <a:r>
                        <a:rPr lang="zh-CN" altLang="en-US" sz="1800" b="0" u="none"/>
                        <a:t>提示</a:t>
                      </a:r>
                      <a:r>
                        <a:rPr lang="en-US" altLang="zh-CN" sz="1800" b="0" u="none"/>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显示提示，接收键盘输入的内容，返回字符串</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7"/>
                  </a:ext>
                </a:extLst>
              </a:tr>
              <a:tr h="929192">
                <a:tc>
                  <a:txBody>
                    <a:bodyPr/>
                    <a:lstStyle/>
                    <a:p>
                      <a:pPr marL="0" indent="0" algn="l">
                        <a:buNone/>
                      </a:pPr>
                      <a:r>
                        <a:rPr lang="en-US" altLang="zh-CN" sz="1800" b="0" u="none"/>
                        <a:t>int(x[, 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返回实数（</a:t>
                      </a:r>
                      <a:r>
                        <a:rPr lang="en-US" altLang="zh-CN" sz="1800" b="0" u="none" dirty="0"/>
                        <a:t>float</a:t>
                      </a:r>
                      <a:r>
                        <a:rPr lang="zh-CN" altLang="en-US" sz="1800" b="0" u="none" dirty="0"/>
                        <a:t>）、分数（</a:t>
                      </a:r>
                      <a:r>
                        <a:rPr lang="en-US" altLang="zh-CN" sz="1800" b="0" u="none" dirty="0"/>
                        <a:t>Fraction</a:t>
                      </a:r>
                      <a:r>
                        <a:rPr lang="zh-CN" altLang="en-US" sz="1800" b="0" u="none" dirty="0"/>
                        <a:t>）或高精度实数（</a:t>
                      </a:r>
                      <a:r>
                        <a:rPr lang="en-US" altLang="zh-CN" sz="1800" b="0" u="none" dirty="0"/>
                        <a:t>Decimal</a:t>
                      </a:r>
                      <a:r>
                        <a:rPr lang="zh-CN" altLang="en-US" sz="1800" b="0" u="none" dirty="0"/>
                        <a:t>）</a:t>
                      </a:r>
                      <a:r>
                        <a:rPr lang="en-US" altLang="zh-CN" sz="1800" b="0" u="none" dirty="0"/>
                        <a:t>x</a:t>
                      </a:r>
                      <a:r>
                        <a:rPr lang="zh-CN" altLang="en-US" sz="1800" b="0" u="none" dirty="0"/>
                        <a:t>的整数部分，或把</a:t>
                      </a:r>
                      <a:r>
                        <a:rPr lang="en-US" altLang="zh-CN" sz="1800" b="0" u="none" dirty="0"/>
                        <a:t>d</a:t>
                      </a:r>
                      <a:r>
                        <a:rPr lang="zh-CN" altLang="en-US" sz="1800" b="0" u="none" dirty="0"/>
                        <a:t>进制的字符串</a:t>
                      </a:r>
                      <a:r>
                        <a:rPr lang="en-US" altLang="zh-CN" sz="1800" b="0" u="none" dirty="0"/>
                        <a:t>x</a:t>
                      </a:r>
                      <a:r>
                        <a:rPr lang="zh-CN" altLang="en-US" sz="1800" b="0" u="none" dirty="0"/>
                        <a:t>转换为十进制并返回，</a:t>
                      </a:r>
                      <a:r>
                        <a:rPr lang="en-US" altLang="zh-CN" sz="1800" b="0" u="none" dirty="0"/>
                        <a:t>d</a:t>
                      </a:r>
                      <a:r>
                        <a:rPr lang="zh-CN" altLang="en-US" sz="1800" b="0" u="none" dirty="0"/>
                        <a:t>默认为十进制</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8"/>
                  </a:ext>
                </a:extLst>
              </a:tr>
              <a:tr h="619462">
                <a:tc>
                  <a:txBody>
                    <a:bodyPr/>
                    <a:lstStyle/>
                    <a:p>
                      <a:pPr marL="0" indent="0" algn="l">
                        <a:buNone/>
                      </a:pPr>
                      <a:r>
                        <a:rPr lang="en-US" altLang="zh-CN" sz="1800" b="0" u="none"/>
                        <a:t>isinstance(obj, class-or-type-or-tuple)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a:t>测试对象</a:t>
                      </a:r>
                      <a:r>
                        <a:rPr lang="en-US" altLang="zh-CN" sz="1800" b="0" u="none"/>
                        <a:t>obj</a:t>
                      </a:r>
                      <a:r>
                        <a:rPr lang="zh-CN" altLang="en-US" sz="1800" b="0" u="none"/>
                        <a:t>是否属于指定类型（如果有多个类型的话需要放到元组中）的实例</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09"/>
                  </a:ext>
                </a:extLst>
              </a:tr>
              <a:tr h="324763">
                <a:tc>
                  <a:txBody>
                    <a:bodyPr/>
                    <a:lstStyle/>
                    <a:p>
                      <a:pPr marL="0" indent="0" algn="l">
                        <a:buNone/>
                      </a:pPr>
                      <a:r>
                        <a:rPr lang="en-US" altLang="zh-CN" sz="1800" b="0" u="none"/>
                        <a:t>iter(...)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返回指定对象的可迭代对象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10"/>
                  </a:ext>
                </a:extLst>
              </a:tr>
              <a:tr h="650960">
                <a:tc>
                  <a:txBody>
                    <a:bodyPr/>
                    <a:lstStyle/>
                    <a:p>
                      <a:pPr marL="0" indent="0" algn="l">
                        <a:buNone/>
                      </a:pPr>
                      <a:r>
                        <a:rPr lang="en-US" altLang="zh-CN" sz="1800" b="0" u="none" dirty="0" err="1"/>
                        <a:t>len</a:t>
                      </a:r>
                      <a:r>
                        <a:rPr lang="en-US" altLang="zh-CN" sz="1800" b="0" u="none" dirty="0"/>
                        <a:t>(obj)</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tc>
                  <a:txBody>
                    <a:bodyPr/>
                    <a:lstStyle/>
                    <a:p>
                      <a:pPr marL="0" indent="0" algn="l">
                        <a:buNone/>
                      </a:pPr>
                      <a:r>
                        <a:rPr lang="zh-CN" altLang="en-US" sz="1800" b="0" u="none" dirty="0"/>
                        <a:t>返回对象</a:t>
                      </a:r>
                      <a:r>
                        <a:rPr lang="en-US" altLang="zh-CN" sz="1800" b="0" u="none" dirty="0"/>
                        <a:t>obj</a:t>
                      </a:r>
                      <a:r>
                        <a:rPr lang="zh-CN" altLang="en-US" sz="1800" b="0" u="none" dirty="0"/>
                        <a:t>包含的元素个数，适用于列表、元组、集合、字典、字符串以及</a:t>
                      </a:r>
                      <a:r>
                        <a:rPr lang="en-US" altLang="zh-CN" sz="1800" b="0" u="none" dirty="0"/>
                        <a:t>range</a:t>
                      </a:r>
                      <a:r>
                        <a:rPr lang="zh-CN" altLang="en-US" sz="1800" b="0" u="none" dirty="0"/>
                        <a:t>对象和其他可迭代对象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0" marT="0" marB="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0213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2D4A902-972F-436F-B357-A423D8997AC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D69B13A-7F0C-4768-B721-55C4CE71BA51}"/>
              </a:ext>
            </a:extLst>
          </p:cNvPr>
          <p:cNvSpPr>
            <a:spLocks noGrp="1"/>
          </p:cNvSpPr>
          <p:nvPr>
            <p:ph type="body" sz="quarter" idx="15"/>
          </p:nvPr>
        </p:nvSpPr>
        <p:spPr/>
        <p:txBody>
          <a:bodyPr/>
          <a:lstStyle/>
          <a:p>
            <a:endParaRPr lang="zh-CN" altLang="en-US"/>
          </a:p>
        </p:txBody>
      </p:sp>
      <p:graphicFrame>
        <p:nvGraphicFramePr>
          <p:cNvPr id="6" name="表格 -1">
            <a:extLst>
              <a:ext uri="{FF2B5EF4-FFF2-40B4-BE49-F238E27FC236}">
                <a16:creationId xmlns:a16="http://schemas.microsoft.com/office/drawing/2014/main" id="{9637B2A6-9ECD-40B3-9447-0E6DB470EAB2}"/>
              </a:ext>
            </a:extLst>
          </p:cNvPr>
          <p:cNvGraphicFramePr/>
          <p:nvPr>
            <p:extLst>
              <p:ext uri="{D42A27DB-BD31-4B8C-83A1-F6EECF244321}">
                <p14:modId xmlns:p14="http://schemas.microsoft.com/office/powerpoint/2010/main" val="2003595191"/>
              </p:ext>
            </p:extLst>
          </p:nvPr>
        </p:nvGraphicFramePr>
        <p:xfrm>
          <a:off x="1726765" y="1350474"/>
          <a:ext cx="8496300" cy="4964111"/>
        </p:xfrm>
        <a:graphic>
          <a:graphicData uri="http://schemas.openxmlformats.org/drawingml/2006/table">
            <a:tbl>
              <a:tblPr firstRow="1" bandRow="1">
                <a:tableStyleId>{9D7B26C5-4107-4FEC-AEDC-1716B250A1EF}</a:tableStyleId>
              </a:tblPr>
              <a:tblGrid>
                <a:gridCol w="2792053">
                  <a:extLst>
                    <a:ext uri="{9D8B030D-6E8A-4147-A177-3AD203B41FA5}">
                      <a16:colId xmlns:a16="http://schemas.microsoft.com/office/drawing/2014/main" val="20000"/>
                    </a:ext>
                  </a:extLst>
                </a:gridCol>
                <a:gridCol w="5704247">
                  <a:extLst>
                    <a:ext uri="{9D8B030D-6E8A-4147-A177-3AD203B41FA5}">
                      <a16:colId xmlns:a16="http://schemas.microsoft.com/office/drawing/2014/main" val="20001"/>
                    </a:ext>
                  </a:extLst>
                </a:gridCol>
              </a:tblGrid>
              <a:tr h="380477">
                <a:tc>
                  <a:txBody>
                    <a:bodyPr/>
                    <a:lstStyle/>
                    <a:p>
                      <a:pPr marL="0" indent="0" algn="ctr">
                        <a:buNone/>
                      </a:pPr>
                      <a:r>
                        <a:rPr lang="zh-CN" altLang="en-US" sz="1800" b="1" u="none" dirty="0"/>
                        <a:t>函数</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ctr">
                        <a:buNone/>
                      </a:pPr>
                      <a:r>
                        <a:rPr lang="zh-CN" altLang="en-US" sz="1800" b="1" u="none"/>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0"/>
                  </a:ext>
                </a:extLst>
              </a:tr>
              <a:tr h="612209">
                <a:tc>
                  <a:txBody>
                    <a:bodyPr/>
                    <a:lstStyle/>
                    <a:p>
                      <a:pPr marL="0" indent="0" algn="l">
                        <a:buNone/>
                      </a:pPr>
                      <a:r>
                        <a:rPr lang="en-US" altLang="zh-CN" sz="1800" b="0" u="none" dirty="0"/>
                        <a:t>list([x])</a:t>
                      </a:r>
                      <a:r>
                        <a:rPr lang="zh-CN" altLang="en-US" sz="1800" b="0" u="none" dirty="0"/>
                        <a:t>、</a:t>
                      </a:r>
                      <a:r>
                        <a:rPr lang="en-US" altLang="zh-CN" sz="1800" b="0" u="none" dirty="0"/>
                        <a:t>set([x])</a:t>
                      </a:r>
                      <a:r>
                        <a:rPr lang="zh-CN" altLang="en-US" sz="1800" b="0" u="none" dirty="0"/>
                        <a:t>、</a:t>
                      </a:r>
                      <a:r>
                        <a:rPr lang="en-US" altLang="zh-CN" sz="1800" b="0" u="none" dirty="0"/>
                        <a:t>tuple([x])</a:t>
                      </a:r>
                      <a:r>
                        <a:rPr lang="zh-CN" altLang="en-US" sz="1800" b="0" u="none" dirty="0"/>
                        <a:t>、</a:t>
                      </a:r>
                      <a:r>
                        <a:rPr lang="en-US" altLang="zh-CN" sz="1800" b="0" u="none" dirty="0" err="1"/>
                        <a:t>dict</a:t>
                      </a:r>
                      <a:r>
                        <a:rPr lang="en-US" altLang="zh-CN" sz="1800" b="0" u="none" dirty="0"/>
                        <a:t>([x])</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a:t>把对象</a:t>
                      </a:r>
                      <a:r>
                        <a:rPr lang="en-US" altLang="zh-CN" sz="1800" b="0" u="none"/>
                        <a:t>x</a:t>
                      </a:r>
                      <a:r>
                        <a:rPr lang="zh-CN" altLang="en-US" sz="1800" b="0" u="none"/>
                        <a:t>转换为列表、集合、元组或字典并返回，或生成空列表、空集合、空元组、空字典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1"/>
                  </a:ext>
                </a:extLst>
              </a:tr>
              <a:tr h="365597">
                <a:tc>
                  <a:txBody>
                    <a:bodyPr/>
                    <a:lstStyle/>
                    <a:p>
                      <a:pPr marL="0" indent="0" algn="l">
                        <a:buNone/>
                      </a:pPr>
                      <a:r>
                        <a:rPr lang="en-US" altLang="zh-CN" sz="1800" b="0" u="none" dirty="0"/>
                        <a:t>locals()</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a:t>返回包含当前作用域内局部变量及其值的字典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2"/>
                  </a:ext>
                </a:extLst>
              </a:tr>
              <a:tr h="612209">
                <a:tc>
                  <a:txBody>
                    <a:bodyPr/>
                    <a:lstStyle/>
                    <a:p>
                      <a:pPr marL="0" indent="0" algn="l">
                        <a:buNone/>
                      </a:pPr>
                      <a:r>
                        <a:rPr lang="en-US" altLang="zh-CN" sz="1800" b="0" u="none"/>
                        <a:t>map(func, *iterables)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返回包含若干函数值的</a:t>
                      </a:r>
                      <a:r>
                        <a:rPr lang="en-US" altLang="zh-CN" sz="1800" b="0" u="none" dirty="0"/>
                        <a:t>map</a:t>
                      </a:r>
                      <a:r>
                        <a:rPr lang="zh-CN" altLang="en-US" sz="1800" b="0" u="none" dirty="0"/>
                        <a:t>对象，函数</a:t>
                      </a:r>
                      <a:r>
                        <a:rPr lang="en-US" altLang="zh-CN" sz="1800" b="0" u="none" dirty="0" err="1"/>
                        <a:t>func</a:t>
                      </a:r>
                      <a:r>
                        <a:rPr lang="zh-CN" altLang="en-US" sz="1800" b="0" u="none" dirty="0"/>
                        <a:t>的参数分别来自于</a:t>
                      </a:r>
                      <a:r>
                        <a:rPr lang="en-US" altLang="zh-CN" sz="1800" b="0" u="none" dirty="0" err="1"/>
                        <a:t>iterables</a:t>
                      </a:r>
                      <a:r>
                        <a:rPr lang="zh-CN" altLang="en-US" sz="1800" b="0" u="none" dirty="0"/>
                        <a:t>指定的每个迭代对象，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3"/>
                  </a:ext>
                </a:extLst>
              </a:tr>
              <a:tr h="918313">
                <a:tc>
                  <a:txBody>
                    <a:bodyPr/>
                    <a:lstStyle/>
                    <a:p>
                      <a:pPr marL="0" indent="0" algn="l">
                        <a:buNone/>
                      </a:pPr>
                      <a:r>
                        <a:rPr lang="en-US" altLang="zh-CN" sz="1800" b="0" u="none"/>
                        <a:t>max(x)</a:t>
                      </a:r>
                      <a:r>
                        <a:rPr lang="zh-CN" altLang="en-US" sz="1800" b="0" u="none"/>
                        <a:t>、 </a:t>
                      </a:r>
                      <a:r>
                        <a:rPr lang="en-US" altLang="zh-CN" sz="1800" b="0" u="none"/>
                        <a:t>min(x)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返回可迭代对象</a:t>
                      </a:r>
                      <a:r>
                        <a:rPr lang="en-US" altLang="zh-CN" sz="1800" b="0" u="none" dirty="0"/>
                        <a:t>x</a:t>
                      </a:r>
                      <a:r>
                        <a:rPr lang="zh-CN" altLang="en-US" sz="1800" b="0" u="none" dirty="0"/>
                        <a:t>中的最大值、最小值，要求</a:t>
                      </a:r>
                      <a:r>
                        <a:rPr lang="en-US" altLang="zh-CN" sz="1800" b="0" u="none" dirty="0"/>
                        <a:t>x</a:t>
                      </a:r>
                      <a:r>
                        <a:rPr lang="zh-CN" altLang="en-US" sz="1800" b="0" u="none" dirty="0"/>
                        <a:t>中的所有元素之间可比较大小，允许指定排序规则和</a:t>
                      </a:r>
                      <a:r>
                        <a:rPr lang="en-US" altLang="zh-CN" sz="1800" b="0" u="none" dirty="0"/>
                        <a:t>x</a:t>
                      </a:r>
                      <a:r>
                        <a:rPr lang="zh-CN" altLang="en-US" sz="1800" b="0" u="none" dirty="0"/>
                        <a:t>为空时返回的默认值</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4"/>
                  </a:ext>
                </a:extLst>
              </a:tr>
              <a:tr h="612209">
                <a:tc>
                  <a:txBody>
                    <a:bodyPr/>
                    <a:lstStyle/>
                    <a:p>
                      <a:pPr marL="0" indent="0" algn="l">
                        <a:buNone/>
                      </a:pPr>
                      <a:r>
                        <a:rPr lang="en-US" altLang="zh-CN" sz="1800" b="0" u="none"/>
                        <a:t>next(iterator[, default])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返回可迭代对象</a:t>
                      </a:r>
                      <a:r>
                        <a:rPr lang="en-US" altLang="zh-CN" sz="1800" b="0" u="none" dirty="0"/>
                        <a:t>x</a:t>
                      </a:r>
                      <a:r>
                        <a:rPr lang="zh-CN" altLang="en-US" sz="1800" b="0" u="none" dirty="0"/>
                        <a:t>中的下一个元素，允许指定迭代结束之后继续迭代时返回的默认值</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5"/>
                  </a:ext>
                </a:extLst>
              </a:tr>
              <a:tr h="364889">
                <a:tc>
                  <a:txBody>
                    <a:bodyPr/>
                    <a:lstStyle/>
                    <a:p>
                      <a:pPr marL="0" indent="0" algn="l">
                        <a:buNone/>
                      </a:pPr>
                      <a:r>
                        <a:rPr lang="en-US" altLang="zh-CN" sz="1800" b="0" u="none"/>
                        <a:t>oct(x)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把整数</a:t>
                      </a:r>
                      <a:r>
                        <a:rPr lang="en-US" altLang="zh-CN" sz="1800" b="0" u="none" dirty="0"/>
                        <a:t>x</a:t>
                      </a:r>
                      <a:r>
                        <a:rPr lang="zh-CN" altLang="en-US" sz="1800" b="0" u="none" dirty="0"/>
                        <a:t>转换为八进制串</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6"/>
                  </a:ext>
                </a:extLst>
              </a:tr>
              <a:tr h="365597">
                <a:tc>
                  <a:txBody>
                    <a:bodyPr/>
                    <a:lstStyle/>
                    <a:p>
                      <a:pPr marL="0" indent="0" algn="l">
                        <a:buNone/>
                      </a:pPr>
                      <a:r>
                        <a:rPr lang="en-US" altLang="zh-CN" sz="1800" b="0" u="none"/>
                        <a:t>open(name[, mode])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以指定模式</a:t>
                      </a:r>
                      <a:r>
                        <a:rPr lang="en-US" altLang="zh-CN" sz="1800" b="0" u="none" dirty="0"/>
                        <a:t>mode</a:t>
                      </a:r>
                      <a:r>
                        <a:rPr lang="zh-CN" altLang="en-US" sz="1800" b="0" u="none" dirty="0"/>
                        <a:t>打开文件</a:t>
                      </a:r>
                      <a:r>
                        <a:rPr lang="en-US" altLang="zh-CN" sz="1800" b="0" u="none" dirty="0"/>
                        <a:t>name</a:t>
                      </a:r>
                      <a:r>
                        <a:rPr lang="zh-CN" altLang="en-US" sz="1800" b="0" u="none" dirty="0"/>
                        <a:t>并返回文件对象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7"/>
                  </a:ext>
                </a:extLst>
              </a:tr>
              <a:tr h="367014">
                <a:tc>
                  <a:txBody>
                    <a:bodyPr/>
                    <a:lstStyle/>
                    <a:p>
                      <a:pPr marL="0" indent="0" algn="l">
                        <a:buNone/>
                      </a:pPr>
                      <a:r>
                        <a:rPr lang="en-US" altLang="zh-CN" sz="1800" b="0" u="none"/>
                        <a:t>ord(x)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返回</a:t>
                      </a:r>
                      <a:r>
                        <a:rPr lang="en-US" altLang="zh-CN" sz="1800" b="0" u="none" dirty="0"/>
                        <a:t>1</a:t>
                      </a:r>
                      <a:r>
                        <a:rPr lang="zh-CN" altLang="en-US" sz="1800" b="0" u="none" dirty="0"/>
                        <a:t>个字符</a:t>
                      </a:r>
                      <a:r>
                        <a:rPr lang="en-US" altLang="zh-CN" sz="1800" b="0" u="none" dirty="0"/>
                        <a:t>x</a:t>
                      </a:r>
                      <a:r>
                        <a:rPr lang="zh-CN" altLang="en-US" sz="1800" b="0" u="none" dirty="0"/>
                        <a:t>的</a:t>
                      </a:r>
                      <a:r>
                        <a:rPr lang="en-US" altLang="zh-CN" sz="1800" b="0" u="none" dirty="0"/>
                        <a:t>Unicode</a:t>
                      </a:r>
                      <a:r>
                        <a:rPr lang="zh-CN" altLang="en-US" sz="1800" b="0" u="none" dirty="0"/>
                        <a:t>编码</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8"/>
                  </a:ext>
                </a:extLst>
              </a:tr>
              <a:tr h="365597">
                <a:tc>
                  <a:txBody>
                    <a:bodyPr/>
                    <a:lstStyle/>
                    <a:p>
                      <a:pPr marL="0" indent="0" algn="l">
                        <a:buNone/>
                      </a:pPr>
                      <a:r>
                        <a:rPr lang="en-US" altLang="zh-CN" sz="1800" b="0" u="none" dirty="0"/>
                        <a:t>pow(x, y, z=None)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tc>
                  <a:txBody>
                    <a:bodyPr/>
                    <a:lstStyle/>
                    <a:p>
                      <a:pPr marL="0" indent="0" algn="l">
                        <a:buNone/>
                      </a:pPr>
                      <a:r>
                        <a:rPr lang="zh-CN" altLang="en-US" sz="1800" b="0" u="none" dirty="0"/>
                        <a:t>返回</a:t>
                      </a:r>
                      <a:r>
                        <a:rPr lang="en-US" altLang="zh-CN" sz="1800" b="0" u="none" dirty="0"/>
                        <a:t>x</a:t>
                      </a:r>
                      <a:r>
                        <a:rPr lang="zh-CN" altLang="en-US" sz="1800" b="0" u="none" dirty="0"/>
                        <a:t>的</a:t>
                      </a:r>
                      <a:r>
                        <a:rPr lang="en-US" altLang="zh-CN" sz="1800" b="0" u="none" dirty="0"/>
                        <a:t>y</a:t>
                      </a:r>
                      <a:r>
                        <a:rPr lang="zh-CN" altLang="en-US" sz="1800" b="0" u="none" dirty="0"/>
                        <a:t>次方，等价于</a:t>
                      </a:r>
                      <a:r>
                        <a:rPr lang="en-US" altLang="zh-CN" sz="1800" b="0" u="none" dirty="0"/>
                        <a:t>x ** y</a:t>
                      </a:r>
                      <a:r>
                        <a:rPr lang="zh-CN" altLang="en-US" sz="1800" b="0" u="none" dirty="0"/>
                        <a:t>或</a:t>
                      </a:r>
                      <a:r>
                        <a:rPr lang="en-US" altLang="zh-CN" sz="1800" b="0" u="none" dirty="0"/>
                        <a:t>(x ** y) % z</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71744" marR="71744" marT="0" marB="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3537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F57DD2-E1F9-4F51-96D6-20DD940EBE8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4722460-E2D3-4FFC-B4B2-652517EAA8C2}"/>
              </a:ext>
            </a:extLst>
          </p:cNvPr>
          <p:cNvSpPr>
            <a:spLocks noGrp="1"/>
          </p:cNvSpPr>
          <p:nvPr>
            <p:ph type="body" sz="quarter" idx="15"/>
          </p:nvPr>
        </p:nvSpPr>
        <p:spPr/>
        <p:txBody>
          <a:bodyPr/>
          <a:lstStyle/>
          <a:p>
            <a:endParaRPr lang="zh-CN" altLang="en-US"/>
          </a:p>
        </p:txBody>
      </p:sp>
      <p:graphicFrame>
        <p:nvGraphicFramePr>
          <p:cNvPr id="6" name="表格 -1">
            <a:extLst>
              <a:ext uri="{FF2B5EF4-FFF2-40B4-BE49-F238E27FC236}">
                <a16:creationId xmlns:a16="http://schemas.microsoft.com/office/drawing/2014/main" id="{619D64F2-D45E-460B-AE63-BF4038FE4735}"/>
              </a:ext>
            </a:extLst>
          </p:cNvPr>
          <p:cNvGraphicFramePr/>
          <p:nvPr>
            <p:extLst>
              <p:ext uri="{D42A27DB-BD31-4B8C-83A1-F6EECF244321}">
                <p14:modId xmlns:p14="http://schemas.microsoft.com/office/powerpoint/2010/main" val="2116569341"/>
              </p:ext>
            </p:extLst>
          </p:nvPr>
        </p:nvGraphicFramePr>
        <p:xfrm>
          <a:off x="2166144" y="1728788"/>
          <a:ext cx="7859712" cy="4249738"/>
        </p:xfrm>
        <a:graphic>
          <a:graphicData uri="http://schemas.openxmlformats.org/drawingml/2006/table">
            <a:tbl>
              <a:tblPr firstRow="1" bandRow="1">
                <a:tableStyleId>{9D7B26C5-4107-4FEC-AEDC-1716B250A1EF}</a:tableStyleId>
              </a:tblPr>
              <a:tblGrid>
                <a:gridCol w="2529738">
                  <a:extLst>
                    <a:ext uri="{9D8B030D-6E8A-4147-A177-3AD203B41FA5}">
                      <a16:colId xmlns:a16="http://schemas.microsoft.com/office/drawing/2014/main" val="20000"/>
                    </a:ext>
                  </a:extLst>
                </a:gridCol>
                <a:gridCol w="5329974">
                  <a:extLst>
                    <a:ext uri="{9D8B030D-6E8A-4147-A177-3AD203B41FA5}">
                      <a16:colId xmlns:a16="http://schemas.microsoft.com/office/drawing/2014/main" val="20001"/>
                    </a:ext>
                  </a:extLst>
                </a:gridCol>
              </a:tblGrid>
              <a:tr h="335940">
                <a:tc>
                  <a:txBody>
                    <a:bodyPr/>
                    <a:lstStyle/>
                    <a:p>
                      <a:pPr marL="0" indent="0" algn="ctr">
                        <a:buNone/>
                      </a:pPr>
                      <a:r>
                        <a:rPr lang="zh-CN" altLang="en-US" sz="1600" b="1" u="none" dirty="0"/>
                        <a:t>函数</a:t>
                      </a:r>
                      <a:endParaRPr lang="zh-CN" altLang="en-US" sz="1600" b="1" u="none" dirty="0">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ctr">
                        <a:buNone/>
                      </a:pPr>
                      <a:r>
                        <a:rPr lang="zh-CN" altLang="en-US" sz="1600" b="1" u="none"/>
                        <a:t>功能简要说明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0"/>
                  </a:ext>
                </a:extLst>
              </a:tr>
              <a:tr h="847788">
                <a:tc>
                  <a:txBody>
                    <a:bodyPr/>
                    <a:lstStyle/>
                    <a:p>
                      <a:pPr marL="0" indent="0" algn="l">
                        <a:buNone/>
                      </a:pPr>
                      <a:r>
                        <a:rPr lang="en-US" altLang="zh-CN" sz="1600" b="0" u="none"/>
                        <a:t>print(value, ..., sep=' ', end='\n', file = sys. stdout, flush=False)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基本输出函数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1"/>
                  </a:ext>
                </a:extLst>
              </a:tr>
              <a:tr h="278786">
                <a:tc>
                  <a:txBody>
                    <a:bodyPr/>
                    <a:lstStyle/>
                    <a:p>
                      <a:pPr marL="0" indent="0" algn="l">
                        <a:buNone/>
                      </a:pPr>
                      <a:r>
                        <a:rPr lang="en-US" altLang="zh-CN" sz="1600" b="0" u="none"/>
                        <a:t>quit()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退出当前解释器环境</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2"/>
                  </a:ext>
                </a:extLst>
              </a:tr>
              <a:tr h="557572">
                <a:tc>
                  <a:txBody>
                    <a:bodyPr/>
                    <a:lstStyle/>
                    <a:p>
                      <a:pPr marL="0" indent="0" algn="l">
                        <a:buNone/>
                      </a:pPr>
                      <a:r>
                        <a:rPr lang="en-US" altLang="zh-CN" sz="1600" b="0" u="none"/>
                        <a:t>range([start,] end [, step]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返回</a:t>
                      </a:r>
                      <a:r>
                        <a:rPr lang="en-US" altLang="zh-CN" sz="1600" b="0" u="none"/>
                        <a:t>range</a:t>
                      </a:r>
                      <a:r>
                        <a:rPr lang="zh-CN" altLang="en-US" sz="1600" b="0" u="none"/>
                        <a:t>对象，其中包含左闭右开区间</a:t>
                      </a:r>
                      <a:r>
                        <a:rPr lang="en-US" altLang="zh-CN" sz="1600" b="0" u="none"/>
                        <a:t>[start,end)</a:t>
                      </a:r>
                      <a:r>
                        <a:rPr lang="zh-CN" altLang="en-US" sz="1600" b="0" u="none"/>
                        <a:t>内以</a:t>
                      </a:r>
                      <a:r>
                        <a:rPr lang="en-US" altLang="zh-CN" sz="1600" b="0" u="none"/>
                        <a:t>step</a:t>
                      </a:r>
                      <a:r>
                        <a:rPr lang="zh-CN" altLang="en-US" sz="1600" b="0" u="none"/>
                        <a:t>为步长的整数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3"/>
                  </a:ext>
                </a:extLst>
              </a:tr>
              <a:tr h="1114508">
                <a:tc>
                  <a:txBody>
                    <a:bodyPr/>
                    <a:lstStyle/>
                    <a:p>
                      <a:pPr marL="0" indent="0" algn="l">
                        <a:buNone/>
                      </a:pPr>
                      <a:r>
                        <a:rPr lang="en-US" altLang="zh-CN" sz="1600" b="0" u="none"/>
                        <a:t>reduce(func, sequence[, initial])</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将双参数的函数</a:t>
                      </a:r>
                      <a:r>
                        <a:rPr lang="en-US" altLang="zh-CN" sz="1600" b="0" u="none"/>
                        <a:t>func</a:t>
                      </a:r>
                      <a:r>
                        <a:rPr lang="zh-CN" altLang="en-US" sz="1600" b="0" u="none"/>
                        <a:t>以迭代的方式从左到右依次应用至序列</a:t>
                      </a:r>
                      <a:r>
                        <a:rPr lang="en-US" altLang="zh-CN" sz="1600" b="0" u="none"/>
                        <a:t>seq</a:t>
                      </a:r>
                      <a:r>
                        <a:rPr lang="zh-CN" altLang="en-US" sz="1600" b="0" u="none"/>
                        <a:t>中每个元素，最终返回单个值作为结果。在</a:t>
                      </a:r>
                      <a:r>
                        <a:rPr lang="en-US" altLang="zh-CN" sz="1600" b="0" u="none"/>
                        <a:t>Python 2.x</a:t>
                      </a:r>
                      <a:r>
                        <a:rPr lang="zh-CN" altLang="en-US" sz="1600" b="0" u="none"/>
                        <a:t>中该函数为内置函数，在</a:t>
                      </a:r>
                      <a:r>
                        <a:rPr lang="en-US" altLang="zh-CN" sz="1600" b="0" u="none"/>
                        <a:t>Python 3.x</a:t>
                      </a:r>
                      <a:r>
                        <a:rPr lang="zh-CN" altLang="en-US" sz="1600" b="0" u="none"/>
                        <a:t>中需要从</a:t>
                      </a:r>
                      <a:r>
                        <a:rPr lang="en-US" altLang="zh-CN" sz="1600" b="0" u="none"/>
                        <a:t>functools</a:t>
                      </a:r>
                      <a:r>
                        <a:rPr lang="zh-CN" altLang="en-US" sz="1600" b="0" u="none"/>
                        <a:t>中导入</a:t>
                      </a:r>
                      <a:r>
                        <a:rPr lang="en-US" altLang="zh-CN" sz="1600" b="0" u="none"/>
                        <a:t>reduce</a:t>
                      </a:r>
                      <a:r>
                        <a:rPr lang="zh-CN" altLang="en-US" sz="1600" b="0" u="none"/>
                        <a:t>函数再使用</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4"/>
                  </a:ext>
                </a:extLst>
              </a:tr>
              <a:tr h="557572">
                <a:tc>
                  <a:txBody>
                    <a:bodyPr/>
                    <a:lstStyle/>
                    <a:p>
                      <a:pPr marL="0" indent="0" algn="l">
                        <a:buNone/>
                      </a:pPr>
                      <a:r>
                        <a:rPr lang="en-US" altLang="zh-CN" sz="1600" b="0" u="none"/>
                        <a:t>repr(obj)</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返回对象</a:t>
                      </a:r>
                      <a:r>
                        <a:rPr lang="en-US" altLang="zh-CN" sz="1600" b="0" u="none"/>
                        <a:t>obj</a:t>
                      </a:r>
                      <a:r>
                        <a:rPr lang="zh-CN" altLang="en-US" sz="1600" b="0" u="none"/>
                        <a:t>的规范化字符串表示形式，对于大多数对象有</a:t>
                      </a:r>
                      <a:r>
                        <a:rPr lang="en-US" altLang="zh-CN" sz="1600" b="0" u="none"/>
                        <a:t>eval(repr(obj))==obj</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5"/>
                  </a:ext>
                </a:extLst>
              </a:tr>
              <a:tr h="557572">
                <a:tc>
                  <a:txBody>
                    <a:bodyPr/>
                    <a:lstStyle/>
                    <a:p>
                      <a:pPr marL="0" indent="0" algn="l">
                        <a:buNone/>
                      </a:pPr>
                      <a:r>
                        <a:rPr lang="en-US" altLang="zh-CN" sz="1600" b="0" u="none"/>
                        <a:t>reversed(seq)</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dirty="0"/>
                        <a:t>返回</a:t>
                      </a:r>
                      <a:r>
                        <a:rPr lang="en-US" altLang="zh-CN" sz="1600" b="0" u="none" dirty="0"/>
                        <a:t>seq</a:t>
                      </a:r>
                      <a:r>
                        <a:rPr lang="zh-CN" altLang="en-US" sz="1600" b="0" u="none" dirty="0"/>
                        <a:t>（可以是列表、元组、字符串、</a:t>
                      </a:r>
                      <a:r>
                        <a:rPr lang="en-US" altLang="zh-CN" sz="1600" b="0" u="none" dirty="0"/>
                        <a:t>range</a:t>
                      </a:r>
                      <a:r>
                        <a:rPr lang="zh-CN" altLang="en-US" sz="1600" b="0" u="none" dirty="0"/>
                        <a:t>以及其他可迭代对象）中所有元素逆序后的迭代器对象</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99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F0FB7-F200-4512-BD8F-B9259A580FA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0EE9E72-5103-4B48-8DA4-BEE40D27E61F}"/>
              </a:ext>
            </a:extLst>
          </p:cNvPr>
          <p:cNvSpPr>
            <a:spLocks noGrp="1"/>
          </p:cNvSpPr>
          <p:nvPr>
            <p:ph type="body" sz="quarter" idx="15"/>
          </p:nvPr>
        </p:nvSpPr>
        <p:spPr/>
        <p:txBody>
          <a:bodyPr/>
          <a:lstStyle/>
          <a:p>
            <a:endParaRPr lang="zh-CN" altLang="en-US"/>
          </a:p>
        </p:txBody>
      </p:sp>
      <p:graphicFrame>
        <p:nvGraphicFramePr>
          <p:cNvPr id="6" name="表格 -1">
            <a:extLst>
              <a:ext uri="{FF2B5EF4-FFF2-40B4-BE49-F238E27FC236}">
                <a16:creationId xmlns:a16="http://schemas.microsoft.com/office/drawing/2014/main" id="{15CD4ADB-E155-40BA-B76B-858524B7C3E8}"/>
              </a:ext>
            </a:extLst>
          </p:cNvPr>
          <p:cNvGraphicFramePr/>
          <p:nvPr>
            <p:extLst>
              <p:ext uri="{D42A27DB-BD31-4B8C-83A1-F6EECF244321}">
                <p14:modId xmlns:p14="http://schemas.microsoft.com/office/powerpoint/2010/main" val="2865625737"/>
              </p:ext>
            </p:extLst>
          </p:nvPr>
        </p:nvGraphicFramePr>
        <p:xfrm>
          <a:off x="1835063" y="1679206"/>
          <a:ext cx="7881938" cy="3295651"/>
        </p:xfrm>
        <a:graphic>
          <a:graphicData uri="http://schemas.openxmlformats.org/drawingml/2006/table">
            <a:tbl>
              <a:tblPr firstRow="1" bandRow="1">
                <a:tableStyleId>{9D7B26C5-4107-4FEC-AEDC-1716B250A1EF}</a:tableStyleId>
              </a:tblPr>
              <a:tblGrid>
                <a:gridCol w="2590061">
                  <a:extLst>
                    <a:ext uri="{9D8B030D-6E8A-4147-A177-3AD203B41FA5}">
                      <a16:colId xmlns:a16="http://schemas.microsoft.com/office/drawing/2014/main" val="20000"/>
                    </a:ext>
                  </a:extLst>
                </a:gridCol>
                <a:gridCol w="5291877">
                  <a:extLst>
                    <a:ext uri="{9D8B030D-6E8A-4147-A177-3AD203B41FA5}">
                      <a16:colId xmlns:a16="http://schemas.microsoft.com/office/drawing/2014/main" val="20001"/>
                    </a:ext>
                  </a:extLst>
                </a:gridCol>
              </a:tblGrid>
              <a:tr h="297758">
                <a:tc>
                  <a:txBody>
                    <a:bodyPr/>
                    <a:lstStyle/>
                    <a:p>
                      <a:pPr marL="0" indent="0" algn="ctr">
                        <a:buNone/>
                      </a:pPr>
                      <a:r>
                        <a:rPr lang="zh-CN" altLang="en-US" sz="1600" b="1" u="none"/>
                        <a:t>函数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ctr">
                        <a:buNone/>
                      </a:pPr>
                      <a:r>
                        <a:rPr lang="zh-CN" altLang="en-US" sz="1600" b="1" u="none"/>
                        <a:t>功能简要说明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0"/>
                  </a:ext>
                </a:extLst>
              </a:tr>
              <a:tr h="333946">
                <a:tc>
                  <a:txBody>
                    <a:bodyPr/>
                    <a:lstStyle/>
                    <a:p>
                      <a:pPr marL="0" indent="0" algn="l">
                        <a:buNone/>
                      </a:pPr>
                      <a:r>
                        <a:rPr lang="en-US" altLang="zh-CN" sz="1600" b="0" u="none"/>
                        <a:t>round(x [, </a:t>
                      </a:r>
                      <a:r>
                        <a:rPr lang="zh-CN" altLang="en-US" sz="1600" b="0" u="none"/>
                        <a:t>小数位数</a:t>
                      </a:r>
                      <a:r>
                        <a:rPr lang="en-US" altLang="zh-CN" sz="1600" b="0" u="none"/>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对</a:t>
                      </a:r>
                      <a:r>
                        <a:rPr lang="en-US" altLang="zh-CN" sz="1600" b="0" u="none"/>
                        <a:t>x</a:t>
                      </a:r>
                      <a:r>
                        <a:rPr lang="zh-CN" altLang="en-US" sz="1600" b="0" u="none"/>
                        <a:t>进行四舍五入，若不指定小数位数，则返回整数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1"/>
                  </a:ext>
                </a:extLst>
              </a:tr>
              <a:tr h="819627">
                <a:tc>
                  <a:txBody>
                    <a:bodyPr/>
                    <a:lstStyle/>
                    <a:p>
                      <a:pPr marL="0" indent="0" algn="l">
                        <a:buNone/>
                      </a:pPr>
                      <a:r>
                        <a:rPr lang="en-US" altLang="zh-CN" sz="1600" b="0" u="none"/>
                        <a:t>sorted(iterable, key=None, reverse=False)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dirty="0"/>
                        <a:t>返回排序后的列表，其中</a:t>
                      </a:r>
                      <a:r>
                        <a:rPr lang="en-US" altLang="zh-CN" sz="1600" b="0" u="none" dirty="0" err="1"/>
                        <a:t>iterable</a:t>
                      </a:r>
                      <a:r>
                        <a:rPr lang="zh-CN" altLang="en-US" sz="1600" b="0" u="none" dirty="0"/>
                        <a:t>表示要排序的序列或迭代对象，</a:t>
                      </a:r>
                      <a:r>
                        <a:rPr lang="en-US" altLang="zh-CN" sz="1600" b="0" u="none" dirty="0"/>
                        <a:t>key</a:t>
                      </a:r>
                      <a:r>
                        <a:rPr lang="zh-CN" altLang="en-US" sz="1600" b="0" u="none" dirty="0"/>
                        <a:t>用来指定排序规则或依据，</a:t>
                      </a:r>
                      <a:r>
                        <a:rPr lang="en-US" altLang="zh-CN" sz="1600" b="0" u="none" dirty="0"/>
                        <a:t>reverse</a:t>
                      </a:r>
                      <a:r>
                        <a:rPr lang="zh-CN" altLang="en-US" sz="1600" b="0" u="none" dirty="0"/>
                        <a:t>用来指定升序或降序。该函数不改变</a:t>
                      </a:r>
                      <a:r>
                        <a:rPr lang="en-US" altLang="zh-CN" sz="1600" b="0" u="none" dirty="0" err="1"/>
                        <a:t>iterable</a:t>
                      </a:r>
                      <a:r>
                        <a:rPr lang="zh-CN" altLang="en-US" sz="1600" b="0" u="none" dirty="0"/>
                        <a:t>内任何元素的顺序</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2"/>
                  </a:ext>
                </a:extLst>
              </a:tr>
              <a:tr h="332676">
                <a:tc>
                  <a:txBody>
                    <a:bodyPr/>
                    <a:lstStyle/>
                    <a:p>
                      <a:pPr marL="0" indent="0" algn="l">
                        <a:buNone/>
                      </a:pPr>
                      <a:r>
                        <a:rPr lang="en-US" altLang="zh-CN" sz="1600" b="0" u="none"/>
                        <a:t>str(obj)</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把对象</a:t>
                      </a:r>
                      <a:r>
                        <a:rPr lang="en-US" altLang="zh-CN" sz="1600" b="0" u="none"/>
                        <a:t>obj</a:t>
                      </a:r>
                      <a:r>
                        <a:rPr lang="zh-CN" altLang="en-US" sz="1600" b="0" u="none"/>
                        <a:t>直接转换为字符串</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3"/>
                  </a:ext>
                </a:extLst>
              </a:tr>
              <a:tr h="331406">
                <a:tc>
                  <a:txBody>
                    <a:bodyPr/>
                    <a:lstStyle/>
                    <a:p>
                      <a:pPr marL="0" indent="0" algn="l">
                        <a:buNone/>
                      </a:pPr>
                      <a:r>
                        <a:rPr lang="en-US" altLang="zh-CN" sz="1600" b="0" u="none"/>
                        <a:t>sum(x, start=0)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返回序列</a:t>
                      </a:r>
                      <a:r>
                        <a:rPr lang="en-US" altLang="zh-CN" sz="1600" b="0" u="none"/>
                        <a:t>x</a:t>
                      </a:r>
                      <a:r>
                        <a:rPr lang="zh-CN" altLang="en-US" sz="1600" b="0" u="none"/>
                        <a:t>中所有元素之和，返回</a:t>
                      </a:r>
                      <a:r>
                        <a:rPr lang="en-US" altLang="zh-CN" sz="1600" b="0" u="none"/>
                        <a:t>start+sum(x)</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4"/>
                  </a:ext>
                </a:extLst>
              </a:tr>
              <a:tr h="332676">
                <a:tc>
                  <a:txBody>
                    <a:bodyPr/>
                    <a:lstStyle/>
                    <a:p>
                      <a:pPr marL="0" indent="0" algn="l">
                        <a:buNone/>
                      </a:pPr>
                      <a:r>
                        <a:rPr lang="en-US" altLang="zh-CN" sz="1600" b="0" u="none"/>
                        <a:t>type(obj)</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a:t>返回对象</a:t>
                      </a:r>
                      <a:r>
                        <a:rPr lang="en-US" altLang="zh-CN" sz="1600" b="0" u="none"/>
                        <a:t>obj</a:t>
                      </a:r>
                      <a:r>
                        <a:rPr lang="zh-CN" altLang="en-US" sz="1600" b="0" u="none"/>
                        <a:t>的类型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5"/>
                  </a:ext>
                </a:extLst>
              </a:tr>
              <a:tr h="847562">
                <a:tc>
                  <a:txBody>
                    <a:bodyPr/>
                    <a:lstStyle/>
                    <a:p>
                      <a:pPr marL="0" indent="0" algn="l">
                        <a:buNone/>
                      </a:pPr>
                      <a:r>
                        <a:rPr lang="en-US" altLang="zh-CN" sz="1600" b="0" u="none"/>
                        <a:t>zip(seq1 [, seq2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2" marR="0" marT="0" marB="1"/>
                </a:tc>
                <a:tc>
                  <a:txBody>
                    <a:bodyPr/>
                    <a:lstStyle/>
                    <a:p>
                      <a:pPr marL="0" indent="0" algn="l">
                        <a:buNone/>
                      </a:pPr>
                      <a:r>
                        <a:rPr lang="zh-CN" altLang="en-US" sz="1600" b="0" u="none" dirty="0"/>
                        <a:t>返回</a:t>
                      </a:r>
                      <a:r>
                        <a:rPr lang="en-US" altLang="zh-CN" sz="1600" b="0" u="none" dirty="0"/>
                        <a:t>zip</a:t>
                      </a:r>
                      <a:r>
                        <a:rPr lang="zh-CN" altLang="en-US" sz="1600" b="0" u="none" dirty="0"/>
                        <a:t>对象，其中元素为</a:t>
                      </a:r>
                      <a:r>
                        <a:rPr lang="en-US" altLang="zh-CN" sz="1600" b="0" u="none" dirty="0"/>
                        <a:t>(seq1[</a:t>
                      </a:r>
                      <a:r>
                        <a:rPr lang="en-US" altLang="zh-CN" sz="1600" b="0" u="none" dirty="0" err="1"/>
                        <a:t>i</a:t>
                      </a:r>
                      <a:r>
                        <a:rPr lang="en-US" altLang="zh-CN" sz="1600" b="0" u="none" dirty="0"/>
                        <a:t>], seq2[</a:t>
                      </a:r>
                      <a:r>
                        <a:rPr lang="en-US" altLang="zh-CN" sz="1600" b="0" u="none" dirty="0" err="1"/>
                        <a:t>i</a:t>
                      </a:r>
                      <a:r>
                        <a:rPr lang="en-US" altLang="zh-CN" sz="1600" b="0" u="none" dirty="0"/>
                        <a:t>], ...)</a:t>
                      </a:r>
                      <a:r>
                        <a:rPr lang="zh-CN" altLang="en-US" sz="1600" b="0" u="none" dirty="0"/>
                        <a:t>形式的元组，最终结果中包含的元素个数取决于所有参数序列或可迭代对象中最短的那个</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71752" marR="0" marT="0" marB="1"/>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632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A4D3E4-918A-4CAE-956E-3DAC7E2EE22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C66850E-8566-47CF-B037-04B3AADF518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F409137-EB80-4FB9-9A1A-A8380C742637}"/>
              </a:ext>
            </a:extLst>
          </p:cNvPr>
          <p:cNvSpPr>
            <a:spLocks noGrp="1"/>
          </p:cNvSpPr>
          <p:nvPr>
            <p:ph type="body" sz="quarter" idx="16"/>
          </p:nvPr>
        </p:nvSpPr>
        <p:spPr/>
        <p:txBody>
          <a:bodyPr/>
          <a:lstStyle/>
          <a:p>
            <a:r>
              <a:rPr lang="en-US" altLang="zh-CN" dirty="0" err="1"/>
              <a:t>dir</a:t>
            </a:r>
            <a:r>
              <a:rPr lang="en-US" altLang="zh-CN" dirty="0"/>
              <a:t>()</a:t>
            </a:r>
            <a:r>
              <a:rPr lang="zh-CN" altLang="en-US" dirty="0"/>
              <a:t>函数可以查看指定模块中包含的所有成员或者指定对象类型所支持的操作。</a:t>
            </a:r>
          </a:p>
          <a:p>
            <a:r>
              <a:rPr lang="en-US" altLang="zh-CN" dirty="0"/>
              <a:t>help()</a:t>
            </a:r>
            <a:r>
              <a:rPr lang="zh-CN" altLang="en-US" dirty="0"/>
              <a:t>函数则返回指定模块或函数的说明文档。</a:t>
            </a:r>
          </a:p>
        </p:txBody>
      </p:sp>
      <p:sp>
        <p:nvSpPr>
          <p:cNvPr id="5" name="Rectangle 1">
            <a:extLst>
              <a:ext uri="{FF2B5EF4-FFF2-40B4-BE49-F238E27FC236}">
                <a16:creationId xmlns:a16="http://schemas.microsoft.com/office/drawing/2014/main" id="{FE096F5F-EE58-46C5-834C-414B5227FB88}"/>
              </a:ext>
            </a:extLst>
          </p:cNvPr>
          <p:cNvSpPr>
            <a:spLocks noChangeArrowheads="1"/>
          </p:cNvSpPr>
          <p:nvPr/>
        </p:nvSpPr>
        <p:spPr bwMode="auto">
          <a:xfrm>
            <a:off x="1083322" y="2862080"/>
            <a:ext cx="9413489" cy="41959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126960" rIns="12696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Unicode MS" panose="020B0604020202020204" pitchFamily="34" charset="-122"/>
              </a:rPr>
              <a:t>&gt;&gt;&gt; s = 'abc'</a:t>
            </a:r>
            <a:br>
              <a:rPr kumimoji="0" lang="zh-CN" altLang="zh-CN" sz="1400" b="0" i="0" u="none" strike="noStrike" cap="none" normalizeH="0" baseline="0" dirty="0">
                <a:ln>
                  <a:noFill/>
                </a:ln>
                <a:solidFill>
                  <a:srgbClr val="333333"/>
                </a:solidFill>
                <a:effectLst/>
                <a:latin typeface="Arial Unicode MS" panose="020B0604020202020204" pitchFamily="34" charset="-122"/>
              </a:rPr>
            </a:br>
            <a:br>
              <a:rPr kumimoji="0" lang="zh-CN" altLang="zh-CN" sz="1400" b="0" i="0" u="none" strike="noStrike" cap="none" normalizeH="0" baseline="0" dirty="0">
                <a:ln>
                  <a:noFill/>
                </a:ln>
                <a:solidFill>
                  <a:srgbClr val="333333"/>
                </a:solidFill>
                <a:effectLst/>
                <a:latin typeface="Arial Unicode MS" panose="020B0604020202020204" pitchFamily="34" charset="-122"/>
              </a:rPr>
            </a:br>
            <a:r>
              <a:rPr kumimoji="0" lang="zh-CN" altLang="zh-CN" sz="1400" b="0" i="0" u="none" strike="noStrike" cap="none" normalizeH="0" baseline="0" dirty="0">
                <a:ln>
                  <a:noFill/>
                </a:ln>
                <a:solidFill>
                  <a:srgbClr val="333333"/>
                </a:solidFill>
                <a:effectLst/>
                <a:latin typeface="Arial Unicode MS" panose="020B0604020202020204" pitchFamily="34" charset="-122"/>
              </a:rPr>
              <a:t>&gt;&gt;&gt; dir(s)</a:t>
            </a:r>
            <a:br>
              <a:rPr kumimoji="0" lang="zh-CN" altLang="zh-CN" sz="1400" b="0" i="0" u="none" strike="noStrike" cap="none" normalizeH="0" baseline="0" dirty="0">
                <a:ln>
                  <a:noFill/>
                </a:ln>
                <a:solidFill>
                  <a:srgbClr val="333333"/>
                </a:solidFill>
                <a:effectLst/>
                <a:latin typeface="Arial Unicode MS" panose="020B0604020202020204" pitchFamily="34" charset="-122"/>
              </a:rPr>
            </a:br>
            <a:r>
              <a:rPr kumimoji="0" lang="zh-CN" altLang="zh-CN" sz="1400" b="0" i="0" u="none" strike="noStrike" cap="none" normalizeH="0" baseline="0" dirty="0">
                <a:ln>
                  <a:noFill/>
                </a:ln>
                <a:solidFill>
                  <a:srgbClr val="333333"/>
                </a:solidFill>
                <a:effectLst/>
                <a:latin typeface="Arial Unicode MS" panose="020B0604020202020204" pitchFamily="34" charset="-122"/>
              </a:rPr>
              <a:t>['__add__', '__class__', '__contains__', '__delattr__', '__doc__', '__eq__', '__ge__', '__getattribute__', '__getitem__', '__getnewargs__', '__getslice__', '__gt__', '__hash__', '__init__','__le__', '__len__', '__lt__', '__mod__', '__mul__', '__ne__', '__new__', '__reduce__', '__reduce_ex__','__repr__', '__rmod__', '__rmul__', '__setattr__', '__str__', 'capitalize', 'center', 'count', 'decode', 'encode', 'endswith', 'expandtabs', 'find', 'index', 'isalnum', 'isalpha', 'isdigit', 'islower', 'isspace', 'istitle', 'isupper', 'join', 'ljust', 'lower', 'lstrip', 'replace', 'rfind','rindex', 'rjust', 'rsplit', 'rstrip', 'split', 'splitlines', 'startswith', 'strip', 'swapcase', 'title', 'translate', 'upper', 'zfill']</a:t>
            </a:r>
            <a:br>
              <a:rPr kumimoji="0" lang="zh-CN" altLang="zh-CN" sz="1400" b="0" i="0" u="none" strike="noStrike" cap="none" normalizeH="0" baseline="0" dirty="0">
                <a:ln>
                  <a:noFill/>
                </a:ln>
                <a:solidFill>
                  <a:srgbClr val="333333"/>
                </a:solidFill>
                <a:effectLst/>
                <a:latin typeface="Arial Unicode MS" panose="020B0604020202020204" pitchFamily="34" charset="-122"/>
              </a:rPr>
            </a:br>
            <a:br>
              <a:rPr kumimoji="0" lang="zh-CN" altLang="zh-CN" sz="1400" b="0" i="0" u="none" strike="noStrike" cap="none" normalizeH="0" baseline="0" dirty="0">
                <a:ln>
                  <a:noFill/>
                </a:ln>
                <a:solidFill>
                  <a:srgbClr val="333333"/>
                </a:solidFill>
                <a:effectLst/>
                <a:latin typeface="Arial Unicode MS" panose="020B0604020202020204" pitchFamily="34" charset="-122"/>
              </a:rPr>
            </a:br>
            <a:r>
              <a:rPr kumimoji="0" lang="zh-CN" altLang="zh-CN" sz="1400" b="0" i="0" u="none" strike="noStrike" cap="none" normalizeH="0" baseline="0" dirty="0">
                <a:ln>
                  <a:noFill/>
                </a:ln>
                <a:solidFill>
                  <a:srgbClr val="333333"/>
                </a:solidFill>
                <a:effectLst/>
                <a:latin typeface="Arial Unicode MS" panose="020B0604020202020204" pitchFamily="34" charset="-122"/>
              </a:rPr>
              <a:t>&gt;&gt;&gt; help(s.find)</a:t>
            </a:r>
            <a:br>
              <a:rPr kumimoji="0" lang="zh-CN" altLang="zh-CN" sz="1400" b="0" i="0" u="none" strike="noStrike" cap="none" normalizeH="0" baseline="0" dirty="0">
                <a:ln>
                  <a:noFill/>
                </a:ln>
                <a:solidFill>
                  <a:srgbClr val="333333"/>
                </a:solidFill>
                <a:effectLst/>
                <a:latin typeface="Arial Unicode MS" panose="020B0604020202020204" pitchFamily="34" charset="-122"/>
              </a:rPr>
            </a:br>
            <a:endParaRPr kumimoji="0" lang="zh-CN" altLang="zh-CN" sz="1400" b="0" i="0" u="none" strike="noStrike" cap="none" normalizeH="0" baseline="0" dirty="0">
              <a:ln>
                <a:noFill/>
              </a:ln>
              <a:solidFill>
                <a:srgbClr val="333333"/>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Unicode MS" panose="020B0604020202020204" pitchFamily="34" charset="-122"/>
              </a:rPr>
              <a:t>Help on built-in function find:</a:t>
            </a:r>
            <a:br>
              <a:rPr kumimoji="0" lang="zh-CN" altLang="zh-CN" sz="1400" b="0" i="0" u="none" strike="noStrike" cap="none" normalizeH="0" baseline="0" dirty="0">
                <a:ln>
                  <a:noFill/>
                </a:ln>
                <a:solidFill>
                  <a:srgbClr val="333333"/>
                </a:solidFill>
                <a:effectLst/>
                <a:latin typeface="Arial Unicode MS" panose="020B0604020202020204" pitchFamily="34" charset="-122"/>
              </a:rPr>
            </a:br>
            <a:r>
              <a:rPr kumimoji="0" lang="zh-CN" altLang="zh-CN" sz="1400" b="0" i="0" u="none" strike="noStrike" cap="none" normalizeH="0" baseline="0" dirty="0">
                <a:ln>
                  <a:noFill/>
                </a:ln>
                <a:solidFill>
                  <a:srgbClr val="333333"/>
                </a:solidFill>
                <a:effectLst/>
                <a:latin typeface="Arial Unicode MS" panose="020B0604020202020204" pitchFamily="34" charset="-122"/>
              </a:rPr>
              <a:t>find(...) S.find(sub [,start [,end]]) -&gt; int Return the lowest index in S where substring sub is found, such that sub is contained within s[start,end]. Optional arguments start and end are interpreted as in slice notation. Return -1 on failure.</a:t>
            </a:r>
            <a:br>
              <a:rPr kumimoji="0" lang="zh-CN" altLang="zh-CN" sz="1400" b="0" i="0" u="none" strike="noStrike" cap="none" normalizeH="0" baseline="0" dirty="0">
                <a:ln>
                  <a:noFill/>
                </a:ln>
                <a:solidFill>
                  <a:srgbClr val="333333"/>
                </a:solidFill>
                <a:effectLst/>
                <a:latin typeface="Arial Unicode MS" panose="020B0604020202020204" pitchFamily="34" charset="-122"/>
              </a:rPr>
            </a:b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2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79BFE8-9CAF-40D1-9031-9AFC4D23A63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560650E-9F62-4EFC-9FA2-C5F0974B57D8}"/>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BF09957-EE81-402A-BEC9-D542B6360BE4}"/>
              </a:ext>
            </a:extLst>
          </p:cNvPr>
          <p:cNvSpPr>
            <a:spLocks noGrp="1"/>
          </p:cNvSpPr>
          <p:nvPr>
            <p:ph type="body" sz="quarter" idx="16"/>
          </p:nvPr>
        </p:nvSpPr>
        <p:spPr>
          <a:xfrm>
            <a:off x="695400" y="1385317"/>
            <a:ext cx="10058400" cy="1357883"/>
          </a:xfrm>
        </p:spPr>
        <p:txBody>
          <a:bodyPr/>
          <a:lstStyle/>
          <a:p>
            <a:r>
              <a:rPr lang="en-US" altLang="zh-CN" dirty="0" err="1"/>
              <a:t>ord</a:t>
            </a:r>
            <a:r>
              <a:rPr lang="en-US" altLang="zh-CN" dirty="0"/>
              <a:t>()</a:t>
            </a:r>
            <a:r>
              <a:rPr lang="zh-CN" altLang="en-US" dirty="0"/>
              <a:t>和</a:t>
            </a:r>
            <a:r>
              <a:rPr lang="en-US" altLang="zh-CN" dirty="0" err="1"/>
              <a:t>chr</a:t>
            </a:r>
            <a:r>
              <a:rPr lang="en-US" altLang="zh-CN" dirty="0"/>
              <a:t>()</a:t>
            </a:r>
            <a:r>
              <a:rPr lang="zh-CN" altLang="en-US" dirty="0"/>
              <a:t>是一对功能相反的函数，</a:t>
            </a:r>
            <a:r>
              <a:rPr lang="en-US" altLang="zh-CN" dirty="0" err="1"/>
              <a:t>ord</a:t>
            </a:r>
            <a:r>
              <a:rPr lang="en-US" altLang="zh-CN" dirty="0"/>
              <a:t>()</a:t>
            </a:r>
            <a:r>
              <a:rPr lang="zh-CN" altLang="en-US" dirty="0"/>
              <a:t>用来返回单个字符的序数或</a:t>
            </a:r>
            <a:r>
              <a:rPr lang="en-US" altLang="zh-CN" dirty="0"/>
              <a:t>Unicode</a:t>
            </a:r>
            <a:r>
              <a:rPr lang="zh-CN" altLang="en-US" dirty="0"/>
              <a:t>码，而</a:t>
            </a:r>
            <a:r>
              <a:rPr lang="en-US" altLang="zh-CN" dirty="0" err="1"/>
              <a:t>chr</a:t>
            </a:r>
            <a:r>
              <a:rPr lang="en-US" altLang="zh-CN" dirty="0"/>
              <a:t>()</a:t>
            </a:r>
            <a:r>
              <a:rPr lang="zh-CN" altLang="en-US" dirty="0"/>
              <a:t>则用来返回某序数对应的字符，</a:t>
            </a:r>
            <a:r>
              <a:rPr lang="en-US" altLang="zh-CN" dirty="0"/>
              <a:t>str()</a:t>
            </a:r>
            <a:r>
              <a:rPr lang="zh-CN" altLang="en-US" dirty="0"/>
              <a:t>则直接将其任意类型参数转换为字符串</a:t>
            </a:r>
          </a:p>
        </p:txBody>
      </p:sp>
      <p:sp>
        <p:nvSpPr>
          <p:cNvPr id="6" name="文本框 5">
            <a:extLst>
              <a:ext uri="{FF2B5EF4-FFF2-40B4-BE49-F238E27FC236}">
                <a16:creationId xmlns:a16="http://schemas.microsoft.com/office/drawing/2014/main" id="{9C50A27D-0A35-4636-8A9C-749E496BF8D4}"/>
              </a:ext>
            </a:extLst>
          </p:cNvPr>
          <p:cNvSpPr txBox="1"/>
          <p:nvPr/>
        </p:nvSpPr>
        <p:spPr>
          <a:xfrm>
            <a:off x="2282868" y="3321117"/>
            <a:ext cx="6093912" cy="1867691"/>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a:t>
            </a:r>
            <a:r>
              <a:rPr lang="en-US" altLang="zh-CN" sz="1800" dirty="0" err="1">
                <a:latin typeface="Consolas" panose="020B0609020204030204" pitchFamily="49" charset="0"/>
              </a:rPr>
              <a:t>ord</a:t>
            </a:r>
            <a:r>
              <a:rPr lang="en-US" altLang="zh-CN" sz="1800" dirty="0">
                <a:latin typeface="Consolas" panose="020B0609020204030204" pitchFamily="49" charset="0"/>
              </a:rPr>
              <a:t>('a')                   &gt;&gt;&gt; </a:t>
            </a:r>
            <a:r>
              <a:rPr lang="en-US" altLang="zh-CN" sz="1800" dirty="0" err="1">
                <a:latin typeface="Consolas" panose="020B0609020204030204" pitchFamily="49" charset="0"/>
              </a:rPr>
              <a:t>chr</a:t>
            </a:r>
            <a:r>
              <a:rPr lang="en-US" altLang="zh-CN" sz="1800" dirty="0">
                <a:latin typeface="Consolas" panose="020B0609020204030204" pitchFamily="49" charset="0"/>
              </a:rPr>
              <a:t>(65)</a:t>
            </a:r>
          </a:p>
          <a:p>
            <a:pPr>
              <a:lnSpc>
                <a:spcPct val="80000"/>
              </a:lnSpc>
              <a:buFontTx/>
              <a:buNone/>
              <a:defRPr/>
            </a:pPr>
            <a:r>
              <a:rPr lang="en-US" altLang="zh-CN" sz="1800" dirty="0">
                <a:solidFill>
                  <a:srgbClr val="00B0F0"/>
                </a:solidFill>
                <a:latin typeface="Consolas" panose="020B0609020204030204" pitchFamily="49" charset="0"/>
              </a:rPr>
              <a:t>97                       </a:t>
            </a:r>
            <a:r>
              <a:rPr lang="en-US" altLang="zh-CN" sz="1800" dirty="0">
                <a:latin typeface="Consolas" panose="020B0609020204030204" pitchFamily="49" charset="0"/>
              </a:rPr>
              <a:t>     </a:t>
            </a:r>
            <a:r>
              <a:rPr lang="en-US" altLang="zh-CN" sz="1800" dirty="0">
                <a:solidFill>
                  <a:srgbClr val="00B0F0"/>
                </a:solidFill>
                <a:latin typeface="Consolas" panose="020B0609020204030204" pitchFamily="49" charset="0"/>
              </a:rPr>
              <a:t> 'A'</a:t>
            </a:r>
          </a:p>
          <a:p>
            <a:pPr>
              <a:lnSpc>
                <a:spcPct val="80000"/>
              </a:lnSpc>
              <a:buFontTx/>
              <a:buNone/>
              <a:defRPr/>
            </a:pPr>
            <a:r>
              <a:rPr lang="en-US" altLang="zh-CN" sz="1800" dirty="0">
                <a:latin typeface="Consolas" panose="020B0609020204030204" pitchFamily="49" charset="0"/>
              </a:rPr>
              <a:t>&gt;&gt;&gt; </a:t>
            </a:r>
            <a:r>
              <a:rPr lang="en-US" altLang="zh-CN" sz="1800" dirty="0" err="1">
                <a:latin typeface="Consolas" panose="020B0609020204030204" pitchFamily="49" charset="0"/>
              </a:rPr>
              <a:t>chr</a:t>
            </a:r>
            <a:r>
              <a:rPr lang="en-US" altLang="zh-CN" sz="1800" dirty="0">
                <a:latin typeface="Consolas" panose="020B0609020204030204" pitchFamily="49" charset="0"/>
              </a:rPr>
              <a:t>(</a:t>
            </a:r>
            <a:r>
              <a:rPr lang="en-US" altLang="zh-CN" sz="1800" dirty="0" err="1">
                <a:latin typeface="Consolas" panose="020B0609020204030204" pitchFamily="49" charset="0"/>
              </a:rPr>
              <a:t>ord</a:t>
            </a:r>
            <a:r>
              <a:rPr lang="en-US" altLang="zh-CN" sz="1800" dirty="0">
                <a:latin typeface="Consolas" panose="020B0609020204030204" pitchFamily="49" charset="0"/>
              </a:rPr>
              <a:t>('A')+1)            &gt;&gt;&gt; str(1)</a:t>
            </a:r>
          </a:p>
          <a:p>
            <a:pPr>
              <a:lnSpc>
                <a:spcPct val="80000"/>
              </a:lnSpc>
              <a:buFontTx/>
              <a:buNone/>
              <a:defRPr/>
            </a:pPr>
            <a:r>
              <a:rPr lang="en-US" altLang="zh-CN" sz="1800" dirty="0">
                <a:solidFill>
                  <a:srgbClr val="00B0F0"/>
                </a:solidFill>
                <a:latin typeface="Consolas" panose="020B0609020204030204" pitchFamily="49" charset="0"/>
              </a:rPr>
              <a:t>'B'                    </a:t>
            </a:r>
            <a:r>
              <a:rPr lang="en-US" altLang="zh-CN" sz="1800" dirty="0">
                <a:latin typeface="Consolas" panose="020B0609020204030204" pitchFamily="49" charset="0"/>
              </a:rPr>
              <a:t>     </a:t>
            </a:r>
            <a:r>
              <a:rPr lang="en-US" altLang="zh-CN" sz="1800" dirty="0">
                <a:solidFill>
                  <a:srgbClr val="00B0F0"/>
                </a:solidFill>
                <a:latin typeface="Consolas" panose="020B0609020204030204" pitchFamily="49" charset="0"/>
              </a:rPr>
              <a:t>   '1'</a:t>
            </a:r>
          </a:p>
          <a:p>
            <a:pPr>
              <a:lnSpc>
                <a:spcPct val="80000"/>
              </a:lnSpc>
              <a:buFontTx/>
              <a:buNone/>
              <a:defRPr/>
            </a:pPr>
            <a:r>
              <a:rPr lang="en-US" altLang="zh-CN" sz="1800" dirty="0">
                <a:latin typeface="Consolas" panose="020B0609020204030204" pitchFamily="49" charset="0"/>
              </a:rPr>
              <a:t>&gt;&gt;&gt; str(1234)                  &gt;&gt;&gt; str([1,2,3])</a:t>
            </a:r>
          </a:p>
          <a:p>
            <a:pPr>
              <a:lnSpc>
                <a:spcPct val="80000"/>
              </a:lnSpc>
              <a:buFontTx/>
              <a:buNone/>
              <a:defRPr/>
            </a:pPr>
            <a:r>
              <a:rPr lang="en-US" altLang="zh-CN" sz="1800" dirty="0">
                <a:solidFill>
                  <a:srgbClr val="00B0F0"/>
                </a:solidFill>
                <a:latin typeface="Consolas" panose="020B0609020204030204" pitchFamily="49" charset="0"/>
              </a:rPr>
              <a:t>'1234'                 </a:t>
            </a:r>
            <a:r>
              <a:rPr lang="en-US" altLang="zh-CN" sz="1800" dirty="0">
                <a:latin typeface="Consolas" panose="020B0609020204030204" pitchFamily="49" charset="0"/>
              </a:rPr>
              <a:t>     </a:t>
            </a:r>
            <a:r>
              <a:rPr lang="en-US" altLang="zh-CN" sz="1800" dirty="0">
                <a:solidFill>
                  <a:srgbClr val="00B0F0"/>
                </a:solidFill>
                <a:latin typeface="Consolas" panose="020B0609020204030204" pitchFamily="49" charset="0"/>
              </a:rPr>
              <a:t>   '[1, 2, 3]'</a:t>
            </a:r>
          </a:p>
          <a:p>
            <a:pPr>
              <a:lnSpc>
                <a:spcPct val="80000"/>
              </a:lnSpc>
              <a:buFontTx/>
              <a:buNone/>
              <a:defRPr/>
            </a:pPr>
            <a:r>
              <a:rPr lang="en-US" altLang="zh-CN" sz="1800" dirty="0">
                <a:latin typeface="Consolas" panose="020B0609020204030204" pitchFamily="49" charset="0"/>
              </a:rPr>
              <a:t>&gt;&gt;&gt; str((1,2,3))               &gt;&gt;&gt; str({1,2,3})</a:t>
            </a:r>
          </a:p>
          <a:p>
            <a:pPr>
              <a:lnSpc>
                <a:spcPct val="80000"/>
              </a:lnSpc>
              <a:buFontTx/>
              <a:buNone/>
              <a:defRPr/>
            </a:pPr>
            <a:r>
              <a:rPr lang="en-US" altLang="zh-CN" sz="1800" dirty="0">
                <a:solidFill>
                  <a:srgbClr val="00B0F0"/>
                </a:solidFill>
                <a:latin typeface="Consolas" panose="020B0609020204030204" pitchFamily="49" charset="0"/>
              </a:rPr>
              <a:t>'(1, 2, 3)'             </a:t>
            </a:r>
            <a:r>
              <a:rPr lang="en-US" altLang="zh-CN" sz="1800" dirty="0">
                <a:latin typeface="Consolas" panose="020B0609020204030204" pitchFamily="49" charset="0"/>
              </a:rPr>
              <a:t>     </a:t>
            </a:r>
            <a:r>
              <a:rPr lang="en-US" altLang="zh-CN" sz="1800" dirty="0">
                <a:solidFill>
                  <a:srgbClr val="00B0F0"/>
                </a:solidFill>
                <a:latin typeface="Consolas" panose="020B0609020204030204" pitchFamily="49" charset="0"/>
              </a:rPr>
              <a:t>  '{1, 2, 3}'</a:t>
            </a:r>
            <a:endParaRPr lang="zh-CN" altLang="en-US" dirty="0"/>
          </a:p>
        </p:txBody>
      </p:sp>
    </p:spTree>
    <p:extLst>
      <p:ext uri="{BB962C8B-B14F-4D97-AF65-F5344CB8AC3E}">
        <p14:creationId xmlns:p14="http://schemas.microsoft.com/office/powerpoint/2010/main" val="186638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4B4C28-B70E-4A12-A53E-0C49BDE4088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0B3CC82-4B58-49C2-8BC9-A4FCC882EF84}"/>
              </a:ext>
            </a:extLst>
          </p:cNvPr>
          <p:cNvSpPr>
            <a:spLocks noGrp="1"/>
          </p:cNvSpPr>
          <p:nvPr>
            <p:ph type="body" sz="quarter" idx="15"/>
          </p:nvPr>
        </p:nvSpPr>
        <p:spPr/>
        <p:txBody>
          <a:bodyPr/>
          <a:lstStyle/>
          <a:p>
            <a:r>
              <a:rPr lang="en-US" altLang="zh-CN" dirty="0"/>
              <a:t>Python</a:t>
            </a:r>
            <a:r>
              <a:rPr lang="zh-CN" altLang="en-US" dirty="0"/>
              <a:t>和大数据</a:t>
            </a:r>
          </a:p>
        </p:txBody>
      </p:sp>
      <p:sp>
        <p:nvSpPr>
          <p:cNvPr id="4" name="文本占位符 3">
            <a:extLst>
              <a:ext uri="{FF2B5EF4-FFF2-40B4-BE49-F238E27FC236}">
                <a16:creationId xmlns:a16="http://schemas.microsoft.com/office/drawing/2014/main" id="{DC6C99EB-8AEF-4402-A268-A3A4C861BD71}"/>
              </a:ext>
            </a:extLst>
          </p:cNvPr>
          <p:cNvSpPr>
            <a:spLocks noGrp="1"/>
          </p:cNvSpPr>
          <p:nvPr>
            <p:ph type="body" sz="quarter" idx="16"/>
          </p:nvPr>
        </p:nvSpPr>
        <p:spPr/>
        <p:txBody>
          <a:bodyPr/>
          <a:lstStyle/>
          <a:p>
            <a:r>
              <a:rPr lang="en-US" altLang="zh-CN" dirty="0"/>
              <a:t>Python</a:t>
            </a:r>
            <a:r>
              <a:rPr lang="zh-CN" altLang="en-US" dirty="0"/>
              <a:t>是数据科学中最流行的语言之一</a:t>
            </a:r>
            <a:endParaRPr lang="en-US" altLang="zh-CN" dirty="0"/>
          </a:p>
          <a:p>
            <a:r>
              <a:rPr lang="en-US" altLang="zh-CN" dirty="0"/>
              <a:t>Python</a:t>
            </a:r>
            <a:r>
              <a:rPr lang="zh-CN" altLang="en-US" dirty="0"/>
              <a:t>还可以被用于机器学习、人工智能系统和各种现代技术中</a:t>
            </a:r>
            <a:endParaRPr lang="en-US" altLang="zh-CN" dirty="0"/>
          </a:p>
          <a:p>
            <a:r>
              <a:rPr lang="en-US" altLang="zh-CN" dirty="0"/>
              <a:t>Python</a:t>
            </a:r>
            <a:r>
              <a:rPr lang="zh-CN" altLang="en-US" dirty="0"/>
              <a:t>有丰富的数据处理和分析相关的库</a:t>
            </a:r>
            <a:endParaRPr lang="en-US" altLang="zh-CN" dirty="0"/>
          </a:p>
          <a:p>
            <a:r>
              <a:rPr lang="en-US" altLang="zh-CN" dirty="0"/>
              <a:t>Spark</a:t>
            </a:r>
            <a:r>
              <a:rPr lang="zh-CN" altLang="en-US" dirty="0"/>
              <a:t>提供了支持</a:t>
            </a:r>
            <a:r>
              <a:rPr lang="en-US" altLang="zh-CN" dirty="0"/>
              <a:t>Python</a:t>
            </a:r>
            <a:r>
              <a:rPr lang="zh-CN" altLang="en-US" dirty="0"/>
              <a:t>的交互式执行环境</a:t>
            </a:r>
            <a:r>
              <a:rPr lang="en-US" altLang="zh-CN" dirty="0" err="1"/>
              <a:t>pyspark</a:t>
            </a:r>
            <a:r>
              <a:rPr lang="en-US" altLang="zh-CN" dirty="0"/>
              <a:t> </a:t>
            </a:r>
          </a:p>
          <a:p>
            <a:pPr lvl="1"/>
            <a:r>
              <a:rPr lang="en-US" altLang="zh-CN" dirty="0" err="1"/>
              <a:t>pyspark</a:t>
            </a:r>
            <a:r>
              <a:rPr lang="zh-CN" altLang="en-US" dirty="0"/>
              <a:t>提供了简单的方式来学习</a:t>
            </a:r>
            <a:r>
              <a:rPr lang="en-US" altLang="zh-CN" dirty="0"/>
              <a:t>Spark API</a:t>
            </a:r>
          </a:p>
          <a:p>
            <a:pPr lvl="1"/>
            <a:r>
              <a:rPr lang="en-US" altLang="zh-CN" dirty="0" err="1"/>
              <a:t>pyspark</a:t>
            </a:r>
            <a:r>
              <a:rPr lang="zh-CN" altLang="en-US" dirty="0"/>
              <a:t>可以以实时、交互的方式来分析数据</a:t>
            </a:r>
          </a:p>
          <a:p>
            <a:pPr lvl="1"/>
            <a:r>
              <a:rPr lang="en-US" altLang="zh-CN" dirty="0" err="1"/>
              <a:t>pyspark</a:t>
            </a:r>
            <a:r>
              <a:rPr lang="zh-CN" altLang="en-US" dirty="0"/>
              <a:t>提供了</a:t>
            </a:r>
            <a:r>
              <a:rPr lang="en-US" altLang="zh-CN" dirty="0"/>
              <a:t>Python</a:t>
            </a:r>
            <a:r>
              <a:rPr lang="zh-CN" altLang="en-US" dirty="0"/>
              <a:t>交互式执行环境</a:t>
            </a:r>
          </a:p>
          <a:p>
            <a:endParaRPr lang="zh-CN" altLang="en-US" dirty="0"/>
          </a:p>
        </p:txBody>
      </p:sp>
      <p:pic>
        <p:nvPicPr>
          <p:cNvPr id="6" name="图片 5">
            <a:extLst>
              <a:ext uri="{FF2B5EF4-FFF2-40B4-BE49-F238E27FC236}">
                <a16:creationId xmlns:a16="http://schemas.microsoft.com/office/drawing/2014/main" id="{6FEA45FC-A57B-4ADF-BF95-BE20526D0079}"/>
              </a:ext>
            </a:extLst>
          </p:cNvPr>
          <p:cNvPicPr>
            <a:picLocks noChangeAspect="1"/>
          </p:cNvPicPr>
          <p:nvPr/>
        </p:nvPicPr>
        <p:blipFill>
          <a:blip r:embed="rId2"/>
          <a:stretch>
            <a:fillRect/>
          </a:stretch>
        </p:blipFill>
        <p:spPr>
          <a:xfrm>
            <a:off x="8099500" y="3429000"/>
            <a:ext cx="3027536" cy="30275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6953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51CE1C7-2414-49F9-BE20-12CB1733D5E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57DCFC2-6091-4868-A6C5-041067DC5EE9}"/>
              </a:ext>
            </a:extLst>
          </p:cNvPr>
          <p:cNvSpPr>
            <a:spLocks noGrp="1"/>
          </p:cNvSpPr>
          <p:nvPr>
            <p:ph type="body" sz="quarter" idx="15"/>
          </p:nvPr>
        </p:nvSpPr>
        <p:spPr/>
        <p:txBody>
          <a:bodyPr/>
          <a:lstStyle/>
          <a:p>
            <a:r>
              <a:rPr lang="zh-CN" altLang="en-US" dirty="0"/>
              <a:t>课程回顾</a:t>
            </a:r>
          </a:p>
        </p:txBody>
      </p:sp>
      <p:sp>
        <p:nvSpPr>
          <p:cNvPr id="4" name="文本占位符 3">
            <a:extLst>
              <a:ext uri="{FF2B5EF4-FFF2-40B4-BE49-F238E27FC236}">
                <a16:creationId xmlns:a16="http://schemas.microsoft.com/office/drawing/2014/main" id="{2849F508-C8D1-4F32-B127-9FE92660F700}"/>
              </a:ext>
            </a:extLst>
          </p:cNvPr>
          <p:cNvSpPr>
            <a:spLocks noGrp="1"/>
          </p:cNvSpPr>
          <p:nvPr>
            <p:ph type="body" sz="quarter" idx="16"/>
          </p:nvPr>
        </p:nvSpPr>
        <p:spPr/>
        <p:txBody>
          <a:bodyPr/>
          <a:lstStyle/>
          <a:p>
            <a:endParaRPr lang="zh-CN" altLang="en-US"/>
          </a:p>
        </p:txBody>
      </p:sp>
    </p:spTree>
    <p:extLst>
      <p:ext uri="{BB962C8B-B14F-4D97-AF65-F5344CB8AC3E}">
        <p14:creationId xmlns:p14="http://schemas.microsoft.com/office/powerpoint/2010/main" val="412911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786391" y="2844885"/>
            <a:ext cx="5185272" cy="748988"/>
          </a:xfrm>
        </p:spPr>
        <p:txBody>
          <a:bodyPr/>
          <a:lstStyle/>
          <a:p>
            <a:r>
              <a:rPr lang="zh-CN" altLang="en-US" sz="2800" dirty="0"/>
              <a:t>第一章</a:t>
            </a:r>
            <a:endParaRPr lang="en-US" altLang="zh-CN" sz="2800" dirty="0"/>
          </a:p>
          <a:p>
            <a:r>
              <a:rPr lang="zh-CN" altLang="en-US" sz="2800" dirty="0"/>
              <a:t>大数据处理与分析技术概述</a:t>
            </a:r>
          </a:p>
        </p:txBody>
      </p:sp>
      <p:sp>
        <p:nvSpPr>
          <p:cNvPr id="4" name="文本占位符 3"/>
          <p:cNvSpPr>
            <a:spLocks noGrp="1"/>
          </p:cNvSpPr>
          <p:nvPr>
            <p:ph type="body" sz="quarter" idx="13"/>
          </p:nvPr>
        </p:nvSpPr>
        <p:spPr/>
        <p:txBody>
          <a:bodyPr/>
          <a:lstStyle/>
          <a:p>
            <a:r>
              <a:rPr lang="zh-CN" altLang="en-US" dirty="0"/>
              <a:t>大数据技术的背景</a:t>
            </a:r>
          </a:p>
        </p:txBody>
      </p:sp>
      <p:sp>
        <p:nvSpPr>
          <p:cNvPr id="5" name="文本占位符 4"/>
          <p:cNvSpPr>
            <a:spLocks noGrp="1"/>
          </p:cNvSpPr>
          <p:nvPr>
            <p:ph type="body" sz="quarter" idx="14"/>
          </p:nvPr>
        </p:nvSpPr>
        <p:spPr/>
        <p:txBody>
          <a:bodyPr/>
          <a:lstStyle/>
          <a:p>
            <a:r>
              <a:rPr lang="en-US" altLang="zh-CN" dirty="0"/>
              <a:t>1</a:t>
            </a:r>
            <a:endParaRPr lang="zh-CN" altLang="en-US" dirty="0"/>
          </a:p>
        </p:txBody>
      </p:sp>
      <p:sp>
        <p:nvSpPr>
          <p:cNvPr id="6" name="文本占位符 5"/>
          <p:cNvSpPr>
            <a:spLocks noGrp="1"/>
          </p:cNvSpPr>
          <p:nvPr>
            <p:ph type="body" sz="quarter" idx="15"/>
          </p:nvPr>
        </p:nvSpPr>
        <p:spPr/>
        <p:txBody>
          <a:bodyPr/>
          <a:lstStyle/>
          <a:p>
            <a:r>
              <a:rPr lang="zh-CN" altLang="en-US" dirty="0"/>
              <a:t>大数据基本概念</a:t>
            </a:r>
          </a:p>
        </p:txBody>
      </p:sp>
      <p:sp>
        <p:nvSpPr>
          <p:cNvPr id="7" name="文本占位符 6"/>
          <p:cNvSpPr>
            <a:spLocks noGrp="1"/>
          </p:cNvSpPr>
          <p:nvPr>
            <p:ph type="body" sz="quarter" idx="16"/>
          </p:nvPr>
        </p:nvSpPr>
        <p:spPr/>
        <p:txBody>
          <a:bodyPr/>
          <a:lstStyle/>
          <a:p>
            <a:r>
              <a:rPr lang="en-US" altLang="zh-CN" dirty="0"/>
              <a:t>2</a:t>
            </a:r>
            <a:endParaRPr lang="zh-CN" altLang="en-US" dirty="0"/>
          </a:p>
        </p:txBody>
      </p:sp>
      <p:sp>
        <p:nvSpPr>
          <p:cNvPr id="8" name="文本占位符 7"/>
          <p:cNvSpPr>
            <a:spLocks noGrp="1"/>
          </p:cNvSpPr>
          <p:nvPr>
            <p:ph type="body" sz="quarter" idx="17"/>
          </p:nvPr>
        </p:nvSpPr>
        <p:spPr/>
        <p:txBody>
          <a:bodyPr/>
          <a:lstStyle/>
          <a:p>
            <a:r>
              <a:rPr lang="zh-CN" altLang="en-US" dirty="0"/>
              <a:t>大数据关键技术</a:t>
            </a:r>
          </a:p>
        </p:txBody>
      </p:sp>
      <p:sp>
        <p:nvSpPr>
          <p:cNvPr id="9" name="文本占位符 8"/>
          <p:cNvSpPr>
            <a:spLocks noGrp="1"/>
          </p:cNvSpPr>
          <p:nvPr>
            <p:ph type="body" sz="quarter" idx="18"/>
          </p:nvPr>
        </p:nvSpPr>
        <p:spPr/>
        <p:txBody>
          <a:bodyPr/>
          <a:lstStyle/>
          <a:p>
            <a:r>
              <a:rPr lang="en-US" altLang="zh-CN" dirty="0"/>
              <a:t>3</a:t>
            </a:r>
            <a:endParaRPr lang="zh-CN" altLang="en-US" dirty="0"/>
          </a:p>
        </p:txBody>
      </p:sp>
      <p:sp>
        <p:nvSpPr>
          <p:cNvPr id="10" name="文本占位符 9"/>
          <p:cNvSpPr>
            <a:spLocks noGrp="1"/>
          </p:cNvSpPr>
          <p:nvPr>
            <p:ph type="body" sz="quarter" idx="19"/>
          </p:nvPr>
        </p:nvSpPr>
        <p:spPr/>
        <p:txBody>
          <a:bodyPr/>
          <a:lstStyle/>
          <a:p>
            <a:r>
              <a:rPr lang="zh-CN" altLang="en-US" dirty="0"/>
              <a:t>大数据计算模式</a:t>
            </a:r>
          </a:p>
        </p:txBody>
      </p:sp>
      <p:sp>
        <p:nvSpPr>
          <p:cNvPr id="16" name="文本占位符 15"/>
          <p:cNvSpPr>
            <a:spLocks noGrp="1"/>
          </p:cNvSpPr>
          <p:nvPr>
            <p:ph type="body" sz="quarter" idx="20"/>
          </p:nvPr>
        </p:nvSpPr>
        <p:spPr/>
        <p:txBody>
          <a:bodyPr/>
          <a:lstStyle/>
          <a:p>
            <a:r>
              <a:rPr lang="en-US" altLang="zh-CN" dirty="0"/>
              <a:t>4</a:t>
            </a:r>
            <a:endParaRPr lang="zh-CN" altLang="en-US" dirty="0"/>
          </a:p>
        </p:txBody>
      </p:sp>
      <p:sp>
        <p:nvSpPr>
          <p:cNvPr id="2" name="文本占位符 1">
            <a:extLst>
              <a:ext uri="{FF2B5EF4-FFF2-40B4-BE49-F238E27FC236}">
                <a16:creationId xmlns:a16="http://schemas.microsoft.com/office/drawing/2014/main" id="{7A6F654F-556A-45CC-8B62-E96DB699D0BB}"/>
              </a:ext>
            </a:extLst>
          </p:cNvPr>
          <p:cNvSpPr>
            <a:spLocks noGrp="1"/>
          </p:cNvSpPr>
          <p:nvPr>
            <p:ph type="body" sz="quarter" idx="21"/>
          </p:nvPr>
        </p:nvSpPr>
        <p:spPr>
          <a:xfrm>
            <a:off x="1628247" y="4599024"/>
            <a:ext cx="3823863" cy="707886"/>
          </a:xfrm>
        </p:spPr>
        <p:txBody>
          <a:bodyPr/>
          <a:lstStyle/>
          <a:p>
            <a:r>
              <a:rPr lang="zh-CN" altLang="en-US" sz="2000" dirty="0"/>
              <a:t>大数据处理和分析的典型应用</a:t>
            </a:r>
            <a:endParaRPr lang="zh-CN" altLang="en-US" dirty="0"/>
          </a:p>
        </p:txBody>
      </p:sp>
      <p:sp>
        <p:nvSpPr>
          <p:cNvPr id="11" name="文本占位符 10">
            <a:extLst>
              <a:ext uri="{FF2B5EF4-FFF2-40B4-BE49-F238E27FC236}">
                <a16:creationId xmlns:a16="http://schemas.microsoft.com/office/drawing/2014/main" id="{DDA582B6-B76C-417A-96AB-79B48D18413C}"/>
              </a:ext>
            </a:extLst>
          </p:cNvPr>
          <p:cNvSpPr>
            <a:spLocks noGrp="1"/>
          </p:cNvSpPr>
          <p:nvPr>
            <p:ph type="body" sz="quarter" idx="22"/>
          </p:nvPr>
        </p:nvSpPr>
        <p:spPr/>
        <p:txBody>
          <a:bodyPr/>
          <a:lstStyle/>
          <a:p>
            <a:r>
              <a:rPr lang="en-US" altLang="zh-CN" dirty="0"/>
              <a:t>5</a:t>
            </a:r>
            <a:endParaRPr lang="zh-CN" altLang="en-US" dirty="0"/>
          </a:p>
        </p:txBody>
      </p:sp>
      <p:sp>
        <p:nvSpPr>
          <p:cNvPr id="12" name="文本占位符 11">
            <a:extLst>
              <a:ext uri="{FF2B5EF4-FFF2-40B4-BE49-F238E27FC236}">
                <a16:creationId xmlns:a16="http://schemas.microsoft.com/office/drawing/2014/main" id="{C0F12B5E-DE44-44E7-808A-11BF6684C6EB}"/>
              </a:ext>
            </a:extLst>
          </p:cNvPr>
          <p:cNvSpPr>
            <a:spLocks noGrp="1"/>
          </p:cNvSpPr>
          <p:nvPr>
            <p:ph type="body" sz="quarter" idx="23"/>
          </p:nvPr>
        </p:nvSpPr>
        <p:spPr>
          <a:xfrm>
            <a:off x="1628247" y="5499636"/>
            <a:ext cx="3823863" cy="707886"/>
          </a:xfrm>
        </p:spPr>
        <p:txBody>
          <a:bodyPr/>
          <a:lstStyle/>
          <a:p>
            <a:r>
              <a:rPr lang="zh-CN" altLang="en-US" dirty="0"/>
              <a:t>代表性大数据处理和分析技术</a:t>
            </a:r>
          </a:p>
        </p:txBody>
      </p:sp>
      <p:sp>
        <p:nvSpPr>
          <p:cNvPr id="13" name="文本占位符 12">
            <a:extLst>
              <a:ext uri="{FF2B5EF4-FFF2-40B4-BE49-F238E27FC236}">
                <a16:creationId xmlns:a16="http://schemas.microsoft.com/office/drawing/2014/main" id="{15287682-23FA-4DF9-91F3-32E5F23015C9}"/>
              </a:ext>
            </a:extLst>
          </p:cNvPr>
          <p:cNvSpPr>
            <a:spLocks noGrp="1"/>
          </p:cNvSpPr>
          <p:nvPr>
            <p:ph type="body" sz="quarter" idx="24"/>
          </p:nvPr>
        </p:nvSpPr>
        <p:spPr/>
        <p:txBody>
          <a:bodyPr/>
          <a:lstStyle/>
          <a:p>
            <a:r>
              <a:rPr lang="en-US" altLang="zh-CN" dirty="0"/>
              <a:t>6</a:t>
            </a:r>
            <a:endParaRPr lang="zh-CN" altLang="en-US" dirty="0"/>
          </a:p>
        </p:txBody>
      </p:sp>
    </p:spTree>
    <p:extLst>
      <p:ext uri="{BB962C8B-B14F-4D97-AF65-F5344CB8AC3E}">
        <p14:creationId xmlns:p14="http://schemas.microsoft.com/office/powerpoint/2010/main" val="289307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FC095A-BC44-4D2C-B356-6578375F92E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A411BCC-382E-4C93-A14B-847DC9341BFB}"/>
              </a:ext>
            </a:extLst>
          </p:cNvPr>
          <p:cNvSpPr>
            <a:spLocks noGrp="1"/>
          </p:cNvSpPr>
          <p:nvPr>
            <p:ph type="body" sz="quarter" idx="15"/>
          </p:nvPr>
        </p:nvSpPr>
        <p:spPr/>
        <p:txBody>
          <a:bodyPr/>
          <a:lstStyle/>
          <a:p>
            <a:r>
              <a:rPr lang="zh-CN" altLang="en-US" dirty="0"/>
              <a:t>课堂提问</a:t>
            </a:r>
          </a:p>
        </p:txBody>
      </p:sp>
      <p:sp>
        <p:nvSpPr>
          <p:cNvPr id="4" name="文本占位符 3">
            <a:extLst>
              <a:ext uri="{FF2B5EF4-FFF2-40B4-BE49-F238E27FC236}">
                <a16:creationId xmlns:a16="http://schemas.microsoft.com/office/drawing/2014/main" id="{6A16743C-287A-4F5B-A58D-DE28763390A2}"/>
              </a:ext>
            </a:extLst>
          </p:cNvPr>
          <p:cNvSpPr>
            <a:spLocks noGrp="1"/>
          </p:cNvSpPr>
          <p:nvPr>
            <p:ph type="body" sz="quarter" idx="16"/>
          </p:nvPr>
        </p:nvSpPr>
        <p:spPr/>
        <p:txBody>
          <a:bodyPr/>
          <a:lstStyle/>
          <a:p>
            <a:r>
              <a:rPr lang="zh-CN" altLang="en-US" dirty="0"/>
              <a:t>选择题（多选）</a:t>
            </a:r>
            <a:endParaRPr lang="en-US" altLang="zh-CN" dirty="0"/>
          </a:p>
          <a:p>
            <a:r>
              <a:rPr lang="zh-CN" altLang="en-US" dirty="0"/>
              <a:t>下列哪些属于“大数据”</a:t>
            </a:r>
            <a:r>
              <a:rPr lang="zh-CN" altLang="en-US" b="1" dirty="0">
                <a:solidFill>
                  <a:srgbClr val="FF0000"/>
                </a:solidFill>
              </a:rPr>
              <a:t>或“大数据处理”</a:t>
            </a:r>
            <a:r>
              <a:rPr lang="zh-CN" altLang="en-US" dirty="0"/>
              <a:t>的特性？</a:t>
            </a:r>
            <a:endParaRPr lang="en-US" altLang="zh-CN" dirty="0"/>
          </a:p>
          <a:p>
            <a:pPr marL="1066785" lvl="1" indent="-457200">
              <a:buFont typeface="+mj-lt"/>
              <a:buAutoNum type="alphaLcParenR"/>
            </a:pPr>
            <a:r>
              <a:rPr lang="zh-CN" altLang="en-US" dirty="0"/>
              <a:t>数据量大（</a:t>
            </a:r>
            <a:r>
              <a:rPr lang="en-US" altLang="zh-CN" dirty="0"/>
              <a:t>Volume</a:t>
            </a:r>
            <a:r>
              <a:rPr lang="zh-CN" altLang="en-US" dirty="0"/>
              <a:t>）</a:t>
            </a:r>
            <a:endParaRPr lang="en-US" altLang="zh-CN" dirty="0"/>
          </a:p>
          <a:p>
            <a:pPr marL="1066785" lvl="1" indent="-457200">
              <a:buFont typeface="+mj-lt"/>
              <a:buAutoNum type="alphaLcParenR"/>
            </a:pPr>
            <a:r>
              <a:rPr lang="zh-CN" altLang="en-US" dirty="0"/>
              <a:t>多样性（</a:t>
            </a:r>
            <a:r>
              <a:rPr lang="en-US" altLang="zh-CN" dirty="0"/>
              <a:t>Variety</a:t>
            </a:r>
            <a:r>
              <a:rPr lang="zh-CN" altLang="en-US" dirty="0"/>
              <a:t>）</a:t>
            </a:r>
            <a:endParaRPr lang="en-US" altLang="zh-CN" dirty="0"/>
          </a:p>
          <a:p>
            <a:pPr marL="1066785" lvl="1" indent="-457200">
              <a:buFont typeface="+mj-lt"/>
              <a:buAutoNum type="alphaLcParenR"/>
            </a:pPr>
            <a:r>
              <a:rPr lang="zh-CN" altLang="en-US" dirty="0"/>
              <a:t>处理速度快（</a:t>
            </a:r>
            <a:r>
              <a:rPr lang="en-US" altLang="zh-CN" dirty="0"/>
              <a:t>Velocity</a:t>
            </a:r>
            <a:r>
              <a:rPr lang="zh-CN" altLang="en-US" dirty="0"/>
              <a:t>）</a:t>
            </a:r>
            <a:endParaRPr lang="en-US" altLang="zh-CN" dirty="0"/>
          </a:p>
          <a:p>
            <a:pPr marL="1066785" lvl="1" indent="-457200">
              <a:buFont typeface="+mj-lt"/>
              <a:buAutoNum type="alphaLcParenR"/>
            </a:pPr>
            <a:r>
              <a:rPr lang="zh-CN" altLang="en-US" dirty="0"/>
              <a:t>价值密度低（</a:t>
            </a:r>
            <a:r>
              <a:rPr lang="en-US" altLang="zh-CN" dirty="0"/>
              <a:t>Value</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95487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FC095A-BC44-4D2C-B356-6578375F92E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A411BCC-382E-4C93-A14B-847DC9341BFB}"/>
              </a:ext>
            </a:extLst>
          </p:cNvPr>
          <p:cNvSpPr>
            <a:spLocks noGrp="1"/>
          </p:cNvSpPr>
          <p:nvPr>
            <p:ph type="body" sz="quarter" idx="15"/>
          </p:nvPr>
        </p:nvSpPr>
        <p:spPr/>
        <p:txBody>
          <a:bodyPr/>
          <a:lstStyle/>
          <a:p>
            <a:r>
              <a:rPr lang="zh-CN" altLang="en-US" dirty="0"/>
              <a:t>课堂提问</a:t>
            </a:r>
          </a:p>
        </p:txBody>
      </p:sp>
      <p:sp>
        <p:nvSpPr>
          <p:cNvPr id="4" name="文本占位符 3">
            <a:extLst>
              <a:ext uri="{FF2B5EF4-FFF2-40B4-BE49-F238E27FC236}">
                <a16:creationId xmlns:a16="http://schemas.microsoft.com/office/drawing/2014/main" id="{6A16743C-287A-4F5B-A58D-DE28763390A2}"/>
              </a:ext>
            </a:extLst>
          </p:cNvPr>
          <p:cNvSpPr>
            <a:spLocks noGrp="1"/>
          </p:cNvSpPr>
          <p:nvPr>
            <p:ph type="body" sz="quarter" idx="16"/>
          </p:nvPr>
        </p:nvSpPr>
        <p:spPr/>
        <p:txBody>
          <a:bodyPr/>
          <a:lstStyle/>
          <a:p>
            <a:r>
              <a:rPr lang="zh-CN" altLang="en-US" dirty="0"/>
              <a:t>选择题（多选）</a:t>
            </a:r>
            <a:endParaRPr lang="en-US" altLang="zh-CN" dirty="0"/>
          </a:p>
          <a:p>
            <a:r>
              <a:rPr lang="zh-CN" altLang="en-US" dirty="0"/>
              <a:t>大数据的计算模式主要包含哪些？</a:t>
            </a:r>
            <a:endParaRPr lang="en-US" altLang="zh-CN" dirty="0"/>
          </a:p>
          <a:p>
            <a:pPr marL="1066785" lvl="1" indent="-457200">
              <a:buFont typeface="+mj-lt"/>
              <a:buAutoNum type="alphaLcParenR"/>
            </a:pPr>
            <a:r>
              <a:rPr lang="zh-CN" altLang="en-US" dirty="0"/>
              <a:t>批处理计算模式</a:t>
            </a:r>
            <a:endParaRPr lang="en-US" altLang="zh-CN" dirty="0"/>
          </a:p>
          <a:p>
            <a:pPr marL="1066785" lvl="1" indent="-457200">
              <a:buFont typeface="+mj-lt"/>
              <a:buAutoNum type="alphaLcParenR"/>
            </a:pPr>
            <a:r>
              <a:rPr lang="zh-CN" altLang="en-US" dirty="0"/>
              <a:t>流处理计算模式</a:t>
            </a:r>
            <a:endParaRPr lang="en-US" altLang="zh-CN" dirty="0"/>
          </a:p>
          <a:p>
            <a:pPr marL="1066785" lvl="1" indent="-457200">
              <a:buFont typeface="+mj-lt"/>
              <a:buAutoNum type="alphaLcParenR"/>
            </a:pPr>
            <a:r>
              <a:rPr lang="zh-CN" altLang="en-US" dirty="0"/>
              <a:t>图计算模式</a:t>
            </a:r>
            <a:endParaRPr lang="en-US" altLang="zh-CN" dirty="0"/>
          </a:p>
          <a:p>
            <a:pPr marL="1066785" lvl="1" indent="-457200">
              <a:buFont typeface="+mj-lt"/>
              <a:buAutoNum type="alphaLcParenR"/>
            </a:pPr>
            <a:r>
              <a:rPr lang="zh-CN" altLang="en-US" dirty="0"/>
              <a:t>交互式查询计算模式</a:t>
            </a:r>
            <a:endParaRPr lang="en-US" altLang="zh-CN" dirty="0"/>
          </a:p>
          <a:p>
            <a:endParaRPr lang="zh-CN" altLang="en-US" dirty="0"/>
          </a:p>
        </p:txBody>
      </p:sp>
    </p:spTree>
    <p:extLst>
      <p:ext uri="{BB962C8B-B14F-4D97-AF65-F5344CB8AC3E}">
        <p14:creationId xmlns:p14="http://schemas.microsoft.com/office/powerpoint/2010/main" val="424029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FC095A-BC44-4D2C-B356-6578375F92E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A411BCC-382E-4C93-A14B-847DC9341BFB}"/>
              </a:ext>
            </a:extLst>
          </p:cNvPr>
          <p:cNvSpPr>
            <a:spLocks noGrp="1"/>
          </p:cNvSpPr>
          <p:nvPr>
            <p:ph type="body" sz="quarter" idx="15"/>
          </p:nvPr>
        </p:nvSpPr>
        <p:spPr/>
        <p:txBody>
          <a:bodyPr/>
          <a:lstStyle/>
          <a:p>
            <a:r>
              <a:rPr lang="zh-CN" altLang="en-US" dirty="0"/>
              <a:t>课堂提问</a:t>
            </a:r>
          </a:p>
        </p:txBody>
      </p:sp>
      <p:sp>
        <p:nvSpPr>
          <p:cNvPr id="4" name="文本占位符 3">
            <a:extLst>
              <a:ext uri="{FF2B5EF4-FFF2-40B4-BE49-F238E27FC236}">
                <a16:creationId xmlns:a16="http://schemas.microsoft.com/office/drawing/2014/main" id="{6A16743C-287A-4F5B-A58D-DE28763390A2}"/>
              </a:ext>
            </a:extLst>
          </p:cNvPr>
          <p:cNvSpPr>
            <a:spLocks noGrp="1"/>
          </p:cNvSpPr>
          <p:nvPr>
            <p:ph type="body" sz="quarter" idx="16"/>
          </p:nvPr>
        </p:nvSpPr>
        <p:spPr/>
        <p:txBody>
          <a:bodyPr/>
          <a:lstStyle/>
          <a:p>
            <a:r>
              <a:rPr lang="zh-CN" altLang="en-US" dirty="0"/>
              <a:t>选择题（多选）</a:t>
            </a:r>
            <a:endParaRPr lang="en-US" altLang="zh-CN" dirty="0"/>
          </a:p>
          <a:p>
            <a:r>
              <a:rPr lang="zh-CN" altLang="en-US" dirty="0"/>
              <a:t>下列描述哪些是正确的？</a:t>
            </a:r>
            <a:endParaRPr lang="en-US" altLang="zh-CN" dirty="0"/>
          </a:p>
          <a:p>
            <a:pPr marL="1066785" lvl="1" indent="-457200">
              <a:buFont typeface="+mj-lt"/>
              <a:buAutoNum type="alphaLcParenR"/>
            </a:pPr>
            <a:r>
              <a:rPr lang="en-US" altLang="zh-CN" dirty="0"/>
              <a:t>Spark</a:t>
            </a:r>
            <a:r>
              <a:rPr lang="zh-CN" altLang="en-US" dirty="0"/>
              <a:t>支持流式计算，采用了微批计算模式</a:t>
            </a:r>
            <a:endParaRPr lang="en-US" altLang="zh-CN" dirty="0"/>
          </a:p>
          <a:p>
            <a:pPr marL="1066785" lvl="1" indent="-457200">
              <a:buFont typeface="+mj-lt"/>
              <a:buAutoNum type="alphaLcParenR"/>
            </a:pPr>
            <a:r>
              <a:rPr lang="en-US" altLang="zh-CN" dirty="0"/>
              <a:t>Spark</a:t>
            </a:r>
            <a:r>
              <a:rPr lang="zh-CN" altLang="en-US" dirty="0"/>
              <a:t>是一种真正的流处理计算模式，而非微批计算模式</a:t>
            </a:r>
            <a:endParaRPr lang="en-US" altLang="zh-CN" dirty="0"/>
          </a:p>
          <a:p>
            <a:pPr marL="1066785" lvl="1" indent="-457200">
              <a:buFont typeface="+mj-lt"/>
              <a:buAutoNum type="alphaLcParenR"/>
            </a:pPr>
            <a:r>
              <a:rPr lang="en-US" altLang="zh-CN" dirty="0"/>
              <a:t>Spark</a:t>
            </a:r>
            <a:r>
              <a:rPr lang="zh-CN" altLang="en-US" dirty="0"/>
              <a:t>的计算模式也属于</a:t>
            </a:r>
            <a:r>
              <a:rPr lang="en-US" altLang="zh-CN" dirty="0"/>
              <a:t>MapReduce</a:t>
            </a:r>
            <a:r>
              <a:rPr lang="zh-CN" altLang="en-US" dirty="0"/>
              <a:t>，它基于内存计算，可将中间结果放到内存中，对于迭代运算效率比</a:t>
            </a:r>
            <a:r>
              <a:rPr lang="en-US" altLang="zh-CN" dirty="0"/>
              <a:t>Hadoop</a:t>
            </a:r>
            <a:r>
              <a:rPr lang="zh-CN" altLang="en-US" dirty="0"/>
              <a:t>更高</a:t>
            </a:r>
          </a:p>
          <a:p>
            <a:pPr marL="1066785" lvl="1" indent="-457200">
              <a:buFont typeface="+mj-lt"/>
              <a:buAutoNum type="alphaLcParenR"/>
            </a:pPr>
            <a:r>
              <a:rPr lang="en-US" altLang="zh-CN" dirty="0"/>
              <a:t>Spark</a:t>
            </a:r>
            <a:r>
              <a:rPr lang="zh-CN" altLang="en-US" dirty="0"/>
              <a:t>的流式计算跟</a:t>
            </a:r>
            <a:r>
              <a:rPr lang="en-US" altLang="zh-CN" dirty="0"/>
              <a:t>Storm</a:t>
            </a:r>
            <a:r>
              <a:rPr lang="zh-CN" altLang="en-US" dirty="0"/>
              <a:t>性能差不多，支持毫秒级计算</a:t>
            </a:r>
            <a:endParaRPr lang="en-US" altLang="zh-CN" dirty="0"/>
          </a:p>
          <a:p>
            <a:endParaRPr lang="zh-CN" altLang="en-US" dirty="0"/>
          </a:p>
        </p:txBody>
      </p:sp>
    </p:spTree>
    <p:extLst>
      <p:ext uri="{BB962C8B-B14F-4D97-AF65-F5344CB8AC3E}">
        <p14:creationId xmlns:p14="http://schemas.microsoft.com/office/powerpoint/2010/main" val="15407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967859" y="2729785"/>
            <a:ext cx="4795956" cy="1040285"/>
          </a:xfrm>
        </p:spPr>
        <p:txBody>
          <a:bodyPr/>
          <a:lstStyle/>
          <a:p>
            <a:r>
              <a:rPr lang="zh-CN" altLang="en-US" sz="2800" dirty="0"/>
              <a:t>第二章</a:t>
            </a:r>
            <a:endParaRPr lang="en-US" altLang="zh-CN" sz="2800" dirty="0"/>
          </a:p>
          <a:p>
            <a:r>
              <a:rPr lang="en-US" altLang="zh-CN" sz="2800" dirty="0"/>
              <a:t>Python</a:t>
            </a:r>
            <a:r>
              <a:rPr lang="zh-CN" altLang="en-US" sz="2800" dirty="0"/>
              <a:t>语言编程基础</a:t>
            </a:r>
          </a:p>
        </p:txBody>
      </p:sp>
      <p:sp>
        <p:nvSpPr>
          <p:cNvPr id="4" name="文本占位符 3"/>
          <p:cNvSpPr>
            <a:spLocks noGrp="1"/>
          </p:cNvSpPr>
          <p:nvPr>
            <p:ph type="body" sz="quarter" idx="13"/>
          </p:nvPr>
        </p:nvSpPr>
        <p:spPr/>
        <p:txBody>
          <a:bodyPr/>
          <a:lstStyle/>
          <a:p>
            <a:r>
              <a:rPr lang="en-US" altLang="zh-CN" dirty="0"/>
              <a:t>Python</a:t>
            </a:r>
            <a:r>
              <a:rPr lang="zh-CN" altLang="en-US" dirty="0"/>
              <a:t>简介</a:t>
            </a:r>
          </a:p>
        </p:txBody>
      </p:sp>
      <p:sp>
        <p:nvSpPr>
          <p:cNvPr id="5" name="文本占位符 4"/>
          <p:cNvSpPr>
            <a:spLocks noGrp="1"/>
          </p:cNvSpPr>
          <p:nvPr>
            <p:ph type="body" sz="quarter" idx="14"/>
          </p:nvPr>
        </p:nvSpPr>
        <p:spPr/>
        <p:txBody>
          <a:bodyPr/>
          <a:lstStyle/>
          <a:p>
            <a:r>
              <a:rPr lang="en-US" altLang="zh-CN" dirty="0"/>
              <a:t>1</a:t>
            </a:r>
            <a:endParaRPr lang="zh-CN" altLang="en-US" dirty="0"/>
          </a:p>
        </p:txBody>
      </p:sp>
      <p:sp>
        <p:nvSpPr>
          <p:cNvPr id="6" name="文本占位符 5"/>
          <p:cNvSpPr>
            <a:spLocks noGrp="1"/>
          </p:cNvSpPr>
          <p:nvPr>
            <p:ph type="body" sz="quarter" idx="15"/>
          </p:nvPr>
        </p:nvSpPr>
        <p:spPr>
          <a:xfrm>
            <a:off x="1628247" y="2599733"/>
            <a:ext cx="3367087" cy="400110"/>
          </a:xfrm>
        </p:spPr>
        <p:txBody>
          <a:bodyPr/>
          <a:lstStyle/>
          <a:p>
            <a:r>
              <a:rPr lang="en-US" altLang="zh-CN" dirty="0"/>
              <a:t>Python</a:t>
            </a:r>
            <a:r>
              <a:rPr lang="zh-CN" altLang="en-US" dirty="0"/>
              <a:t>编程基础知识</a:t>
            </a:r>
          </a:p>
        </p:txBody>
      </p:sp>
      <p:sp>
        <p:nvSpPr>
          <p:cNvPr id="7" name="文本占位符 6"/>
          <p:cNvSpPr>
            <a:spLocks noGrp="1"/>
          </p:cNvSpPr>
          <p:nvPr>
            <p:ph type="body" sz="quarter" idx="16"/>
          </p:nvPr>
        </p:nvSpPr>
        <p:spPr/>
        <p:txBody>
          <a:bodyPr/>
          <a:lstStyle/>
          <a:p>
            <a:r>
              <a:rPr lang="en-US" altLang="zh-CN" dirty="0"/>
              <a:t>2</a:t>
            </a:r>
            <a:endParaRPr lang="zh-CN" altLang="en-US" dirty="0"/>
          </a:p>
        </p:txBody>
      </p:sp>
      <p:sp>
        <p:nvSpPr>
          <p:cNvPr id="8" name="文本占位符 7"/>
          <p:cNvSpPr>
            <a:spLocks noGrp="1"/>
          </p:cNvSpPr>
          <p:nvPr>
            <p:ph type="body" sz="quarter" idx="17"/>
          </p:nvPr>
        </p:nvSpPr>
        <p:spPr>
          <a:xfrm>
            <a:off x="1628247" y="3800847"/>
            <a:ext cx="3367087" cy="400110"/>
          </a:xfrm>
        </p:spPr>
        <p:txBody>
          <a:bodyPr/>
          <a:lstStyle/>
          <a:p>
            <a:r>
              <a:rPr lang="en-US" altLang="zh-CN" dirty="0"/>
              <a:t>Python</a:t>
            </a:r>
            <a:r>
              <a:rPr lang="zh-CN" altLang="en-US" dirty="0"/>
              <a:t>的序列</a:t>
            </a:r>
          </a:p>
        </p:txBody>
      </p:sp>
      <p:sp>
        <p:nvSpPr>
          <p:cNvPr id="9" name="文本占位符 8"/>
          <p:cNvSpPr>
            <a:spLocks noGrp="1"/>
          </p:cNvSpPr>
          <p:nvPr>
            <p:ph type="body" sz="quarter" idx="18"/>
          </p:nvPr>
        </p:nvSpPr>
        <p:spPr/>
        <p:txBody>
          <a:bodyPr/>
          <a:lstStyle/>
          <a:p>
            <a:r>
              <a:rPr lang="en-US" altLang="zh-CN" dirty="0"/>
              <a:t>3</a:t>
            </a:r>
            <a:endParaRPr lang="zh-CN" altLang="en-US" dirty="0"/>
          </a:p>
        </p:txBody>
      </p:sp>
      <p:sp>
        <p:nvSpPr>
          <p:cNvPr id="10" name="文本占位符 9"/>
          <p:cNvSpPr>
            <a:spLocks noGrp="1"/>
          </p:cNvSpPr>
          <p:nvPr>
            <p:ph type="body" sz="quarter" idx="19"/>
          </p:nvPr>
        </p:nvSpPr>
        <p:spPr>
          <a:xfrm>
            <a:off x="1628247" y="5001961"/>
            <a:ext cx="3367087" cy="400110"/>
          </a:xfrm>
        </p:spPr>
        <p:txBody>
          <a:bodyPr/>
          <a:lstStyle/>
          <a:p>
            <a:r>
              <a:rPr lang="en-US" altLang="zh-CN" dirty="0"/>
              <a:t>Python</a:t>
            </a:r>
            <a:r>
              <a:rPr lang="zh-CN" altLang="en-US" dirty="0"/>
              <a:t>的函数</a:t>
            </a:r>
          </a:p>
        </p:txBody>
      </p:sp>
      <p:sp>
        <p:nvSpPr>
          <p:cNvPr id="16" name="文本占位符 15"/>
          <p:cNvSpPr>
            <a:spLocks noGrp="1"/>
          </p:cNvSpPr>
          <p:nvPr>
            <p:ph type="body" sz="quarter" idx="20"/>
          </p:nvPr>
        </p:nvSpPr>
        <p:spPr/>
        <p:txBody>
          <a:bodyPr/>
          <a:lstStyle/>
          <a:p>
            <a:r>
              <a:rPr lang="en-US" altLang="zh-CN" dirty="0"/>
              <a:t>4</a:t>
            </a:r>
            <a:endParaRPr lang="zh-CN" altLang="en-US" dirty="0"/>
          </a:p>
        </p:txBody>
      </p:sp>
    </p:spTree>
    <p:extLst>
      <p:ext uri="{BB962C8B-B14F-4D97-AF65-F5344CB8AC3E}">
        <p14:creationId xmlns:p14="http://schemas.microsoft.com/office/powerpoint/2010/main" val="197468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FC095A-BC44-4D2C-B356-6578375F92E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A411BCC-382E-4C93-A14B-847DC9341BFB}"/>
              </a:ext>
            </a:extLst>
          </p:cNvPr>
          <p:cNvSpPr>
            <a:spLocks noGrp="1"/>
          </p:cNvSpPr>
          <p:nvPr>
            <p:ph type="body" sz="quarter" idx="15"/>
          </p:nvPr>
        </p:nvSpPr>
        <p:spPr/>
        <p:txBody>
          <a:bodyPr/>
          <a:lstStyle/>
          <a:p>
            <a:r>
              <a:rPr lang="zh-CN" altLang="en-US" dirty="0"/>
              <a:t>课堂提问</a:t>
            </a:r>
          </a:p>
        </p:txBody>
      </p:sp>
      <p:sp>
        <p:nvSpPr>
          <p:cNvPr id="4" name="文本占位符 3">
            <a:extLst>
              <a:ext uri="{FF2B5EF4-FFF2-40B4-BE49-F238E27FC236}">
                <a16:creationId xmlns:a16="http://schemas.microsoft.com/office/drawing/2014/main" id="{6A16743C-287A-4F5B-A58D-DE28763390A2}"/>
              </a:ext>
            </a:extLst>
          </p:cNvPr>
          <p:cNvSpPr>
            <a:spLocks noGrp="1"/>
          </p:cNvSpPr>
          <p:nvPr>
            <p:ph type="body" sz="quarter" idx="16"/>
          </p:nvPr>
        </p:nvSpPr>
        <p:spPr/>
        <p:txBody>
          <a:bodyPr/>
          <a:lstStyle/>
          <a:p>
            <a:r>
              <a:rPr lang="zh-CN" altLang="en-US" dirty="0"/>
              <a:t>选择题（多选）</a:t>
            </a:r>
            <a:endParaRPr lang="en-US" altLang="zh-CN" dirty="0"/>
          </a:p>
          <a:p>
            <a:r>
              <a:rPr lang="zh-CN" altLang="en-US" dirty="0"/>
              <a:t>下列描述哪些是正确的？</a:t>
            </a:r>
            <a:endParaRPr lang="en-US" altLang="zh-CN" dirty="0"/>
          </a:p>
          <a:p>
            <a:pPr marL="1066785" lvl="1" indent="-457200">
              <a:buFont typeface="+mj-lt"/>
              <a:buAutoNum type="alphaLcParenR"/>
            </a:pPr>
            <a:r>
              <a:rPr lang="en-US" altLang="zh-CN" dirty="0" err="1"/>
              <a:t>pyspark</a:t>
            </a:r>
            <a:r>
              <a:rPr lang="zh-CN" altLang="en-US" dirty="0"/>
              <a:t>提供了</a:t>
            </a:r>
            <a:r>
              <a:rPr lang="en-US" altLang="zh-CN" dirty="0"/>
              <a:t>Python</a:t>
            </a:r>
            <a:r>
              <a:rPr lang="zh-CN" altLang="en-US" dirty="0"/>
              <a:t>交互式执行环境，可以以实时、交互的方式来利用</a:t>
            </a:r>
            <a:r>
              <a:rPr lang="en-US" altLang="zh-CN" dirty="0"/>
              <a:t>Spark</a:t>
            </a:r>
            <a:r>
              <a:rPr lang="zh-CN" altLang="en-US" dirty="0"/>
              <a:t>框架分析数据</a:t>
            </a:r>
          </a:p>
          <a:p>
            <a:pPr marL="1066785" lvl="1" indent="-457200">
              <a:buFont typeface="+mj-lt"/>
              <a:buAutoNum type="alphaLcParenR"/>
            </a:pPr>
            <a:r>
              <a:rPr lang="en-US" altLang="zh-CN" dirty="0" err="1"/>
              <a:t>Jupyter</a:t>
            </a:r>
            <a:r>
              <a:rPr lang="en-US" altLang="zh-CN" dirty="0"/>
              <a:t> Notebook</a:t>
            </a:r>
            <a:r>
              <a:rPr lang="zh-CN" altLang="en-US" dirty="0"/>
              <a:t>是</a:t>
            </a:r>
            <a:r>
              <a:rPr lang="en-US" altLang="zh-CN" dirty="0"/>
              <a:t>Python</a:t>
            </a:r>
            <a:r>
              <a:rPr lang="zh-CN" altLang="en-US" dirty="0"/>
              <a:t>的一种常用开发环境</a:t>
            </a:r>
            <a:endParaRPr lang="en-US" altLang="zh-CN" dirty="0"/>
          </a:p>
          <a:p>
            <a:pPr marL="1066785" lvl="1" indent="-457200">
              <a:buFont typeface="+mj-lt"/>
              <a:buAutoNum type="alphaLcParenR"/>
            </a:pPr>
            <a:r>
              <a:rPr lang="en-US" altLang="zh-CN" dirty="0" err="1"/>
              <a:t>Jupyter</a:t>
            </a:r>
            <a:r>
              <a:rPr lang="en-US" altLang="zh-CN" dirty="0"/>
              <a:t> Notebook</a:t>
            </a:r>
            <a:r>
              <a:rPr lang="zh-CN" altLang="en-US" dirty="0"/>
              <a:t>是基于网页的，其可被应用于全过程计算：开发、文档编写、运行代码和展示结果</a:t>
            </a:r>
            <a:endParaRPr lang="en-US" altLang="zh-CN" dirty="0"/>
          </a:p>
          <a:p>
            <a:pPr marL="1066785" lvl="1" indent="-457200">
              <a:buFont typeface="+mj-lt"/>
              <a:buAutoNum type="alphaLcParenR"/>
            </a:pPr>
            <a:r>
              <a:rPr lang="en-US" altLang="zh-CN" dirty="0" err="1"/>
              <a:t>Jupyter</a:t>
            </a:r>
            <a:r>
              <a:rPr lang="en-US" altLang="zh-CN" dirty="0"/>
              <a:t> Notebook</a:t>
            </a:r>
            <a:r>
              <a:rPr lang="zh-CN" altLang="en-US" dirty="0"/>
              <a:t>的</a:t>
            </a:r>
            <a:r>
              <a:rPr lang="en-US" altLang="zh-CN" dirty="0"/>
              <a:t>cell</a:t>
            </a:r>
            <a:r>
              <a:rPr lang="zh-CN" altLang="en-US" dirty="0"/>
              <a:t>不仅可以用于编码，还可以用于书写文本，完成标题、数学公式等格式的编辑</a:t>
            </a:r>
          </a:p>
          <a:p>
            <a:endParaRPr lang="zh-CN" altLang="en-US" dirty="0"/>
          </a:p>
        </p:txBody>
      </p:sp>
    </p:spTree>
    <p:extLst>
      <p:ext uri="{BB962C8B-B14F-4D97-AF65-F5344CB8AC3E}">
        <p14:creationId xmlns:p14="http://schemas.microsoft.com/office/powerpoint/2010/main" val="283924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38965E-1B70-4527-B4C0-47B3C8E28FB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084FE81-7B7B-4333-A56D-7A92877A52F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22B9CCF-AC15-4BE0-A4BD-9C5D81B811AB}"/>
              </a:ext>
            </a:extLst>
          </p:cNvPr>
          <p:cNvSpPr>
            <a:spLocks noGrp="1"/>
          </p:cNvSpPr>
          <p:nvPr>
            <p:ph type="body" sz="quarter" idx="16"/>
          </p:nvPr>
        </p:nvSpPr>
        <p:spPr>
          <a:xfrm>
            <a:off x="695400" y="1385317"/>
            <a:ext cx="10058400" cy="1645982"/>
          </a:xfrm>
        </p:spPr>
        <p:txBody>
          <a:bodyPr/>
          <a:lstStyle/>
          <a:p>
            <a:r>
              <a:rPr lang="en-US" altLang="zh-CN" sz="2400" dirty="0">
                <a:latin typeface="宋体" panose="02010600030101010101" pitchFamily="2" charset="-122"/>
              </a:rPr>
              <a:t>max()</a:t>
            </a:r>
            <a:r>
              <a:rPr lang="zh-CN" altLang="en-US" sz="2400" dirty="0">
                <a:latin typeface="宋体" panose="02010600030101010101" pitchFamily="2" charset="-122"/>
              </a:rPr>
              <a:t>、</a:t>
            </a:r>
            <a:r>
              <a:rPr lang="en-US" altLang="zh-CN" sz="2400" dirty="0">
                <a:latin typeface="宋体" panose="02010600030101010101" pitchFamily="2" charset="-122"/>
              </a:rPr>
              <a:t>min()</a:t>
            </a:r>
            <a:r>
              <a:rPr lang="zh-CN" altLang="en-US" sz="2400" dirty="0">
                <a:latin typeface="宋体" panose="02010600030101010101" pitchFamily="2" charset="-122"/>
              </a:rPr>
              <a:t>、</a:t>
            </a:r>
            <a:r>
              <a:rPr lang="en-US" altLang="zh-CN" sz="2400" dirty="0">
                <a:latin typeface="宋体" panose="02010600030101010101" pitchFamily="2" charset="-122"/>
              </a:rPr>
              <a:t>sum()</a:t>
            </a:r>
            <a:r>
              <a:rPr lang="zh-CN" altLang="en-US" sz="2400" dirty="0">
                <a:latin typeface="宋体" panose="02010600030101010101" pitchFamily="2" charset="-122"/>
              </a:rPr>
              <a:t>这三个内置函数分别用于计算列表、元组或其他可迭代对象中所有元素最大值、最小值以及所有元素之和，</a:t>
            </a:r>
            <a:r>
              <a:rPr lang="en-US" altLang="zh-CN" sz="2400" dirty="0">
                <a:latin typeface="宋体" panose="02010600030101010101" pitchFamily="2" charset="-122"/>
              </a:rPr>
              <a:t>sum()</a:t>
            </a:r>
            <a:r>
              <a:rPr lang="zh-CN" altLang="en-US" sz="2400" dirty="0">
                <a:latin typeface="宋体" panose="02010600030101010101" pitchFamily="2" charset="-122"/>
              </a:rPr>
              <a:t>要求元素支持加法运算，</a:t>
            </a:r>
            <a:r>
              <a:rPr lang="en-US" altLang="zh-CN" sz="2400" dirty="0">
                <a:latin typeface="宋体" panose="02010600030101010101" pitchFamily="2" charset="-122"/>
              </a:rPr>
              <a:t>max()</a:t>
            </a:r>
            <a:r>
              <a:rPr lang="zh-CN" altLang="en-US" sz="2400" dirty="0">
                <a:latin typeface="宋体" panose="02010600030101010101" pitchFamily="2" charset="-122"/>
              </a:rPr>
              <a:t>和</a:t>
            </a:r>
            <a:r>
              <a:rPr lang="en-US" altLang="zh-CN" sz="2400" dirty="0">
                <a:latin typeface="宋体" panose="02010600030101010101" pitchFamily="2" charset="-122"/>
              </a:rPr>
              <a:t>min()</a:t>
            </a:r>
            <a:r>
              <a:rPr lang="zh-CN" altLang="en-US" sz="2400" dirty="0">
                <a:latin typeface="宋体" panose="02010600030101010101" pitchFamily="2" charset="-122"/>
              </a:rPr>
              <a:t>则要求序列或可迭代对象中的元素之间可比较大小。</a:t>
            </a:r>
          </a:p>
          <a:p>
            <a:endParaRPr lang="zh-CN" altLang="en-US" dirty="0"/>
          </a:p>
        </p:txBody>
      </p:sp>
      <p:sp>
        <p:nvSpPr>
          <p:cNvPr id="6" name="文本框 5">
            <a:extLst>
              <a:ext uri="{FF2B5EF4-FFF2-40B4-BE49-F238E27FC236}">
                <a16:creationId xmlns:a16="http://schemas.microsoft.com/office/drawing/2014/main" id="{9BD56B61-0363-4B84-BFAF-F23058D20BCA}"/>
              </a:ext>
            </a:extLst>
          </p:cNvPr>
          <p:cNvSpPr txBox="1"/>
          <p:nvPr/>
        </p:nvSpPr>
        <p:spPr>
          <a:xfrm>
            <a:off x="1205630" y="3084369"/>
            <a:ext cx="8915400" cy="1425903"/>
          </a:xfrm>
          <a:prstGeom prst="rect">
            <a:avLst/>
          </a:prstGeom>
          <a:noFill/>
        </p:spPr>
        <p:txBody>
          <a:bodyPr wrap="square">
            <a:spAutoFit/>
          </a:bodyPr>
          <a:lstStyle/>
          <a:p>
            <a:pPr marL="285750" indent="-285750">
              <a:lnSpc>
                <a:spcPct val="80000"/>
              </a:lnSpc>
              <a:buFontTx/>
              <a:buNone/>
              <a:defRPr/>
            </a:pPr>
            <a:r>
              <a:rPr lang="en-US" altLang="zh-CN" sz="1800" dirty="0">
                <a:latin typeface="Consolas" panose="020B0609020204030204" pitchFamily="49" charset="0"/>
              </a:rPr>
              <a:t>&gt;&gt;&gt; import random</a:t>
            </a:r>
          </a:p>
          <a:p>
            <a:pPr marL="285750" indent="-285750">
              <a:lnSpc>
                <a:spcPct val="80000"/>
              </a:lnSpc>
              <a:buFontTx/>
              <a:buNone/>
              <a:defRPr/>
            </a:pPr>
            <a:r>
              <a:rPr lang="en-US" altLang="zh-CN" sz="1800" dirty="0">
                <a:latin typeface="Consolas" panose="020B0609020204030204" pitchFamily="49" charset="0"/>
              </a:rPr>
              <a:t>&gt;&gt;&gt; a = [</a:t>
            </a:r>
            <a:r>
              <a:rPr lang="en-US" altLang="zh-CN" sz="1800" dirty="0" err="1">
                <a:latin typeface="Consolas" panose="020B0609020204030204" pitchFamily="49" charset="0"/>
              </a:rPr>
              <a:t>random.randint</a:t>
            </a:r>
            <a:r>
              <a:rPr lang="en-US" altLang="zh-CN" sz="1800" dirty="0">
                <a:latin typeface="Consolas" panose="020B0609020204030204" pitchFamily="49" charset="0"/>
              </a:rPr>
              <a:t>(1,100) for </a:t>
            </a:r>
            <a:r>
              <a:rPr lang="en-US" altLang="zh-CN" sz="1800" dirty="0" err="1">
                <a:latin typeface="Consolas" panose="020B0609020204030204" pitchFamily="49" charset="0"/>
              </a:rPr>
              <a:t>i</a:t>
            </a:r>
            <a:r>
              <a:rPr lang="en-US" altLang="zh-CN" sz="1800" dirty="0">
                <a:latin typeface="Consolas" panose="020B0609020204030204" pitchFamily="49" charset="0"/>
              </a:rPr>
              <a:t> in range(10)]   #</a:t>
            </a:r>
            <a:r>
              <a:rPr lang="zh-CN" altLang="en-US" sz="1800" dirty="0">
                <a:latin typeface="Consolas" panose="020B0609020204030204" pitchFamily="49" charset="0"/>
              </a:rPr>
              <a:t>列表推导式</a:t>
            </a:r>
          </a:p>
          <a:p>
            <a:pPr marL="285750" indent="-285750">
              <a:lnSpc>
                <a:spcPct val="80000"/>
              </a:lnSpc>
              <a:buFontTx/>
              <a:buNone/>
              <a:defRPr/>
            </a:pPr>
            <a:r>
              <a:rPr lang="en-US" altLang="zh-CN" sz="1800" dirty="0">
                <a:latin typeface="Consolas" panose="020B0609020204030204" pitchFamily="49" charset="0"/>
              </a:rPr>
              <a:t>&gt;&gt;&gt; a</a:t>
            </a:r>
          </a:p>
          <a:p>
            <a:pPr marL="285750" indent="-285750">
              <a:lnSpc>
                <a:spcPct val="80000"/>
              </a:lnSpc>
              <a:buFontTx/>
              <a:buNone/>
              <a:defRPr/>
            </a:pPr>
            <a:r>
              <a:rPr lang="en-US" altLang="zh-CN" sz="1800" dirty="0">
                <a:solidFill>
                  <a:srgbClr val="00B0F0"/>
                </a:solidFill>
                <a:latin typeface="Consolas" panose="020B0609020204030204" pitchFamily="49" charset="0"/>
              </a:rPr>
              <a:t>[72, 26, 80, 65, 34, 86, 19, 74, 52, 40]</a:t>
            </a:r>
          </a:p>
          <a:p>
            <a:pPr marL="285750" indent="-285750">
              <a:lnSpc>
                <a:spcPct val="80000"/>
              </a:lnSpc>
              <a:buFontTx/>
              <a:buNone/>
              <a:defRPr/>
            </a:pPr>
            <a:r>
              <a:rPr lang="en-US" altLang="zh-CN" sz="1800" dirty="0">
                <a:latin typeface="Consolas" panose="020B0609020204030204" pitchFamily="49" charset="0"/>
              </a:rPr>
              <a:t>&gt;&gt;&gt; print(max(a), min(a), sum(a))</a:t>
            </a:r>
          </a:p>
          <a:p>
            <a:pPr marL="285750" indent="-285750">
              <a:lnSpc>
                <a:spcPct val="80000"/>
              </a:lnSpc>
              <a:buFontTx/>
              <a:buNone/>
              <a:defRPr/>
            </a:pPr>
            <a:r>
              <a:rPr lang="en-US" altLang="zh-CN" sz="1800" dirty="0">
                <a:solidFill>
                  <a:srgbClr val="00B0F0"/>
                </a:solidFill>
                <a:latin typeface="Consolas" panose="020B0609020204030204" pitchFamily="49" charset="0"/>
              </a:rPr>
              <a:t>86 19 548</a:t>
            </a:r>
          </a:p>
        </p:txBody>
      </p:sp>
      <p:sp>
        <p:nvSpPr>
          <p:cNvPr id="8" name="文本框 7">
            <a:extLst>
              <a:ext uri="{FF2B5EF4-FFF2-40B4-BE49-F238E27FC236}">
                <a16:creationId xmlns:a16="http://schemas.microsoft.com/office/drawing/2014/main" id="{2AECEBA3-E55D-493F-91BA-69FA576ACC37}"/>
              </a:ext>
            </a:extLst>
          </p:cNvPr>
          <p:cNvSpPr txBox="1"/>
          <p:nvPr/>
        </p:nvSpPr>
        <p:spPr>
          <a:xfrm>
            <a:off x="695402" y="4945262"/>
            <a:ext cx="10058400" cy="1054841"/>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defRPr/>
            </a:pPr>
            <a:r>
              <a:rPr lang="zh-CN" altLang="en-US" sz="2400" kern="0" dirty="0">
                <a:solidFill>
                  <a:sysClr val="windowText" lastClr="000000"/>
                </a:solidFill>
                <a:latin typeface="宋体" panose="02010600030101010101" pitchFamily="2" charset="-122"/>
                <a:ea typeface="+mj-ea"/>
              </a:rPr>
              <a:t>如果需要计算该列表中的所有元素的平均值，可以直接这样用：</a:t>
            </a:r>
          </a:p>
          <a:p>
            <a:pPr marL="285750" indent="-285750">
              <a:lnSpc>
                <a:spcPct val="80000"/>
              </a:lnSpc>
              <a:buFontTx/>
              <a:buNone/>
              <a:defRPr/>
            </a:pPr>
            <a:endParaRPr lang="en-US" altLang="zh-CN" sz="1600" dirty="0">
              <a:solidFill>
                <a:srgbClr val="00B0F0"/>
              </a:solidFill>
              <a:latin typeface="Consolas" panose="020B0609020204030204" pitchFamily="49" charset="0"/>
            </a:endParaRPr>
          </a:p>
          <a:p>
            <a:pPr marL="285750" indent="-285750">
              <a:lnSpc>
                <a:spcPct val="80000"/>
              </a:lnSpc>
              <a:buFontTx/>
              <a:buNone/>
              <a:defRPr/>
            </a:pPr>
            <a:r>
              <a:rPr lang="en-US" altLang="zh-CN" sz="1600" dirty="0">
                <a:latin typeface="Consolas" panose="020B0609020204030204" pitchFamily="49" charset="0"/>
              </a:rPr>
              <a:t>&gt;&gt;&gt; sum(a)/</a:t>
            </a:r>
            <a:r>
              <a:rPr lang="en-US" altLang="zh-CN" sz="1600" dirty="0" err="1">
                <a:latin typeface="Consolas" panose="020B0609020204030204" pitchFamily="49" charset="0"/>
              </a:rPr>
              <a:t>len</a:t>
            </a:r>
            <a:r>
              <a:rPr lang="en-US" altLang="zh-CN" sz="1600" dirty="0">
                <a:latin typeface="Consolas" panose="020B0609020204030204" pitchFamily="49" charset="0"/>
              </a:rPr>
              <a:t>(a)</a:t>
            </a:r>
          </a:p>
          <a:p>
            <a:pPr marL="285750" indent="-285750">
              <a:lnSpc>
                <a:spcPct val="80000"/>
              </a:lnSpc>
              <a:buFontTx/>
              <a:buNone/>
              <a:defRPr/>
            </a:pPr>
            <a:r>
              <a:rPr lang="en-US" altLang="zh-CN" sz="1600" dirty="0">
                <a:solidFill>
                  <a:srgbClr val="00B0F0"/>
                </a:solidFill>
                <a:latin typeface="Consolas" panose="020B0609020204030204" pitchFamily="49" charset="0"/>
              </a:rPr>
              <a:t>54.8</a:t>
            </a:r>
            <a:endParaRPr lang="zh-CN" altLang="en-US" dirty="0"/>
          </a:p>
        </p:txBody>
      </p:sp>
    </p:spTree>
    <p:extLst>
      <p:ext uri="{BB962C8B-B14F-4D97-AF65-F5344CB8AC3E}">
        <p14:creationId xmlns:p14="http://schemas.microsoft.com/office/powerpoint/2010/main" val="209508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9EC369-EE21-4289-B7D3-B53903AFA2B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004B415-0C60-457D-832E-27704485937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E2AE604-1484-4121-B1F9-8D38425E86F8}"/>
              </a:ext>
            </a:extLst>
          </p:cNvPr>
          <p:cNvSpPr>
            <a:spLocks noGrp="1"/>
          </p:cNvSpPr>
          <p:nvPr>
            <p:ph type="body" sz="quarter" idx="16"/>
          </p:nvPr>
        </p:nvSpPr>
        <p:spPr>
          <a:xfrm>
            <a:off x="695400" y="1385317"/>
            <a:ext cx="10058400" cy="806738"/>
          </a:xfrm>
        </p:spPr>
        <p:txBody>
          <a:bodyPr/>
          <a:lstStyle/>
          <a:p>
            <a:r>
              <a:rPr lang="zh-CN" altLang="en-US" sz="2400" dirty="0"/>
              <a:t>内置函数</a:t>
            </a:r>
            <a:r>
              <a:rPr lang="en-US" altLang="zh-CN" sz="2400" dirty="0"/>
              <a:t>max()</a:t>
            </a:r>
            <a:r>
              <a:rPr lang="zh-CN" altLang="en-US" sz="2400" dirty="0"/>
              <a:t>和</a:t>
            </a:r>
            <a:r>
              <a:rPr lang="en-US" altLang="zh-CN" sz="2400" dirty="0"/>
              <a:t>min()</a:t>
            </a:r>
            <a:r>
              <a:rPr lang="zh-CN" altLang="en-US" sz="2400" dirty="0"/>
              <a:t>的</a:t>
            </a:r>
            <a:r>
              <a:rPr lang="en-US" altLang="zh-CN" sz="2400" dirty="0"/>
              <a:t>key</a:t>
            </a:r>
            <a:r>
              <a:rPr lang="zh-CN" altLang="en-US" sz="2400" dirty="0"/>
              <a:t>参数可以用来指定比较规则。</a:t>
            </a:r>
          </a:p>
          <a:p>
            <a:endParaRPr lang="zh-CN" altLang="en-US" dirty="0"/>
          </a:p>
        </p:txBody>
      </p:sp>
      <p:sp>
        <p:nvSpPr>
          <p:cNvPr id="6" name="文本框 5">
            <a:extLst>
              <a:ext uri="{FF2B5EF4-FFF2-40B4-BE49-F238E27FC236}">
                <a16:creationId xmlns:a16="http://schemas.microsoft.com/office/drawing/2014/main" id="{5687F996-A2F9-4FD0-9F34-2F7981522AEF}"/>
              </a:ext>
            </a:extLst>
          </p:cNvPr>
          <p:cNvSpPr txBox="1"/>
          <p:nvPr/>
        </p:nvSpPr>
        <p:spPr>
          <a:xfrm>
            <a:off x="1293312" y="2612867"/>
            <a:ext cx="6093912" cy="2031325"/>
          </a:xfrm>
          <a:prstGeom prst="rect">
            <a:avLst/>
          </a:prstGeom>
          <a:noFill/>
        </p:spPr>
        <p:txBody>
          <a:bodyPr wrap="square">
            <a:spAutoFit/>
          </a:bodyPr>
          <a:lstStyle/>
          <a:p>
            <a:pPr>
              <a:buFontTx/>
              <a:buNone/>
              <a:defRPr/>
            </a:pPr>
            <a:r>
              <a:rPr lang="zh-CN" altLang="en-US" sz="1800" dirty="0">
                <a:latin typeface="Consolas" panose="020B0609020204030204" pitchFamily="49" charset="0"/>
              </a:rPr>
              <a:t>&gt;&gt;&gt; x = ['21', '1234', '9']</a:t>
            </a:r>
          </a:p>
          <a:p>
            <a:pPr>
              <a:buFontTx/>
              <a:buNone/>
              <a:defRPr/>
            </a:pPr>
            <a:r>
              <a:rPr lang="zh-CN" altLang="en-US" sz="1800" dirty="0">
                <a:latin typeface="Consolas" panose="020B0609020204030204" pitchFamily="49" charset="0"/>
              </a:rPr>
              <a:t>&gt;&gt;&gt; max(x)</a:t>
            </a:r>
          </a:p>
          <a:p>
            <a:pPr>
              <a:buFontTx/>
              <a:buNone/>
              <a:defRPr/>
            </a:pPr>
            <a:r>
              <a:rPr lang="zh-CN" altLang="en-US" sz="1800" dirty="0">
                <a:solidFill>
                  <a:srgbClr val="00B0F0"/>
                </a:solidFill>
                <a:latin typeface="Consolas" panose="020B0609020204030204" pitchFamily="49" charset="0"/>
              </a:rPr>
              <a:t>'9'</a:t>
            </a:r>
          </a:p>
          <a:p>
            <a:pPr>
              <a:buFontTx/>
              <a:buNone/>
              <a:defRPr/>
            </a:pPr>
            <a:r>
              <a:rPr lang="zh-CN" altLang="en-US" sz="1800" dirty="0">
                <a:latin typeface="Consolas" panose="020B0609020204030204" pitchFamily="49" charset="0"/>
              </a:rPr>
              <a:t>&gt;&gt;&gt; max(x, key=len)</a:t>
            </a:r>
          </a:p>
          <a:p>
            <a:pPr>
              <a:buFontTx/>
              <a:buNone/>
              <a:defRPr/>
            </a:pPr>
            <a:r>
              <a:rPr lang="zh-CN" altLang="en-US" sz="1800" dirty="0">
                <a:solidFill>
                  <a:srgbClr val="00B0F0"/>
                </a:solidFill>
                <a:latin typeface="Consolas" panose="020B0609020204030204" pitchFamily="49" charset="0"/>
              </a:rPr>
              <a:t>'1234'</a:t>
            </a:r>
          </a:p>
          <a:p>
            <a:pPr>
              <a:buFontTx/>
              <a:buNone/>
              <a:defRPr/>
            </a:pPr>
            <a:r>
              <a:rPr lang="zh-CN" altLang="en-US" sz="1800" dirty="0">
                <a:latin typeface="Consolas" panose="020B0609020204030204" pitchFamily="49" charset="0"/>
              </a:rPr>
              <a:t>&gt;&gt;&gt; max(x, key=int)</a:t>
            </a:r>
          </a:p>
          <a:p>
            <a:pPr>
              <a:buFontTx/>
              <a:buNone/>
              <a:defRPr/>
            </a:pPr>
            <a:r>
              <a:rPr lang="zh-CN" altLang="en-US" sz="1800" dirty="0">
                <a:solidFill>
                  <a:srgbClr val="00B0F0"/>
                </a:solidFill>
                <a:latin typeface="Consolas" panose="020B0609020204030204" pitchFamily="49" charset="0"/>
              </a:rPr>
              <a:t>'1234'</a:t>
            </a:r>
          </a:p>
        </p:txBody>
      </p:sp>
    </p:spTree>
    <p:extLst>
      <p:ext uri="{BB962C8B-B14F-4D97-AF65-F5344CB8AC3E}">
        <p14:creationId xmlns:p14="http://schemas.microsoft.com/office/powerpoint/2010/main" val="17937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7FAEBDA-D84E-4E29-95CC-941C8850FAE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AAFBF03-A735-4B26-809F-059397ED04B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D2706469-A7A0-46F7-8AF9-77B033421894}"/>
              </a:ext>
            </a:extLst>
          </p:cNvPr>
          <p:cNvSpPr>
            <a:spLocks noGrp="1"/>
          </p:cNvSpPr>
          <p:nvPr>
            <p:ph type="body" sz="quarter" idx="16"/>
          </p:nvPr>
        </p:nvSpPr>
        <p:spPr/>
        <p:txBody>
          <a:bodyPr/>
          <a:lstStyle/>
          <a:p>
            <a:r>
              <a:rPr lang="en-US" altLang="en-US" sz="2400" dirty="0" err="1"/>
              <a:t>内置函数type</a:t>
            </a:r>
            <a:r>
              <a:rPr lang="en-US" altLang="en-US" sz="2400" dirty="0"/>
              <a:t>()</a:t>
            </a:r>
            <a:r>
              <a:rPr lang="en-US" altLang="en-US" sz="2400" dirty="0" err="1"/>
              <a:t>和isinstance</a:t>
            </a:r>
            <a:r>
              <a:rPr lang="en-US" altLang="en-US" sz="2400" dirty="0"/>
              <a:t>()</a:t>
            </a:r>
            <a:r>
              <a:rPr lang="en-US" altLang="en-US" sz="2400" dirty="0" err="1"/>
              <a:t>可以判断数据类型</a:t>
            </a:r>
            <a:r>
              <a:rPr lang="en-US" altLang="en-US" sz="2400" dirty="0"/>
              <a:t>。</a:t>
            </a:r>
          </a:p>
          <a:p>
            <a:endParaRPr lang="zh-CN" altLang="en-US" dirty="0"/>
          </a:p>
        </p:txBody>
      </p:sp>
      <p:sp>
        <p:nvSpPr>
          <p:cNvPr id="6" name="文本框 5">
            <a:extLst>
              <a:ext uri="{FF2B5EF4-FFF2-40B4-BE49-F238E27FC236}">
                <a16:creationId xmlns:a16="http://schemas.microsoft.com/office/drawing/2014/main" id="{37609661-41AA-4707-80FA-168F14FFBF43}"/>
              </a:ext>
            </a:extLst>
          </p:cNvPr>
          <p:cNvSpPr txBox="1"/>
          <p:nvPr/>
        </p:nvSpPr>
        <p:spPr>
          <a:xfrm>
            <a:off x="1343416" y="2511137"/>
            <a:ext cx="9779696" cy="3139321"/>
          </a:xfrm>
          <a:prstGeom prst="rect">
            <a:avLst/>
          </a:prstGeom>
          <a:noFill/>
        </p:spPr>
        <p:txBody>
          <a:bodyPr wrap="square">
            <a:spAutoFit/>
          </a:bodyPr>
          <a:lstStyle/>
          <a:p>
            <a:pPr>
              <a:buFontTx/>
              <a:buNone/>
              <a:defRPr/>
            </a:pPr>
            <a:endParaRPr lang="en-US" altLang="en-US" sz="1800" dirty="0"/>
          </a:p>
          <a:p>
            <a:pPr>
              <a:buFontTx/>
              <a:buNone/>
              <a:defRPr/>
            </a:pPr>
            <a:r>
              <a:rPr lang="en-US" altLang="en-US" sz="1800" dirty="0">
                <a:latin typeface="Consolas" panose="020B0609020204030204" pitchFamily="49" charset="0"/>
              </a:rPr>
              <a:t>&gt;&gt;&gt; type([3])                        #查看[3]的类型</a:t>
            </a:r>
          </a:p>
          <a:p>
            <a:pPr>
              <a:buFontTx/>
              <a:buNone/>
              <a:defRPr/>
            </a:pPr>
            <a:r>
              <a:rPr lang="en-US" altLang="en-US" sz="1800" dirty="0">
                <a:solidFill>
                  <a:srgbClr val="00B0F0"/>
                </a:solidFill>
                <a:latin typeface="Consolas" panose="020B0609020204030204" pitchFamily="49" charset="0"/>
              </a:rPr>
              <a:t>&lt;class 'list'&gt;</a:t>
            </a:r>
          </a:p>
          <a:p>
            <a:pPr>
              <a:buFontTx/>
              <a:buNone/>
              <a:defRPr/>
            </a:pPr>
            <a:r>
              <a:rPr lang="en-US" altLang="en-US" sz="1800" dirty="0">
                <a:latin typeface="Consolas" panose="020B0609020204030204" pitchFamily="49" charset="0"/>
              </a:rPr>
              <a:t>&gt;&gt;&gt; type({3}) in (list, tuple, </a:t>
            </a:r>
            <a:r>
              <a:rPr lang="en-US" altLang="en-US" sz="1800" dirty="0" err="1">
                <a:latin typeface="Consolas" panose="020B0609020204030204" pitchFamily="49" charset="0"/>
              </a:rPr>
              <a:t>dict</a:t>
            </a:r>
            <a:r>
              <a:rPr lang="en-US" altLang="en-US" sz="1800" dirty="0">
                <a:latin typeface="Consolas" panose="020B0609020204030204" pitchFamily="49" charset="0"/>
              </a:rPr>
              <a:t>) #判断{3}是否为list,tuple</a:t>
            </a:r>
          </a:p>
          <a:p>
            <a:pPr>
              <a:buFontTx/>
              <a:buNone/>
              <a:defRPr/>
            </a:pPr>
            <a:r>
              <a:rPr lang="en-US" altLang="en-US" sz="1800" dirty="0">
                <a:latin typeface="Consolas" panose="020B0609020204030204" pitchFamily="49" charset="0"/>
              </a:rPr>
              <a:t>                                     #或dict类型的实例</a:t>
            </a:r>
          </a:p>
          <a:p>
            <a:pPr>
              <a:buFontTx/>
              <a:buNone/>
              <a:defRPr/>
            </a:pPr>
            <a:r>
              <a:rPr lang="en-US" altLang="en-US" sz="1800" dirty="0">
                <a:solidFill>
                  <a:srgbClr val="00B0F0"/>
                </a:solidFill>
                <a:latin typeface="Consolas" panose="020B0609020204030204" pitchFamily="49" charset="0"/>
              </a:rPr>
              <a:t>False</a:t>
            </a:r>
          </a:p>
          <a:p>
            <a:pPr>
              <a:buFontTx/>
              <a:buNone/>
              <a:defRPr/>
            </a:pPr>
            <a:r>
              <a:rPr lang="en-US" altLang="en-US" sz="1800" dirty="0">
                <a:latin typeface="Consolas" panose="020B0609020204030204" pitchFamily="49" charset="0"/>
              </a:rPr>
              <a:t>&gt;&gt;&gt; </a:t>
            </a:r>
            <a:r>
              <a:rPr lang="en-US" altLang="en-US" sz="1800" dirty="0" err="1">
                <a:latin typeface="Consolas" panose="020B0609020204030204" pitchFamily="49" charset="0"/>
              </a:rPr>
              <a:t>isinstance</a:t>
            </a:r>
            <a:r>
              <a:rPr lang="en-US" altLang="en-US" sz="1800" dirty="0">
                <a:latin typeface="Consolas" panose="020B0609020204030204" pitchFamily="49" charset="0"/>
              </a:rPr>
              <a:t>(3, int)               #判断3是否为int类型的实例</a:t>
            </a:r>
          </a:p>
          <a:p>
            <a:pPr>
              <a:buFontTx/>
              <a:buNone/>
              <a:defRPr/>
            </a:pPr>
            <a:r>
              <a:rPr lang="en-US" altLang="en-US" sz="1800" dirty="0">
                <a:solidFill>
                  <a:srgbClr val="00B0F0"/>
                </a:solidFill>
                <a:latin typeface="Consolas" panose="020B0609020204030204" pitchFamily="49" charset="0"/>
              </a:rPr>
              <a:t>True</a:t>
            </a:r>
          </a:p>
          <a:p>
            <a:pPr>
              <a:buFontTx/>
              <a:buNone/>
              <a:defRPr/>
            </a:pPr>
            <a:r>
              <a:rPr lang="en-US" altLang="en-US" sz="1800" dirty="0">
                <a:latin typeface="Consolas" panose="020B0609020204030204" pitchFamily="49" charset="0"/>
              </a:rPr>
              <a:t>&gt;&gt;&gt; </a:t>
            </a:r>
            <a:r>
              <a:rPr lang="en-US" altLang="en-US" sz="1800" dirty="0" err="1">
                <a:latin typeface="Consolas" panose="020B0609020204030204" pitchFamily="49" charset="0"/>
              </a:rPr>
              <a:t>isinstance</a:t>
            </a:r>
            <a:r>
              <a:rPr lang="en-US" altLang="en-US" sz="1800" dirty="0">
                <a:latin typeface="Consolas" panose="020B0609020204030204" pitchFamily="49" charset="0"/>
              </a:rPr>
              <a:t>(3j, (int, float, complex)) #判断3j是否为int,float</a:t>
            </a:r>
          </a:p>
          <a:p>
            <a:pPr>
              <a:buFontTx/>
              <a:buNone/>
              <a:defRPr/>
            </a:pPr>
            <a:r>
              <a:rPr lang="en-US" altLang="en-US" sz="1800" dirty="0">
                <a:latin typeface="Consolas" panose="020B0609020204030204" pitchFamily="49" charset="0"/>
              </a:rPr>
              <a:t>                                          #或complex类型</a:t>
            </a:r>
          </a:p>
          <a:p>
            <a:pPr>
              <a:buFontTx/>
              <a:buNone/>
              <a:defRPr/>
            </a:pPr>
            <a:r>
              <a:rPr lang="en-US" altLang="en-US" sz="1800" dirty="0">
                <a:solidFill>
                  <a:srgbClr val="00B0F0"/>
                </a:solidFill>
                <a:latin typeface="Consolas" panose="020B0609020204030204" pitchFamily="49" charset="0"/>
              </a:rPr>
              <a:t>True</a:t>
            </a:r>
            <a:endParaRPr lang="zh-CN" altLang="en-US" dirty="0"/>
          </a:p>
        </p:txBody>
      </p:sp>
    </p:spTree>
    <p:extLst>
      <p:ext uri="{BB962C8B-B14F-4D97-AF65-F5344CB8AC3E}">
        <p14:creationId xmlns:p14="http://schemas.microsoft.com/office/powerpoint/2010/main" val="208931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629CF4E-AE82-42C1-8C6F-988A0FA126F0}"/>
              </a:ext>
            </a:extLst>
          </p:cNvPr>
          <p:cNvSpPr>
            <a:spLocks noGrp="1"/>
          </p:cNvSpPr>
          <p:nvPr>
            <p:ph type="body" sz="quarter" idx="15"/>
          </p:nvPr>
        </p:nvSpPr>
        <p:spPr/>
        <p:txBody>
          <a:bodyPr/>
          <a:lstStyle/>
          <a:p>
            <a:r>
              <a:rPr lang="en-US" altLang="zh-CN" dirty="0"/>
              <a:t>Python</a:t>
            </a:r>
            <a:r>
              <a:rPr lang="zh-CN" altLang="en-US" dirty="0"/>
              <a:t>是一种什么样的编程语言</a:t>
            </a:r>
          </a:p>
        </p:txBody>
      </p:sp>
      <p:sp>
        <p:nvSpPr>
          <p:cNvPr id="2" name="文本占位符 1">
            <a:extLst>
              <a:ext uri="{FF2B5EF4-FFF2-40B4-BE49-F238E27FC236}">
                <a16:creationId xmlns:a16="http://schemas.microsoft.com/office/drawing/2014/main" id="{22B80C0C-EF46-48F2-8089-FFF12A8F4DEF}"/>
              </a:ext>
            </a:extLst>
          </p:cNvPr>
          <p:cNvSpPr>
            <a:spLocks noGrp="1"/>
          </p:cNvSpPr>
          <p:nvPr>
            <p:ph type="body" sz="quarter" idx="16"/>
          </p:nvPr>
        </p:nvSpPr>
        <p:spPr>
          <a:xfrm>
            <a:off x="695400" y="1385317"/>
            <a:ext cx="10214770" cy="3219450"/>
          </a:xfrm>
        </p:spPr>
        <p:txBody>
          <a:bodyPr/>
          <a:lstStyle/>
          <a:p>
            <a:r>
              <a:rPr lang="en-US" altLang="zh-CN" dirty="0"/>
              <a:t>Python</a:t>
            </a:r>
            <a:r>
              <a:rPr lang="zh-CN" altLang="en-US" dirty="0"/>
              <a:t>是一门</a:t>
            </a:r>
            <a:r>
              <a:rPr lang="zh-CN" altLang="en-US" b="1" dirty="0">
                <a:solidFill>
                  <a:schemeClr val="accent2"/>
                </a:solidFill>
              </a:rPr>
              <a:t>跨平台、开源、免费的</a:t>
            </a:r>
            <a:r>
              <a:rPr lang="zh-CN" altLang="en-US" b="1" dirty="0">
                <a:solidFill>
                  <a:srgbClr val="FF0000"/>
                </a:solidFill>
              </a:rPr>
              <a:t>解释型</a:t>
            </a:r>
            <a:r>
              <a:rPr lang="zh-CN" altLang="en-US" b="1" dirty="0">
                <a:solidFill>
                  <a:schemeClr val="accent2"/>
                </a:solidFill>
              </a:rPr>
              <a:t>高级</a:t>
            </a:r>
            <a:r>
              <a:rPr lang="zh-CN" altLang="en-US" b="1" dirty="0">
                <a:solidFill>
                  <a:srgbClr val="FF0000"/>
                </a:solidFill>
              </a:rPr>
              <a:t>动态编程语言</a:t>
            </a:r>
            <a:r>
              <a:rPr lang="zh-CN" altLang="en-US" dirty="0"/>
              <a:t>，支持伪编译将</a:t>
            </a:r>
            <a:r>
              <a:rPr lang="en-US" altLang="zh-CN" dirty="0"/>
              <a:t>Python</a:t>
            </a:r>
            <a:r>
              <a:rPr lang="zh-CN" altLang="en-US" dirty="0"/>
              <a:t>源程序转换为字节码来优化程序和提高运行速度，支持使用</a:t>
            </a:r>
            <a:r>
              <a:rPr lang="en-US" altLang="zh-CN" dirty="0"/>
              <a:t>py2exe</a:t>
            </a:r>
            <a:r>
              <a:rPr lang="zh-CN" altLang="en-US" dirty="0"/>
              <a:t>、</a:t>
            </a:r>
            <a:r>
              <a:rPr lang="en-US" altLang="zh-CN" dirty="0" err="1"/>
              <a:t>pyinstaller</a:t>
            </a:r>
            <a:r>
              <a:rPr lang="zh-CN" altLang="en-US" dirty="0"/>
              <a:t>或</a:t>
            </a:r>
            <a:r>
              <a:rPr lang="en-US" altLang="zh-CN" dirty="0" err="1"/>
              <a:t>cx_Freeze</a:t>
            </a:r>
            <a:r>
              <a:rPr lang="zh-CN" altLang="en-US" dirty="0"/>
              <a:t>工具将</a:t>
            </a:r>
            <a:r>
              <a:rPr lang="en-US" altLang="zh-CN" dirty="0"/>
              <a:t>Python</a:t>
            </a:r>
            <a:r>
              <a:rPr lang="zh-CN" altLang="en-US" dirty="0"/>
              <a:t>程序转换为二进制可执行文件。</a:t>
            </a:r>
          </a:p>
          <a:p>
            <a:r>
              <a:rPr lang="en-US" altLang="zh-CN" dirty="0"/>
              <a:t>Python</a:t>
            </a:r>
            <a:r>
              <a:rPr lang="zh-CN" altLang="en-US" dirty="0"/>
              <a:t>支持</a:t>
            </a:r>
            <a:r>
              <a:rPr lang="zh-CN" altLang="en-US" b="1" dirty="0">
                <a:solidFill>
                  <a:schemeClr val="accent2"/>
                </a:solidFill>
              </a:rPr>
              <a:t>命令式（</a:t>
            </a:r>
            <a:r>
              <a:rPr lang="en-US" altLang="zh-CN" b="1" dirty="0">
                <a:solidFill>
                  <a:schemeClr val="accent2"/>
                </a:solidFill>
              </a:rPr>
              <a:t>Imperative</a:t>
            </a:r>
            <a:r>
              <a:rPr lang="zh-CN" altLang="en-US" b="1" dirty="0">
                <a:solidFill>
                  <a:schemeClr val="accent2"/>
                </a:solidFill>
              </a:rPr>
              <a:t>）编程（</a:t>
            </a:r>
            <a:r>
              <a:rPr lang="en-US" altLang="zh-CN" b="1" dirty="0">
                <a:solidFill>
                  <a:schemeClr val="accent2"/>
                </a:solidFill>
              </a:rPr>
              <a:t>How to do</a:t>
            </a:r>
            <a:r>
              <a:rPr lang="zh-CN" altLang="en-US" b="1" dirty="0">
                <a:solidFill>
                  <a:schemeClr val="accent2"/>
                </a:solidFill>
              </a:rPr>
              <a:t>）、函数式（</a:t>
            </a:r>
            <a:r>
              <a:rPr lang="en-US" altLang="zh-CN" b="1" dirty="0">
                <a:solidFill>
                  <a:schemeClr val="accent2"/>
                </a:solidFill>
              </a:rPr>
              <a:t>Functional</a:t>
            </a:r>
            <a:r>
              <a:rPr lang="zh-CN" altLang="en-US" b="1" dirty="0">
                <a:solidFill>
                  <a:schemeClr val="accent2"/>
                </a:solidFill>
              </a:rPr>
              <a:t>）编程（</a:t>
            </a:r>
            <a:r>
              <a:rPr lang="en-US" altLang="zh-CN" b="1" dirty="0">
                <a:solidFill>
                  <a:schemeClr val="accent2"/>
                </a:solidFill>
              </a:rPr>
              <a:t>What to do</a:t>
            </a:r>
            <a:r>
              <a:rPr lang="zh-CN" altLang="en-US" b="1" dirty="0">
                <a:solidFill>
                  <a:schemeClr val="accent2"/>
                </a:solidFill>
              </a:rPr>
              <a:t>）</a:t>
            </a:r>
            <a:r>
              <a:rPr lang="zh-CN" altLang="en-US" dirty="0"/>
              <a:t>，完全支持</a:t>
            </a:r>
            <a:r>
              <a:rPr lang="zh-CN" altLang="en-US" b="1" dirty="0">
                <a:solidFill>
                  <a:schemeClr val="accent2"/>
                </a:solidFill>
              </a:rPr>
              <a:t>面向对象程序设计</a:t>
            </a:r>
            <a:r>
              <a:rPr lang="zh-CN" altLang="en-US" dirty="0"/>
              <a:t>，语法简洁清晰，拥有大量的几乎支持所有领域应用开发的成熟扩展库。</a:t>
            </a:r>
          </a:p>
          <a:p>
            <a:r>
              <a:rPr lang="zh-CN" altLang="en-US" b="1" dirty="0">
                <a:solidFill>
                  <a:schemeClr val="accent2"/>
                </a:solidFill>
              </a:rPr>
              <a:t>胶水语言</a:t>
            </a:r>
            <a:r>
              <a:rPr lang="zh-CN" altLang="en-US" dirty="0"/>
              <a:t>：可以把多种不同语言编写的程序融合到一起实现无缝拼接，更好地发挥不同语言和工具的优势，满足不同应用领域的需求。</a:t>
            </a:r>
          </a:p>
          <a:p>
            <a:endParaRPr lang="zh-CN" altLang="en-US" dirty="0"/>
          </a:p>
        </p:txBody>
      </p:sp>
      <p:sp>
        <p:nvSpPr>
          <p:cNvPr id="6" name="文本占位符 5">
            <a:extLst>
              <a:ext uri="{FF2B5EF4-FFF2-40B4-BE49-F238E27FC236}">
                <a16:creationId xmlns:a16="http://schemas.microsoft.com/office/drawing/2014/main" id="{58AF0FB4-2054-47B5-A1E4-9A6D090A36DB}"/>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32031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E09D7BF-33F4-4C06-A314-2C836342985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1DB6605-C79D-4FAD-8A02-9E4FEDD52E2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EA2CBB2-C80E-41BD-AF14-2FFD0351E350}"/>
              </a:ext>
            </a:extLst>
          </p:cNvPr>
          <p:cNvSpPr>
            <a:spLocks noGrp="1"/>
          </p:cNvSpPr>
          <p:nvPr>
            <p:ph type="body" sz="quarter" idx="16"/>
          </p:nvPr>
        </p:nvSpPr>
        <p:spPr>
          <a:xfrm>
            <a:off x="695400" y="1385317"/>
            <a:ext cx="10058400" cy="1282727"/>
          </a:xfrm>
        </p:spPr>
        <p:txBody>
          <a:bodyPr/>
          <a:lstStyle/>
          <a:p>
            <a:r>
              <a:rPr lang="en-US" altLang="en-US" sz="2400" dirty="0"/>
              <a:t>sorted()</a:t>
            </a:r>
            <a:r>
              <a:rPr lang="en-US" altLang="en-US" sz="2400" dirty="0" err="1"/>
              <a:t>对列表、元组、字典、集合或其他可迭代对象进行排序并返回新列表</a:t>
            </a:r>
            <a:r>
              <a:rPr lang="en-US" altLang="en-US" sz="2400" dirty="0"/>
              <a:t>。</a:t>
            </a:r>
          </a:p>
          <a:p>
            <a:endParaRPr lang="zh-CN" altLang="en-US" dirty="0"/>
          </a:p>
        </p:txBody>
      </p:sp>
      <p:sp>
        <p:nvSpPr>
          <p:cNvPr id="6" name="文本框 5">
            <a:extLst>
              <a:ext uri="{FF2B5EF4-FFF2-40B4-BE49-F238E27FC236}">
                <a16:creationId xmlns:a16="http://schemas.microsoft.com/office/drawing/2014/main" id="{4C8CCEF3-91D5-484E-B075-9FEC33776D03}"/>
              </a:ext>
            </a:extLst>
          </p:cNvPr>
          <p:cNvSpPr txBox="1"/>
          <p:nvPr/>
        </p:nvSpPr>
        <p:spPr>
          <a:xfrm>
            <a:off x="1205628" y="3001813"/>
            <a:ext cx="8238995" cy="1200329"/>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x = ['</a:t>
            </a:r>
            <a:r>
              <a:rPr lang="en-US" altLang="en-US" sz="1800" dirty="0" err="1">
                <a:latin typeface="Consolas" panose="020B0609020204030204" pitchFamily="49" charset="0"/>
              </a:rPr>
              <a:t>aaaa</a:t>
            </a:r>
            <a:r>
              <a:rPr lang="en-US" altLang="en-US" sz="1800" dirty="0">
                <a:latin typeface="Consolas" panose="020B0609020204030204" pitchFamily="49" charset="0"/>
              </a:rPr>
              <a:t>', '</a:t>
            </a:r>
            <a:r>
              <a:rPr lang="en-US" altLang="en-US" sz="1800" dirty="0" err="1">
                <a:latin typeface="Consolas" panose="020B0609020204030204" pitchFamily="49" charset="0"/>
              </a:rPr>
              <a:t>bc</a:t>
            </a:r>
            <a:r>
              <a:rPr lang="en-US" altLang="en-US" sz="1800" dirty="0">
                <a:latin typeface="Consolas" panose="020B0609020204030204" pitchFamily="49" charset="0"/>
              </a:rPr>
              <a:t>', 'd', 'b', '</a:t>
            </a:r>
            <a:r>
              <a:rPr lang="en-US" altLang="en-US" sz="1800" dirty="0" err="1">
                <a:latin typeface="Consolas" panose="020B0609020204030204" pitchFamily="49" charset="0"/>
              </a:rPr>
              <a:t>ba</a:t>
            </a:r>
            <a:r>
              <a:rPr lang="en-US" altLang="en-US" sz="1800" dirty="0">
                <a:latin typeface="Consolas" panose="020B0609020204030204" pitchFamily="49" charset="0"/>
              </a:rPr>
              <a:t>']</a:t>
            </a:r>
          </a:p>
          <a:p>
            <a:pPr>
              <a:buFontTx/>
              <a:buNone/>
              <a:defRPr/>
            </a:pPr>
            <a:r>
              <a:rPr lang="en-US" altLang="en-US" sz="1800" dirty="0">
                <a:latin typeface="Consolas" panose="020B0609020204030204" pitchFamily="49" charset="0"/>
              </a:rPr>
              <a:t>&gt;&gt;&gt; sorted(x, key=lambda item: (</a:t>
            </a:r>
            <a:r>
              <a:rPr lang="en-US" altLang="en-US" sz="1800" dirty="0" err="1">
                <a:latin typeface="Consolas" panose="020B0609020204030204" pitchFamily="49" charset="0"/>
              </a:rPr>
              <a:t>len</a:t>
            </a:r>
            <a:r>
              <a:rPr lang="en-US" altLang="en-US" sz="1800" dirty="0">
                <a:latin typeface="Consolas" panose="020B0609020204030204" pitchFamily="49" charset="0"/>
              </a:rPr>
              <a:t>(item), item))</a:t>
            </a:r>
          </a:p>
          <a:p>
            <a:pPr>
              <a:buFontTx/>
              <a:buNone/>
              <a:defRPr/>
            </a:pPr>
            <a:r>
              <a:rPr lang="en-US" altLang="en-US" sz="1800" dirty="0">
                <a:latin typeface="Consolas" panose="020B0609020204030204" pitchFamily="49" charset="0"/>
              </a:rPr>
              <a:t>                                #先按长度排序，长度一样的正常排序</a:t>
            </a:r>
          </a:p>
          <a:p>
            <a:pPr>
              <a:buFontTx/>
              <a:buNone/>
              <a:defRPr/>
            </a:pPr>
            <a:r>
              <a:rPr lang="en-US" altLang="en-US" sz="1800" dirty="0">
                <a:solidFill>
                  <a:srgbClr val="00B0F0"/>
                </a:solidFill>
                <a:latin typeface="Consolas" panose="020B0609020204030204" pitchFamily="49" charset="0"/>
              </a:rPr>
              <a:t>['b', 'd', '</a:t>
            </a:r>
            <a:r>
              <a:rPr lang="en-US" altLang="en-US" sz="1800" dirty="0" err="1">
                <a:solidFill>
                  <a:srgbClr val="00B0F0"/>
                </a:solidFill>
                <a:latin typeface="Consolas" panose="020B0609020204030204" pitchFamily="49" charset="0"/>
              </a:rPr>
              <a:t>ba</a:t>
            </a:r>
            <a:r>
              <a:rPr lang="en-US" altLang="en-US" sz="1800" dirty="0">
                <a:solidFill>
                  <a:srgbClr val="00B0F0"/>
                </a:solidFill>
                <a:latin typeface="Consolas" panose="020B0609020204030204" pitchFamily="49" charset="0"/>
              </a:rPr>
              <a:t>', '</a:t>
            </a:r>
            <a:r>
              <a:rPr lang="en-US" altLang="en-US" sz="1800" dirty="0" err="1">
                <a:solidFill>
                  <a:srgbClr val="00B0F0"/>
                </a:solidFill>
                <a:latin typeface="Consolas" panose="020B0609020204030204" pitchFamily="49" charset="0"/>
              </a:rPr>
              <a:t>bc</a:t>
            </a:r>
            <a:r>
              <a:rPr lang="en-US" altLang="en-US" sz="1800" dirty="0">
                <a:solidFill>
                  <a:srgbClr val="00B0F0"/>
                </a:solidFill>
                <a:latin typeface="Consolas" panose="020B0609020204030204" pitchFamily="49" charset="0"/>
              </a:rPr>
              <a:t>', '</a:t>
            </a:r>
            <a:r>
              <a:rPr lang="en-US" altLang="en-US" sz="1800" dirty="0" err="1">
                <a:solidFill>
                  <a:srgbClr val="00B0F0"/>
                </a:solidFill>
                <a:latin typeface="Consolas" panose="020B0609020204030204" pitchFamily="49" charset="0"/>
              </a:rPr>
              <a:t>aaaa</a:t>
            </a:r>
            <a:r>
              <a:rPr lang="en-US" altLang="en-US" sz="18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66708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3CC1BE-8DB8-4FA9-9641-F0AAE8B6D95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FC0A36F-3A6B-4543-8399-D6A9E5F742C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38ACA0D8-FC87-4D8A-887C-F618E28F74C4}"/>
              </a:ext>
            </a:extLst>
          </p:cNvPr>
          <p:cNvSpPr>
            <a:spLocks noGrp="1"/>
          </p:cNvSpPr>
          <p:nvPr>
            <p:ph type="body" sz="quarter" idx="16"/>
          </p:nvPr>
        </p:nvSpPr>
        <p:spPr>
          <a:xfrm>
            <a:off x="695400" y="1385317"/>
            <a:ext cx="10058400" cy="1633456"/>
          </a:xfrm>
        </p:spPr>
        <p:txBody>
          <a:bodyPr/>
          <a:lstStyle/>
          <a:p>
            <a:r>
              <a:rPr lang="en-US" altLang="en-US" sz="2400" dirty="0"/>
              <a:t>range()</a:t>
            </a:r>
            <a:r>
              <a:rPr lang="en-US" altLang="en-US" sz="2400" dirty="0" err="1"/>
              <a:t>语法格式为range</a:t>
            </a:r>
            <a:r>
              <a:rPr lang="en-US" altLang="en-US" sz="2400" dirty="0"/>
              <a:t>([start,] end [, step] )</a:t>
            </a:r>
            <a:r>
              <a:rPr lang="zh-CN" altLang="en-US" sz="2400" dirty="0"/>
              <a:t>，</a:t>
            </a:r>
            <a:r>
              <a:rPr lang="en-US" altLang="en-US" sz="2400" dirty="0" err="1">
                <a:solidFill>
                  <a:srgbClr val="C00000"/>
                </a:solidFill>
              </a:rPr>
              <a:t>返回range对象，其中包含</a:t>
            </a:r>
            <a:r>
              <a:rPr lang="en-US" altLang="en-US" sz="2400" b="1" dirty="0" err="1">
                <a:solidFill>
                  <a:srgbClr val="C00000"/>
                </a:solidFill>
              </a:rPr>
              <a:t>左闭右开区间</a:t>
            </a:r>
            <a:r>
              <a:rPr lang="en-US" altLang="en-US" sz="2400" dirty="0">
                <a:solidFill>
                  <a:srgbClr val="C00000"/>
                </a:solidFill>
              </a:rPr>
              <a:t>[</a:t>
            </a:r>
            <a:r>
              <a:rPr lang="en-US" altLang="en-US" sz="2400" dirty="0" err="1">
                <a:solidFill>
                  <a:srgbClr val="C00000"/>
                </a:solidFill>
              </a:rPr>
              <a:t>start,end</a:t>
            </a:r>
            <a:r>
              <a:rPr lang="en-US" altLang="en-US" sz="2400" dirty="0">
                <a:solidFill>
                  <a:srgbClr val="C00000"/>
                </a:solidFill>
              </a:rPr>
              <a:t>)内以step为步长的整数</a:t>
            </a:r>
            <a:r>
              <a:rPr lang="en-US" altLang="en-US" sz="2400" dirty="0"/>
              <a:t>。参数start默认为0，step默认为1。</a:t>
            </a:r>
          </a:p>
          <a:p>
            <a:endParaRPr lang="zh-CN" altLang="en-US" dirty="0"/>
          </a:p>
        </p:txBody>
      </p:sp>
      <p:sp>
        <p:nvSpPr>
          <p:cNvPr id="6" name="文本框 5">
            <a:extLst>
              <a:ext uri="{FF2B5EF4-FFF2-40B4-BE49-F238E27FC236}">
                <a16:creationId xmlns:a16="http://schemas.microsoft.com/office/drawing/2014/main" id="{B58DE3AF-61F8-4B24-8425-74B1A05A1E78}"/>
              </a:ext>
            </a:extLst>
          </p:cNvPr>
          <p:cNvSpPr txBox="1"/>
          <p:nvPr/>
        </p:nvSpPr>
        <p:spPr>
          <a:xfrm>
            <a:off x="1581932" y="2981195"/>
            <a:ext cx="9028135" cy="2308324"/>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range(5)                  #start默认为0，step默认为1</a:t>
            </a:r>
          </a:p>
          <a:p>
            <a:pPr>
              <a:buFontTx/>
              <a:buNone/>
              <a:defRPr/>
            </a:pPr>
            <a:r>
              <a:rPr lang="en-US" altLang="en-US" sz="1800" dirty="0">
                <a:solidFill>
                  <a:srgbClr val="00B0F0"/>
                </a:solidFill>
                <a:latin typeface="Consolas" panose="020B0609020204030204" pitchFamily="49" charset="0"/>
              </a:rPr>
              <a:t>range(0, 5)</a:t>
            </a:r>
          </a:p>
          <a:p>
            <a:pPr>
              <a:buFontTx/>
              <a:buNone/>
              <a:defRPr/>
            </a:pPr>
            <a:r>
              <a:rPr lang="en-US" altLang="en-US" sz="1800" dirty="0">
                <a:latin typeface="Consolas" panose="020B0609020204030204" pitchFamily="49" charset="0"/>
              </a:rPr>
              <a:t>&gt;&gt;&gt; list(_)</a:t>
            </a:r>
          </a:p>
          <a:p>
            <a:pPr>
              <a:buFontTx/>
              <a:buNone/>
              <a:defRPr/>
            </a:pPr>
            <a:r>
              <a:rPr lang="en-US" altLang="en-US" sz="1800" dirty="0">
                <a:solidFill>
                  <a:srgbClr val="00B0F0"/>
                </a:solidFill>
                <a:latin typeface="Consolas" panose="020B0609020204030204" pitchFamily="49" charset="0"/>
              </a:rPr>
              <a:t>[0, 1, 2, 3, 4]</a:t>
            </a:r>
          </a:p>
          <a:p>
            <a:pPr>
              <a:buFontTx/>
              <a:buNone/>
              <a:defRPr/>
            </a:pPr>
            <a:r>
              <a:rPr lang="en-US" altLang="en-US" sz="1800" dirty="0">
                <a:latin typeface="Consolas" panose="020B0609020204030204" pitchFamily="49" charset="0"/>
              </a:rPr>
              <a:t>&gt;&gt;&gt; list(range(1, 10, 2))     #指定起始值和步长</a:t>
            </a:r>
          </a:p>
          <a:p>
            <a:pPr>
              <a:buFontTx/>
              <a:buNone/>
              <a:defRPr/>
            </a:pPr>
            <a:r>
              <a:rPr lang="en-US" altLang="en-US" sz="1800" dirty="0">
                <a:solidFill>
                  <a:srgbClr val="00B0F0"/>
                </a:solidFill>
                <a:latin typeface="Consolas" panose="020B0609020204030204" pitchFamily="49" charset="0"/>
              </a:rPr>
              <a:t>[1, 3, 5, 7, 9]</a:t>
            </a:r>
          </a:p>
          <a:p>
            <a:pPr>
              <a:buFontTx/>
              <a:buNone/>
              <a:defRPr/>
            </a:pPr>
            <a:r>
              <a:rPr lang="en-US" altLang="en-US" sz="1800" dirty="0">
                <a:latin typeface="Consolas" panose="020B0609020204030204" pitchFamily="49" charset="0"/>
              </a:rPr>
              <a:t>&gt;&gt;&gt; list(range(9, 0, -2))     #步长为负数时，start应比end大</a:t>
            </a:r>
          </a:p>
          <a:p>
            <a:pPr>
              <a:buFontTx/>
              <a:buNone/>
              <a:defRPr/>
            </a:pPr>
            <a:r>
              <a:rPr lang="en-US" altLang="en-US" sz="1800" dirty="0">
                <a:solidFill>
                  <a:srgbClr val="00B0F0"/>
                </a:solidFill>
                <a:latin typeface="Consolas" panose="020B0609020204030204" pitchFamily="49" charset="0"/>
              </a:rPr>
              <a:t>[9, 7, 5, 3, 1]</a:t>
            </a:r>
          </a:p>
        </p:txBody>
      </p:sp>
    </p:spTree>
    <p:extLst>
      <p:ext uri="{BB962C8B-B14F-4D97-AF65-F5344CB8AC3E}">
        <p14:creationId xmlns:p14="http://schemas.microsoft.com/office/powerpoint/2010/main" val="22023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4E4186-6B90-43B8-BEA9-43CB0F7EEED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06F686A-3878-42DE-9D44-937A8A91A7C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6852473-01AA-48B6-8882-8FC5357FBBE5}"/>
              </a:ext>
            </a:extLst>
          </p:cNvPr>
          <p:cNvSpPr>
            <a:spLocks noGrp="1"/>
          </p:cNvSpPr>
          <p:nvPr>
            <p:ph type="body" sz="quarter" idx="16"/>
          </p:nvPr>
        </p:nvSpPr>
        <p:spPr>
          <a:xfrm>
            <a:off x="545087" y="1069038"/>
            <a:ext cx="10058400" cy="1370409"/>
          </a:xfrm>
        </p:spPr>
        <p:txBody>
          <a:bodyPr/>
          <a:lstStyle/>
          <a:p>
            <a:r>
              <a:rPr lang="en-US" altLang="en-US" sz="2400" dirty="0" err="1"/>
              <a:t>内置函数map</a:t>
            </a:r>
            <a:r>
              <a:rPr lang="en-US" altLang="en-US" sz="2400" dirty="0"/>
              <a:t>()把一个函数func依次映射到序列或迭代器对象的每个元素上，并返回一个可迭代的map对象作为结果，map对象中每个元素是原序列中元素经过函数func处理后的结果。</a:t>
            </a:r>
          </a:p>
          <a:p>
            <a:endParaRPr lang="zh-CN" altLang="en-US" dirty="0"/>
          </a:p>
        </p:txBody>
      </p:sp>
      <p:sp>
        <p:nvSpPr>
          <p:cNvPr id="6" name="文本框 5">
            <a:extLst>
              <a:ext uri="{FF2B5EF4-FFF2-40B4-BE49-F238E27FC236}">
                <a16:creationId xmlns:a16="http://schemas.microsoft.com/office/drawing/2014/main" id="{91A0D202-3FFA-441C-90D1-F119CC53C0A9}"/>
              </a:ext>
            </a:extLst>
          </p:cNvPr>
          <p:cNvSpPr txBox="1"/>
          <p:nvPr/>
        </p:nvSpPr>
        <p:spPr>
          <a:xfrm>
            <a:off x="191022" y="2556474"/>
            <a:ext cx="10058400" cy="3139321"/>
          </a:xfrm>
          <a:prstGeom prst="rect">
            <a:avLst/>
          </a:prstGeom>
          <a:noFill/>
        </p:spPr>
        <p:txBody>
          <a:bodyPr wrap="square">
            <a:spAutoFit/>
          </a:bodyPr>
          <a:lstStyle/>
          <a:p>
            <a:pPr>
              <a:spcBef>
                <a:spcPct val="0"/>
              </a:spcBef>
              <a:buFontTx/>
              <a:buNone/>
              <a:defRPr/>
            </a:pPr>
            <a:r>
              <a:rPr lang="en-US" altLang="en-US" sz="1800" dirty="0">
                <a:latin typeface="Consolas" panose="020B0609020204030204" pitchFamily="49" charset="0"/>
              </a:rPr>
              <a:t>&gt;&gt;&gt; list(map(str, range(5)))  #把列表中元素转换为字符串</a:t>
            </a:r>
          </a:p>
          <a:p>
            <a:pPr>
              <a:spcBef>
                <a:spcPct val="0"/>
              </a:spcBef>
              <a:buFontTx/>
              <a:buNone/>
              <a:defRPr/>
            </a:pPr>
            <a:r>
              <a:rPr lang="en-US" altLang="en-US" sz="1800" dirty="0">
                <a:solidFill>
                  <a:srgbClr val="00B0F0"/>
                </a:solidFill>
                <a:latin typeface="Consolas" panose="020B0609020204030204" pitchFamily="49" charset="0"/>
              </a:rPr>
              <a:t>['0', '1', '2', '3', '4']</a:t>
            </a:r>
          </a:p>
          <a:p>
            <a:pPr>
              <a:spcBef>
                <a:spcPct val="0"/>
              </a:spcBef>
              <a:buFontTx/>
              <a:buNone/>
              <a:defRPr/>
            </a:pPr>
            <a:r>
              <a:rPr lang="en-US" altLang="en-US" sz="1800" dirty="0">
                <a:latin typeface="Consolas" panose="020B0609020204030204" pitchFamily="49" charset="0"/>
              </a:rPr>
              <a:t>&gt;&gt;&gt; def add5(v):              #单参数函数</a:t>
            </a:r>
          </a:p>
          <a:p>
            <a:pPr>
              <a:spcBef>
                <a:spcPct val="0"/>
              </a:spcBef>
              <a:buFontTx/>
              <a:buNone/>
              <a:defRPr/>
            </a:pPr>
            <a:r>
              <a:rPr lang="en-US" altLang="en-US" sz="1800" dirty="0">
                <a:latin typeface="Consolas" panose="020B0609020204030204" pitchFamily="49" charset="0"/>
              </a:rPr>
              <a:t>	return v+5</a:t>
            </a:r>
          </a:p>
          <a:p>
            <a:pPr>
              <a:spcBef>
                <a:spcPct val="0"/>
              </a:spcBef>
              <a:buFontTx/>
              <a:buNone/>
              <a:defRPr/>
            </a:pPr>
            <a:r>
              <a:rPr lang="en-US" altLang="en-US" sz="1800" dirty="0">
                <a:latin typeface="Consolas" panose="020B0609020204030204" pitchFamily="49" charset="0"/>
              </a:rPr>
              <a:t>&gt;&gt;&gt; list(map(add5, range(10)))#把单参数函数映射到一个序列的所有元素</a:t>
            </a:r>
          </a:p>
          <a:p>
            <a:pPr>
              <a:spcBef>
                <a:spcPct val="0"/>
              </a:spcBef>
              <a:buFontTx/>
              <a:buNone/>
              <a:defRPr/>
            </a:pPr>
            <a:r>
              <a:rPr lang="en-US" altLang="en-US" sz="1800" dirty="0">
                <a:solidFill>
                  <a:srgbClr val="00B0F0"/>
                </a:solidFill>
                <a:latin typeface="Consolas" panose="020B0609020204030204" pitchFamily="49" charset="0"/>
              </a:rPr>
              <a:t>[5, 6, 7, 8, 9, 10, 11, 12, 13, 14]</a:t>
            </a:r>
          </a:p>
          <a:p>
            <a:pPr>
              <a:spcBef>
                <a:spcPct val="0"/>
              </a:spcBef>
              <a:buFontTx/>
              <a:buNone/>
              <a:defRPr/>
            </a:pPr>
            <a:r>
              <a:rPr lang="en-US" altLang="en-US" sz="1800" dirty="0">
                <a:latin typeface="Consolas" panose="020B0609020204030204" pitchFamily="49" charset="0"/>
              </a:rPr>
              <a:t>&gt;&gt;&gt; def add(x, y):            #可以接收2个参数的函数</a:t>
            </a:r>
          </a:p>
          <a:p>
            <a:pPr>
              <a:spcBef>
                <a:spcPct val="0"/>
              </a:spcBef>
              <a:buFontTx/>
              <a:buNone/>
              <a:defRPr/>
            </a:pPr>
            <a:r>
              <a:rPr lang="en-US" altLang="en-US" sz="1800" dirty="0">
                <a:latin typeface="Consolas" panose="020B0609020204030204" pitchFamily="49" charset="0"/>
              </a:rPr>
              <a:t>	return </a:t>
            </a:r>
            <a:r>
              <a:rPr lang="en-US" altLang="en-US" sz="1800" dirty="0" err="1">
                <a:latin typeface="Consolas" panose="020B0609020204030204" pitchFamily="49" charset="0"/>
              </a:rPr>
              <a:t>x+y</a:t>
            </a:r>
            <a:endParaRPr lang="en-US" altLang="en-US" sz="1800" dirty="0">
              <a:latin typeface="Consolas" panose="020B0609020204030204" pitchFamily="49" charset="0"/>
            </a:endParaRPr>
          </a:p>
          <a:p>
            <a:pPr>
              <a:spcBef>
                <a:spcPct val="0"/>
              </a:spcBef>
              <a:buFontTx/>
              <a:buNone/>
              <a:defRPr/>
            </a:pPr>
            <a:r>
              <a:rPr lang="en-US" altLang="en-US" sz="1800" dirty="0">
                <a:latin typeface="Consolas" panose="020B0609020204030204" pitchFamily="49" charset="0"/>
              </a:rPr>
              <a:t>&gt;&gt;&gt; list(map(add, range(5), range(5,10)))</a:t>
            </a:r>
          </a:p>
          <a:p>
            <a:pPr>
              <a:spcBef>
                <a:spcPct val="0"/>
              </a:spcBef>
              <a:buFontTx/>
              <a:buNone/>
              <a:defRPr/>
            </a:pPr>
            <a:r>
              <a:rPr lang="en-US" altLang="en-US" sz="1800" dirty="0">
                <a:latin typeface="Consolas" panose="020B0609020204030204" pitchFamily="49" charset="0"/>
              </a:rPr>
              <a:t>                              #把双参数函数映射到两个序列上</a:t>
            </a:r>
          </a:p>
          <a:p>
            <a:pPr>
              <a:spcBef>
                <a:spcPct val="0"/>
              </a:spcBef>
              <a:buFontTx/>
              <a:buNone/>
              <a:defRPr/>
            </a:pPr>
            <a:r>
              <a:rPr lang="en-US" altLang="en-US" sz="1800" dirty="0">
                <a:solidFill>
                  <a:srgbClr val="00B0F0"/>
                </a:solidFill>
                <a:latin typeface="Consolas" panose="020B0609020204030204" pitchFamily="49" charset="0"/>
              </a:rPr>
              <a:t>[5, 7, 9, 11, 13]</a:t>
            </a:r>
            <a:endParaRPr lang="zh-CN" altLang="en-US" dirty="0"/>
          </a:p>
        </p:txBody>
      </p:sp>
      <p:graphicFrame>
        <p:nvGraphicFramePr>
          <p:cNvPr id="8" name="对象 1">
            <a:extLst>
              <a:ext uri="{FF2B5EF4-FFF2-40B4-BE49-F238E27FC236}">
                <a16:creationId xmlns:a16="http://schemas.microsoft.com/office/drawing/2014/main" id="{3B4FDC69-54E1-4011-B618-0DF0C70CB7B4}"/>
              </a:ext>
            </a:extLst>
          </p:cNvPr>
          <p:cNvGraphicFramePr>
            <a:graphicFrameLocks/>
          </p:cNvGraphicFramePr>
          <p:nvPr>
            <p:extLst>
              <p:ext uri="{D42A27DB-BD31-4B8C-83A1-F6EECF244321}">
                <p14:modId xmlns:p14="http://schemas.microsoft.com/office/powerpoint/2010/main" val="2187757431"/>
              </p:ext>
            </p:extLst>
          </p:nvPr>
        </p:nvGraphicFramePr>
        <p:xfrm>
          <a:off x="7590772" y="4126135"/>
          <a:ext cx="4243215" cy="2396529"/>
        </p:xfrm>
        <a:graphic>
          <a:graphicData uri="http://schemas.openxmlformats.org/presentationml/2006/ole">
            <mc:AlternateContent xmlns:mc="http://schemas.openxmlformats.org/markup-compatibility/2006">
              <mc:Choice xmlns:v="urn:schemas-microsoft-com:vml" Requires="v">
                <p:oleObj spid="_x0000_s9282" r:id="rId3" imgW="4800000" imgH="2238687" progId="Paint.Picture">
                  <p:embed/>
                </p:oleObj>
              </mc:Choice>
              <mc:Fallback>
                <p:oleObj r:id="rId3" imgW="4800000" imgH="2238687" progId="Paint.Picture">
                  <p:embed/>
                  <p:pic>
                    <p:nvPicPr>
                      <p:cNvPr id="88066" name="对象 1">
                        <a:extLst>
                          <a:ext uri="{FF2B5EF4-FFF2-40B4-BE49-F238E27FC236}">
                            <a16:creationId xmlns:a16="http://schemas.microsoft.com/office/drawing/2014/main" id="{D5FB5A77-BB99-4485-8A48-19A2EDF687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0772" y="4126135"/>
                        <a:ext cx="4243215" cy="23965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697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FF24EA-5D08-4C44-951A-AB1C9D0F5EE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FAD8CA0-5254-425E-80B5-DE428EE1A5CE}"/>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ED842D6-F458-4E9D-AD40-545B2ABB22B3}"/>
              </a:ext>
            </a:extLst>
          </p:cNvPr>
          <p:cNvSpPr>
            <a:spLocks noGrp="1"/>
          </p:cNvSpPr>
          <p:nvPr>
            <p:ph type="body" sz="quarter" idx="16"/>
          </p:nvPr>
        </p:nvSpPr>
        <p:spPr/>
        <p:txBody>
          <a:bodyPr/>
          <a:lstStyle/>
          <a:p>
            <a:r>
              <a:rPr lang="en-US" altLang="en-US" sz="2400" dirty="0" err="1"/>
              <a:t>内置函数filter</a:t>
            </a:r>
            <a:r>
              <a:rPr lang="en-US" altLang="en-US" sz="2400" dirty="0"/>
              <a:t>()将一个单参数函数作用到一个序列上，返回该序列中使得该函数返回值为True的那些元素组成的</a:t>
            </a:r>
            <a:r>
              <a:rPr lang="en-US" altLang="en-US" sz="2400" dirty="0">
                <a:solidFill>
                  <a:srgbClr val="FF0000"/>
                </a:solidFill>
              </a:rPr>
              <a:t>filter对象</a:t>
            </a:r>
            <a:r>
              <a:rPr lang="en-US" altLang="en-US" sz="2400" dirty="0"/>
              <a:t>，如果指定函数为None，则返回序列中等价于True的元素。</a:t>
            </a:r>
          </a:p>
          <a:p>
            <a:endParaRPr lang="zh-CN" altLang="en-US" dirty="0"/>
          </a:p>
        </p:txBody>
      </p:sp>
      <p:sp>
        <p:nvSpPr>
          <p:cNvPr id="6" name="文本框 5">
            <a:extLst>
              <a:ext uri="{FF2B5EF4-FFF2-40B4-BE49-F238E27FC236}">
                <a16:creationId xmlns:a16="http://schemas.microsoft.com/office/drawing/2014/main" id="{90847C8D-CA92-435C-8061-E4720C96D727}"/>
              </a:ext>
            </a:extLst>
          </p:cNvPr>
          <p:cNvSpPr txBox="1"/>
          <p:nvPr/>
        </p:nvSpPr>
        <p:spPr>
          <a:xfrm>
            <a:off x="1243208" y="2995042"/>
            <a:ext cx="10253392" cy="2308324"/>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seq = ['foo', 'x41', '?!', '***']</a:t>
            </a:r>
          </a:p>
          <a:p>
            <a:pPr>
              <a:buFontTx/>
              <a:buNone/>
              <a:defRPr/>
            </a:pPr>
            <a:r>
              <a:rPr lang="en-US" altLang="en-US" sz="1800" dirty="0">
                <a:latin typeface="Consolas" panose="020B0609020204030204" pitchFamily="49" charset="0"/>
              </a:rPr>
              <a:t>&gt;&gt;&gt; def </a:t>
            </a:r>
            <a:r>
              <a:rPr lang="en-US" altLang="en-US" sz="1800" dirty="0" err="1">
                <a:latin typeface="Consolas" panose="020B0609020204030204" pitchFamily="49" charset="0"/>
              </a:rPr>
              <a:t>func</a:t>
            </a:r>
            <a:r>
              <a:rPr lang="en-US" altLang="en-US" sz="1800" dirty="0">
                <a:latin typeface="Consolas" panose="020B0609020204030204" pitchFamily="49" charset="0"/>
              </a:rPr>
              <a:t>(x):</a:t>
            </a:r>
          </a:p>
          <a:p>
            <a:pPr>
              <a:buFontTx/>
              <a:buNone/>
              <a:defRPr/>
            </a:pPr>
            <a:r>
              <a:rPr lang="en-US" altLang="en-US" sz="1800" dirty="0">
                <a:latin typeface="Consolas" panose="020B0609020204030204" pitchFamily="49" charset="0"/>
              </a:rPr>
              <a:t>	return </a:t>
            </a:r>
            <a:r>
              <a:rPr lang="en-US" altLang="en-US" sz="1800" dirty="0" err="1">
                <a:latin typeface="Consolas" panose="020B0609020204030204" pitchFamily="49" charset="0"/>
              </a:rPr>
              <a:t>x.isalnum</a:t>
            </a:r>
            <a:r>
              <a:rPr lang="en-US" altLang="en-US" sz="1800" dirty="0">
                <a:latin typeface="Consolas" panose="020B0609020204030204" pitchFamily="49" charset="0"/>
              </a:rPr>
              <a:t>()                   #测试是否为字母或数字</a:t>
            </a:r>
          </a:p>
          <a:p>
            <a:pPr>
              <a:buFontTx/>
              <a:buNone/>
              <a:defRPr/>
            </a:pPr>
            <a:endParaRPr lang="en-US" altLang="en-US" sz="1800" dirty="0">
              <a:latin typeface="Consolas" panose="020B0609020204030204" pitchFamily="49" charset="0"/>
            </a:endParaRPr>
          </a:p>
          <a:p>
            <a:pPr>
              <a:buFontTx/>
              <a:buNone/>
              <a:defRPr/>
            </a:pPr>
            <a:r>
              <a:rPr lang="en-US" altLang="en-US" sz="1800" dirty="0">
                <a:latin typeface="Consolas" panose="020B0609020204030204" pitchFamily="49" charset="0"/>
              </a:rPr>
              <a:t>&gt;&gt;&gt; filter(</a:t>
            </a:r>
            <a:r>
              <a:rPr lang="en-US" altLang="en-US" sz="1800" dirty="0" err="1">
                <a:latin typeface="Consolas" panose="020B0609020204030204" pitchFamily="49" charset="0"/>
              </a:rPr>
              <a:t>func</a:t>
            </a:r>
            <a:r>
              <a:rPr lang="en-US" altLang="en-US" sz="1800" dirty="0">
                <a:latin typeface="Consolas" panose="020B0609020204030204" pitchFamily="49" charset="0"/>
              </a:rPr>
              <a:t>, seq)                   #返回filter对象</a:t>
            </a:r>
          </a:p>
          <a:p>
            <a:pPr>
              <a:buFontTx/>
              <a:buNone/>
              <a:defRPr/>
            </a:pPr>
            <a:r>
              <a:rPr lang="en-US" altLang="en-US" sz="1800" dirty="0">
                <a:solidFill>
                  <a:srgbClr val="00B0F0"/>
                </a:solidFill>
                <a:latin typeface="Consolas" panose="020B0609020204030204" pitchFamily="49" charset="0"/>
              </a:rPr>
              <a:t>&lt;filter object at 0x000000000305D898&gt;</a:t>
            </a:r>
          </a:p>
          <a:p>
            <a:pPr>
              <a:buFontTx/>
              <a:buNone/>
              <a:defRPr/>
            </a:pPr>
            <a:r>
              <a:rPr lang="en-US" altLang="en-US" sz="1800" dirty="0">
                <a:latin typeface="Consolas" panose="020B0609020204030204" pitchFamily="49" charset="0"/>
              </a:rPr>
              <a:t>&gt;&gt;&gt; list(filter(</a:t>
            </a:r>
            <a:r>
              <a:rPr lang="en-US" altLang="en-US" sz="1800" dirty="0" err="1">
                <a:latin typeface="Consolas" panose="020B0609020204030204" pitchFamily="49" charset="0"/>
              </a:rPr>
              <a:t>func</a:t>
            </a:r>
            <a:r>
              <a:rPr lang="en-US" altLang="en-US" sz="1800" dirty="0">
                <a:latin typeface="Consolas" panose="020B0609020204030204" pitchFamily="49" charset="0"/>
              </a:rPr>
              <a:t>, seq))             #把filter对象转换为列表</a:t>
            </a:r>
          </a:p>
          <a:p>
            <a:pPr>
              <a:buFontTx/>
              <a:buNone/>
              <a:defRPr/>
            </a:pPr>
            <a:r>
              <a:rPr lang="en-US" altLang="en-US" sz="1800" dirty="0">
                <a:solidFill>
                  <a:srgbClr val="00B0F0"/>
                </a:solidFill>
                <a:latin typeface="Consolas" panose="020B0609020204030204" pitchFamily="49" charset="0"/>
              </a:rPr>
              <a:t>['foo', 'x41']</a:t>
            </a:r>
          </a:p>
        </p:txBody>
      </p:sp>
    </p:spTree>
    <p:extLst>
      <p:ext uri="{BB962C8B-B14F-4D97-AF65-F5344CB8AC3E}">
        <p14:creationId xmlns:p14="http://schemas.microsoft.com/office/powerpoint/2010/main" val="372245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93373C-4B17-4875-AE61-37BC811BB95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1D8E0F4-3DFE-4F1A-8E98-EACFAEBD89B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1673EA7-EC96-44CB-8F7A-A5ED0AFDFF07}"/>
              </a:ext>
            </a:extLst>
          </p:cNvPr>
          <p:cNvSpPr>
            <a:spLocks noGrp="1"/>
          </p:cNvSpPr>
          <p:nvPr>
            <p:ph type="body" sz="quarter" idx="16"/>
          </p:nvPr>
        </p:nvSpPr>
        <p:spPr/>
        <p:txBody>
          <a:bodyPr/>
          <a:lstStyle/>
          <a:p>
            <a:r>
              <a:rPr lang="en-US" altLang="en-US" sz="2400" dirty="0"/>
              <a:t>zip()函数用来把多个可迭代对象中的元素压缩到一起，返回一个可迭代的</a:t>
            </a:r>
            <a:r>
              <a:rPr lang="en-US" altLang="en-US" sz="2400" dirty="0">
                <a:solidFill>
                  <a:srgbClr val="FF0000"/>
                </a:solidFill>
              </a:rPr>
              <a:t>zip对象</a:t>
            </a:r>
            <a:r>
              <a:rPr lang="en-US" altLang="en-US" sz="2400" dirty="0"/>
              <a:t>，其中每个元素都是包含原来的多个可迭代对象对应位置上元素的元组</a:t>
            </a:r>
            <a:r>
              <a:rPr lang="zh-CN" altLang="en-US" sz="2400" dirty="0"/>
              <a:t>，如同拉拉链一样</a:t>
            </a:r>
            <a:r>
              <a:rPr lang="en-US" altLang="en-US" sz="2400" dirty="0"/>
              <a:t>。</a:t>
            </a:r>
          </a:p>
          <a:p>
            <a:endParaRPr lang="zh-CN" altLang="en-US" dirty="0"/>
          </a:p>
        </p:txBody>
      </p:sp>
      <p:sp>
        <p:nvSpPr>
          <p:cNvPr id="6" name="文本框 5">
            <a:extLst>
              <a:ext uri="{FF2B5EF4-FFF2-40B4-BE49-F238E27FC236}">
                <a16:creationId xmlns:a16="http://schemas.microsoft.com/office/drawing/2014/main" id="{5F9A0789-E78B-4130-A078-63920A18B7AF}"/>
              </a:ext>
            </a:extLst>
          </p:cNvPr>
          <p:cNvSpPr txBox="1"/>
          <p:nvPr/>
        </p:nvSpPr>
        <p:spPr>
          <a:xfrm>
            <a:off x="591854" y="2814449"/>
            <a:ext cx="10161945" cy="2031325"/>
          </a:xfrm>
          <a:prstGeom prst="rect">
            <a:avLst/>
          </a:prstGeom>
          <a:noFill/>
        </p:spPr>
        <p:txBody>
          <a:bodyPr wrap="square">
            <a:spAutoFit/>
          </a:bodyPr>
          <a:lstStyle/>
          <a:p>
            <a:pPr>
              <a:buFontTx/>
              <a:buNone/>
              <a:defRPr/>
            </a:pPr>
            <a:r>
              <a:rPr lang="en-US" altLang="en-US" sz="1800" dirty="0">
                <a:latin typeface="Consolas" panose="020B0609020204030204" pitchFamily="49" charset="0"/>
              </a:rPr>
              <a:t>&gt;&gt;&gt; list(zip('</a:t>
            </a:r>
            <a:r>
              <a:rPr lang="en-US" altLang="en-US" sz="1800" dirty="0" err="1">
                <a:latin typeface="Consolas" panose="020B0609020204030204" pitchFamily="49" charset="0"/>
              </a:rPr>
              <a:t>abcd</a:t>
            </a:r>
            <a:r>
              <a:rPr lang="en-US" altLang="en-US" sz="1800" dirty="0">
                <a:latin typeface="Consolas" panose="020B0609020204030204" pitchFamily="49" charset="0"/>
              </a:rPr>
              <a:t>', [1, 2, 3]))             #压缩字符串和列表</a:t>
            </a:r>
          </a:p>
          <a:p>
            <a:pPr>
              <a:buFontTx/>
              <a:buNone/>
              <a:defRPr/>
            </a:pPr>
            <a:r>
              <a:rPr lang="en-US" altLang="en-US" sz="1800" dirty="0">
                <a:solidFill>
                  <a:srgbClr val="00B0F0"/>
                </a:solidFill>
                <a:latin typeface="Consolas" panose="020B0609020204030204" pitchFamily="49" charset="0"/>
              </a:rPr>
              <a:t>[('a', 1), ('b', 2), ('c', 3)]</a:t>
            </a:r>
          </a:p>
          <a:p>
            <a:pPr>
              <a:buFontTx/>
              <a:buNone/>
              <a:defRPr/>
            </a:pPr>
            <a:r>
              <a:rPr lang="en-US" altLang="en-US" sz="1800" dirty="0">
                <a:latin typeface="Consolas" panose="020B0609020204030204" pitchFamily="49" charset="0"/>
              </a:rPr>
              <a:t>&gt;&gt;&gt; list(zip('123', '</a:t>
            </a:r>
            <a:r>
              <a:rPr lang="en-US" altLang="en-US" sz="1800" dirty="0" err="1">
                <a:latin typeface="Consolas" panose="020B0609020204030204" pitchFamily="49" charset="0"/>
              </a:rPr>
              <a:t>abc</a:t>
            </a:r>
            <a:r>
              <a:rPr lang="en-US" altLang="en-US" sz="1800" dirty="0">
                <a:latin typeface="Consolas" panose="020B0609020204030204" pitchFamily="49" charset="0"/>
              </a:rPr>
              <a:t>', ',.!'))           #压缩3个序列</a:t>
            </a:r>
          </a:p>
          <a:p>
            <a:pPr>
              <a:buFontTx/>
              <a:buNone/>
              <a:defRPr/>
            </a:pPr>
            <a:r>
              <a:rPr lang="en-US" altLang="en-US" sz="1800" dirty="0">
                <a:solidFill>
                  <a:srgbClr val="00B0F0"/>
                </a:solidFill>
                <a:latin typeface="Consolas" panose="020B0609020204030204" pitchFamily="49" charset="0"/>
              </a:rPr>
              <a:t>[('1', 'a', ','), ('2', 'b', '.'), ('3', 'c', '!')]</a:t>
            </a:r>
          </a:p>
          <a:p>
            <a:pPr>
              <a:buFontTx/>
              <a:buNone/>
              <a:defRPr/>
            </a:pPr>
            <a:r>
              <a:rPr lang="en-US" altLang="en-US" sz="1800" dirty="0">
                <a:latin typeface="Consolas" panose="020B0609020204030204" pitchFamily="49" charset="0"/>
              </a:rPr>
              <a:t>&gt;&gt;&gt; x = zip('</a:t>
            </a:r>
            <a:r>
              <a:rPr lang="en-US" altLang="en-US" sz="1800" dirty="0" err="1">
                <a:latin typeface="Consolas" panose="020B0609020204030204" pitchFamily="49" charset="0"/>
              </a:rPr>
              <a:t>abcd</a:t>
            </a:r>
            <a:r>
              <a:rPr lang="en-US" altLang="en-US" sz="1800" dirty="0">
                <a:latin typeface="Consolas" panose="020B0609020204030204" pitchFamily="49" charset="0"/>
              </a:rPr>
              <a:t>', '1234')</a:t>
            </a:r>
          </a:p>
          <a:p>
            <a:pPr>
              <a:buFontTx/>
              <a:buNone/>
              <a:defRPr/>
            </a:pPr>
            <a:r>
              <a:rPr lang="en-US" altLang="en-US" sz="1800" dirty="0">
                <a:latin typeface="Consolas" panose="020B0609020204030204" pitchFamily="49" charset="0"/>
              </a:rPr>
              <a:t>&gt;&gt;&gt; list(x)</a:t>
            </a:r>
          </a:p>
          <a:p>
            <a:pPr>
              <a:buFontTx/>
              <a:buNone/>
              <a:defRPr/>
            </a:pPr>
            <a:r>
              <a:rPr lang="en-US" altLang="en-US" sz="1800" dirty="0">
                <a:solidFill>
                  <a:srgbClr val="00B0F0"/>
                </a:solidFill>
                <a:latin typeface="Consolas" panose="020B0609020204030204" pitchFamily="49" charset="0"/>
              </a:rPr>
              <a:t>[('a', '1'), ('b', '2'), ('c', '3'), ('d', '4')]</a:t>
            </a:r>
          </a:p>
        </p:txBody>
      </p:sp>
      <p:pic>
        <p:nvPicPr>
          <p:cNvPr id="8" name="Picture 188" descr="9G0%2{WS$J`AI1DQ_{M[A_R">
            <a:extLst>
              <a:ext uri="{FF2B5EF4-FFF2-40B4-BE49-F238E27FC236}">
                <a16:creationId xmlns:a16="http://schemas.microsoft.com/office/drawing/2014/main" id="{FD1EA867-84F9-441B-8714-AB9146C88E9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30070" y="4395788"/>
            <a:ext cx="2327275"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397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05B0E04-085B-4113-BB7B-948D7F62076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73C818A-F83B-4892-9F6D-D88F13C5111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108E5CE-4736-4790-AAA2-00C99BCE3E1D}"/>
              </a:ext>
            </a:extLst>
          </p:cNvPr>
          <p:cNvSpPr>
            <a:spLocks noGrp="1"/>
          </p:cNvSpPr>
          <p:nvPr>
            <p:ph type="body" sz="quarter" idx="16"/>
          </p:nvPr>
        </p:nvSpPr>
        <p:spPr>
          <a:xfrm>
            <a:off x="695400" y="1385317"/>
            <a:ext cx="10058400" cy="1007154"/>
          </a:xfrm>
        </p:spPr>
        <p:txBody>
          <a:bodyPr/>
          <a:lstStyle/>
          <a:p>
            <a:r>
              <a:rPr lang="en-US" altLang="zh-CN" sz="2400" noProof="1"/>
              <a:t>map</a:t>
            </a:r>
            <a:r>
              <a:rPr lang="zh-CN" altLang="en-US" sz="2400" noProof="1"/>
              <a:t>、</a:t>
            </a:r>
            <a:r>
              <a:rPr lang="en-US" altLang="zh-CN" sz="2400" noProof="1"/>
              <a:t>filter</a:t>
            </a:r>
            <a:r>
              <a:rPr lang="zh-CN" altLang="en-US" sz="2400" noProof="1"/>
              <a:t>、</a:t>
            </a:r>
            <a:r>
              <a:rPr lang="en-US" altLang="zh-CN" sz="2400" noProof="1"/>
              <a:t>enumerate</a:t>
            </a:r>
            <a:r>
              <a:rPr lang="zh-CN" altLang="en-US" sz="2400" noProof="1"/>
              <a:t>、</a:t>
            </a:r>
            <a:r>
              <a:rPr lang="en-US" altLang="zh-CN" sz="2400" noProof="1"/>
              <a:t>zip</a:t>
            </a:r>
            <a:r>
              <a:rPr lang="zh-CN" altLang="en-US" sz="2400" noProof="1"/>
              <a:t>等对象不仅具有惰性求值的特点，还有另外一个特点：</a:t>
            </a:r>
            <a:r>
              <a:rPr lang="zh-CN" altLang="en-US" sz="2400" noProof="1">
                <a:solidFill>
                  <a:srgbClr val="C00000"/>
                </a:solidFill>
              </a:rPr>
              <a:t>访问过的元素不可再次访问</a:t>
            </a:r>
            <a:endParaRPr lang="zh-CN" altLang="en-US" dirty="0">
              <a:solidFill>
                <a:srgbClr val="C00000"/>
              </a:solidFill>
            </a:endParaRPr>
          </a:p>
        </p:txBody>
      </p:sp>
      <p:sp>
        <p:nvSpPr>
          <p:cNvPr id="6" name="文本框 5">
            <a:extLst>
              <a:ext uri="{FF2B5EF4-FFF2-40B4-BE49-F238E27FC236}">
                <a16:creationId xmlns:a16="http://schemas.microsoft.com/office/drawing/2014/main" id="{0A0F89FD-306C-4FDE-A61D-C149A3B8642B}"/>
              </a:ext>
            </a:extLst>
          </p:cNvPr>
          <p:cNvSpPr txBox="1"/>
          <p:nvPr/>
        </p:nvSpPr>
        <p:spPr>
          <a:xfrm>
            <a:off x="1128953" y="2613284"/>
            <a:ext cx="8189074" cy="3416320"/>
          </a:xfrm>
          <a:prstGeom prst="rect">
            <a:avLst/>
          </a:prstGeom>
          <a:noFill/>
        </p:spPr>
        <p:txBody>
          <a:bodyPr wrap="square">
            <a:spAutoFit/>
          </a:bodyPr>
          <a:lstStyle/>
          <a:p>
            <a:pPr marL="0" indent="0">
              <a:spcBef>
                <a:spcPts val="0"/>
              </a:spcBef>
              <a:buFontTx/>
              <a:buNone/>
              <a:defRPr/>
            </a:pPr>
            <a:r>
              <a:rPr lang="zh-CN" altLang="en-US" sz="1800" noProof="1">
                <a:latin typeface="Consolas" panose="020B0609020204030204" pitchFamily="49" charset="0"/>
              </a:rPr>
              <a:t>&gt;&gt;&gt; x = map(str, range(10))</a:t>
            </a:r>
          </a:p>
          <a:p>
            <a:pPr marL="0" indent="0">
              <a:spcBef>
                <a:spcPts val="0"/>
              </a:spcBef>
              <a:buFontTx/>
              <a:buNone/>
              <a:defRPr/>
            </a:pPr>
            <a:r>
              <a:rPr lang="zh-CN" altLang="en-US" sz="1800" noProof="1">
                <a:latin typeface="Consolas" panose="020B0609020204030204" pitchFamily="49" charset="0"/>
              </a:rPr>
              <a:t>&gt;&gt;&gt; list(x)</a:t>
            </a:r>
          </a:p>
          <a:p>
            <a:pPr marL="0" indent="0">
              <a:spcBef>
                <a:spcPts val="0"/>
              </a:spcBef>
              <a:buFontTx/>
              <a:buNone/>
              <a:defRPr/>
            </a:pPr>
            <a:r>
              <a:rPr lang="zh-CN" altLang="en-US" sz="1800" noProof="1">
                <a:solidFill>
                  <a:srgbClr val="00B0F0"/>
                </a:solidFill>
                <a:latin typeface="Consolas" panose="020B0609020204030204" pitchFamily="49" charset="0"/>
              </a:rPr>
              <a:t>['0', '1', '2', '3', '4', '5', '6', '7', '8', '9']</a:t>
            </a:r>
          </a:p>
          <a:p>
            <a:pPr marL="0" indent="0">
              <a:spcBef>
                <a:spcPts val="0"/>
              </a:spcBef>
              <a:buFontTx/>
              <a:buNone/>
              <a:defRPr/>
            </a:pPr>
            <a:r>
              <a:rPr lang="zh-CN" altLang="en-US" sz="1800" noProof="1">
                <a:latin typeface="Consolas" panose="020B0609020204030204" pitchFamily="49" charset="0"/>
              </a:rPr>
              <a:t>&gt;&gt;&gt; list(x)</a:t>
            </a:r>
          </a:p>
          <a:p>
            <a:pPr marL="0" indent="0">
              <a:spcBef>
                <a:spcPts val="0"/>
              </a:spcBef>
              <a:buFontTx/>
              <a:buNone/>
              <a:defRPr/>
            </a:pPr>
            <a:r>
              <a:rPr lang="zh-CN" altLang="en-US" sz="1800" noProof="1">
                <a:solidFill>
                  <a:srgbClr val="00B0F0"/>
                </a:solidFill>
                <a:latin typeface="Consolas" panose="020B0609020204030204" pitchFamily="49" charset="0"/>
              </a:rPr>
              <a:t>[]</a:t>
            </a:r>
          </a:p>
          <a:p>
            <a:pPr marL="0" indent="0">
              <a:spcBef>
                <a:spcPts val="0"/>
              </a:spcBef>
              <a:buFontTx/>
              <a:buNone/>
              <a:defRPr/>
            </a:pPr>
            <a:r>
              <a:rPr lang="zh-CN" altLang="en-US" sz="1800" noProof="1">
                <a:latin typeface="Consolas" panose="020B0609020204030204" pitchFamily="49" charset="0"/>
              </a:rPr>
              <a:t>&gt;&gt;&gt; x = map(str, range(10))</a:t>
            </a:r>
          </a:p>
          <a:p>
            <a:pPr marL="0" indent="0">
              <a:spcBef>
                <a:spcPts val="0"/>
              </a:spcBef>
              <a:buFontTx/>
              <a:buNone/>
              <a:defRPr/>
            </a:pPr>
            <a:r>
              <a:rPr lang="zh-CN" altLang="en-US" sz="1800" noProof="1">
                <a:latin typeface="Consolas" panose="020B0609020204030204" pitchFamily="49" charset="0"/>
              </a:rPr>
              <a:t>&gt;&gt;&gt; '2' in x</a:t>
            </a:r>
          </a:p>
          <a:p>
            <a:pPr marL="0" indent="0">
              <a:spcBef>
                <a:spcPts val="0"/>
              </a:spcBef>
              <a:buFontTx/>
              <a:buNone/>
              <a:defRPr/>
            </a:pPr>
            <a:r>
              <a:rPr lang="zh-CN" altLang="en-US" sz="1800" noProof="1">
                <a:solidFill>
                  <a:srgbClr val="00B0F0"/>
                </a:solidFill>
                <a:latin typeface="Consolas" panose="020B0609020204030204" pitchFamily="49" charset="0"/>
              </a:rPr>
              <a:t>True</a:t>
            </a:r>
          </a:p>
          <a:p>
            <a:pPr marL="0" indent="0">
              <a:spcBef>
                <a:spcPts val="0"/>
              </a:spcBef>
              <a:buFontTx/>
              <a:buNone/>
              <a:defRPr/>
            </a:pPr>
            <a:r>
              <a:rPr lang="zh-CN" altLang="en-US" sz="1800" noProof="1">
                <a:latin typeface="Consolas" panose="020B0609020204030204" pitchFamily="49" charset="0"/>
              </a:rPr>
              <a:t>&gt;&gt;&gt; '2' in x</a:t>
            </a:r>
          </a:p>
          <a:p>
            <a:pPr marL="0" indent="0">
              <a:spcBef>
                <a:spcPts val="0"/>
              </a:spcBef>
              <a:buFontTx/>
              <a:buNone/>
              <a:defRPr/>
            </a:pPr>
            <a:r>
              <a:rPr lang="zh-CN" altLang="en-US" sz="1800" noProof="1">
                <a:solidFill>
                  <a:srgbClr val="00B0F0"/>
                </a:solidFill>
                <a:latin typeface="Consolas" panose="020B0609020204030204" pitchFamily="49" charset="0"/>
              </a:rPr>
              <a:t>False</a:t>
            </a:r>
          </a:p>
          <a:p>
            <a:pPr marL="0" indent="0">
              <a:spcBef>
                <a:spcPts val="0"/>
              </a:spcBef>
              <a:buFontTx/>
              <a:buNone/>
              <a:defRPr/>
            </a:pPr>
            <a:r>
              <a:rPr lang="zh-CN" altLang="en-US" sz="1800" noProof="1">
                <a:latin typeface="Consolas" panose="020B0609020204030204" pitchFamily="49" charset="0"/>
              </a:rPr>
              <a:t>&gt;&gt;&gt; '8' in x</a:t>
            </a:r>
          </a:p>
          <a:p>
            <a:pPr marL="0" indent="0">
              <a:spcBef>
                <a:spcPts val="0"/>
              </a:spcBef>
              <a:buFontTx/>
              <a:buNone/>
              <a:defRPr/>
            </a:pPr>
            <a:r>
              <a:rPr lang="zh-CN" altLang="en-US" sz="1800" noProof="1">
                <a:solidFill>
                  <a:srgbClr val="00B0F0"/>
                </a:solidFill>
                <a:latin typeface="Consolas" panose="020B0609020204030204" pitchFamily="49" charset="0"/>
              </a:rPr>
              <a:t>False</a:t>
            </a:r>
            <a:endParaRPr lang="zh-CN" altLang="en-US" dirty="0"/>
          </a:p>
        </p:txBody>
      </p:sp>
    </p:spTree>
    <p:extLst>
      <p:ext uri="{BB962C8B-B14F-4D97-AF65-F5344CB8AC3E}">
        <p14:creationId xmlns:p14="http://schemas.microsoft.com/office/powerpoint/2010/main" val="264567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83F5F05-A3AF-4A5E-88E4-E28EF21C2AA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6FCAB56-524A-46A9-8347-14A4B7CE408C}"/>
              </a:ext>
            </a:extLst>
          </p:cNvPr>
          <p:cNvSpPr>
            <a:spLocks noGrp="1"/>
          </p:cNvSpPr>
          <p:nvPr>
            <p:ph type="body" sz="quarter" idx="15"/>
          </p:nvPr>
        </p:nvSpPr>
        <p:spPr/>
        <p:txBody>
          <a:bodyPr/>
          <a:lstStyle/>
          <a:p>
            <a:r>
              <a:rPr lang="zh-CN" altLang="en-US" dirty="0"/>
              <a:t>对象的删除</a:t>
            </a:r>
          </a:p>
        </p:txBody>
      </p:sp>
      <p:sp>
        <p:nvSpPr>
          <p:cNvPr id="4" name="文本占位符 3">
            <a:extLst>
              <a:ext uri="{FF2B5EF4-FFF2-40B4-BE49-F238E27FC236}">
                <a16:creationId xmlns:a16="http://schemas.microsoft.com/office/drawing/2014/main" id="{DA7E821A-1640-44DA-937F-F30000134ADA}"/>
              </a:ext>
            </a:extLst>
          </p:cNvPr>
          <p:cNvSpPr>
            <a:spLocks noGrp="1"/>
          </p:cNvSpPr>
          <p:nvPr>
            <p:ph type="body" sz="quarter" idx="16"/>
          </p:nvPr>
        </p:nvSpPr>
        <p:spPr/>
        <p:txBody>
          <a:bodyPr/>
          <a:lstStyle/>
          <a:p>
            <a:r>
              <a:rPr lang="zh-CN" altLang="en-US" dirty="0"/>
              <a:t>在</a:t>
            </a:r>
            <a:r>
              <a:rPr lang="en-US" altLang="zh-CN" dirty="0"/>
              <a:t>Python</a:t>
            </a:r>
            <a:r>
              <a:rPr lang="zh-CN" altLang="en-US" dirty="0"/>
              <a:t>中具有</a:t>
            </a:r>
            <a:r>
              <a:rPr lang="zh-CN" altLang="en-US" b="1" dirty="0">
                <a:solidFill>
                  <a:srgbClr val="C00000"/>
                </a:solidFill>
              </a:rPr>
              <a:t>自动内存管理</a:t>
            </a:r>
            <a:r>
              <a:rPr lang="zh-CN" altLang="en-US" dirty="0"/>
              <a:t>功能，</a:t>
            </a:r>
            <a:r>
              <a:rPr lang="en-US" altLang="zh-CN" dirty="0"/>
              <a:t>Python</a:t>
            </a:r>
            <a:r>
              <a:rPr lang="zh-CN" altLang="en-US" dirty="0"/>
              <a:t>解释器会跟踪所有的值，一旦发现某个值不再有任何变量指向，将会自动删除该值。</a:t>
            </a:r>
          </a:p>
          <a:p>
            <a:r>
              <a:rPr lang="zh-CN" altLang="en-US" dirty="0"/>
              <a:t>显式释放自己申请的资源是程序员的好习惯之一，也是程序员素养的重要体现之一。</a:t>
            </a:r>
          </a:p>
          <a:p>
            <a:r>
              <a:rPr lang="zh-CN" altLang="en-US" dirty="0"/>
              <a:t>在</a:t>
            </a:r>
            <a:r>
              <a:rPr lang="en-US" altLang="zh-CN" dirty="0"/>
              <a:t>Python</a:t>
            </a:r>
            <a:r>
              <a:rPr lang="zh-CN" altLang="en-US" dirty="0"/>
              <a:t>中，可以使用</a:t>
            </a:r>
            <a:r>
              <a:rPr lang="en-US" altLang="zh-CN" b="1" dirty="0">
                <a:solidFill>
                  <a:srgbClr val="C00000"/>
                </a:solidFill>
              </a:rPr>
              <a:t>del</a:t>
            </a:r>
            <a:r>
              <a:rPr lang="zh-CN" altLang="en-US" b="1" dirty="0">
                <a:solidFill>
                  <a:srgbClr val="C00000"/>
                </a:solidFill>
              </a:rPr>
              <a:t>命令</a:t>
            </a:r>
            <a:r>
              <a:rPr lang="zh-CN" altLang="en-US" dirty="0"/>
              <a:t>来显式删除对象并解除与值之间的指向关系。删除对象时，如果其指向的值还有别的变量指向则不删除该值，如果删除对象后该值不再有其他变量指向，则删除该值。</a:t>
            </a:r>
          </a:p>
          <a:p>
            <a:endParaRPr lang="zh-CN" altLang="en-US" dirty="0"/>
          </a:p>
        </p:txBody>
      </p:sp>
    </p:spTree>
    <p:extLst>
      <p:ext uri="{BB962C8B-B14F-4D97-AF65-F5344CB8AC3E}">
        <p14:creationId xmlns:p14="http://schemas.microsoft.com/office/powerpoint/2010/main" val="332479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61D7E42-25B6-4C80-9737-52D77280E90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8CB55A9-F7E1-4AD3-B9C3-8D81F3AE3B6E}"/>
              </a:ext>
            </a:extLst>
          </p:cNvPr>
          <p:cNvSpPr>
            <a:spLocks noGrp="1"/>
          </p:cNvSpPr>
          <p:nvPr>
            <p:ph type="body" sz="quarter" idx="15"/>
          </p:nvPr>
        </p:nvSpPr>
        <p:spPr/>
        <p:txBody>
          <a:bodyPr/>
          <a:lstStyle/>
          <a:p>
            <a:endParaRPr lang="zh-CN" altLang="en-US"/>
          </a:p>
        </p:txBody>
      </p:sp>
      <p:sp>
        <p:nvSpPr>
          <p:cNvPr id="6" name="文本框 5">
            <a:extLst>
              <a:ext uri="{FF2B5EF4-FFF2-40B4-BE49-F238E27FC236}">
                <a16:creationId xmlns:a16="http://schemas.microsoft.com/office/drawing/2014/main" id="{8D495264-B82B-40A1-A239-B88586DD87E1}"/>
              </a:ext>
            </a:extLst>
          </p:cNvPr>
          <p:cNvSpPr txBox="1"/>
          <p:nvPr/>
        </p:nvSpPr>
        <p:spPr>
          <a:xfrm>
            <a:off x="875267" y="1406862"/>
            <a:ext cx="6093912" cy="4305281"/>
          </a:xfrm>
          <a:prstGeom prst="rect">
            <a:avLst/>
          </a:prstGeom>
          <a:noFill/>
        </p:spPr>
        <p:txBody>
          <a:bodyPr wrap="square">
            <a:spAutoFit/>
          </a:bodyPr>
          <a:lstStyle/>
          <a:p>
            <a:pPr>
              <a:lnSpc>
                <a:spcPct val="80000"/>
              </a:lnSpc>
              <a:buFont typeface="Wingdings" panose="05000000000000000000" pitchFamily="2" charset="2"/>
              <a:buNone/>
              <a:defRPr/>
            </a:pPr>
            <a:r>
              <a:rPr lang="en-US" altLang="zh-CN" sz="1800" dirty="0">
                <a:latin typeface="Consolas" panose="020B0609020204030204" pitchFamily="49" charset="0"/>
              </a:rPr>
              <a:t>&gt;&gt;&gt; x = [1,2,3,4,5,6]</a:t>
            </a:r>
          </a:p>
          <a:p>
            <a:pPr>
              <a:lnSpc>
                <a:spcPct val="80000"/>
              </a:lnSpc>
              <a:buFont typeface="Wingdings" panose="05000000000000000000" pitchFamily="2" charset="2"/>
              <a:buNone/>
              <a:defRPr/>
            </a:pPr>
            <a:r>
              <a:rPr lang="en-US" altLang="zh-CN" sz="1800" dirty="0">
                <a:latin typeface="Consolas" panose="020B0609020204030204" pitchFamily="49" charset="0"/>
              </a:rPr>
              <a:t>&gt;&gt;&gt; y = 3</a:t>
            </a:r>
          </a:p>
          <a:p>
            <a:pPr>
              <a:lnSpc>
                <a:spcPct val="80000"/>
              </a:lnSpc>
              <a:buFont typeface="Wingdings" panose="05000000000000000000" pitchFamily="2" charset="2"/>
              <a:buNone/>
              <a:defRPr/>
            </a:pPr>
            <a:r>
              <a:rPr lang="en-US" altLang="zh-CN" sz="1800" dirty="0">
                <a:latin typeface="Consolas" panose="020B0609020204030204" pitchFamily="49" charset="0"/>
              </a:rPr>
              <a:t>&gt;&gt;&gt; z = y</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print(y)</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3</a:t>
            </a:r>
          </a:p>
          <a:p>
            <a:pPr>
              <a:lnSpc>
                <a:spcPct val="80000"/>
              </a:lnSpc>
              <a:buFont typeface="Wingdings" panose="05000000000000000000" pitchFamily="2" charset="2"/>
              <a:buNone/>
              <a:defRPr/>
            </a:pPr>
            <a:r>
              <a:rPr lang="en-US" altLang="zh-CN" sz="1800" dirty="0">
                <a:latin typeface="Consolas" panose="020B0609020204030204" pitchFamily="49" charset="0"/>
              </a:rPr>
              <a:t>&gt;&gt;&gt; del y             #</a:t>
            </a:r>
            <a:r>
              <a:rPr lang="zh-CN" altLang="en-US" sz="1800" dirty="0">
                <a:latin typeface="Consolas" panose="020B0609020204030204" pitchFamily="49" charset="0"/>
              </a:rPr>
              <a:t>删除对象</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print(y)</a:t>
            </a:r>
          </a:p>
          <a:p>
            <a:pPr>
              <a:lnSpc>
                <a:spcPct val="80000"/>
              </a:lnSpc>
              <a:buFont typeface="Wingdings" panose="05000000000000000000" pitchFamily="2" charset="2"/>
              <a:buNone/>
              <a:defRPr/>
            </a:pPr>
            <a:r>
              <a:rPr lang="en-US" altLang="zh-CN" sz="1800" dirty="0" err="1">
                <a:solidFill>
                  <a:srgbClr val="FF0000"/>
                </a:solidFill>
                <a:latin typeface="Consolas" panose="020B0609020204030204" pitchFamily="49" charset="0"/>
              </a:rPr>
              <a:t>NameError</a:t>
            </a:r>
            <a:r>
              <a:rPr lang="en-US" altLang="zh-CN" sz="1800" dirty="0">
                <a:solidFill>
                  <a:srgbClr val="FF0000"/>
                </a:solidFill>
                <a:latin typeface="Consolas" panose="020B0609020204030204" pitchFamily="49" charset="0"/>
              </a:rPr>
              <a:t>: name 'y' is not defined</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print(z)</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3</a:t>
            </a:r>
          </a:p>
          <a:p>
            <a:pPr>
              <a:lnSpc>
                <a:spcPct val="80000"/>
              </a:lnSpc>
              <a:buFont typeface="Wingdings" panose="05000000000000000000" pitchFamily="2" charset="2"/>
              <a:buNone/>
              <a:defRPr/>
            </a:pPr>
            <a:r>
              <a:rPr lang="en-US" altLang="zh-CN" sz="1800" dirty="0">
                <a:latin typeface="Consolas" panose="020B0609020204030204" pitchFamily="49" charset="0"/>
              </a:rPr>
              <a:t>&gt;&gt;&gt; del z</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print(z)</a:t>
            </a:r>
          </a:p>
          <a:p>
            <a:pPr>
              <a:lnSpc>
                <a:spcPct val="80000"/>
              </a:lnSpc>
              <a:buFont typeface="Wingdings" panose="05000000000000000000" pitchFamily="2" charset="2"/>
              <a:buNone/>
              <a:defRPr/>
            </a:pPr>
            <a:r>
              <a:rPr lang="en-US" altLang="zh-CN" sz="1800" dirty="0" err="1">
                <a:solidFill>
                  <a:srgbClr val="FF0000"/>
                </a:solidFill>
                <a:latin typeface="Consolas" panose="020B0609020204030204" pitchFamily="49" charset="0"/>
              </a:rPr>
              <a:t>NameError</a:t>
            </a:r>
            <a:r>
              <a:rPr lang="en-US" altLang="zh-CN" sz="1800" dirty="0">
                <a:solidFill>
                  <a:srgbClr val="FF0000"/>
                </a:solidFill>
                <a:latin typeface="Consolas" panose="020B0609020204030204" pitchFamily="49" charset="0"/>
              </a:rPr>
              <a:t>: name 'z' is not defined</a:t>
            </a:r>
          </a:p>
          <a:p>
            <a:pPr>
              <a:lnSpc>
                <a:spcPct val="80000"/>
              </a:lnSpc>
              <a:buFont typeface="Wingdings" panose="05000000000000000000" pitchFamily="2" charset="2"/>
              <a:buNone/>
              <a:defRPr/>
            </a:pPr>
            <a:r>
              <a:rPr lang="en-US" altLang="zh-CN" sz="1800" dirty="0">
                <a:latin typeface="Consolas" panose="020B0609020204030204" pitchFamily="49" charset="0"/>
              </a:rPr>
              <a:t>&gt;&gt;&gt; del x[1]          #</a:t>
            </a:r>
            <a:r>
              <a:rPr lang="zh-CN" altLang="en-US" sz="1800" dirty="0">
                <a:latin typeface="Consolas" panose="020B0609020204030204" pitchFamily="49" charset="0"/>
              </a:rPr>
              <a:t>删除列表中指定元素</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print(x)</a:t>
            </a:r>
          </a:p>
          <a:p>
            <a:pPr>
              <a:lnSpc>
                <a:spcPct val="80000"/>
              </a:lnSpc>
              <a:buFont typeface="Wingdings" panose="05000000000000000000" pitchFamily="2" charset="2"/>
              <a:buNone/>
              <a:defRPr/>
            </a:pPr>
            <a:r>
              <a:rPr lang="en-US" altLang="zh-CN" sz="1800" dirty="0">
                <a:solidFill>
                  <a:srgbClr val="00B0F0"/>
                </a:solidFill>
                <a:latin typeface="Consolas" panose="020B0609020204030204" pitchFamily="49" charset="0"/>
              </a:rPr>
              <a:t>[1, 3, 4, 5, 6]</a:t>
            </a:r>
          </a:p>
          <a:p>
            <a:pPr>
              <a:lnSpc>
                <a:spcPct val="80000"/>
              </a:lnSpc>
              <a:buFont typeface="Wingdings" panose="05000000000000000000" pitchFamily="2" charset="2"/>
              <a:buNone/>
              <a:defRPr/>
            </a:pPr>
            <a:r>
              <a:rPr lang="en-US" altLang="zh-CN" sz="1800" dirty="0">
                <a:latin typeface="Consolas" panose="020B0609020204030204" pitchFamily="49" charset="0"/>
              </a:rPr>
              <a:t>&gt;&gt;&gt; del x             #</a:t>
            </a:r>
            <a:r>
              <a:rPr lang="zh-CN" altLang="en-US" sz="1800" dirty="0">
                <a:latin typeface="Consolas" panose="020B0609020204030204" pitchFamily="49" charset="0"/>
              </a:rPr>
              <a:t>删除整个列表</a:t>
            </a:r>
          </a:p>
          <a:p>
            <a:pPr>
              <a:lnSpc>
                <a:spcPct val="80000"/>
              </a:lnSpc>
              <a:buFont typeface="Wingdings" panose="05000000000000000000" pitchFamily="2" charset="2"/>
              <a:buNone/>
              <a:defRPr/>
            </a:pPr>
            <a:r>
              <a:rPr lang="en-US" altLang="zh-CN" sz="1800" dirty="0">
                <a:latin typeface="Consolas" panose="020B0609020204030204" pitchFamily="49" charset="0"/>
              </a:rPr>
              <a:t>&gt;&gt;&gt; print(x)</a:t>
            </a:r>
          </a:p>
          <a:p>
            <a:pPr>
              <a:lnSpc>
                <a:spcPct val="80000"/>
              </a:lnSpc>
              <a:buFont typeface="Wingdings" panose="05000000000000000000" pitchFamily="2" charset="2"/>
              <a:buNone/>
              <a:defRPr/>
            </a:pPr>
            <a:r>
              <a:rPr lang="en-US" altLang="zh-CN" sz="1800" dirty="0" err="1">
                <a:solidFill>
                  <a:srgbClr val="FF0000"/>
                </a:solidFill>
                <a:latin typeface="Consolas" panose="020B0609020204030204" pitchFamily="49" charset="0"/>
              </a:rPr>
              <a:t>NameError</a:t>
            </a:r>
            <a:r>
              <a:rPr lang="en-US" altLang="zh-CN" sz="1800" dirty="0">
                <a:solidFill>
                  <a:srgbClr val="FF0000"/>
                </a:solidFill>
                <a:latin typeface="Consolas" panose="020B0609020204030204" pitchFamily="49" charset="0"/>
              </a:rPr>
              <a:t>: name 'x' is not defined</a:t>
            </a:r>
            <a:endParaRPr lang="zh-CN" altLang="en-US" dirty="0"/>
          </a:p>
        </p:txBody>
      </p:sp>
      <p:sp>
        <p:nvSpPr>
          <p:cNvPr id="8" name="文本框 7">
            <a:extLst>
              <a:ext uri="{FF2B5EF4-FFF2-40B4-BE49-F238E27FC236}">
                <a16:creationId xmlns:a16="http://schemas.microsoft.com/office/drawing/2014/main" id="{874FCC73-3873-4468-8119-9C1789BC7725}"/>
              </a:ext>
            </a:extLst>
          </p:cNvPr>
          <p:cNvSpPr txBox="1"/>
          <p:nvPr/>
        </p:nvSpPr>
        <p:spPr>
          <a:xfrm>
            <a:off x="6093912" y="1472246"/>
            <a:ext cx="6093912" cy="2975686"/>
          </a:xfrm>
          <a:prstGeom prst="rect">
            <a:avLst/>
          </a:prstGeom>
          <a:noFill/>
        </p:spPr>
        <p:txBody>
          <a:bodyPr wrap="square">
            <a:spAutoFit/>
          </a:bodyPr>
          <a:lstStyle/>
          <a:p>
            <a:pPr>
              <a:lnSpc>
                <a:spcPct val="80000"/>
              </a:lnSpc>
              <a:buFontTx/>
              <a:buNone/>
              <a:defRPr/>
            </a:pPr>
            <a:r>
              <a:rPr lang="en-US" altLang="zh-CN" sz="1800">
                <a:latin typeface="Consolas" panose="020B0609020204030204" pitchFamily="49" charset="0"/>
              </a:rPr>
              <a:t>&gt;&gt;&gt; x = (1,2,3)</a:t>
            </a:r>
          </a:p>
          <a:p>
            <a:pPr>
              <a:lnSpc>
                <a:spcPct val="80000"/>
              </a:lnSpc>
              <a:buFontTx/>
              <a:buNone/>
              <a:defRPr/>
            </a:pPr>
            <a:r>
              <a:rPr lang="en-US" altLang="zh-CN" sz="1800">
                <a:latin typeface="Consolas" panose="020B0609020204030204" pitchFamily="49" charset="0"/>
              </a:rPr>
              <a:t>&gt;&gt;&gt; del x[1]</a:t>
            </a:r>
          </a:p>
          <a:p>
            <a:pPr>
              <a:lnSpc>
                <a:spcPct val="80000"/>
              </a:lnSpc>
              <a:buFontTx/>
              <a:buNone/>
              <a:defRPr/>
            </a:pPr>
            <a:r>
              <a:rPr lang="en-US" altLang="zh-CN" sz="1800">
                <a:solidFill>
                  <a:srgbClr val="FF0000"/>
                </a:solidFill>
                <a:latin typeface="Consolas" panose="020B0609020204030204" pitchFamily="49" charset="0"/>
              </a:rPr>
              <a:t>Traceback (most recent call last):</a:t>
            </a:r>
          </a:p>
          <a:p>
            <a:pPr>
              <a:lnSpc>
                <a:spcPct val="80000"/>
              </a:lnSpc>
              <a:buFontTx/>
              <a:buNone/>
              <a:defRPr/>
            </a:pPr>
            <a:r>
              <a:rPr lang="en-US" altLang="zh-CN" sz="1800">
                <a:solidFill>
                  <a:srgbClr val="FF0000"/>
                </a:solidFill>
                <a:latin typeface="Consolas" panose="020B0609020204030204" pitchFamily="49" charset="0"/>
              </a:rPr>
              <a:t>  File "&lt;pyshell#62&gt;", line 1, in &lt;module&gt;</a:t>
            </a:r>
          </a:p>
          <a:p>
            <a:pPr>
              <a:lnSpc>
                <a:spcPct val="80000"/>
              </a:lnSpc>
              <a:buFontTx/>
              <a:buNone/>
              <a:defRPr/>
            </a:pPr>
            <a:r>
              <a:rPr lang="en-US" altLang="zh-CN" sz="1800">
                <a:solidFill>
                  <a:srgbClr val="FF0000"/>
                </a:solidFill>
                <a:latin typeface="Consolas" panose="020B0609020204030204" pitchFamily="49" charset="0"/>
              </a:rPr>
              <a:t>    del x[1]</a:t>
            </a:r>
          </a:p>
          <a:p>
            <a:pPr>
              <a:lnSpc>
                <a:spcPct val="80000"/>
              </a:lnSpc>
              <a:buFontTx/>
              <a:buNone/>
              <a:defRPr/>
            </a:pPr>
            <a:r>
              <a:rPr lang="en-US" altLang="zh-CN" sz="1800">
                <a:solidFill>
                  <a:srgbClr val="FF0000"/>
                </a:solidFill>
                <a:latin typeface="Consolas" panose="020B0609020204030204" pitchFamily="49" charset="0"/>
              </a:rPr>
              <a:t>TypeError: 'tuple' object doesn't support item deletion</a:t>
            </a:r>
          </a:p>
          <a:p>
            <a:pPr>
              <a:lnSpc>
                <a:spcPct val="80000"/>
              </a:lnSpc>
              <a:buFontTx/>
              <a:buNone/>
              <a:defRPr/>
            </a:pPr>
            <a:r>
              <a:rPr lang="en-US" altLang="zh-CN" sz="1800">
                <a:latin typeface="Consolas" panose="020B0609020204030204" pitchFamily="49" charset="0"/>
              </a:rPr>
              <a:t>&gt;&gt;&gt; del x</a:t>
            </a:r>
          </a:p>
          <a:p>
            <a:pPr>
              <a:lnSpc>
                <a:spcPct val="80000"/>
              </a:lnSpc>
              <a:buFontTx/>
              <a:buNone/>
              <a:defRPr/>
            </a:pPr>
            <a:r>
              <a:rPr lang="en-US" altLang="zh-CN" sz="1800">
                <a:latin typeface="Consolas" panose="020B0609020204030204" pitchFamily="49" charset="0"/>
              </a:rPr>
              <a:t>&gt;&gt;&gt; print(x)</a:t>
            </a:r>
          </a:p>
          <a:p>
            <a:pPr>
              <a:lnSpc>
                <a:spcPct val="80000"/>
              </a:lnSpc>
              <a:buFontTx/>
              <a:buNone/>
              <a:defRPr/>
            </a:pPr>
            <a:r>
              <a:rPr lang="en-US" altLang="zh-CN" sz="1800">
                <a:solidFill>
                  <a:srgbClr val="FF0000"/>
                </a:solidFill>
                <a:latin typeface="Consolas" panose="020B0609020204030204" pitchFamily="49" charset="0"/>
              </a:rPr>
              <a:t>Traceback (most recent call last):</a:t>
            </a:r>
          </a:p>
          <a:p>
            <a:pPr>
              <a:lnSpc>
                <a:spcPct val="80000"/>
              </a:lnSpc>
              <a:buFontTx/>
              <a:buNone/>
              <a:defRPr/>
            </a:pPr>
            <a:r>
              <a:rPr lang="en-US" altLang="zh-CN" sz="1800">
                <a:solidFill>
                  <a:srgbClr val="FF0000"/>
                </a:solidFill>
                <a:latin typeface="Consolas" panose="020B0609020204030204" pitchFamily="49" charset="0"/>
              </a:rPr>
              <a:t>  File "&lt;pyshell#64&gt;", line 1, in &lt;module&gt;</a:t>
            </a:r>
          </a:p>
          <a:p>
            <a:pPr>
              <a:lnSpc>
                <a:spcPct val="80000"/>
              </a:lnSpc>
              <a:buFontTx/>
              <a:buNone/>
              <a:defRPr/>
            </a:pPr>
            <a:r>
              <a:rPr lang="en-US" altLang="zh-CN" sz="1800">
                <a:solidFill>
                  <a:srgbClr val="FF0000"/>
                </a:solidFill>
                <a:latin typeface="Consolas" panose="020B0609020204030204" pitchFamily="49" charset="0"/>
              </a:rPr>
              <a:t>    print(x)</a:t>
            </a:r>
          </a:p>
          <a:p>
            <a:pPr>
              <a:lnSpc>
                <a:spcPct val="80000"/>
              </a:lnSpc>
              <a:buFontTx/>
              <a:buNone/>
              <a:defRPr/>
            </a:pPr>
            <a:r>
              <a:rPr lang="en-US" altLang="zh-CN" sz="1800">
                <a:solidFill>
                  <a:srgbClr val="FF0000"/>
                </a:solidFill>
                <a:latin typeface="Consolas" panose="020B0609020204030204" pitchFamily="49" charset="0"/>
              </a:rPr>
              <a:t>NameError: name 'x' is not defined</a:t>
            </a:r>
            <a:endParaRPr lang="zh-CN" altLang="en-US" dirty="0"/>
          </a:p>
        </p:txBody>
      </p:sp>
      <p:sp>
        <p:nvSpPr>
          <p:cNvPr id="10" name="文本框 9">
            <a:extLst>
              <a:ext uri="{FF2B5EF4-FFF2-40B4-BE49-F238E27FC236}">
                <a16:creationId xmlns:a16="http://schemas.microsoft.com/office/drawing/2014/main" id="{F333A4CD-0A90-4BE5-81C2-3BCA810DD833}"/>
              </a:ext>
            </a:extLst>
          </p:cNvPr>
          <p:cNvSpPr txBox="1"/>
          <p:nvPr/>
        </p:nvSpPr>
        <p:spPr>
          <a:xfrm>
            <a:off x="5962389" y="5114081"/>
            <a:ext cx="6112700" cy="1375761"/>
          </a:xfrm>
          <a:prstGeom prst="rect">
            <a:avLst/>
          </a:prstGeom>
          <a:noFill/>
        </p:spPr>
        <p:txBody>
          <a:bodyPr wrap="square">
            <a:spAutoFit/>
          </a:bodyPr>
          <a:lstStyle/>
          <a:p>
            <a:pPr marL="457189" indent="-457189" defTabSz="914400" eaLnBrk="0" fontAlgn="base" hangingPunct="0">
              <a:spcBef>
                <a:spcPct val="20000"/>
              </a:spcBef>
              <a:spcAft>
                <a:spcPct val="0"/>
              </a:spcAft>
              <a:buClr>
                <a:schemeClr val="accent4">
                  <a:lumMod val="75000"/>
                </a:schemeClr>
              </a:buClr>
              <a:buFont typeface="Wingdings" panose="05000000000000000000" pitchFamily="2" charset="2"/>
              <a:buChar char="p"/>
              <a:defRPr/>
            </a:pPr>
            <a:r>
              <a:rPr lang="en-US" altLang="zh-CN" sz="2400" kern="0" dirty="0">
                <a:solidFill>
                  <a:sysClr val="windowText" lastClr="000000"/>
                </a:solidFill>
                <a:latin typeface="+mj-ea"/>
                <a:ea typeface="+mj-ea"/>
              </a:rPr>
              <a:t>del</a:t>
            </a:r>
            <a:r>
              <a:rPr lang="zh-CN" altLang="en-US" sz="2400" kern="0" dirty="0">
                <a:solidFill>
                  <a:sysClr val="windowText" lastClr="000000"/>
                </a:solidFill>
                <a:latin typeface="+mj-ea"/>
                <a:ea typeface="+mj-ea"/>
              </a:rPr>
              <a:t>命令无法删除元组或字符串中的元素，只可以删除整个元组或字符串，因为这两者均属于不可变序列。</a:t>
            </a:r>
          </a:p>
          <a:p>
            <a:pPr>
              <a:lnSpc>
                <a:spcPct val="80000"/>
              </a:lnSpc>
              <a:buFontTx/>
              <a:buNone/>
              <a:defRPr/>
            </a:pPr>
            <a:endParaRPr lang="en-US" altLang="zh-CN" sz="1400" dirty="0">
              <a:latin typeface="Consolas" panose="020B0609020204030204" pitchFamily="49" charset="0"/>
            </a:endParaRPr>
          </a:p>
        </p:txBody>
      </p:sp>
    </p:spTree>
    <p:extLst>
      <p:ext uri="{BB962C8B-B14F-4D97-AF65-F5344CB8AC3E}">
        <p14:creationId xmlns:p14="http://schemas.microsoft.com/office/powerpoint/2010/main" val="381210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EA473D6-E867-47D1-A2E3-4F57B88D120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39D204B-B818-40E2-A0D9-D2EFA168A300}"/>
              </a:ext>
            </a:extLst>
          </p:cNvPr>
          <p:cNvSpPr>
            <a:spLocks noGrp="1"/>
          </p:cNvSpPr>
          <p:nvPr>
            <p:ph type="body" sz="quarter" idx="15"/>
          </p:nvPr>
        </p:nvSpPr>
        <p:spPr/>
        <p:txBody>
          <a:bodyPr/>
          <a:lstStyle/>
          <a:p>
            <a:r>
              <a:rPr lang="en-US" altLang="zh-CN" dirty="0"/>
              <a:t>Python</a:t>
            </a:r>
            <a:r>
              <a:rPr lang="zh-CN" altLang="en-US" dirty="0"/>
              <a:t>基本输入输出</a:t>
            </a:r>
          </a:p>
        </p:txBody>
      </p:sp>
      <p:sp>
        <p:nvSpPr>
          <p:cNvPr id="4" name="文本占位符 3">
            <a:extLst>
              <a:ext uri="{FF2B5EF4-FFF2-40B4-BE49-F238E27FC236}">
                <a16:creationId xmlns:a16="http://schemas.microsoft.com/office/drawing/2014/main" id="{4E60A85C-8EC0-4360-8BD1-6E982A18E7F5}"/>
              </a:ext>
            </a:extLst>
          </p:cNvPr>
          <p:cNvSpPr>
            <a:spLocks noGrp="1"/>
          </p:cNvSpPr>
          <p:nvPr>
            <p:ph type="body" sz="quarter" idx="16"/>
          </p:nvPr>
        </p:nvSpPr>
        <p:spPr/>
        <p:txBody>
          <a:bodyPr/>
          <a:lstStyle/>
          <a:p>
            <a:pPr>
              <a:buFont typeface="Wingdings" panose="05000000000000000000" pitchFamily="2" charset="2"/>
              <a:buChar char="§"/>
              <a:defRPr/>
            </a:pPr>
            <a:r>
              <a:rPr lang="zh-CN" altLang="en-US" sz="2400" dirty="0"/>
              <a:t>用</a:t>
            </a:r>
            <a:r>
              <a:rPr lang="en-US" altLang="zh-CN" sz="2400" dirty="0"/>
              <a:t>Python</a:t>
            </a:r>
            <a:r>
              <a:rPr lang="zh-CN" altLang="en-US" sz="2400" dirty="0"/>
              <a:t>进行程序设计，输入是通过</a:t>
            </a:r>
            <a:r>
              <a:rPr lang="en-US" altLang="zh-CN" sz="2400" dirty="0"/>
              <a:t>input( )</a:t>
            </a:r>
            <a:r>
              <a:rPr lang="zh-CN" altLang="en-US" sz="2400" dirty="0"/>
              <a:t>函数来实现的，</a:t>
            </a:r>
            <a:r>
              <a:rPr lang="en-US" altLang="zh-CN" sz="2400" dirty="0"/>
              <a:t>input( )</a:t>
            </a:r>
            <a:r>
              <a:rPr lang="zh-CN" altLang="en-US" sz="2400" dirty="0"/>
              <a:t>的一般格式为：</a:t>
            </a:r>
          </a:p>
          <a:p>
            <a:pPr>
              <a:buFont typeface="Wingdings" panose="05000000000000000000" pitchFamily="2" charset="2"/>
              <a:buNone/>
              <a:defRPr/>
            </a:pPr>
            <a:endParaRPr lang="en-US" altLang="zh-CN" sz="1800" dirty="0"/>
          </a:p>
          <a:p>
            <a:pPr>
              <a:buFont typeface="Wingdings" panose="05000000000000000000" pitchFamily="2" charset="2"/>
              <a:buNone/>
              <a:defRPr/>
            </a:pPr>
            <a:r>
              <a:rPr lang="en-US" altLang="zh-CN" sz="2000" b="1" dirty="0">
                <a:solidFill>
                  <a:srgbClr val="C00000"/>
                </a:solidFill>
                <a:latin typeface="Consolas" panose="020B0609020204030204" pitchFamily="49" charset="0"/>
              </a:rPr>
              <a:t>x = input('</a:t>
            </a:r>
            <a:r>
              <a:rPr lang="zh-CN" altLang="en-US" sz="2000" b="1" dirty="0">
                <a:solidFill>
                  <a:srgbClr val="C00000"/>
                </a:solidFill>
                <a:latin typeface="Consolas" panose="020B0609020204030204" pitchFamily="49" charset="0"/>
              </a:rPr>
              <a:t>提示：</a:t>
            </a:r>
            <a:r>
              <a:rPr lang="en-US" altLang="zh-CN" sz="2000" b="1" dirty="0">
                <a:solidFill>
                  <a:srgbClr val="C00000"/>
                </a:solidFill>
                <a:latin typeface="Consolas" panose="020B0609020204030204" pitchFamily="49" charset="0"/>
              </a:rPr>
              <a:t>')</a:t>
            </a:r>
          </a:p>
          <a:p>
            <a:pPr>
              <a:buFont typeface="Wingdings" panose="05000000000000000000" pitchFamily="2" charset="2"/>
              <a:buNone/>
              <a:defRPr/>
            </a:pPr>
            <a:endParaRPr lang="zh-CN" altLang="en-US" sz="1800" dirty="0"/>
          </a:p>
          <a:p>
            <a:pPr>
              <a:buFont typeface="Wingdings" panose="05000000000000000000" pitchFamily="2" charset="2"/>
              <a:buNone/>
              <a:defRPr/>
            </a:pPr>
            <a:r>
              <a:rPr lang="zh-CN" altLang="en-US" sz="2400" dirty="0"/>
              <a:t>该函数返回输入的对象。可输入数字、字符串和其它任意类型对象。</a:t>
            </a:r>
          </a:p>
          <a:p>
            <a:endParaRPr lang="zh-CN" altLang="en-US" dirty="0"/>
          </a:p>
        </p:txBody>
      </p:sp>
    </p:spTree>
    <p:extLst>
      <p:ext uri="{BB962C8B-B14F-4D97-AF65-F5344CB8AC3E}">
        <p14:creationId xmlns:p14="http://schemas.microsoft.com/office/powerpoint/2010/main" val="5477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F4F3FE-2AE3-40A5-83FB-B64D4D06D54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84859C6-4587-4593-BAB9-B8D624FD6316}"/>
              </a:ext>
            </a:extLst>
          </p:cNvPr>
          <p:cNvSpPr>
            <a:spLocks noGrp="1"/>
          </p:cNvSpPr>
          <p:nvPr>
            <p:ph type="body" sz="quarter" idx="15"/>
          </p:nvPr>
        </p:nvSpPr>
        <p:spPr/>
        <p:txBody>
          <a:bodyPr/>
          <a:lstStyle/>
          <a:p>
            <a:endParaRPr lang="zh-CN" altLang="en-US" dirty="0"/>
          </a:p>
        </p:txBody>
      </p:sp>
      <p:sp>
        <p:nvSpPr>
          <p:cNvPr id="4" name="文本占位符 3">
            <a:extLst>
              <a:ext uri="{FF2B5EF4-FFF2-40B4-BE49-F238E27FC236}">
                <a16:creationId xmlns:a16="http://schemas.microsoft.com/office/drawing/2014/main" id="{ACE732FD-4EBD-48CE-B737-464DE92EDB6D}"/>
              </a:ext>
            </a:extLst>
          </p:cNvPr>
          <p:cNvSpPr>
            <a:spLocks noGrp="1"/>
          </p:cNvSpPr>
          <p:nvPr>
            <p:ph type="body" sz="quarter" idx="16"/>
          </p:nvPr>
        </p:nvSpPr>
        <p:spPr/>
        <p:txBody>
          <a:bodyPr/>
          <a:lstStyle/>
          <a:p>
            <a:r>
              <a:rPr lang="zh-CN" altLang="en-US" sz="2400" dirty="0">
                <a:latin typeface="宋体" panose="02010600030101010101" pitchFamily="2" charset="-122"/>
              </a:rPr>
              <a:t>在</a:t>
            </a:r>
            <a:r>
              <a:rPr lang="en-US" altLang="zh-CN" sz="2400" dirty="0">
                <a:latin typeface="宋体" panose="02010600030101010101" pitchFamily="2" charset="-122"/>
              </a:rPr>
              <a:t>Python 3.x</a:t>
            </a:r>
            <a:r>
              <a:rPr lang="zh-CN" altLang="en-US" sz="2400" dirty="0">
                <a:latin typeface="宋体" panose="02010600030101010101" pitchFamily="2" charset="-122"/>
              </a:rPr>
              <a:t>中，</a:t>
            </a:r>
            <a:r>
              <a:rPr lang="en-US" altLang="zh-CN" sz="2400" dirty="0">
                <a:latin typeface="宋体" panose="02010600030101010101" pitchFamily="2" charset="-122"/>
              </a:rPr>
              <a:t>input()</a:t>
            </a:r>
            <a:r>
              <a:rPr lang="zh-CN" altLang="en-US" sz="2400" dirty="0">
                <a:latin typeface="宋体" panose="02010600030101010101" pitchFamily="2" charset="-122"/>
              </a:rPr>
              <a:t>函数用来接收用户的键盘输入，不论用户输入数据时使用什么界定符，</a:t>
            </a:r>
            <a:r>
              <a:rPr lang="en-US" altLang="zh-CN" sz="2400" b="1" dirty="0">
                <a:solidFill>
                  <a:srgbClr val="C00000"/>
                </a:solidFill>
                <a:latin typeface="宋体" panose="02010600030101010101" pitchFamily="2" charset="-122"/>
              </a:rPr>
              <a:t>input()</a:t>
            </a:r>
            <a:r>
              <a:rPr lang="zh-CN" altLang="en-US" sz="2400" b="1" dirty="0">
                <a:solidFill>
                  <a:srgbClr val="C00000"/>
                </a:solidFill>
                <a:latin typeface="宋体" panose="02010600030101010101" pitchFamily="2" charset="-122"/>
              </a:rPr>
              <a:t>函数的返回结果都是字符串</a:t>
            </a:r>
            <a:r>
              <a:rPr lang="zh-CN" altLang="en-US" sz="2400" dirty="0">
                <a:solidFill>
                  <a:srgbClr val="C00000"/>
                </a:solidFill>
                <a:latin typeface="宋体" panose="02010600030101010101" pitchFamily="2" charset="-122"/>
              </a:rPr>
              <a:t>，</a:t>
            </a:r>
            <a:r>
              <a:rPr lang="zh-CN" altLang="en-US" sz="2400" dirty="0">
                <a:latin typeface="宋体" panose="02010600030101010101" pitchFamily="2" charset="-122"/>
              </a:rPr>
              <a:t>需要将其转换为相应的类型再处理。</a:t>
            </a:r>
            <a:endParaRPr lang="en-US" altLang="zh-CN" sz="2400" dirty="0">
              <a:latin typeface="宋体" panose="02010600030101010101" pitchFamily="2" charset="-122"/>
            </a:endParaRPr>
          </a:p>
          <a:p>
            <a:r>
              <a:rPr lang="en-US" altLang="zh-CN" dirty="0">
                <a:latin typeface="宋体" panose="02010600030101010101" pitchFamily="2" charset="-122"/>
              </a:rPr>
              <a:t>Print</a:t>
            </a:r>
            <a:r>
              <a:rPr lang="zh-CN" altLang="en-US" dirty="0">
                <a:latin typeface="宋体" panose="02010600030101010101" pitchFamily="2" charset="-122"/>
              </a:rPr>
              <a:t>函数进行输出</a:t>
            </a:r>
            <a:endParaRPr lang="zh-CN" altLang="en-US" dirty="0"/>
          </a:p>
        </p:txBody>
      </p:sp>
      <p:sp>
        <p:nvSpPr>
          <p:cNvPr id="6" name="文本框 5">
            <a:extLst>
              <a:ext uri="{FF2B5EF4-FFF2-40B4-BE49-F238E27FC236}">
                <a16:creationId xmlns:a16="http://schemas.microsoft.com/office/drawing/2014/main" id="{CD876AEA-3D93-443E-9845-80314B01D8E5}"/>
              </a:ext>
            </a:extLst>
          </p:cNvPr>
          <p:cNvSpPr txBox="1"/>
          <p:nvPr/>
        </p:nvSpPr>
        <p:spPr>
          <a:xfrm>
            <a:off x="1438200" y="3132326"/>
            <a:ext cx="6093912" cy="2754087"/>
          </a:xfrm>
          <a:prstGeom prst="rect">
            <a:avLst/>
          </a:prstGeom>
          <a:noFill/>
        </p:spPr>
        <p:txBody>
          <a:bodyPr wrap="square">
            <a:spAutoFit/>
          </a:bodyPr>
          <a:lstStyle/>
          <a:p>
            <a:pPr>
              <a:lnSpc>
                <a:spcPct val="80000"/>
              </a:lnSpc>
              <a:buFontTx/>
              <a:buNone/>
              <a:defRPr/>
            </a:pPr>
            <a:r>
              <a:rPr lang="en-US" altLang="zh-CN" sz="1800" dirty="0">
                <a:latin typeface="Consolas" panose="020B0609020204030204" pitchFamily="49" charset="0"/>
              </a:rPr>
              <a:t>&gt;&gt;&gt; x = input('Please input:')</a:t>
            </a:r>
          </a:p>
          <a:p>
            <a:pPr>
              <a:lnSpc>
                <a:spcPct val="80000"/>
              </a:lnSpc>
              <a:buFontTx/>
              <a:buNone/>
              <a:defRPr/>
            </a:pPr>
            <a:r>
              <a:rPr lang="en-US" altLang="zh-CN" sz="1800" dirty="0">
                <a:solidFill>
                  <a:srgbClr val="00B0F0"/>
                </a:solidFill>
                <a:latin typeface="Consolas" panose="020B0609020204030204" pitchFamily="49" charset="0"/>
              </a:rPr>
              <a:t>Please input:3</a:t>
            </a:r>
          </a:p>
          <a:p>
            <a:pPr>
              <a:lnSpc>
                <a:spcPct val="80000"/>
              </a:lnSpc>
              <a:buFontTx/>
              <a:buNone/>
              <a:defRPr/>
            </a:pPr>
            <a:r>
              <a:rPr lang="en-US" altLang="zh-CN" sz="1800" dirty="0">
                <a:latin typeface="Consolas" panose="020B0609020204030204" pitchFamily="49" charset="0"/>
              </a:rPr>
              <a:t>&gt;&gt;&gt; print(type(x))</a:t>
            </a:r>
          </a:p>
          <a:p>
            <a:pPr>
              <a:lnSpc>
                <a:spcPct val="80000"/>
              </a:lnSpc>
              <a:buFontTx/>
              <a:buNone/>
              <a:defRPr/>
            </a:pPr>
            <a:r>
              <a:rPr lang="en-US" altLang="zh-CN" sz="1800" dirty="0">
                <a:solidFill>
                  <a:srgbClr val="00B0F0"/>
                </a:solidFill>
                <a:latin typeface="Consolas" panose="020B0609020204030204" pitchFamily="49" charset="0"/>
              </a:rPr>
              <a:t>&lt;class 'str'&gt;</a:t>
            </a:r>
          </a:p>
          <a:p>
            <a:pPr>
              <a:lnSpc>
                <a:spcPct val="80000"/>
              </a:lnSpc>
              <a:buFontTx/>
              <a:buNone/>
              <a:defRPr/>
            </a:pPr>
            <a:r>
              <a:rPr lang="en-US" altLang="zh-CN" sz="1800" dirty="0">
                <a:latin typeface="Consolas" panose="020B0609020204030204" pitchFamily="49" charset="0"/>
              </a:rPr>
              <a:t>&gt;&gt;&gt; x = input('Please input:')</a:t>
            </a:r>
          </a:p>
          <a:p>
            <a:pPr>
              <a:lnSpc>
                <a:spcPct val="80000"/>
              </a:lnSpc>
              <a:buFontTx/>
              <a:buNone/>
              <a:defRPr/>
            </a:pPr>
            <a:r>
              <a:rPr lang="en-US" altLang="zh-CN" sz="1800" dirty="0">
                <a:solidFill>
                  <a:srgbClr val="00B0F0"/>
                </a:solidFill>
                <a:latin typeface="Consolas" panose="020B0609020204030204" pitchFamily="49" charset="0"/>
              </a:rPr>
              <a:t>Please input:'1'</a:t>
            </a:r>
          </a:p>
          <a:p>
            <a:pPr>
              <a:lnSpc>
                <a:spcPct val="80000"/>
              </a:lnSpc>
              <a:buFontTx/>
              <a:buNone/>
              <a:defRPr/>
            </a:pPr>
            <a:r>
              <a:rPr lang="en-US" altLang="zh-CN" sz="1800" dirty="0">
                <a:latin typeface="Consolas" panose="020B0609020204030204" pitchFamily="49" charset="0"/>
              </a:rPr>
              <a:t>&gt;&gt;&gt; print(type(x))</a:t>
            </a:r>
          </a:p>
          <a:p>
            <a:pPr>
              <a:lnSpc>
                <a:spcPct val="80000"/>
              </a:lnSpc>
              <a:buFontTx/>
              <a:buNone/>
              <a:defRPr/>
            </a:pPr>
            <a:r>
              <a:rPr lang="en-US" altLang="zh-CN" sz="1800" dirty="0">
                <a:solidFill>
                  <a:srgbClr val="00B0F0"/>
                </a:solidFill>
                <a:latin typeface="Consolas" panose="020B0609020204030204" pitchFamily="49" charset="0"/>
              </a:rPr>
              <a:t>&lt;class 'str'&gt;</a:t>
            </a:r>
          </a:p>
          <a:p>
            <a:pPr>
              <a:lnSpc>
                <a:spcPct val="80000"/>
              </a:lnSpc>
              <a:buFontTx/>
              <a:buNone/>
              <a:defRPr/>
            </a:pPr>
            <a:r>
              <a:rPr lang="en-US" altLang="zh-CN" sz="1800" dirty="0">
                <a:latin typeface="Consolas" panose="020B0609020204030204" pitchFamily="49" charset="0"/>
              </a:rPr>
              <a:t>&gt;&gt;&gt; x = input('Please input:')</a:t>
            </a:r>
          </a:p>
          <a:p>
            <a:pPr>
              <a:lnSpc>
                <a:spcPct val="80000"/>
              </a:lnSpc>
              <a:buFontTx/>
              <a:buNone/>
              <a:defRPr/>
            </a:pPr>
            <a:r>
              <a:rPr lang="en-US" altLang="zh-CN" sz="1800" dirty="0">
                <a:solidFill>
                  <a:srgbClr val="00B0F0"/>
                </a:solidFill>
                <a:latin typeface="Consolas" panose="020B0609020204030204" pitchFamily="49" charset="0"/>
              </a:rPr>
              <a:t>Please input:[1,2,3]</a:t>
            </a:r>
          </a:p>
          <a:p>
            <a:pPr>
              <a:lnSpc>
                <a:spcPct val="80000"/>
              </a:lnSpc>
              <a:buFontTx/>
              <a:buNone/>
              <a:defRPr/>
            </a:pPr>
            <a:r>
              <a:rPr lang="en-US" altLang="zh-CN" sz="1800" dirty="0">
                <a:latin typeface="Consolas" panose="020B0609020204030204" pitchFamily="49" charset="0"/>
              </a:rPr>
              <a:t>&gt;&gt;&gt; print(type(x))</a:t>
            </a:r>
          </a:p>
          <a:p>
            <a:pPr>
              <a:lnSpc>
                <a:spcPct val="80000"/>
              </a:lnSpc>
              <a:buFontTx/>
              <a:buNone/>
              <a:defRPr/>
            </a:pPr>
            <a:r>
              <a:rPr lang="en-US" altLang="zh-CN" sz="1800" dirty="0">
                <a:solidFill>
                  <a:srgbClr val="00B0F0"/>
                </a:solidFill>
                <a:latin typeface="Consolas" panose="020B0609020204030204" pitchFamily="49" charset="0"/>
              </a:rPr>
              <a:t>&lt;class 'str'&gt;</a:t>
            </a:r>
            <a:endParaRPr lang="zh-CN" altLang="en-US" dirty="0"/>
          </a:p>
        </p:txBody>
      </p:sp>
      <p:sp>
        <p:nvSpPr>
          <p:cNvPr id="8" name="文本框 7">
            <a:extLst>
              <a:ext uri="{FF2B5EF4-FFF2-40B4-BE49-F238E27FC236}">
                <a16:creationId xmlns:a16="http://schemas.microsoft.com/office/drawing/2014/main" id="{6FDBCEC7-F84D-4F5F-A515-5E66BFC0215C}"/>
              </a:ext>
            </a:extLst>
          </p:cNvPr>
          <p:cNvSpPr txBox="1"/>
          <p:nvPr/>
        </p:nvSpPr>
        <p:spPr>
          <a:xfrm>
            <a:off x="5783914" y="3283123"/>
            <a:ext cx="6093912" cy="2643288"/>
          </a:xfrm>
          <a:prstGeom prst="rect">
            <a:avLst/>
          </a:prstGeom>
          <a:noFill/>
        </p:spPr>
        <p:txBody>
          <a:bodyPr wrap="square">
            <a:spAutoFit/>
          </a:bodyPr>
          <a:lstStyle/>
          <a:p>
            <a:pPr>
              <a:buFont typeface="Wingdings" panose="05000000000000000000" pitchFamily="2" charset="2"/>
              <a:buNone/>
              <a:defRPr/>
            </a:pPr>
            <a:r>
              <a:rPr lang="zh-CN" altLang="en-US" sz="1800" dirty="0">
                <a:latin typeface="Consolas" panose="020B0609020204030204" pitchFamily="49" charset="0"/>
              </a:rPr>
              <a:t>&gt;&gt;&gt; print(3, 5, 7)</a:t>
            </a:r>
          </a:p>
          <a:p>
            <a:pPr>
              <a:buFont typeface="Wingdings" panose="05000000000000000000" pitchFamily="2" charset="2"/>
              <a:buNone/>
              <a:defRPr/>
            </a:pPr>
            <a:r>
              <a:rPr lang="zh-CN" altLang="en-US" sz="1800" dirty="0">
                <a:solidFill>
                  <a:srgbClr val="00B0F0"/>
                </a:solidFill>
                <a:latin typeface="Consolas" panose="020B0609020204030204" pitchFamily="49" charset="0"/>
              </a:rPr>
              <a:t>3 5 7</a:t>
            </a:r>
          </a:p>
          <a:p>
            <a:pPr>
              <a:buFont typeface="Wingdings" panose="05000000000000000000" pitchFamily="2" charset="2"/>
              <a:buNone/>
              <a:defRPr/>
            </a:pPr>
            <a:r>
              <a:rPr lang="zh-CN" altLang="en-US" sz="1800" dirty="0">
                <a:latin typeface="Consolas" panose="020B0609020204030204" pitchFamily="49" charset="0"/>
              </a:rPr>
              <a:t>&gt;&gt;&gt; print(3, 5, 7, sep=',')    </a:t>
            </a:r>
            <a:r>
              <a:rPr lang="en-US" altLang="zh-CN" sz="1800" dirty="0">
                <a:latin typeface="Consolas" panose="020B0609020204030204" pitchFamily="49" charset="0"/>
              </a:rPr>
              <a:t>#</a:t>
            </a:r>
            <a:r>
              <a:rPr lang="zh-CN" altLang="en-US" sz="1800" dirty="0">
                <a:latin typeface="Consolas" panose="020B0609020204030204" pitchFamily="49" charset="0"/>
              </a:rPr>
              <a:t>指定分隔符</a:t>
            </a:r>
          </a:p>
          <a:p>
            <a:pPr>
              <a:buFont typeface="Wingdings" panose="05000000000000000000" pitchFamily="2" charset="2"/>
              <a:buNone/>
              <a:defRPr/>
            </a:pPr>
            <a:r>
              <a:rPr lang="zh-CN" altLang="en-US" sz="1800" dirty="0">
                <a:solidFill>
                  <a:srgbClr val="00B0F0"/>
                </a:solidFill>
                <a:latin typeface="Consolas" panose="020B0609020204030204" pitchFamily="49" charset="0"/>
              </a:rPr>
              <a:t>3,5,7</a:t>
            </a:r>
          </a:p>
          <a:p>
            <a:pPr>
              <a:buFont typeface="Wingdings" panose="05000000000000000000" pitchFamily="2" charset="2"/>
              <a:buNone/>
              <a:defRPr/>
            </a:pPr>
            <a:r>
              <a:rPr lang="zh-CN" altLang="en-US" sz="1800" dirty="0">
                <a:latin typeface="Consolas" panose="020B0609020204030204" pitchFamily="49" charset="0"/>
              </a:rPr>
              <a:t>&gt;&gt;&gt; print(3, 5, 7, sep=':')</a:t>
            </a:r>
          </a:p>
          <a:p>
            <a:pPr>
              <a:buFont typeface="Wingdings" panose="05000000000000000000" pitchFamily="2" charset="2"/>
              <a:buNone/>
              <a:defRPr/>
            </a:pPr>
            <a:r>
              <a:rPr lang="zh-CN" altLang="en-US" sz="1800" dirty="0">
                <a:solidFill>
                  <a:srgbClr val="00B0F0"/>
                </a:solidFill>
                <a:latin typeface="Consolas" panose="020B0609020204030204" pitchFamily="49" charset="0"/>
              </a:rPr>
              <a:t>3:5:7</a:t>
            </a:r>
          </a:p>
          <a:p>
            <a:pPr>
              <a:lnSpc>
                <a:spcPct val="80000"/>
              </a:lnSpc>
              <a:buFontTx/>
              <a:buNone/>
              <a:defRPr/>
            </a:pPr>
            <a:r>
              <a:rPr lang="en-US" altLang="zh-CN" sz="1800" dirty="0">
                <a:latin typeface="Consolas" panose="020B0609020204030204" pitchFamily="49" charset="0"/>
              </a:rPr>
              <a:t>&gt;&gt;&gt; for </a:t>
            </a:r>
            <a:r>
              <a:rPr lang="en-US" altLang="zh-CN" sz="1800" dirty="0" err="1">
                <a:latin typeface="Consolas" panose="020B0609020204030204" pitchFamily="49" charset="0"/>
              </a:rPr>
              <a:t>i</a:t>
            </a:r>
            <a:r>
              <a:rPr lang="en-US" altLang="zh-CN" sz="1800" dirty="0">
                <a:latin typeface="Consolas" panose="020B0609020204030204" pitchFamily="49" charset="0"/>
              </a:rPr>
              <a:t> in range(10,20):</a:t>
            </a:r>
          </a:p>
          <a:p>
            <a:pPr>
              <a:lnSpc>
                <a:spcPct val="80000"/>
              </a:lnSpc>
              <a:buFontTx/>
              <a:buNone/>
              <a:defRPr/>
            </a:pPr>
            <a:r>
              <a:rPr lang="en-US" altLang="zh-CN" sz="1800" dirty="0">
                <a:latin typeface="Consolas" panose="020B0609020204030204" pitchFamily="49" charset="0"/>
              </a:rPr>
              <a:t>	print(</a:t>
            </a:r>
            <a:r>
              <a:rPr lang="en-US" altLang="zh-CN" sz="1800" dirty="0" err="1">
                <a:latin typeface="Consolas" panose="020B0609020204030204" pitchFamily="49" charset="0"/>
              </a:rPr>
              <a:t>i</a:t>
            </a:r>
            <a:r>
              <a:rPr lang="en-US" altLang="zh-CN" sz="1800" dirty="0">
                <a:latin typeface="Consolas" panose="020B0609020204030204" pitchFamily="49" charset="0"/>
              </a:rPr>
              <a:t>, end=' ')           #</a:t>
            </a:r>
            <a:r>
              <a:rPr lang="zh-CN" altLang="en-US" sz="1800" dirty="0">
                <a:latin typeface="Consolas" panose="020B0609020204030204" pitchFamily="49" charset="0"/>
              </a:rPr>
              <a:t>不换行</a:t>
            </a:r>
          </a:p>
          <a:p>
            <a:pPr>
              <a:lnSpc>
                <a:spcPct val="80000"/>
              </a:lnSpc>
              <a:buFontTx/>
              <a:buNone/>
              <a:defRPr/>
            </a:pPr>
            <a:endParaRPr lang="en-US" altLang="zh-CN" sz="1800" dirty="0">
              <a:latin typeface="Consolas" panose="020B0609020204030204" pitchFamily="49" charset="0"/>
            </a:endParaRPr>
          </a:p>
          <a:p>
            <a:pPr>
              <a:lnSpc>
                <a:spcPct val="80000"/>
              </a:lnSpc>
              <a:buFontTx/>
              <a:buNone/>
              <a:defRPr/>
            </a:pPr>
            <a:r>
              <a:rPr lang="en-US" altLang="zh-CN" sz="1800" dirty="0">
                <a:solidFill>
                  <a:srgbClr val="00B0F0"/>
                </a:solidFill>
                <a:latin typeface="Consolas" panose="020B0609020204030204" pitchFamily="49" charset="0"/>
              </a:rPr>
              <a:t>10 11 12 13 14 15 16 17 18 19</a:t>
            </a:r>
            <a:endParaRPr lang="zh-CN" altLang="en-US" dirty="0"/>
          </a:p>
        </p:txBody>
      </p:sp>
    </p:spTree>
    <p:extLst>
      <p:ext uri="{BB962C8B-B14F-4D97-AF65-F5344CB8AC3E}">
        <p14:creationId xmlns:p14="http://schemas.microsoft.com/office/powerpoint/2010/main" val="201577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D88FB6-E1C3-44BF-9904-052730946A9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730AE8F-4E85-4E07-83F4-D9BE72042164}"/>
              </a:ext>
            </a:extLst>
          </p:cNvPr>
          <p:cNvSpPr>
            <a:spLocks noGrp="1"/>
          </p:cNvSpPr>
          <p:nvPr>
            <p:ph type="body" sz="quarter" idx="15"/>
          </p:nvPr>
        </p:nvSpPr>
        <p:spPr/>
        <p:txBody>
          <a:bodyPr/>
          <a:lstStyle/>
          <a:p>
            <a:r>
              <a:rPr lang="zh-CN" altLang="en-US" dirty="0"/>
              <a:t>知识点回顾小助手</a:t>
            </a:r>
          </a:p>
        </p:txBody>
      </p:sp>
      <p:sp>
        <p:nvSpPr>
          <p:cNvPr id="4" name="文本占位符 3">
            <a:extLst>
              <a:ext uri="{FF2B5EF4-FFF2-40B4-BE49-F238E27FC236}">
                <a16:creationId xmlns:a16="http://schemas.microsoft.com/office/drawing/2014/main" id="{4BA93822-E178-4F08-B72F-06A932AE2183}"/>
              </a:ext>
            </a:extLst>
          </p:cNvPr>
          <p:cNvSpPr>
            <a:spLocks noGrp="1"/>
          </p:cNvSpPr>
          <p:nvPr>
            <p:ph type="body" sz="quarter" idx="16"/>
          </p:nvPr>
        </p:nvSpPr>
        <p:spPr>
          <a:xfrm>
            <a:off x="695400" y="1385317"/>
            <a:ext cx="5129203" cy="3219450"/>
          </a:xfrm>
        </p:spPr>
        <p:txBody>
          <a:bodyPr/>
          <a:lstStyle/>
          <a:p>
            <a:r>
              <a:rPr lang="en-US" altLang="zh-CN" dirty="0"/>
              <a:t>Java </a:t>
            </a:r>
            <a:r>
              <a:rPr lang="zh-CN" altLang="en-US" dirty="0"/>
              <a:t>和 </a:t>
            </a:r>
            <a:r>
              <a:rPr lang="en-US" altLang="zh-CN" dirty="0"/>
              <a:t>C# </a:t>
            </a:r>
            <a:r>
              <a:rPr lang="zh-CN" altLang="en-US" dirty="0"/>
              <a:t>是半编译半解释型的语言，源代码需要先转换成一种中间文件（字节码文件），然后再将中间文件拿到虚拟机中执行。</a:t>
            </a:r>
            <a:r>
              <a:rPr lang="en-US" altLang="zh-CN" dirty="0"/>
              <a:t>Java </a:t>
            </a:r>
            <a:r>
              <a:rPr lang="zh-CN" altLang="en-US" dirty="0"/>
              <a:t>引领了这种风潮，它的初衷是在跨平台的同时兼顾执行效率；</a:t>
            </a:r>
            <a:r>
              <a:rPr lang="en-US" altLang="zh-CN" dirty="0"/>
              <a:t>C# </a:t>
            </a:r>
            <a:r>
              <a:rPr lang="zh-CN" altLang="en-US" dirty="0"/>
              <a:t>是后来的跟随者，但是 </a:t>
            </a:r>
            <a:r>
              <a:rPr lang="en-US" altLang="zh-CN" dirty="0"/>
              <a:t>C# </a:t>
            </a:r>
            <a:r>
              <a:rPr lang="zh-CN" altLang="en-US" dirty="0"/>
              <a:t>一直止步于 </a:t>
            </a:r>
            <a:r>
              <a:rPr lang="en-US" altLang="zh-CN" dirty="0"/>
              <a:t>Windows </a:t>
            </a:r>
            <a:r>
              <a:rPr lang="zh-CN" altLang="en-US" dirty="0"/>
              <a:t>平台，在其它平台鲜有作为。</a:t>
            </a:r>
          </a:p>
        </p:txBody>
      </p:sp>
      <p:pic>
        <p:nvPicPr>
          <p:cNvPr id="4098" name="Picture 2" descr="编译型语言和解释型语言的执行流程">
            <a:extLst>
              <a:ext uri="{FF2B5EF4-FFF2-40B4-BE49-F238E27FC236}">
                <a16:creationId xmlns:a16="http://schemas.microsoft.com/office/drawing/2014/main" id="{45DEBA1F-48A5-44A0-A9A5-D9B3B8B12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50" y="1306654"/>
            <a:ext cx="4781550"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4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1629C4-1741-41C8-A713-AE84B077E62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92E9CE9-5CA4-4037-A447-7F56ACCF757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3F6827D-EC03-4EA5-A528-403DAEE7B6C6}"/>
              </a:ext>
            </a:extLst>
          </p:cNvPr>
          <p:cNvSpPr>
            <a:spLocks noGrp="1"/>
          </p:cNvSpPr>
          <p:nvPr>
            <p:ph type="body" sz="quarter" idx="16"/>
          </p:nvPr>
        </p:nvSpPr>
        <p:spPr/>
        <p:txBody>
          <a:bodyPr/>
          <a:lstStyle/>
          <a:p>
            <a:pPr>
              <a:lnSpc>
                <a:spcPct val="80000"/>
              </a:lnSpc>
              <a:buFont typeface="Wingdings" panose="05000000000000000000" pitchFamily="2" charset="2"/>
              <a:buChar char=""/>
              <a:defRPr/>
            </a:pPr>
            <a:r>
              <a:rPr lang="zh-CN" altLang="en-US" sz="3200" dirty="0">
                <a:latin typeface="宋体" panose="02010600030101010101" pitchFamily="2" charset="-122"/>
              </a:rPr>
              <a:t>在</a:t>
            </a:r>
            <a:r>
              <a:rPr lang="en-US" altLang="zh-CN" sz="3200" dirty="0">
                <a:latin typeface="宋体" panose="02010600030101010101" pitchFamily="2" charset="-122"/>
              </a:rPr>
              <a:t>Python 3.x</a:t>
            </a:r>
            <a:r>
              <a:rPr lang="zh-CN" altLang="en-US" sz="3200" dirty="0">
                <a:latin typeface="宋体" panose="02010600030101010101" pitchFamily="2" charset="-122"/>
              </a:rPr>
              <a:t>中则需要使用下面的方法进行重定向：</a:t>
            </a:r>
          </a:p>
          <a:p>
            <a:pPr>
              <a:lnSpc>
                <a:spcPct val="80000"/>
              </a:lnSpc>
              <a:buFontTx/>
              <a:buNone/>
              <a:defRPr/>
            </a:pPr>
            <a:endParaRPr lang="en-US" altLang="zh-CN" sz="2400" dirty="0">
              <a:latin typeface="Consolas" panose="020B0609020204030204" pitchFamily="49" charset="0"/>
            </a:endParaRPr>
          </a:p>
          <a:p>
            <a:pPr>
              <a:lnSpc>
                <a:spcPct val="80000"/>
              </a:lnSpc>
              <a:buFontTx/>
              <a:buNone/>
              <a:defRPr/>
            </a:pPr>
            <a:r>
              <a:rPr lang="en-US" altLang="zh-CN" sz="2400" dirty="0">
                <a:latin typeface="Consolas" panose="020B0609020204030204" pitchFamily="49" charset="0"/>
              </a:rPr>
              <a:t>&gt;&gt;&gt; </a:t>
            </a:r>
            <a:r>
              <a:rPr lang="en-US" altLang="zh-CN" sz="2400" dirty="0" err="1">
                <a:latin typeface="Consolas" panose="020B0609020204030204" pitchFamily="49" charset="0"/>
              </a:rPr>
              <a:t>fp</a:t>
            </a:r>
            <a:r>
              <a:rPr lang="en-US" altLang="zh-CN" sz="2400" dirty="0">
                <a:latin typeface="Consolas" panose="020B0609020204030204" pitchFamily="49" charset="0"/>
              </a:rPr>
              <a:t> = open(</a:t>
            </a:r>
            <a:r>
              <a:rPr lang="en-US" altLang="zh-CN" sz="2400" dirty="0" err="1">
                <a:latin typeface="Consolas" panose="020B0609020204030204" pitchFamily="49" charset="0"/>
              </a:rPr>
              <a:t>r'D</a:t>
            </a:r>
            <a:r>
              <a:rPr lang="en-US" altLang="zh-CN" sz="2400" dirty="0">
                <a:latin typeface="Consolas" panose="020B0609020204030204" pitchFamily="49" charset="0"/>
              </a:rPr>
              <a:t>:\mytest.txt', 'a+')</a:t>
            </a:r>
          </a:p>
          <a:p>
            <a:pPr>
              <a:lnSpc>
                <a:spcPct val="80000"/>
              </a:lnSpc>
              <a:buFontTx/>
              <a:buNone/>
              <a:defRPr/>
            </a:pPr>
            <a:r>
              <a:rPr lang="en-US" altLang="zh-CN" sz="2400" dirty="0">
                <a:latin typeface="Consolas" panose="020B0609020204030204" pitchFamily="49" charset="0"/>
              </a:rPr>
              <a:t>&gt;&gt;&gt; print('</a:t>
            </a:r>
            <a:r>
              <a:rPr lang="en-US" altLang="zh-CN" sz="2400" dirty="0" err="1">
                <a:latin typeface="Consolas" panose="020B0609020204030204" pitchFamily="49" charset="0"/>
              </a:rPr>
              <a:t>Hello,world</a:t>
            </a:r>
            <a:r>
              <a:rPr lang="en-US" altLang="zh-CN" sz="2400" dirty="0">
                <a:latin typeface="Consolas" panose="020B0609020204030204" pitchFamily="49" charset="0"/>
              </a:rPr>
              <a:t>!', file = </a:t>
            </a:r>
            <a:r>
              <a:rPr lang="en-US" altLang="zh-CN" sz="2400" dirty="0" err="1">
                <a:latin typeface="Consolas" panose="020B0609020204030204" pitchFamily="49" charset="0"/>
              </a:rPr>
              <a:t>fp</a:t>
            </a:r>
            <a:r>
              <a:rPr lang="en-US" altLang="zh-CN" sz="2400" dirty="0">
                <a:latin typeface="Consolas" panose="020B0609020204030204" pitchFamily="49" charset="0"/>
              </a:rPr>
              <a:t>)</a:t>
            </a:r>
          </a:p>
          <a:p>
            <a:pPr>
              <a:lnSpc>
                <a:spcPct val="80000"/>
              </a:lnSpc>
              <a:buFontTx/>
              <a:buNone/>
              <a:defRPr/>
            </a:pPr>
            <a:r>
              <a:rPr lang="en-US" altLang="zh-CN" sz="2400" dirty="0">
                <a:latin typeface="Consolas" panose="020B0609020204030204" pitchFamily="49" charset="0"/>
              </a:rPr>
              <a:t>&gt;&gt;&gt; </a:t>
            </a:r>
            <a:r>
              <a:rPr lang="en-US" altLang="zh-CN" sz="2400" dirty="0" err="1">
                <a:latin typeface="Consolas" panose="020B0609020204030204" pitchFamily="49" charset="0"/>
              </a:rPr>
              <a:t>fp.close</a:t>
            </a:r>
            <a:r>
              <a:rPr lang="en-US" altLang="zh-CN" sz="2400" dirty="0">
                <a:latin typeface="Consolas" panose="020B0609020204030204" pitchFamily="49" charset="0"/>
              </a:rPr>
              <a:t>()</a:t>
            </a:r>
          </a:p>
          <a:p>
            <a:pPr>
              <a:lnSpc>
                <a:spcPct val="80000"/>
              </a:lnSpc>
              <a:buFontTx/>
              <a:buNone/>
              <a:defRPr/>
            </a:pPr>
            <a:endParaRPr lang="en-US" altLang="zh-CN" sz="2400" dirty="0">
              <a:latin typeface="Consolas" panose="020B0609020204030204" pitchFamily="49" charset="0"/>
            </a:endParaRPr>
          </a:p>
          <a:p>
            <a:pPr>
              <a:lnSpc>
                <a:spcPct val="80000"/>
              </a:lnSpc>
              <a:buFontTx/>
              <a:buNone/>
              <a:defRPr/>
            </a:pPr>
            <a:r>
              <a:rPr lang="zh-CN" altLang="en-US" sz="3200" dirty="0">
                <a:latin typeface="Consolas" panose="020B0609020204030204" pitchFamily="49" charset="0"/>
              </a:rPr>
              <a:t>或</a:t>
            </a:r>
          </a:p>
          <a:p>
            <a:pPr>
              <a:lnSpc>
                <a:spcPct val="80000"/>
              </a:lnSpc>
              <a:buFontTx/>
              <a:buNone/>
              <a:defRPr/>
            </a:pPr>
            <a:endParaRPr lang="zh-CN" altLang="en-US" sz="2400" dirty="0">
              <a:latin typeface="Consolas" panose="020B0609020204030204" pitchFamily="49" charset="0"/>
            </a:endParaRPr>
          </a:p>
          <a:p>
            <a:pPr>
              <a:lnSpc>
                <a:spcPct val="80000"/>
              </a:lnSpc>
              <a:buFontTx/>
              <a:buNone/>
              <a:defRPr/>
            </a:pPr>
            <a:r>
              <a:rPr lang="zh-CN" altLang="en-US" sz="2400" dirty="0">
                <a:latin typeface="Consolas" panose="020B0609020204030204" pitchFamily="49" charset="0"/>
              </a:rPr>
              <a:t>&gt;&gt;&gt; with open(r'D:\mytest.txt', 'a+') as fp:</a:t>
            </a:r>
          </a:p>
          <a:p>
            <a:pPr>
              <a:lnSpc>
                <a:spcPct val="80000"/>
              </a:lnSpc>
              <a:buFontTx/>
              <a:buNone/>
              <a:defRPr/>
            </a:pPr>
            <a:r>
              <a:rPr lang="zh-CN" altLang="en-US" sz="2400" dirty="0">
                <a:latin typeface="Consolas" panose="020B0609020204030204" pitchFamily="49" charset="0"/>
              </a:rPr>
              <a:t>	print('Hello,world!', file=fp)</a:t>
            </a:r>
          </a:p>
          <a:p>
            <a:endParaRPr lang="zh-CN" altLang="en-US" dirty="0"/>
          </a:p>
        </p:txBody>
      </p:sp>
    </p:spTree>
    <p:extLst>
      <p:ext uri="{BB962C8B-B14F-4D97-AF65-F5344CB8AC3E}">
        <p14:creationId xmlns:p14="http://schemas.microsoft.com/office/powerpoint/2010/main" val="173218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1C9F081-3AC2-4044-B8A5-D45077B27CE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C000471-02DD-45DB-82E6-034EC6E7E785}"/>
              </a:ext>
            </a:extLst>
          </p:cNvPr>
          <p:cNvSpPr>
            <a:spLocks noGrp="1"/>
          </p:cNvSpPr>
          <p:nvPr>
            <p:ph type="body" sz="quarter" idx="15"/>
          </p:nvPr>
        </p:nvSpPr>
        <p:spPr/>
        <p:txBody>
          <a:bodyPr/>
          <a:lstStyle/>
          <a:p>
            <a:r>
              <a:rPr lang="zh-CN" altLang="en-US" dirty="0"/>
              <a:t>模块的导入和使用</a:t>
            </a:r>
          </a:p>
        </p:txBody>
      </p:sp>
      <p:sp>
        <p:nvSpPr>
          <p:cNvPr id="4" name="文本占位符 3">
            <a:extLst>
              <a:ext uri="{FF2B5EF4-FFF2-40B4-BE49-F238E27FC236}">
                <a16:creationId xmlns:a16="http://schemas.microsoft.com/office/drawing/2014/main" id="{E59ACA42-EADC-4FB6-9D81-74D5F047B3A5}"/>
              </a:ext>
            </a:extLst>
          </p:cNvPr>
          <p:cNvSpPr>
            <a:spLocks noGrp="1"/>
          </p:cNvSpPr>
          <p:nvPr>
            <p:ph type="body" sz="quarter" idx="16"/>
          </p:nvPr>
        </p:nvSpPr>
        <p:spPr/>
        <p:txBody>
          <a:bodyPr/>
          <a:lstStyle/>
          <a:p>
            <a:r>
              <a:rPr lang="en-US" altLang="zh-CN" dirty="0"/>
              <a:t>Python</a:t>
            </a:r>
            <a:r>
              <a:rPr lang="zh-CN" altLang="en-US" dirty="0"/>
              <a:t>默认安装仅包含部分基本或核心模块，但用户可以安装大量的扩展模块，</a:t>
            </a:r>
            <a:r>
              <a:rPr lang="en-US" altLang="zh-CN" dirty="0" err="1"/>
              <a:t>conda</a:t>
            </a:r>
            <a:r>
              <a:rPr lang="zh-CN" altLang="en-US" dirty="0"/>
              <a:t>、</a:t>
            </a:r>
            <a:r>
              <a:rPr lang="en-US" altLang="zh-CN" dirty="0"/>
              <a:t>pip</a:t>
            </a:r>
            <a:r>
              <a:rPr lang="zh-CN" altLang="en-US" dirty="0"/>
              <a:t>是管理模块的重要工具。</a:t>
            </a:r>
          </a:p>
          <a:p>
            <a:r>
              <a:rPr lang="zh-CN" altLang="en-US" dirty="0"/>
              <a:t>在</a:t>
            </a:r>
            <a:r>
              <a:rPr lang="en-US" altLang="zh-CN" dirty="0"/>
              <a:t>Python</a:t>
            </a:r>
            <a:r>
              <a:rPr lang="zh-CN" altLang="en-US" dirty="0"/>
              <a:t>启动时，仅加载了很少的一部分模块，在需要时由程序员显式地加载（可能需要先安装）其他模块。</a:t>
            </a:r>
          </a:p>
          <a:p>
            <a:r>
              <a:rPr lang="zh-CN" altLang="en-US" dirty="0"/>
              <a:t>减小运行的压力，仅加载真正需要的模块和功能，且具有很强的可扩展性。</a:t>
            </a:r>
          </a:p>
          <a:p>
            <a:r>
              <a:rPr lang="zh-CN" altLang="en-US" dirty="0"/>
              <a:t>可以使用</a:t>
            </a:r>
            <a:r>
              <a:rPr lang="en-US" altLang="zh-CN" dirty="0" err="1"/>
              <a:t>sys.modules.items</a:t>
            </a:r>
            <a:r>
              <a:rPr lang="en-US" altLang="zh-CN" dirty="0"/>
              <a:t>()</a:t>
            </a:r>
            <a:r>
              <a:rPr lang="zh-CN" altLang="en-US" dirty="0"/>
              <a:t>显示所有预加载模块的相关信息。</a:t>
            </a:r>
          </a:p>
          <a:p>
            <a:endParaRPr lang="zh-CN" altLang="en-US" dirty="0"/>
          </a:p>
        </p:txBody>
      </p:sp>
      <p:sp>
        <p:nvSpPr>
          <p:cNvPr id="6" name="文本框 5">
            <a:extLst>
              <a:ext uri="{FF2B5EF4-FFF2-40B4-BE49-F238E27FC236}">
                <a16:creationId xmlns:a16="http://schemas.microsoft.com/office/drawing/2014/main" id="{96FDECF3-9700-4D6F-9652-C20C7DF55FA2}"/>
              </a:ext>
            </a:extLst>
          </p:cNvPr>
          <p:cNvSpPr txBox="1"/>
          <p:nvPr/>
        </p:nvSpPr>
        <p:spPr>
          <a:xfrm>
            <a:off x="1005213" y="4610607"/>
            <a:ext cx="8714983" cy="1754326"/>
          </a:xfrm>
          <a:prstGeom prst="rect">
            <a:avLst/>
          </a:prstGeom>
          <a:noFill/>
        </p:spPr>
        <p:txBody>
          <a:bodyPr wrap="square">
            <a:spAutoFit/>
          </a:bodyPr>
          <a:lstStyle/>
          <a:p>
            <a:pPr>
              <a:buFont typeface="Wingdings" panose="05000000000000000000" pitchFamily="2" charset="2"/>
              <a:buNone/>
              <a:defRPr/>
            </a:pPr>
            <a:r>
              <a:rPr lang="en-US" altLang="zh-CN" sz="1800" dirty="0">
                <a:latin typeface="Consolas" panose="020B0609020204030204" pitchFamily="49" charset="0"/>
              </a:rPr>
              <a:t>&gt;&gt;&gt;import math</a:t>
            </a:r>
          </a:p>
          <a:p>
            <a:pPr>
              <a:buFont typeface="Wingdings" panose="05000000000000000000" pitchFamily="2" charset="2"/>
              <a:buNone/>
              <a:defRPr/>
            </a:pPr>
            <a:r>
              <a:rPr lang="en-US" altLang="zh-CN" sz="1800" dirty="0">
                <a:latin typeface="Consolas" panose="020B0609020204030204" pitchFamily="49" charset="0"/>
              </a:rPr>
              <a:t>&gt;&gt;&gt;</a:t>
            </a:r>
            <a:r>
              <a:rPr lang="en-US" altLang="zh-CN" sz="1800" dirty="0" err="1">
                <a:latin typeface="Consolas" panose="020B0609020204030204" pitchFamily="49" charset="0"/>
              </a:rPr>
              <a:t>math.sin</a:t>
            </a:r>
            <a:r>
              <a:rPr lang="en-US" altLang="zh-CN" sz="1800" dirty="0">
                <a:latin typeface="Consolas" panose="020B0609020204030204" pitchFamily="49" charset="0"/>
              </a:rPr>
              <a:t>(0.5)             #</a:t>
            </a:r>
            <a:r>
              <a:rPr lang="zh-CN" altLang="en-US" sz="1800" dirty="0">
                <a:latin typeface="Consolas" panose="020B0609020204030204" pitchFamily="49" charset="0"/>
              </a:rPr>
              <a:t>求</a:t>
            </a:r>
            <a:r>
              <a:rPr lang="en-US" altLang="zh-CN" sz="1800" dirty="0">
                <a:latin typeface="Consolas" panose="020B0609020204030204" pitchFamily="49" charset="0"/>
              </a:rPr>
              <a:t>0.5</a:t>
            </a:r>
            <a:r>
              <a:rPr lang="zh-CN" altLang="en-US" sz="1800" dirty="0">
                <a:latin typeface="Consolas" panose="020B0609020204030204" pitchFamily="49" charset="0"/>
              </a:rPr>
              <a:t>的正弦</a:t>
            </a:r>
            <a:endParaRPr lang="en-US" altLang="zh-CN" sz="1800" dirty="0">
              <a:latin typeface="Consolas" panose="020B0609020204030204" pitchFamily="49" charset="0"/>
            </a:endParaRPr>
          </a:p>
          <a:p>
            <a:pPr>
              <a:buFont typeface="Wingdings" panose="05000000000000000000" pitchFamily="2" charset="2"/>
              <a:buNone/>
              <a:defRPr/>
            </a:pPr>
            <a:r>
              <a:rPr lang="en-US" altLang="zh-CN" sz="1800" dirty="0">
                <a:latin typeface="Consolas" panose="020B0609020204030204" pitchFamily="49" charset="0"/>
              </a:rPr>
              <a:t>&gt;&gt;&gt;import random</a:t>
            </a:r>
          </a:p>
          <a:p>
            <a:pPr>
              <a:buFont typeface="Wingdings" panose="05000000000000000000" pitchFamily="2" charset="2"/>
              <a:buNone/>
              <a:defRPr/>
            </a:pPr>
            <a:r>
              <a:rPr lang="en-US" altLang="zh-CN" sz="1800" dirty="0">
                <a:latin typeface="Consolas" panose="020B0609020204030204" pitchFamily="49" charset="0"/>
              </a:rPr>
              <a:t>&gt;&gt;&gt;x=</a:t>
            </a:r>
            <a:r>
              <a:rPr lang="en-US" altLang="zh-CN" sz="1800" dirty="0" err="1">
                <a:latin typeface="Consolas" panose="020B0609020204030204" pitchFamily="49" charset="0"/>
              </a:rPr>
              <a:t>random.random</a:t>
            </a:r>
            <a:r>
              <a:rPr lang="en-US" altLang="zh-CN" sz="1800" dirty="0">
                <a:latin typeface="Consolas" panose="020B0609020204030204" pitchFamily="49" charset="0"/>
              </a:rPr>
              <a:t>( )        #</a:t>
            </a:r>
            <a:r>
              <a:rPr lang="zh-CN" altLang="en-US" sz="1800" dirty="0">
                <a:latin typeface="Consolas" panose="020B0609020204030204" pitchFamily="49" charset="0"/>
              </a:rPr>
              <a:t>获得</a:t>
            </a:r>
            <a:r>
              <a:rPr lang="en-US" altLang="zh-CN" sz="1800" dirty="0">
                <a:latin typeface="Consolas" panose="020B0609020204030204" pitchFamily="49" charset="0"/>
              </a:rPr>
              <a:t>[0,1) </a:t>
            </a:r>
            <a:r>
              <a:rPr lang="zh-CN" altLang="en-US" sz="1800" dirty="0">
                <a:latin typeface="Consolas" panose="020B0609020204030204" pitchFamily="49" charset="0"/>
              </a:rPr>
              <a:t>内的随机小数</a:t>
            </a:r>
            <a:endParaRPr lang="en-US" altLang="zh-CN" sz="1800" dirty="0">
              <a:latin typeface="Consolas" panose="020B0609020204030204" pitchFamily="49" charset="0"/>
            </a:endParaRPr>
          </a:p>
          <a:p>
            <a:pPr>
              <a:buFont typeface="Wingdings" panose="05000000000000000000" pitchFamily="2" charset="2"/>
              <a:buNone/>
              <a:defRPr/>
            </a:pPr>
            <a:r>
              <a:rPr lang="en-US" altLang="zh-CN" sz="1800" dirty="0">
                <a:latin typeface="Consolas" panose="020B0609020204030204" pitchFamily="49" charset="0"/>
              </a:rPr>
              <a:t>&gt;&gt;&gt;y=</a:t>
            </a:r>
            <a:r>
              <a:rPr lang="en-US" altLang="zh-CN" sz="1800" dirty="0" err="1">
                <a:latin typeface="Consolas" panose="020B0609020204030204" pitchFamily="49" charset="0"/>
              </a:rPr>
              <a:t>random.random</a:t>
            </a:r>
            <a:r>
              <a:rPr lang="en-US" altLang="zh-CN" sz="1800" dirty="0">
                <a:latin typeface="Consolas" panose="020B0609020204030204" pitchFamily="49" charset="0"/>
              </a:rPr>
              <a:t>( )</a:t>
            </a:r>
          </a:p>
          <a:p>
            <a:pPr>
              <a:buFont typeface="Wingdings" panose="05000000000000000000" pitchFamily="2" charset="2"/>
              <a:buNone/>
              <a:defRPr/>
            </a:pPr>
            <a:r>
              <a:rPr lang="en-US" altLang="zh-CN" sz="1800" dirty="0">
                <a:latin typeface="Consolas" panose="020B0609020204030204" pitchFamily="49" charset="0"/>
              </a:rPr>
              <a:t>&gt;&gt;&gt;n=</a:t>
            </a:r>
            <a:r>
              <a:rPr lang="en-US" altLang="zh-CN" sz="1800" dirty="0" err="1">
                <a:latin typeface="Consolas" panose="020B0609020204030204" pitchFamily="49" charset="0"/>
              </a:rPr>
              <a:t>random.randint</a:t>
            </a:r>
            <a:r>
              <a:rPr lang="en-US" altLang="zh-CN" sz="1800" dirty="0">
                <a:latin typeface="Consolas" panose="020B0609020204030204" pitchFamily="49" charset="0"/>
              </a:rPr>
              <a:t>(1,100)   #</a:t>
            </a:r>
            <a:r>
              <a:rPr lang="zh-CN" altLang="en-US" sz="1800" dirty="0">
                <a:latin typeface="Consolas" panose="020B0609020204030204" pitchFamily="49" charset="0"/>
              </a:rPr>
              <a:t>获得</a:t>
            </a:r>
            <a:r>
              <a:rPr lang="en-US" altLang="zh-CN" sz="1800" dirty="0">
                <a:latin typeface="Consolas" panose="020B0609020204030204" pitchFamily="49" charset="0"/>
              </a:rPr>
              <a:t>[1,100]</a:t>
            </a:r>
            <a:r>
              <a:rPr lang="zh-CN" altLang="en-US" sz="1800" dirty="0">
                <a:latin typeface="Consolas" panose="020B0609020204030204" pitchFamily="49" charset="0"/>
              </a:rPr>
              <a:t>上的随机整数</a:t>
            </a:r>
          </a:p>
        </p:txBody>
      </p:sp>
    </p:spTree>
    <p:extLst>
      <p:ext uri="{BB962C8B-B14F-4D97-AF65-F5344CB8AC3E}">
        <p14:creationId xmlns:p14="http://schemas.microsoft.com/office/powerpoint/2010/main" val="256423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475A4B8-D46F-4FE1-B779-BC44FF867C8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748D4E5-52A5-415C-B9FE-DC96E4408B5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2F8A717D-BAB2-4268-ABAC-8735BDE57221}"/>
              </a:ext>
            </a:extLst>
          </p:cNvPr>
          <p:cNvSpPr>
            <a:spLocks noGrp="1"/>
          </p:cNvSpPr>
          <p:nvPr>
            <p:ph type="body" sz="quarter" idx="16"/>
          </p:nvPr>
        </p:nvSpPr>
        <p:spPr>
          <a:xfrm>
            <a:off x="695400" y="1385317"/>
            <a:ext cx="11129170" cy="1119888"/>
          </a:xfrm>
        </p:spPr>
        <p:txBody>
          <a:bodyPr/>
          <a:lstStyle/>
          <a:p>
            <a:r>
              <a:rPr lang="en-US" altLang="zh-CN" dirty="0"/>
              <a:t>from </a:t>
            </a:r>
            <a:r>
              <a:rPr lang="zh-CN" altLang="en-US" dirty="0"/>
              <a:t>模块名 </a:t>
            </a:r>
            <a:r>
              <a:rPr lang="en-US" altLang="zh-CN" dirty="0"/>
              <a:t>import </a:t>
            </a:r>
            <a:r>
              <a:rPr lang="zh-CN" altLang="en-US" dirty="0"/>
              <a:t>对象名</a:t>
            </a:r>
            <a:r>
              <a:rPr lang="en-US" altLang="zh-CN" dirty="0"/>
              <a:t>[ as </a:t>
            </a:r>
            <a:r>
              <a:rPr lang="zh-CN" altLang="en-US" dirty="0"/>
              <a:t>别名</a:t>
            </a:r>
            <a:r>
              <a:rPr lang="en-US" altLang="zh-CN" dirty="0"/>
              <a:t>] #</a:t>
            </a:r>
            <a:r>
              <a:rPr lang="zh-CN" altLang="en-US" dirty="0"/>
              <a:t>可以减少查询次数，提高执行速度</a:t>
            </a:r>
          </a:p>
          <a:p>
            <a:r>
              <a:rPr lang="en-US" altLang="zh-CN" dirty="0"/>
              <a:t>from math import *    #</a:t>
            </a:r>
            <a:r>
              <a:rPr lang="zh-CN" altLang="en-US" dirty="0"/>
              <a:t>谨慎使用</a:t>
            </a:r>
            <a:endParaRPr lang="en-US" altLang="zh-CN" dirty="0"/>
          </a:p>
          <a:p>
            <a:r>
              <a:rPr lang="zh-CN" altLang="en-US" dirty="0"/>
              <a:t>如果需要导入多个模块，一般建议按如下顺序进行导入：</a:t>
            </a:r>
          </a:p>
          <a:p>
            <a:pPr lvl="1"/>
            <a:r>
              <a:rPr lang="zh-CN" altLang="en-US" dirty="0"/>
              <a:t>标准库</a:t>
            </a:r>
          </a:p>
          <a:p>
            <a:pPr lvl="1"/>
            <a:r>
              <a:rPr lang="zh-CN" altLang="en-US" dirty="0"/>
              <a:t>成熟的第三方扩展库</a:t>
            </a:r>
          </a:p>
          <a:p>
            <a:pPr lvl="1"/>
            <a:r>
              <a:rPr lang="zh-CN" altLang="en-US" dirty="0"/>
              <a:t>自己开发的库</a:t>
            </a:r>
          </a:p>
          <a:p>
            <a:endParaRPr lang="zh-CN" altLang="en-US" dirty="0"/>
          </a:p>
          <a:p>
            <a:endParaRPr lang="zh-CN" altLang="en-US" dirty="0"/>
          </a:p>
        </p:txBody>
      </p:sp>
      <p:sp>
        <p:nvSpPr>
          <p:cNvPr id="6" name="文本框 5">
            <a:extLst>
              <a:ext uri="{FF2B5EF4-FFF2-40B4-BE49-F238E27FC236}">
                <a16:creationId xmlns:a16="http://schemas.microsoft.com/office/drawing/2014/main" id="{C464E542-5B26-4890-BD78-66375FA179AE}"/>
              </a:ext>
            </a:extLst>
          </p:cNvPr>
          <p:cNvSpPr txBox="1"/>
          <p:nvPr/>
        </p:nvSpPr>
        <p:spPr>
          <a:xfrm>
            <a:off x="1055134" y="4595520"/>
            <a:ext cx="6093912" cy="1754326"/>
          </a:xfrm>
          <a:prstGeom prst="rect">
            <a:avLst/>
          </a:prstGeom>
          <a:noFill/>
        </p:spPr>
        <p:txBody>
          <a:bodyPr wrap="square">
            <a:spAutoFit/>
          </a:bodyPr>
          <a:lstStyle/>
          <a:p>
            <a:pPr>
              <a:buFont typeface="Wingdings" panose="05000000000000000000" pitchFamily="2" charset="2"/>
              <a:buNone/>
              <a:defRPr/>
            </a:pPr>
            <a:r>
              <a:rPr lang="en-US" altLang="zh-CN" sz="1800" dirty="0">
                <a:latin typeface="Consolas" panose="020B0609020204030204" pitchFamily="49" charset="0"/>
              </a:rPr>
              <a:t>&gt;&gt;&gt; from math import sin</a:t>
            </a:r>
          </a:p>
          <a:p>
            <a:pPr>
              <a:buFont typeface="Wingdings" panose="05000000000000000000" pitchFamily="2" charset="2"/>
              <a:buNone/>
              <a:defRPr/>
            </a:pPr>
            <a:r>
              <a:rPr lang="en-US" altLang="zh-CN" sz="1800" dirty="0">
                <a:latin typeface="Consolas" panose="020B0609020204030204" pitchFamily="49" charset="0"/>
              </a:rPr>
              <a:t>&gt;&gt;&gt; sin(3)</a:t>
            </a:r>
          </a:p>
          <a:p>
            <a:pPr>
              <a:buFont typeface="Wingdings" panose="05000000000000000000" pitchFamily="2" charset="2"/>
              <a:buNone/>
              <a:defRPr/>
            </a:pPr>
            <a:r>
              <a:rPr lang="en-US" altLang="zh-CN" sz="1800" dirty="0">
                <a:solidFill>
                  <a:srgbClr val="00B0F0"/>
                </a:solidFill>
                <a:latin typeface="Consolas" panose="020B0609020204030204" pitchFamily="49" charset="0"/>
              </a:rPr>
              <a:t>0.1411200080598672</a:t>
            </a:r>
          </a:p>
          <a:p>
            <a:pPr>
              <a:buFont typeface="Wingdings" panose="05000000000000000000" pitchFamily="2" charset="2"/>
              <a:buNone/>
              <a:defRPr/>
            </a:pPr>
            <a:r>
              <a:rPr lang="en-US" altLang="zh-CN" sz="1800" dirty="0">
                <a:latin typeface="Consolas" panose="020B0609020204030204" pitchFamily="49" charset="0"/>
              </a:rPr>
              <a:t>&gt;&gt;&gt; from math import sin as f #</a:t>
            </a:r>
            <a:r>
              <a:rPr lang="zh-CN" altLang="en-US" sz="1800" dirty="0">
                <a:latin typeface="Consolas" panose="020B0609020204030204" pitchFamily="49" charset="0"/>
              </a:rPr>
              <a:t>别名</a:t>
            </a:r>
          </a:p>
          <a:p>
            <a:pPr>
              <a:buFont typeface="Wingdings" panose="05000000000000000000" pitchFamily="2" charset="2"/>
              <a:buNone/>
              <a:defRPr/>
            </a:pPr>
            <a:r>
              <a:rPr lang="en-US" altLang="zh-CN" sz="1800" dirty="0">
                <a:latin typeface="Consolas" panose="020B0609020204030204" pitchFamily="49" charset="0"/>
              </a:rPr>
              <a:t>&gt;&gt;&gt; f(3)</a:t>
            </a:r>
          </a:p>
          <a:p>
            <a:pPr>
              <a:buFont typeface="Wingdings" panose="05000000000000000000" pitchFamily="2" charset="2"/>
              <a:buNone/>
              <a:defRPr/>
            </a:pPr>
            <a:r>
              <a:rPr lang="en-US" altLang="zh-CN" sz="1800" dirty="0">
                <a:solidFill>
                  <a:srgbClr val="00B0F0"/>
                </a:solidFill>
                <a:latin typeface="Consolas" panose="020B0609020204030204" pitchFamily="49" charset="0"/>
              </a:rPr>
              <a:t>0.141120008059867</a:t>
            </a:r>
            <a:endParaRPr lang="zh-CN" altLang="en-US" dirty="0"/>
          </a:p>
        </p:txBody>
      </p:sp>
    </p:spTree>
    <p:extLst>
      <p:ext uri="{BB962C8B-B14F-4D97-AF65-F5344CB8AC3E}">
        <p14:creationId xmlns:p14="http://schemas.microsoft.com/office/powerpoint/2010/main" val="82020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DDBDBE7-CFA7-4688-9322-F1610DF7AAC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8A6B316-39D1-4441-85FE-023C5CFC2A64}"/>
              </a:ext>
            </a:extLst>
          </p:cNvPr>
          <p:cNvSpPr>
            <a:spLocks noGrp="1"/>
          </p:cNvSpPr>
          <p:nvPr>
            <p:ph type="body" sz="quarter" idx="15"/>
          </p:nvPr>
        </p:nvSpPr>
        <p:spPr/>
        <p:txBody>
          <a:bodyPr/>
          <a:lstStyle/>
          <a:p>
            <a:r>
              <a:rPr lang="en-US" altLang="zh-CN" dirty="0"/>
              <a:t>Python</a:t>
            </a:r>
            <a:r>
              <a:rPr lang="zh-CN" altLang="en-US" dirty="0"/>
              <a:t>代码规范</a:t>
            </a:r>
          </a:p>
        </p:txBody>
      </p:sp>
      <p:sp>
        <p:nvSpPr>
          <p:cNvPr id="4" name="文本占位符 3">
            <a:extLst>
              <a:ext uri="{FF2B5EF4-FFF2-40B4-BE49-F238E27FC236}">
                <a16:creationId xmlns:a16="http://schemas.microsoft.com/office/drawing/2014/main" id="{85BDBC67-A767-4B41-829A-0B217C33C88E}"/>
              </a:ext>
            </a:extLst>
          </p:cNvPr>
          <p:cNvSpPr>
            <a:spLocks noGrp="1"/>
          </p:cNvSpPr>
          <p:nvPr>
            <p:ph type="body" sz="quarter" idx="16"/>
          </p:nvPr>
        </p:nvSpPr>
        <p:spPr>
          <a:xfrm>
            <a:off x="695399" y="1385317"/>
            <a:ext cx="10690759" cy="4752436"/>
          </a:xfrm>
        </p:spPr>
        <p:txBody>
          <a:bodyPr/>
          <a:lstStyle/>
          <a:p>
            <a:r>
              <a:rPr lang="zh-CN" altLang="en-US" dirty="0"/>
              <a:t>缩进</a:t>
            </a:r>
          </a:p>
          <a:p>
            <a:pPr lvl="1"/>
            <a:r>
              <a:rPr lang="zh-CN" altLang="en-US" dirty="0"/>
              <a:t>类定义、函数定义、选择结构、循环结构，行尾的冒号表示缩进的开始。</a:t>
            </a:r>
          </a:p>
          <a:p>
            <a:pPr lvl="1"/>
            <a:r>
              <a:rPr lang="en-US" altLang="zh-CN" dirty="0"/>
              <a:t>python</a:t>
            </a:r>
            <a:r>
              <a:rPr lang="zh-CN" altLang="en-US" dirty="0"/>
              <a:t>程序是</a:t>
            </a:r>
            <a:r>
              <a:rPr lang="zh-CN" altLang="en-US" b="1" dirty="0">
                <a:solidFill>
                  <a:srgbClr val="FF0000"/>
                </a:solidFill>
              </a:rPr>
              <a:t>依靠代码块的缩进来体现代码之间的逻辑关系</a:t>
            </a:r>
            <a:r>
              <a:rPr lang="zh-CN" altLang="en-US" dirty="0"/>
              <a:t>的，缩进结束就表示一个代码块结束了。</a:t>
            </a:r>
          </a:p>
          <a:p>
            <a:pPr lvl="1"/>
            <a:r>
              <a:rPr lang="zh-CN" altLang="en-US" dirty="0"/>
              <a:t>同一个级别的代码块的缩进量必须相同。</a:t>
            </a:r>
          </a:p>
          <a:p>
            <a:pPr lvl="1"/>
            <a:r>
              <a:rPr lang="zh-CN" altLang="en-US" dirty="0"/>
              <a:t>一般而言，以</a:t>
            </a:r>
            <a:r>
              <a:rPr lang="en-US" altLang="zh-CN" dirty="0"/>
              <a:t>4</a:t>
            </a:r>
            <a:r>
              <a:rPr lang="zh-CN" altLang="en-US" dirty="0"/>
              <a:t>个空格为基本缩进单位。</a:t>
            </a:r>
            <a:endParaRPr lang="en-US" altLang="zh-CN" dirty="0"/>
          </a:p>
          <a:p>
            <a:r>
              <a:rPr lang="zh-CN" altLang="en-US" dirty="0"/>
              <a:t>注释</a:t>
            </a:r>
          </a:p>
          <a:p>
            <a:pPr lvl="1"/>
            <a:r>
              <a:rPr lang="zh-CN" altLang="en-US" dirty="0"/>
              <a:t>以</a:t>
            </a:r>
            <a:r>
              <a:rPr lang="en-US" altLang="zh-CN" dirty="0"/>
              <a:t>#</a:t>
            </a:r>
            <a:r>
              <a:rPr lang="zh-CN" altLang="en-US" dirty="0"/>
              <a:t>开始，表示本行</a:t>
            </a:r>
            <a:r>
              <a:rPr lang="en-US" altLang="zh-CN" dirty="0"/>
              <a:t>#</a:t>
            </a:r>
            <a:r>
              <a:rPr lang="zh-CN" altLang="en-US" dirty="0"/>
              <a:t>之后的内容为注释。</a:t>
            </a:r>
          </a:p>
          <a:p>
            <a:pPr lvl="1"/>
            <a:r>
              <a:rPr lang="zh-CN" altLang="en-US" dirty="0"/>
              <a:t>包含在一对三引号</a:t>
            </a:r>
            <a:r>
              <a:rPr lang="en-US" altLang="zh-CN" dirty="0"/>
              <a:t>'''...'''</a:t>
            </a:r>
            <a:r>
              <a:rPr lang="zh-CN" altLang="en-US" dirty="0"/>
              <a:t>或</a:t>
            </a:r>
            <a:r>
              <a:rPr lang="en-US" altLang="zh-CN" dirty="0"/>
              <a:t>"""..."""</a:t>
            </a:r>
            <a:r>
              <a:rPr lang="zh-CN" altLang="en-US" dirty="0"/>
              <a:t>之间且不属于任何语句的内容将被解释器认为是注释。</a:t>
            </a:r>
          </a:p>
          <a:p>
            <a:endParaRPr lang="zh-CN" altLang="en-US" dirty="0"/>
          </a:p>
        </p:txBody>
      </p:sp>
    </p:spTree>
    <p:extLst>
      <p:ext uri="{BB962C8B-B14F-4D97-AF65-F5344CB8AC3E}">
        <p14:creationId xmlns:p14="http://schemas.microsoft.com/office/powerpoint/2010/main" val="276666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3C1819-382F-4DAA-BE5F-C3140FEE347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EA4BB61-3190-4049-AA29-CBAE24A4C338}"/>
              </a:ext>
            </a:extLst>
          </p:cNvPr>
          <p:cNvSpPr>
            <a:spLocks noGrp="1"/>
          </p:cNvSpPr>
          <p:nvPr>
            <p:ph type="body" sz="quarter" idx="15"/>
          </p:nvPr>
        </p:nvSpPr>
        <p:spPr/>
        <p:txBody>
          <a:bodyPr/>
          <a:lstStyle/>
          <a:p>
            <a:r>
              <a:rPr lang="en-US" altLang="zh-CN" dirty="0"/>
              <a:t>Python</a:t>
            </a:r>
            <a:r>
              <a:rPr lang="zh-CN" altLang="en-US" dirty="0"/>
              <a:t>文件类型</a:t>
            </a:r>
          </a:p>
        </p:txBody>
      </p:sp>
      <p:sp>
        <p:nvSpPr>
          <p:cNvPr id="4" name="文本占位符 3">
            <a:extLst>
              <a:ext uri="{FF2B5EF4-FFF2-40B4-BE49-F238E27FC236}">
                <a16:creationId xmlns:a16="http://schemas.microsoft.com/office/drawing/2014/main" id="{300CE5E7-B1B5-4E5B-80CA-ED45AE462ED7}"/>
              </a:ext>
            </a:extLst>
          </p:cNvPr>
          <p:cNvSpPr>
            <a:spLocks noGrp="1"/>
          </p:cNvSpPr>
          <p:nvPr>
            <p:ph type="body" sz="quarter" idx="16"/>
          </p:nvPr>
        </p:nvSpPr>
        <p:spPr/>
        <p:txBody>
          <a:bodyPr/>
          <a:lstStyle/>
          <a:p>
            <a:r>
              <a:rPr lang="en-US" altLang="zh-CN" dirty="0"/>
              <a:t>.</a:t>
            </a:r>
            <a:r>
              <a:rPr lang="en-US" altLang="zh-CN" dirty="0" err="1"/>
              <a:t>py</a:t>
            </a:r>
            <a:r>
              <a:rPr lang="zh-CN" altLang="en-US" dirty="0"/>
              <a:t>：</a:t>
            </a:r>
            <a:r>
              <a:rPr lang="en-US" altLang="zh-CN" dirty="0"/>
              <a:t>Python</a:t>
            </a:r>
            <a:r>
              <a:rPr lang="zh-CN" altLang="en-US" dirty="0"/>
              <a:t>源文件，由</a:t>
            </a:r>
            <a:r>
              <a:rPr lang="en-US" altLang="zh-CN" dirty="0"/>
              <a:t>Python</a:t>
            </a:r>
            <a:r>
              <a:rPr lang="zh-CN" altLang="en-US" dirty="0"/>
              <a:t>解释器负责解释执行。</a:t>
            </a:r>
          </a:p>
          <a:p>
            <a:r>
              <a:rPr lang="en-US" altLang="zh-CN" dirty="0"/>
              <a:t>.</a:t>
            </a:r>
            <a:r>
              <a:rPr lang="en-US" altLang="zh-CN" dirty="0" err="1"/>
              <a:t>pyw</a:t>
            </a:r>
            <a:r>
              <a:rPr lang="zh-CN" altLang="en-US" dirty="0"/>
              <a:t>：</a:t>
            </a:r>
            <a:r>
              <a:rPr lang="en-US" altLang="zh-CN" dirty="0"/>
              <a:t>Python</a:t>
            </a:r>
            <a:r>
              <a:rPr lang="zh-CN" altLang="en-US" dirty="0"/>
              <a:t>源文件，常用于图形界面程序文件。</a:t>
            </a:r>
          </a:p>
          <a:p>
            <a:r>
              <a:rPr lang="en-US" altLang="zh-CN" dirty="0"/>
              <a:t>.</a:t>
            </a:r>
            <a:r>
              <a:rPr lang="en-US" altLang="zh-CN" dirty="0" err="1"/>
              <a:t>pyc</a:t>
            </a:r>
            <a:r>
              <a:rPr lang="zh-CN" altLang="en-US" dirty="0"/>
              <a:t>：</a:t>
            </a:r>
            <a:r>
              <a:rPr lang="en-US" altLang="zh-CN" dirty="0"/>
              <a:t>Python</a:t>
            </a:r>
            <a:r>
              <a:rPr lang="zh-CN" altLang="en-US" dirty="0"/>
              <a:t>字节码文件，无法使用文本编辑器直接查看该类型文件内容，可用于隐藏</a:t>
            </a:r>
            <a:r>
              <a:rPr lang="en-US" altLang="zh-CN" dirty="0"/>
              <a:t>Python</a:t>
            </a:r>
            <a:r>
              <a:rPr lang="zh-CN" altLang="en-US" dirty="0"/>
              <a:t>源代码和提高运行速度</a:t>
            </a:r>
            <a:endParaRPr lang="en-US" altLang="zh-CN" dirty="0"/>
          </a:p>
          <a:p>
            <a:r>
              <a:rPr lang="en-US" altLang="zh-CN" dirty="0"/>
              <a:t>.</a:t>
            </a:r>
            <a:r>
              <a:rPr lang="en-US" altLang="zh-CN" dirty="0" err="1"/>
              <a:t>pyo</a:t>
            </a:r>
            <a:r>
              <a:rPr lang="zh-CN" altLang="en-US" dirty="0"/>
              <a:t>：优化的</a:t>
            </a:r>
            <a:r>
              <a:rPr lang="en-US" altLang="zh-CN" dirty="0"/>
              <a:t>Python</a:t>
            </a:r>
            <a:r>
              <a:rPr lang="zh-CN" altLang="en-US" dirty="0"/>
              <a:t>字节码文件，同样无法使用文本编辑器直接查看其内容。可以使用“</a:t>
            </a:r>
            <a:r>
              <a:rPr lang="en-US" altLang="zh-CN" dirty="0"/>
              <a:t>python –O -m </a:t>
            </a:r>
            <a:r>
              <a:rPr lang="en-US" altLang="zh-CN" dirty="0" err="1"/>
              <a:t>py_compile</a:t>
            </a:r>
            <a:r>
              <a:rPr lang="en-US" altLang="zh-CN" dirty="0"/>
              <a:t> file.py”</a:t>
            </a:r>
            <a:r>
              <a:rPr lang="zh-CN" altLang="en-US" dirty="0"/>
              <a:t>或“</a:t>
            </a:r>
            <a:r>
              <a:rPr lang="en-US" altLang="zh-CN" dirty="0"/>
              <a:t>python –OO -m </a:t>
            </a:r>
            <a:r>
              <a:rPr lang="en-US" altLang="zh-CN" dirty="0" err="1"/>
              <a:t>py_compile</a:t>
            </a:r>
            <a:r>
              <a:rPr lang="en-US" altLang="zh-CN" dirty="0"/>
              <a:t> file.py”</a:t>
            </a:r>
            <a:r>
              <a:rPr lang="zh-CN" altLang="en-US" dirty="0"/>
              <a:t>进行优化编译。</a:t>
            </a:r>
            <a:r>
              <a:rPr lang="en-US" altLang="zh-CN" dirty="0"/>
              <a:t>Python 3.5</a:t>
            </a:r>
            <a:r>
              <a:rPr lang="zh-CN" altLang="en-US" dirty="0"/>
              <a:t>不再支持</a:t>
            </a:r>
            <a:r>
              <a:rPr lang="en-US" altLang="zh-CN" dirty="0"/>
              <a:t>.</a:t>
            </a:r>
            <a:r>
              <a:rPr lang="en-US" altLang="zh-CN" dirty="0" err="1"/>
              <a:t>pyo</a:t>
            </a:r>
            <a:r>
              <a:rPr lang="zh-CN" altLang="en-US" dirty="0"/>
              <a:t>文件。</a:t>
            </a:r>
          </a:p>
          <a:p>
            <a:r>
              <a:rPr lang="en-US" altLang="zh-CN" dirty="0"/>
              <a:t>.</a:t>
            </a:r>
            <a:r>
              <a:rPr lang="en-US" altLang="zh-CN" dirty="0" err="1"/>
              <a:t>pyd</a:t>
            </a:r>
            <a:r>
              <a:rPr lang="zh-CN" altLang="en-US" dirty="0"/>
              <a:t>：一般是由其他语言编写并编译的二进制文件，常用于实现某些软件工具的</a:t>
            </a:r>
            <a:r>
              <a:rPr lang="en-US" altLang="zh-CN" dirty="0"/>
              <a:t>Python</a:t>
            </a:r>
            <a:r>
              <a:rPr lang="zh-CN" altLang="en-US" dirty="0"/>
              <a:t>编程接口插件或</a:t>
            </a:r>
            <a:r>
              <a:rPr lang="en-US" altLang="zh-CN" dirty="0"/>
              <a:t>Python</a:t>
            </a:r>
            <a:r>
              <a:rPr lang="zh-CN" altLang="en-US" dirty="0"/>
              <a:t>动态链接库。</a:t>
            </a:r>
          </a:p>
          <a:p>
            <a:endParaRPr lang="zh-CN" altLang="en-US" dirty="0"/>
          </a:p>
          <a:p>
            <a:endParaRPr lang="zh-CN" altLang="en-US" dirty="0"/>
          </a:p>
        </p:txBody>
      </p:sp>
    </p:spTree>
    <p:extLst>
      <p:ext uri="{BB962C8B-B14F-4D97-AF65-F5344CB8AC3E}">
        <p14:creationId xmlns:p14="http://schemas.microsoft.com/office/powerpoint/2010/main" val="94871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6470BA4-D29A-41C7-A7FD-8AA1FC77FF8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383D5E5-BA3C-4B93-A65C-7E9D66A61E93}"/>
              </a:ext>
            </a:extLst>
          </p:cNvPr>
          <p:cNvSpPr>
            <a:spLocks noGrp="1"/>
          </p:cNvSpPr>
          <p:nvPr>
            <p:ph type="body" sz="quarter" idx="15"/>
          </p:nvPr>
        </p:nvSpPr>
        <p:spPr/>
        <p:txBody>
          <a:bodyPr/>
          <a:lstStyle/>
          <a:p>
            <a:r>
              <a:rPr lang="en-US" altLang="zh-CN" dirty="0"/>
              <a:t>Python</a:t>
            </a:r>
            <a:r>
              <a:rPr lang="zh-CN" altLang="en-US" dirty="0"/>
              <a:t>脚本的 </a:t>
            </a:r>
            <a:r>
              <a:rPr lang="en-US" altLang="zh-CN" dirty="0"/>
              <a:t>“__name__”</a:t>
            </a:r>
            <a:r>
              <a:rPr lang="zh-CN" altLang="en-US" dirty="0"/>
              <a:t>属性</a:t>
            </a:r>
          </a:p>
        </p:txBody>
      </p:sp>
      <p:sp>
        <p:nvSpPr>
          <p:cNvPr id="4" name="文本占位符 3">
            <a:extLst>
              <a:ext uri="{FF2B5EF4-FFF2-40B4-BE49-F238E27FC236}">
                <a16:creationId xmlns:a16="http://schemas.microsoft.com/office/drawing/2014/main" id="{C8D0F5B9-4500-4075-B1E4-3F0DF4E42443}"/>
              </a:ext>
            </a:extLst>
          </p:cNvPr>
          <p:cNvSpPr>
            <a:spLocks noGrp="1"/>
          </p:cNvSpPr>
          <p:nvPr>
            <p:ph type="body" sz="quarter" idx="16"/>
          </p:nvPr>
        </p:nvSpPr>
        <p:spPr>
          <a:xfrm>
            <a:off x="695400" y="1385317"/>
            <a:ext cx="10058400" cy="1758716"/>
          </a:xfrm>
        </p:spPr>
        <p:txBody>
          <a:bodyPr/>
          <a:lstStyle/>
          <a:p>
            <a:r>
              <a:rPr lang="zh-CN" altLang="en-US" dirty="0"/>
              <a:t>每个</a:t>
            </a:r>
            <a:r>
              <a:rPr lang="en-US" altLang="zh-CN" dirty="0"/>
              <a:t>Python</a:t>
            </a:r>
            <a:r>
              <a:rPr lang="zh-CN" altLang="en-US" dirty="0"/>
              <a:t>脚本在运行时都有一个“</a:t>
            </a:r>
            <a:r>
              <a:rPr lang="en-US" altLang="zh-CN" dirty="0"/>
              <a:t>__name__”</a:t>
            </a:r>
            <a:r>
              <a:rPr lang="zh-CN" altLang="en-US" dirty="0"/>
              <a:t>属性。</a:t>
            </a:r>
          </a:p>
          <a:p>
            <a:pPr lvl="1"/>
            <a:r>
              <a:rPr lang="zh-CN" altLang="en-US" dirty="0"/>
              <a:t>如果脚本作为模块被导入，则其“</a:t>
            </a:r>
            <a:r>
              <a:rPr lang="en-US" altLang="zh-CN" dirty="0"/>
              <a:t>__name__”</a:t>
            </a:r>
            <a:r>
              <a:rPr lang="zh-CN" altLang="en-US" dirty="0"/>
              <a:t>属性的值被自动设置为模块名；</a:t>
            </a:r>
          </a:p>
          <a:p>
            <a:pPr lvl="1"/>
            <a:r>
              <a:rPr lang="zh-CN" altLang="en-US" dirty="0"/>
              <a:t>如果脚本独立运行，则其“</a:t>
            </a:r>
            <a:r>
              <a:rPr lang="en-US" altLang="zh-CN" dirty="0"/>
              <a:t>__name__”</a:t>
            </a:r>
            <a:r>
              <a:rPr lang="zh-CN" altLang="en-US" dirty="0"/>
              <a:t>属性值被自动设置为“</a:t>
            </a:r>
            <a:r>
              <a:rPr lang="en-US" altLang="zh-CN" dirty="0"/>
              <a:t>__main__”</a:t>
            </a:r>
            <a:r>
              <a:rPr lang="zh-CN" altLang="en-US" dirty="0"/>
              <a:t>。</a:t>
            </a:r>
          </a:p>
          <a:p>
            <a:pPr lvl="1"/>
            <a:r>
              <a:rPr lang="zh-CN" altLang="en-US" dirty="0"/>
              <a:t>例如，假设文件</a:t>
            </a:r>
            <a:r>
              <a:rPr lang="en-US" altLang="zh-CN" dirty="0"/>
              <a:t>nametest.py</a:t>
            </a:r>
            <a:r>
              <a:rPr lang="zh-CN" altLang="en-US" dirty="0"/>
              <a:t>中只包含下面一行代码：</a:t>
            </a:r>
          </a:p>
          <a:p>
            <a:endParaRPr lang="zh-CN" altLang="en-US" dirty="0"/>
          </a:p>
        </p:txBody>
      </p:sp>
      <p:sp>
        <p:nvSpPr>
          <p:cNvPr id="6" name="文本框 5">
            <a:extLst>
              <a:ext uri="{FF2B5EF4-FFF2-40B4-BE49-F238E27FC236}">
                <a16:creationId xmlns:a16="http://schemas.microsoft.com/office/drawing/2014/main" id="{137167A5-5BDF-4E25-AB5B-4E3AD2520655}"/>
              </a:ext>
            </a:extLst>
          </p:cNvPr>
          <p:cNvSpPr txBox="1"/>
          <p:nvPr/>
        </p:nvSpPr>
        <p:spPr>
          <a:xfrm>
            <a:off x="1243208" y="3587283"/>
            <a:ext cx="9955060" cy="1842749"/>
          </a:xfrm>
          <a:prstGeom prst="rect">
            <a:avLst/>
          </a:prstGeom>
          <a:noFill/>
        </p:spPr>
        <p:txBody>
          <a:bodyPr wrap="square">
            <a:spAutoFit/>
          </a:bodyPr>
          <a:lstStyle/>
          <a:p>
            <a:pPr>
              <a:lnSpc>
                <a:spcPct val="80000"/>
              </a:lnSpc>
              <a:buFontTx/>
              <a:buNone/>
              <a:defRPr/>
            </a:pPr>
            <a:r>
              <a:rPr lang="en-US" altLang="zh-CN" sz="1600" dirty="0">
                <a:latin typeface="Consolas" panose="020B0609020204030204" pitchFamily="49" charset="0"/>
              </a:rPr>
              <a:t>print(__name__)</a:t>
            </a:r>
          </a:p>
          <a:p>
            <a:pPr>
              <a:spcBef>
                <a:spcPts val="1200"/>
              </a:spcBef>
              <a:spcAft>
                <a:spcPts val="1200"/>
              </a:spcAft>
              <a:buFont typeface="Wingdings" panose="05000000000000000000" pitchFamily="2" charset="2"/>
              <a:buNone/>
              <a:defRPr/>
            </a:pPr>
            <a:r>
              <a:rPr lang="zh-CN" altLang="en-US" sz="1800" dirty="0">
                <a:latin typeface="宋体" panose="02010600030101010101" pitchFamily="2" charset="-122"/>
              </a:rPr>
              <a:t>在</a:t>
            </a:r>
            <a:r>
              <a:rPr lang="en-US" altLang="zh-CN" sz="1800" dirty="0">
                <a:latin typeface="宋体" panose="02010600030101010101" pitchFamily="2" charset="-122"/>
              </a:rPr>
              <a:t>IDLE</a:t>
            </a:r>
            <a:r>
              <a:rPr lang="zh-CN" altLang="en-US" sz="1800" dirty="0">
                <a:latin typeface="宋体" panose="02010600030101010101" pitchFamily="2" charset="-122"/>
              </a:rPr>
              <a:t>中直接运行该程序时，或者在命令行提示符环境中运行该程序文件时，运行结果如下：</a:t>
            </a:r>
          </a:p>
          <a:p>
            <a:pPr>
              <a:lnSpc>
                <a:spcPct val="80000"/>
              </a:lnSpc>
              <a:buFontTx/>
              <a:buNone/>
              <a:defRPr/>
            </a:pPr>
            <a:r>
              <a:rPr lang="en-US" altLang="zh-CN" sz="1600" dirty="0">
                <a:solidFill>
                  <a:srgbClr val="00B0F0"/>
                </a:solidFill>
                <a:latin typeface="Consolas" panose="020B0609020204030204" pitchFamily="49" charset="0"/>
              </a:rPr>
              <a:t>__main__</a:t>
            </a:r>
          </a:p>
          <a:p>
            <a:pPr>
              <a:lnSpc>
                <a:spcPct val="80000"/>
              </a:lnSpc>
              <a:spcBef>
                <a:spcPts val="600"/>
              </a:spcBef>
              <a:spcAft>
                <a:spcPts val="600"/>
              </a:spcAft>
              <a:buFont typeface="Wingdings" panose="05000000000000000000" pitchFamily="2" charset="2"/>
              <a:buNone/>
              <a:defRPr/>
            </a:pPr>
            <a:r>
              <a:rPr lang="zh-CN" altLang="en-US" sz="1800" dirty="0">
                <a:latin typeface="宋体" panose="02010600030101010101" pitchFamily="2" charset="-122"/>
              </a:rPr>
              <a:t>而将该文件作为模块导入时得到如下执行结果：</a:t>
            </a:r>
          </a:p>
          <a:p>
            <a:pPr>
              <a:lnSpc>
                <a:spcPct val="80000"/>
              </a:lnSpc>
              <a:buFontTx/>
              <a:buNone/>
              <a:defRPr/>
            </a:pPr>
            <a:r>
              <a:rPr lang="en-US" altLang="zh-CN" sz="1600" dirty="0">
                <a:latin typeface="Consolas" panose="020B0609020204030204" pitchFamily="49" charset="0"/>
              </a:rPr>
              <a:t>&gt;&gt;&gt; import </a:t>
            </a:r>
            <a:r>
              <a:rPr lang="en-US" altLang="zh-CN" sz="1600" dirty="0" err="1">
                <a:latin typeface="Consolas" panose="020B0609020204030204" pitchFamily="49" charset="0"/>
              </a:rPr>
              <a:t>nametest</a:t>
            </a:r>
            <a:endParaRPr lang="en-US" altLang="zh-CN" sz="1600" dirty="0">
              <a:latin typeface="Consolas" panose="020B0609020204030204" pitchFamily="49" charset="0"/>
            </a:endParaRPr>
          </a:p>
          <a:p>
            <a:pPr>
              <a:lnSpc>
                <a:spcPct val="80000"/>
              </a:lnSpc>
              <a:buFontTx/>
              <a:buNone/>
              <a:defRPr/>
            </a:pPr>
            <a:r>
              <a:rPr lang="en-US" altLang="zh-CN" sz="1600" dirty="0" err="1">
                <a:solidFill>
                  <a:srgbClr val="00B0F0"/>
                </a:solidFill>
                <a:latin typeface="Consolas" panose="020B0609020204030204" pitchFamily="49" charset="0"/>
              </a:rPr>
              <a:t>nametest</a:t>
            </a:r>
            <a:endParaRPr lang="zh-CN" altLang="en-US" dirty="0"/>
          </a:p>
        </p:txBody>
      </p:sp>
    </p:spTree>
    <p:extLst>
      <p:ext uri="{BB962C8B-B14F-4D97-AF65-F5344CB8AC3E}">
        <p14:creationId xmlns:p14="http://schemas.microsoft.com/office/powerpoint/2010/main" val="105332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54B2C3-2BCD-4D0E-8856-65835C6BA2D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E84073C-2CA3-4868-A0F5-9B36CF23374E}"/>
              </a:ext>
            </a:extLst>
          </p:cNvPr>
          <p:cNvSpPr>
            <a:spLocks noGrp="1"/>
          </p:cNvSpPr>
          <p:nvPr>
            <p:ph type="body" sz="quarter" idx="15"/>
          </p:nvPr>
        </p:nvSpPr>
        <p:spPr>
          <a:xfrm>
            <a:off x="695402" y="57750"/>
            <a:ext cx="7928834" cy="1175706"/>
          </a:xfrm>
        </p:spPr>
        <p:txBody>
          <a:bodyPr/>
          <a:lstStyle/>
          <a:p>
            <a:r>
              <a:rPr lang="en-US" altLang="zh-CN" dirty="0"/>
              <a:t>Python</a:t>
            </a:r>
            <a:r>
              <a:rPr lang="zh-CN" altLang="en-US" dirty="0"/>
              <a:t>脚本的 </a:t>
            </a:r>
            <a:r>
              <a:rPr lang="en-US" altLang="zh-CN" dirty="0"/>
              <a:t>“__name__”</a:t>
            </a:r>
            <a:r>
              <a:rPr lang="zh-CN" altLang="en-US" dirty="0"/>
              <a:t>属性</a:t>
            </a:r>
          </a:p>
          <a:p>
            <a:endParaRPr lang="zh-CN" altLang="en-US" dirty="0"/>
          </a:p>
        </p:txBody>
      </p:sp>
      <p:sp>
        <p:nvSpPr>
          <p:cNvPr id="4" name="文本占位符 3">
            <a:extLst>
              <a:ext uri="{FF2B5EF4-FFF2-40B4-BE49-F238E27FC236}">
                <a16:creationId xmlns:a16="http://schemas.microsoft.com/office/drawing/2014/main" id="{9493AC0F-A823-4179-8E8E-2127D4D98239}"/>
              </a:ext>
            </a:extLst>
          </p:cNvPr>
          <p:cNvSpPr>
            <a:spLocks noGrp="1"/>
          </p:cNvSpPr>
          <p:nvPr>
            <p:ph type="body" sz="quarter" idx="16"/>
          </p:nvPr>
        </p:nvSpPr>
        <p:spPr/>
        <p:txBody>
          <a:bodyPr/>
          <a:lstStyle/>
          <a:p>
            <a:pPr>
              <a:lnSpc>
                <a:spcPct val="150000"/>
              </a:lnSpc>
              <a:buFont typeface="Wingdings" panose="05000000000000000000" pitchFamily="2" charset="2"/>
              <a:buChar char="§"/>
              <a:defRPr/>
            </a:pPr>
            <a:r>
              <a:rPr lang="zh-CN" altLang="en-US" sz="2400" dirty="0">
                <a:latin typeface="宋体" panose="02010600030101010101" pitchFamily="2" charset="-122"/>
              </a:rPr>
              <a:t>利用“__name__”属性即可控制Python程序的运行方式。例如，编写一个包含大量可被其他程序利用的函数的模块，而不希望该模块可以直接运行，则可以在程序文件中添加以下代码：</a:t>
            </a:r>
          </a:p>
          <a:p>
            <a:pPr>
              <a:spcBef>
                <a:spcPct val="0"/>
              </a:spcBef>
              <a:buFontTx/>
              <a:buNone/>
              <a:defRPr/>
            </a:pPr>
            <a:r>
              <a:rPr lang="zh-CN" altLang="en-US" sz="1800" dirty="0">
                <a:latin typeface="Consolas" panose="020B0609020204030204" pitchFamily="49" charset="0"/>
              </a:rPr>
              <a:t>if __name__ == '__main__':</a:t>
            </a:r>
          </a:p>
          <a:p>
            <a:pPr>
              <a:spcBef>
                <a:spcPct val="0"/>
              </a:spcBef>
              <a:buFontTx/>
              <a:buNone/>
              <a:defRPr/>
            </a:pPr>
            <a:r>
              <a:rPr lang="zh-CN" altLang="en-US" sz="1800" dirty="0">
                <a:latin typeface="Consolas" panose="020B0609020204030204" pitchFamily="49" charset="0"/>
              </a:rPr>
              <a:t>    print('Please use me as a module.')</a:t>
            </a:r>
          </a:p>
          <a:p>
            <a:pPr>
              <a:lnSpc>
                <a:spcPct val="150000"/>
              </a:lnSpc>
              <a:spcBef>
                <a:spcPts val="600"/>
              </a:spcBef>
              <a:spcAft>
                <a:spcPts val="600"/>
              </a:spcAft>
              <a:buFont typeface="Wingdings" panose="05000000000000000000" pitchFamily="2" charset="2"/>
              <a:buChar char="§"/>
              <a:defRPr/>
            </a:pPr>
            <a:r>
              <a:rPr lang="zh-CN" altLang="en-US" sz="2400" dirty="0">
                <a:latin typeface="宋体" panose="02010600030101010101" pitchFamily="2" charset="-122"/>
              </a:rPr>
              <a:t>这样一来，程序直接执行时将会得到提示“Please use me as a module.”，而使用import语句将其作为模块导入后可以使用其中的类、方法、常量或其他成员。</a:t>
            </a:r>
          </a:p>
          <a:p>
            <a:endParaRPr lang="zh-CN" altLang="en-US" dirty="0"/>
          </a:p>
        </p:txBody>
      </p:sp>
    </p:spTree>
    <p:extLst>
      <p:ext uri="{BB962C8B-B14F-4D97-AF65-F5344CB8AC3E}">
        <p14:creationId xmlns:p14="http://schemas.microsoft.com/office/powerpoint/2010/main" val="44933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55413F-141F-42BC-A905-D2EC72E1656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E384CC7-CAD7-4D33-BB8C-82D4B4643F86}"/>
              </a:ext>
            </a:extLst>
          </p:cNvPr>
          <p:cNvSpPr>
            <a:spLocks noGrp="1"/>
          </p:cNvSpPr>
          <p:nvPr>
            <p:ph type="body" sz="quarter" idx="15"/>
          </p:nvPr>
        </p:nvSpPr>
        <p:spPr/>
        <p:txBody>
          <a:bodyPr/>
          <a:lstStyle/>
          <a:p>
            <a:r>
              <a:rPr lang="zh-CN" altLang="en-US" dirty="0"/>
              <a:t>举例</a:t>
            </a:r>
          </a:p>
        </p:txBody>
      </p:sp>
      <p:sp>
        <p:nvSpPr>
          <p:cNvPr id="4" name="文本占位符 3">
            <a:extLst>
              <a:ext uri="{FF2B5EF4-FFF2-40B4-BE49-F238E27FC236}">
                <a16:creationId xmlns:a16="http://schemas.microsoft.com/office/drawing/2014/main" id="{681362A2-BF5E-400A-AE96-D0E019622E14}"/>
              </a:ext>
            </a:extLst>
          </p:cNvPr>
          <p:cNvSpPr>
            <a:spLocks noGrp="1"/>
          </p:cNvSpPr>
          <p:nvPr>
            <p:ph type="body" sz="quarter" idx="16"/>
          </p:nvPr>
        </p:nvSpPr>
        <p:spPr>
          <a:xfrm>
            <a:off x="695399" y="1385317"/>
            <a:ext cx="10941279" cy="584775"/>
          </a:xfrm>
        </p:spPr>
        <p:txBody>
          <a:bodyPr/>
          <a:lstStyle/>
          <a:p>
            <a:r>
              <a:rPr lang="zh-CN" altLang="en-US" dirty="0"/>
              <a:t>用户输入一个三位自然数，计算并输出其百位、十位和个位上的数字。</a:t>
            </a:r>
          </a:p>
        </p:txBody>
      </p:sp>
      <p:sp>
        <p:nvSpPr>
          <p:cNvPr id="6" name="文本框 5">
            <a:extLst>
              <a:ext uri="{FF2B5EF4-FFF2-40B4-BE49-F238E27FC236}">
                <a16:creationId xmlns:a16="http://schemas.microsoft.com/office/drawing/2014/main" id="{D915A8EC-F86A-4562-AD64-36ACB8BA4665}"/>
              </a:ext>
            </a:extLst>
          </p:cNvPr>
          <p:cNvSpPr txBox="1"/>
          <p:nvPr/>
        </p:nvSpPr>
        <p:spPr>
          <a:xfrm>
            <a:off x="491647" y="2707960"/>
            <a:ext cx="6093912" cy="1588127"/>
          </a:xfrm>
          <a:prstGeom prst="rect">
            <a:avLst/>
          </a:prstGeom>
          <a:noFill/>
        </p:spPr>
        <p:txBody>
          <a:bodyPr wrap="square">
            <a:spAutoFit/>
          </a:bodyPr>
          <a:lstStyle/>
          <a:p>
            <a:pPr>
              <a:lnSpc>
                <a:spcPct val="90000"/>
              </a:lnSpc>
              <a:buFont typeface="Wingdings" panose="05000000000000000000" pitchFamily="2" charset="2"/>
              <a:buNone/>
              <a:defRPr/>
            </a:pPr>
            <a:r>
              <a:rPr lang="en-US" altLang="zh-CN" sz="1800" dirty="0">
                <a:latin typeface="Consolas" panose="020B0609020204030204" pitchFamily="49" charset="0"/>
              </a:rPr>
              <a:t>x = input('</a:t>
            </a:r>
            <a:r>
              <a:rPr lang="zh-CN" altLang="en-US" sz="1800" dirty="0">
                <a:latin typeface="Consolas" panose="020B0609020204030204" pitchFamily="49" charset="0"/>
              </a:rPr>
              <a:t>请输入一个三位数：</a:t>
            </a:r>
            <a:r>
              <a:rPr lang="en-US" altLang="zh-CN" sz="1800" dirty="0">
                <a:latin typeface="Consolas" panose="020B0609020204030204" pitchFamily="49" charset="0"/>
              </a:rPr>
              <a:t>')</a:t>
            </a:r>
          </a:p>
          <a:p>
            <a:pPr>
              <a:lnSpc>
                <a:spcPct val="90000"/>
              </a:lnSpc>
              <a:buFont typeface="Wingdings" panose="05000000000000000000" pitchFamily="2" charset="2"/>
              <a:buNone/>
              <a:defRPr/>
            </a:pPr>
            <a:r>
              <a:rPr lang="en-US" altLang="zh-CN" sz="1800" dirty="0">
                <a:latin typeface="Consolas" panose="020B0609020204030204" pitchFamily="49" charset="0"/>
              </a:rPr>
              <a:t>x = int(x)</a:t>
            </a:r>
          </a:p>
          <a:p>
            <a:pPr>
              <a:lnSpc>
                <a:spcPct val="90000"/>
              </a:lnSpc>
              <a:buFont typeface="Wingdings" panose="05000000000000000000" pitchFamily="2" charset="2"/>
              <a:buNone/>
              <a:defRPr/>
            </a:pPr>
            <a:r>
              <a:rPr lang="en-US" altLang="zh-CN" sz="1800" dirty="0">
                <a:latin typeface="Consolas" panose="020B0609020204030204" pitchFamily="49" charset="0"/>
              </a:rPr>
              <a:t>a = x // 100</a:t>
            </a:r>
          </a:p>
          <a:p>
            <a:pPr>
              <a:lnSpc>
                <a:spcPct val="90000"/>
              </a:lnSpc>
              <a:buFont typeface="Wingdings" panose="05000000000000000000" pitchFamily="2" charset="2"/>
              <a:buNone/>
              <a:defRPr/>
            </a:pPr>
            <a:r>
              <a:rPr lang="en-US" altLang="zh-CN" sz="1800" dirty="0">
                <a:latin typeface="Consolas" panose="020B0609020204030204" pitchFamily="49" charset="0"/>
              </a:rPr>
              <a:t>b = x // 10 % 10</a:t>
            </a:r>
          </a:p>
          <a:p>
            <a:pPr>
              <a:lnSpc>
                <a:spcPct val="90000"/>
              </a:lnSpc>
              <a:buFont typeface="Wingdings" panose="05000000000000000000" pitchFamily="2" charset="2"/>
              <a:buNone/>
              <a:defRPr/>
            </a:pPr>
            <a:r>
              <a:rPr lang="en-US" altLang="zh-CN" sz="1800" dirty="0">
                <a:latin typeface="Consolas" panose="020B0609020204030204" pitchFamily="49" charset="0"/>
              </a:rPr>
              <a:t>c = x % 10</a:t>
            </a:r>
          </a:p>
          <a:p>
            <a:pPr>
              <a:lnSpc>
                <a:spcPct val="90000"/>
              </a:lnSpc>
              <a:buFont typeface="Wingdings" panose="05000000000000000000" pitchFamily="2" charset="2"/>
              <a:buNone/>
              <a:defRPr/>
            </a:pPr>
            <a:r>
              <a:rPr lang="en-US" altLang="zh-CN" sz="1800" dirty="0">
                <a:latin typeface="Consolas" panose="020B0609020204030204" pitchFamily="49" charset="0"/>
              </a:rPr>
              <a:t>print(a, b, c)</a:t>
            </a:r>
          </a:p>
        </p:txBody>
      </p:sp>
      <p:sp>
        <p:nvSpPr>
          <p:cNvPr id="8" name="文本框 7">
            <a:extLst>
              <a:ext uri="{FF2B5EF4-FFF2-40B4-BE49-F238E27FC236}">
                <a16:creationId xmlns:a16="http://schemas.microsoft.com/office/drawing/2014/main" id="{6A270C4C-B7BB-41AF-B76C-C135D021E1BD}"/>
              </a:ext>
            </a:extLst>
          </p:cNvPr>
          <p:cNvSpPr txBox="1"/>
          <p:nvPr/>
        </p:nvSpPr>
        <p:spPr>
          <a:xfrm>
            <a:off x="491647" y="5033955"/>
            <a:ext cx="6093912" cy="1477328"/>
          </a:xfrm>
          <a:prstGeom prst="rect">
            <a:avLst/>
          </a:prstGeom>
          <a:noFill/>
        </p:spPr>
        <p:txBody>
          <a:bodyPr wrap="square">
            <a:spAutoFit/>
          </a:bodyPr>
          <a:lstStyle/>
          <a:p>
            <a:pPr>
              <a:buFontTx/>
              <a:buNone/>
              <a:defRPr/>
            </a:pPr>
            <a:r>
              <a:rPr lang="zh-CN" altLang="en-US" sz="1800" dirty="0">
                <a:latin typeface="Consolas" panose="020B0609020204030204" pitchFamily="49" charset="0"/>
              </a:rPr>
              <a:t>x = input('请输入一个三位数：')</a:t>
            </a:r>
          </a:p>
          <a:p>
            <a:pPr>
              <a:buFontTx/>
              <a:buNone/>
              <a:defRPr/>
            </a:pPr>
            <a:r>
              <a:rPr lang="zh-CN" altLang="en-US" sz="1800" dirty="0">
                <a:latin typeface="Consolas" panose="020B0609020204030204" pitchFamily="49" charset="0"/>
              </a:rPr>
              <a:t>x = int(x)</a:t>
            </a:r>
          </a:p>
          <a:p>
            <a:pPr>
              <a:buFontTx/>
              <a:buNone/>
              <a:defRPr/>
            </a:pPr>
            <a:r>
              <a:rPr lang="zh-CN" altLang="en-US" sz="1800" dirty="0">
                <a:latin typeface="Consolas" panose="020B0609020204030204" pitchFamily="49" charset="0"/>
              </a:rPr>
              <a:t>a, b = divmod(x, 100)</a:t>
            </a:r>
          </a:p>
          <a:p>
            <a:pPr>
              <a:buFontTx/>
              <a:buNone/>
              <a:defRPr/>
            </a:pPr>
            <a:r>
              <a:rPr lang="zh-CN" altLang="en-US" sz="1800" dirty="0">
                <a:latin typeface="Consolas" panose="020B0609020204030204" pitchFamily="49" charset="0"/>
              </a:rPr>
              <a:t>b, c = divmod(b, 10)</a:t>
            </a:r>
          </a:p>
          <a:p>
            <a:pPr>
              <a:buFontTx/>
              <a:buNone/>
              <a:defRPr/>
            </a:pPr>
            <a:r>
              <a:rPr lang="zh-CN" altLang="en-US" sz="1800" dirty="0">
                <a:latin typeface="Consolas" panose="020B0609020204030204" pitchFamily="49" charset="0"/>
              </a:rPr>
              <a:t>print(a, b, c)</a:t>
            </a:r>
          </a:p>
        </p:txBody>
      </p:sp>
      <p:sp>
        <p:nvSpPr>
          <p:cNvPr id="10" name="文本框 9">
            <a:extLst>
              <a:ext uri="{FF2B5EF4-FFF2-40B4-BE49-F238E27FC236}">
                <a16:creationId xmlns:a16="http://schemas.microsoft.com/office/drawing/2014/main" id="{CA9BFCF3-BA66-4496-9A1E-68F9BCB23D13}"/>
              </a:ext>
            </a:extLst>
          </p:cNvPr>
          <p:cNvSpPr txBox="1"/>
          <p:nvPr/>
        </p:nvSpPr>
        <p:spPr>
          <a:xfrm>
            <a:off x="6792239" y="3372757"/>
            <a:ext cx="6093912" cy="923330"/>
          </a:xfrm>
          <a:prstGeom prst="rect">
            <a:avLst/>
          </a:prstGeom>
          <a:noFill/>
        </p:spPr>
        <p:txBody>
          <a:bodyPr wrap="square">
            <a:spAutoFit/>
          </a:bodyPr>
          <a:lstStyle/>
          <a:p>
            <a:pPr>
              <a:buFontTx/>
              <a:buNone/>
              <a:defRPr/>
            </a:pPr>
            <a:r>
              <a:rPr lang="zh-CN" altLang="en-US" sz="1800" dirty="0">
                <a:latin typeface="Consolas" panose="020B0609020204030204" pitchFamily="49" charset="0"/>
              </a:rPr>
              <a:t>x = input('请输入一个三位数：')</a:t>
            </a:r>
          </a:p>
          <a:p>
            <a:pPr>
              <a:buFontTx/>
              <a:buNone/>
              <a:defRPr/>
            </a:pPr>
            <a:r>
              <a:rPr lang="zh-CN" altLang="en-US" sz="1800" dirty="0">
                <a:latin typeface="Consolas" panose="020B0609020204030204" pitchFamily="49" charset="0"/>
              </a:rPr>
              <a:t>a, b, c = map(int, x)</a:t>
            </a:r>
          </a:p>
          <a:p>
            <a:pPr>
              <a:buFontTx/>
              <a:buNone/>
              <a:defRPr/>
            </a:pPr>
            <a:r>
              <a:rPr lang="zh-CN" altLang="en-US" sz="1800" dirty="0">
                <a:latin typeface="Consolas" panose="020B0609020204030204" pitchFamily="49" charset="0"/>
              </a:rPr>
              <a:t>print(a, b, c)</a:t>
            </a:r>
          </a:p>
        </p:txBody>
      </p:sp>
    </p:spTree>
    <p:extLst>
      <p:ext uri="{BB962C8B-B14F-4D97-AF65-F5344CB8AC3E}">
        <p14:creationId xmlns:p14="http://schemas.microsoft.com/office/powerpoint/2010/main" val="163115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1A3ABA-4B05-447A-8893-7316DA8C45C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7CEC79D-5C16-4736-8CBD-272435D33BF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F83546C-33BD-4F2D-A4F0-AD978071FBBF}"/>
              </a:ext>
            </a:extLst>
          </p:cNvPr>
          <p:cNvSpPr>
            <a:spLocks noGrp="1"/>
          </p:cNvSpPr>
          <p:nvPr>
            <p:ph type="body" sz="quarter" idx="16"/>
          </p:nvPr>
        </p:nvSpPr>
        <p:spPr/>
        <p:txBody>
          <a:bodyPr/>
          <a:lstStyle/>
          <a:p>
            <a:r>
              <a:rPr lang="zh-CN" altLang="en-US" sz="2400" dirty="0"/>
              <a:t>已知三角形的两边长及其夹角，求第三边长。</a:t>
            </a:r>
          </a:p>
          <a:p>
            <a:endParaRPr lang="zh-CN" altLang="en-US" dirty="0"/>
          </a:p>
        </p:txBody>
      </p:sp>
      <p:sp>
        <p:nvSpPr>
          <p:cNvPr id="6" name="文本框 5">
            <a:extLst>
              <a:ext uri="{FF2B5EF4-FFF2-40B4-BE49-F238E27FC236}">
                <a16:creationId xmlns:a16="http://schemas.microsoft.com/office/drawing/2014/main" id="{FA6BA0E2-D56A-412B-B960-01CD24B48AFE}"/>
              </a:ext>
            </a:extLst>
          </p:cNvPr>
          <p:cNvSpPr txBox="1"/>
          <p:nvPr/>
        </p:nvSpPr>
        <p:spPr>
          <a:xfrm>
            <a:off x="1157408" y="1841593"/>
            <a:ext cx="10339192" cy="1754326"/>
          </a:xfrm>
          <a:prstGeom prst="rect">
            <a:avLst/>
          </a:prstGeom>
          <a:noFill/>
        </p:spPr>
        <p:txBody>
          <a:bodyPr wrap="square">
            <a:spAutoFit/>
          </a:bodyPr>
          <a:lstStyle/>
          <a:p>
            <a:pPr>
              <a:spcBef>
                <a:spcPct val="0"/>
              </a:spcBef>
              <a:buFont typeface="Wingdings" panose="05000000000000000000" pitchFamily="2" charset="2"/>
              <a:buNone/>
              <a:defRPr/>
            </a:pPr>
            <a:r>
              <a:rPr lang="en-US" altLang="zh-CN" sz="1800" dirty="0">
                <a:latin typeface="Consolas" panose="020B0609020204030204" pitchFamily="49" charset="0"/>
              </a:rPr>
              <a:t>import math</a:t>
            </a:r>
          </a:p>
          <a:p>
            <a:pPr>
              <a:spcBef>
                <a:spcPct val="0"/>
              </a:spcBef>
              <a:buFont typeface="Wingdings" panose="05000000000000000000" pitchFamily="2" charset="2"/>
              <a:buNone/>
              <a:defRPr/>
            </a:pPr>
            <a:endParaRPr lang="en-US" altLang="zh-CN" sz="1800" dirty="0">
              <a:latin typeface="Consolas" panose="020B0609020204030204" pitchFamily="49" charset="0"/>
            </a:endParaRPr>
          </a:p>
          <a:p>
            <a:pPr>
              <a:spcBef>
                <a:spcPct val="0"/>
              </a:spcBef>
              <a:buFont typeface="Wingdings" panose="05000000000000000000" pitchFamily="2" charset="2"/>
              <a:buNone/>
              <a:defRPr/>
            </a:pPr>
            <a:r>
              <a:rPr lang="en-US" altLang="zh-CN" sz="1800" dirty="0">
                <a:latin typeface="Consolas" panose="020B0609020204030204" pitchFamily="49" charset="0"/>
              </a:rPr>
              <a:t>x = input('</a:t>
            </a:r>
            <a:r>
              <a:rPr lang="en-US" altLang="zh-CN" sz="1800" dirty="0" err="1">
                <a:latin typeface="Consolas" panose="020B0609020204030204" pitchFamily="49" charset="0"/>
              </a:rPr>
              <a:t>输入两边长及夹角（度</a:t>
            </a:r>
            <a:r>
              <a:rPr lang="en-US" altLang="zh-CN" sz="1800" dirty="0">
                <a:latin typeface="Consolas" panose="020B0609020204030204" pitchFamily="49" charset="0"/>
              </a:rPr>
              <a:t>）：')</a:t>
            </a:r>
          </a:p>
          <a:p>
            <a:pPr>
              <a:spcBef>
                <a:spcPct val="0"/>
              </a:spcBef>
              <a:buFont typeface="Wingdings" panose="05000000000000000000" pitchFamily="2" charset="2"/>
              <a:buNone/>
              <a:defRPr/>
            </a:pPr>
            <a:r>
              <a:rPr lang="en-US" altLang="zh-CN" sz="1800" dirty="0">
                <a:latin typeface="Consolas" panose="020B0609020204030204" pitchFamily="49" charset="0"/>
              </a:rPr>
              <a:t>a, b, theta = map(float, </a:t>
            </a:r>
            <a:r>
              <a:rPr lang="en-US" altLang="zh-CN" sz="1800" dirty="0" err="1">
                <a:latin typeface="Consolas" panose="020B0609020204030204" pitchFamily="49" charset="0"/>
              </a:rPr>
              <a:t>x.split</a:t>
            </a:r>
            <a:r>
              <a:rPr lang="en-US" altLang="zh-CN" sz="1800" dirty="0">
                <a:latin typeface="Consolas" panose="020B0609020204030204" pitchFamily="49" charset="0"/>
              </a:rPr>
              <a:t>())</a:t>
            </a:r>
          </a:p>
          <a:p>
            <a:pPr>
              <a:spcBef>
                <a:spcPct val="0"/>
              </a:spcBef>
              <a:buFont typeface="Wingdings" panose="05000000000000000000" pitchFamily="2" charset="2"/>
              <a:buNone/>
              <a:defRPr/>
            </a:pPr>
            <a:r>
              <a:rPr lang="en-US" altLang="zh-CN" sz="1800" dirty="0">
                <a:latin typeface="Consolas" panose="020B0609020204030204" pitchFamily="49" charset="0"/>
              </a:rPr>
              <a:t>c = </a:t>
            </a:r>
            <a:r>
              <a:rPr lang="en-US" altLang="zh-CN" sz="1800" dirty="0" err="1">
                <a:latin typeface="Consolas" panose="020B0609020204030204" pitchFamily="49" charset="0"/>
              </a:rPr>
              <a:t>math.sqrt</a:t>
            </a:r>
            <a:r>
              <a:rPr lang="en-US" altLang="zh-CN" sz="1800" dirty="0">
                <a:latin typeface="Consolas" panose="020B0609020204030204" pitchFamily="49" charset="0"/>
              </a:rPr>
              <a:t>(a**2 + b**2 - 2*a*b*</a:t>
            </a:r>
            <a:r>
              <a:rPr lang="en-US" altLang="zh-CN" sz="1800" dirty="0" err="1">
                <a:latin typeface="Consolas" panose="020B0609020204030204" pitchFamily="49" charset="0"/>
              </a:rPr>
              <a:t>math.cos</a:t>
            </a:r>
            <a:r>
              <a:rPr lang="en-US" altLang="zh-CN" sz="1800" dirty="0">
                <a:latin typeface="Consolas" panose="020B0609020204030204" pitchFamily="49" charset="0"/>
              </a:rPr>
              <a:t>(theta*</a:t>
            </a:r>
            <a:r>
              <a:rPr lang="en-US" altLang="zh-CN" sz="1800" dirty="0" err="1">
                <a:latin typeface="Consolas" panose="020B0609020204030204" pitchFamily="49" charset="0"/>
              </a:rPr>
              <a:t>math.pi</a:t>
            </a:r>
            <a:r>
              <a:rPr lang="en-US" altLang="zh-CN" sz="1800" dirty="0">
                <a:latin typeface="Consolas" panose="020B0609020204030204" pitchFamily="49" charset="0"/>
              </a:rPr>
              <a:t>/180))</a:t>
            </a:r>
          </a:p>
          <a:p>
            <a:pPr>
              <a:spcBef>
                <a:spcPct val="0"/>
              </a:spcBef>
              <a:buFont typeface="Wingdings" panose="05000000000000000000" pitchFamily="2" charset="2"/>
              <a:buNone/>
              <a:defRPr/>
            </a:pPr>
            <a:r>
              <a:rPr lang="en-US" altLang="zh-CN" sz="1800" dirty="0">
                <a:latin typeface="Consolas" panose="020B0609020204030204" pitchFamily="49" charset="0"/>
              </a:rPr>
              <a:t>print('c=', c)</a:t>
            </a:r>
          </a:p>
        </p:txBody>
      </p:sp>
    </p:spTree>
    <p:extLst>
      <p:ext uri="{BB962C8B-B14F-4D97-AF65-F5344CB8AC3E}">
        <p14:creationId xmlns:p14="http://schemas.microsoft.com/office/powerpoint/2010/main" val="224598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CAE7A6-23CB-465E-99E5-472B9991DEA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2E00466-9264-4D69-A3AA-064DBBDD3FEA}"/>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072145E-B163-4FAE-9300-06274469FCB7}"/>
              </a:ext>
            </a:extLst>
          </p:cNvPr>
          <p:cNvSpPr>
            <a:spLocks noGrp="1"/>
          </p:cNvSpPr>
          <p:nvPr>
            <p:ph type="body" sz="quarter" idx="16"/>
          </p:nvPr>
        </p:nvSpPr>
        <p:spPr/>
        <p:txBody>
          <a:bodyPr/>
          <a:lstStyle/>
          <a:p>
            <a:r>
              <a:rPr lang="zh-CN" altLang="en-US" sz="2400" dirty="0"/>
              <a:t>任意输入三个英文单词，按字典顺序输出。</a:t>
            </a:r>
          </a:p>
          <a:p>
            <a:endParaRPr lang="zh-CN" altLang="en-US" dirty="0"/>
          </a:p>
        </p:txBody>
      </p:sp>
      <p:sp>
        <p:nvSpPr>
          <p:cNvPr id="6" name="文本框 5">
            <a:extLst>
              <a:ext uri="{FF2B5EF4-FFF2-40B4-BE49-F238E27FC236}">
                <a16:creationId xmlns:a16="http://schemas.microsoft.com/office/drawing/2014/main" id="{1A9891AA-0E3C-4CB2-941D-48B7575FD6BA}"/>
              </a:ext>
            </a:extLst>
          </p:cNvPr>
          <p:cNvSpPr txBox="1"/>
          <p:nvPr/>
        </p:nvSpPr>
        <p:spPr>
          <a:xfrm>
            <a:off x="1055134" y="2194708"/>
            <a:ext cx="6093912" cy="4111895"/>
          </a:xfrm>
          <a:prstGeom prst="rect">
            <a:avLst/>
          </a:prstGeom>
          <a:noFill/>
        </p:spPr>
        <p:txBody>
          <a:bodyPr wrap="square">
            <a:spAutoFit/>
          </a:bodyPr>
          <a:lstStyle/>
          <a:p>
            <a:pPr>
              <a:spcBef>
                <a:spcPct val="0"/>
              </a:spcBef>
              <a:buFont typeface="Wingdings" panose="05000000000000000000" pitchFamily="2" charset="2"/>
              <a:buNone/>
              <a:defRPr/>
            </a:pPr>
            <a:r>
              <a:rPr lang="en-US" altLang="zh-CN" sz="1800" dirty="0">
                <a:latin typeface="Consolas" panose="020B0609020204030204" pitchFamily="49" charset="0"/>
              </a:rPr>
              <a:t>s = input('</a:t>
            </a:r>
            <a:r>
              <a:rPr lang="en-US" altLang="zh-CN" sz="1800" dirty="0" err="1">
                <a:latin typeface="Consolas" panose="020B0609020204030204" pitchFamily="49" charset="0"/>
              </a:rPr>
              <a:t>x,y,z</a:t>
            </a:r>
            <a:r>
              <a:rPr lang="en-US" altLang="zh-CN" sz="1800" dirty="0">
                <a:latin typeface="Consolas" panose="020B0609020204030204" pitchFamily="49" charset="0"/>
              </a:rPr>
              <a:t>=')</a:t>
            </a:r>
          </a:p>
          <a:p>
            <a:pPr>
              <a:spcBef>
                <a:spcPct val="0"/>
              </a:spcBef>
              <a:buFont typeface="Wingdings" panose="05000000000000000000" pitchFamily="2" charset="2"/>
              <a:buNone/>
              <a:defRPr/>
            </a:pPr>
            <a:r>
              <a:rPr lang="en-US" altLang="zh-CN" sz="1800" dirty="0">
                <a:latin typeface="Consolas" panose="020B0609020204030204" pitchFamily="49" charset="0"/>
              </a:rPr>
              <a:t>x, y, z = </a:t>
            </a:r>
            <a:r>
              <a:rPr lang="en-US" altLang="zh-CN" sz="1800" dirty="0" err="1">
                <a:latin typeface="Consolas" panose="020B0609020204030204" pitchFamily="49" charset="0"/>
              </a:rPr>
              <a:t>s.split</a:t>
            </a:r>
            <a:r>
              <a:rPr lang="en-US" altLang="zh-CN" sz="1800" dirty="0">
                <a:latin typeface="Consolas" panose="020B0609020204030204" pitchFamily="49" charset="0"/>
              </a:rPr>
              <a:t>(',') </a:t>
            </a:r>
          </a:p>
          <a:p>
            <a:pPr>
              <a:spcBef>
                <a:spcPct val="0"/>
              </a:spcBef>
              <a:buFont typeface="Wingdings" panose="05000000000000000000" pitchFamily="2" charset="2"/>
              <a:buNone/>
              <a:defRPr/>
            </a:pPr>
            <a:r>
              <a:rPr lang="en-US" altLang="zh-CN" sz="1800" dirty="0">
                <a:latin typeface="Consolas" panose="020B0609020204030204" pitchFamily="49" charset="0"/>
              </a:rPr>
              <a:t>if x &gt; y:</a:t>
            </a:r>
          </a:p>
          <a:p>
            <a:pPr>
              <a:spcBef>
                <a:spcPct val="0"/>
              </a:spcBef>
              <a:buFont typeface="Wingdings" panose="05000000000000000000" pitchFamily="2" charset="2"/>
              <a:buNone/>
              <a:defRPr/>
            </a:pPr>
            <a:r>
              <a:rPr lang="en-US" altLang="zh-CN" sz="1800" dirty="0">
                <a:latin typeface="Consolas" panose="020B0609020204030204" pitchFamily="49" charset="0"/>
              </a:rPr>
              <a:t> 	x, y = y, x </a:t>
            </a:r>
          </a:p>
          <a:p>
            <a:pPr>
              <a:spcBef>
                <a:spcPct val="0"/>
              </a:spcBef>
              <a:buFont typeface="Wingdings" panose="05000000000000000000" pitchFamily="2" charset="2"/>
              <a:buNone/>
              <a:defRPr/>
            </a:pPr>
            <a:r>
              <a:rPr lang="en-US" altLang="zh-CN" sz="1800" dirty="0">
                <a:latin typeface="Consolas" panose="020B0609020204030204" pitchFamily="49" charset="0"/>
              </a:rPr>
              <a:t>if x &gt; z:</a:t>
            </a:r>
          </a:p>
          <a:p>
            <a:pPr>
              <a:spcBef>
                <a:spcPct val="0"/>
              </a:spcBef>
              <a:buFont typeface="Wingdings" panose="05000000000000000000" pitchFamily="2" charset="2"/>
              <a:buNone/>
              <a:defRPr/>
            </a:pPr>
            <a:r>
              <a:rPr lang="en-US" altLang="zh-CN" sz="1800" dirty="0">
                <a:latin typeface="Consolas" panose="020B0609020204030204" pitchFamily="49" charset="0"/>
              </a:rPr>
              <a:t>    x, z = z, x</a:t>
            </a:r>
          </a:p>
          <a:p>
            <a:pPr>
              <a:spcBef>
                <a:spcPct val="0"/>
              </a:spcBef>
              <a:buFont typeface="Wingdings" panose="05000000000000000000" pitchFamily="2" charset="2"/>
              <a:buNone/>
              <a:defRPr/>
            </a:pPr>
            <a:r>
              <a:rPr lang="en-US" altLang="zh-CN" sz="1800" dirty="0">
                <a:latin typeface="Consolas" panose="020B0609020204030204" pitchFamily="49" charset="0"/>
              </a:rPr>
              <a:t>if y &gt; z:</a:t>
            </a:r>
          </a:p>
          <a:p>
            <a:pPr>
              <a:spcBef>
                <a:spcPct val="0"/>
              </a:spcBef>
              <a:buFont typeface="Wingdings" panose="05000000000000000000" pitchFamily="2" charset="2"/>
              <a:buNone/>
              <a:defRPr/>
            </a:pPr>
            <a:r>
              <a:rPr lang="en-US" altLang="zh-CN" sz="1800" dirty="0">
                <a:latin typeface="Consolas" panose="020B0609020204030204" pitchFamily="49" charset="0"/>
              </a:rPr>
              <a:t>    y, z = z, y</a:t>
            </a:r>
          </a:p>
          <a:p>
            <a:pPr>
              <a:spcBef>
                <a:spcPct val="0"/>
              </a:spcBef>
              <a:buFont typeface="Wingdings" panose="05000000000000000000" pitchFamily="2" charset="2"/>
              <a:buNone/>
              <a:defRPr/>
            </a:pPr>
            <a:r>
              <a:rPr lang="en-US" altLang="zh-CN" sz="1800" dirty="0">
                <a:latin typeface="Consolas" panose="020B0609020204030204" pitchFamily="49" charset="0"/>
              </a:rPr>
              <a:t>print(x, y, z)</a:t>
            </a:r>
          </a:p>
          <a:p>
            <a:pPr>
              <a:lnSpc>
                <a:spcPct val="80000"/>
              </a:lnSpc>
              <a:spcBef>
                <a:spcPct val="0"/>
              </a:spcBef>
              <a:buFont typeface="Wingdings" panose="05000000000000000000" pitchFamily="2" charset="2"/>
              <a:buNone/>
              <a:defRPr/>
            </a:pPr>
            <a:endParaRPr lang="en-US" altLang="zh-CN" sz="2000" dirty="0">
              <a:latin typeface="Times New Roman" panose="02020603050405020304" pitchFamily="18" charset="0"/>
            </a:endParaRPr>
          </a:p>
          <a:p>
            <a:pPr>
              <a:lnSpc>
                <a:spcPct val="80000"/>
              </a:lnSpc>
              <a:spcBef>
                <a:spcPts val="600"/>
              </a:spcBef>
              <a:spcAft>
                <a:spcPts val="600"/>
              </a:spcAft>
              <a:buFont typeface="Wingdings" panose="05000000000000000000" pitchFamily="2" charset="2"/>
              <a:buChar char="§"/>
              <a:defRPr/>
            </a:pPr>
            <a:r>
              <a:rPr lang="zh-CN" altLang="en-US" sz="2400" dirty="0">
                <a:latin typeface="Times New Roman" panose="02020603050405020304" pitchFamily="18" charset="0"/>
              </a:rPr>
              <a:t>或直接写为：</a:t>
            </a:r>
          </a:p>
          <a:p>
            <a:pPr>
              <a:spcBef>
                <a:spcPct val="0"/>
              </a:spcBef>
              <a:buFont typeface="Wingdings" panose="05000000000000000000" pitchFamily="2" charset="2"/>
              <a:buNone/>
              <a:defRPr/>
            </a:pPr>
            <a:r>
              <a:rPr lang="en-US" altLang="zh-CN" sz="1800" dirty="0">
                <a:latin typeface="Consolas" panose="020B0609020204030204" pitchFamily="49" charset="0"/>
                <a:sym typeface="Arial" panose="020B0604020202020204" pitchFamily="34" charset="0"/>
              </a:rPr>
              <a:t>s = input('</a:t>
            </a:r>
            <a:r>
              <a:rPr lang="en-US" altLang="zh-CN" sz="1800" dirty="0" err="1">
                <a:latin typeface="Consolas" panose="020B0609020204030204" pitchFamily="49" charset="0"/>
                <a:sym typeface="Arial" panose="020B0604020202020204" pitchFamily="34" charset="0"/>
              </a:rPr>
              <a:t>x,y,z</a:t>
            </a:r>
            <a:r>
              <a:rPr lang="en-US" altLang="zh-CN" sz="1800" dirty="0">
                <a:latin typeface="Consolas" panose="020B0609020204030204" pitchFamily="49" charset="0"/>
                <a:sym typeface="Arial" panose="020B0604020202020204" pitchFamily="34" charset="0"/>
              </a:rPr>
              <a:t>=')</a:t>
            </a:r>
          </a:p>
          <a:p>
            <a:pPr>
              <a:spcBef>
                <a:spcPct val="0"/>
              </a:spcBef>
              <a:buFont typeface="Wingdings" panose="05000000000000000000" pitchFamily="2" charset="2"/>
              <a:buNone/>
              <a:defRPr/>
            </a:pPr>
            <a:r>
              <a:rPr lang="en-US" altLang="zh-CN" sz="1800" dirty="0">
                <a:latin typeface="Consolas" panose="020B0609020204030204" pitchFamily="49" charset="0"/>
                <a:sym typeface="Arial" panose="020B0604020202020204" pitchFamily="34" charset="0"/>
              </a:rPr>
              <a:t>x, y, z = sorted(</a:t>
            </a:r>
            <a:r>
              <a:rPr lang="en-US" altLang="zh-CN" sz="1800" dirty="0" err="1">
                <a:latin typeface="Consolas" panose="020B0609020204030204" pitchFamily="49" charset="0"/>
                <a:sym typeface="Arial" panose="020B0604020202020204" pitchFamily="34" charset="0"/>
              </a:rPr>
              <a:t>s.split</a:t>
            </a:r>
            <a:r>
              <a:rPr lang="en-US" altLang="zh-CN" sz="1800" dirty="0">
                <a:latin typeface="Consolas" panose="020B0609020204030204" pitchFamily="49" charset="0"/>
                <a:sym typeface="Arial" panose="020B0604020202020204" pitchFamily="34" charset="0"/>
              </a:rPr>
              <a:t>(','))</a:t>
            </a:r>
          </a:p>
          <a:p>
            <a:pPr>
              <a:spcBef>
                <a:spcPct val="0"/>
              </a:spcBef>
              <a:buFont typeface="Wingdings" panose="05000000000000000000" pitchFamily="2" charset="2"/>
              <a:buNone/>
              <a:defRPr/>
            </a:pPr>
            <a:r>
              <a:rPr lang="en-US" altLang="zh-CN" sz="1800" dirty="0">
                <a:latin typeface="Consolas" panose="020B0609020204030204" pitchFamily="49" charset="0"/>
                <a:sym typeface="Arial" panose="020B0604020202020204" pitchFamily="34" charset="0"/>
              </a:rPr>
              <a:t>print(x, y, z)</a:t>
            </a:r>
            <a:endParaRPr lang="zh-CN" altLang="en-US" dirty="0"/>
          </a:p>
        </p:txBody>
      </p:sp>
    </p:spTree>
    <p:extLst>
      <p:ext uri="{BB962C8B-B14F-4D97-AF65-F5344CB8AC3E}">
        <p14:creationId xmlns:p14="http://schemas.microsoft.com/office/powerpoint/2010/main" val="11914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1C84BF8-A3BC-4BE6-B1CD-913EFED94EA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9046F8E-C1FE-4F40-B424-9FE119641DA6}"/>
              </a:ext>
            </a:extLst>
          </p:cNvPr>
          <p:cNvSpPr>
            <a:spLocks noGrp="1"/>
          </p:cNvSpPr>
          <p:nvPr>
            <p:ph type="body" sz="quarter" idx="15"/>
          </p:nvPr>
        </p:nvSpPr>
        <p:spPr/>
        <p:txBody>
          <a:bodyPr/>
          <a:lstStyle/>
          <a:p>
            <a:r>
              <a:rPr lang="zh-CN" altLang="en-US" dirty="0"/>
              <a:t>知识点回顾小助手</a:t>
            </a:r>
          </a:p>
        </p:txBody>
      </p:sp>
      <p:sp>
        <p:nvSpPr>
          <p:cNvPr id="4" name="文本占位符 3">
            <a:extLst>
              <a:ext uri="{FF2B5EF4-FFF2-40B4-BE49-F238E27FC236}">
                <a16:creationId xmlns:a16="http://schemas.microsoft.com/office/drawing/2014/main" id="{C0710285-6948-4826-9602-715F0E4C4297}"/>
              </a:ext>
            </a:extLst>
          </p:cNvPr>
          <p:cNvSpPr>
            <a:spLocks noGrp="1"/>
          </p:cNvSpPr>
          <p:nvPr>
            <p:ph type="body" sz="quarter" idx="16"/>
          </p:nvPr>
        </p:nvSpPr>
        <p:spPr/>
        <p:txBody>
          <a:bodyPr/>
          <a:lstStyle/>
          <a:p>
            <a:r>
              <a:rPr lang="zh-CN" altLang="en-US" dirty="0"/>
              <a:t>动态编程语言</a:t>
            </a:r>
            <a:endParaRPr lang="en-US" altLang="zh-CN" dirty="0"/>
          </a:p>
          <a:p>
            <a:pPr lvl="1"/>
            <a:r>
              <a:rPr lang="zh-CN" altLang="en-US" dirty="0"/>
              <a:t>是一类在运行时可以改变其结构的语言：例如</a:t>
            </a:r>
            <a:r>
              <a:rPr lang="zh-CN" altLang="en-US" dirty="0">
                <a:solidFill>
                  <a:srgbClr val="FF0000"/>
                </a:solidFill>
              </a:rPr>
              <a:t>新的函数、对象、甚至代码可以被引进，已有的函数可以被删除或是其他结构上的变化</a:t>
            </a:r>
            <a:r>
              <a:rPr lang="zh-CN" altLang="en-US" dirty="0"/>
              <a:t>。通俗点说就是</a:t>
            </a:r>
            <a:r>
              <a:rPr lang="zh-CN" altLang="en-US" b="1" dirty="0">
                <a:solidFill>
                  <a:srgbClr val="C00000"/>
                </a:solidFill>
              </a:rPr>
              <a:t>在运行时代码可以根据某些条件改变自身结构</a:t>
            </a:r>
            <a:r>
              <a:rPr lang="zh-CN" altLang="en-US" dirty="0"/>
              <a:t>。</a:t>
            </a:r>
          </a:p>
          <a:p>
            <a:pPr lvl="1"/>
            <a:r>
              <a:rPr lang="zh-CN" altLang="en-US" dirty="0"/>
              <a:t>主要动态语言：</a:t>
            </a:r>
            <a:r>
              <a:rPr lang="en-US" altLang="zh-CN" dirty="0"/>
              <a:t>Object-C</a:t>
            </a:r>
            <a:r>
              <a:rPr lang="zh-CN" altLang="en-US" dirty="0"/>
              <a:t>、</a:t>
            </a:r>
            <a:r>
              <a:rPr lang="en-US" altLang="zh-CN" dirty="0"/>
              <a:t>JavaScript</a:t>
            </a:r>
            <a:r>
              <a:rPr lang="zh-CN" altLang="en-US" dirty="0"/>
              <a:t>、</a:t>
            </a:r>
            <a:r>
              <a:rPr lang="en-US" altLang="zh-CN" dirty="0"/>
              <a:t>PHP</a:t>
            </a:r>
            <a:r>
              <a:rPr lang="zh-CN" altLang="en-US" dirty="0"/>
              <a:t>、</a:t>
            </a:r>
            <a:r>
              <a:rPr lang="en-US" altLang="zh-CN" dirty="0"/>
              <a:t>Python</a:t>
            </a:r>
            <a:r>
              <a:rPr lang="zh-CN" altLang="en-US" dirty="0"/>
              <a:t>、</a:t>
            </a:r>
            <a:r>
              <a:rPr lang="en-US" altLang="zh-CN" dirty="0"/>
              <a:t>Erlang</a:t>
            </a:r>
            <a:r>
              <a:rPr lang="zh-CN" altLang="en-US" dirty="0"/>
              <a:t>。</a:t>
            </a:r>
            <a:endParaRPr lang="en-US" altLang="zh-CN" dirty="0"/>
          </a:p>
          <a:p>
            <a:r>
              <a:rPr lang="zh-CN" altLang="en-US" dirty="0"/>
              <a:t>静态编程语言</a:t>
            </a:r>
            <a:endParaRPr lang="en-US" altLang="zh-CN" dirty="0"/>
          </a:p>
          <a:p>
            <a:pPr lvl="1"/>
            <a:r>
              <a:rPr lang="zh-CN" altLang="en-US" dirty="0"/>
              <a:t>运行时结构不可变的语言就是静态语言。如</a:t>
            </a:r>
            <a:r>
              <a:rPr lang="en-US" altLang="zh-CN" dirty="0"/>
              <a:t>Java</a:t>
            </a:r>
            <a:r>
              <a:rPr lang="zh-CN" altLang="en-US" dirty="0"/>
              <a:t>、</a:t>
            </a:r>
            <a:r>
              <a:rPr lang="en-US" altLang="zh-CN" dirty="0"/>
              <a:t>C</a:t>
            </a:r>
            <a:r>
              <a:rPr lang="zh-CN" altLang="en-US" dirty="0"/>
              <a:t>、</a:t>
            </a:r>
            <a:r>
              <a:rPr lang="en-US" altLang="zh-CN" dirty="0"/>
              <a:t>C++</a:t>
            </a:r>
            <a:r>
              <a:rPr lang="zh-CN" altLang="en-US" dirty="0"/>
              <a:t>、</a:t>
            </a:r>
            <a:r>
              <a:rPr lang="en-US" altLang="zh-CN" dirty="0"/>
              <a:t>C#</a:t>
            </a:r>
            <a:r>
              <a:rPr lang="zh-CN" altLang="en-US" dirty="0"/>
              <a:t>。</a:t>
            </a:r>
            <a:r>
              <a:rPr lang="en-US" altLang="zh-CN" dirty="0"/>
              <a:t>PS</a:t>
            </a:r>
            <a:r>
              <a:rPr lang="zh-CN" altLang="en-US" dirty="0"/>
              <a:t>：</a:t>
            </a:r>
            <a:r>
              <a:rPr lang="en-US" altLang="zh-CN" dirty="0"/>
              <a:t>C#</a:t>
            </a:r>
            <a:r>
              <a:rPr lang="zh-CN" altLang="en-US" dirty="0"/>
              <a:t>不是动态语言，但是</a:t>
            </a:r>
            <a:r>
              <a:rPr lang="en-US" altLang="zh-CN" dirty="0"/>
              <a:t>MS</a:t>
            </a:r>
            <a:r>
              <a:rPr lang="zh-CN" altLang="en-US" dirty="0"/>
              <a:t>有将</a:t>
            </a:r>
            <a:r>
              <a:rPr lang="en-US" altLang="zh-CN" dirty="0"/>
              <a:t>.NET</a:t>
            </a:r>
            <a:r>
              <a:rPr lang="zh-CN" altLang="en-US" dirty="0"/>
              <a:t>支持动态语言的趋势，</a:t>
            </a:r>
            <a:r>
              <a:rPr lang="en-US" altLang="zh-CN" dirty="0"/>
              <a:t>3.0</a:t>
            </a:r>
            <a:r>
              <a:rPr lang="zh-CN" altLang="en-US" dirty="0"/>
              <a:t>吸收了一定动态特征</a:t>
            </a:r>
            <a:r>
              <a:rPr lang="en-US" altLang="zh-CN" dirty="0"/>
              <a:t>,</a:t>
            </a:r>
            <a:r>
              <a:rPr lang="zh-CN" altLang="en-US" dirty="0"/>
              <a:t>比如 匿名函数</a:t>
            </a:r>
            <a:r>
              <a:rPr lang="en-US" altLang="zh-CN" dirty="0"/>
              <a:t>,</a:t>
            </a:r>
            <a:r>
              <a:rPr lang="zh-CN" altLang="en-US" dirty="0"/>
              <a:t>临时类型</a:t>
            </a:r>
            <a:r>
              <a:rPr lang="en-US" altLang="zh-CN" dirty="0"/>
              <a:t>,</a:t>
            </a:r>
            <a:r>
              <a:rPr lang="zh-CN" altLang="en-US" dirty="0"/>
              <a:t>临时变量等</a:t>
            </a:r>
          </a:p>
        </p:txBody>
      </p:sp>
    </p:spTree>
    <p:extLst>
      <p:ext uri="{BB962C8B-B14F-4D97-AF65-F5344CB8AC3E}">
        <p14:creationId xmlns:p14="http://schemas.microsoft.com/office/powerpoint/2010/main" val="386801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9"/>
          <p:cNvSpPr>
            <a:spLocks noGrp="1"/>
          </p:cNvSpPr>
          <p:nvPr>
            <p:ph type="body" sz="quarter" idx="11"/>
          </p:nvPr>
        </p:nvSpPr>
        <p:spPr/>
        <p:txBody>
          <a:bodyPr/>
          <a:lstStyle/>
          <a:p>
            <a:r>
              <a:rPr lang="en-US" altLang="zh-CN" kern="0" dirty="0"/>
              <a:t>PART THREE</a:t>
            </a:r>
            <a:endParaRPr lang="zh-CN" altLang="en-US" kern="0" dirty="0"/>
          </a:p>
        </p:txBody>
      </p:sp>
      <p:sp>
        <p:nvSpPr>
          <p:cNvPr id="19" name="文本占位符 18"/>
          <p:cNvSpPr>
            <a:spLocks noGrp="1"/>
          </p:cNvSpPr>
          <p:nvPr>
            <p:ph type="body" sz="quarter" idx="12"/>
          </p:nvPr>
        </p:nvSpPr>
        <p:spPr/>
        <p:txBody>
          <a:bodyPr/>
          <a:lstStyle/>
          <a:p>
            <a:r>
              <a:rPr lang="en-US" altLang="zh-CN" dirty="0"/>
              <a:t>3</a:t>
            </a:r>
            <a:endParaRPr lang="zh-CN" altLang="en-US" dirty="0"/>
          </a:p>
        </p:txBody>
      </p:sp>
      <p:sp>
        <p:nvSpPr>
          <p:cNvPr id="24" name="文本占位符 11"/>
          <p:cNvSpPr>
            <a:spLocks noGrp="1"/>
          </p:cNvSpPr>
          <p:nvPr>
            <p:ph type="body" sz="quarter" idx="13"/>
          </p:nvPr>
        </p:nvSpPr>
        <p:spPr/>
        <p:txBody>
          <a:bodyPr/>
          <a:lstStyle/>
          <a:p>
            <a:r>
              <a:rPr lang="en-US" altLang="zh-CN" dirty="0"/>
              <a:t>2.3 Python</a:t>
            </a:r>
            <a:r>
              <a:rPr lang="zh-CN" altLang="en-US" dirty="0"/>
              <a:t>的序列</a:t>
            </a:r>
          </a:p>
        </p:txBody>
      </p:sp>
      <p:sp>
        <p:nvSpPr>
          <p:cNvPr id="26" name="文本占位符 12"/>
          <p:cNvSpPr>
            <a:spLocks noGrp="1"/>
          </p:cNvSpPr>
          <p:nvPr>
            <p:ph type="body" sz="quarter" idx="15"/>
          </p:nvPr>
        </p:nvSpPr>
        <p:spPr/>
        <p:txBody>
          <a:bodyPr/>
          <a:lstStyle/>
          <a:p>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pic>
        <p:nvPicPr>
          <p:cNvPr id="6" name="图片 5">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637" y="6349425"/>
            <a:ext cx="1873178" cy="247259"/>
          </a:xfrm>
          <a:prstGeom prst="rect">
            <a:avLst/>
          </a:prstGeom>
        </p:spPr>
      </p:pic>
    </p:spTree>
    <p:extLst>
      <p:ext uri="{BB962C8B-B14F-4D97-AF65-F5344CB8AC3E}">
        <p14:creationId xmlns:p14="http://schemas.microsoft.com/office/powerpoint/2010/main" val="4011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76CD2B-275A-4B36-83E1-DE78DC4F0DD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F284BFF-6001-4C0A-A347-DB7ED0C49F3E}"/>
              </a:ext>
            </a:extLst>
          </p:cNvPr>
          <p:cNvSpPr>
            <a:spLocks noGrp="1"/>
          </p:cNvSpPr>
          <p:nvPr>
            <p:ph type="body" sz="quarter" idx="15"/>
          </p:nvPr>
        </p:nvSpPr>
        <p:spPr/>
        <p:txBody>
          <a:bodyPr/>
          <a:lstStyle/>
          <a:p>
            <a:r>
              <a:rPr lang="en-US" altLang="zh-CN" dirty="0"/>
              <a:t>Python</a:t>
            </a:r>
            <a:r>
              <a:rPr lang="zh-CN" altLang="en-US" dirty="0"/>
              <a:t>序列概述</a:t>
            </a:r>
          </a:p>
        </p:txBody>
      </p:sp>
      <p:sp>
        <p:nvSpPr>
          <p:cNvPr id="4" name="文本占位符 3">
            <a:extLst>
              <a:ext uri="{FF2B5EF4-FFF2-40B4-BE49-F238E27FC236}">
                <a16:creationId xmlns:a16="http://schemas.microsoft.com/office/drawing/2014/main" id="{BDD043C9-AF4A-48BA-9A34-271837EFC9F1}"/>
              </a:ext>
            </a:extLst>
          </p:cNvPr>
          <p:cNvSpPr>
            <a:spLocks noGrp="1"/>
          </p:cNvSpPr>
          <p:nvPr>
            <p:ph type="body" sz="quarter" idx="16"/>
          </p:nvPr>
        </p:nvSpPr>
        <p:spPr/>
        <p:txBody>
          <a:bodyPr/>
          <a:lstStyle/>
          <a:p>
            <a:r>
              <a:rPr lang="en-US" altLang="zh-CN" dirty="0"/>
              <a:t>Python</a:t>
            </a:r>
            <a:r>
              <a:rPr lang="zh-CN" altLang="en-US" dirty="0"/>
              <a:t>序列类似于其他语言中的数组，但功能要强大很多。</a:t>
            </a:r>
          </a:p>
          <a:p>
            <a:r>
              <a:rPr lang="en-US" altLang="zh-CN" dirty="0"/>
              <a:t>Python</a:t>
            </a:r>
            <a:r>
              <a:rPr lang="zh-CN" altLang="en-US" dirty="0"/>
              <a:t>中常用的序列结构有列表、元组、字符串，字典、集合以及</a:t>
            </a:r>
            <a:r>
              <a:rPr lang="en-US" altLang="zh-CN" dirty="0"/>
              <a:t>range</a:t>
            </a:r>
            <a:r>
              <a:rPr lang="zh-CN" altLang="en-US" dirty="0"/>
              <a:t>等对象也支持很多类似的操作。</a:t>
            </a:r>
          </a:p>
          <a:p>
            <a:r>
              <a:rPr lang="zh-CN" altLang="en-US" dirty="0"/>
              <a:t>列表、元组、字符串支持</a:t>
            </a:r>
            <a:r>
              <a:rPr lang="zh-CN" altLang="en-US" b="1" dirty="0">
                <a:solidFill>
                  <a:srgbClr val="C00000"/>
                </a:solidFill>
              </a:rPr>
              <a:t>双向索引</a:t>
            </a:r>
            <a:r>
              <a:rPr lang="zh-CN" altLang="en-US" dirty="0"/>
              <a:t>，第一个元素下标为</a:t>
            </a:r>
            <a:r>
              <a:rPr lang="en-US" altLang="zh-CN" dirty="0"/>
              <a:t>0</a:t>
            </a:r>
            <a:r>
              <a:rPr lang="zh-CN" altLang="en-US" dirty="0"/>
              <a:t>，第二个元素下标为</a:t>
            </a:r>
            <a:r>
              <a:rPr lang="en-US" altLang="zh-CN" dirty="0"/>
              <a:t>1</a:t>
            </a:r>
            <a:r>
              <a:rPr lang="zh-CN" altLang="en-US" dirty="0"/>
              <a:t>，以此类推；最后一个元素下标为</a:t>
            </a:r>
            <a:r>
              <a:rPr lang="en-US" altLang="zh-CN" dirty="0"/>
              <a:t>-1</a:t>
            </a:r>
            <a:r>
              <a:rPr lang="zh-CN" altLang="en-US" dirty="0"/>
              <a:t>，倒数第二个元素下标为</a:t>
            </a:r>
            <a:r>
              <a:rPr lang="en-US" altLang="zh-CN" dirty="0"/>
              <a:t>-2</a:t>
            </a:r>
            <a:r>
              <a:rPr lang="zh-CN" altLang="en-US" dirty="0"/>
              <a:t>，以此类推。</a:t>
            </a:r>
          </a:p>
          <a:p>
            <a:endParaRPr lang="zh-CN" altLang="en-US" dirty="0"/>
          </a:p>
        </p:txBody>
      </p:sp>
      <p:pic>
        <p:nvPicPr>
          <p:cNvPr id="6" name="Picture -2147482620">
            <a:extLst>
              <a:ext uri="{FF2B5EF4-FFF2-40B4-BE49-F238E27FC236}">
                <a16:creationId xmlns:a16="http://schemas.microsoft.com/office/drawing/2014/main" id="{7900F83C-4547-4DFC-916C-87527790C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034" y="4318571"/>
            <a:ext cx="4106862"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4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855F3D-D92C-4854-86E2-31317863FD2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9B69DFE-D2A6-472F-8353-2D5A6625A6EA}"/>
              </a:ext>
            </a:extLst>
          </p:cNvPr>
          <p:cNvSpPr>
            <a:spLocks noGrp="1"/>
          </p:cNvSpPr>
          <p:nvPr>
            <p:ph type="body" sz="quarter" idx="15"/>
          </p:nvPr>
        </p:nvSpPr>
        <p:spPr/>
        <p:txBody>
          <a:bodyPr/>
          <a:lstStyle/>
          <a:p>
            <a:r>
              <a:rPr lang="en-US" altLang="zh-CN" dirty="0"/>
              <a:t>Python</a:t>
            </a:r>
            <a:r>
              <a:rPr lang="zh-CN" altLang="en-US" dirty="0"/>
              <a:t>序列概述</a:t>
            </a:r>
          </a:p>
        </p:txBody>
      </p:sp>
      <p:sp>
        <p:nvSpPr>
          <p:cNvPr id="4" name="文本占位符 3">
            <a:extLst>
              <a:ext uri="{FF2B5EF4-FFF2-40B4-BE49-F238E27FC236}">
                <a16:creationId xmlns:a16="http://schemas.microsoft.com/office/drawing/2014/main" id="{C69A8E7B-6E11-4E56-80D2-273693AA5C01}"/>
              </a:ext>
            </a:extLst>
          </p:cNvPr>
          <p:cNvSpPr>
            <a:spLocks noGrp="1"/>
          </p:cNvSpPr>
          <p:nvPr>
            <p:ph type="body" sz="quarter" idx="16"/>
          </p:nvPr>
        </p:nvSpPr>
        <p:spPr/>
        <p:txBody>
          <a:bodyPr/>
          <a:lstStyle/>
          <a:p>
            <a:endParaRPr lang="zh-CN" altLang="en-US" dirty="0"/>
          </a:p>
        </p:txBody>
      </p:sp>
      <p:grpSp>
        <p:nvGrpSpPr>
          <p:cNvPr id="5" name="画布 8">
            <a:extLst>
              <a:ext uri="{FF2B5EF4-FFF2-40B4-BE49-F238E27FC236}">
                <a16:creationId xmlns:a16="http://schemas.microsoft.com/office/drawing/2014/main" id="{B5CEC09F-308F-4F4C-84A4-5FD26572D2F8}"/>
              </a:ext>
            </a:extLst>
          </p:cNvPr>
          <p:cNvGrpSpPr>
            <a:grpSpLocks/>
          </p:cNvGrpSpPr>
          <p:nvPr/>
        </p:nvGrpSpPr>
        <p:grpSpPr bwMode="auto">
          <a:xfrm>
            <a:off x="2600304" y="1679575"/>
            <a:ext cx="6753225" cy="4437063"/>
            <a:chOff x="-1011" y="0"/>
            <a:chExt cx="4303771" cy="3280323"/>
          </a:xfrm>
        </p:grpSpPr>
        <p:sp>
          <p:nvSpPr>
            <p:cNvPr id="6" name="画布 8">
              <a:extLst>
                <a:ext uri="{FF2B5EF4-FFF2-40B4-BE49-F238E27FC236}">
                  <a16:creationId xmlns:a16="http://schemas.microsoft.com/office/drawing/2014/main" id="{53C04BDB-695B-42D7-9F91-B388E74089D8}"/>
                </a:ext>
              </a:extLst>
            </p:cNvPr>
            <p:cNvSpPr>
              <a:spLocks noChangeArrowheads="1"/>
            </p:cNvSpPr>
            <p:nvPr/>
          </p:nvSpPr>
          <p:spPr bwMode="auto">
            <a:xfrm>
              <a:off x="0" y="0"/>
              <a:ext cx="4302760" cy="305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sz="2000" b="1"/>
            </a:p>
          </p:txBody>
        </p:sp>
        <p:sp>
          <p:nvSpPr>
            <p:cNvPr id="7" name="文本框 9">
              <a:extLst>
                <a:ext uri="{FF2B5EF4-FFF2-40B4-BE49-F238E27FC236}">
                  <a16:creationId xmlns:a16="http://schemas.microsoft.com/office/drawing/2014/main" id="{CDD50376-5451-4C41-8FE8-F47098328438}"/>
                </a:ext>
              </a:extLst>
            </p:cNvPr>
            <p:cNvSpPr txBox="1"/>
            <p:nvPr/>
          </p:nvSpPr>
          <p:spPr>
            <a:xfrm>
              <a:off x="-1011" y="660759"/>
              <a:ext cx="830605" cy="28049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just"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有序序列</a:t>
              </a:r>
            </a:p>
          </p:txBody>
        </p:sp>
        <p:sp>
          <p:nvSpPr>
            <p:cNvPr id="8" name="文本框 10">
              <a:extLst>
                <a:ext uri="{FF2B5EF4-FFF2-40B4-BE49-F238E27FC236}">
                  <a16:creationId xmlns:a16="http://schemas.microsoft.com/office/drawing/2014/main" id="{A24C2637-9066-4CC6-89E0-FEC0245E88DE}"/>
                </a:ext>
              </a:extLst>
            </p:cNvPr>
            <p:cNvSpPr txBox="1"/>
            <p:nvPr/>
          </p:nvSpPr>
          <p:spPr>
            <a:xfrm>
              <a:off x="-1011" y="1510475"/>
              <a:ext cx="840722" cy="34152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just"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无序序列</a:t>
              </a:r>
            </a:p>
          </p:txBody>
        </p:sp>
        <p:sp>
          <p:nvSpPr>
            <p:cNvPr id="9" name="文本框 11">
              <a:extLst>
                <a:ext uri="{FF2B5EF4-FFF2-40B4-BE49-F238E27FC236}">
                  <a16:creationId xmlns:a16="http://schemas.microsoft.com/office/drawing/2014/main" id="{069996B1-CAE9-4194-AB9B-2BF73D4A14F0}"/>
                </a:ext>
              </a:extLst>
            </p:cNvPr>
            <p:cNvSpPr txBox="1"/>
            <p:nvPr/>
          </p:nvSpPr>
          <p:spPr>
            <a:xfrm>
              <a:off x="1545878" y="25820"/>
              <a:ext cx="1193806" cy="2805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列表</a:t>
              </a:r>
            </a:p>
          </p:txBody>
        </p:sp>
        <p:sp>
          <p:nvSpPr>
            <p:cNvPr id="10" name="文本框 12">
              <a:extLst>
                <a:ext uri="{FF2B5EF4-FFF2-40B4-BE49-F238E27FC236}">
                  <a16:creationId xmlns:a16="http://schemas.microsoft.com/office/drawing/2014/main" id="{CA6082B3-5BE0-4F4D-8BE2-F74AC5E023A2}"/>
                </a:ext>
              </a:extLst>
            </p:cNvPr>
            <p:cNvSpPr txBox="1"/>
            <p:nvPr/>
          </p:nvSpPr>
          <p:spPr>
            <a:xfrm>
              <a:off x="1540820" y="512881"/>
              <a:ext cx="1198864" cy="28049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元组</a:t>
              </a:r>
            </a:p>
          </p:txBody>
        </p:sp>
        <p:sp>
          <p:nvSpPr>
            <p:cNvPr id="11" name="文本框 13">
              <a:extLst>
                <a:ext uri="{FF2B5EF4-FFF2-40B4-BE49-F238E27FC236}">
                  <a16:creationId xmlns:a16="http://schemas.microsoft.com/office/drawing/2014/main" id="{96325A5F-EFEC-4CB4-B3E8-841AD4C1877E}"/>
                </a:ext>
              </a:extLst>
            </p:cNvPr>
            <p:cNvSpPr txBox="1"/>
            <p:nvPr/>
          </p:nvSpPr>
          <p:spPr>
            <a:xfrm>
              <a:off x="1540820" y="1001115"/>
              <a:ext cx="1198864" cy="281673"/>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字符串</a:t>
              </a:r>
            </a:p>
          </p:txBody>
        </p:sp>
        <p:sp>
          <p:nvSpPr>
            <p:cNvPr id="12" name="文本框 14">
              <a:extLst>
                <a:ext uri="{FF2B5EF4-FFF2-40B4-BE49-F238E27FC236}">
                  <a16:creationId xmlns:a16="http://schemas.microsoft.com/office/drawing/2014/main" id="{30166E1A-729A-4E93-825A-830D14286FC3}"/>
                </a:ext>
              </a:extLst>
            </p:cNvPr>
            <p:cNvSpPr txBox="1"/>
            <p:nvPr/>
          </p:nvSpPr>
          <p:spPr>
            <a:xfrm>
              <a:off x="1539807" y="1508127"/>
              <a:ext cx="1199876" cy="28049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字典</a:t>
              </a:r>
            </a:p>
          </p:txBody>
        </p:sp>
        <p:sp>
          <p:nvSpPr>
            <p:cNvPr id="13" name="文本框 15">
              <a:extLst>
                <a:ext uri="{FF2B5EF4-FFF2-40B4-BE49-F238E27FC236}">
                  <a16:creationId xmlns:a16="http://schemas.microsoft.com/office/drawing/2014/main" id="{14441861-A760-42F9-A06A-7D11EE28C30E}"/>
                </a:ext>
              </a:extLst>
            </p:cNvPr>
            <p:cNvSpPr txBox="1"/>
            <p:nvPr/>
          </p:nvSpPr>
          <p:spPr>
            <a:xfrm>
              <a:off x="1539807" y="2043307"/>
              <a:ext cx="1199876" cy="281673"/>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集合</a:t>
              </a:r>
            </a:p>
          </p:txBody>
        </p:sp>
        <p:sp>
          <p:nvSpPr>
            <p:cNvPr id="14" name="文本框 16">
              <a:extLst>
                <a:ext uri="{FF2B5EF4-FFF2-40B4-BE49-F238E27FC236}">
                  <a16:creationId xmlns:a16="http://schemas.microsoft.com/office/drawing/2014/main" id="{9E305B45-7C1D-4E49-9026-062D2AC823C0}"/>
                </a:ext>
              </a:extLst>
            </p:cNvPr>
            <p:cNvSpPr txBox="1"/>
            <p:nvPr/>
          </p:nvSpPr>
          <p:spPr>
            <a:xfrm>
              <a:off x="1539807" y="2525672"/>
              <a:ext cx="1199876" cy="75465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range、zip、map、enumerate等</a:t>
              </a:r>
            </a:p>
          </p:txBody>
        </p:sp>
        <p:sp>
          <p:nvSpPr>
            <p:cNvPr id="15" name="文本框 17">
              <a:extLst>
                <a:ext uri="{FF2B5EF4-FFF2-40B4-BE49-F238E27FC236}">
                  <a16:creationId xmlns:a16="http://schemas.microsoft.com/office/drawing/2014/main" id="{039FBCA8-C6AF-49F7-9810-3818B19D47F0}"/>
                </a:ext>
              </a:extLst>
            </p:cNvPr>
            <p:cNvSpPr txBox="1"/>
            <p:nvPr/>
          </p:nvSpPr>
          <p:spPr>
            <a:xfrm>
              <a:off x="3306235" y="687753"/>
              <a:ext cx="915589" cy="281673"/>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可变序列</a:t>
              </a:r>
            </a:p>
          </p:txBody>
        </p:sp>
        <p:sp>
          <p:nvSpPr>
            <p:cNvPr id="16" name="文本框 18">
              <a:extLst>
                <a:ext uri="{FF2B5EF4-FFF2-40B4-BE49-F238E27FC236}">
                  <a16:creationId xmlns:a16="http://schemas.microsoft.com/office/drawing/2014/main" id="{47452E2B-D24C-40A4-924A-A4B98057A3CD}"/>
                </a:ext>
              </a:extLst>
            </p:cNvPr>
            <p:cNvSpPr txBox="1"/>
            <p:nvPr/>
          </p:nvSpPr>
          <p:spPr>
            <a:xfrm>
              <a:off x="3305224" y="1512822"/>
              <a:ext cx="997536" cy="28284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a:lstStyle/>
            <a:p>
              <a:pPr algn="ctr" eaLnBrk="1" hangingPunct="1">
                <a:buFont typeface="Arial" panose="020B0604020202020204" pitchFamily="34" charset="0"/>
                <a:buNone/>
                <a:defRPr/>
              </a:pPr>
              <a:r>
                <a:rPr lang="en-US" altLang="zh-CN" sz="2000" b="1" kern="100" noProof="1">
                  <a:latin typeface="Calibri" panose="020F0502020204030204"/>
                  <a:cs typeface="Times New Roman" panose="02020603050405020304"/>
                  <a:sym typeface="Times New Roman" panose="02020603050405020304"/>
                </a:rPr>
                <a:t>不可变序列</a:t>
              </a:r>
            </a:p>
          </p:txBody>
        </p:sp>
        <p:cxnSp>
          <p:nvCxnSpPr>
            <p:cNvPr id="17" name="直接箭头连接符 19">
              <a:extLst>
                <a:ext uri="{FF2B5EF4-FFF2-40B4-BE49-F238E27FC236}">
                  <a16:creationId xmlns:a16="http://schemas.microsoft.com/office/drawing/2014/main" id="{72B10209-7BFF-4C5E-B676-CA00048BC6A4}"/>
                </a:ext>
              </a:extLst>
            </p:cNvPr>
            <p:cNvCxnSpPr>
              <a:stCxn id="9" idx="3"/>
              <a:endCxn id="15" idx="1"/>
            </p:cNvCxnSpPr>
            <p:nvPr/>
          </p:nvCxnSpPr>
          <p:spPr>
            <a:xfrm>
              <a:off x="2739683" y="166657"/>
              <a:ext cx="565541" cy="663107"/>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20">
              <a:extLst>
                <a:ext uri="{FF2B5EF4-FFF2-40B4-BE49-F238E27FC236}">
                  <a16:creationId xmlns:a16="http://schemas.microsoft.com/office/drawing/2014/main" id="{268E6E17-4E93-49DE-837B-78A2DF9609F8}"/>
                </a:ext>
              </a:extLst>
            </p:cNvPr>
            <p:cNvCxnSpPr>
              <a:stCxn id="12" idx="3"/>
              <a:endCxn id="15" idx="1"/>
            </p:cNvCxnSpPr>
            <p:nvPr/>
          </p:nvCxnSpPr>
          <p:spPr>
            <a:xfrm flipV="1">
              <a:off x="2739683" y="828590"/>
              <a:ext cx="565541" cy="82037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直接箭头连接符 21">
              <a:extLst>
                <a:ext uri="{FF2B5EF4-FFF2-40B4-BE49-F238E27FC236}">
                  <a16:creationId xmlns:a16="http://schemas.microsoft.com/office/drawing/2014/main" id="{B4B343C2-6DD0-4E74-9D9A-5BFD4D3A6DC3}"/>
                </a:ext>
              </a:extLst>
            </p:cNvPr>
            <p:cNvCxnSpPr>
              <a:stCxn id="13" idx="3"/>
              <a:endCxn id="15" idx="1"/>
            </p:cNvCxnSpPr>
            <p:nvPr/>
          </p:nvCxnSpPr>
          <p:spPr>
            <a:xfrm flipV="1">
              <a:off x="2740695" y="828590"/>
              <a:ext cx="564528" cy="135555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2">
              <a:extLst>
                <a:ext uri="{FF2B5EF4-FFF2-40B4-BE49-F238E27FC236}">
                  <a16:creationId xmlns:a16="http://schemas.microsoft.com/office/drawing/2014/main" id="{B798A843-ED66-4A77-B4BF-E8A56805EDD2}"/>
                </a:ext>
              </a:extLst>
            </p:cNvPr>
            <p:cNvCxnSpPr>
              <a:cxnSpLocks/>
              <a:stCxn id="10" idx="3"/>
              <a:endCxn id="16" idx="1"/>
            </p:cNvCxnSpPr>
            <p:nvPr/>
          </p:nvCxnSpPr>
          <p:spPr>
            <a:xfrm>
              <a:off x="2739683" y="653718"/>
              <a:ext cx="565541" cy="999941"/>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3">
              <a:extLst>
                <a:ext uri="{FF2B5EF4-FFF2-40B4-BE49-F238E27FC236}">
                  <a16:creationId xmlns:a16="http://schemas.microsoft.com/office/drawing/2014/main" id="{8151217B-A69F-41F6-ABFF-09CCE0094C42}"/>
                </a:ext>
              </a:extLst>
            </p:cNvPr>
            <p:cNvCxnSpPr>
              <a:cxnSpLocks/>
              <a:stCxn id="11" idx="3"/>
              <a:endCxn id="16" idx="1"/>
            </p:cNvCxnSpPr>
            <p:nvPr/>
          </p:nvCxnSpPr>
          <p:spPr>
            <a:xfrm>
              <a:off x="2739683" y="1141952"/>
              <a:ext cx="565541" cy="512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4">
              <a:extLst>
                <a:ext uri="{FF2B5EF4-FFF2-40B4-BE49-F238E27FC236}">
                  <a16:creationId xmlns:a16="http://schemas.microsoft.com/office/drawing/2014/main" id="{17A8863A-3E75-4F9F-8322-B712E5DF0256}"/>
                </a:ext>
              </a:extLst>
            </p:cNvPr>
            <p:cNvCxnSpPr>
              <a:cxnSpLocks/>
              <a:stCxn id="14" idx="3"/>
              <a:endCxn id="16" idx="1"/>
            </p:cNvCxnSpPr>
            <p:nvPr/>
          </p:nvCxnSpPr>
          <p:spPr>
            <a:xfrm flipV="1">
              <a:off x="2739683" y="1654832"/>
              <a:ext cx="565541" cy="124875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4E6E3A63-3E32-40B5-9012-96F071B03CA4}"/>
                </a:ext>
              </a:extLst>
            </p:cNvPr>
            <p:cNvCxnSpPr>
              <a:cxnSpLocks/>
              <a:stCxn id="9" idx="1"/>
              <a:endCxn id="7" idx="3"/>
            </p:cNvCxnSpPr>
            <p:nvPr/>
          </p:nvCxnSpPr>
          <p:spPr>
            <a:xfrm flipH="1">
              <a:off x="829594" y="166657"/>
              <a:ext cx="716283" cy="63493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6">
              <a:extLst>
                <a:ext uri="{FF2B5EF4-FFF2-40B4-BE49-F238E27FC236}">
                  <a16:creationId xmlns:a16="http://schemas.microsoft.com/office/drawing/2014/main" id="{60C0F216-CBBB-4A60-BFCF-B955EF4774DB}"/>
                </a:ext>
              </a:extLst>
            </p:cNvPr>
            <p:cNvCxnSpPr>
              <a:cxnSpLocks/>
              <a:stCxn id="10" idx="1"/>
              <a:endCxn id="7" idx="3"/>
            </p:cNvCxnSpPr>
            <p:nvPr/>
          </p:nvCxnSpPr>
          <p:spPr>
            <a:xfrm flipH="1">
              <a:off x="829594" y="653718"/>
              <a:ext cx="711225" cy="14787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7">
              <a:extLst>
                <a:ext uri="{FF2B5EF4-FFF2-40B4-BE49-F238E27FC236}">
                  <a16:creationId xmlns:a16="http://schemas.microsoft.com/office/drawing/2014/main" id="{A43B3C2B-785B-4819-B165-72890E763211}"/>
                </a:ext>
              </a:extLst>
            </p:cNvPr>
            <p:cNvCxnSpPr>
              <a:cxnSpLocks/>
              <a:stCxn id="11" idx="1"/>
              <a:endCxn id="7" idx="3"/>
            </p:cNvCxnSpPr>
            <p:nvPr/>
          </p:nvCxnSpPr>
          <p:spPr>
            <a:xfrm flipH="1" flipV="1">
              <a:off x="829594" y="801596"/>
              <a:ext cx="711225" cy="340355"/>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8">
              <a:extLst>
                <a:ext uri="{FF2B5EF4-FFF2-40B4-BE49-F238E27FC236}">
                  <a16:creationId xmlns:a16="http://schemas.microsoft.com/office/drawing/2014/main" id="{5BD53BE0-A671-46F4-98EE-6F4E9FA8FFA8}"/>
                </a:ext>
              </a:extLst>
            </p:cNvPr>
            <p:cNvCxnSpPr>
              <a:cxnSpLocks/>
              <a:stCxn id="14" idx="1"/>
              <a:endCxn id="7" idx="3"/>
            </p:cNvCxnSpPr>
            <p:nvPr/>
          </p:nvCxnSpPr>
          <p:spPr>
            <a:xfrm flipH="1" flipV="1">
              <a:off x="829594" y="801596"/>
              <a:ext cx="710213" cy="210198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9">
              <a:extLst>
                <a:ext uri="{FF2B5EF4-FFF2-40B4-BE49-F238E27FC236}">
                  <a16:creationId xmlns:a16="http://schemas.microsoft.com/office/drawing/2014/main" id="{36516607-974D-4BA8-9852-A6AC0AC67965}"/>
                </a:ext>
              </a:extLst>
            </p:cNvPr>
            <p:cNvCxnSpPr>
              <a:cxnSpLocks/>
              <a:stCxn id="12" idx="1"/>
              <a:endCxn id="8" idx="3"/>
            </p:cNvCxnSpPr>
            <p:nvPr/>
          </p:nvCxnSpPr>
          <p:spPr>
            <a:xfrm flipH="1">
              <a:off x="839711" y="1648964"/>
              <a:ext cx="700096" cy="31688"/>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30">
              <a:extLst>
                <a:ext uri="{FF2B5EF4-FFF2-40B4-BE49-F238E27FC236}">
                  <a16:creationId xmlns:a16="http://schemas.microsoft.com/office/drawing/2014/main" id="{7F5C0ED1-F035-401A-8D05-843C6A92E2F2}"/>
                </a:ext>
              </a:extLst>
            </p:cNvPr>
            <p:cNvCxnSpPr>
              <a:cxnSpLocks/>
              <a:stCxn id="13" idx="1"/>
              <a:endCxn id="8" idx="3"/>
            </p:cNvCxnSpPr>
            <p:nvPr/>
          </p:nvCxnSpPr>
          <p:spPr>
            <a:xfrm flipH="1" flipV="1">
              <a:off x="839711" y="1680652"/>
              <a:ext cx="700096" cy="50349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798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D66278-473D-4E91-8CEE-9496EA1B4DA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107B27A-4AC4-483D-A9CE-8732222F4998}"/>
              </a:ext>
            </a:extLst>
          </p:cNvPr>
          <p:cNvSpPr>
            <a:spLocks noGrp="1"/>
          </p:cNvSpPr>
          <p:nvPr>
            <p:ph type="body" sz="quarter" idx="15"/>
          </p:nvPr>
        </p:nvSpPr>
        <p:spPr/>
        <p:txBody>
          <a:bodyPr/>
          <a:lstStyle/>
          <a:p>
            <a:r>
              <a:rPr lang="en-US" altLang="zh-CN" dirty="0"/>
              <a:t>Python</a:t>
            </a:r>
            <a:r>
              <a:rPr lang="zh-CN" altLang="en-US" dirty="0"/>
              <a:t>序列概述</a:t>
            </a:r>
          </a:p>
        </p:txBody>
      </p:sp>
      <p:sp>
        <p:nvSpPr>
          <p:cNvPr id="4" name="文本占位符 3">
            <a:extLst>
              <a:ext uri="{FF2B5EF4-FFF2-40B4-BE49-F238E27FC236}">
                <a16:creationId xmlns:a16="http://schemas.microsoft.com/office/drawing/2014/main" id="{C1567E0F-9D92-4B2A-B724-66561E0ADAFF}"/>
              </a:ext>
            </a:extLst>
          </p:cNvPr>
          <p:cNvSpPr>
            <a:spLocks noGrp="1"/>
          </p:cNvSpPr>
          <p:nvPr>
            <p:ph type="body" sz="quarter" idx="16"/>
          </p:nvPr>
        </p:nvSpPr>
        <p:spPr/>
        <p:txBody>
          <a:bodyPr/>
          <a:lstStyle/>
          <a:p>
            <a:endParaRPr lang="zh-CN" altLang="en-US"/>
          </a:p>
        </p:txBody>
      </p:sp>
      <p:graphicFrame>
        <p:nvGraphicFramePr>
          <p:cNvPr id="6" name="表格 -1">
            <a:extLst>
              <a:ext uri="{FF2B5EF4-FFF2-40B4-BE49-F238E27FC236}">
                <a16:creationId xmlns:a16="http://schemas.microsoft.com/office/drawing/2014/main" id="{1C8054B9-6432-46DF-AABA-17D0F86F042B}"/>
              </a:ext>
            </a:extLst>
          </p:cNvPr>
          <p:cNvGraphicFramePr/>
          <p:nvPr>
            <p:extLst>
              <p:ext uri="{D42A27DB-BD31-4B8C-83A1-F6EECF244321}">
                <p14:modId xmlns:p14="http://schemas.microsoft.com/office/powerpoint/2010/main" val="3743278433"/>
              </p:ext>
            </p:extLst>
          </p:nvPr>
        </p:nvGraphicFramePr>
        <p:xfrm>
          <a:off x="1673502" y="1221671"/>
          <a:ext cx="8477566" cy="5094605"/>
        </p:xfrm>
        <a:graphic>
          <a:graphicData uri="http://schemas.openxmlformats.org/drawingml/2006/table">
            <a:tbl>
              <a:tblPr firstRow="1" bandRow="1">
                <a:tableStyleId>{9D7B26C5-4107-4FEC-AEDC-1716B250A1EF}</a:tableStyleId>
              </a:tblPr>
              <a:tblGrid>
                <a:gridCol w="1874227">
                  <a:extLst>
                    <a:ext uri="{9D8B030D-6E8A-4147-A177-3AD203B41FA5}">
                      <a16:colId xmlns:a16="http://schemas.microsoft.com/office/drawing/2014/main" val="20000"/>
                    </a:ext>
                  </a:extLst>
                </a:gridCol>
                <a:gridCol w="1500956">
                  <a:extLst>
                    <a:ext uri="{9D8B030D-6E8A-4147-A177-3AD203B41FA5}">
                      <a16:colId xmlns:a16="http://schemas.microsoft.com/office/drawing/2014/main" val="20001"/>
                    </a:ext>
                  </a:extLst>
                </a:gridCol>
                <a:gridCol w="1300480">
                  <a:extLst>
                    <a:ext uri="{9D8B030D-6E8A-4147-A177-3AD203B41FA5}">
                      <a16:colId xmlns:a16="http://schemas.microsoft.com/office/drawing/2014/main" val="20002"/>
                    </a:ext>
                  </a:extLst>
                </a:gridCol>
                <a:gridCol w="1878648">
                  <a:extLst>
                    <a:ext uri="{9D8B030D-6E8A-4147-A177-3AD203B41FA5}">
                      <a16:colId xmlns:a16="http://schemas.microsoft.com/office/drawing/2014/main" val="20003"/>
                    </a:ext>
                  </a:extLst>
                </a:gridCol>
                <a:gridCol w="1923255">
                  <a:extLst>
                    <a:ext uri="{9D8B030D-6E8A-4147-A177-3AD203B41FA5}">
                      <a16:colId xmlns:a16="http://schemas.microsoft.com/office/drawing/2014/main" val="20004"/>
                    </a:ext>
                  </a:extLst>
                </a:gridCol>
              </a:tblGrid>
              <a:tr h="341630">
                <a:tc>
                  <a:txBody>
                    <a:bodyPr/>
                    <a:lstStyle/>
                    <a:p>
                      <a:pPr>
                        <a:buNone/>
                      </a:pPr>
                      <a:r>
                        <a:rPr lang="en-US" altLang="zh-CN" sz="1800" b="1" dirty="0">
                          <a:solidFill>
                            <a:schemeClr val="tx1"/>
                          </a:solidFill>
                        </a:rPr>
                        <a:t> </a:t>
                      </a:r>
                      <a:endParaRPr lang="en-US" altLang="zh-CN"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1">
                          <a:solidFill>
                            <a:schemeClr val="tx1"/>
                          </a:solidFill>
                        </a:rPr>
                        <a:t>列表</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1">
                          <a:solidFill>
                            <a:schemeClr val="tx1"/>
                          </a:solidFill>
                        </a:rPr>
                        <a:t>元组</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1">
                          <a:solidFill>
                            <a:schemeClr val="tx1"/>
                          </a:solidFill>
                        </a:rPr>
                        <a:t>字典</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1">
                          <a:solidFill>
                            <a:schemeClr val="tx1"/>
                          </a:solidFill>
                        </a:rPr>
                        <a:t>集合</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0"/>
                  </a:ext>
                </a:extLst>
              </a:tr>
              <a:tr h="245110">
                <a:tc>
                  <a:txBody>
                    <a:bodyPr/>
                    <a:lstStyle/>
                    <a:p>
                      <a:pPr>
                        <a:buNone/>
                      </a:pPr>
                      <a:r>
                        <a:rPr lang="zh-CN" altLang="en-US" sz="1800" b="1" dirty="0">
                          <a:solidFill>
                            <a:schemeClr val="tx1"/>
                          </a:solidFill>
                        </a:rPr>
                        <a:t>类型名称</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a:solidFill>
                            <a:schemeClr val="tx1"/>
                          </a:solidFill>
                        </a:rPr>
                        <a:t>list</a:t>
                      </a:r>
                      <a:endParaRPr lang="en-US" altLang="zh-CN"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a:solidFill>
                            <a:schemeClr val="tx1"/>
                          </a:solidFill>
                        </a:rPr>
                        <a:t>tuple</a:t>
                      </a:r>
                      <a:endParaRPr lang="en-US" altLang="zh-CN"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err="1">
                          <a:solidFill>
                            <a:schemeClr val="tx1"/>
                          </a:solidFill>
                        </a:rPr>
                        <a:t>dict</a:t>
                      </a:r>
                      <a:endParaRPr lang="en-US" altLang="zh-CN"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a:solidFill>
                            <a:schemeClr val="tx1"/>
                          </a:solidFill>
                        </a:rPr>
                        <a:t>set</a:t>
                      </a:r>
                      <a:endParaRPr lang="en-US" altLang="zh-CN"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1"/>
                  </a:ext>
                </a:extLst>
              </a:tr>
              <a:tr h="319405">
                <a:tc>
                  <a:txBody>
                    <a:bodyPr/>
                    <a:lstStyle/>
                    <a:p>
                      <a:pPr>
                        <a:buNone/>
                      </a:pPr>
                      <a:r>
                        <a:rPr lang="zh-CN" altLang="en-US" sz="1800" b="1" dirty="0">
                          <a:solidFill>
                            <a:schemeClr val="tx1"/>
                          </a:solidFill>
                        </a:rPr>
                        <a:t>定界符</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方括号</a:t>
                      </a:r>
                      <a:r>
                        <a:rPr lang="en-US" altLang="zh-CN" sz="1800" b="0" dirty="0">
                          <a:solidFill>
                            <a:schemeClr val="tx1"/>
                          </a:solidFill>
                        </a:rPr>
                        <a:t>[]</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圆括号</a:t>
                      </a:r>
                      <a:r>
                        <a:rPr lang="en-US" altLang="zh-CN" sz="1800" b="0" dirty="0">
                          <a:solidFill>
                            <a:schemeClr val="tx1"/>
                          </a:solidFill>
                        </a:rPr>
                        <a:t>()</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大括号</a:t>
                      </a:r>
                      <a:r>
                        <a:rPr lang="en-US" altLang="zh-CN" sz="1800" b="0">
                          <a:solidFill>
                            <a:schemeClr val="tx1"/>
                          </a:solidFill>
                        </a:rPr>
                        <a:t>{}</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大括号</a:t>
                      </a:r>
                      <a:r>
                        <a:rPr lang="en-US" altLang="zh-CN" sz="1800" b="0" dirty="0">
                          <a:solidFill>
                            <a:schemeClr val="tx1"/>
                          </a:solidFill>
                        </a:rPr>
                        <a:t>{}</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2"/>
                  </a:ext>
                </a:extLst>
              </a:tr>
              <a:tr h="0">
                <a:tc>
                  <a:txBody>
                    <a:bodyPr/>
                    <a:lstStyle/>
                    <a:p>
                      <a:pPr>
                        <a:buNone/>
                      </a:pPr>
                      <a:r>
                        <a:rPr lang="zh-CN" altLang="en-US" sz="1800" b="1" dirty="0">
                          <a:solidFill>
                            <a:schemeClr val="tx1"/>
                          </a:solidFill>
                        </a:rPr>
                        <a:t>是否可变</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是</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否</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是</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是</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3"/>
                  </a:ext>
                </a:extLst>
              </a:tr>
              <a:tr h="318770">
                <a:tc>
                  <a:txBody>
                    <a:bodyPr/>
                    <a:lstStyle/>
                    <a:p>
                      <a:pPr>
                        <a:buNone/>
                      </a:pPr>
                      <a:r>
                        <a:rPr lang="zh-CN" altLang="en-US" sz="1800" b="1" dirty="0">
                          <a:solidFill>
                            <a:schemeClr val="tx1"/>
                          </a:solidFill>
                        </a:rPr>
                        <a:t>是否有序</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是</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是</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否</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否</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4"/>
                  </a:ext>
                </a:extLst>
              </a:tr>
              <a:tr h="458470">
                <a:tc>
                  <a:txBody>
                    <a:bodyPr/>
                    <a:lstStyle/>
                    <a:p>
                      <a:pPr>
                        <a:buNone/>
                      </a:pPr>
                      <a:r>
                        <a:rPr lang="zh-CN" altLang="en-US" sz="1800" b="1" dirty="0">
                          <a:solidFill>
                            <a:schemeClr val="tx1"/>
                          </a:solidFill>
                        </a:rPr>
                        <a:t>是否支持下标</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是（使用序号作为下标）</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是（使用序号作为下标）</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是（使用“键”作为下标）</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否</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5"/>
                  </a:ext>
                </a:extLst>
              </a:tr>
              <a:tr h="319405">
                <a:tc>
                  <a:txBody>
                    <a:bodyPr/>
                    <a:lstStyle/>
                    <a:p>
                      <a:pPr>
                        <a:buNone/>
                      </a:pPr>
                      <a:r>
                        <a:rPr lang="zh-CN" altLang="en-US" sz="1800" b="1" dirty="0">
                          <a:solidFill>
                            <a:schemeClr val="tx1"/>
                          </a:solidFill>
                        </a:rPr>
                        <a:t>元素分隔符</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逗号</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逗号</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逗号</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逗号</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6"/>
                  </a:ext>
                </a:extLst>
              </a:tr>
              <a:tr h="319405">
                <a:tc>
                  <a:txBody>
                    <a:bodyPr/>
                    <a:lstStyle/>
                    <a:p>
                      <a:pPr>
                        <a:buNone/>
                      </a:pPr>
                      <a:r>
                        <a:rPr lang="zh-CN" altLang="en-US" sz="1800" b="1">
                          <a:solidFill>
                            <a:schemeClr val="tx1"/>
                          </a:solidFill>
                        </a:rPr>
                        <a:t>对元素形式的要求</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无</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无</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键</a:t>
                      </a:r>
                      <a:r>
                        <a:rPr lang="en-US" altLang="zh-CN" sz="1800" b="0" dirty="0">
                          <a:solidFill>
                            <a:schemeClr val="tx1"/>
                          </a:solidFill>
                        </a:rPr>
                        <a:t>:</a:t>
                      </a:r>
                      <a:r>
                        <a:rPr lang="zh-CN" altLang="en-US" sz="1800" b="0" dirty="0">
                          <a:solidFill>
                            <a:schemeClr val="tx1"/>
                          </a:solidFill>
                        </a:rPr>
                        <a:t>值</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必须可哈希</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7"/>
                  </a:ext>
                </a:extLst>
              </a:tr>
              <a:tr h="457835">
                <a:tc>
                  <a:txBody>
                    <a:bodyPr/>
                    <a:lstStyle/>
                    <a:p>
                      <a:pPr>
                        <a:buNone/>
                      </a:pPr>
                      <a:r>
                        <a:rPr lang="zh-CN" altLang="en-US" sz="1800" b="1" dirty="0">
                          <a:solidFill>
                            <a:schemeClr val="tx1"/>
                          </a:solidFill>
                        </a:rPr>
                        <a:t>对元素值的要求</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无</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无</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a:solidFill>
                            <a:schemeClr val="tx1"/>
                          </a:solidFill>
                        </a:rPr>
                        <a:t>“</a:t>
                      </a:r>
                      <a:r>
                        <a:rPr lang="zh-CN" altLang="en-US" sz="1800" b="0" dirty="0">
                          <a:solidFill>
                            <a:schemeClr val="tx1"/>
                          </a:solidFill>
                        </a:rPr>
                        <a:t>键”必须可哈希</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必须可哈希</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8"/>
                  </a:ext>
                </a:extLst>
              </a:tr>
              <a:tr h="597535">
                <a:tc>
                  <a:txBody>
                    <a:bodyPr/>
                    <a:lstStyle/>
                    <a:p>
                      <a:pPr>
                        <a:buNone/>
                      </a:pPr>
                      <a:r>
                        <a:rPr lang="zh-CN" altLang="en-US" sz="1800" b="1" dirty="0">
                          <a:solidFill>
                            <a:schemeClr val="tx1"/>
                          </a:solidFill>
                        </a:rPr>
                        <a:t>元素是否可重复</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是</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是</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en-US" altLang="zh-CN" sz="1800" b="0" dirty="0">
                          <a:solidFill>
                            <a:schemeClr val="tx1"/>
                          </a:solidFill>
                        </a:rPr>
                        <a:t>“</a:t>
                      </a:r>
                      <a:r>
                        <a:rPr lang="zh-CN" altLang="en-US" sz="1800" b="0" dirty="0">
                          <a:solidFill>
                            <a:schemeClr val="tx1"/>
                          </a:solidFill>
                        </a:rPr>
                        <a:t>键”不允许重复，“值”可以重复</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否</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09"/>
                  </a:ext>
                </a:extLst>
              </a:tr>
              <a:tr h="318770">
                <a:tc>
                  <a:txBody>
                    <a:bodyPr/>
                    <a:lstStyle/>
                    <a:p>
                      <a:pPr>
                        <a:buNone/>
                      </a:pPr>
                      <a:r>
                        <a:rPr lang="zh-CN" altLang="en-US" sz="1800" b="1" dirty="0">
                          <a:solidFill>
                            <a:schemeClr val="tx1"/>
                          </a:solidFill>
                        </a:rPr>
                        <a:t>元素查找速度</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非常慢</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很慢</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非常快</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非常快</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10"/>
                  </a:ext>
                </a:extLst>
              </a:tr>
              <a:tr h="458470">
                <a:tc>
                  <a:txBody>
                    <a:bodyPr/>
                    <a:lstStyle/>
                    <a:p>
                      <a:pPr>
                        <a:buNone/>
                      </a:pPr>
                      <a:r>
                        <a:rPr lang="zh-CN" altLang="en-US" sz="1800" b="1" dirty="0">
                          <a:solidFill>
                            <a:schemeClr val="tx1"/>
                          </a:solidFill>
                        </a:rPr>
                        <a:t>新增和删除元素速度</a:t>
                      </a:r>
                      <a:endParaRPr lang="zh-CN" altLang="en-US" sz="1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尾部操作快</a:t>
                      </a:r>
                    </a:p>
                    <a:p>
                      <a:pPr>
                        <a:buNone/>
                      </a:pPr>
                      <a:r>
                        <a:rPr lang="zh-CN" altLang="en-US" sz="1800" b="0">
                          <a:solidFill>
                            <a:schemeClr val="tx1"/>
                          </a:solidFill>
                        </a:rPr>
                        <a:t>其他位置慢</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a:solidFill>
                            <a:schemeClr val="tx1"/>
                          </a:solidFill>
                        </a:rPr>
                        <a:t>不允许</a:t>
                      </a:r>
                      <a:endPar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快</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tc>
                  <a:txBody>
                    <a:bodyPr/>
                    <a:lstStyle/>
                    <a:p>
                      <a:pPr>
                        <a:buNone/>
                      </a:pPr>
                      <a:r>
                        <a:rPr lang="zh-CN" altLang="en-US" sz="1800" b="0" dirty="0">
                          <a:solidFill>
                            <a:schemeClr val="tx1"/>
                          </a:solidFill>
                        </a:rPr>
                        <a:t>快</a:t>
                      </a:r>
                      <a:endParaRPr lang="zh-CN" altLang="en-US" sz="1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1401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70B04-32E1-4C02-ADD5-D1D0D02DF27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B08C289-80E6-4EC5-A0FE-B9E34EA16269}"/>
              </a:ext>
            </a:extLst>
          </p:cNvPr>
          <p:cNvSpPr>
            <a:spLocks noGrp="1"/>
          </p:cNvSpPr>
          <p:nvPr>
            <p:ph type="body" sz="quarter" idx="15"/>
          </p:nvPr>
        </p:nvSpPr>
        <p:spPr/>
        <p:txBody>
          <a:bodyPr/>
          <a:lstStyle/>
          <a:p>
            <a:r>
              <a:rPr lang="zh-CN" altLang="en-US" dirty="0"/>
              <a:t>列表</a:t>
            </a:r>
          </a:p>
        </p:txBody>
      </p:sp>
      <p:sp>
        <p:nvSpPr>
          <p:cNvPr id="4" name="文本占位符 3">
            <a:extLst>
              <a:ext uri="{FF2B5EF4-FFF2-40B4-BE49-F238E27FC236}">
                <a16:creationId xmlns:a16="http://schemas.microsoft.com/office/drawing/2014/main" id="{1EEDAB7A-7E98-4A56-93CB-26468191B169}"/>
              </a:ext>
            </a:extLst>
          </p:cNvPr>
          <p:cNvSpPr>
            <a:spLocks noGrp="1"/>
          </p:cNvSpPr>
          <p:nvPr>
            <p:ph type="body" sz="quarter" idx="16"/>
          </p:nvPr>
        </p:nvSpPr>
        <p:spPr/>
        <p:txBody>
          <a:bodyPr/>
          <a:lstStyle/>
          <a:p>
            <a:pPr eaLnBrk="1" hangingPunct="1">
              <a:spcBef>
                <a:spcPts val="600"/>
              </a:spcBef>
              <a:spcAft>
                <a:spcPts val="600"/>
              </a:spcAft>
              <a:buSzPct val="90000"/>
              <a:buFont typeface="Wingdings" panose="05000000000000000000" pitchFamily="2" charset="2"/>
              <a:buChar char="§"/>
            </a:pPr>
            <a:r>
              <a:rPr lang="zh-CN" altLang="en-US" sz="2400" dirty="0"/>
              <a:t>列表是</a:t>
            </a:r>
            <a:r>
              <a:rPr lang="en-US" altLang="zh-CN" sz="2400" dirty="0"/>
              <a:t>Python</a:t>
            </a:r>
            <a:r>
              <a:rPr lang="zh-CN" altLang="en-US" sz="2400" dirty="0"/>
              <a:t>中内置</a:t>
            </a:r>
            <a:r>
              <a:rPr lang="zh-CN" altLang="en-US" sz="2400" b="1" dirty="0">
                <a:solidFill>
                  <a:srgbClr val="FF0000"/>
                </a:solidFill>
              </a:rPr>
              <a:t>有序、可变</a:t>
            </a:r>
            <a:r>
              <a:rPr lang="zh-CN" altLang="en-US" sz="2400" dirty="0"/>
              <a:t>序列，列表的所有元素放在一对中括号“</a:t>
            </a:r>
            <a:r>
              <a:rPr lang="en-US" altLang="zh-CN" sz="2400" dirty="0"/>
              <a:t>[]”</a:t>
            </a:r>
            <a:r>
              <a:rPr lang="zh-CN" altLang="en-US" sz="2400" dirty="0"/>
              <a:t>中，并使用逗号分隔开；</a:t>
            </a:r>
          </a:p>
          <a:p>
            <a:pPr eaLnBrk="1" hangingPunct="1">
              <a:spcBef>
                <a:spcPts val="600"/>
              </a:spcBef>
              <a:spcAft>
                <a:spcPts val="600"/>
              </a:spcAft>
              <a:buSzPct val="90000"/>
              <a:buFont typeface="Wingdings" panose="05000000000000000000" pitchFamily="2" charset="2"/>
              <a:buChar char="§"/>
            </a:pPr>
            <a:r>
              <a:rPr lang="zh-CN" altLang="en-US" sz="2400" dirty="0">
                <a:solidFill>
                  <a:srgbClr val="FF0000"/>
                </a:solidFill>
              </a:rPr>
              <a:t>当列表元素增加或删除时，列表对象自动进行扩展或收缩内存，保证元素之间没有缝隙</a:t>
            </a:r>
            <a:r>
              <a:rPr lang="zh-CN" altLang="en-US" sz="2400" dirty="0"/>
              <a:t>；</a:t>
            </a:r>
          </a:p>
          <a:p>
            <a:pPr eaLnBrk="1" hangingPunct="1">
              <a:spcBef>
                <a:spcPts val="600"/>
              </a:spcBef>
              <a:spcAft>
                <a:spcPts val="600"/>
              </a:spcAft>
              <a:buSzPct val="90000"/>
              <a:buFont typeface="Wingdings" panose="05000000000000000000" pitchFamily="2" charset="2"/>
              <a:buChar char="§"/>
            </a:pPr>
            <a:r>
              <a:rPr lang="zh-CN" altLang="en-US" sz="2400" dirty="0"/>
              <a:t>在Python中，</a:t>
            </a:r>
            <a:r>
              <a:rPr lang="zh-CN" altLang="en-US" sz="2400" dirty="0">
                <a:solidFill>
                  <a:srgbClr val="FF0000"/>
                </a:solidFill>
              </a:rPr>
              <a:t>一个列表中的数据类型可以各不相同</a:t>
            </a:r>
            <a:r>
              <a:rPr lang="zh-CN" altLang="en-US" sz="2400" dirty="0"/>
              <a:t>，可以同时分别为整数、实数、字符串等基本类型，甚至是列表、元组、字典、集合以及其他自定义类型的对象。</a:t>
            </a:r>
          </a:p>
          <a:p>
            <a:pPr eaLnBrk="1" hangingPunct="1">
              <a:lnSpc>
                <a:spcPct val="80000"/>
              </a:lnSpc>
              <a:buSzPct val="90000"/>
              <a:buFont typeface="Wingdings" panose="05000000000000000000" pitchFamily="2" charset="2"/>
              <a:buNone/>
            </a:pPr>
            <a:r>
              <a:rPr lang="en-US" altLang="zh-CN" sz="2000" dirty="0">
                <a:latin typeface="Consolas" panose="020B0609020204030204" pitchFamily="49" charset="0"/>
              </a:rPr>
              <a:t>[10, 20, 30, 40]</a:t>
            </a:r>
            <a:endParaRPr lang="zh-CN" altLang="en-US" sz="2000" dirty="0">
              <a:latin typeface="Consolas" panose="020B0609020204030204" pitchFamily="49" charset="0"/>
            </a:endParaRPr>
          </a:p>
          <a:p>
            <a:pPr eaLnBrk="1" hangingPunct="1">
              <a:lnSpc>
                <a:spcPct val="80000"/>
              </a:lnSpc>
              <a:buSzPct val="90000"/>
              <a:buFont typeface="Wingdings" panose="05000000000000000000" pitchFamily="2" charset="2"/>
              <a:buNone/>
            </a:pPr>
            <a:r>
              <a:rPr lang="en-US" altLang="zh-CN" sz="2000" dirty="0">
                <a:latin typeface="Consolas" panose="020B0609020204030204" pitchFamily="49" charset="0"/>
              </a:rPr>
              <a:t>['crunchy frog', 'ram bladder', 'lark vomit']</a:t>
            </a:r>
          </a:p>
          <a:p>
            <a:pPr eaLnBrk="1" hangingPunct="1">
              <a:lnSpc>
                <a:spcPct val="80000"/>
              </a:lnSpc>
              <a:buSzPct val="90000"/>
              <a:buFont typeface="Wingdings" panose="05000000000000000000" pitchFamily="2" charset="2"/>
              <a:buNone/>
            </a:pPr>
            <a:r>
              <a:rPr lang="en-US" altLang="zh-CN" sz="2000" dirty="0">
                <a:latin typeface="Consolas" panose="020B0609020204030204" pitchFamily="49" charset="0"/>
              </a:rPr>
              <a:t>['spam', 2.0, 5, [10, 20]]</a:t>
            </a:r>
          </a:p>
          <a:p>
            <a:pPr eaLnBrk="1" hangingPunct="1">
              <a:lnSpc>
                <a:spcPct val="80000"/>
              </a:lnSpc>
              <a:buSzPct val="90000"/>
              <a:buFont typeface="Wingdings" panose="05000000000000000000" pitchFamily="2" charset="2"/>
              <a:buNone/>
            </a:pPr>
            <a:r>
              <a:rPr lang="zh-CN" altLang="en-US" sz="2000" dirty="0">
                <a:latin typeface="Consolas" panose="020B0609020204030204" pitchFamily="49" charset="0"/>
              </a:rPr>
              <a:t>[['file1', 200,7], ['file2', 260,9]]</a:t>
            </a:r>
            <a:endParaRPr lang="en-US" altLang="zh-CN" sz="2000" dirty="0">
              <a:latin typeface="Consolas" panose="020B0609020204030204" pitchFamily="49" charset="0"/>
            </a:endParaRPr>
          </a:p>
          <a:p>
            <a:endParaRPr lang="zh-CN" altLang="en-US" dirty="0"/>
          </a:p>
        </p:txBody>
      </p:sp>
    </p:spTree>
    <p:extLst>
      <p:ext uri="{BB962C8B-B14F-4D97-AF65-F5344CB8AC3E}">
        <p14:creationId xmlns:p14="http://schemas.microsoft.com/office/powerpoint/2010/main" val="291911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4C81B2-91C1-4AC4-97B3-926EAAB75DE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61B00F5-27BC-4267-A75C-507E29F9515A}"/>
              </a:ext>
            </a:extLst>
          </p:cNvPr>
          <p:cNvSpPr>
            <a:spLocks noGrp="1"/>
          </p:cNvSpPr>
          <p:nvPr>
            <p:ph type="body" sz="quarter" idx="15"/>
          </p:nvPr>
        </p:nvSpPr>
        <p:spPr/>
        <p:txBody>
          <a:bodyPr/>
          <a:lstStyle/>
          <a:p>
            <a:r>
              <a:rPr lang="zh-CN" altLang="en-US" dirty="0"/>
              <a:t>列表常用方法</a:t>
            </a:r>
          </a:p>
        </p:txBody>
      </p:sp>
      <p:graphicFrame>
        <p:nvGraphicFramePr>
          <p:cNvPr id="6" name="Table -1">
            <a:extLst>
              <a:ext uri="{FF2B5EF4-FFF2-40B4-BE49-F238E27FC236}">
                <a16:creationId xmlns:a16="http://schemas.microsoft.com/office/drawing/2014/main" id="{85F90E74-7A9D-43EB-A5B1-25A38C3B104E}"/>
              </a:ext>
            </a:extLst>
          </p:cNvPr>
          <p:cNvGraphicFramePr/>
          <p:nvPr>
            <p:extLst>
              <p:ext uri="{D42A27DB-BD31-4B8C-83A1-F6EECF244321}">
                <p14:modId xmlns:p14="http://schemas.microsoft.com/office/powerpoint/2010/main" val="3677869129"/>
              </p:ext>
            </p:extLst>
          </p:nvPr>
        </p:nvGraphicFramePr>
        <p:xfrm>
          <a:off x="1658307" y="1306654"/>
          <a:ext cx="8615679" cy="5080004"/>
        </p:xfrm>
        <a:graphic>
          <a:graphicData uri="http://schemas.openxmlformats.org/drawingml/2006/table">
            <a:tbl>
              <a:tblPr firstRow="1" bandRow="1">
                <a:tableStyleId>{9D7B26C5-4107-4FEC-AEDC-1716B250A1EF}</a:tableStyleId>
              </a:tblPr>
              <a:tblGrid>
                <a:gridCol w="2201949">
                  <a:extLst>
                    <a:ext uri="{9D8B030D-6E8A-4147-A177-3AD203B41FA5}">
                      <a16:colId xmlns:a16="http://schemas.microsoft.com/office/drawing/2014/main" val="20000"/>
                    </a:ext>
                  </a:extLst>
                </a:gridCol>
                <a:gridCol w="6413730">
                  <a:extLst>
                    <a:ext uri="{9D8B030D-6E8A-4147-A177-3AD203B41FA5}">
                      <a16:colId xmlns:a16="http://schemas.microsoft.com/office/drawing/2014/main" val="20001"/>
                    </a:ext>
                  </a:extLst>
                </a:gridCol>
              </a:tblGrid>
              <a:tr h="317501">
                <a:tc>
                  <a:txBody>
                    <a:bodyPr/>
                    <a:lstStyle/>
                    <a:p>
                      <a:pPr marL="0" indent="0" algn="ctr">
                        <a:buNone/>
                      </a:pPr>
                      <a:r>
                        <a:rPr lang="zh-CN" altLang="en-US" sz="1800" b="1" u="none" dirty="0">
                          <a:solidFill>
                            <a:schemeClr val="tx1"/>
                          </a:solidFill>
                        </a:rPr>
                        <a:t>方法</a:t>
                      </a:r>
                      <a:endParaRPr lang="zh-CN" altLang="en-US" sz="1800" b="1"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tc>
                  <a:txBody>
                    <a:bodyPr/>
                    <a:lstStyle/>
                    <a:p>
                      <a:pPr marL="0" indent="0" algn="ctr">
                        <a:buNone/>
                      </a:pPr>
                      <a:r>
                        <a:rPr lang="zh-CN" altLang="en-US" sz="1800" b="1" u="none" dirty="0">
                          <a:solidFill>
                            <a:schemeClr val="tx1"/>
                          </a:solidFill>
                        </a:rPr>
                        <a:t>说明</a:t>
                      </a:r>
                      <a:endParaRPr lang="zh-CN" altLang="en-US" sz="1800" b="1"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0"/>
                  </a:ext>
                </a:extLst>
              </a:tr>
              <a:tr h="317501">
                <a:tc>
                  <a:txBody>
                    <a:bodyPr/>
                    <a:lstStyle/>
                    <a:p>
                      <a:pPr marL="0" indent="0" algn="l">
                        <a:buNone/>
                      </a:pPr>
                      <a:r>
                        <a:rPr lang="en-US" altLang="zh-CN" sz="1800" b="0" u="none">
                          <a:solidFill>
                            <a:schemeClr val="tx1"/>
                          </a:solidFill>
                        </a:rPr>
                        <a:t>lst.append(x)</a:t>
                      </a:r>
                      <a:endParaRPr lang="en-US" altLang="zh-CN" sz="1800" b="0" u="none">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将元素</a:t>
                      </a:r>
                      <a:r>
                        <a:rPr lang="en-US" altLang="zh-CN" sz="1800" b="0" u="none" dirty="0">
                          <a:solidFill>
                            <a:schemeClr val="tx1"/>
                          </a:solidFill>
                        </a:rPr>
                        <a:t>x</a:t>
                      </a:r>
                      <a:r>
                        <a:rPr lang="zh-CN" altLang="en-US" sz="1800" b="0" u="none" dirty="0">
                          <a:solidFill>
                            <a:schemeClr val="tx1"/>
                          </a:solidFill>
                        </a:rPr>
                        <a:t>添加至列表</a:t>
                      </a:r>
                      <a:r>
                        <a:rPr lang="en-US" altLang="zh-CN" sz="1800" b="0" u="none" dirty="0" err="1">
                          <a:solidFill>
                            <a:schemeClr val="tx1"/>
                          </a:solidFill>
                        </a:rPr>
                        <a:t>lst</a:t>
                      </a:r>
                      <a:r>
                        <a:rPr lang="zh-CN" altLang="en-US" sz="1800" b="0" u="none" dirty="0">
                          <a:solidFill>
                            <a:schemeClr val="tx1"/>
                          </a:solidFill>
                        </a:rPr>
                        <a:t>尾部</a:t>
                      </a:r>
                      <a:endParaRPr 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1"/>
                  </a:ext>
                </a:extLst>
              </a:tr>
              <a:tr h="317501">
                <a:tc>
                  <a:txBody>
                    <a:bodyPr/>
                    <a:lstStyle/>
                    <a:p>
                      <a:pPr marL="0" indent="0" algn="l">
                        <a:buNone/>
                      </a:pPr>
                      <a:r>
                        <a:rPr lang="en-US" altLang="zh-CN" sz="1800" b="0" u="none" dirty="0" err="1">
                          <a:solidFill>
                            <a:schemeClr val="tx1"/>
                          </a:solidFill>
                        </a:rPr>
                        <a:t>lst.extend</a:t>
                      </a:r>
                      <a:r>
                        <a:rPr lang="en-US" altLang="zh-CN" sz="1800" b="0" u="none" dirty="0">
                          <a:solidFill>
                            <a:schemeClr val="tx1"/>
                          </a:solidFill>
                        </a:rPr>
                        <a:t>(L)</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a:solidFill>
                            <a:schemeClr val="tx1"/>
                          </a:solidFill>
                        </a:rPr>
                        <a:t>将列表</a:t>
                      </a:r>
                      <a:r>
                        <a:rPr lang="en-US" altLang="zh-CN" sz="1800" b="0" u="none">
                          <a:solidFill>
                            <a:schemeClr val="tx1"/>
                          </a:solidFill>
                        </a:rPr>
                        <a:t>L</a:t>
                      </a:r>
                      <a:r>
                        <a:rPr lang="zh-CN" altLang="en-US" sz="1800" b="0" u="none">
                          <a:solidFill>
                            <a:schemeClr val="tx1"/>
                          </a:solidFill>
                        </a:rPr>
                        <a:t>中所有元素添加至列表</a:t>
                      </a:r>
                      <a:r>
                        <a:rPr lang="en-US" altLang="zh-CN" sz="1800" b="0" u="none">
                          <a:solidFill>
                            <a:schemeClr val="tx1"/>
                          </a:solidFill>
                        </a:rPr>
                        <a:t>lst</a:t>
                      </a:r>
                      <a:r>
                        <a:rPr lang="zh-CN" altLang="en-US" sz="1800" b="0" u="none">
                          <a:solidFill>
                            <a:schemeClr val="tx1"/>
                          </a:solidFill>
                        </a:rPr>
                        <a:t>尾部</a:t>
                      </a:r>
                      <a:endParaRPr lang="zh-CN" altLang="en-US" sz="18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2"/>
                  </a:ext>
                </a:extLst>
              </a:tr>
              <a:tr h="634999">
                <a:tc>
                  <a:txBody>
                    <a:bodyPr/>
                    <a:lstStyle/>
                    <a:p>
                      <a:pPr marL="0" indent="0" algn="l">
                        <a:buNone/>
                      </a:pPr>
                      <a:r>
                        <a:rPr lang="en-US" altLang="zh-CN" sz="1800" b="0" u="none" dirty="0" err="1">
                          <a:solidFill>
                            <a:schemeClr val="tx1"/>
                          </a:solidFill>
                        </a:rPr>
                        <a:t>lst.insert</a:t>
                      </a:r>
                      <a:r>
                        <a:rPr lang="en-US" altLang="zh-CN" sz="1800" b="0" u="none" dirty="0">
                          <a:solidFill>
                            <a:schemeClr val="tx1"/>
                          </a:solidFill>
                        </a:rPr>
                        <a:t>(index, x)</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a:solidFill>
                            <a:schemeClr val="tx1"/>
                          </a:solidFill>
                        </a:rPr>
                        <a:t>在列表</a:t>
                      </a:r>
                      <a:r>
                        <a:rPr lang="en-US" altLang="zh-CN" sz="1800" b="0" u="none">
                          <a:solidFill>
                            <a:schemeClr val="tx1"/>
                          </a:solidFill>
                        </a:rPr>
                        <a:t>lst</a:t>
                      </a:r>
                      <a:r>
                        <a:rPr lang="zh-CN" altLang="en-US" sz="1800" b="0" u="none">
                          <a:solidFill>
                            <a:schemeClr val="tx1"/>
                          </a:solidFill>
                        </a:rPr>
                        <a:t>指定位置</a:t>
                      </a:r>
                      <a:r>
                        <a:rPr lang="en-US" altLang="zh-CN" sz="1800" b="0" u="none">
                          <a:solidFill>
                            <a:schemeClr val="tx1"/>
                          </a:solidFill>
                        </a:rPr>
                        <a:t>index</a:t>
                      </a:r>
                      <a:r>
                        <a:rPr lang="zh-CN" altLang="en-US" sz="1800" b="0" u="none">
                          <a:solidFill>
                            <a:schemeClr val="tx1"/>
                          </a:solidFill>
                        </a:rPr>
                        <a:t>处添加元素</a:t>
                      </a:r>
                      <a:r>
                        <a:rPr lang="en-US" altLang="zh-CN" sz="1800" b="0" u="none">
                          <a:solidFill>
                            <a:schemeClr val="tx1"/>
                          </a:solidFill>
                        </a:rPr>
                        <a:t>x</a:t>
                      </a:r>
                      <a:r>
                        <a:rPr lang="zh-CN" altLang="en-US" sz="1800" b="0" u="none">
                          <a:solidFill>
                            <a:schemeClr val="tx1"/>
                          </a:solidFill>
                        </a:rPr>
                        <a:t>，该位置后面的所有元素后移一个位置</a:t>
                      </a:r>
                      <a:endParaRPr lang="en-US" sz="18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3"/>
                  </a:ext>
                </a:extLst>
              </a:tr>
              <a:tr h="634999">
                <a:tc>
                  <a:txBody>
                    <a:bodyPr/>
                    <a:lstStyle/>
                    <a:p>
                      <a:pPr marL="0" indent="0" algn="l">
                        <a:buNone/>
                      </a:pPr>
                      <a:r>
                        <a:rPr lang="en-US" altLang="zh-CN" sz="1800" b="0" u="none" dirty="0" err="1">
                          <a:solidFill>
                            <a:schemeClr val="tx1"/>
                          </a:solidFill>
                        </a:rPr>
                        <a:t>lst.remove</a:t>
                      </a:r>
                      <a:r>
                        <a:rPr lang="en-US" altLang="zh-CN" sz="1800" b="0" u="none" dirty="0">
                          <a:solidFill>
                            <a:schemeClr val="tx1"/>
                          </a:solidFill>
                        </a:rPr>
                        <a:t>(x)</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在列表</a:t>
                      </a:r>
                      <a:r>
                        <a:rPr lang="en-US" altLang="zh-CN" sz="1800" b="0" u="none" dirty="0" err="1">
                          <a:solidFill>
                            <a:schemeClr val="tx1"/>
                          </a:solidFill>
                        </a:rPr>
                        <a:t>lst</a:t>
                      </a:r>
                      <a:r>
                        <a:rPr lang="zh-CN" altLang="en-US" sz="1800" b="0" u="none" dirty="0">
                          <a:solidFill>
                            <a:schemeClr val="tx1"/>
                          </a:solidFill>
                        </a:rPr>
                        <a:t>中删除首次出现的指定元素，该元素之后的所有元素前移一个位置</a:t>
                      </a:r>
                      <a:endParaRPr lang="zh-CN" alt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4"/>
                  </a:ext>
                </a:extLst>
              </a:tr>
              <a:tr h="317501">
                <a:tc>
                  <a:txBody>
                    <a:bodyPr/>
                    <a:lstStyle/>
                    <a:p>
                      <a:pPr marL="0" indent="0" algn="l">
                        <a:buNone/>
                      </a:pPr>
                      <a:r>
                        <a:rPr lang="en-US" altLang="zh-CN" sz="1800" b="0" u="none" dirty="0" err="1">
                          <a:solidFill>
                            <a:schemeClr val="tx1"/>
                          </a:solidFill>
                        </a:rPr>
                        <a:t>lst.pop</a:t>
                      </a:r>
                      <a:r>
                        <a:rPr lang="en-US" altLang="zh-CN" sz="1800" b="0" u="none" dirty="0">
                          <a:solidFill>
                            <a:schemeClr val="tx1"/>
                          </a:solidFill>
                        </a:rPr>
                        <a:t>([index])</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删除并返回列表</a:t>
                      </a:r>
                      <a:r>
                        <a:rPr lang="en-US" altLang="zh-CN" sz="1800" b="0" u="none" dirty="0" err="1">
                          <a:solidFill>
                            <a:schemeClr val="tx1"/>
                          </a:solidFill>
                        </a:rPr>
                        <a:t>lst</a:t>
                      </a:r>
                      <a:r>
                        <a:rPr lang="zh-CN" altLang="en-US" sz="1800" b="0" u="none" dirty="0">
                          <a:solidFill>
                            <a:schemeClr val="tx1"/>
                          </a:solidFill>
                        </a:rPr>
                        <a:t>中下标为</a:t>
                      </a:r>
                      <a:r>
                        <a:rPr lang="en-US" altLang="zh-CN" sz="1800" b="0" u="none" dirty="0">
                          <a:solidFill>
                            <a:schemeClr val="tx1"/>
                          </a:solidFill>
                        </a:rPr>
                        <a:t>index</a:t>
                      </a:r>
                      <a:r>
                        <a:rPr lang="zh-CN" altLang="en-US" sz="1800" b="0" u="none" dirty="0">
                          <a:solidFill>
                            <a:schemeClr val="tx1"/>
                          </a:solidFill>
                        </a:rPr>
                        <a:t>（默认为</a:t>
                      </a:r>
                      <a:r>
                        <a:rPr lang="en-US" altLang="zh-CN" sz="1800" b="0" u="none" dirty="0">
                          <a:solidFill>
                            <a:schemeClr val="tx1"/>
                          </a:solidFill>
                        </a:rPr>
                        <a:t>-1</a:t>
                      </a:r>
                      <a:r>
                        <a:rPr lang="zh-CN" altLang="en-US" sz="1800" b="0" u="none" dirty="0">
                          <a:solidFill>
                            <a:schemeClr val="tx1"/>
                          </a:solidFill>
                        </a:rPr>
                        <a:t>）的元素</a:t>
                      </a:r>
                      <a:endParaRPr 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5"/>
                  </a:ext>
                </a:extLst>
              </a:tr>
              <a:tr h="317501">
                <a:tc>
                  <a:txBody>
                    <a:bodyPr/>
                    <a:lstStyle/>
                    <a:p>
                      <a:pPr marL="0" indent="0" algn="l">
                        <a:buNone/>
                      </a:pPr>
                      <a:r>
                        <a:rPr lang="en-US" altLang="zh-CN" sz="1800" b="0" u="none" dirty="0" err="1">
                          <a:solidFill>
                            <a:schemeClr val="tx1"/>
                          </a:solidFill>
                        </a:rPr>
                        <a:t>lst.clear</a:t>
                      </a:r>
                      <a:r>
                        <a:rPr lang="en-US" altLang="zh-CN" sz="1800" b="0" u="none" dirty="0">
                          <a:solidFill>
                            <a:schemeClr val="tx1"/>
                          </a:solidFill>
                        </a:rPr>
                        <a:t>()</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a:solidFill>
                            <a:schemeClr val="tx1"/>
                          </a:solidFill>
                        </a:rPr>
                        <a:t>删除列表</a:t>
                      </a:r>
                      <a:r>
                        <a:rPr lang="en-US" altLang="zh-CN" sz="1800" b="0" u="none">
                          <a:solidFill>
                            <a:schemeClr val="tx1"/>
                          </a:solidFill>
                        </a:rPr>
                        <a:t>lst</a:t>
                      </a:r>
                      <a:r>
                        <a:rPr lang="zh-CN" altLang="en-US" sz="1800" b="0" u="none">
                          <a:solidFill>
                            <a:schemeClr val="tx1"/>
                          </a:solidFill>
                        </a:rPr>
                        <a:t>中所有元素，但保留列表对象</a:t>
                      </a:r>
                      <a:endParaRPr lang="zh-CN" altLang="en-US" sz="18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6"/>
                  </a:ext>
                </a:extLst>
              </a:tr>
              <a:tr h="634999">
                <a:tc>
                  <a:txBody>
                    <a:bodyPr/>
                    <a:lstStyle/>
                    <a:p>
                      <a:pPr marL="0" indent="0" algn="l">
                        <a:buNone/>
                      </a:pPr>
                      <a:r>
                        <a:rPr lang="en-US" altLang="zh-CN" sz="1800" b="0" u="none" dirty="0" err="1">
                          <a:solidFill>
                            <a:schemeClr val="tx1"/>
                          </a:solidFill>
                        </a:rPr>
                        <a:t>lst.index</a:t>
                      </a:r>
                      <a:r>
                        <a:rPr lang="en-US" altLang="zh-CN" sz="1800" b="0" u="none" dirty="0">
                          <a:solidFill>
                            <a:schemeClr val="tx1"/>
                          </a:solidFill>
                        </a:rPr>
                        <a:t>(x)</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a:solidFill>
                            <a:schemeClr val="tx1"/>
                          </a:solidFill>
                        </a:rPr>
                        <a:t>返回列表</a:t>
                      </a:r>
                      <a:r>
                        <a:rPr lang="en-US" altLang="zh-CN" sz="1800" b="0" u="none">
                          <a:solidFill>
                            <a:schemeClr val="tx1"/>
                          </a:solidFill>
                        </a:rPr>
                        <a:t>lst</a:t>
                      </a:r>
                      <a:r>
                        <a:rPr lang="zh-CN" altLang="en-US" sz="1800" b="0" u="none">
                          <a:solidFill>
                            <a:schemeClr val="tx1"/>
                          </a:solidFill>
                        </a:rPr>
                        <a:t>中第一个值为</a:t>
                      </a:r>
                      <a:r>
                        <a:rPr lang="en-US" altLang="zh-CN" sz="1800" b="0" u="none">
                          <a:solidFill>
                            <a:schemeClr val="tx1"/>
                          </a:solidFill>
                        </a:rPr>
                        <a:t>x</a:t>
                      </a:r>
                      <a:r>
                        <a:rPr lang="zh-CN" altLang="en-US" sz="1800" b="0" u="none">
                          <a:solidFill>
                            <a:schemeClr val="tx1"/>
                          </a:solidFill>
                        </a:rPr>
                        <a:t>的元素的下标，若不存在值为</a:t>
                      </a:r>
                      <a:r>
                        <a:rPr lang="en-US" altLang="zh-CN" sz="1800" b="0" u="none">
                          <a:solidFill>
                            <a:schemeClr val="tx1"/>
                          </a:solidFill>
                        </a:rPr>
                        <a:t>x</a:t>
                      </a:r>
                      <a:r>
                        <a:rPr lang="zh-CN" altLang="en-US" sz="1800" b="0" u="none">
                          <a:solidFill>
                            <a:schemeClr val="tx1"/>
                          </a:solidFill>
                        </a:rPr>
                        <a:t>的元素则抛出异常</a:t>
                      </a:r>
                      <a:endParaRPr lang="en-US" sz="18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7"/>
                  </a:ext>
                </a:extLst>
              </a:tr>
              <a:tr h="317501">
                <a:tc>
                  <a:txBody>
                    <a:bodyPr/>
                    <a:lstStyle/>
                    <a:p>
                      <a:pPr marL="0" indent="0" algn="l">
                        <a:buNone/>
                      </a:pPr>
                      <a:r>
                        <a:rPr lang="en-US" altLang="zh-CN" sz="1800" b="0" u="none" dirty="0" err="1">
                          <a:solidFill>
                            <a:schemeClr val="tx1"/>
                          </a:solidFill>
                        </a:rPr>
                        <a:t>lst.count</a:t>
                      </a:r>
                      <a:r>
                        <a:rPr lang="en-US" altLang="zh-CN" sz="1800" b="0" u="none" dirty="0">
                          <a:solidFill>
                            <a:schemeClr val="tx1"/>
                          </a:solidFill>
                        </a:rPr>
                        <a:t>(x)</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返回指定元素</a:t>
                      </a:r>
                      <a:r>
                        <a:rPr lang="en-US" altLang="zh-CN" sz="1800" b="0" u="none" dirty="0">
                          <a:solidFill>
                            <a:schemeClr val="tx1"/>
                          </a:solidFill>
                        </a:rPr>
                        <a:t>x</a:t>
                      </a:r>
                      <a:r>
                        <a:rPr lang="zh-CN" altLang="en-US" sz="1800" b="0" u="none" dirty="0">
                          <a:solidFill>
                            <a:schemeClr val="tx1"/>
                          </a:solidFill>
                        </a:rPr>
                        <a:t>在列表</a:t>
                      </a:r>
                      <a:r>
                        <a:rPr lang="en-US" altLang="zh-CN" sz="1800" b="0" u="none" dirty="0" err="1">
                          <a:solidFill>
                            <a:schemeClr val="tx1"/>
                          </a:solidFill>
                        </a:rPr>
                        <a:t>lst</a:t>
                      </a:r>
                      <a:r>
                        <a:rPr lang="zh-CN" altLang="en-US" sz="1800" b="0" u="none" dirty="0">
                          <a:solidFill>
                            <a:schemeClr val="tx1"/>
                          </a:solidFill>
                        </a:rPr>
                        <a:t>中的出现次数</a:t>
                      </a:r>
                      <a:endParaRPr lang="zh-CN" alt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8"/>
                  </a:ext>
                </a:extLst>
              </a:tr>
              <a:tr h="317501">
                <a:tc>
                  <a:txBody>
                    <a:bodyPr/>
                    <a:lstStyle/>
                    <a:p>
                      <a:pPr marL="0" indent="0" algn="l">
                        <a:buNone/>
                      </a:pPr>
                      <a:r>
                        <a:rPr lang="en-US" altLang="zh-CN" sz="1800" b="0" u="none" dirty="0" err="1">
                          <a:solidFill>
                            <a:schemeClr val="tx1"/>
                          </a:solidFill>
                        </a:rPr>
                        <a:t>lst.reverse</a:t>
                      </a:r>
                      <a:r>
                        <a:rPr lang="en-US" altLang="zh-CN" sz="1800" b="0" u="none" dirty="0">
                          <a:solidFill>
                            <a:schemeClr val="tx1"/>
                          </a:solidFill>
                        </a:rPr>
                        <a:t>()</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对列表</a:t>
                      </a:r>
                      <a:r>
                        <a:rPr lang="en-US" altLang="zh-CN" sz="1800" b="0" u="none" dirty="0" err="1">
                          <a:solidFill>
                            <a:schemeClr val="tx1"/>
                          </a:solidFill>
                        </a:rPr>
                        <a:t>lst</a:t>
                      </a:r>
                      <a:r>
                        <a:rPr lang="zh-CN" altLang="en-US" sz="1800" b="0" u="none" dirty="0">
                          <a:solidFill>
                            <a:schemeClr val="tx1"/>
                          </a:solidFill>
                        </a:rPr>
                        <a:t>所有元素进行逆序</a:t>
                      </a:r>
                      <a:endParaRPr 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09"/>
                  </a:ext>
                </a:extLst>
              </a:tr>
              <a:tr h="634999">
                <a:tc>
                  <a:txBody>
                    <a:bodyPr/>
                    <a:lstStyle/>
                    <a:p>
                      <a:pPr marL="0" indent="0" algn="l">
                        <a:buNone/>
                      </a:pPr>
                      <a:r>
                        <a:rPr lang="en-US" altLang="zh-CN" sz="1800" b="0" u="none" dirty="0" err="1">
                          <a:solidFill>
                            <a:schemeClr val="tx1"/>
                          </a:solidFill>
                        </a:rPr>
                        <a:t>lst.sort</a:t>
                      </a:r>
                      <a:r>
                        <a:rPr lang="en-US" altLang="zh-CN" sz="1800" b="0" u="none" dirty="0">
                          <a:solidFill>
                            <a:schemeClr val="tx1"/>
                          </a:solidFill>
                        </a:rPr>
                        <a:t>(key=None, reverse=False)</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对列表</a:t>
                      </a:r>
                      <a:r>
                        <a:rPr lang="en-US" altLang="zh-CN" sz="1800" b="0" u="none" dirty="0" err="1">
                          <a:solidFill>
                            <a:schemeClr val="tx1"/>
                          </a:solidFill>
                        </a:rPr>
                        <a:t>lst</a:t>
                      </a:r>
                      <a:r>
                        <a:rPr lang="zh-CN" altLang="en-US" sz="1800" b="0" u="none" dirty="0">
                          <a:solidFill>
                            <a:schemeClr val="tx1"/>
                          </a:solidFill>
                        </a:rPr>
                        <a:t>中的元素进行排序，</a:t>
                      </a:r>
                      <a:r>
                        <a:rPr lang="en-US" altLang="zh-CN" sz="1800" b="0" u="none" dirty="0">
                          <a:solidFill>
                            <a:schemeClr val="tx1"/>
                          </a:solidFill>
                        </a:rPr>
                        <a:t>key</a:t>
                      </a:r>
                      <a:r>
                        <a:rPr lang="zh-CN" altLang="en-US" sz="1800" b="0" u="none" dirty="0">
                          <a:solidFill>
                            <a:schemeClr val="tx1"/>
                          </a:solidFill>
                        </a:rPr>
                        <a:t>用来指定排序依据，</a:t>
                      </a:r>
                      <a:endParaRPr lang="en-US" altLang="zh-CN" sz="1800" b="0" u="none" dirty="0">
                        <a:solidFill>
                          <a:schemeClr val="tx1"/>
                        </a:solidFill>
                      </a:endParaRPr>
                    </a:p>
                    <a:p>
                      <a:pPr marL="0" indent="0" algn="l">
                        <a:buNone/>
                      </a:pPr>
                      <a:r>
                        <a:rPr lang="en-US" altLang="zh-CN" sz="1800" b="0" u="none" dirty="0">
                          <a:solidFill>
                            <a:schemeClr val="tx1"/>
                          </a:solidFill>
                        </a:rPr>
                        <a:t>reverse</a:t>
                      </a:r>
                      <a:r>
                        <a:rPr lang="zh-CN" altLang="en-US" sz="1800" b="0" u="none" dirty="0">
                          <a:solidFill>
                            <a:schemeClr val="tx1"/>
                          </a:solidFill>
                        </a:rPr>
                        <a:t>决定升序（</a:t>
                      </a:r>
                      <a:r>
                        <a:rPr lang="en-US" altLang="zh-CN" sz="1800" b="0" u="none" dirty="0">
                          <a:solidFill>
                            <a:schemeClr val="tx1"/>
                          </a:solidFill>
                        </a:rPr>
                        <a:t>False</a:t>
                      </a:r>
                      <a:r>
                        <a:rPr lang="zh-CN" altLang="en-US" sz="1800" b="0" u="none" dirty="0">
                          <a:solidFill>
                            <a:schemeClr val="tx1"/>
                          </a:solidFill>
                        </a:rPr>
                        <a:t>）还是降序（</a:t>
                      </a:r>
                      <a:r>
                        <a:rPr lang="en-US" altLang="zh-CN" sz="1800" b="0" u="none" dirty="0">
                          <a:solidFill>
                            <a:schemeClr val="tx1"/>
                          </a:solidFill>
                        </a:rPr>
                        <a:t>True</a:t>
                      </a:r>
                      <a:r>
                        <a:rPr lang="zh-CN" altLang="en-US" sz="1800" b="0" u="none" dirty="0">
                          <a:solidFill>
                            <a:schemeClr val="tx1"/>
                          </a:solidFill>
                        </a:rPr>
                        <a:t>）</a:t>
                      </a:r>
                      <a:endParaRPr lang="zh-CN" alt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10"/>
                  </a:ext>
                </a:extLst>
              </a:tr>
              <a:tr h="317501">
                <a:tc>
                  <a:txBody>
                    <a:bodyPr/>
                    <a:lstStyle/>
                    <a:p>
                      <a:pPr marL="0" indent="0" algn="l">
                        <a:buNone/>
                      </a:pPr>
                      <a:r>
                        <a:rPr lang="en-US" altLang="zh-CN" sz="1800" b="0" u="none" dirty="0" err="1">
                          <a:solidFill>
                            <a:schemeClr val="tx1"/>
                          </a:solidFill>
                        </a:rPr>
                        <a:t>lst.copy</a:t>
                      </a:r>
                      <a:r>
                        <a:rPr lang="en-US" altLang="zh-CN" sz="1800" b="0" u="none" dirty="0">
                          <a:solidFill>
                            <a:schemeClr val="tx1"/>
                          </a:solidFill>
                        </a:rPr>
                        <a:t>()</a:t>
                      </a:r>
                      <a:endParaRPr lang="en-US" altLang="zh-CN" sz="1800" b="0" u="none" dirty="0">
                        <a:solidFill>
                          <a:schemeClr val="tx1"/>
                        </a:solidFill>
                        <a:latin typeface="Calibri" panose="020F0502020204030204" pitchFamily="2" charset="0"/>
                        <a:ea typeface="Calibri" panose="020F0502020204030204" pitchFamily="2" charset="0"/>
                        <a:cs typeface="Calibri" panose="020F0502020204030204" pitchFamily="2" charset="0"/>
                      </a:endParaRPr>
                    </a:p>
                  </a:txBody>
                  <a:tcPr marL="36195" marR="0" marT="0" marB="1"/>
                </a:tc>
                <a:tc>
                  <a:txBody>
                    <a:bodyPr/>
                    <a:lstStyle/>
                    <a:p>
                      <a:pPr marL="0" indent="0" algn="l">
                        <a:buNone/>
                      </a:pPr>
                      <a:r>
                        <a:rPr lang="zh-CN" altLang="en-US" sz="1800" b="0" u="none" dirty="0">
                          <a:solidFill>
                            <a:schemeClr val="tx1"/>
                          </a:solidFill>
                        </a:rPr>
                        <a:t>返回列表</a:t>
                      </a:r>
                      <a:r>
                        <a:rPr lang="en-US" altLang="zh-CN" sz="1800" b="0" u="none" dirty="0" err="1">
                          <a:solidFill>
                            <a:schemeClr val="tx1"/>
                          </a:solidFill>
                        </a:rPr>
                        <a:t>lst</a:t>
                      </a:r>
                      <a:r>
                        <a:rPr lang="zh-CN" altLang="en-US" sz="1800" b="0" u="none" dirty="0">
                          <a:solidFill>
                            <a:schemeClr val="tx1"/>
                          </a:solidFill>
                        </a:rPr>
                        <a:t>的浅复制</a:t>
                      </a:r>
                      <a:endParaRPr lang="en-US" sz="18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0729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83F3CC6-E394-434F-B478-EA45EA1AC7B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C72E768-9318-4ABC-BE20-983843C0E587}"/>
              </a:ext>
            </a:extLst>
          </p:cNvPr>
          <p:cNvSpPr>
            <a:spLocks noGrp="1"/>
          </p:cNvSpPr>
          <p:nvPr>
            <p:ph type="body" sz="quarter" idx="15"/>
          </p:nvPr>
        </p:nvSpPr>
        <p:spPr/>
        <p:txBody>
          <a:bodyPr/>
          <a:lstStyle/>
          <a:p>
            <a:r>
              <a:rPr lang="zh-CN" altLang="en-US" dirty="0"/>
              <a:t>列表创建与删除</a:t>
            </a:r>
            <a:r>
              <a:rPr lang="en-US" altLang="zh-CN" dirty="0"/>
              <a:t>--</a:t>
            </a:r>
            <a:r>
              <a:rPr lang="zh-CN" altLang="en-US" dirty="0"/>
              <a:t>创建</a:t>
            </a:r>
          </a:p>
        </p:txBody>
      </p:sp>
      <p:sp>
        <p:nvSpPr>
          <p:cNvPr id="4" name="文本占位符 3">
            <a:extLst>
              <a:ext uri="{FF2B5EF4-FFF2-40B4-BE49-F238E27FC236}">
                <a16:creationId xmlns:a16="http://schemas.microsoft.com/office/drawing/2014/main" id="{9A139605-2468-4C82-8982-BA7F41AC017A}"/>
              </a:ext>
            </a:extLst>
          </p:cNvPr>
          <p:cNvSpPr>
            <a:spLocks noGrp="1"/>
          </p:cNvSpPr>
          <p:nvPr>
            <p:ph type="body" sz="quarter" idx="16"/>
          </p:nvPr>
        </p:nvSpPr>
        <p:spPr/>
        <p:txBody>
          <a:bodyPr/>
          <a:lstStyle/>
          <a:p>
            <a:r>
              <a:rPr lang="zh-CN" altLang="en-US" dirty="0"/>
              <a:t>基本方法：使用“</a:t>
            </a:r>
            <a:r>
              <a:rPr lang="en-US" altLang="zh-CN" dirty="0"/>
              <a:t>=”</a:t>
            </a:r>
            <a:r>
              <a:rPr lang="zh-CN" altLang="en-US" dirty="0"/>
              <a:t>直接将一个列表赋值给变量即可创建列表对象</a:t>
            </a:r>
            <a:endParaRPr lang="en-US" altLang="zh-CN" dirty="0"/>
          </a:p>
          <a:p>
            <a:endParaRPr lang="en-US" altLang="zh-CN" dirty="0"/>
          </a:p>
          <a:p>
            <a:endParaRPr lang="en-US" altLang="zh-CN" dirty="0"/>
          </a:p>
          <a:p>
            <a:endParaRPr lang="zh-CN" altLang="en-US" dirty="0"/>
          </a:p>
          <a:p>
            <a:r>
              <a:rPr lang="en-US" altLang="zh-CN" sz="2400" noProof="1"/>
              <a:t>list()</a:t>
            </a:r>
            <a:r>
              <a:rPr lang="zh-CN" altLang="en-US" sz="2400" noProof="1"/>
              <a:t>函数：使用</a:t>
            </a:r>
            <a:r>
              <a:rPr lang="en-US" altLang="zh-CN" sz="2400" noProof="1"/>
              <a:t>list()</a:t>
            </a:r>
            <a:r>
              <a:rPr lang="zh-CN" altLang="en-US" sz="2400" noProof="1"/>
              <a:t>函数将元组、</a:t>
            </a:r>
            <a:r>
              <a:rPr lang="en-US" altLang="zh-CN" sz="2400" noProof="1"/>
              <a:t>range</a:t>
            </a:r>
            <a:r>
              <a:rPr lang="zh-CN" altLang="en-US" sz="2400" noProof="1"/>
              <a:t>对象、字符串或其他类型的</a:t>
            </a:r>
            <a:r>
              <a:rPr lang="zh-CN" altLang="en-US" sz="2400" noProof="1">
                <a:solidFill>
                  <a:srgbClr val="FF0000"/>
                </a:solidFill>
              </a:rPr>
              <a:t>可迭代对象类型的数据</a:t>
            </a:r>
            <a:r>
              <a:rPr lang="zh-CN" altLang="en-US" sz="2400" noProof="1"/>
              <a:t>转换为列表。</a:t>
            </a:r>
          </a:p>
          <a:p>
            <a:endParaRPr lang="zh-CN" altLang="en-US" dirty="0"/>
          </a:p>
        </p:txBody>
      </p:sp>
      <p:sp>
        <p:nvSpPr>
          <p:cNvPr id="6" name="文本框 5">
            <a:extLst>
              <a:ext uri="{FF2B5EF4-FFF2-40B4-BE49-F238E27FC236}">
                <a16:creationId xmlns:a16="http://schemas.microsoft.com/office/drawing/2014/main" id="{BA56F2B5-404C-4009-A5D8-019C4F807E4E}"/>
              </a:ext>
            </a:extLst>
          </p:cNvPr>
          <p:cNvSpPr txBox="1"/>
          <p:nvPr/>
        </p:nvSpPr>
        <p:spPr>
          <a:xfrm>
            <a:off x="1055133" y="1967671"/>
            <a:ext cx="8414543" cy="757130"/>
          </a:xfrm>
          <a:prstGeom prst="rect">
            <a:avLst/>
          </a:prstGeom>
          <a:noFill/>
        </p:spPr>
        <p:txBody>
          <a:bodyPr wrap="square">
            <a:spAutoFit/>
          </a:bodyPr>
          <a:lstStyle/>
          <a:p>
            <a:pPr marL="1905" indent="-344805" eaLnBrk="1" hangingPunct="1">
              <a:lnSpc>
                <a:spcPct val="80000"/>
              </a:lnSpc>
              <a:buFontTx/>
              <a:buNone/>
              <a:defRPr/>
            </a:pPr>
            <a:r>
              <a:rPr lang="en-US" altLang="zh-CN" sz="1800" noProof="1">
                <a:latin typeface="Consolas" panose="020B0609020204030204" charset="0"/>
              </a:rPr>
              <a:t>&gt;&gt;&gt; a_list = ['a', 'b', 'mpilgrim', 'z', 'example']</a:t>
            </a:r>
          </a:p>
          <a:p>
            <a:pPr marL="1905" indent="-344805" eaLnBrk="1" hangingPunct="1">
              <a:lnSpc>
                <a:spcPct val="80000"/>
              </a:lnSpc>
              <a:buFontTx/>
              <a:buNone/>
              <a:defRPr/>
            </a:pPr>
            <a:r>
              <a:rPr lang="en-US" altLang="zh-CN" sz="1800" noProof="1">
                <a:latin typeface="Consolas" panose="020B0609020204030204" charset="0"/>
              </a:rPr>
              <a:t>&gt;&gt;&gt; a_list = []                            #</a:t>
            </a:r>
            <a:r>
              <a:rPr lang="zh-CN" altLang="en-US" sz="1800" noProof="1">
                <a:latin typeface="Consolas" panose="020B0609020204030204" charset="0"/>
              </a:rPr>
              <a:t>创建空列表</a:t>
            </a:r>
          </a:p>
          <a:p>
            <a:pPr marL="1905" indent="-344805" eaLnBrk="1" hangingPunct="1">
              <a:lnSpc>
                <a:spcPct val="80000"/>
              </a:lnSpc>
              <a:buFontTx/>
              <a:buNone/>
              <a:defRPr/>
            </a:pPr>
            <a:endParaRPr lang="zh-CN" altLang="en-US" sz="1800" noProof="1"/>
          </a:p>
        </p:txBody>
      </p:sp>
      <p:sp>
        <p:nvSpPr>
          <p:cNvPr id="8" name="文本框 7">
            <a:extLst>
              <a:ext uri="{FF2B5EF4-FFF2-40B4-BE49-F238E27FC236}">
                <a16:creationId xmlns:a16="http://schemas.microsoft.com/office/drawing/2014/main" id="{BB402561-369B-4E43-909A-69F9520E324A}"/>
              </a:ext>
            </a:extLst>
          </p:cNvPr>
          <p:cNvSpPr txBox="1"/>
          <p:nvPr/>
        </p:nvSpPr>
        <p:spPr>
          <a:xfrm>
            <a:off x="1168052" y="4133200"/>
            <a:ext cx="7938370" cy="1867691"/>
          </a:xfrm>
          <a:prstGeom prst="rect">
            <a:avLst/>
          </a:prstGeom>
          <a:noFill/>
        </p:spPr>
        <p:txBody>
          <a:bodyPr wrap="square">
            <a:spAutoFit/>
          </a:bodyPr>
          <a:lstStyle/>
          <a:p>
            <a:pPr marL="1905" indent="-344805" eaLnBrk="1" hangingPunct="1">
              <a:lnSpc>
                <a:spcPct val="80000"/>
              </a:lnSpc>
              <a:buNone/>
              <a:defRPr/>
            </a:pPr>
            <a:r>
              <a:rPr lang="en-US" altLang="zh-CN" sz="1800" noProof="1">
                <a:latin typeface="Consolas" panose="020B0609020204030204" charset="0"/>
              </a:rPr>
              <a:t>&gt;&gt;&gt; x = list()                            #</a:t>
            </a:r>
            <a:r>
              <a:rPr lang="zh-CN" altLang="en-US" sz="1800" noProof="1">
                <a:latin typeface="Consolas" panose="020B0609020204030204" charset="0"/>
              </a:rPr>
              <a:t>创建空列表</a:t>
            </a:r>
            <a:r>
              <a:rPr lang="en-US" altLang="zh-CN" sz="1800" noProof="1">
                <a:latin typeface="Consolas" panose="020B0609020204030204" charset="0"/>
              </a:rPr>
              <a:t>,</a:t>
            </a:r>
            <a:r>
              <a:rPr lang="zh-CN" altLang="en-US" sz="1800" noProof="1">
                <a:latin typeface="Consolas" panose="020B0609020204030204" charset="0"/>
              </a:rPr>
              <a:t>等同于</a:t>
            </a:r>
            <a:r>
              <a:rPr lang="en-US" altLang="zh-CN" sz="1800" noProof="1">
                <a:latin typeface="Consolas" panose="020B0609020204030204" charset="0"/>
              </a:rPr>
              <a:t>[]</a:t>
            </a:r>
          </a:p>
          <a:p>
            <a:pPr marL="1905" indent="-344805" eaLnBrk="1" hangingPunct="1">
              <a:lnSpc>
                <a:spcPct val="80000"/>
              </a:lnSpc>
              <a:buFontTx/>
              <a:buNone/>
              <a:defRPr/>
            </a:pPr>
            <a:r>
              <a:rPr lang="en-US" altLang="zh-CN" sz="1800" noProof="1">
                <a:latin typeface="Consolas" panose="020B0609020204030204" charset="0"/>
              </a:rPr>
              <a:t>&gt;&gt;&gt; list('hello world')</a:t>
            </a:r>
          </a:p>
          <a:p>
            <a:pPr marL="1905" indent="-344805" eaLnBrk="1" hangingPunct="1">
              <a:lnSpc>
                <a:spcPct val="80000"/>
              </a:lnSpc>
              <a:buFontTx/>
              <a:buNone/>
              <a:defRPr/>
            </a:pPr>
            <a:r>
              <a:rPr lang="en-US" altLang="zh-CN" sz="1800" noProof="1">
                <a:solidFill>
                  <a:srgbClr val="00B0F0"/>
                </a:solidFill>
                <a:latin typeface="Consolas" panose="020B0609020204030204" charset="0"/>
              </a:rPr>
              <a:t>['h', 'e', 'l', 'l', 'o', ' ', 'w', 'o', 'r', 'l', 'd’]</a:t>
            </a:r>
          </a:p>
          <a:p>
            <a:pPr marL="1905" indent="-344805" eaLnBrk="1" hangingPunct="1">
              <a:lnSpc>
                <a:spcPct val="80000"/>
              </a:lnSpc>
              <a:buFontTx/>
              <a:buNone/>
              <a:defRPr/>
            </a:pPr>
            <a:r>
              <a:rPr lang="en-US" altLang="zh-CN" sz="1800" noProof="1">
                <a:latin typeface="Consolas" panose="020B0609020204030204" charset="0"/>
              </a:rPr>
              <a:t>&gt;&gt;&gt; list(range(1,10,2))</a:t>
            </a:r>
          </a:p>
          <a:p>
            <a:pPr marL="1905" indent="-344805" eaLnBrk="1" hangingPunct="1">
              <a:lnSpc>
                <a:spcPct val="80000"/>
              </a:lnSpc>
              <a:buFontTx/>
              <a:buNone/>
              <a:defRPr/>
            </a:pPr>
            <a:r>
              <a:rPr lang="en-US" altLang="zh-CN" sz="1800" noProof="1">
                <a:solidFill>
                  <a:srgbClr val="00B0F0"/>
                </a:solidFill>
                <a:latin typeface="Consolas" panose="020B0609020204030204" charset="0"/>
              </a:rPr>
              <a:t>[1, 3, 5, 7, 9]</a:t>
            </a:r>
            <a:endParaRPr lang="en-US" altLang="zh-CN" sz="1800" noProof="1">
              <a:latin typeface="Consolas" panose="020B0609020204030204" charset="0"/>
            </a:endParaRPr>
          </a:p>
          <a:p>
            <a:pPr marL="1905" indent="-344805" eaLnBrk="1" hangingPunct="1">
              <a:lnSpc>
                <a:spcPct val="80000"/>
              </a:lnSpc>
              <a:buFontTx/>
              <a:buNone/>
              <a:defRPr/>
            </a:pPr>
            <a:r>
              <a:rPr lang="en-US" altLang="zh-CN" sz="1800" noProof="1">
                <a:latin typeface="Consolas" panose="020B0609020204030204" charset="0"/>
              </a:rPr>
              <a:t>&gt;&gt;&gt; a_list = list((3,5,7,9,11))</a:t>
            </a:r>
          </a:p>
          <a:p>
            <a:pPr marL="1905" indent="-344805" eaLnBrk="1" hangingPunct="1">
              <a:lnSpc>
                <a:spcPct val="80000"/>
              </a:lnSpc>
              <a:buFontTx/>
              <a:buNone/>
              <a:defRPr/>
            </a:pPr>
            <a:r>
              <a:rPr lang="en-US" altLang="zh-CN" sz="1800" noProof="1">
                <a:latin typeface="Consolas" panose="020B0609020204030204" charset="0"/>
              </a:rPr>
              <a:t>&gt;&gt;&gt; a_list</a:t>
            </a:r>
          </a:p>
          <a:p>
            <a:pPr marL="1905" indent="-344805" eaLnBrk="1" hangingPunct="1">
              <a:lnSpc>
                <a:spcPct val="80000"/>
              </a:lnSpc>
              <a:buFontTx/>
              <a:buNone/>
              <a:defRPr/>
            </a:pPr>
            <a:r>
              <a:rPr lang="en-US" altLang="zh-CN" sz="1800" noProof="1">
                <a:solidFill>
                  <a:srgbClr val="00B0F0"/>
                </a:solidFill>
                <a:latin typeface="Consolas" panose="020B0609020204030204" charset="0"/>
              </a:rPr>
              <a:t>[3, 5, 7, 9, 11]</a:t>
            </a:r>
            <a:endParaRPr lang="zh-CN" altLang="en-US" dirty="0"/>
          </a:p>
        </p:txBody>
      </p:sp>
    </p:spTree>
    <p:extLst>
      <p:ext uri="{BB962C8B-B14F-4D97-AF65-F5344CB8AC3E}">
        <p14:creationId xmlns:p14="http://schemas.microsoft.com/office/powerpoint/2010/main" val="177894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19F596-5A5F-4FAB-BB6A-B68C43466EB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F78F22C-22FC-4704-8E62-94740B495D13}"/>
              </a:ext>
            </a:extLst>
          </p:cNvPr>
          <p:cNvSpPr>
            <a:spLocks noGrp="1"/>
          </p:cNvSpPr>
          <p:nvPr>
            <p:ph type="body" sz="quarter" idx="15"/>
          </p:nvPr>
        </p:nvSpPr>
        <p:spPr>
          <a:xfrm>
            <a:off x="695402" y="57750"/>
            <a:ext cx="7928834" cy="584775"/>
          </a:xfrm>
        </p:spPr>
        <p:txBody>
          <a:bodyPr/>
          <a:lstStyle/>
          <a:p>
            <a:r>
              <a:rPr lang="zh-CN" altLang="en-US" dirty="0"/>
              <a:t>列表创建与删除</a:t>
            </a:r>
            <a:r>
              <a:rPr lang="en-US" altLang="zh-CN" dirty="0"/>
              <a:t>—</a:t>
            </a:r>
            <a:r>
              <a:rPr lang="zh-CN" altLang="en-US" dirty="0"/>
              <a:t>删除</a:t>
            </a:r>
          </a:p>
        </p:txBody>
      </p:sp>
      <p:sp>
        <p:nvSpPr>
          <p:cNvPr id="4" name="文本占位符 3">
            <a:extLst>
              <a:ext uri="{FF2B5EF4-FFF2-40B4-BE49-F238E27FC236}">
                <a16:creationId xmlns:a16="http://schemas.microsoft.com/office/drawing/2014/main" id="{D8D17543-83D1-41A3-8472-A91885940D8E}"/>
              </a:ext>
            </a:extLst>
          </p:cNvPr>
          <p:cNvSpPr>
            <a:spLocks noGrp="1"/>
          </p:cNvSpPr>
          <p:nvPr>
            <p:ph type="body" sz="quarter" idx="16"/>
          </p:nvPr>
        </p:nvSpPr>
        <p:spPr/>
        <p:txBody>
          <a:bodyPr/>
          <a:lstStyle/>
          <a:p>
            <a:r>
              <a:rPr lang="zh-CN" altLang="en-US" sz="2400" noProof="1"/>
              <a:t>当不再使用时，使用</a:t>
            </a:r>
            <a:r>
              <a:rPr lang="en-US" altLang="zh-CN" sz="2400" noProof="1">
                <a:solidFill>
                  <a:srgbClr val="FF0000"/>
                </a:solidFill>
              </a:rPr>
              <a:t>del</a:t>
            </a:r>
            <a:r>
              <a:rPr lang="zh-CN" altLang="en-US" sz="2400" noProof="1">
                <a:solidFill>
                  <a:srgbClr val="FF0000"/>
                </a:solidFill>
              </a:rPr>
              <a:t>命令</a:t>
            </a:r>
            <a:r>
              <a:rPr lang="zh-CN" altLang="en-US" sz="2400" noProof="1"/>
              <a:t>删除整个列表，如果列表对象所指向的值不再有其他对象指向，</a:t>
            </a:r>
            <a:r>
              <a:rPr lang="en-US" altLang="zh-CN" sz="2400" noProof="1"/>
              <a:t>Python</a:t>
            </a:r>
            <a:r>
              <a:rPr lang="zh-CN" altLang="en-US" sz="2400" noProof="1"/>
              <a:t>将同时删除该值。</a:t>
            </a:r>
          </a:p>
          <a:p>
            <a:endParaRPr lang="zh-CN" altLang="en-US" dirty="0"/>
          </a:p>
        </p:txBody>
      </p:sp>
      <p:sp>
        <p:nvSpPr>
          <p:cNvPr id="6" name="文本框 5">
            <a:extLst>
              <a:ext uri="{FF2B5EF4-FFF2-40B4-BE49-F238E27FC236}">
                <a16:creationId xmlns:a16="http://schemas.microsoft.com/office/drawing/2014/main" id="{C65C4727-DD1E-49A8-9FF8-477A0F6ADDA3}"/>
              </a:ext>
            </a:extLst>
          </p:cNvPr>
          <p:cNvSpPr txBox="1"/>
          <p:nvPr/>
        </p:nvSpPr>
        <p:spPr>
          <a:xfrm>
            <a:off x="1180577" y="2724186"/>
            <a:ext cx="6093912" cy="1421928"/>
          </a:xfrm>
          <a:prstGeom prst="rect">
            <a:avLst/>
          </a:prstGeom>
          <a:noFill/>
        </p:spPr>
        <p:txBody>
          <a:bodyPr wrap="square">
            <a:spAutoFit/>
          </a:bodyPr>
          <a:lstStyle/>
          <a:p>
            <a:pPr marL="1905" indent="-344805" eaLnBrk="1" hangingPunct="1">
              <a:lnSpc>
                <a:spcPct val="80000"/>
              </a:lnSpc>
              <a:buFontTx/>
              <a:buNone/>
              <a:defRPr/>
            </a:pPr>
            <a:r>
              <a:rPr lang="en-US" altLang="zh-CN" sz="1800" noProof="1">
                <a:latin typeface="Times New Roman" panose="02020603050405020304" pitchFamily="2" charset="0"/>
              </a:rPr>
              <a:t>&gt;&gt;&gt; del a_list</a:t>
            </a:r>
          </a:p>
          <a:p>
            <a:pPr marL="1905" indent="-344805" eaLnBrk="1" hangingPunct="1">
              <a:lnSpc>
                <a:spcPct val="80000"/>
              </a:lnSpc>
              <a:buFontTx/>
              <a:buNone/>
              <a:defRPr/>
            </a:pPr>
            <a:r>
              <a:rPr lang="en-US" altLang="zh-CN" sz="1800" noProof="1">
                <a:latin typeface="Times New Roman" panose="02020603050405020304" pitchFamily="2" charset="0"/>
              </a:rPr>
              <a:t>&gt;&gt;&gt; a_list</a:t>
            </a:r>
          </a:p>
          <a:p>
            <a:pPr marL="1905" indent="-344805" eaLnBrk="1" hangingPunct="1">
              <a:lnSpc>
                <a:spcPct val="80000"/>
              </a:lnSpc>
              <a:buFontTx/>
              <a:buNone/>
              <a:defRPr/>
            </a:pPr>
            <a:r>
              <a:rPr lang="en-US" altLang="zh-CN" sz="1800" noProof="1">
                <a:solidFill>
                  <a:srgbClr val="FF0000"/>
                </a:solidFill>
                <a:latin typeface="Times New Roman" panose="02020603050405020304" pitchFamily="2" charset="0"/>
              </a:rPr>
              <a:t>Traceback (most recent call last):</a:t>
            </a:r>
          </a:p>
          <a:p>
            <a:pPr marL="1905" indent="-344805" eaLnBrk="1" hangingPunct="1">
              <a:lnSpc>
                <a:spcPct val="80000"/>
              </a:lnSpc>
              <a:buFontTx/>
              <a:buNone/>
              <a:defRPr/>
            </a:pPr>
            <a:r>
              <a:rPr lang="en-US" altLang="zh-CN" sz="1800" noProof="1">
                <a:solidFill>
                  <a:srgbClr val="FF0000"/>
                </a:solidFill>
                <a:latin typeface="Times New Roman" panose="02020603050405020304" pitchFamily="2" charset="0"/>
              </a:rPr>
              <a:t>  File "&lt;pyshell#6&gt;", line 1, in &lt;module&gt;</a:t>
            </a:r>
          </a:p>
          <a:p>
            <a:pPr marL="1905" indent="-344805" eaLnBrk="1" hangingPunct="1">
              <a:lnSpc>
                <a:spcPct val="80000"/>
              </a:lnSpc>
              <a:buFontTx/>
              <a:buNone/>
              <a:defRPr/>
            </a:pPr>
            <a:r>
              <a:rPr lang="en-US" altLang="zh-CN" sz="1800" noProof="1">
                <a:solidFill>
                  <a:srgbClr val="FF0000"/>
                </a:solidFill>
                <a:latin typeface="Times New Roman" panose="02020603050405020304" pitchFamily="2" charset="0"/>
              </a:rPr>
              <a:t>    a_list</a:t>
            </a:r>
          </a:p>
          <a:p>
            <a:pPr marL="1905" indent="-344805" eaLnBrk="1" hangingPunct="1">
              <a:lnSpc>
                <a:spcPct val="80000"/>
              </a:lnSpc>
              <a:buFontTx/>
              <a:buNone/>
              <a:defRPr/>
            </a:pPr>
            <a:r>
              <a:rPr lang="en-US" altLang="zh-CN" sz="1800" noProof="1">
                <a:solidFill>
                  <a:srgbClr val="FF0000"/>
                </a:solidFill>
                <a:latin typeface="Times New Roman" panose="02020603050405020304" pitchFamily="2" charset="0"/>
              </a:rPr>
              <a:t>NameError: name 'a_list' is not defined</a:t>
            </a:r>
          </a:p>
        </p:txBody>
      </p:sp>
    </p:spTree>
    <p:extLst>
      <p:ext uri="{BB962C8B-B14F-4D97-AF65-F5344CB8AC3E}">
        <p14:creationId xmlns:p14="http://schemas.microsoft.com/office/powerpoint/2010/main" val="247160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E4F0AB8-23AE-48AB-BE05-3B0A8124CC6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A92039B-A1BB-4B30-983D-D2A46E272E3C}"/>
              </a:ext>
            </a:extLst>
          </p:cNvPr>
          <p:cNvSpPr>
            <a:spLocks noGrp="1"/>
          </p:cNvSpPr>
          <p:nvPr>
            <p:ph type="body" sz="quarter" idx="15"/>
          </p:nvPr>
        </p:nvSpPr>
        <p:spPr/>
        <p:txBody>
          <a:bodyPr/>
          <a:lstStyle/>
          <a:p>
            <a:r>
              <a:rPr lang="zh-CN" altLang="en-US" dirty="0"/>
              <a:t>列表元素的增加</a:t>
            </a:r>
          </a:p>
        </p:txBody>
      </p:sp>
      <p:sp>
        <p:nvSpPr>
          <p:cNvPr id="4" name="文本占位符 3">
            <a:extLst>
              <a:ext uri="{FF2B5EF4-FFF2-40B4-BE49-F238E27FC236}">
                <a16:creationId xmlns:a16="http://schemas.microsoft.com/office/drawing/2014/main" id="{BF345F5E-E910-4891-A011-A944F60B1393}"/>
              </a:ext>
            </a:extLst>
          </p:cNvPr>
          <p:cNvSpPr>
            <a:spLocks noGrp="1"/>
          </p:cNvSpPr>
          <p:nvPr>
            <p:ph type="body" sz="quarter" idx="16"/>
          </p:nvPr>
        </p:nvSpPr>
        <p:spPr>
          <a:xfrm>
            <a:off x="695400" y="1306654"/>
            <a:ext cx="10415185" cy="3219450"/>
          </a:xfrm>
        </p:spPr>
        <p:txBody>
          <a:bodyPr/>
          <a:lstStyle/>
          <a:p>
            <a:pPr marL="1588" indent="-344488" eaLnBrk="1" hangingPunct="1">
              <a:spcBef>
                <a:spcPct val="0"/>
              </a:spcBef>
              <a:buSzPct val="90000"/>
              <a:buFont typeface="Wingdings" panose="05000000000000000000" pitchFamily="2" charset="2"/>
              <a:buNone/>
            </a:pPr>
            <a:r>
              <a:rPr lang="zh-CN" altLang="en-US" sz="2800" dirty="0"/>
              <a:t>（</a:t>
            </a:r>
            <a:r>
              <a:rPr lang="en-US" altLang="zh-CN" sz="2800" dirty="0"/>
              <a:t>1</a:t>
            </a:r>
            <a:r>
              <a:rPr lang="zh-CN" altLang="en-US" sz="2800" dirty="0"/>
              <a:t>）可以使用“</a:t>
            </a:r>
            <a:r>
              <a:rPr lang="en-US" altLang="zh-CN" sz="2800" dirty="0"/>
              <a:t>+”</a:t>
            </a:r>
            <a:r>
              <a:rPr lang="zh-CN" altLang="en-US" sz="2800" dirty="0"/>
              <a:t>运算符将元素添加到列表中。</a:t>
            </a:r>
          </a:p>
          <a:p>
            <a:pPr marL="1588" indent="-344488" eaLnBrk="1" hangingPunct="1">
              <a:lnSpc>
                <a:spcPct val="90000"/>
              </a:lnSpc>
              <a:buSzPct val="90000"/>
              <a:buFont typeface="Wingdings" panose="05000000000000000000" pitchFamily="2" charset="2"/>
              <a:buNone/>
            </a:pPr>
            <a:endParaRPr lang="en-US" altLang="zh-CN" sz="2400" dirty="0"/>
          </a:p>
          <a:p>
            <a:pPr marL="1588" indent="-344488" eaLnBrk="1" hangingPunct="1">
              <a:lnSpc>
                <a:spcPct val="90000"/>
              </a:lnSpc>
              <a:buSzPct val="90000"/>
              <a:buFont typeface="Wingdings" panose="05000000000000000000" pitchFamily="2" charset="2"/>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aList</a:t>
            </a:r>
            <a:r>
              <a:rPr lang="en-US" altLang="zh-CN" sz="2000" dirty="0">
                <a:latin typeface="Consolas" panose="020B0609020204030204" pitchFamily="49" charset="0"/>
              </a:rPr>
              <a:t> = [3,4,5]</a:t>
            </a:r>
          </a:p>
          <a:p>
            <a:pPr marL="1588" indent="-344488" eaLnBrk="1" hangingPunct="1">
              <a:lnSpc>
                <a:spcPct val="90000"/>
              </a:lnSpc>
              <a:buSzPct val="90000"/>
              <a:buFont typeface="Wingdings" panose="05000000000000000000" pitchFamily="2" charset="2"/>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aList</a:t>
            </a:r>
            <a:r>
              <a:rPr lang="en-US" altLang="zh-CN" sz="2000" dirty="0">
                <a:latin typeface="Consolas" panose="020B0609020204030204" pitchFamily="49" charset="0"/>
              </a:rPr>
              <a:t> = </a:t>
            </a:r>
            <a:r>
              <a:rPr lang="en-US" altLang="zh-CN" sz="2000" dirty="0" err="1">
                <a:latin typeface="Consolas" panose="020B0609020204030204" pitchFamily="49" charset="0"/>
              </a:rPr>
              <a:t>aList</a:t>
            </a:r>
            <a:r>
              <a:rPr lang="en-US" altLang="zh-CN" sz="2000" dirty="0">
                <a:latin typeface="Consolas" panose="020B0609020204030204" pitchFamily="49" charset="0"/>
              </a:rPr>
              <a:t> + [7]</a:t>
            </a:r>
          </a:p>
          <a:p>
            <a:pPr marL="1588" indent="-344488" eaLnBrk="1" hangingPunct="1">
              <a:lnSpc>
                <a:spcPct val="90000"/>
              </a:lnSpc>
              <a:buSzPct val="90000"/>
              <a:buFont typeface="Wingdings" panose="05000000000000000000" pitchFamily="2" charset="2"/>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aList</a:t>
            </a:r>
            <a:endParaRPr lang="en-US" altLang="zh-CN" sz="2000" dirty="0">
              <a:latin typeface="Consolas" panose="020B0609020204030204" pitchFamily="49" charset="0"/>
            </a:endParaRPr>
          </a:p>
          <a:p>
            <a:pPr marL="1588" indent="-344488" eaLnBrk="1" hangingPunct="1">
              <a:lnSpc>
                <a:spcPct val="90000"/>
              </a:lnSpc>
              <a:buSzPct val="90000"/>
              <a:buFont typeface="Wingdings" panose="05000000000000000000" pitchFamily="2" charset="2"/>
              <a:buNone/>
            </a:pPr>
            <a:r>
              <a:rPr lang="en-US" altLang="zh-CN" sz="2000" dirty="0">
                <a:solidFill>
                  <a:srgbClr val="00B0F0"/>
                </a:solidFill>
                <a:latin typeface="Consolas" panose="020B0609020204030204" pitchFamily="49" charset="0"/>
              </a:rPr>
              <a:t>[3, 4, 5, 7]</a:t>
            </a:r>
          </a:p>
          <a:p>
            <a:pPr marL="1588" indent="-344488" eaLnBrk="1" hangingPunct="1">
              <a:lnSpc>
                <a:spcPct val="90000"/>
              </a:lnSpc>
              <a:buSzPct val="90000"/>
              <a:buFont typeface="Wingdings" panose="05000000000000000000" pitchFamily="2" charset="2"/>
              <a:buNone/>
            </a:pPr>
            <a:endParaRPr lang="en-US" altLang="zh-CN" sz="2400" dirty="0"/>
          </a:p>
          <a:p>
            <a:pPr marL="1588" indent="-344488" eaLnBrk="1" hangingPunct="1">
              <a:lnSpc>
                <a:spcPct val="150000"/>
              </a:lnSpc>
              <a:spcBef>
                <a:spcPct val="0"/>
              </a:spcBef>
              <a:buSzPct val="90000"/>
              <a:buFont typeface="Wingdings" panose="05000000000000000000" pitchFamily="2" charset="2"/>
              <a:buNone/>
            </a:pPr>
            <a:r>
              <a:rPr lang="zh-CN" altLang="en-US" sz="2400" dirty="0">
                <a:sym typeface="Arial" panose="020B0604020202020204" pitchFamily="34" charset="0"/>
              </a:rPr>
              <a:t>严格意义上来讲，这并不是真的为列表添加元素，而是</a:t>
            </a:r>
            <a:r>
              <a:rPr lang="zh-CN" altLang="en-US" sz="2400" b="1" dirty="0">
                <a:solidFill>
                  <a:srgbClr val="FF0000"/>
                </a:solidFill>
                <a:sym typeface="Arial" panose="020B0604020202020204" pitchFamily="34" charset="0"/>
              </a:rPr>
              <a:t>创建了一个新列表</a:t>
            </a:r>
            <a:r>
              <a:rPr lang="zh-CN" altLang="en-US" sz="2400" dirty="0">
                <a:sym typeface="Arial" panose="020B0604020202020204" pitchFamily="34" charset="0"/>
              </a:rPr>
              <a:t>，并将原列表中的元素和新元素依次复制到新列表的内存空间。由于涉及大量元素的复制，</a:t>
            </a:r>
            <a:r>
              <a:rPr lang="zh-CN" altLang="en-US" sz="2400" dirty="0">
                <a:solidFill>
                  <a:srgbClr val="FF0000"/>
                </a:solidFill>
                <a:sym typeface="Arial" panose="020B0604020202020204" pitchFamily="34" charset="0"/>
              </a:rPr>
              <a:t>该操作速度较慢</a:t>
            </a:r>
            <a:r>
              <a:rPr lang="zh-CN" altLang="en-US" sz="2400" dirty="0">
                <a:sym typeface="Arial" panose="020B0604020202020204" pitchFamily="34" charset="0"/>
              </a:rPr>
              <a:t>，在涉及大量元素添加时不建议使用该方法。</a:t>
            </a:r>
            <a:endParaRPr lang="en-US" altLang="zh-CN" sz="2400" dirty="0"/>
          </a:p>
          <a:p>
            <a:endParaRPr lang="zh-CN" altLang="en-US" dirty="0"/>
          </a:p>
        </p:txBody>
      </p:sp>
    </p:spTree>
    <p:extLst>
      <p:ext uri="{BB962C8B-B14F-4D97-AF65-F5344CB8AC3E}">
        <p14:creationId xmlns:p14="http://schemas.microsoft.com/office/powerpoint/2010/main" val="423836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E1499B3-79EF-4B3E-9F1D-439E42CA9D3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5073504-C9B2-44F6-BF41-B4E4AC9FF4E7}"/>
              </a:ext>
            </a:extLst>
          </p:cNvPr>
          <p:cNvSpPr>
            <a:spLocks noGrp="1"/>
          </p:cNvSpPr>
          <p:nvPr>
            <p:ph type="body" sz="quarter" idx="15"/>
          </p:nvPr>
        </p:nvSpPr>
        <p:spPr/>
        <p:txBody>
          <a:bodyPr/>
          <a:lstStyle/>
          <a:p>
            <a:r>
              <a:rPr lang="zh-CN" altLang="en-US" dirty="0"/>
              <a:t>列表元素的增加</a:t>
            </a:r>
          </a:p>
        </p:txBody>
      </p:sp>
      <p:sp>
        <p:nvSpPr>
          <p:cNvPr id="4" name="文本占位符 3">
            <a:extLst>
              <a:ext uri="{FF2B5EF4-FFF2-40B4-BE49-F238E27FC236}">
                <a16:creationId xmlns:a16="http://schemas.microsoft.com/office/drawing/2014/main" id="{8C0D9076-96C8-427A-8AA7-9F26E90C7E7A}"/>
              </a:ext>
            </a:extLst>
          </p:cNvPr>
          <p:cNvSpPr>
            <a:spLocks noGrp="1"/>
          </p:cNvSpPr>
          <p:nvPr>
            <p:ph type="body" sz="quarter" idx="16"/>
          </p:nvPr>
        </p:nvSpPr>
        <p:spPr/>
        <p:txBody>
          <a:bodyPr/>
          <a:lstStyle/>
          <a:p>
            <a:pPr marL="1588" indent="-344488" eaLnBrk="1" hangingPunct="1">
              <a:lnSpc>
                <a:spcPct val="150000"/>
              </a:lnSpc>
              <a:spcBef>
                <a:spcPct val="0"/>
              </a:spcBef>
              <a:buSzPct val="90000"/>
              <a:buFont typeface="Wingdings" panose="05000000000000000000" pitchFamily="2" charset="2"/>
              <a:buNone/>
            </a:pPr>
            <a:r>
              <a:rPr lang="zh-CN" altLang="en-US" sz="2400" dirty="0"/>
              <a:t>（</a:t>
            </a:r>
            <a:r>
              <a:rPr lang="en-US" altLang="zh-CN" sz="2400" dirty="0"/>
              <a:t>2</a:t>
            </a:r>
            <a:r>
              <a:rPr lang="zh-CN" altLang="en-US" sz="2400" dirty="0"/>
              <a:t>）使用列表对象的</a:t>
            </a:r>
            <a:r>
              <a:rPr lang="en-US" altLang="zh-CN" sz="2400" dirty="0"/>
              <a:t>append()</a:t>
            </a:r>
            <a:r>
              <a:rPr lang="zh-CN" altLang="en-US" sz="2400" dirty="0"/>
              <a:t>方法在当前列表</a:t>
            </a:r>
            <a:r>
              <a:rPr lang="zh-CN" altLang="en-US" sz="2400" dirty="0">
                <a:solidFill>
                  <a:srgbClr val="FF0000"/>
                </a:solidFill>
              </a:rPr>
              <a:t>尾部</a:t>
            </a:r>
            <a:r>
              <a:rPr lang="zh-CN" altLang="en-US" sz="2400" dirty="0"/>
              <a:t>追加元素，</a:t>
            </a:r>
            <a:r>
              <a:rPr lang="zh-CN" altLang="en-US" sz="2400" dirty="0">
                <a:solidFill>
                  <a:srgbClr val="FF0000"/>
                </a:solidFill>
              </a:rPr>
              <a:t>原地修改列表</a:t>
            </a:r>
            <a:r>
              <a:rPr lang="zh-CN" altLang="en-US" sz="2400" dirty="0"/>
              <a:t>，是真正意义上的在列表尾部添加元素，</a:t>
            </a:r>
            <a:r>
              <a:rPr lang="zh-CN" altLang="en-US" sz="2400" dirty="0">
                <a:solidFill>
                  <a:srgbClr val="FF0000"/>
                </a:solidFill>
              </a:rPr>
              <a:t>速度较快</a:t>
            </a:r>
            <a:r>
              <a:rPr lang="zh-CN" altLang="en-US" sz="2400" dirty="0"/>
              <a:t>。</a:t>
            </a:r>
          </a:p>
          <a:p>
            <a:pPr marL="1588" indent="-344488" eaLnBrk="1" hangingPunct="1">
              <a:lnSpc>
                <a:spcPct val="80000"/>
              </a:lnSpc>
              <a:buSzPct val="90000"/>
              <a:buFont typeface="Wingdings" panose="05000000000000000000" pitchFamily="2" charset="2"/>
              <a:buNone/>
            </a:pPr>
            <a:endParaRPr lang="en-US" altLang="zh-CN" sz="2000" dirty="0"/>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aList.append</a:t>
            </a:r>
            <a:r>
              <a:rPr lang="en-US" altLang="zh-CN" sz="1800" dirty="0">
                <a:latin typeface="Consolas" panose="020B0609020204030204" pitchFamily="49" charset="0"/>
              </a:rPr>
              <a:t>(9)</a:t>
            </a:r>
          </a:p>
          <a:p>
            <a:pPr marL="1588" indent="-344488" eaLnBrk="1" hangingPunct="1">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aList</a:t>
            </a:r>
            <a:endParaRPr lang="en-US" altLang="zh-CN" sz="1800" dirty="0">
              <a:latin typeface="Consolas" panose="020B0609020204030204" pitchFamily="49" charset="0"/>
            </a:endParaRPr>
          </a:p>
          <a:p>
            <a:pPr marL="1588" indent="-344488" eaLnBrk="1" hangingPunct="1">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[3, 4, 5, 7, 9]</a:t>
            </a:r>
          </a:p>
          <a:p>
            <a:pPr marL="1588" indent="-344488" eaLnBrk="1" hangingPunct="1">
              <a:lnSpc>
                <a:spcPct val="80000"/>
              </a:lnSpc>
              <a:buSzPct val="90000"/>
              <a:buFont typeface="Wingdings" panose="05000000000000000000" pitchFamily="2" charset="2"/>
              <a:buNone/>
            </a:pPr>
            <a:endParaRPr lang="en-US" altLang="zh-CN" sz="2000" dirty="0"/>
          </a:p>
          <a:p>
            <a:pPr marL="1588" indent="-344488" eaLnBrk="1" hangingPunct="1">
              <a:lnSpc>
                <a:spcPct val="80000"/>
              </a:lnSpc>
              <a:buSzPct val="90000"/>
              <a:buFont typeface="Wingdings" panose="05000000000000000000" pitchFamily="2" charset="2"/>
              <a:buNone/>
            </a:pPr>
            <a:r>
              <a:rPr lang="zh-CN" altLang="en-US" sz="2000" dirty="0"/>
              <a:t>所谓</a:t>
            </a:r>
            <a:r>
              <a:rPr lang="en-US" altLang="zh-CN" sz="2000" dirty="0"/>
              <a:t>“</a:t>
            </a:r>
            <a:r>
              <a:rPr lang="zh-CN" altLang="en-US" sz="2000" dirty="0"/>
              <a:t>原地</a:t>
            </a:r>
            <a:r>
              <a:rPr lang="en-US" altLang="zh-CN" sz="2000" dirty="0"/>
              <a:t>”</a:t>
            </a:r>
            <a:r>
              <a:rPr lang="zh-CN" altLang="en-US" sz="2000" dirty="0"/>
              <a:t>，是指</a:t>
            </a:r>
            <a:r>
              <a:rPr lang="zh-CN" altLang="en-US" sz="2000" b="1" dirty="0">
                <a:solidFill>
                  <a:srgbClr val="FF0000"/>
                </a:solidFill>
              </a:rPr>
              <a:t>不改变列表在内存中的首地址</a:t>
            </a:r>
            <a:r>
              <a:rPr lang="zh-CN" altLang="en-US" sz="2000" dirty="0"/>
              <a:t>。</a:t>
            </a:r>
          </a:p>
          <a:p>
            <a:endParaRPr lang="zh-CN" altLang="en-US" dirty="0"/>
          </a:p>
        </p:txBody>
      </p:sp>
    </p:spTree>
    <p:extLst>
      <p:ext uri="{BB962C8B-B14F-4D97-AF65-F5344CB8AC3E}">
        <p14:creationId xmlns:p14="http://schemas.microsoft.com/office/powerpoint/2010/main" val="75516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多彩2">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theme>
</file>

<file path=ppt/theme/theme2.xml><?xml version="1.0" encoding="utf-8"?>
<a:theme xmlns:a="http://schemas.openxmlformats.org/drawingml/2006/main" name="OfficePLUS">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2560</TotalTime>
  <Words>19991</Words>
  <Application>Microsoft Office PowerPoint</Application>
  <PresentationFormat>宽屏</PresentationFormat>
  <Paragraphs>2010</Paragraphs>
  <Slides>177</Slides>
  <Notes>4</Notes>
  <HiddenSlides>10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177</vt:i4>
      </vt:variant>
    </vt:vector>
  </HeadingPairs>
  <TitlesOfParts>
    <vt:vector size="197" baseType="lpstr">
      <vt:lpstr>Arial Unicode MS</vt:lpstr>
      <vt:lpstr>helvetica neue</vt:lpstr>
      <vt:lpstr>PingFang SC</vt:lpstr>
      <vt:lpstr>等线</vt:lpstr>
      <vt:lpstr>宋体</vt:lpstr>
      <vt:lpstr>微软雅黑</vt:lpstr>
      <vt:lpstr>Arial</vt:lpstr>
      <vt:lpstr>Arial</vt:lpstr>
      <vt:lpstr>Calibri</vt:lpstr>
      <vt:lpstr>Century Gothic</vt:lpstr>
      <vt:lpstr>Consolas</vt:lpstr>
      <vt:lpstr>Impact</vt:lpstr>
      <vt:lpstr>Segoe UI Light</vt:lpstr>
      <vt:lpstr>Times New Roman</vt:lpstr>
      <vt:lpstr>Verdana</vt:lpstr>
      <vt:lpstr>Wingdings</vt:lpstr>
      <vt:lpstr>Office 主题</vt:lpstr>
      <vt:lpstr>OfficePLUS</vt:lpstr>
      <vt:lpstr>Microsoft Visio 2003-2010 绘图</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guiling</cp:lastModifiedBy>
  <cp:revision>255</cp:revision>
  <dcterms:created xsi:type="dcterms:W3CDTF">2015-08-18T02:51:41Z</dcterms:created>
  <dcterms:modified xsi:type="dcterms:W3CDTF">2020-09-22T08:52:31Z</dcterms:modified>
  <cp:category/>
  <cp:contentStatus/>
</cp:coreProperties>
</file>