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679" r:id="rId2"/>
  </p:sldMasterIdLst>
  <p:notesMasterIdLst>
    <p:notesMasterId r:id="rId60"/>
  </p:notesMasterIdLst>
  <p:sldIdLst>
    <p:sldId id="256" r:id="rId3"/>
    <p:sldId id="257" r:id="rId4"/>
    <p:sldId id="342" r:id="rId5"/>
    <p:sldId id="529" r:id="rId6"/>
    <p:sldId id="530" r:id="rId7"/>
    <p:sldId id="258" r:id="rId8"/>
    <p:sldId id="385" r:id="rId9"/>
    <p:sldId id="386" r:id="rId10"/>
    <p:sldId id="387" r:id="rId11"/>
    <p:sldId id="388" r:id="rId12"/>
    <p:sldId id="389" r:id="rId13"/>
    <p:sldId id="390" r:id="rId14"/>
    <p:sldId id="384" r:id="rId15"/>
    <p:sldId id="392" r:id="rId16"/>
    <p:sldId id="391" r:id="rId17"/>
    <p:sldId id="419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531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263" r:id="rId37"/>
    <p:sldId id="296" r:id="rId38"/>
    <p:sldId id="410" r:id="rId39"/>
    <p:sldId id="411" r:id="rId40"/>
    <p:sldId id="412" r:id="rId41"/>
    <p:sldId id="413" r:id="rId42"/>
    <p:sldId id="414" r:id="rId43"/>
    <p:sldId id="415" r:id="rId44"/>
    <p:sldId id="416" r:id="rId45"/>
    <p:sldId id="418" r:id="rId46"/>
    <p:sldId id="532" r:id="rId47"/>
    <p:sldId id="273" r:id="rId48"/>
    <p:sldId id="519" r:id="rId49"/>
    <p:sldId id="520" r:id="rId50"/>
    <p:sldId id="521" r:id="rId51"/>
    <p:sldId id="522" r:id="rId52"/>
    <p:sldId id="523" r:id="rId53"/>
    <p:sldId id="524" r:id="rId54"/>
    <p:sldId id="525" r:id="rId55"/>
    <p:sldId id="526" r:id="rId56"/>
    <p:sldId id="527" r:id="rId57"/>
    <p:sldId id="528" r:id="rId58"/>
    <p:sldId id="278" r:id="rId5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ling" initials="g" lastIdx="1" clrIdx="0">
    <p:extLst>
      <p:ext uri="{19B8F6BF-5375-455C-9EA6-DF929625EA0E}">
        <p15:presenceInfo xmlns:p15="http://schemas.microsoft.com/office/powerpoint/2012/main" userId="guil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3353" autoAdjust="0"/>
  </p:normalViewPr>
  <p:slideViewPr>
    <p:cSldViewPr snapToGrid="0" snapToObjects="1">
      <p:cViewPr varScale="1">
        <p:scale>
          <a:sx n="63" d="100"/>
          <a:sy n="63" d="100"/>
        </p:scale>
        <p:origin x="7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69C44-C46E-4BB4-A82E-4052BA50E55C}" type="datetimeFigureOut">
              <a:rPr lang="zh-CN" altLang="en-US" smtClean="0"/>
              <a:t>2020-11-17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381BD-B1FE-4B68-972A-3B2A67BD1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28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2387955" y="567211"/>
            <a:ext cx="2704501" cy="1570084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3746437" y="778813"/>
            <a:ext cx="3128145" cy="157052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7099079" y="567209"/>
            <a:ext cx="2704500" cy="1570083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5316544" y="779224"/>
            <a:ext cx="3128965" cy="157052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弧形 5"/>
          <p:cNvSpPr/>
          <p:nvPr userDrawn="1"/>
        </p:nvSpPr>
        <p:spPr>
          <a:xfrm>
            <a:off x="2766037" y="-3350933"/>
            <a:ext cx="6659920" cy="665992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椭圆 6"/>
          <p:cNvSpPr/>
          <p:nvPr userDrawn="1"/>
        </p:nvSpPr>
        <p:spPr>
          <a:xfrm>
            <a:off x="5990987" y="3218976"/>
            <a:ext cx="210024" cy="210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893887" y="3723339"/>
            <a:ext cx="8404225" cy="83099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zh-CN" altLang="en-US" dirty="0"/>
              <a:t>请在此处输入标题</a:t>
            </a:r>
          </a:p>
        </p:txBody>
      </p:sp>
      <p:sp>
        <p:nvSpPr>
          <p:cNvPr id="13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468529" y="4566939"/>
            <a:ext cx="5254474" cy="5539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377">
              <a:lnSpc>
                <a:spcPct val="150000"/>
              </a:lnSpc>
              <a:buNone/>
              <a:def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 defTabSz="914377">
              <a:lnSpc>
                <a:spcPct val="150000"/>
              </a:lnSpc>
            </a:pPr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29156578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77775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3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3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50302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2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2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92167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1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02887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887318" y="3292320"/>
            <a:ext cx="8417364" cy="136680"/>
            <a:chOff x="566555" y="877035"/>
            <a:chExt cx="2340260" cy="164545"/>
          </a:xfrm>
        </p:grpSpPr>
        <p:sp>
          <p:nvSpPr>
            <p:cNvPr id="26" name="矩形 25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893887" y="2467589"/>
            <a:ext cx="8404225" cy="83099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zh-CN" altLang="en-US" dirty="0"/>
              <a:t>请在此处输入标题</a:t>
            </a:r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468529" y="3431373"/>
            <a:ext cx="5254474" cy="5539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377">
              <a:lnSpc>
                <a:spcPct val="150000"/>
              </a:lnSpc>
              <a:buNone/>
              <a:def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 defTabSz="914377">
              <a:lnSpc>
                <a:spcPct val="150000"/>
              </a:lnSpc>
            </a:pPr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520598830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F3BA06D-C890-4F95-8DD2-51A84DC533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5400" y="1385317"/>
            <a:ext cx="10058400" cy="3219450"/>
          </a:xfrm>
          <a:prstGeom prst="rect">
            <a:avLst/>
          </a:prstGeom>
        </p:spPr>
        <p:txBody>
          <a:bodyPr/>
          <a:lstStyle>
            <a:lvl1pPr marL="457189" marR="0" indent="-457189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chemeClr val="accent4">
                  <a:lumMod val="75000"/>
                </a:schemeClr>
              </a:buClr>
              <a:buSzTx/>
              <a:buFont typeface="Wingdings" panose="05000000000000000000" pitchFamily="2" charset="2"/>
              <a:buChar char="p"/>
              <a:tabLst/>
              <a:defRPr kumimoji="0" lang="zh-CN" altLang="en-US" sz="24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1pPr>
            <a:lvl2pPr marL="990575" marR="0" indent="-38099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chemeClr val="accent4">
                  <a:lumMod val="75000"/>
                </a:schemeClr>
              </a:buClr>
              <a:buSzTx/>
              <a:buFont typeface="Wingdings" panose="05000000000000000000" pitchFamily="2" charset="2"/>
              <a:buChar char="n"/>
              <a:tabLst/>
              <a:defRPr kumimoji="0" lang="zh-CN" altLang="en-US" sz="20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2pPr>
            <a:lvl3pPr marR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chemeClr val="accent4">
                  <a:lumMod val="75000"/>
                </a:schemeClr>
              </a:buClr>
              <a:buSzTx/>
              <a:buFont typeface="Wingdings" panose="05000000000000000000" pitchFamily="2" charset="2"/>
              <a:tabLst/>
              <a:defRPr kumimoji="0" lang="zh-CN" altLang="en-US" sz="24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3pPr>
            <a:lvl4pPr marR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chemeClr val="accent4">
                  <a:lumMod val="75000"/>
                </a:schemeClr>
              </a:buClr>
              <a:buSzTx/>
              <a:buFont typeface="Wingdings" panose="05000000000000000000" pitchFamily="2" charset="2"/>
              <a:tabLst/>
              <a:defRPr kumimoji="0" lang="zh-CN" altLang="en-US" sz="24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4pPr>
            <a:lvl5pPr marR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chemeClr val="accent4">
                  <a:lumMod val="75000"/>
                </a:schemeClr>
              </a:buClr>
              <a:buSzTx/>
              <a:buFont typeface="Wingdings" panose="05000000000000000000" pitchFamily="2" charset="2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202724451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3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3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  <p:sp>
        <p:nvSpPr>
          <p:cNvPr id="12" name="文本占位符 15">
            <a:extLst>
              <a:ext uri="{FF2B5EF4-FFF2-40B4-BE49-F238E27FC236}">
                <a16:creationId xmlns:a16="http://schemas.microsoft.com/office/drawing/2014/main" id="{A89CAC38-0C85-410A-BD76-E648D55C78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5400" y="1385317"/>
            <a:ext cx="10058400" cy="3219450"/>
          </a:xfrm>
          <a:prstGeom prst="rect">
            <a:avLst/>
          </a:prstGeom>
        </p:spPr>
        <p:txBody>
          <a:bodyPr/>
          <a:lstStyle>
            <a:lvl1pPr marL="457189" marR="0" indent="-457189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p"/>
              <a:tabLst/>
              <a:defRPr kumimoji="0" lang="zh-CN" altLang="en-US" sz="24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1pPr>
            <a:lvl2pPr marL="990575" marR="0" indent="-38099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n"/>
              <a:tabLst/>
              <a:defRPr kumimoji="0" lang="zh-CN" altLang="en-US" sz="20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2pPr>
            <a:lvl3pPr marL="1562070" marR="0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p"/>
              <a:tabLst/>
              <a:defRPr kumimoji="0" lang="zh-CN" altLang="en-US" sz="18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3pPr>
            <a:lvl4pPr marR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chemeClr val="accent4">
                  <a:lumMod val="75000"/>
                </a:schemeClr>
              </a:buClr>
              <a:buSzTx/>
              <a:buFont typeface="Wingdings" panose="05000000000000000000" pitchFamily="2" charset="2"/>
              <a:tabLst/>
              <a:defRPr kumimoji="0" lang="zh-CN" altLang="en-US" sz="24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4pPr>
            <a:lvl5pPr marR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chemeClr val="accent4">
                  <a:lumMod val="75000"/>
                </a:schemeClr>
              </a:buClr>
              <a:buSzTx/>
              <a:buFont typeface="Wingdings" panose="05000000000000000000" pitchFamily="2" charset="2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  <a:endParaRPr lang="en-US" altLang="zh-CN" dirty="0"/>
          </a:p>
          <a:p>
            <a:pPr lvl="2"/>
            <a:r>
              <a:rPr lang="zh-CN" altLang="en-US" dirty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1689031545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2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2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  <p:sp>
        <p:nvSpPr>
          <p:cNvPr id="12" name="文本占位符 15">
            <a:extLst>
              <a:ext uri="{FF2B5EF4-FFF2-40B4-BE49-F238E27FC236}">
                <a16:creationId xmlns:a16="http://schemas.microsoft.com/office/drawing/2014/main" id="{7309FC78-C5A9-40A8-96C3-A08630E1B1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5400" y="1385317"/>
            <a:ext cx="10058400" cy="3219450"/>
          </a:xfrm>
          <a:prstGeom prst="rect">
            <a:avLst/>
          </a:prstGeom>
        </p:spPr>
        <p:txBody>
          <a:bodyPr/>
          <a:lstStyle>
            <a:lvl1pPr marL="457189" marR="0" indent="-457189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p"/>
              <a:tabLst/>
              <a:defRPr kumimoji="0" lang="zh-CN" altLang="en-US" sz="24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1pPr>
            <a:lvl2pPr marL="990575" marR="0" indent="-38099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n"/>
              <a:tabLst/>
              <a:defRPr kumimoji="0" lang="zh-CN" altLang="en-US" sz="20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2pPr>
            <a:lvl3pPr marL="1562070" marR="0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p"/>
              <a:tabLst/>
              <a:defRPr kumimoji="0" lang="zh-CN" altLang="en-US" sz="18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3pPr>
            <a:lvl4pPr marR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chemeClr val="accent4">
                  <a:lumMod val="75000"/>
                </a:schemeClr>
              </a:buClr>
              <a:buSzTx/>
              <a:buFont typeface="Wingdings" panose="05000000000000000000" pitchFamily="2" charset="2"/>
              <a:tabLst/>
              <a:defRPr kumimoji="0" lang="zh-CN" altLang="en-US" sz="24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4pPr>
            <a:lvl5pPr marR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chemeClr val="accent4">
                  <a:lumMod val="75000"/>
                </a:schemeClr>
              </a:buClr>
              <a:buSzTx/>
              <a:buFont typeface="Wingdings" panose="05000000000000000000" pitchFamily="2" charset="2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  <a:endParaRPr lang="en-US" altLang="zh-CN" dirty="0"/>
          </a:p>
          <a:p>
            <a:pPr lvl="2"/>
            <a:r>
              <a:rPr lang="zh-CN" altLang="en-US" dirty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1398481230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1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  <p:sp>
        <p:nvSpPr>
          <p:cNvPr id="12" name="文本占位符 15">
            <a:extLst>
              <a:ext uri="{FF2B5EF4-FFF2-40B4-BE49-F238E27FC236}">
                <a16:creationId xmlns:a16="http://schemas.microsoft.com/office/drawing/2014/main" id="{11AA8D0D-B89D-42A9-B048-30E43691C2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5400" y="1385317"/>
            <a:ext cx="10058400" cy="3219450"/>
          </a:xfrm>
          <a:prstGeom prst="rect">
            <a:avLst/>
          </a:prstGeom>
        </p:spPr>
        <p:txBody>
          <a:bodyPr/>
          <a:lstStyle>
            <a:lvl1pPr marL="457189" marR="0" indent="-457189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tabLst/>
              <a:defRPr kumimoji="0" lang="zh-CN" altLang="en-US" sz="24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1pPr>
            <a:lvl2pPr marL="990575" marR="0" indent="-38099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kumimoji="0" lang="zh-CN" altLang="en-US" sz="20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2pPr>
            <a:lvl3pPr marR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chemeClr val="accent4">
                  <a:lumMod val="75000"/>
                </a:schemeClr>
              </a:buClr>
              <a:buSzTx/>
              <a:buFont typeface="Wingdings" panose="05000000000000000000" pitchFamily="2" charset="2"/>
              <a:tabLst/>
              <a:defRPr kumimoji="0" lang="zh-CN" altLang="en-US" sz="24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3pPr>
            <a:lvl4pPr marR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chemeClr val="accent4">
                  <a:lumMod val="75000"/>
                </a:schemeClr>
              </a:buClr>
              <a:buSzTx/>
              <a:buFont typeface="Wingdings" panose="05000000000000000000" pitchFamily="2" charset="2"/>
              <a:tabLst/>
              <a:defRPr kumimoji="0" lang="zh-CN" altLang="en-US" sz="24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4pPr>
            <a:lvl5pPr marR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chemeClr val="accent4">
                  <a:lumMod val="75000"/>
                </a:schemeClr>
              </a:buClr>
              <a:buSzTx/>
              <a:buFont typeface="Wingdings" panose="05000000000000000000" pitchFamily="2" charset="2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157588732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85892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206084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214460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204369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3161514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3245269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3144360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8"/>
          <p:cNvSpPr/>
          <p:nvPr userDrawn="1"/>
        </p:nvSpPr>
        <p:spPr>
          <a:xfrm>
            <a:off x="796539" y="4362628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4446383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4345474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70160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作者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508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Impact Arial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@Smile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呆鱼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61748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5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1415311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1499066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1398157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2515978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2599733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2498824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8"/>
          <p:cNvSpPr/>
          <p:nvPr userDrawn="1"/>
        </p:nvSpPr>
        <p:spPr>
          <a:xfrm>
            <a:off x="796539" y="3717092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3800847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3699938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8"/>
          <p:cNvSpPr/>
          <p:nvPr userDrawn="1"/>
        </p:nvSpPr>
        <p:spPr>
          <a:xfrm>
            <a:off x="796539" y="4918206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1628247" y="5001961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3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0384" y="4901052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73401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844832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928587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827678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1945499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2029254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1928345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8"/>
          <p:cNvSpPr/>
          <p:nvPr userDrawn="1"/>
        </p:nvSpPr>
        <p:spPr>
          <a:xfrm>
            <a:off x="796539" y="3146613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3230368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3129459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8"/>
          <p:cNvSpPr/>
          <p:nvPr userDrawn="1"/>
        </p:nvSpPr>
        <p:spPr>
          <a:xfrm>
            <a:off x="796539" y="434772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1628247" y="443148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3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0384" y="433057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矩形 8"/>
          <p:cNvSpPr/>
          <p:nvPr userDrawn="1"/>
        </p:nvSpPr>
        <p:spPr>
          <a:xfrm>
            <a:off x="796539" y="563259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32" name="文本占位符 10"/>
          <p:cNvSpPr>
            <a:spLocks noGrp="1"/>
          </p:cNvSpPr>
          <p:nvPr>
            <p:ph type="body" sz="quarter" idx="21" hasCustomPrompt="1"/>
          </p:nvPr>
        </p:nvSpPr>
        <p:spPr>
          <a:xfrm>
            <a:off x="1628247" y="571635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6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800384" y="561544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48972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893975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977730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876821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179458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187834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177743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矩形 8"/>
          <p:cNvSpPr/>
          <p:nvPr userDrawn="1"/>
        </p:nvSpPr>
        <p:spPr>
          <a:xfrm>
            <a:off x="796539" y="2710415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4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2794170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4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2693261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矩形 8"/>
          <p:cNvSpPr/>
          <p:nvPr userDrawn="1"/>
        </p:nvSpPr>
        <p:spPr>
          <a:xfrm>
            <a:off x="796539" y="361102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7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1628247" y="369478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48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0384" y="359387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矩形 8"/>
          <p:cNvSpPr/>
          <p:nvPr userDrawn="1"/>
        </p:nvSpPr>
        <p:spPr>
          <a:xfrm>
            <a:off x="796539" y="4515269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50" name="文本占位符 10"/>
          <p:cNvSpPr>
            <a:spLocks noGrp="1"/>
          </p:cNvSpPr>
          <p:nvPr>
            <p:ph type="body" sz="quarter" idx="21" hasCustomPrompt="1"/>
          </p:nvPr>
        </p:nvSpPr>
        <p:spPr>
          <a:xfrm>
            <a:off x="1628247" y="4599024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51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800384" y="4498115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2" name="矩形 8"/>
          <p:cNvSpPr/>
          <p:nvPr userDrawn="1"/>
        </p:nvSpPr>
        <p:spPr>
          <a:xfrm>
            <a:off x="796539" y="5415881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53" name="文本占位符 10"/>
          <p:cNvSpPr>
            <a:spLocks noGrp="1"/>
          </p:cNvSpPr>
          <p:nvPr>
            <p:ph type="body" sz="quarter" idx="23" hasCustomPrompt="1"/>
          </p:nvPr>
        </p:nvSpPr>
        <p:spPr>
          <a:xfrm>
            <a:off x="1628247" y="5499636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54" name="文本占位符 10"/>
          <p:cNvSpPr>
            <a:spLocks noGrp="1"/>
          </p:cNvSpPr>
          <p:nvPr>
            <p:ph type="body" sz="quarter" idx="24" hasCustomPrompt="1"/>
          </p:nvPr>
        </p:nvSpPr>
        <p:spPr>
          <a:xfrm>
            <a:off x="800384" y="5398727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20173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3842719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84207629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TWO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5006499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99449187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5277407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80818022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FOUR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4982454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0890241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54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4" r:id="rId2"/>
    <p:sldLayoutId id="2147483692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688" r:id="rId10"/>
    <p:sldLayoutId id="2147483689" r:id="rId11"/>
    <p:sldLayoutId id="2147483690" r:id="rId12"/>
    <p:sldLayoutId id="2147483691" r:id="rId13"/>
    <p:sldLayoutId id="2147483693" r:id="rId14"/>
    <p:sldLayoutId id="2147483702" r:id="rId15"/>
    <p:sldLayoutId id="2147483704" r:id="rId16"/>
    <p:sldLayoutId id="2147483705" r:id="rId17"/>
    <p:sldLayoutId id="2147483703" r:id="rId18"/>
    <p:sldLayoutId id="2147483701" r:id="rId19"/>
  </p:sldLayoutIdLst>
  <p:transition spd="slow">
    <p:push dir="u"/>
  </p:transition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7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4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98977" y="3567538"/>
            <a:ext cx="9938229" cy="1569660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大数据</a:t>
            </a:r>
            <a:r>
              <a:rPr lang="zh-CN" altLang="en-US" dirty="0">
                <a:solidFill>
                  <a:schemeClr val="accent2"/>
                </a:solidFill>
              </a:rPr>
              <a:t>处理与分析：</a:t>
            </a:r>
            <a:r>
              <a:rPr lang="en-US" altLang="zh-CN" dirty="0">
                <a:solidFill>
                  <a:schemeClr val="accent3"/>
                </a:solidFill>
              </a:rPr>
              <a:t>Spark</a:t>
            </a:r>
            <a:r>
              <a:rPr lang="zh-CN" altLang="en-US" dirty="0">
                <a:solidFill>
                  <a:schemeClr val="accent4"/>
                </a:solidFill>
              </a:rPr>
              <a:t>编程实践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620615" y="4594929"/>
            <a:ext cx="7294951" cy="1764073"/>
          </a:xfrm>
        </p:spPr>
        <p:txBody>
          <a:bodyPr/>
          <a:lstStyle/>
          <a:p>
            <a:r>
              <a:rPr lang="zh-CN" altLang="en-US" sz="2000" dirty="0"/>
              <a:t>王桂玲</a:t>
            </a:r>
            <a:endParaRPr lang="en-US" altLang="zh-CN" sz="2000" dirty="0"/>
          </a:p>
          <a:p>
            <a:r>
              <a:rPr lang="zh-CN" altLang="en-US" sz="1600" dirty="0"/>
              <a:t>北方工业大学信息学院数据工程研究院</a:t>
            </a:r>
            <a:endParaRPr lang="en-US" altLang="zh-CN" sz="1600" dirty="0"/>
          </a:p>
          <a:p>
            <a:r>
              <a:rPr lang="zh-CN" altLang="en-US" sz="1600" dirty="0"/>
              <a:t>大规模流数据集成与分析技术北京市重点实验室</a:t>
            </a:r>
            <a:endParaRPr lang="en-US" altLang="zh-CN" sz="1600" dirty="0"/>
          </a:p>
          <a:p>
            <a:r>
              <a:rPr lang="en-US" altLang="zh-CN" sz="1600" dirty="0"/>
              <a:t>wangguiling@ncut.edu.cn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7905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50F983-521C-4899-8488-18F158DB2A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546C1B-E33F-4F9D-8361-04C64838F6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zh-CN" altLang="en-US" dirty="0"/>
              <a:t>半结构化的表格数据（</a:t>
            </a:r>
            <a:r>
              <a:rPr lang="en-US" altLang="zh-CN" dirty="0"/>
              <a:t>Tabular Data</a:t>
            </a:r>
            <a:r>
              <a:rPr lang="zh-CN" altLang="en-US" dirty="0"/>
              <a:t>）例子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1388AE-A312-416F-B151-CD4880D2EF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可以在</a:t>
            </a:r>
            <a:r>
              <a:rPr lang="en-US" altLang="zh-CN" dirty="0"/>
              <a:t>excel</a:t>
            </a:r>
            <a:r>
              <a:rPr lang="zh-CN" altLang="en-US" dirty="0"/>
              <a:t>中将表格数据导出为其他格式，常见的是</a:t>
            </a:r>
            <a:r>
              <a:rPr lang="en-US" altLang="zh-CN" dirty="0"/>
              <a:t>csv </a:t>
            </a:r>
            <a:r>
              <a:rPr lang="zh-CN" altLang="en-US" dirty="0"/>
              <a:t>文件，每行不同列的值用逗号隔开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739C06-8333-4F7B-94F5-91922BC58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00" y="2267060"/>
            <a:ext cx="9682115" cy="426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1096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CFD6B1-70E2-433E-B516-D8F9633FFB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36638-F7BB-4656-86C7-80933B0366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10058398" cy="1077218"/>
          </a:xfrm>
        </p:spPr>
        <p:txBody>
          <a:bodyPr/>
          <a:lstStyle/>
          <a:p>
            <a:r>
              <a:rPr lang="zh-CN" altLang="en-US" dirty="0"/>
              <a:t>半结构化的表格数据（</a:t>
            </a:r>
            <a:r>
              <a:rPr lang="en-US" altLang="zh-CN" dirty="0"/>
              <a:t>Tabular Data</a:t>
            </a:r>
            <a:r>
              <a:rPr lang="zh-CN" altLang="en-US" dirty="0"/>
              <a:t>）面临的挑战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1B4D52-93CC-49E1-84C2-89A2A5BF74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格式没有被很好的定义，单元格经常有缺失的值</a:t>
            </a:r>
            <a:endParaRPr lang="en-US" altLang="zh-CN" dirty="0"/>
          </a:p>
          <a:p>
            <a:r>
              <a:rPr lang="zh-CN" altLang="en-US" dirty="0"/>
              <a:t>数据类型无法根据值进行准确的推断，例如 “</a:t>
            </a:r>
            <a:r>
              <a:rPr lang="en-US" altLang="zh-CN" dirty="0"/>
              <a:t>2</a:t>
            </a:r>
            <a:r>
              <a:rPr lang="zh-CN" altLang="en-US" dirty="0"/>
              <a:t>”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“2.0”</a:t>
            </a:r>
          </a:p>
          <a:p>
            <a:r>
              <a:rPr lang="zh-CN" altLang="en-US" dirty="0"/>
              <a:t>多个表格数据中往往有不一致的数据类型，例如￥和其他币种等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540691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7B8FE21-DE88-484B-98C3-2A75311B9A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14B16-C311-41C0-BCB6-380707BAA8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： </a:t>
            </a:r>
            <a:r>
              <a:rPr lang="en-US" altLang="zh-CN" dirty="0"/>
              <a:t>Python</a:t>
            </a:r>
            <a:r>
              <a:rPr lang="zh-CN" altLang="en-US" dirty="0"/>
              <a:t>数据分析库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77D090-BA52-4022-9F1B-ACDACCD0A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有</a:t>
            </a:r>
            <a:r>
              <a:rPr lang="en-US" altLang="zh-CN" dirty="0" err="1"/>
              <a:t>DataFrame</a:t>
            </a:r>
            <a:r>
              <a:rPr lang="zh-CN" altLang="en-US" dirty="0"/>
              <a:t>数据帧的数据结构：一个表格、每个列都有名字</a:t>
            </a:r>
            <a:endParaRPr lang="en-US" altLang="zh-CN" dirty="0"/>
          </a:p>
          <a:p>
            <a:r>
              <a:rPr lang="zh-CN" altLang="en-US" dirty="0"/>
              <a:t>是</a:t>
            </a:r>
            <a:r>
              <a:rPr lang="en-US" altLang="zh-CN" dirty="0"/>
              <a:t>pandas</a:t>
            </a:r>
            <a:r>
              <a:rPr lang="zh-CN" altLang="en-US" dirty="0"/>
              <a:t>中最常用的对象</a:t>
            </a:r>
            <a:endParaRPr lang="en-US" altLang="zh-CN" dirty="0"/>
          </a:p>
          <a:p>
            <a:r>
              <a:rPr lang="zh-CN" altLang="en-US" dirty="0"/>
              <a:t>表示为一个</a:t>
            </a:r>
            <a:r>
              <a:rPr lang="en-US" altLang="zh-CN" dirty="0"/>
              <a:t>python </a:t>
            </a:r>
            <a:r>
              <a:rPr lang="zh-CN" altLang="en-US" dirty="0"/>
              <a:t>字典（</a:t>
            </a:r>
            <a:r>
              <a:rPr lang="en-US" altLang="zh-CN" dirty="0" err="1"/>
              <a:t>column_name</a:t>
            </a:r>
            <a:r>
              <a:rPr lang="en-US" altLang="zh-CN" dirty="0"/>
              <a:t>-&gt;series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pandas</a:t>
            </a:r>
            <a:r>
              <a:rPr lang="zh-CN" altLang="en-US" dirty="0"/>
              <a:t>的</a:t>
            </a:r>
            <a:r>
              <a:rPr lang="en-US" altLang="zh-CN" dirty="0"/>
              <a:t>series</a:t>
            </a:r>
            <a:r>
              <a:rPr lang="zh-CN" altLang="en-US" dirty="0"/>
              <a:t>对象表示一列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CE693C-0B9F-452A-845C-AAAD1D037A63}"/>
              </a:ext>
            </a:extLst>
          </p:cNvPr>
          <p:cNvSpPr txBox="1"/>
          <p:nvPr/>
        </p:nvSpPr>
        <p:spPr>
          <a:xfrm>
            <a:off x="184195" y="3727604"/>
            <a:ext cx="69648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import pandas as pd </a:t>
            </a:r>
          </a:p>
          <a:p>
            <a:r>
              <a:rPr lang="en-US" altLang="zh-CN" dirty="0"/>
              <a:t>data = {'Name':['Tom', 'Jack', '</a:t>
            </a:r>
            <a:r>
              <a:rPr lang="en-US" altLang="zh-CN" dirty="0" err="1"/>
              <a:t>Steve','Ricky</a:t>
            </a:r>
            <a:r>
              <a:rPr lang="en-US" altLang="zh-CN" dirty="0"/>
              <a:t>'],'Age':[28,34,29,42]} </a:t>
            </a:r>
          </a:p>
          <a:p>
            <a:r>
              <a:rPr lang="en-US" altLang="zh-CN" dirty="0"/>
              <a:t>df = </a:t>
            </a:r>
            <a:r>
              <a:rPr lang="en-US" altLang="zh-CN" dirty="0" err="1"/>
              <a:t>pd.DataFrame</a:t>
            </a:r>
            <a:r>
              <a:rPr lang="en-US" altLang="zh-CN" dirty="0"/>
              <a:t>(data) </a:t>
            </a:r>
          </a:p>
          <a:p>
            <a:r>
              <a:rPr lang="en-US" altLang="zh-CN" dirty="0"/>
              <a:t>print df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F224B71-06CA-456F-BF56-E74F89898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709" y="3429000"/>
            <a:ext cx="4450891" cy="25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1276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0ACBDC5-80F9-47E5-B843-7005A4557E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2F3F40-D179-46BF-A678-1BF6E5337C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Spark</a:t>
            </a:r>
            <a:r>
              <a:rPr lang="zh-CN" altLang="en-US" dirty="0"/>
              <a:t>中的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F5E80F-30F3-4184-AB17-D0B75AA0C9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Spark</a:t>
            </a:r>
            <a:r>
              <a:rPr lang="zh-CN" altLang="en-US" dirty="0"/>
              <a:t>中的</a:t>
            </a:r>
            <a:r>
              <a:rPr lang="en-US" altLang="zh-CN" dirty="0" err="1"/>
              <a:t>DataFrame</a:t>
            </a:r>
            <a:r>
              <a:rPr lang="zh-CN" altLang="en-US" dirty="0"/>
              <a:t>等同于</a:t>
            </a:r>
            <a:r>
              <a:rPr lang="en-US" altLang="zh-CN" dirty="0"/>
              <a:t>pandas</a:t>
            </a:r>
            <a:r>
              <a:rPr lang="zh-CN" altLang="en-US" dirty="0"/>
              <a:t>中的</a:t>
            </a:r>
            <a:r>
              <a:rPr lang="en-US" altLang="zh-CN" dirty="0" err="1"/>
              <a:t>dataframe</a:t>
            </a:r>
            <a:r>
              <a:rPr lang="zh-CN" altLang="en-US" dirty="0"/>
              <a:t>，只是它是分布式的</a:t>
            </a:r>
          </a:p>
          <a:p>
            <a:r>
              <a:rPr lang="en-US" altLang="zh-CN" dirty="0"/>
              <a:t>RDD</a:t>
            </a:r>
            <a:r>
              <a:rPr lang="zh-CN" altLang="en-US" dirty="0"/>
              <a:t>是</a:t>
            </a:r>
            <a:r>
              <a:rPr lang="en-US" altLang="zh-CN" dirty="0" err="1"/>
              <a:t>dataframe</a:t>
            </a:r>
            <a:r>
              <a:rPr lang="zh-CN" altLang="en-US" dirty="0"/>
              <a:t>的基础模块</a:t>
            </a:r>
            <a:endParaRPr lang="en-US" altLang="zh-CN" dirty="0"/>
          </a:p>
          <a:p>
            <a:r>
              <a:rPr lang="zh-CN" altLang="en-US" dirty="0"/>
              <a:t>以有名字的列的形式组织而成的分布式的数据集合</a:t>
            </a:r>
            <a:r>
              <a:rPr lang="en-US" altLang="zh-CN" dirty="0"/>
              <a:t>Distributed collection of data organized into named columns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34C830-7B64-458C-8712-68A847F5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821" y="3504794"/>
            <a:ext cx="8094350" cy="305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872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5F01785-079D-4E02-A37F-3A6113A40F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428710-3C04-4FA3-B4E5-2A0F9ED171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en-US" altLang="zh-CN" dirty="0"/>
              <a:t> vs.  RDD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3E9C62-3A55-4305-A98A-4E034F8077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dirty="0"/>
              <a:t>RDD</a:t>
            </a:r>
            <a:r>
              <a:rPr lang="zh-CN" altLang="en-US" dirty="0"/>
              <a:t>是分布式的 </a:t>
            </a:r>
            <a:r>
              <a:rPr lang="en-US" altLang="zh-CN" dirty="0"/>
              <a:t>Java</a:t>
            </a:r>
            <a:r>
              <a:rPr lang="zh-CN" altLang="en-US" dirty="0"/>
              <a:t>对象的集合，但是，对象内部结构对于</a:t>
            </a:r>
            <a:r>
              <a:rPr lang="en-US" altLang="zh-CN" dirty="0"/>
              <a:t>RDD</a:t>
            </a:r>
            <a:r>
              <a:rPr lang="zh-CN" altLang="en-US" dirty="0"/>
              <a:t>而言却是不可知的</a:t>
            </a:r>
            <a:endParaRPr lang="en-US" altLang="zh-CN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dirty="0" err="1"/>
              <a:t>DataFrame</a:t>
            </a:r>
            <a:r>
              <a:rPr lang="zh-CN" altLang="en-US" dirty="0"/>
              <a:t>是一种以</a:t>
            </a:r>
            <a:r>
              <a:rPr lang="en-US" altLang="zh-CN" dirty="0"/>
              <a:t>RDD</a:t>
            </a:r>
            <a:r>
              <a:rPr lang="zh-CN" altLang="en-US" dirty="0"/>
              <a:t>为基础的分布式数据集，提供了详细的结构信息</a:t>
            </a:r>
          </a:p>
          <a:p>
            <a:endParaRPr lang="zh-CN" altLang="en-US" dirty="0"/>
          </a:p>
        </p:txBody>
      </p:sp>
      <p:pic>
        <p:nvPicPr>
          <p:cNvPr id="5" name="Picture 2" descr="http://dblab.xmu.edu.cn/blog/wp-content/uploads/2016/11/DataFrame-RDD.jpg">
            <a:extLst>
              <a:ext uri="{FF2B5EF4-FFF2-40B4-BE49-F238E27FC236}">
                <a16:creationId xmlns:a16="http://schemas.microsoft.com/office/drawing/2014/main" id="{B839DEAD-A0B7-4BE5-B9A8-D810D59AF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212" y="3182403"/>
            <a:ext cx="62007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9563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B426DB2-45E5-44F5-BE33-6D7F1E1445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ED8E48-6C65-44FC-9721-87B5B02BA4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1175706"/>
          </a:xfrm>
        </p:spPr>
        <p:txBody>
          <a:bodyPr/>
          <a:lstStyle/>
          <a:p>
            <a:r>
              <a:rPr lang="en-US" altLang="zh-CN" dirty="0"/>
              <a:t>Spark</a:t>
            </a:r>
            <a:r>
              <a:rPr lang="zh-CN" altLang="en-US" dirty="0"/>
              <a:t>中的</a:t>
            </a:r>
            <a:r>
              <a:rPr lang="en-US" altLang="zh-CN" dirty="0" err="1"/>
              <a:t>DataFrame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8FA534-7C4F-4067-89A1-07E952DA02E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9EA288-03F3-477D-B099-4AC44E945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183" y="1306654"/>
            <a:ext cx="6954833" cy="521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7133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kern="0" dirty="0"/>
              <a:t>PART TWO</a:t>
            </a:r>
            <a:endParaRPr lang="zh-CN" altLang="en-US" kern="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4805916" y="2791947"/>
            <a:ext cx="6957899" cy="748988"/>
          </a:xfrm>
        </p:spPr>
        <p:txBody>
          <a:bodyPr/>
          <a:lstStyle/>
          <a:p>
            <a:r>
              <a:rPr lang="zh-CN" altLang="en-US" dirty="0"/>
              <a:t>半结构化文件的处理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1E4E40-87CC-4A7D-AD0D-986C183F85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60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C5B9ADF-5A4D-4F3E-B86A-747CCE23EF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72934-7F9C-4031-9F30-58BD0CAEF7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的创建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67BE83-D152-4584-980D-9EFD40D039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5400" y="1385317"/>
            <a:ext cx="11028514" cy="3219450"/>
          </a:xfrm>
        </p:spPr>
        <p:txBody>
          <a:bodyPr/>
          <a:lstStyle/>
          <a:p>
            <a:r>
              <a:rPr lang="zh-CN" altLang="en-US" sz="2400" dirty="0"/>
              <a:t>从</a:t>
            </a:r>
            <a:r>
              <a:rPr lang="en-US" altLang="zh-CN" sz="2400" dirty="0"/>
              <a:t>Spark2.0</a:t>
            </a:r>
            <a:r>
              <a:rPr lang="zh-CN" altLang="en-US" sz="2400" dirty="0"/>
              <a:t>以上版本开始，</a:t>
            </a:r>
            <a:r>
              <a:rPr lang="en-US" altLang="zh-CN" sz="2400" dirty="0"/>
              <a:t>Spark</a:t>
            </a:r>
            <a:r>
              <a:rPr lang="zh-CN" altLang="en-US" sz="2400" dirty="0"/>
              <a:t>使用全新的</a:t>
            </a:r>
            <a:r>
              <a:rPr lang="en-US" altLang="zh-CN" sz="2400" dirty="0" err="1"/>
              <a:t>SparkSession</a:t>
            </a:r>
            <a:r>
              <a:rPr lang="zh-CN" altLang="en-US" sz="2400" dirty="0"/>
              <a:t>接口实现其对数据加载、转换、处理等功能</a:t>
            </a:r>
            <a:endParaRPr lang="en-US" altLang="zh-CN" sz="2400" dirty="0"/>
          </a:p>
          <a:p>
            <a:r>
              <a:rPr lang="en-US" altLang="zh-CN" sz="2400" dirty="0" err="1"/>
              <a:t>SparkSession</a:t>
            </a:r>
            <a:r>
              <a:rPr lang="zh-CN" altLang="en-US" sz="2400" dirty="0"/>
              <a:t>支持从不同的数据源加载数据，并把数据转换成</a:t>
            </a:r>
            <a:r>
              <a:rPr lang="en-US" altLang="zh-CN" sz="2400" dirty="0" err="1"/>
              <a:t>DataFrame</a:t>
            </a:r>
            <a:r>
              <a:rPr lang="zh-CN" altLang="en-US" sz="2400" dirty="0"/>
              <a:t>，然后使用</a:t>
            </a:r>
            <a:r>
              <a:rPr lang="en-US" altLang="zh-CN" sz="2400" dirty="0"/>
              <a:t>SQL</a:t>
            </a:r>
            <a:r>
              <a:rPr lang="zh-CN" altLang="en-US" sz="2400" dirty="0"/>
              <a:t>语句来操作数据</a:t>
            </a:r>
            <a:endParaRPr lang="en-US" altLang="zh-CN" sz="2400" dirty="0"/>
          </a:p>
          <a:p>
            <a:r>
              <a:rPr lang="zh-CN" altLang="zh-CN" sz="2400" dirty="0"/>
              <a:t>可以通过如下语句创建一个</a:t>
            </a:r>
            <a:r>
              <a:rPr lang="en-US" altLang="zh-CN" sz="2400" dirty="0" err="1"/>
              <a:t>SparkSession</a:t>
            </a:r>
            <a:r>
              <a:rPr lang="zh-CN" altLang="zh-CN" sz="2400" dirty="0"/>
              <a:t>对象：</a:t>
            </a:r>
            <a:endParaRPr lang="zh-CN" altLang="en-US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endParaRPr lang="en-US" altLang="zh-CN" sz="2400" dirty="0"/>
          </a:p>
          <a:p>
            <a:r>
              <a:rPr lang="zh-CN" altLang="zh-CN" dirty="0"/>
              <a:t>实际上，在启动进入</a:t>
            </a:r>
            <a:r>
              <a:rPr lang="en-US" altLang="zh-CN" dirty="0" err="1"/>
              <a:t>pyspark</a:t>
            </a:r>
            <a:r>
              <a:rPr lang="zh-CN" altLang="zh-CN" dirty="0"/>
              <a:t>以后，</a:t>
            </a:r>
            <a:r>
              <a:rPr lang="en-US" altLang="zh-CN" dirty="0" err="1"/>
              <a:t>pyspark</a:t>
            </a:r>
            <a:r>
              <a:rPr lang="zh-CN" altLang="zh-CN" dirty="0"/>
              <a:t>就默认提供了一个</a:t>
            </a:r>
            <a:r>
              <a:rPr lang="en-US" altLang="zh-CN" dirty="0" err="1"/>
              <a:t>SparkContext</a:t>
            </a:r>
            <a:r>
              <a:rPr lang="zh-CN" altLang="zh-CN" dirty="0"/>
              <a:t>对象（名称为</a:t>
            </a:r>
            <a:r>
              <a:rPr lang="en-US" altLang="zh-CN" dirty="0" err="1"/>
              <a:t>sc</a:t>
            </a:r>
            <a:r>
              <a:rPr lang="zh-CN" altLang="zh-CN" dirty="0"/>
              <a:t>）和一个</a:t>
            </a:r>
            <a:r>
              <a:rPr lang="en-US" altLang="zh-CN" dirty="0" err="1"/>
              <a:t>SparkSession</a:t>
            </a:r>
            <a:r>
              <a:rPr lang="zh-CN" altLang="zh-CN" dirty="0"/>
              <a:t>对象（名称为</a:t>
            </a:r>
            <a:r>
              <a:rPr lang="en-US" altLang="zh-CN" dirty="0"/>
              <a:t>spark</a:t>
            </a:r>
            <a:r>
              <a:rPr lang="zh-CN" altLang="zh-CN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矩形 2">
            <a:extLst>
              <a:ext uri="{FF2B5EF4-FFF2-40B4-BE49-F238E27FC236}">
                <a16:creationId xmlns:a16="http://schemas.microsoft.com/office/drawing/2014/main" id="{5DEBF3AD-E37F-4F26-9E9E-A82DF3BFE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743" y="3680842"/>
            <a:ext cx="8229600" cy="923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from </a:t>
            </a:r>
            <a:r>
              <a:rPr lang="en-US" altLang="zh-CN" dirty="0" err="1">
                <a:solidFill>
                  <a:schemeClr val="bg1"/>
                </a:solidFill>
              </a:rPr>
              <a:t>pyspark</a:t>
            </a:r>
            <a:r>
              <a:rPr lang="en-US" altLang="zh-CN" dirty="0">
                <a:solidFill>
                  <a:schemeClr val="bg1"/>
                </a:solidFill>
              </a:rPr>
              <a:t> import </a:t>
            </a:r>
            <a:r>
              <a:rPr lang="en-US" altLang="zh-CN" dirty="0" err="1">
                <a:solidFill>
                  <a:schemeClr val="bg1"/>
                </a:solidFill>
              </a:rPr>
              <a:t>SparkContext,SparkConf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from </a:t>
            </a:r>
            <a:r>
              <a:rPr lang="en-US" altLang="zh-CN" dirty="0" err="1">
                <a:solidFill>
                  <a:schemeClr val="bg1"/>
                </a:solidFill>
              </a:rPr>
              <a:t>pyspark.sql</a:t>
            </a:r>
            <a:r>
              <a:rPr lang="en-US" altLang="zh-CN" dirty="0">
                <a:solidFill>
                  <a:schemeClr val="bg1"/>
                </a:solidFill>
              </a:rPr>
              <a:t> import </a:t>
            </a:r>
            <a:r>
              <a:rPr lang="en-US" altLang="zh-CN" dirty="0" err="1">
                <a:solidFill>
                  <a:schemeClr val="bg1"/>
                </a:solidFill>
              </a:rPr>
              <a:t>SparkSession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spark = </a:t>
            </a:r>
            <a:r>
              <a:rPr lang="en-US" altLang="zh-CN" dirty="0" err="1">
                <a:solidFill>
                  <a:schemeClr val="bg1"/>
                </a:solidFill>
              </a:rPr>
              <a:t>SparkSession.builder.config</a:t>
            </a:r>
            <a:r>
              <a:rPr lang="en-US" altLang="zh-CN" dirty="0">
                <a:solidFill>
                  <a:schemeClr val="bg1"/>
                </a:solidFill>
              </a:rPr>
              <a:t>(conf = </a:t>
            </a:r>
            <a:r>
              <a:rPr lang="en-US" altLang="zh-CN" dirty="0" err="1">
                <a:solidFill>
                  <a:schemeClr val="bg1"/>
                </a:solidFill>
              </a:rPr>
              <a:t>SparkConf</a:t>
            </a:r>
            <a:r>
              <a:rPr lang="en-US" altLang="zh-CN" dirty="0">
                <a:solidFill>
                  <a:schemeClr val="bg1"/>
                </a:solidFill>
              </a:rPr>
              <a:t>()).</a:t>
            </a:r>
            <a:r>
              <a:rPr lang="en-US" altLang="zh-CN" dirty="0" err="1">
                <a:solidFill>
                  <a:schemeClr val="bg1"/>
                </a:solidFill>
              </a:rPr>
              <a:t>getOrCreate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5061303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D27ED63-D857-4167-B113-A6B2937067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942FE4-B18B-48E3-AA6F-D01852E80D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从文件创建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819B77-533B-4B82-9E1E-CB88F95DAC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在创建</a:t>
            </a:r>
            <a:r>
              <a:rPr lang="en-US" altLang="zh-CN" dirty="0" err="1"/>
              <a:t>DataFrame</a:t>
            </a:r>
            <a:r>
              <a:rPr lang="zh-CN" altLang="en-US" dirty="0"/>
              <a:t>时，可以使用</a:t>
            </a:r>
            <a:r>
              <a:rPr lang="en-US" altLang="zh-CN" dirty="0" err="1"/>
              <a:t>spark.read</a:t>
            </a:r>
            <a:r>
              <a:rPr lang="zh-CN" altLang="en-US" dirty="0"/>
              <a:t>操作，从不同类型的文件中加载数据创建</a:t>
            </a:r>
            <a:r>
              <a:rPr lang="en-US" altLang="zh-CN" dirty="0" err="1"/>
              <a:t>DataFrame</a:t>
            </a:r>
            <a:r>
              <a:rPr lang="zh-CN" altLang="en-US" dirty="0"/>
              <a:t>，例如：</a:t>
            </a:r>
          </a:p>
          <a:p>
            <a:pPr lvl="1"/>
            <a:r>
              <a:rPr lang="en-US" altLang="zh-CN" dirty="0" err="1"/>
              <a:t>spark.read.text</a:t>
            </a:r>
            <a:r>
              <a:rPr lang="en-US" altLang="zh-CN" dirty="0"/>
              <a:t>("people.txt")</a:t>
            </a:r>
            <a:r>
              <a:rPr lang="zh-CN" altLang="en-US" dirty="0"/>
              <a:t>：读取文本文件</a:t>
            </a:r>
            <a:r>
              <a:rPr lang="en-US" altLang="zh-CN" dirty="0"/>
              <a:t>people.txt</a:t>
            </a:r>
            <a:r>
              <a:rPr lang="zh-CN" altLang="en-US" dirty="0"/>
              <a:t>创建</a:t>
            </a:r>
            <a:r>
              <a:rPr lang="en-US" altLang="zh-CN" dirty="0" err="1"/>
              <a:t>DataFrame</a:t>
            </a:r>
            <a:endParaRPr lang="en-US" altLang="zh-CN" dirty="0"/>
          </a:p>
          <a:p>
            <a:pPr lvl="1"/>
            <a:r>
              <a:rPr lang="en-US" altLang="zh-CN" dirty="0" err="1"/>
              <a:t>spark.read.json</a:t>
            </a:r>
            <a:r>
              <a:rPr lang="en-US" altLang="zh-CN" dirty="0"/>
              <a:t>("</a:t>
            </a:r>
            <a:r>
              <a:rPr lang="en-US" altLang="zh-CN" dirty="0" err="1"/>
              <a:t>people.json</a:t>
            </a:r>
            <a:r>
              <a:rPr lang="en-US" altLang="zh-CN" dirty="0"/>
              <a:t>")</a:t>
            </a:r>
            <a:r>
              <a:rPr lang="zh-CN" altLang="en-US" dirty="0"/>
              <a:t>：读取</a:t>
            </a:r>
            <a:r>
              <a:rPr lang="en-US" altLang="zh-CN" dirty="0" err="1"/>
              <a:t>people.json</a:t>
            </a:r>
            <a:r>
              <a:rPr lang="zh-CN" altLang="en-US" dirty="0"/>
              <a:t>文件创建</a:t>
            </a:r>
            <a:r>
              <a:rPr lang="en-US" altLang="zh-CN" dirty="0" err="1"/>
              <a:t>DataFrame</a:t>
            </a:r>
            <a:r>
              <a:rPr lang="zh-CN" altLang="en-US" dirty="0"/>
              <a:t>；在读取本地文件或</a:t>
            </a:r>
            <a:r>
              <a:rPr lang="en-US" altLang="zh-CN" dirty="0"/>
              <a:t>HDFS</a:t>
            </a:r>
            <a:r>
              <a:rPr lang="zh-CN" altLang="en-US" dirty="0"/>
              <a:t>文件时，要注意给出正确的文件路径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273045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B5F3AC-4139-40CD-BAED-80F7EFD6DD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F915E7-0FB5-4A26-AA7C-4F949DD535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F9EA1F-63F2-492A-94F4-6CDE7418E0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或者也可以使用如下格式的语句：</a:t>
            </a:r>
          </a:p>
          <a:p>
            <a:pPr lvl="1"/>
            <a:r>
              <a:rPr lang="en-US" altLang="zh-CN" dirty="0" err="1"/>
              <a:t>spark.read.format</a:t>
            </a:r>
            <a:r>
              <a:rPr lang="en-US" altLang="zh-CN" dirty="0"/>
              <a:t>("text").load("people.txt")</a:t>
            </a:r>
            <a:r>
              <a:rPr lang="zh-CN" altLang="en-US" dirty="0"/>
              <a:t>：读取文本文件</a:t>
            </a:r>
            <a:r>
              <a:rPr lang="en-US" altLang="zh-CN" dirty="0" err="1"/>
              <a:t>people.json</a:t>
            </a:r>
            <a:r>
              <a:rPr lang="zh-CN" altLang="en-US" dirty="0"/>
              <a:t>创建</a:t>
            </a:r>
            <a:r>
              <a:rPr lang="en-US" altLang="zh-CN" dirty="0" err="1"/>
              <a:t>DataFrame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 err="1"/>
              <a:t>spark.read.format</a:t>
            </a:r>
            <a:r>
              <a:rPr lang="en-US" altLang="zh-CN" dirty="0"/>
              <a:t>("json").load("</a:t>
            </a:r>
            <a:r>
              <a:rPr lang="en-US" altLang="zh-CN" dirty="0" err="1"/>
              <a:t>people.json</a:t>
            </a:r>
            <a:r>
              <a:rPr lang="en-US" altLang="zh-CN" dirty="0"/>
              <a:t>")</a:t>
            </a:r>
            <a:r>
              <a:rPr lang="zh-CN" altLang="en-US" dirty="0"/>
              <a:t>：读取</a:t>
            </a:r>
            <a:r>
              <a:rPr lang="en-US" altLang="zh-CN" dirty="0"/>
              <a:t>JSON</a:t>
            </a:r>
            <a:r>
              <a:rPr lang="zh-CN" altLang="en-US" dirty="0"/>
              <a:t>文件</a:t>
            </a:r>
            <a:r>
              <a:rPr lang="en-US" altLang="zh-CN" dirty="0" err="1"/>
              <a:t>people.json</a:t>
            </a:r>
            <a:r>
              <a:rPr lang="zh-CN" altLang="en-US" dirty="0"/>
              <a:t>创建</a:t>
            </a:r>
            <a:r>
              <a:rPr lang="en-US" altLang="zh-CN" dirty="0" err="1"/>
              <a:t>DataFrame</a:t>
            </a:r>
            <a:r>
              <a:rPr lang="zh-CN" altLang="en-US" dirty="0"/>
              <a:t>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2824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745482" y="2726179"/>
            <a:ext cx="5278878" cy="646331"/>
          </a:xfrm>
        </p:spPr>
        <p:txBody>
          <a:bodyPr/>
          <a:lstStyle/>
          <a:p>
            <a:r>
              <a:rPr lang="zh-CN" altLang="en-US" sz="3600" dirty="0"/>
              <a:t>第六章  </a:t>
            </a:r>
            <a:r>
              <a:rPr lang="en-US" altLang="zh-CN" sz="3600" dirty="0"/>
              <a:t>Spark SQL</a:t>
            </a:r>
            <a:endParaRPr lang="zh-CN" altLang="en-US" sz="3600" dirty="0"/>
          </a:p>
        </p:txBody>
      </p:sp>
      <p:sp>
        <p:nvSpPr>
          <p:cNvPr id="46" name="文本占位符 3">
            <a:extLst>
              <a:ext uri="{FF2B5EF4-FFF2-40B4-BE49-F238E27FC236}">
                <a16:creationId xmlns:a16="http://schemas.microsoft.com/office/drawing/2014/main" id="{CCEA24AB-A4D3-4753-BECC-F53F0FE65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28247" y="1499066"/>
            <a:ext cx="3367087" cy="400110"/>
          </a:xfrm>
        </p:spPr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基本概念</a:t>
            </a:r>
          </a:p>
        </p:txBody>
      </p:sp>
      <p:sp>
        <p:nvSpPr>
          <p:cNvPr id="47" name="文本占位符 4">
            <a:extLst>
              <a:ext uri="{FF2B5EF4-FFF2-40B4-BE49-F238E27FC236}">
                <a16:creationId xmlns:a16="http://schemas.microsoft.com/office/drawing/2014/main" id="{B5F18841-2F30-45C2-839B-B7530FA0E0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0384" y="1398157"/>
            <a:ext cx="640820" cy="584775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文本占位符 5">
            <a:extLst>
              <a:ext uri="{FF2B5EF4-FFF2-40B4-BE49-F238E27FC236}">
                <a16:creationId xmlns:a16="http://schemas.microsoft.com/office/drawing/2014/main" id="{B8136C7D-A182-4604-AAA7-3264DBAA1F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28247" y="2599733"/>
            <a:ext cx="3367087" cy="400110"/>
          </a:xfrm>
        </p:spPr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半结构化文件的处理</a:t>
            </a:r>
          </a:p>
        </p:txBody>
      </p:sp>
      <p:sp>
        <p:nvSpPr>
          <p:cNvPr id="49" name="文本占位符 6">
            <a:extLst>
              <a:ext uri="{FF2B5EF4-FFF2-40B4-BE49-F238E27FC236}">
                <a16:creationId xmlns:a16="http://schemas.microsoft.com/office/drawing/2014/main" id="{177A0951-8FD1-4032-9D4B-7A13EE1395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384" y="2498824"/>
            <a:ext cx="640820" cy="584775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0" name="文本占位符 7">
            <a:extLst>
              <a:ext uri="{FF2B5EF4-FFF2-40B4-BE49-F238E27FC236}">
                <a16:creationId xmlns:a16="http://schemas.microsoft.com/office/drawing/2014/main" id="{AAE5D439-0E09-452B-9938-6544CCBCE4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28247" y="3800847"/>
            <a:ext cx="3367087" cy="769441"/>
          </a:xfrm>
        </p:spPr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结构化文件的处理</a:t>
            </a:r>
          </a:p>
          <a:p>
            <a:endParaRPr lang="zh-CN" altLang="en-US" dirty="0"/>
          </a:p>
        </p:txBody>
      </p:sp>
      <p:sp>
        <p:nvSpPr>
          <p:cNvPr id="51" name="文本占位符 8">
            <a:extLst>
              <a:ext uri="{FF2B5EF4-FFF2-40B4-BE49-F238E27FC236}">
                <a16:creationId xmlns:a16="http://schemas.microsoft.com/office/drawing/2014/main" id="{03043EEF-8CBD-40C5-AF57-2A696B6B38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0384" y="3699938"/>
            <a:ext cx="640820" cy="584775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8" name="文本占位符 9">
            <a:extLst>
              <a:ext uri="{FF2B5EF4-FFF2-40B4-BE49-F238E27FC236}">
                <a16:creationId xmlns:a16="http://schemas.microsoft.com/office/drawing/2014/main" id="{83CF9CCE-1689-4B2D-AF8E-3EC4BFA84D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28247" y="5001961"/>
            <a:ext cx="3367087" cy="400110"/>
          </a:xfrm>
        </p:spPr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综合案例</a:t>
            </a:r>
          </a:p>
        </p:txBody>
      </p:sp>
      <p:sp>
        <p:nvSpPr>
          <p:cNvPr id="59" name="文本占位符 15">
            <a:extLst>
              <a:ext uri="{FF2B5EF4-FFF2-40B4-BE49-F238E27FC236}">
                <a16:creationId xmlns:a16="http://schemas.microsoft.com/office/drawing/2014/main" id="{82BA893D-6FFD-4FA6-AD9C-67731BD37D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0384" y="4901052"/>
            <a:ext cx="640820" cy="584775"/>
          </a:xfrm>
        </p:spPr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95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7990465-EE70-49A0-83C1-6E6BAA3371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3F347-A2ED-46D2-B86A-163F1E1F63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F9ECC7-985D-49D0-82C7-E934AD7E52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在“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/local/spark/examples/</a:t>
            </a:r>
            <a:r>
              <a:rPr lang="en-US" altLang="zh-CN" dirty="0" err="1"/>
              <a:t>src</a:t>
            </a:r>
            <a:r>
              <a:rPr lang="en-US" altLang="zh-CN" dirty="0"/>
              <a:t>/main/resources/”</a:t>
            </a:r>
            <a:r>
              <a:rPr lang="zh-CN" altLang="en-US" dirty="0"/>
              <a:t>这个目录下，这个目录下有两个样例数据</a:t>
            </a:r>
            <a:r>
              <a:rPr lang="en-US" altLang="zh-CN" dirty="0" err="1"/>
              <a:t>people.json</a:t>
            </a:r>
            <a:r>
              <a:rPr lang="zh-CN" altLang="en-US" dirty="0"/>
              <a:t>和</a:t>
            </a:r>
            <a:r>
              <a:rPr lang="en-US" altLang="zh-CN" dirty="0"/>
              <a:t>people.txt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en-US" altLang="zh-CN" dirty="0" err="1"/>
              <a:t>people.json</a:t>
            </a:r>
            <a:r>
              <a:rPr lang="zh-CN" altLang="en-US" dirty="0"/>
              <a:t>文件的内容如下：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people.txt</a:t>
            </a:r>
            <a:r>
              <a:rPr lang="zh-CN" altLang="en-US" dirty="0"/>
              <a:t>文件的内容如下：</a:t>
            </a:r>
          </a:p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2EDC51-D348-45A3-AC98-BC12272C7282}"/>
              </a:ext>
            </a:extLst>
          </p:cNvPr>
          <p:cNvSpPr/>
          <p:nvPr/>
        </p:nvSpPr>
        <p:spPr>
          <a:xfrm>
            <a:off x="1152599" y="2756807"/>
            <a:ext cx="5836029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{"name":"Michael"}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{"name":"Andy", "age":30}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{"name":"Justin", "age":19}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3808843-0ACC-4D7D-993D-4E83AE456704}"/>
              </a:ext>
            </a:extLst>
          </p:cNvPr>
          <p:cNvSpPr/>
          <p:nvPr/>
        </p:nvSpPr>
        <p:spPr>
          <a:xfrm>
            <a:off x="1152599" y="4715114"/>
            <a:ext cx="4572000" cy="9239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Michael, 29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Andy, 30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Justin, 19</a:t>
            </a:r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7434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EF30E08-AA36-4196-9E62-F35D585098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822AF4-6BE1-48D4-BD15-64EDED6B99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9F00A9-6511-49EC-8FC0-15B7EFA59C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矩形 2">
            <a:extLst>
              <a:ext uri="{FF2B5EF4-FFF2-40B4-BE49-F238E27FC236}">
                <a16:creationId xmlns:a16="http://schemas.microsoft.com/office/drawing/2014/main" id="{7C379FB8-61E8-4EAD-BDF1-66D3A95DD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800" y="1528585"/>
            <a:ext cx="8229600" cy="25860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bg1"/>
                </a:solidFill>
              </a:rPr>
              <a:t>&gt;&gt;&gt; df = </a:t>
            </a:r>
            <a:r>
              <a:rPr lang="en-US" altLang="zh-CN" sz="1600" dirty="0" err="1">
                <a:solidFill>
                  <a:schemeClr val="bg1"/>
                </a:solidFill>
              </a:rPr>
              <a:t>spark.read.json</a:t>
            </a:r>
            <a:r>
              <a:rPr lang="en-US" altLang="zh-CN" sz="1600" dirty="0">
                <a:solidFill>
                  <a:schemeClr val="bg1"/>
                </a:solidFill>
              </a:rPr>
              <a:t>("file:///usr/local/spark/examples/src/main/resources/people.json")</a:t>
            </a:r>
          </a:p>
          <a:p>
            <a:pPr eaLnBrk="1" hangingPunct="1"/>
            <a:endParaRPr lang="en-US" altLang="zh-CN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 dirty="0">
                <a:solidFill>
                  <a:schemeClr val="bg1"/>
                </a:solidFill>
              </a:rPr>
              <a:t>&gt;&gt;&gt; </a:t>
            </a:r>
            <a:r>
              <a:rPr lang="en-US" altLang="zh-CN" sz="1600" dirty="0" err="1">
                <a:solidFill>
                  <a:schemeClr val="bg1"/>
                </a:solidFill>
              </a:rPr>
              <a:t>df.show</a:t>
            </a:r>
            <a:r>
              <a:rPr lang="en-US" altLang="zh-CN" sz="1600" dirty="0">
                <a:solidFill>
                  <a:schemeClr val="bg1"/>
                </a:solidFill>
              </a:rPr>
              <a:t>()</a:t>
            </a:r>
          </a:p>
          <a:p>
            <a:pPr eaLnBrk="1" hangingPunct="1"/>
            <a:r>
              <a:rPr lang="en-US" altLang="zh-CN" sz="1600" dirty="0">
                <a:solidFill>
                  <a:schemeClr val="bg1"/>
                </a:solidFill>
              </a:rPr>
              <a:t>+----+-------+</a:t>
            </a:r>
          </a:p>
          <a:p>
            <a:pPr eaLnBrk="1" hangingPunct="1"/>
            <a:r>
              <a:rPr lang="en-US" altLang="zh-CN" sz="1600" dirty="0">
                <a:solidFill>
                  <a:schemeClr val="bg1"/>
                </a:solidFill>
              </a:rPr>
              <a:t>| age|   name|</a:t>
            </a:r>
          </a:p>
          <a:p>
            <a:pPr eaLnBrk="1" hangingPunct="1"/>
            <a:r>
              <a:rPr lang="en-US" altLang="zh-CN" sz="1600" dirty="0">
                <a:solidFill>
                  <a:schemeClr val="bg1"/>
                </a:solidFill>
              </a:rPr>
              <a:t>+----+-------+</a:t>
            </a:r>
          </a:p>
          <a:p>
            <a:pPr eaLnBrk="1" hangingPunct="1"/>
            <a:r>
              <a:rPr lang="en-US" altLang="zh-CN" sz="1600" dirty="0">
                <a:solidFill>
                  <a:schemeClr val="bg1"/>
                </a:solidFill>
              </a:rPr>
              <a:t>|</a:t>
            </a:r>
            <a:r>
              <a:rPr lang="en-US" altLang="zh-CN" sz="1600" dirty="0" err="1">
                <a:solidFill>
                  <a:schemeClr val="bg1"/>
                </a:solidFill>
              </a:rPr>
              <a:t>null|Michael</a:t>
            </a:r>
            <a:r>
              <a:rPr lang="en-US" altLang="zh-CN" sz="1600" dirty="0">
                <a:solidFill>
                  <a:schemeClr val="bg1"/>
                </a:solidFill>
              </a:rPr>
              <a:t>|</a:t>
            </a:r>
          </a:p>
          <a:p>
            <a:pPr eaLnBrk="1" hangingPunct="1"/>
            <a:r>
              <a:rPr lang="en-US" altLang="zh-CN" sz="1600" dirty="0">
                <a:solidFill>
                  <a:schemeClr val="bg1"/>
                </a:solidFill>
              </a:rPr>
              <a:t>|  30|   Andy|</a:t>
            </a:r>
          </a:p>
          <a:p>
            <a:pPr eaLnBrk="1" hangingPunct="1"/>
            <a:r>
              <a:rPr lang="en-US" altLang="zh-CN" sz="1600" dirty="0">
                <a:solidFill>
                  <a:schemeClr val="bg1"/>
                </a:solidFill>
              </a:rPr>
              <a:t>|  19| Justin|</a:t>
            </a:r>
          </a:p>
          <a:p>
            <a:pPr eaLnBrk="1" hangingPunct="1"/>
            <a:r>
              <a:rPr lang="en-US" altLang="zh-CN" sz="1600" dirty="0">
                <a:solidFill>
                  <a:schemeClr val="bg1"/>
                </a:solidFill>
              </a:rPr>
              <a:t>+----+-------+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1062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B83CE0-4930-46F0-9F01-1BE47780B8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2C23F3-3184-462D-94B2-AC800D61BE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900BA2-7E25-49DC-81B4-50941BF786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可以使用</a:t>
            </a:r>
            <a:r>
              <a:rPr lang="en-US" altLang="zh-CN" dirty="0" err="1"/>
              <a:t>spark.write</a:t>
            </a:r>
            <a:r>
              <a:rPr lang="zh-CN" altLang="en-US" dirty="0"/>
              <a:t>操作，把一个</a:t>
            </a:r>
            <a:r>
              <a:rPr lang="en-US" altLang="zh-CN" dirty="0" err="1"/>
              <a:t>DataFrame</a:t>
            </a:r>
            <a:r>
              <a:rPr lang="zh-CN" altLang="en-US" dirty="0"/>
              <a:t>保存成不同格式的文件，例如，把一个名称为</a:t>
            </a:r>
            <a:r>
              <a:rPr lang="en-US" altLang="zh-CN" dirty="0"/>
              <a:t>df</a:t>
            </a:r>
            <a:r>
              <a:rPr lang="zh-CN" altLang="en-US" dirty="0"/>
              <a:t>的</a:t>
            </a:r>
            <a:r>
              <a:rPr lang="en-US" altLang="zh-CN" dirty="0" err="1"/>
              <a:t>DataFrame</a:t>
            </a:r>
            <a:r>
              <a:rPr lang="zh-CN" altLang="en-US" dirty="0"/>
              <a:t>保存到不同格式文件中，方法如下：</a:t>
            </a:r>
          </a:p>
          <a:p>
            <a:pPr lvl="1"/>
            <a:r>
              <a:rPr lang="en-US" altLang="zh-CN" dirty="0" err="1"/>
              <a:t>df.write.text</a:t>
            </a:r>
            <a:r>
              <a:rPr lang="en-US" altLang="zh-CN" dirty="0"/>
              <a:t>("people.txt")</a:t>
            </a:r>
          </a:p>
          <a:p>
            <a:pPr lvl="1"/>
            <a:r>
              <a:rPr lang="en-US" altLang="zh-CN" dirty="0" err="1"/>
              <a:t>df.write.json</a:t>
            </a:r>
            <a:r>
              <a:rPr lang="en-US" altLang="zh-CN" dirty="0"/>
              <a:t>("</a:t>
            </a:r>
            <a:r>
              <a:rPr lang="en-US" altLang="zh-CN" dirty="0" err="1"/>
              <a:t>people.json</a:t>
            </a:r>
            <a:r>
              <a:rPr lang="en-US" altLang="zh-CN" dirty="0"/>
              <a:t>“)</a:t>
            </a:r>
          </a:p>
          <a:p>
            <a:pPr lvl="1"/>
            <a:r>
              <a:rPr lang="en-US" altLang="zh-CN" dirty="0" err="1"/>
              <a:t>df.write.parquet</a:t>
            </a:r>
            <a:r>
              <a:rPr lang="en-US" altLang="zh-CN" dirty="0"/>
              <a:t>("</a:t>
            </a:r>
            <a:r>
              <a:rPr lang="en-US" altLang="zh-CN" dirty="0" err="1"/>
              <a:t>people.parquet</a:t>
            </a:r>
            <a:r>
              <a:rPr lang="en-US" altLang="zh-CN" dirty="0"/>
              <a:t>“)</a:t>
            </a:r>
          </a:p>
          <a:p>
            <a:r>
              <a:rPr lang="zh-CN" altLang="en-US" dirty="0"/>
              <a:t>或者也可以使用如下格式的语句：</a:t>
            </a:r>
          </a:p>
          <a:p>
            <a:pPr lvl="1"/>
            <a:r>
              <a:rPr lang="en-US" altLang="zh-CN" dirty="0" err="1"/>
              <a:t>df.write.format</a:t>
            </a:r>
            <a:r>
              <a:rPr lang="en-US" altLang="zh-CN" dirty="0"/>
              <a:t>("text").save("people.txt")</a:t>
            </a:r>
          </a:p>
          <a:p>
            <a:pPr lvl="1"/>
            <a:r>
              <a:rPr lang="en-US" altLang="zh-CN" dirty="0" err="1"/>
              <a:t>df.write.format</a:t>
            </a:r>
            <a:r>
              <a:rPr lang="en-US" altLang="zh-CN" dirty="0"/>
              <a:t>("json").save("</a:t>
            </a:r>
            <a:r>
              <a:rPr lang="en-US" altLang="zh-CN" dirty="0" err="1"/>
              <a:t>people.json</a:t>
            </a:r>
            <a:r>
              <a:rPr lang="en-US" altLang="zh-CN" dirty="0"/>
              <a:t>")</a:t>
            </a:r>
          </a:p>
          <a:p>
            <a:pPr lvl="1"/>
            <a:r>
              <a:rPr lang="en-US" altLang="zh-CN" dirty="0" err="1"/>
              <a:t>df.write.format</a:t>
            </a:r>
            <a:r>
              <a:rPr lang="en-US" altLang="zh-CN" dirty="0"/>
              <a:t> ("parquet").save("</a:t>
            </a:r>
            <a:r>
              <a:rPr lang="en-US" altLang="zh-CN" dirty="0" err="1"/>
              <a:t>people.parquet</a:t>
            </a:r>
            <a:r>
              <a:rPr lang="en-US" altLang="zh-CN" dirty="0"/>
              <a:t>")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04687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5A5EA91-B6AF-4716-AB80-D86B5FB805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D7B467-4E60-4237-B75B-C5481A17D2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的保存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D2D0B8-445D-4544-A847-5105D67D33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zh-CN" sz="2400" dirty="0"/>
              <a:t>下面从示例文件</a:t>
            </a:r>
            <a:r>
              <a:rPr lang="en-US" altLang="zh-CN" sz="2400" dirty="0" err="1"/>
              <a:t>people.json</a:t>
            </a:r>
            <a:r>
              <a:rPr lang="zh-CN" altLang="zh-CN" sz="2400" dirty="0"/>
              <a:t>中创建一个</a:t>
            </a:r>
            <a:r>
              <a:rPr lang="en-US" altLang="zh-CN" sz="2400" dirty="0" err="1"/>
              <a:t>DataFrame</a:t>
            </a:r>
            <a:r>
              <a:rPr lang="zh-CN" altLang="zh-CN" sz="2400" dirty="0"/>
              <a:t>，名称为</a:t>
            </a:r>
            <a:r>
              <a:rPr lang="en-US" altLang="zh-CN" sz="2400" dirty="0" err="1"/>
              <a:t>peopleDF</a:t>
            </a:r>
            <a:r>
              <a:rPr lang="zh-CN" altLang="zh-CN" sz="2400" dirty="0"/>
              <a:t>，把</a:t>
            </a:r>
            <a:r>
              <a:rPr lang="en-US" altLang="zh-CN" sz="2400" dirty="0" err="1"/>
              <a:t>peopleDF</a:t>
            </a:r>
            <a:r>
              <a:rPr lang="zh-CN" altLang="zh-CN" sz="2400" dirty="0"/>
              <a:t>保存到另外一个</a:t>
            </a:r>
            <a:r>
              <a:rPr lang="en-US" altLang="zh-CN" sz="2400" dirty="0"/>
              <a:t>JSON</a:t>
            </a:r>
            <a:r>
              <a:rPr lang="zh-CN" altLang="zh-CN" sz="2400" dirty="0"/>
              <a:t>文件中，然后，再从</a:t>
            </a:r>
            <a:r>
              <a:rPr lang="en-US" altLang="zh-CN" sz="2400" dirty="0" err="1"/>
              <a:t>peopleDF</a:t>
            </a:r>
            <a:r>
              <a:rPr lang="zh-CN" altLang="zh-CN" sz="2400" dirty="0"/>
              <a:t>中选取一个列（即</a:t>
            </a:r>
            <a:r>
              <a:rPr lang="en-US" altLang="zh-CN" sz="2400" dirty="0"/>
              <a:t>name</a:t>
            </a:r>
            <a:r>
              <a:rPr lang="zh-CN" altLang="zh-CN" sz="2400" dirty="0"/>
              <a:t>列），把该列数据保存到一个文本文件中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sz="2400" dirty="0"/>
          </a:p>
          <a:p>
            <a:endParaRPr lang="en-US" altLang="zh-CN" dirty="0"/>
          </a:p>
          <a:p>
            <a:endParaRPr lang="en-US" altLang="zh-CN" sz="2400" dirty="0"/>
          </a:p>
          <a:p>
            <a:pPr eaLnBrk="1" hangingPunct="1"/>
            <a:r>
              <a:rPr lang="zh-CN" altLang="zh-CN" sz="2400" dirty="0"/>
              <a:t>会新生成一个名称为</a:t>
            </a:r>
            <a:r>
              <a:rPr lang="en-US" altLang="zh-CN" sz="2400" dirty="0" err="1"/>
              <a:t>newpeople.json</a:t>
            </a:r>
            <a:r>
              <a:rPr lang="zh-CN" altLang="zh-CN" sz="2400" dirty="0"/>
              <a:t>的目录（不是文件）和一个名称为</a:t>
            </a:r>
            <a:r>
              <a:rPr lang="en-US" altLang="zh-CN" sz="2400" dirty="0"/>
              <a:t>newpeople.txt</a:t>
            </a:r>
            <a:r>
              <a:rPr lang="zh-CN" altLang="zh-CN" sz="2400" dirty="0"/>
              <a:t>的目录（不是文件）</a:t>
            </a:r>
            <a:endParaRPr lang="en-US" altLang="zh-CN" sz="2400" dirty="0"/>
          </a:p>
          <a:p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9B5A9B6-B4E6-4D52-A7A1-F0C9AB2B4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869629"/>
            <a:ext cx="7772400" cy="17541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&gt;&gt;&gt; </a:t>
            </a:r>
            <a:r>
              <a:rPr lang="en-US" altLang="zh-CN" dirty="0" err="1">
                <a:solidFill>
                  <a:schemeClr val="bg1"/>
                </a:solidFill>
              </a:rPr>
              <a:t>peopleDF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spark.read.format</a:t>
            </a:r>
            <a:r>
              <a:rPr lang="en-US" altLang="zh-CN" dirty="0">
                <a:solidFill>
                  <a:schemeClr val="bg1"/>
                </a:solidFill>
              </a:rPr>
              <a:t>("json").\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... load("file:///usr/local/spark/examples/src/main/resources/people.json")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&gt;&gt;&gt; </a:t>
            </a:r>
            <a:r>
              <a:rPr lang="en-US" altLang="zh-CN" dirty="0" err="1">
                <a:solidFill>
                  <a:schemeClr val="bg1"/>
                </a:solidFill>
              </a:rPr>
              <a:t>peopleDF.select</a:t>
            </a:r>
            <a:r>
              <a:rPr lang="en-US" altLang="zh-CN" dirty="0">
                <a:solidFill>
                  <a:schemeClr val="bg1"/>
                </a:solidFill>
              </a:rPr>
              <a:t>("name").</a:t>
            </a:r>
            <a:r>
              <a:rPr lang="en-US" altLang="zh-CN" dirty="0" err="1">
                <a:solidFill>
                  <a:schemeClr val="bg1"/>
                </a:solidFill>
              </a:rPr>
              <a:t>write.format</a:t>
            </a:r>
            <a:r>
              <a:rPr lang="en-US" altLang="zh-CN" dirty="0">
                <a:solidFill>
                  <a:schemeClr val="bg1"/>
                </a:solidFill>
              </a:rPr>
              <a:t>("json").\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... save("file:///usr/local/spark/mycode/sparksql/newpeople.json")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&gt;&gt;&gt; </a:t>
            </a:r>
            <a:r>
              <a:rPr lang="en-US" altLang="zh-CN" dirty="0" err="1">
                <a:solidFill>
                  <a:schemeClr val="bg1"/>
                </a:solidFill>
              </a:rPr>
              <a:t>peopleDF.select</a:t>
            </a:r>
            <a:r>
              <a:rPr lang="en-US" altLang="zh-CN" dirty="0">
                <a:solidFill>
                  <a:schemeClr val="bg1"/>
                </a:solidFill>
              </a:rPr>
              <a:t>("name").</a:t>
            </a:r>
            <a:r>
              <a:rPr lang="en-US" altLang="zh-CN" dirty="0" err="1">
                <a:solidFill>
                  <a:schemeClr val="bg1"/>
                </a:solidFill>
              </a:rPr>
              <a:t>write.format</a:t>
            </a:r>
            <a:r>
              <a:rPr lang="en-US" altLang="zh-CN" dirty="0">
                <a:solidFill>
                  <a:schemeClr val="bg1"/>
                </a:solidFill>
              </a:rPr>
              <a:t>("text").\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... save("file:///usr/local/spark/mycode/sparksql/newpeople.txt")</a:t>
            </a:r>
          </a:p>
        </p:txBody>
      </p:sp>
    </p:spTree>
    <p:extLst>
      <p:ext uri="{BB962C8B-B14F-4D97-AF65-F5344CB8AC3E}">
        <p14:creationId xmlns:p14="http://schemas.microsoft.com/office/powerpoint/2010/main" val="98589735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313BC0-0BCB-4A7D-9146-BCB1ABC11D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CE928-2A7B-4E3B-85DA-4208F8387A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的常用操作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846B88-6D0E-4F95-8D55-D2ECDE72B0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可以执行一些常用的</a:t>
            </a:r>
            <a:r>
              <a:rPr lang="en-US" altLang="zh-CN" dirty="0" err="1"/>
              <a:t>DataFrame</a:t>
            </a:r>
            <a:r>
              <a:rPr lang="zh-CN" altLang="en-US" dirty="0"/>
              <a:t>操作</a:t>
            </a:r>
          </a:p>
          <a:p>
            <a:r>
              <a:rPr lang="en-US" altLang="zh-CN" dirty="0"/>
              <a:t>&gt;&gt;&gt; df=</a:t>
            </a:r>
            <a:r>
              <a:rPr lang="en-US" altLang="zh-CN" dirty="0" err="1"/>
              <a:t>spark.read.json</a:t>
            </a:r>
            <a:r>
              <a:rPr lang="en-US" altLang="zh-CN" dirty="0"/>
              <a:t>(“</a:t>
            </a:r>
            <a:r>
              <a:rPr lang="en-US" altLang="zh-CN" dirty="0" err="1"/>
              <a:t>people.json</a:t>
            </a:r>
            <a:r>
              <a:rPr lang="en-US" altLang="zh-CN" dirty="0"/>
              <a:t>”)</a:t>
            </a:r>
            <a:endParaRPr lang="zh-CN" altLang="zh-CN" dirty="0"/>
          </a:p>
          <a:p>
            <a:r>
              <a:rPr lang="en-US" altLang="zh-CN" dirty="0" err="1"/>
              <a:t>printSchema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select()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4" descr="C:\Users\Lenovo\AppData\Roaming\Tencent\Users\70004972\QQ\WinTemp\RichOle\N~2EL4ZOWU1YT{2]0(UNZ6R.png">
            <a:extLst>
              <a:ext uri="{FF2B5EF4-FFF2-40B4-BE49-F238E27FC236}">
                <a16:creationId xmlns:a16="http://schemas.microsoft.com/office/drawing/2014/main" id="{1F2CACD5-629B-42E2-8AD8-AAA45159B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2781300"/>
            <a:ext cx="5054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5" descr="C:\Users\Lenovo\AppData\Roaming\Tencent\Users\70004972\QQ\WinTemp\RichOle\$B19A]7QS3O44[9}6AA6$GN.png">
            <a:extLst>
              <a:ext uri="{FF2B5EF4-FFF2-40B4-BE49-F238E27FC236}">
                <a16:creationId xmlns:a16="http://schemas.microsoft.com/office/drawing/2014/main" id="{F92828B8-7CDA-44E0-8C56-22580956F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031" y="4349895"/>
            <a:ext cx="5735298" cy="226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44941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B841C5C-2EA4-4035-8F28-028A05330E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7559B9-DEEA-4E1D-A4AA-DF97C53620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ABB157-375C-43D7-BE33-C17704E4B8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2" descr="C:\Users\Lenovo\AppData\Roaming\Tencent\Users\70004972\QQ\WinTemp\RichOle\6`R~9L)66%P[M1)P27ZGKJG.png">
            <a:extLst>
              <a:ext uri="{FF2B5EF4-FFF2-40B4-BE49-F238E27FC236}">
                <a16:creationId xmlns:a16="http://schemas.microsoft.com/office/drawing/2014/main" id="{73C538F4-4A46-45E1-9367-FB06317FA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48672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3" descr="C:\Users\Lenovo\AppData\Roaming\Tencent\Users\70004972\QQ\WinTemp\RichOle\8$$R1ZIQW~[HVT6LVISG1`0.png">
            <a:extLst>
              <a:ext uri="{FF2B5EF4-FFF2-40B4-BE49-F238E27FC236}">
                <a16:creationId xmlns:a16="http://schemas.microsoft.com/office/drawing/2014/main" id="{93D4697A-0160-4E6B-B0D1-B94FD51FC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114800"/>
            <a:ext cx="48434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4">
            <a:extLst>
              <a:ext uri="{FF2B5EF4-FFF2-40B4-BE49-F238E27FC236}">
                <a16:creationId xmlns:a16="http://schemas.microsoft.com/office/drawing/2014/main" id="{D67BAB65-3628-4157-84A6-E7A6C58FF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192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filter()</a:t>
            </a:r>
            <a:endParaRPr lang="zh-CN" altLang="en-US"/>
          </a:p>
        </p:txBody>
      </p:sp>
      <p:sp>
        <p:nvSpPr>
          <p:cNvPr id="9" name="矩形 5">
            <a:extLst>
              <a:ext uri="{FF2B5EF4-FFF2-40B4-BE49-F238E27FC236}">
                <a16:creationId xmlns:a16="http://schemas.microsoft.com/office/drawing/2014/main" id="{B0306C3A-7D42-4D9E-BBBE-2964A72C2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3668713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groupBy()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53288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BD0F4F0-7EC6-4C5C-AB01-6C03698FE3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E053FB-F511-4C79-9324-C57FE17A6A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C440F2-2929-4FE8-9DC7-8C2A8B1D8F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2" descr="C:\Users\Lenovo\AppData\Roaming\Tencent\Users\70004972\QQ\WinTemp\RichOle\@_0}UQALKMY{6ZK0F{G_5]V.png">
            <a:extLst>
              <a:ext uri="{FF2B5EF4-FFF2-40B4-BE49-F238E27FC236}">
                <a16:creationId xmlns:a16="http://schemas.microsoft.com/office/drawing/2014/main" id="{4B6F50A5-9358-423F-AAC0-54F95FA3F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3214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3">
            <a:extLst>
              <a:ext uri="{FF2B5EF4-FFF2-40B4-BE49-F238E27FC236}">
                <a16:creationId xmlns:a16="http://schemas.microsoft.com/office/drawing/2014/main" id="{C5F07659-6606-474B-8022-1DCA38011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371600"/>
            <a:ext cx="723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sort()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806602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F933E56-3E6E-40F2-B3D3-AD30FC509E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BCB612-A3E7-4452-91F1-F98459C579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课堂提问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EBD95C-6124-477D-AFEF-CF57AC212C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下列关于</a:t>
            </a:r>
            <a:r>
              <a:rPr lang="en-US" altLang="zh-CN" dirty="0"/>
              <a:t>Spark</a:t>
            </a:r>
            <a:r>
              <a:rPr lang="zh-CN" altLang="en-US" dirty="0"/>
              <a:t>中</a:t>
            </a:r>
            <a:r>
              <a:rPr lang="en-US" altLang="zh-CN" dirty="0"/>
              <a:t>RDD</a:t>
            </a:r>
            <a:r>
              <a:rPr lang="zh-CN" altLang="en-US" dirty="0"/>
              <a:t>和</a:t>
            </a:r>
            <a:r>
              <a:rPr lang="en-US" altLang="zh-CN" dirty="0" err="1"/>
              <a:t>DataFrame</a:t>
            </a:r>
            <a:r>
              <a:rPr lang="zh-CN" altLang="en-US" dirty="0"/>
              <a:t>的说法，哪些是正确的？</a:t>
            </a:r>
            <a:endParaRPr lang="en-US" altLang="zh-CN" dirty="0"/>
          </a:p>
          <a:p>
            <a:pPr lvl="1"/>
            <a:r>
              <a:rPr lang="en-US" altLang="zh-CN" dirty="0"/>
              <a:t>A. RDD</a:t>
            </a:r>
            <a:r>
              <a:rPr lang="zh-CN" altLang="en-US" dirty="0"/>
              <a:t>是分布式的 </a:t>
            </a:r>
            <a:r>
              <a:rPr lang="en-US" altLang="zh-CN" dirty="0"/>
              <a:t>Java</a:t>
            </a:r>
            <a:r>
              <a:rPr lang="zh-CN" altLang="en-US" dirty="0"/>
              <a:t>对象的集合，但是，对象内部结构对于</a:t>
            </a:r>
            <a:r>
              <a:rPr lang="en-US" altLang="zh-CN" dirty="0"/>
              <a:t>RDD</a:t>
            </a:r>
            <a:r>
              <a:rPr lang="zh-CN" altLang="en-US" dirty="0"/>
              <a:t>而言却是不可知的</a:t>
            </a:r>
            <a:endParaRPr lang="en-US" altLang="zh-CN" dirty="0"/>
          </a:p>
          <a:p>
            <a:pPr lvl="1"/>
            <a:r>
              <a:rPr lang="en-US" altLang="zh-CN" dirty="0"/>
              <a:t>B. Spark</a:t>
            </a:r>
            <a:r>
              <a:rPr lang="zh-CN" altLang="en-US" dirty="0"/>
              <a:t>中的</a:t>
            </a:r>
            <a:r>
              <a:rPr lang="en-US" altLang="zh-CN" dirty="0" err="1"/>
              <a:t>DataFrame</a:t>
            </a:r>
            <a:r>
              <a:rPr lang="zh-CN" altLang="en-US" dirty="0"/>
              <a:t>和</a:t>
            </a:r>
            <a:r>
              <a:rPr lang="en-US" altLang="zh-CN" dirty="0"/>
              <a:t>Python Pandas</a:t>
            </a:r>
            <a:r>
              <a:rPr lang="zh-CN" altLang="en-US" dirty="0"/>
              <a:t>库中的</a:t>
            </a:r>
            <a:r>
              <a:rPr lang="en-US" altLang="zh-CN" dirty="0" err="1"/>
              <a:t>DataFrame</a:t>
            </a:r>
            <a:r>
              <a:rPr lang="zh-CN" altLang="en-US" dirty="0"/>
              <a:t>没有区别</a:t>
            </a:r>
            <a:endParaRPr lang="en-US" altLang="zh-CN" dirty="0"/>
          </a:p>
          <a:p>
            <a:pPr lvl="1"/>
            <a:r>
              <a:rPr lang="en-US" altLang="zh-CN" dirty="0"/>
              <a:t>C. </a:t>
            </a:r>
            <a:r>
              <a:rPr lang="en-US" altLang="zh-CN" dirty="0" err="1"/>
              <a:t>DataFrame</a:t>
            </a:r>
            <a:r>
              <a:rPr lang="zh-CN" altLang="en-US" dirty="0"/>
              <a:t>是一种以</a:t>
            </a:r>
            <a:r>
              <a:rPr lang="en-US" altLang="zh-CN" dirty="0"/>
              <a:t>RDD</a:t>
            </a:r>
            <a:r>
              <a:rPr lang="zh-CN" altLang="en-US" dirty="0"/>
              <a:t>为基础的分布式数据集，提供了详细的结构信息</a:t>
            </a:r>
            <a:endParaRPr lang="en-US" altLang="zh-CN" dirty="0"/>
          </a:p>
          <a:p>
            <a:pPr lvl="1"/>
            <a:r>
              <a:rPr lang="en-US" altLang="zh-CN" dirty="0"/>
              <a:t>D. </a:t>
            </a:r>
            <a:r>
              <a:rPr lang="en-US" altLang="zh-CN" dirty="0" err="1"/>
              <a:t>DataFrame</a:t>
            </a:r>
            <a:r>
              <a:rPr lang="zh-CN" altLang="en-US" dirty="0"/>
              <a:t>是以</a:t>
            </a:r>
            <a:r>
              <a:rPr lang="en-US" altLang="zh-CN" dirty="0"/>
              <a:t>RDD</a:t>
            </a:r>
            <a:r>
              <a:rPr lang="zh-CN" altLang="en-US" dirty="0"/>
              <a:t>为基础的，可以看作是</a:t>
            </a:r>
            <a:r>
              <a:rPr lang="en-US" altLang="zh-CN" dirty="0"/>
              <a:t>RDD</a:t>
            </a:r>
            <a:r>
              <a:rPr lang="zh-CN" altLang="en-US" dirty="0"/>
              <a:t>的一种扩展</a:t>
            </a:r>
            <a:endParaRPr lang="en-US" altLang="zh-CN" dirty="0"/>
          </a:p>
          <a:p>
            <a:pPr lvl="1"/>
            <a:r>
              <a:rPr lang="en-US" altLang="zh-CN" dirty="0"/>
              <a:t>E. </a:t>
            </a:r>
            <a:r>
              <a:rPr lang="en-US" altLang="zh-CN" sz="2000" dirty="0" err="1"/>
              <a:t>SparkSession</a:t>
            </a:r>
            <a:r>
              <a:rPr lang="zh-CN" altLang="en-US" sz="2000" dirty="0"/>
              <a:t>支持从不同的数据源加载数据，并把数据转换成</a:t>
            </a:r>
            <a:r>
              <a:rPr lang="en-US" altLang="zh-CN" sz="2000" dirty="0" err="1"/>
              <a:t>DataFrame</a:t>
            </a:r>
            <a:r>
              <a:rPr lang="zh-CN" altLang="en-US" sz="2000" dirty="0"/>
              <a:t>，然后使用</a:t>
            </a:r>
            <a:r>
              <a:rPr lang="en-US" altLang="zh-CN" sz="2000" dirty="0"/>
              <a:t>SQL</a:t>
            </a:r>
            <a:r>
              <a:rPr lang="zh-CN" altLang="en-US" sz="2000" dirty="0"/>
              <a:t>语句来操作数据</a:t>
            </a:r>
            <a:endParaRPr lang="en-US" altLang="zh-CN" sz="20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40908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0FAFBAA-4A5F-4195-91B5-CBC46C6612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36B614-397C-4947-8E5A-0FD2D534D9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RDD</a:t>
            </a:r>
            <a:r>
              <a:rPr lang="zh-CN" altLang="en-US" dirty="0"/>
              <a:t>转换得到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C71BEE-ED40-46BD-BB70-3EA7F4C3CB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利用反射机制推断</a:t>
            </a:r>
            <a:r>
              <a:rPr lang="en-US" altLang="zh-CN" sz="2400" dirty="0"/>
              <a:t>RDD</a:t>
            </a:r>
            <a:r>
              <a:rPr lang="zh-CN" altLang="en-US" sz="2400" dirty="0"/>
              <a:t>模式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使用编程方式定义</a:t>
            </a:r>
            <a:r>
              <a:rPr lang="en-US" altLang="zh-CN" sz="2400" dirty="0"/>
              <a:t>RDD</a:t>
            </a:r>
            <a:r>
              <a:rPr lang="zh-CN" altLang="en-US" sz="2400" dirty="0"/>
              <a:t>模式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99138256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DF2F157-7B60-4309-BDDF-2414B8D8FF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2D3831-C667-42B4-8238-4964FE65A6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利用反射机制推断</a:t>
            </a:r>
            <a:r>
              <a:rPr lang="en-US" altLang="zh-CN" dirty="0"/>
              <a:t>RDD</a:t>
            </a:r>
            <a:r>
              <a:rPr lang="zh-CN" altLang="en-US" dirty="0"/>
              <a:t>模式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01E550-D7E9-4FBD-B2F1-3F2D779A63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zh-CN" sz="2400" dirty="0"/>
              <a:t>在</a:t>
            </a:r>
            <a:r>
              <a:rPr lang="en-US" altLang="zh-CN" sz="2400" dirty="0"/>
              <a:t>“/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/local/spark/examples/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/main/resources/”</a:t>
            </a:r>
            <a:r>
              <a:rPr lang="zh-CN" altLang="zh-CN" sz="2400" dirty="0"/>
              <a:t>目录下，有个</a:t>
            </a:r>
            <a:r>
              <a:rPr lang="en-US" altLang="zh-CN" sz="2400" dirty="0"/>
              <a:t>Spark</a:t>
            </a:r>
            <a:r>
              <a:rPr lang="zh-CN" altLang="zh-CN" sz="2400" dirty="0"/>
              <a:t>安装时自带的样例数据</a:t>
            </a:r>
            <a:r>
              <a:rPr lang="en-US" altLang="zh-CN" sz="2400" dirty="0"/>
              <a:t>people.txt</a:t>
            </a:r>
            <a:r>
              <a:rPr lang="zh-CN" altLang="zh-CN" sz="2400" dirty="0"/>
              <a:t>，其内容如下：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sz="2400" dirty="0"/>
          </a:p>
          <a:p>
            <a:endParaRPr lang="en-US" altLang="zh-CN" dirty="0"/>
          </a:p>
          <a:p>
            <a:endParaRPr lang="en-US" altLang="zh-CN" sz="2400" dirty="0"/>
          </a:p>
          <a:p>
            <a:r>
              <a:rPr lang="zh-CN" altLang="zh-CN" sz="2400" dirty="0"/>
              <a:t>现在要把</a:t>
            </a:r>
            <a:r>
              <a:rPr lang="en-US" altLang="zh-CN" sz="2400" dirty="0"/>
              <a:t>people.txt</a:t>
            </a:r>
            <a:r>
              <a:rPr lang="zh-CN" altLang="zh-CN" sz="2400" dirty="0"/>
              <a:t>加载到内存中生成一个</a:t>
            </a:r>
            <a:r>
              <a:rPr lang="en-US" altLang="zh-CN" sz="2400" dirty="0" err="1"/>
              <a:t>DataFrame</a:t>
            </a:r>
            <a:r>
              <a:rPr lang="zh-CN" altLang="zh-CN" sz="2400" dirty="0"/>
              <a:t>，并查询其中的数据</a:t>
            </a:r>
            <a:endParaRPr lang="zh-CN" altLang="en-US" sz="2400" dirty="0"/>
          </a:p>
          <a:p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558A9679-1A83-4D34-8CB6-EAF2D32A9D50}"/>
              </a:ext>
            </a:extLst>
          </p:cNvPr>
          <p:cNvSpPr txBox="1"/>
          <p:nvPr/>
        </p:nvSpPr>
        <p:spPr>
          <a:xfrm>
            <a:off x="1438200" y="2472418"/>
            <a:ext cx="1365250" cy="923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Michael, 29</a:t>
            </a:r>
            <a:endParaRPr lang="zh-CN" altLang="zh-CN" dirty="0">
              <a:latin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Andy, 30</a:t>
            </a:r>
            <a:endParaRPr lang="zh-CN" altLang="zh-CN" dirty="0">
              <a:latin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Justin, 19</a:t>
            </a:r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18139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516D822-9BD7-4BEA-BA37-F82808D6E8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A5708F33-5593-4971-83A6-CD19627951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课程回顾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1CA7E7D7-1E7B-48E1-A3C4-4B601A576C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章  课程简介</a:t>
            </a:r>
            <a:endParaRPr lang="en-US" altLang="zh-CN" dirty="0"/>
          </a:p>
          <a:p>
            <a:r>
              <a:rPr lang="zh-CN" altLang="en-US" sz="2400" kern="0" dirty="0">
                <a:effectLst/>
              </a:rPr>
              <a:t>第</a:t>
            </a:r>
            <a:r>
              <a:rPr lang="en-US" altLang="zh-CN" sz="2400" kern="0" dirty="0">
                <a:effectLst/>
              </a:rPr>
              <a:t>1</a:t>
            </a:r>
            <a:r>
              <a:rPr lang="zh-CN" altLang="en-US" sz="2400" kern="0" dirty="0">
                <a:effectLst/>
              </a:rPr>
              <a:t>章  </a:t>
            </a:r>
            <a:r>
              <a:rPr lang="zh-CN" altLang="zh-CN" sz="2400" kern="0" dirty="0">
                <a:effectLst/>
              </a:rPr>
              <a:t>大数据处理与分析技术概述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2400" kern="0" dirty="0">
                <a:effectLst/>
              </a:rPr>
              <a:t>第</a:t>
            </a:r>
            <a:r>
              <a:rPr lang="en-US" altLang="zh-CN" sz="2400" kern="0" dirty="0">
                <a:effectLst/>
              </a:rPr>
              <a:t>2</a:t>
            </a:r>
            <a:r>
              <a:rPr lang="zh-CN" altLang="zh-CN" sz="2400" kern="0" dirty="0">
                <a:effectLst/>
              </a:rPr>
              <a:t>章</a:t>
            </a:r>
            <a:r>
              <a:rPr lang="en-US" altLang="zh-CN" sz="2400" kern="0" dirty="0">
                <a:effectLst/>
              </a:rPr>
              <a:t>  Python</a:t>
            </a:r>
            <a:r>
              <a:rPr lang="zh-CN" altLang="zh-CN" sz="2400" kern="0" dirty="0">
                <a:effectLst/>
              </a:rPr>
              <a:t>语言基础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2400" kern="0" dirty="0">
                <a:effectLst/>
              </a:rPr>
              <a:t>第</a:t>
            </a:r>
            <a:r>
              <a:rPr lang="en-US" altLang="zh-CN" sz="2400" kern="0" dirty="0">
                <a:effectLst/>
              </a:rPr>
              <a:t>3</a:t>
            </a:r>
            <a:r>
              <a:rPr lang="zh-CN" altLang="zh-CN" sz="2400" kern="0" dirty="0">
                <a:effectLst/>
              </a:rPr>
              <a:t>章</a:t>
            </a:r>
            <a:r>
              <a:rPr lang="en-US" altLang="zh-CN" sz="2400" kern="0" dirty="0">
                <a:effectLst/>
              </a:rPr>
              <a:t>  Spark</a:t>
            </a:r>
            <a:r>
              <a:rPr lang="zh-CN" altLang="zh-CN" sz="2400" kern="0" dirty="0">
                <a:effectLst/>
              </a:rPr>
              <a:t>的设计与运行原理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2400" kern="0" dirty="0">
                <a:effectLst/>
              </a:rPr>
              <a:t>第</a:t>
            </a:r>
            <a:r>
              <a:rPr lang="en-US" altLang="zh-CN" sz="2400" kern="0" dirty="0">
                <a:effectLst/>
              </a:rPr>
              <a:t>4</a:t>
            </a:r>
            <a:r>
              <a:rPr lang="zh-CN" altLang="zh-CN" sz="2400" kern="0" dirty="0">
                <a:effectLst/>
              </a:rPr>
              <a:t>章</a:t>
            </a:r>
            <a:r>
              <a:rPr lang="en-US" altLang="zh-CN" sz="2400" kern="0" dirty="0">
                <a:effectLst/>
              </a:rPr>
              <a:t>  Spark</a:t>
            </a:r>
            <a:r>
              <a:rPr lang="zh-CN" altLang="zh-CN" sz="2400" kern="0" dirty="0">
                <a:effectLst/>
              </a:rPr>
              <a:t>环境搭建和使用方法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2400" kern="100" dirty="0">
                <a:solidFill>
                  <a:schemeClr val="tx1"/>
                </a:solidFill>
                <a:effectLst/>
              </a:rPr>
              <a:t>第</a:t>
            </a:r>
            <a:r>
              <a:rPr lang="en-US" altLang="zh-CN" sz="2400" kern="100" dirty="0">
                <a:solidFill>
                  <a:schemeClr val="tx1"/>
                </a:solidFill>
                <a:effectLst/>
              </a:rPr>
              <a:t>5</a:t>
            </a:r>
            <a:r>
              <a:rPr lang="zh-CN" altLang="zh-CN" sz="2400" kern="100" dirty="0">
                <a:solidFill>
                  <a:schemeClr val="tx1"/>
                </a:solidFill>
                <a:effectLst/>
              </a:rPr>
              <a:t>章</a:t>
            </a:r>
            <a:r>
              <a:rPr lang="en-US" altLang="zh-CN" sz="2400" kern="100" dirty="0">
                <a:solidFill>
                  <a:schemeClr val="tx1"/>
                </a:solidFill>
                <a:effectLst/>
              </a:rPr>
              <a:t>  RDD</a:t>
            </a:r>
            <a:r>
              <a:rPr lang="zh-CN" altLang="zh-CN" sz="2400" kern="100" dirty="0">
                <a:solidFill>
                  <a:schemeClr val="tx1"/>
                </a:solidFill>
                <a:effectLst/>
              </a:rPr>
              <a:t>编程</a:t>
            </a:r>
            <a:endParaRPr lang="en-US" altLang="zh-CN" sz="2400" kern="100" dirty="0">
              <a:solidFill>
                <a:schemeClr val="tx1"/>
              </a:solidFill>
              <a:effectLst/>
            </a:endParaRPr>
          </a:p>
          <a:p>
            <a:r>
              <a:rPr lang="zh-CN" altLang="en-US" kern="100" dirty="0">
                <a:solidFill>
                  <a:srgbClr val="FF0000"/>
                </a:solidFill>
              </a:rPr>
              <a:t>第</a:t>
            </a:r>
            <a:r>
              <a:rPr lang="en-US" altLang="zh-CN" kern="100" dirty="0">
                <a:solidFill>
                  <a:srgbClr val="FF0000"/>
                </a:solidFill>
              </a:rPr>
              <a:t>6</a:t>
            </a:r>
            <a:r>
              <a:rPr lang="zh-CN" altLang="en-US" kern="100" dirty="0">
                <a:solidFill>
                  <a:srgbClr val="FF0000"/>
                </a:solidFill>
              </a:rPr>
              <a:t>章  </a:t>
            </a:r>
            <a:r>
              <a:rPr lang="en-US" altLang="zh-CN" kern="100" dirty="0">
                <a:solidFill>
                  <a:srgbClr val="FF0000"/>
                </a:solidFill>
              </a:rPr>
              <a:t>Spark SQL</a:t>
            </a:r>
            <a:endParaRPr lang="en-US" altLang="zh-CN" sz="2400" kern="100" dirty="0">
              <a:solidFill>
                <a:srgbClr val="FF0000"/>
              </a:solidFill>
              <a:effectLst/>
            </a:endParaRPr>
          </a:p>
          <a:p>
            <a:endParaRPr lang="zh-CN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93561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D6B99AB-2F61-4A7E-AB41-02DA91046D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3DB89E-9C72-45DD-A35F-0E7929F5A8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05454F-A60A-4F24-A3E9-6ED6347255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D9CEE903-ADB3-461D-93AF-715A9C544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28345"/>
            <a:ext cx="10637520" cy="585801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&gt;&gt;&gt; from </a:t>
            </a:r>
            <a:r>
              <a:rPr lang="en-US" altLang="zh-CN" dirty="0" err="1">
                <a:solidFill>
                  <a:schemeClr val="bg1"/>
                </a:solidFill>
              </a:rPr>
              <a:t>pyspark.sql</a:t>
            </a:r>
            <a:r>
              <a:rPr lang="en-US" altLang="zh-CN" dirty="0">
                <a:solidFill>
                  <a:schemeClr val="bg1"/>
                </a:solidFill>
              </a:rPr>
              <a:t> import Row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&gt;&gt;&gt; people = </a:t>
            </a:r>
            <a:r>
              <a:rPr lang="en-US" altLang="zh-CN" dirty="0" err="1">
                <a:solidFill>
                  <a:schemeClr val="bg1"/>
                </a:solidFill>
              </a:rPr>
              <a:t>spark.sparkContext</a:t>
            </a:r>
            <a:r>
              <a:rPr lang="en-US" altLang="zh-CN" dirty="0">
                <a:solidFill>
                  <a:schemeClr val="bg1"/>
                </a:solidFill>
              </a:rPr>
              <a:t>.\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... </a:t>
            </a:r>
            <a:r>
              <a:rPr lang="en-US" altLang="zh-CN" dirty="0" err="1">
                <a:solidFill>
                  <a:schemeClr val="bg1"/>
                </a:solidFill>
              </a:rPr>
              <a:t>textFile</a:t>
            </a:r>
            <a:r>
              <a:rPr lang="en-US" altLang="zh-CN" dirty="0">
                <a:solidFill>
                  <a:schemeClr val="bg1"/>
                </a:solidFill>
              </a:rPr>
              <a:t>("file:///usr/local/spark/examples/src/main/resources/people.txt").\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... map(lambda line: </a:t>
            </a:r>
            <a:r>
              <a:rPr lang="en-US" altLang="zh-CN" dirty="0" err="1">
                <a:solidFill>
                  <a:schemeClr val="bg1"/>
                </a:solidFill>
              </a:rPr>
              <a:t>line.split</a:t>
            </a:r>
            <a:r>
              <a:rPr lang="en-US" altLang="zh-CN" dirty="0">
                <a:solidFill>
                  <a:schemeClr val="bg1"/>
                </a:solidFill>
              </a:rPr>
              <a:t>(",")).\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... map(</a:t>
            </a:r>
            <a:r>
              <a:rPr lang="en-US" altLang="zh-CN" dirty="0">
                <a:solidFill>
                  <a:srgbClr val="FFFF00"/>
                </a:solidFill>
              </a:rPr>
              <a:t>lambda p: Row(name=p[0], age=int(p[1])</a:t>
            </a:r>
            <a:r>
              <a:rPr lang="en-US" altLang="zh-CN" dirty="0">
                <a:solidFill>
                  <a:schemeClr val="bg1"/>
                </a:solidFill>
              </a:rPr>
              <a:t>))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&gt;&gt;&gt; </a:t>
            </a:r>
            <a:r>
              <a:rPr lang="en-US" altLang="zh-CN" dirty="0" err="1">
                <a:solidFill>
                  <a:schemeClr val="bg1"/>
                </a:solidFill>
              </a:rPr>
              <a:t>schemaPeople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spark.createDataFrame</a:t>
            </a:r>
            <a:r>
              <a:rPr lang="en-US" altLang="zh-CN" dirty="0">
                <a:solidFill>
                  <a:schemeClr val="bg1"/>
                </a:solidFill>
              </a:rPr>
              <a:t>(people)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zh-CN" altLang="en-US" dirty="0">
                <a:solidFill>
                  <a:schemeClr val="bg1"/>
                </a:solidFill>
              </a:rPr>
              <a:t>必须注册为临时表才能供下面的查询使用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&gt;&gt;&gt; </a:t>
            </a:r>
            <a:r>
              <a:rPr lang="en-US" altLang="zh-CN" dirty="0" err="1">
                <a:solidFill>
                  <a:schemeClr val="bg1"/>
                </a:solidFill>
              </a:rPr>
              <a:t>schemaPeople.createOrReplaceTempView</a:t>
            </a:r>
            <a:r>
              <a:rPr lang="en-US" altLang="zh-CN" dirty="0">
                <a:solidFill>
                  <a:schemeClr val="bg1"/>
                </a:solidFill>
              </a:rPr>
              <a:t>("people")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&gt;&gt;&gt; </a:t>
            </a:r>
            <a:r>
              <a:rPr lang="en-US" altLang="zh-CN" dirty="0" err="1">
                <a:solidFill>
                  <a:schemeClr val="bg1"/>
                </a:solidFill>
              </a:rPr>
              <a:t>personsDF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spark.sql</a:t>
            </a:r>
            <a:r>
              <a:rPr lang="en-US" altLang="zh-CN" dirty="0">
                <a:solidFill>
                  <a:schemeClr val="bg1"/>
                </a:solidFill>
              </a:rPr>
              <a:t>("select </a:t>
            </a:r>
            <a:r>
              <a:rPr lang="en-US" altLang="zh-CN" dirty="0" err="1">
                <a:solidFill>
                  <a:schemeClr val="bg1"/>
                </a:solidFill>
              </a:rPr>
              <a:t>name,age</a:t>
            </a:r>
            <a:r>
              <a:rPr lang="en-US" altLang="zh-CN" dirty="0">
                <a:solidFill>
                  <a:schemeClr val="bg1"/>
                </a:solidFill>
              </a:rPr>
              <a:t> from people where age &gt; 20")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#DataFrame</a:t>
            </a:r>
            <a:r>
              <a:rPr lang="zh-CN" altLang="en-US" dirty="0">
                <a:solidFill>
                  <a:schemeClr val="bg1"/>
                </a:solidFill>
              </a:rPr>
              <a:t>中的每个元素都是一行记录，包含</a:t>
            </a:r>
            <a:r>
              <a:rPr lang="en-US" altLang="zh-CN" dirty="0">
                <a:solidFill>
                  <a:schemeClr val="bg1"/>
                </a:solidFill>
              </a:rPr>
              <a:t>name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age</a:t>
            </a:r>
            <a:r>
              <a:rPr lang="zh-CN" altLang="en-US" dirty="0">
                <a:solidFill>
                  <a:schemeClr val="bg1"/>
                </a:solidFill>
              </a:rPr>
              <a:t>两个字段，分别用</a:t>
            </a:r>
            <a:r>
              <a:rPr lang="en-US" altLang="zh-CN" dirty="0">
                <a:solidFill>
                  <a:schemeClr val="bg1"/>
                </a:solidFill>
              </a:rPr>
              <a:t>p.name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 err="1">
                <a:solidFill>
                  <a:schemeClr val="bg1"/>
                </a:solidFill>
              </a:rPr>
              <a:t>p.age</a:t>
            </a:r>
            <a:r>
              <a:rPr lang="zh-CN" altLang="en-US" dirty="0">
                <a:solidFill>
                  <a:schemeClr val="bg1"/>
                </a:solidFill>
              </a:rPr>
              <a:t>来获取值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&gt;&gt;&gt; </a:t>
            </a:r>
            <a:r>
              <a:rPr lang="en-US" altLang="zh-CN" dirty="0" err="1">
                <a:solidFill>
                  <a:schemeClr val="bg1"/>
                </a:solidFill>
              </a:rPr>
              <a:t>personsRDD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personsDF.rdd.map</a:t>
            </a:r>
            <a:r>
              <a:rPr lang="en-US" altLang="zh-CN" dirty="0">
                <a:solidFill>
                  <a:schemeClr val="bg1"/>
                </a:solidFill>
              </a:rPr>
              <a:t>(lambda p:"Name: "+p.name+ ","+"Age: "+str(</a:t>
            </a:r>
            <a:r>
              <a:rPr lang="en-US" altLang="zh-CN" dirty="0" err="1">
                <a:solidFill>
                  <a:schemeClr val="bg1"/>
                </a:solidFill>
              </a:rPr>
              <a:t>p.age</a:t>
            </a:r>
            <a:r>
              <a:rPr lang="en-US" altLang="zh-CN" dirty="0">
                <a:solidFill>
                  <a:schemeClr val="bg1"/>
                </a:solidFill>
              </a:rPr>
              <a:t>))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&gt;&gt;&gt; </a:t>
            </a:r>
            <a:r>
              <a:rPr lang="en-US" altLang="zh-CN" dirty="0" err="1">
                <a:solidFill>
                  <a:schemeClr val="bg1"/>
                </a:solidFill>
              </a:rPr>
              <a:t>personsRDD.foreach</a:t>
            </a:r>
            <a:r>
              <a:rPr lang="en-US" altLang="zh-CN" dirty="0">
                <a:solidFill>
                  <a:schemeClr val="bg1"/>
                </a:solidFill>
              </a:rPr>
              <a:t>(print)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Name: </a:t>
            </a:r>
            <a:r>
              <a:rPr lang="en-US" altLang="zh-CN" dirty="0" err="1">
                <a:solidFill>
                  <a:schemeClr val="bg1"/>
                </a:solidFill>
              </a:rPr>
              <a:t>Michael,Age</a:t>
            </a:r>
            <a:r>
              <a:rPr lang="en-US" altLang="zh-CN" dirty="0">
                <a:solidFill>
                  <a:schemeClr val="bg1"/>
                </a:solidFill>
              </a:rPr>
              <a:t>: 29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Name: </a:t>
            </a:r>
            <a:r>
              <a:rPr lang="en-US" altLang="zh-CN" dirty="0" err="1">
                <a:solidFill>
                  <a:schemeClr val="bg1"/>
                </a:solidFill>
              </a:rPr>
              <a:t>Andy,Age</a:t>
            </a:r>
            <a:r>
              <a:rPr lang="en-US" altLang="zh-CN" dirty="0">
                <a:solidFill>
                  <a:schemeClr val="bg1"/>
                </a:solidFill>
              </a:rPr>
              <a:t>: 30</a:t>
            </a:r>
          </a:p>
        </p:txBody>
      </p:sp>
    </p:spTree>
    <p:extLst>
      <p:ext uri="{BB962C8B-B14F-4D97-AF65-F5344CB8AC3E}">
        <p14:creationId xmlns:p14="http://schemas.microsoft.com/office/powerpoint/2010/main" val="3202911763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AC6A465-AB16-4513-B3F9-4B6AA5C17F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CC7FFC-8DF2-44DC-966D-BDDA99F8D9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1175706"/>
          </a:xfrm>
        </p:spPr>
        <p:txBody>
          <a:bodyPr/>
          <a:lstStyle/>
          <a:p>
            <a:r>
              <a:rPr lang="zh-CN" altLang="en-US" dirty="0"/>
              <a:t>利用反射机制推断</a:t>
            </a:r>
            <a:r>
              <a:rPr lang="en-US" altLang="zh-CN" dirty="0"/>
              <a:t>RDD</a:t>
            </a:r>
            <a:r>
              <a:rPr lang="zh-CN" altLang="en-US" dirty="0"/>
              <a:t>模式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02B2D3-45CB-4F34-A6AD-FB8963D2ED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5B71F36-E4A6-4030-8407-FFDCFD3C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70" y="1639570"/>
            <a:ext cx="9259570" cy="451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302920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F4101C8-228A-49DA-8195-1700585BC1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23C91A-8375-4EC6-A3FA-26263D8411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zh-CN" sz="3200" dirty="0"/>
              <a:t>编程方式定义</a:t>
            </a:r>
            <a:r>
              <a:rPr lang="en-US" altLang="zh-CN" sz="3200" dirty="0"/>
              <a:t>RDD</a:t>
            </a:r>
            <a:r>
              <a:rPr lang="zh-CN" altLang="zh-CN" sz="3200" dirty="0"/>
              <a:t>模式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D84617-0373-4D80-93F8-39CD6DFF34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5400" y="1385317"/>
            <a:ext cx="10810800" cy="3219450"/>
          </a:xfrm>
        </p:spPr>
        <p:txBody>
          <a:bodyPr/>
          <a:lstStyle/>
          <a:p>
            <a:r>
              <a:rPr lang="zh-CN" altLang="zh-CN" sz="2400" dirty="0"/>
              <a:t>当无法提前获知数据结构时，就需要采用编程方式定义</a:t>
            </a:r>
            <a:r>
              <a:rPr lang="en-US" altLang="zh-CN" sz="2400" dirty="0"/>
              <a:t>RDD</a:t>
            </a:r>
            <a:r>
              <a:rPr lang="zh-CN" altLang="zh-CN" sz="2400" dirty="0"/>
              <a:t>模式。</a:t>
            </a:r>
            <a:endParaRPr lang="en-US" altLang="zh-CN" sz="2400" dirty="0"/>
          </a:p>
          <a:p>
            <a:r>
              <a:rPr lang="zh-CN" altLang="zh-CN" sz="2400" dirty="0"/>
              <a:t>比如，现在需要通过编程方式把</a:t>
            </a:r>
            <a:r>
              <a:rPr lang="en-US" altLang="zh-CN" sz="2400" dirty="0"/>
              <a:t>people.txt</a:t>
            </a:r>
            <a:r>
              <a:rPr lang="zh-CN" altLang="zh-CN" sz="2400" dirty="0"/>
              <a:t>加载进来生成</a:t>
            </a:r>
            <a:r>
              <a:rPr lang="en-US" altLang="zh-CN" sz="2400" dirty="0" err="1"/>
              <a:t>DataFrame</a:t>
            </a:r>
            <a:r>
              <a:rPr lang="zh-CN" altLang="zh-CN" sz="2400" dirty="0"/>
              <a:t>，并完成</a:t>
            </a:r>
            <a:r>
              <a:rPr lang="en-US" altLang="zh-CN" sz="2400" dirty="0"/>
              <a:t>SQL</a:t>
            </a:r>
            <a:r>
              <a:rPr lang="zh-CN" altLang="zh-CN" sz="2400" dirty="0"/>
              <a:t>查询。</a:t>
            </a:r>
            <a:endParaRPr lang="zh-CN" altLang="en-US" sz="2400" dirty="0"/>
          </a:p>
          <a:p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10" name="图片 4">
            <a:extLst>
              <a:ext uri="{FF2B5EF4-FFF2-40B4-BE49-F238E27FC236}">
                <a16:creationId xmlns:a16="http://schemas.microsoft.com/office/drawing/2014/main" id="{AFB90ADC-FFC2-46A1-B10D-B1371BD75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760" y="2752835"/>
            <a:ext cx="7437120" cy="355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5">
            <a:extLst>
              <a:ext uri="{FF2B5EF4-FFF2-40B4-BE49-F238E27FC236}">
                <a16:creationId xmlns:a16="http://schemas.microsoft.com/office/drawing/2014/main" id="{A8FD03D5-B525-4521-AF4A-8975D7EBA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320" y="6306603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 </a:t>
            </a:r>
            <a:r>
              <a:rPr lang="zh-CN" altLang="zh-CN" sz="1800"/>
              <a:t>通过编程方式定义</a:t>
            </a:r>
            <a:r>
              <a:rPr lang="en-US" altLang="zh-CN" sz="1800"/>
              <a:t>RDD</a:t>
            </a:r>
            <a:r>
              <a:rPr lang="zh-CN" altLang="zh-CN" sz="1800"/>
              <a:t>模式的实现过程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458610530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C411E7F-C93E-4797-BEC8-2F825407A2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C9BB0-19DA-477F-A14C-2E617F8602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1175706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zh-CN" altLang="zh-CN" sz="3200" dirty="0"/>
              <a:t>编程方式定义</a:t>
            </a:r>
            <a:r>
              <a:rPr lang="en-US" altLang="zh-CN" sz="3200" dirty="0"/>
              <a:t>RDD</a:t>
            </a:r>
            <a:r>
              <a:rPr lang="zh-CN" altLang="zh-CN" sz="3200" dirty="0"/>
              <a:t>模式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90D86-6021-4A1F-A834-B75B87FE25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7FDAA3C6-2E4B-4E4D-83C4-B5779B61C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" y="763276"/>
            <a:ext cx="11440160" cy="603697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from </a:t>
            </a:r>
            <a:r>
              <a:rPr lang="en-US" altLang="zh-CN" sz="2000" dirty="0" err="1">
                <a:solidFill>
                  <a:schemeClr val="bg1"/>
                </a:solidFill>
              </a:rPr>
              <a:t>pyspark.sql.types</a:t>
            </a:r>
            <a:r>
              <a:rPr lang="en-US" altLang="zh-CN" sz="2000" dirty="0">
                <a:solidFill>
                  <a:schemeClr val="bg1"/>
                </a:solidFill>
              </a:rPr>
              <a:t> import *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from </a:t>
            </a:r>
            <a:r>
              <a:rPr lang="en-US" altLang="zh-CN" sz="2000" dirty="0" err="1">
                <a:solidFill>
                  <a:schemeClr val="bg1"/>
                </a:solidFill>
              </a:rPr>
              <a:t>pyspark.sql</a:t>
            </a:r>
            <a:r>
              <a:rPr lang="en-US" altLang="zh-CN" sz="2000" dirty="0">
                <a:solidFill>
                  <a:schemeClr val="bg1"/>
                </a:solidFill>
              </a:rPr>
              <a:t> import Row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#</a:t>
            </a:r>
            <a:r>
              <a:rPr lang="zh-CN" altLang="en-US" sz="2000" dirty="0">
                <a:solidFill>
                  <a:schemeClr val="bg1"/>
                </a:solidFill>
              </a:rPr>
              <a:t>步骤一、下面生成“表头”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 err="1">
                <a:solidFill>
                  <a:schemeClr val="bg1"/>
                </a:solidFill>
              </a:rPr>
              <a:t>schemaString</a:t>
            </a:r>
            <a:r>
              <a:rPr lang="en-US" altLang="zh-CN" sz="2000" dirty="0">
                <a:solidFill>
                  <a:schemeClr val="bg1"/>
                </a:solidFill>
              </a:rPr>
              <a:t> = "name age"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fields = [</a:t>
            </a:r>
            <a:r>
              <a:rPr lang="en-US" altLang="zh-CN" sz="2000" dirty="0" err="1">
                <a:solidFill>
                  <a:srgbClr val="FFFF00"/>
                </a:solidFill>
              </a:rPr>
              <a:t>StructField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field_name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en-US" altLang="zh-CN" sz="2000" dirty="0" err="1">
                <a:solidFill>
                  <a:schemeClr val="bg1"/>
                </a:solidFill>
              </a:rPr>
              <a:t>StringType</a:t>
            </a:r>
            <a:r>
              <a:rPr lang="en-US" altLang="zh-CN" sz="2000" dirty="0">
                <a:solidFill>
                  <a:schemeClr val="bg1"/>
                </a:solidFill>
              </a:rPr>
              <a:t>(), True) for </a:t>
            </a:r>
            <a:r>
              <a:rPr lang="en-US" altLang="zh-CN" sz="2000" dirty="0" err="1">
                <a:solidFill>
                  <a:schemeClr val="bg1"/>
                </a:solidFill>
              </a:rPr>
              <a:t>field_name</a:t>
            </a:r>
            <a:r>
              <a:rPr lang="en-US" altLang="zh-CN" sz="2000" dirty="0">
                <a:solidFill>
                  <a:schemeClr val="bg1"/>
                </a:solidFill>
              </a:rPr>
              <a:t> in </a:t>
            </a:r>
            <a:r>
              <a:rPr lang="en-US" altLang="zh-CN" sz="2000" dirty="0" err="1">
                <a:solidFill>
                  <a:schemeClr val="bg1"/>
                </a:solidFill>
              </a:rPr>
              <a:t>schemaString.split</a:t>
            </a:r>
            <a:r>
              <a:rPr lang="en-US" altLang="zh-CN" sz="2000" dirty="0">
                <a:solidFill>
                  <a:schemeClr val="bg1"/>
                </a:solidFill>
              </a:rPr>
              <a:t>(" ")]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schema = </a:t>
            </a:r>
            <a:r>
              <a:rPr lang="en-US" altLang="zh-CN" sz="2000" dirty="0" err="1">
                <a:solidFill>
                  <a:srgbClr val="FFFF00"/>
                </a:solidFill>
              </a:rPr>
              <a:t>StructType</a:t>
            </a:r>
            <a:r>
              <a:rPr lang="en-US" altLang="zh-CN" sz="2000" dirty="0">
                <a:solidFill>
                  <a:schemeClr val="bg1"/>
                </a:solidFill>
              </a:rPr>
              <a:t>(fields)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#</a:t>
            </a:r>
            <a:r>
              <a:rPr lang="zh-CN" altLang="en-US" sz="2000" dirty="0">
                <a:solidFill>
                  <a:schemeClr val="bg1"/>
                </a:solidFill>
              </a:rPr>
              <a:t>步骤二、下面生成“表中的记录”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lines = </a:t>
            </a:r>
            <a:r>
              <a:rPr lang="en-US" altLang="zh-CN" sz="2000" dirty="0" err="1">
                <a:solidFill>
                  <a:schemeClr val="bg1"/>
                </a:solidFill>
              </a:rPr>
              <a:t>spark.sparkContext</a:t>
            </a:r>
            <a:r>
              <a:rPr lang="en-US" altLang="zh-CN" sz="2000" dirty="0">
                <a:solidFill>
                  <a:schemeClr val="bg1"/>
                </a:solidFill>
              </a:rPr>
              <a:t>.\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... </a:t>
            </a:r>
            <a:r>
              <a:rPr lang="en-US" altLang="zh-CN" sz="2000" dirty="0" err="1">
                <a:solidFill>
                  <a:schemeClr val="bg1"/>
                </a:solidFill>
              </a:rPr>
              <a:t>textFile</a:t>
            </a:r>
            <a:r>
              <a:rPr lang="en-US" altLang="zh-CN" sz="2000" dirty="0">
                <a:solidFill>
                  <a:schemeClr val="bg1"/>
                </a:solidFill>
              </a:rPr>
              <a:t>("file:///usr/local/spark/examples/src/main/resources/people.txt")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parts = </a:t>
            </a:r>
            <a:r>
              <a:rPr lang="en-US" altLang="zh-CN" sz="2000" dirty="0" err="1">
                <a:solidFill>
                  <a:schemeClr val="bg1"/>
                </a:solidFill>
              </a:rPr>
              <a:t>lines.map</a:t>
            </a:r>
            <a:r>
              <a:rPr lang="en-US" altLang="zh-CN" sz="2000" dirty="0">
                <a:solidFill>
                  <a:schemeClr val="bg1"/>
                </a:solidFill>
              </a:rPr>
              <a:t>(lambda x: </a:t>
            </a:r>
            <a:r>
              <a:rPr lang="en-US" altLang="zh-CN" sz="2000" dirty="0" err="1">
                <a:solidFill>
                  <a:schemeClr val="bg1"/>
                </a:solidFill>
              </a:rPr>
              <a:t>x.split</a:t>
            </a:r>
            <a:r>
              <a:rPr lang="en-US" altLang="zh-CN" sz="2000" dirty="0">
                <a:solidFill>
                  <a:schemeClr val="bg1"/>
                </a:solidFill>
              </a:rPr>
              <a:t>(","))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people = </a:t>
            </a:r>
            <a:r>
              <a:rPr lang="en-US" altLang="zh-CN" sz="2000" dirty="0" err="1">
                <a:solidFill>
                  <a:schemeClr val="bg1"/>
                </a:solidFill>
              </a:rPr>
              <a:t>parts.map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>
                <a:solidFill>
                  <a:srgbClr val="FFFF00"/>
                </a:solidFill>
              </a:rPr>
              <a:t>lambda p: Row(p[0], p[1].strip())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#</a:t>
            </a:r>
            <a:r>
              <a:rPr lang="zh-CN" altLang="en-US" sz="2000" dirty="0">
                <a:solidFill>
                  <a:schemeClr val="bg1"/>
                </a:solidFill>
              </a:rPr>
              <a:t>步骤三、下面把“表头”和“表中的记录”拼装在一起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 err="1">
                <a:solidFill>
                  <a:schemeClr val="bg1"/>
                </a:solidFill>
              </a:rPr>
              <a:t>schemaPeople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</a:rPr>
              <a:t>spark.createDataFrame</a:t>
            </a:r>
            <a:r>
              <a:rPr lang="en-US" altLang="zh-CN" sz="2000" dirty="0">
                <a:solidFill>
                  <a:schemeClr val="bg1"/>
                </a:solidFill>
              </a:rPr>
              <a:t>(people, schema)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73393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3EAF024-8149-4A2B-9CBE-DF6891EDC1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792BE4-DCAA-451C-AA73-F5D2D60865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8E5FFC-473C-4F70-B42A-46A2E09D27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DFD42374-014A-43BB-9FF7-3369BC06F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680" y="2005013"/>
            <a:ext cx="8534400" cy="409342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#</a:t>
            </a:r>
            <a:r>
              <a:rPr lang="zh-CN" altLang="en-US" sz="2000" dirty="0">
                <a:solidFill>
                  <a:schemeClr val="bg1"/>
                </a:solidFill>
              </a:rPr>
              <a:t>接上一页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#</a:t>
            </a:r>
            <a:r>
              <a:rPr lang="zh-CN" altLang="en-US" sz="2000" dirty="0">
                <a:solidFill>
                  <a:schemeClr val="bg1"/>
                </a:solidFill>
              </a:rPr>
              <a:t>注册一个临时表供下面查询使用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 err="1">
                <a:solidFill>
                  <a:schemeClr val="bg1"/>
                </a:solidFill>
              </a:rPr>
              <a:t>schemaPeople.createOrReplaceTempView</a:t>
            </a:r>
            <a:r>
              <a:rPr lang="en-US" altLang="zh-CN" sz="2000" dirty="0">
                <a:solidFill>
                  <a:schemeClr val="bg1"/>
                </a:solidFill>
              </a:rPr>
              <a:t>("people")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results = </a:t>
            </a:r>
            <a:r>
              <a:rPr lang="en-US" altLang="zh-CN" sz="2000" dirty="0" err="1">
                <a:solidFill>
                  <a:schemeClr val="bg1"/>
                </a:solidFill>
              </a:rPr>
              <a:t>spark.sql</a:t>
            </a:r>
            <a:r>
              <a:rPr lang="en-US" altLang="zh-CN" sz="2000" dirty="0">
                <a:solidFill>
                  <a:schemeClr val="bg1"/>
                </a:solidFill>
              </a:rPr>
              <a:t>("SELECT </a:t>
            </a:r>
            <a:r>
              <a:rPr lang="en-US" altLang="zh-CN" sz="2000" dirty="0" err="1">
                <a:solidFill>
                  <a:schemeClr val="bg1"/>
                </a:solidFill>
              </a:rPr>
              <a:t>name,age</a:t>
            </a:r>
            <a:r>
              <a:rPr lang="en-US" altLang="zh-CN" sz="2000" dirty="0">
                <a:solidFill>
                  <a:schemeClr val="bg1"/>
                </a:solidFill>
              </a:rPr>
              <a:t> FROM people")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 err="1">
                <a:solidFill>
                  <a:schemeClr val="bg1"/>
                </a:solidFill>
              </a:rPr>
              <a:t>results.show</a:t>
            </a:r>
            <a:r>
              <a:rPr lang="en-US" altLang="zh-CN" sz="2000" dirty="0">
                <a:solidFill>
                  <a:schemeClr val="bg1"/>
                </a:solidFill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+-------+---+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|   </a:t>
            </a:r>
            <a:r>
              <a:rPr lang="en-US" altLang="zh-CN" sz="2000" dirty="0" err="1">
                <a:solidFill>
                  <a:schemeClr val="bg1"/>
                </a:solidFill>
              </a:rPr>
              <a:t>name|age</a:t>
            </a:r>
            <a:r>
              <a:rPr lang="en-US" altLang="zh-CN" sz="2000" dirty="0">
                <a:solidFill>
                  <a:schemeClr val="bg1"/>
                </a:solidFill>
              </a:rPr>
              <a:t>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+-------+---+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|Michael| 29|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|   Andy| 30|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| Justin| 19|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+-------+---+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123789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kern="0" dirty="0"/>
              <a:t>PART THREE</a:t>
            </a:r>
            <a:endParaRPr lang="zh-CN" altLang="en-US" kern="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1" y="-2219126"/>
            <a:ext cx="5277407" cy="11618565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4805916" y="2791947"/>
            <a:ext cx="6957899" cy="748988"/>
          </a:xfrm>
        </p:spPr>
        <p:txBody>
          <a:bodyPr/>
          <a:lstStyle/>
          <a:p>
            <a:r>
              <a:rPr lang="zh-CN" altLang="en-US" dirty="0"/>
              <a:t>结构化文件的处理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1E4E40-87CC-4A7D-AD0D-986C183F85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56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1FFB3D-53EE-441F-9F36-842353C691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400" y="551397"/>
            <a:ext cx="6453645" cy="26161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89EA9E-79C0-4E08-99CE-C9B2BD1397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Spark SQL</a:t>
            </a:r>
            <a:r>
              <a:rPr lang="zh-CN" altLang="en-US" dirty="0"/>
              <a:t>读写数据库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529A857-94A7-49EC-9842-818C90474A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5400" y="1385317"/>
            <a:ext cx="10058400" cy="1445565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Spark SQL</a:t>
            </a:r>
            <a:r>
              <a:rPr lang="zh-CN" altLang="en-US" sz="2400" dirty="0"/>
              <a:t>可以支持</a:t>
            </a:r>
            <a:r>
              <a:rPr lang="en-US" altLang="zh-CN" sz="2400" dirty="0"/>
              <a:t>JSON</a:t>
            </a:r>
            <a:r>
              <a:rPr lang="zh-CN" altLang="en-US" sz="2400" dirty="0"/>
              <a:t>、</a:t>
            </a:r>
            <a:r>
              <a:rPr lang="en-US" altLang="zh-CN" sz="2400" dirty="0"/>
              <a:t>Hive</a:t>
            </a:r>
            <a:r>
              <a:rPr lang="zh-CN" altLang="en-US" sz="2400" dirty="0"/>
              <a:t>等数据源，并且可以通过</a:t>
            </a:r>
            <a:r>
              <a:rPr lang="en-US" altLang="zh-CN" sz="2400" dirty="0"/>
              <a:t>JDBC</a:t>
            </a:r>
            <a:r>
              <a:rPr lang="zh-CN" altLang="en-US" sz="2400" dirty="0"/>
              <a:t>连接外部数据源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sz="2400" dirty="0"/>
          </a:p>
          <a:p>
            <a:pPr lvl="1" eaLnBrk="1" hangingPunct="1"/>
            <a:r>
              <a:rPr lang="zh-CN" altLang="en-US" dirty="0"/>
              <a:t>准备工作</a:t>
            </a:r>
          </a:p>
          <a:p>
            <a:pPr lvl="1" eaLnBrk="1" hangingPunct="1"/>
            <a:r>
              <a:rPr lang="zh-CN" altLang="en-US" dirty="0"/>
              <a:t>读取</a:t>
            </a:r>
            <a:r>
              <a:rPr lang="en-US" altLang="zh-CN" dirty="0"/>
              <a:t>MySQL</a:t>
            </a:r>
            <a:r>
              <a:rPr lang="zh-CN" altLang="en-US" dirty="0"/>
              <a:t>数据库中的数据</a:t>
            </a:r>
          </a:p>
          <a:p>
            <a:pPr lvl="1" eaLnBrk="1" hangingPunct="1"/>
            <a:r>
              <a:rPr lang="zh-CN" altLang="en-US" dirty="0"/>
              <a:t>向</a:t>
            </a:r>
            <a:r>
              <a:rPr lang="en-US" altLang="zh-CN" dirty="0"/>
              <a:t>MySQL</a:t>
            </a:r>
            <a:r>
              <a:rPr lang="zh-CN" altLang="en-US" dirty="0"/>
              <a:t>数据库写入数据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391210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AB4A6A7-60FF-4073-8B99-ACB6340025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372E9A-6570-4025-B322-69EE31DAF2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48F398-D9C5-4F42-A34C-DE158B70BC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sz="2400" dirty="0"/>
              <a:t>参考实验手册</a:t>
            </a:r>
            <a:r>
              <a:rPr lang="en-US" altLang="zh-CN" sz="2400" dirty="0"/>
              <a:t>《 CentOS</a:t>
            </a:r>
            <a:r>
              <a:rPr lang="zh-CN" altLang="en-US" sz="2400" dirty="0"/>
              <a:t>安装</a:t>
            </a:r>
            <a:r>
              <a:rPr lang="en-US" altLang="zh-CN" sz="2400" dirty="0"/>
              <a:t>MySQL 》</a:t>
            </a:r>
            <a:r>
              <a:rPr lang="zh-CN" altLang="en-US" sz="2400" dirty="0"/>
              <a:t>，安装好</a:t>
            </a:r>
            <a:r>
              <a:rPr lang="en-US" altLang="zh-CN" sz="2400" dirty="0"/>
              <a:t>MySQL</a:t>
            </a:r>
            <a:r>
              <a:rPr lang="zh-CN" altLang="en-US" sz="2400" dirty="0"/>
              <a:t>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74639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E1687B6-DD96-4E19-8F2C-20178A3837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DDC502-3951-481E-AACF-F85C7FC92B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621304-D937-463D-B33E-8E7D4D1788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中启动</a:t>
            </a:r>
            <a:r>
              <a:rPr lang="en-US" altLang="zh-CN" dirty="0"/>
              <a:t>MySQL</a:t>
            </a:r>
            <a:r>
              <a:rPr lang="zh-CN" altLang="en-US" dirty="0"/>
              <a:t>数据库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命令行完成数据库和表的创建</a:t>
            </a:r>
          </a:p>
        </p:txBody>
      </p:sp>
      <p:sp>
        <p:nvSpPr>
          <p:cNvPr id="5" name="矩形 5">
            <a:extLst>
              <a:ext uri="{FF2B5EF4-FFF2-40B4-BE49-F238E27FC236}">
                <a16:creationId xmlns:a16="http://schemas.microsoft.com/office/drawing/2014/main" id="{DFBE7F97-0712-451B-9B17-03974DB2F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240" y="1981200"/>
            <a:ext cx="4572000" cy="923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$ service </a:t>
            </a:r>
            <a:r>
              <a:rPr lang="en-US" altLang="zh-CN" sz="1800" dirty="0" err="1">
                <a:solidFill>
                  <a:schemeClr val="bg1"/>
                </a:solidFill>
              </a:rPr>
              <a:t>mysql</a:t>
            </a:r>
            <a:r>
              <a:rPr lang="en-US" altLang="zh-CN" sz="1800" dirty="0">
                <a:solidFill>
                  <a:schemeClr val="bg1"/>
                </a:solidFill>
              </a:rPr>
              <a:t> start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$ </a:t>
            </a:r>
            <a:r>
              <a:rPr lang="en-US" altLang="zh-CN" sz="1800" dirty="0" err="1">
                <a:solidFill>
                  <a:schemeClr val="bg1"/>
                </a:solidFill>
              </a:rPr>
              <a:t>mysql</a:t>
            </a:r>
            <a:r>
              <a:rPr lang="en-US" altLang="zh-CN" sz="1800" dirty="0">
                <a:solidFill>
                  <a:schemeClr val="bg1"/>
                </a:solidFill>
              </a:rPr>
              <a:t> -u root -p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屏幕会提示你输入密码</a:t>
            </a: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41780B48-7A19-4E77-84BA-2AD1A4072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240" y="3879533"/>
            <a:ext cx="8305800" cy="17541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mysql</a:t>
            </a:r>
            <a:r>
              <a:rPr lang="en-US" altLang="zh-CN" sz="1800" dirty="0">
                <a:solidFill>
                  <a:schemeClr val="bg1"/>
                </a:solidFill>
              </a:rPr>
              <a:t>&gt; create database spark;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mysql</a:t>
            </a:r>
            <a:r>
              <a:rPr lang="en-US" altLang="zh-CN" sz="1800" dirty="0">
                <a:solidFill>
                  <a:schemeClr val="bg1"/>
                </a:solidFill>
              </a:rPr>
              <a:t>&gt; use spark;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mysql</a:t>
            </a:r>
            <a:r>
              <a:rPr lang="en-US" altLang="zh-CN" sz="1800" dirty="0">
                <a:solidFill>
                  <a:schemeClr val="bg1"/>
                </a:solidFill>
              </a:rPr>
              <a:t>&gt; create table student (id int(4), name char(20), gender char(4), age int(4));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mysql</a:t>
            </a:r>
            <a:r>
              <a:rPr lang="en-US" altLang="zh-CN" sz="1800" dirty="0">
                <a:solidFill>
                  <a:schemeClr val="bg1"/>
                </a:solidFill>
              </a:rPr>
              <a:t>&gt; insert into student values(1,‘zhangsan','F',23);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mysql</a:t>
            </a:r>
            <a:r>
              <a:rPr lang="en-US" altLang="zh-CN" sz="1800" dirty="0">
                <a:solidFill>
                  <a:schemeClr val="bg1"/>
                </a:solidFill>
              </a:rPr>
              <a:t>&gt; insert into student values(2,’lisi','M',24);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mysql</a:t>
            </a:r>
            <a:r>
              <a:rPr lang="en-US" altLang="zh-CN" sz="1800" dirty="0">
                <a:solidFill>
                  <a:schemeClr val="bg1"/>
                </a:solidFill>
              </a:rPr>
              <a:t>&gt; select * from student;</a:t>
            </a:r>
          </a:p>
        </p:txBody>
      </p:sp>
    </p:spTree>
    <p:extLst>
      <p:ext uri="{BB962C8B-B14F-4D97-AF65-F5344CB8AC3E}">
        <p14:creationId xmlns:p14="http://schemas.microsoft.com/office/powerpoint/2010/main" val="807994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C8A97FE-9C5F-4478-8685-7D10BB7057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B2560F-E10B-4F4D-9B60-6809EB8C27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BC527A-0B6B-4AF0-8AEC-F998C0535E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5400" y="1385317"/>
            <a:ext cx="11090200" cy="32194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/>
              <a:t>下载</a:t>
            </a:r>
            <a:r>
              <a:rPr lang="en-US" altLang="zh-CN" sz="2400" dirty="0"/>
              <a:t>MySQL</a:t>
            </a:r>
            <a:r>
              <a:rPr lang="zh-CN" altLang="en-US" sz="2400" dirty="0"/>
              <a:t>的</a:t>
            </a:r>
            <a:r>
              <a:rPr lang="en-US" altLang="zh-CN" sz="2400" dirty="0"/>
              <a:t>JDBC</a:t>
            </a:r>
            <a:r>
              <a:rPr lang="zh-CN" altLang="en-US" sz="2400" dirty="0"/>
              <a:t>驱动程序，比如</a:t>
            </a:r>
            <a:r>
              <a:rPr lang="en-US" altLang="zh-CN" sz="2400" dirty="0"/>
              <a:t>mysql-connector-java-5.1.48.tar.gz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dirty="0"/>
              <a:t>把该驱动程序拷贝到</a:t>
            </a:r>
            <a:r>
              <a:rPr lang="en-US" altLang="zh-CN" sz="2400" dirty="0"/>
              <a:t>spark</a:t>
            </a:r>
            <a:r>
              <a:rPr lang="zh-CN" altLang="en-US" sz="2400" dirty="0"/>
              <a:t>的安装目录</a:t>
            </a:r>
            <a:r>
              <a:rPr lang="en-US" altLang="zh-CN" sz="2400" dirty="0"/>
              <a:t>” 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/local/spark/jars”</a:t>
            </a:r>
            <a:r>
              <a:rPr lang="zh-CN" altLang="en-US" sz="2400" dirty="0"/>
              <a:t>下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</a:pPr>
            <a:r>
              <a:rPr lang="zh-CN" altLang="en-US" sz="2400" dirty="0"/>
              <a:t>启动</a:t>
            </a:r>
            <a:r>
              <a:rPr lang="en-US" altLang="zh-CN" sz="2400" dirty="0" err="1"/>
              <a:t>pyspark</a:t>
            </a:r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07019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84B3EBF-38B6-4AD7-BA50-51D103D623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21A65F-D126-4E46-9D12-A2B82E8274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97C312-D792-46DE-A154-F0AFDA4F0F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Spark</a:t>
            </a:r>
            <a:r>
              <a:rPr lang="zh-CN" altLang="en-US" dirty="0"/>
              <a:t>有不同的部署模式，下列说法正确的是：</a:t>
            </a:r>
            <a:endParaRPr lang="en-US" altLang="zh-CN" dirty="0"/>
          </a:p>
          <a:p>
            <a:pPr lvl="1"/>
            <a:r>
              <a:rPr lang="en-US" altLang="zh-CN" dirty="0"/>
              <a:t>Spark</a:t>
            </a:r>
            <a:r>
              <a:rPr lang="zh-CN" altLang="en-US" dirty="0"/>
              <a:t>的</a:t>
            </a:r>
            <a:r>
              <a:rPr lang="en-US" altLang="zh-CN" dirty="0"/>
              <a:t>Local</a:t>
            </a:r>
            <a:r>
              <a:rPr lang="zh-CN" altLang="en-US" dirty="0"/>
              <a:t>部署模式是指单机部署模式，</a:t>
            </a:r>
            <a:r>
              <a:rPr lang="en-US" altLang="zh-CN" dirty="0"/>
              <a:t>client/driver/worker</a:t>
            </a:r>
            <a:r>
              <a:rPr lang="zh-CN" altLang="en-US" dirty="0"/>
              <a:t>都在本地执行</a:t>
            </a:r>
          </a:p>
          <a:p>
            <a:pPr lvl="1"/>
            <a:r>
              <a:rPr lang="en-US" altLang="zh-CN" dirty="0"/>
              <a:t>Spark</a:t>
            </a:r>
            <a:r>
              <a:rPr lang="zh-CN" altLang="en-US" dirty="0"/>
              <a:t>的</a:t>
            </a:r>
            <a:r>
              <a:rPr lang="en-US" altLang="zh-CN" dirty="0"/>
              <a:t>Standalone</a:t>
            </a:r>
            <a:r>
              <a:rPr lang="zh-CN" altLang="en-US" dirty="0"/>
              <a:t>模式使用</a:t>
            </a:r>
            <a:r>
              <a:rPr lang="en-US" altLang="zh-CN" dirty="0"/>
              <a:t>Spark</a:t>
            </a:r>
            <a:r>
              <a:rPr lang="zh-CN" altLang="en-US" dirty="0"/>
              <a:t>自带的简单集群管理器</a:t>
            </a:r>
          </a:p>
          <a:p>
            <a:pPr lvl="1"/>
            <a:r>
              <a:rPr lang="en-US" altLang="zh-CN" dirty="0"/>
              <a:t>YARN</a:t>
            </a:r>
            <a:r>
              <a:rPr lang="zh-CN" altLang="en-US" dirty="0"/>
              <a:t>模式使用</a:t>
            </a:r>
            <a:r>
              <a:rPr lang="en-US" altLang="zh-CN" dirty="0"/>
              <a:t>YARN</a:t>
            </a:r>
            <a:r>
              <a:rPr lang="zh-CN" altLang="en-US" dirty="0"/>
              <a:t>作为集群管理器</a:t>
            </a:r>
          </a:p>
          <a:p>
            <a:pPr lvl="1"/>
            <a:r>
              <a:rPr lang="en-US" altLang="zh-CN" dirty="0"/>
              <a:t>Mesos</a:t>
            </a:r>
            <a:r>
              <a:rPr lang="zh-CN" altLang="en-US" dirty="0"/>
              <a:t>模式使用</a:t>
            </a:r>
            <a:r>
              <a:rPr lang="en-US" altLang="zh-CN" dirty="0"/>
              <a:t>Mesos</a:t>
            </a:r>
            <a:r>
              <a:rPr lang="zh-CN" altLang="en-US" dirty="0"/>
              <a:t>作为集群管理器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141498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112E49-EAD6-402E-8B4D-1C9DE3B935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A1E2D9-E978-48FD-B575-E971C27DB7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读取</a:t>
            </a:r>
            <a:r>
              <a:rPr lang="en-US" altLang="zh-CN" dirty="0"/>
              <a:t>MySQL</a:t>
            </a:r>
            <a:r>
              <a:rPr lang="zh-CN" altLang="en-US" dirty="0"/>
              <a:t>中的数据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E28C45-6E4B-4E27-A17F-88B77F814E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902A30-16A7-4D9D-B0AD-14133FC64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881" y="1555799"/>
            <a:ext cx="8578991" cy="516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70013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7A316EA-9312-4B5E-9452-BF60B79E3B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4C48C9-FD70-443D-88B8-3828F56052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向</a:t>
            </a:r>
            <a:r>
              <a:rPr lang="en-US" altLang="zh-CN" dirty="0"/>
              <a:t>MySQL</a:t>
            </a:r>
            <a:r>
              <a:rPr lang="zh-CN" altLang="en-US" dirty="0"/>
              <a:t>数据库写入数据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79F813-F493-4891-A774-3A684E648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MySQL</a:t>
            </a:r>
            <a:r>
              <a:rPr lang="zh-CN" altLang="en-US" dirty="0"/>
              <a:t>数据库中创建了一个名称为</a:t>
            </a:r>
            <a:r>
              <a:rPr lang="en-US" altLang="zh-CN" dirty="0"/>
              <a:t>spark</a:t>
            </a:r>
            <a:r>
              <a:rPr lang="zh-CN" altLang="en-US" dirty="0"/>
              <a:t>的数据库，并创建了一个名称为</a:t>
            </a:r>
            <a:r>
              <a:rPr lang="en-US" altLang="zh-CN" dirty="0"/>
              <a:t>student</a:t>
            </a:r>
            <a:r>
              <a:rPr lang="zh-CN" altLang="en-US" dirty="0"/>
              <a:t>的表</a:t>
            </a:r>
          </a:p>
          <a:p>
            <a:r>
              <a:rPr lang="zh-CN" altLang="en-US" dirty="0"/>
              <a:t>创建后，查看一下数据库内容：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D7B312-8BF5-4A65-927D-9EE2D66D2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89" y="2995042"/>
            <a:ext cx="4860332" cy="210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57631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8D21A4D-37BE-49E0-BD3A-810FDFE0F6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57670E-50B7-4A9A-8FEF-5352DA8696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B63504-4A5F-4A49-9B3B-244B428C32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924" y="813007"/>
            <a:ext cx="11496600" cy="321945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中这三句不需要：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pyspark</a:t>
            </a:r>
            <a:r>
              <a:rPr lang="en-US" altLang="zh-CN" dirty="0"/>
              <a:t> import </a:t>
            </a:r>
            <a:r>
              <a:rPr lang="en-US" altLang="zh-CN" dirty="0" err="1"/>
              <a:t>SparkContext,SparkConf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pyspark.sql</a:t>
            </a:r>
            <a:r>
              <a:rPr lang="en-US" altLang="zh-CN" dirty="0"/>
              <a:t> import </a:t>
            </a:r>
            <a:r>
              <a:rPr lang="en-US" altLang="zh-CN" dirty="0" err="1"/>
              <a:t>SparkSession</a:t>
            </a:r>
            <a:endParaRPr lang="en-US" altLang="zh-CN" dirty="0"/>
          </a:p>
          <a:p>
            <a:r>
              <a:rPr lang="en-US" altLang="zh-CN" dirty="0"/>
              <a:t>spark = </a:t>
            </a:r>
            <a:r>
              <a:rPr lang="en-US" altLang="zh-CN" dirty="0" err="1"/>
              <a:t>SparkSession.builder.config</a:t>
            </a:r>
            <a:r>
              <a:rPr lang="en-US" altLang="zh-CN" dirty="0"/>
              <a:t>(conf = </a:t>
            </a:r>
            <a:r>
              <a:rPr lang="en-US" altLang="zh-CN" dirty="0" err="1"/>
              <a:t>SparkConf</a:t>
            </a:r>
            <a:r>
              <a:rPr lang="en-US" altLang="zh-CN" dirty="0"/>
              <a:t>()).</a:t>
            </a:r>
            <a:r>
              <a:rPr lang="en-US" altLang="zh-CN" dirty="0" err="1"/>
              <a:t>getOrCreate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1E01528F-485F-446E-B345-814FD5FCA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760" y="2829913"/>
            <a:ext cx="8382000" cy="39703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#!/usr/bin/env python3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from </a:t>
            </a:r>
            <a:r>
              <a:rPr lang="en-US" altLang="zh-CN" sz="1800" dirty="0" err="1">
                <a:solidFill>
                  <a:schemeClr val="bg1"/>
                </a:solidFill>
              </a:rPr>
              <a:t>pyspark.sql</a:t>
            </a:r>
            <a:r>
              <a:rPr lang="en-US" altLang="zh-CN" sz="1800" dirty="0">
                <a:solidFill>
                  <a:schemeClr val="bg1"/>
                </a:solidFill>
              </a:rPr>
              <a:t> import Row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from </a:t>
            </a:r>
            <a:r>
              <a:rPr lang="en-US" altLang="zh-CN" sz="1800" dirty="0" err="1">
                <a:solidFill>
                  <a:schemeClr val="bg1"/>
                </a:solidFill>
              </a:rPr>
              <a:t>pyspark.sql.types</a:t>
            </a:r>
            <a:r>
              <a:rPr lang="en-US" altLang="zh-CN" sz="1800" dirty="0">
                <a:solidFill>
                  <a:schemeClr val="bg1"/>
                </a:solidFill>
              </a:rPr>
              <a:t> import 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from </a:t>
            </a:r>
            <a:r>
              <a:rPr lang="en-US" altLang="zh-CN" sz="1800" dirty="0" err="1">
                <a:solidFill>
                  <a:schemeClr val="bg1"/>
                </a:solidFill>
              </a:rPr>
              <a:t>pyspark</a:t>
            </a:r>
            <a:r>
              <a:rPr lang="en-US" altLang="zh-CN" sz="1800" dirty="0">
                <a:solidFill>
                  <a:schemeClr val="bg1"/>
                </a:solidFill>
              </a:rPr>
              <a:t> import </a:t>
            </a:r>
            <a:r>
              <a:rPr lang="en-US" altLang="zh-CN" sz="1800" dirty="0" err="1">
                <a:solidFill>
                  <a:schemeClr val="bg1"/>
                </a:solidFill>
              </a:rPr>
              <a:t>SparkContext,SparkConf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from </a:t>
            </a:r>
            <a:r>
              <a:rPr lang="en-US" altLang="zh-CN" sz="1800" dirty="0" err="1">
                <a:solidFill>
                  <a:schemeClr val="bg1"/>
                </a:solidFill>
              </a:rPr>
              <a:t>pyspark.sql</a:t>
            </a:r>
            <a:r>
              <a:rPr lang="en-US" altLang="zh-CN" sz="1800" dirty="0">
                <a:solidFill>
                  <a:schemeClr val="bg1"/>
                </a:solidFill>
              </a:rPr>
              <a:t> import </a:t>
            </a:r>
            <a:r>
              <a:rPr lang="en-US" altLang="zh-CN" sz="1800" dirty="0" err="1">
                <a:solidFill>
                  <a:schemeClr val="bg1"/>
                </a:solidFill>
              </a:rPr>
              <a:t>SparkSession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spark = </a:t>
            </a:r>
            <a:r>
              <a:rPr lang="en-US" altLang="zh-CN" sz="1800" dirty="0" err="1">
                <a:solidFill>
                  <a:schemeClr val="bg1"/>
                </a:solidFill>
              </a:rPr>
              <a:t>SparkSession.builder.config</a:t>
            </a:r>
            <a:r>
              <a:rPr lang="en-US" altLang="zh-CN" sz="1800" dirty="0">
                <a:solidFill>
                  <a:schemeClr val="bg1"/>
                </a:solidFill>
              </a:rPr>
              <a:t>(conf = </a:t>
            </a:r>
            <a:r>
              <a:rPr lang="en-US" altLang="zh-CN" sz="1800" dirty="0" err="1">
                <a:solidFill>
                  <a:schemeClr val="bg1"/>
                </a:solidFill>
              </a:rPr>
              <a:t>SparkConf</a:t>
            </a:r>
            <a:r>
              <a:rPr lang="en-US" altLang="zh-CN" sz="1800" dirty="0">
                <a:solidFill>
                  <a:schemeClr val="bg1"/>
                </a:solidFill>
              </a:rPr>
              <a:t>()).</a:t>
            </a:r>
            <a:r>
              <a:rPr lang="en-US" altLang="zh-CN" sz="1800" dirty="0" err="1">
                <a:solidFill>
                  <a:schemeClr val="bg1"/>
                </a:solidFill>
              </a:rPr>
              <a:t>getOrCreate</a:t>
            </a:r>
            <a:r>
              <a:rPr lang="en-US" altLang="zh-CN" sz="1800" dirty="0">
                <a:solidFill>
                  <a:schemeClr val="bg1"/>
                </a:solidFill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下面设置模式信息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schema = </a:t>
            </a:r>
            <a:r>
              <a:rPr lang="en-US" altLang="zh-CN" sz="1800" dirty="0" err="1">
                <a:solidFill>
                  <a:schemeClr val="bg1"/>
                </a:solidFill>
              </a:rPr>
              <a:t>StructType</a:t>
            </a:r>
            <a:r>
              <a:rPr lang="en-US" altLang="zh-CN" sz="1800" dirty="0">
                <a:solidFill>
                  <a:schemeClr val="bg1"/>
                </a:solidFill>
              </a:rPr>
              <a:t>([</a:t>
            </a:r>
            <a:r>
              <a:rPr lang="en-US" altLang="zh-CN" sz="1800" dirty="0" err="1">
                <a:solidFill>
                  <a:schemeClr val="bg1"/>
                </a:solidFill>
              </a:rPr>
              <a:t>StructField</a:t>
            </a:r>
            <a:r>
              <a:rPr lang="en-US" altLang="zh-CN" sz="1800" dirty="0">
                <a:solidFill>
                  <a:schemeClr val="bg1"/>
                </a:solidFill>
              </a:rPr>
              <a:t>("id", </a:t>
            </a:r>
            <a:r>
              <a:rPr lang="en-US" altLang="zh-CN" sz="1800" dirty="0" err="1">
                <a:solidFill>
                  <a:schemeClr val="bg1"/>
                </a:solidFill>
              </a:rPr>
              <a:t>IntegerType</a:t>
            </a:r>
            <a:r>
              <a:rPr lang="en-US" altLang="zh-CN" sz="1800" dirty="0">
                <a:solidFill>
                  <a:schemeClr val="bg1"/>
                </a:solidFill>
              </a:rPr>
              <a:t>(), True),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StructField</a:t>
            </a:r>
            <a:r>
              <a:rPr lang="en-US" altLang="zh-CN" sz="1800" dirty="0">
                <a:solidFill>
                  <a:schemeClr val="bg1"/>
                </a:solidFill>
              </a:rPr>
              <a:t>("name", </a:t>
            </a:r>
            <a:r>
              <a:rPr lang="en-US" altLang="zh-CN" sz="1800" dirty="0" err="1">
                <a:solidFill>
                  <a:schemeClr val="bg1"/>
                </a:solidFill>
              </a:rPr>
              <a:t>StringType</a:t>
            </a:r>
            <a:r>
              <a:rPr lang="en-US" altLang="zh-CN" sz="1800" dirty="0">
                <a:solidFill>
                  <a:schemeClr val="bg1"/>
                </a:solidFill>
              </a:rPr>
              <a:t>(), True),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StructField</a:t>
            </a:r>
            <a:r>
              <a:rPr lang="en-US" altLang="zh-CN" sz="1800" dirty="0">
                <a:solidFill>
                  <a:schemeClr val="bg1"/>
                </a:solidFill>
              </a:rPr>
              <a:t>("gender", </a:t>
            </a:r>
            <a:r>
              <a:rPr lang="en-US" altLang="zh-CN" sz="1800" dirty="0" err="1">
                <a:solidFill>
                  <a:schemeClr val="bg1"/>
                </a:solidFill>
              </a:rPr>
              <a:t>StringType</a:t>
            </a:r>
            <a:r>
              <a:rPr lang="en-US" altLang="zh-CN" sz="1800" dirty="0">
                <a:solidFill>
                  <a:schemeClr val="bg1"/>
                </a:solidFill>
              </a:rPr>
              <a:t>(), True),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StructField</a:t>
            </a:r>
            <a:r>
              <a:rPr lang="en-US" altLang="zh-CN" sz="1800" dirty="0">
                <a:solidFill>
                  <a:schemeClr val="bg1"/>
                </a:solidFill>
              </a:rPr>
              <a:t>("age", </a:t>
            </a:r>
            <a:r>
              <a:rPr lang="en-US" altLang="zh-CN" sz="1800" dirty="0" err="1">
                <a:solidFill>
                  <a:schemeClr val="bg1"/>
                </a:solidFill>
              </a:rPr>
              <a:t>IntegerType</a:t>
            </a:r>
            <a:r>
              <a:rPr lang="en-US" altLang="zh-CN" sz="1800" dirty="0">
                <a:solidFill>
                  <a:schemeClr val="bg1"/>
                </a:solidFill>
              </a:rPr>
              <a:t>(), True)])</a:t>
            </a:r>
          </a:p>
        </p:txBody>
      </p:sp>
    </p:spTree>
    <p:extLst>
      <p:ext uri="{BB962C8B-B14F-4D97-AF65-F5344CB8AC3E}">
        <p14:creationId xmlns:p14="http://schemas.microsoft.com/office/powerpoint/2010/main" val="2956710719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1B599CA-8C31-41EE-947E-76724102A2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04C60-3718-4DA1-97CE-89F07F8C8E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50F76F-F5BF-46AD-A9B4-F543E9D8A2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34D0A369-F9A3-4E00-9A74-ADCF9830D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2" y="160669"/>
            <a:ext cx="10891520" cy="653666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下面设置两条数据，表示两个学生的信息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studentRDD</a:t>
            </a:r>
            <a:r>
              <a:rPr lang="en-US" altLang="zh-CN" sz="1800" dirty="0">
                <a:solidFill>
                  <a:schemeClr val="bg1"/>
                </a:solidFill>
              </a:rPr>
              <a:t> = spark \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.</a:t>
            </a:r>
            <a:r>
              <a:rPr lang="en-US" altLang="zh-CN" sz="1800" dirty="0" err="1">
                <a:solidFill>
                  <a:schemeClr val="bg1"/>
                </a:solidFill>
              </a:rPr>
              <a:t>sparkContext</a:t>
            </a:r>
            <a:r>
              <a:rPr lang="en-US" altLang="zh-CN" sz="1800" dirty="0">
                <a:solidFill>
                  <a:schemeClr val="bg1"/>
                </a:solidFill>
              </a:rPr>
              <a:t> \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.parallelize(["3 </a:t>
            </a:r>
            <a:r>
              <a:rPr lang="en-US" altLang="zh-CN" sz="1800" dirty="0" err="1">
                <a:solidFill>
                  <a:schemeClr val="bg1"/>
                </a:solidFill>
              </a:rPr>
              <a:t>Wangwu</a:t>
            </a:r>
            <a:r>
              <a:rPr lang="en-US" altLang="zh-CN" sz="1800" dirty="0">
                <a:solidFill>
                  <a:schemeClr val="bg1"/>
                </a:solidFill>
              </a:rPr>
              <a:t> M 26","4 </a:t>
            </a:r>
            <a:r>
              <a:rPr lang="en-US" altLang="zh-CN" sz="1800" dirty="0" err="1">
                <a:solidFill>
                  <a:schemeClr val="bg1"/>
                </a:solidFill>
              </a:rPr>
              <a:t>Zhaoliu</a:t>
            </a:r>
            <a:r>
              <a:rPr lang="en-US" altLang="zh-CN" sz="1800" dirty="0">
                <a:solidFill>
                  <a:schemeClr val="bg1"/>
                </a:solidFill>
              </a:rPr>
              <a:t> M 27"]) \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.map(lambda x:x.split(" "))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下面创建</a:t>
            </a:r>
            <a:r>
              <a:rPr lang="en-US" altLang="zh-CN" sz="1800" dirty="0">
                <a:solidFill>
                  <a:schemeClr val="bg1"/>
                </a:solidFill>
              </a:rPr>
              <a:t>Row</a:t>
            </a:r>
            <a:r>
              <a:rPr lang="zh-CN" altLang="en-US" sz="1800" dirty="0">
                <a:solidFill>
                  <a:schemeClr val="bg1"/>
                </a:solidFill>
              </a:rPr>
              <a:t>对象，每个</a:t>
            </a:r>
            <a:r>
              <a:rPr lang="en-US" altLang="zh-CN" sz="1800" dirty="0">
                <a:solidFill>
                  <a:schemeClr val="bg1"/>
                </a:solidFill>
              </a:rPr>
              <a:t>Row</a:t>
            </a:r>
            <a:r>
              <a:rPr lang="zh-CN" altLang="en-US" sz="1800" dirty="0">
                <a:solidFill>
                  <a:schemeClr val="bg1"/>
                </a:solidFill>
              </a:rPr>
              <a:t>对象都是</a:t>
            </a:r>
            <a:r>
              <a:rPr lang="en-US" altLang="zh-CN" sz="1800" dirty="0" err="1">
                <a:solidFill>
                  <a:schemeClr val="bg1"/>
                </a:solidFill>
              </a:rPr>
              <a:t>rowRDD</a:t>
            </a:r>
            <a:r>
              <a:rPr lang="zh-CN" altLang="en-US" sz="1800" dirty="0">
                <a:solidFill>
                  <a:schemeClr val="bg1"/>
                </a:solidFill>
              </a:rPr>
              <a:t>中的一行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rowRDD</a:t>
            </a:r>
            <a:r>
              <a:rPr lang="en-US" altLang="zh-CN" sz="1800" dirty="0">
                <a:solidFill>
                  <a:schemeClr val="bg1"/>
                </a:solidFill>
              </a:rPr>
              <a:t> = </a:t>
            </a:r>
            <a:r>
              <a:rPr lang="en-US" altLang="zh-CN" sz="1800" dirty="0" err="1">
                <a:solidFill>
                  <a:schemeClr val="bg1"/>
                </a:solidFill>
              </a:rPr>
              <a:t>studentRDD.map</a:t>
            </a:r>
            <a:r>
              <a:rPr lang="en-US" altLang="zh-CN" sz="1800" dirty="0">
                <a:solidFill>
                  <a:schemeClr val="bg1"/>
                </a:solidFill>
              </a:rPr>
              <a:t>(lambda p:Row(int(p[0].strip()), p[1].strip(), p[2].strip(), int(p[3].strip())))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建立起</a:t>
            </a:r>
            <a:r>
              <a:rPr lang="en-US" altLang="zh-CN" sz="1800" dirty="0">
                <a:solidFill>
                  <a:schemeClr val="bg1"/>
                </a:solidFill>
              </a:rPr>
              <a:t>Row</a:t>
            </a:r>
            <a:r>
              <a:rPr lang="zh-CN" altLang="en-US" sz="1800" dirty="0">
                <a:solidFill>
                  <a:schemeClr val="bg1"/>
                </a:solidFill>
              </a:rPr>
              <a:t>对象和模式之间的对应关系，也就是把数据和模式对应起来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studentDF</a:t>
            </a:r>
            <a:r>
              <a:rPr lang="en-US" altLang="zh-CN" sz="1800" dirty="0">
                <a:solidFill>
                  <a:schemeClr val="bg1"/>
                </a:solidFill>
              </a:rPr>
              <a:t> = </a:t>
            </a:r>
            <a:r>
              <a:rPr lang="en-US" altLang="zh-CN" sz="1800" dirty="0" err="1">
                <a:solidFill>
                  <a:schemeClr val="bg1"/>
                </a:solidFill>
              </a:rPr>
              <a:t>spark.createDataFrame</a:t>
            </a:r>
            <a:r>
              <a:rPr lang="en-US" altLang="zh-CN" sz="1800" dirty="0">
                <a:solidFill>
                  <a:schemeClr val="bg1"/>
                </a:solidFill>
              </a:rPr>
              <a:t>(</a:t>
            </a:r>
            <a:r>
              <a:rPr lang="en-US" altLang="zh-CN" sz="1800" dirty="0" err="1">
                <a:solidFill>
                  <a:schemeClr val="bg1"/>
                </a:solidFill>
              </a:rPr>
              <a:t>rowRDD</a:t>
            </a:r>
            <a:r>
              <a:rPr lang="en-US" altLang="zh-CN" sz="1800" dirty="0">
                <a:solidFill>
                  <a:schemeClr val="bg1"/>
                </a:solidFill>
              </a:rPr>
              <a:t>, schema)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写入数据库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prop = {}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prop['user'] = 'root'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prop['password'] = '123456'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prop['driver'] = "</a:t>
            </a:r>
            <a:r>
              <a:rPr lang="en-US" altLang="zh-CN" sz="1800" dirty="0" err="1">
                <a:solidFill>
                  <a:schemeClr val="bg1"/>
                </a:solidFill>
              </a:rPr>
              <a:t>com.mysql.jdbc.Driver</a:t>
            </a:r>
            <a:r>
              <a:rPr lang="en-US" altLang="zh-CN" sz="1800" dirty="0">
                <a:solidFill>
                  <a:schemeClr val="bg1"/>
                </a:solidFill>
              </a:rPr>
              <a:t>"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studentDF.write.jdbc</a:t>
            </a:r>
            <a:r>
              <a:rPr lang="en-US" altLang="zh-CN" sz="1800" dirty="0">
                <a:solidFill>
                  <a:schemeClr val="bg1"/>
                </a:solidFill>
              </a:rPr>
              <a:t>("</a:t>
            </a:r>
            <a:r>
              <a:rPr lang="en-US" altLang="zh-CN" sz="1800" dirty="0" err="1">
                <a:solidFill>
                  <a:schemeClr val="bg1"/>
                </a:solidFill>
              </a:rPr>
              <a:t>jdbc:mysql</a:t>
            </a:r>
            <a:r>
              <a:rPr lang="en-US" altLang="zh-CN" sz="1800" dirty="0">
                <a:solidFill>
                  <a:schemeClr val="bg1"/>
                </a:solidFill>
              </a:rPr>
              <a:t>://localhost:3306/</a:t>
            </a:r>
            <a:r>
              <a:rPr lang="en-US" altLang="zh-CN" sz="1800" dirty="0" err="1">
                <a:solidFill>
                  <a:schemeClr val="bg1"/>
                </a:solidFill>
              </a:rPr>
              <a:t>spark",'student','append</a:t>
            </a:r>
            <a:r>
              <a:rPr lang="en-US" altLang="zh-CN" sz="1800" dirty="0">
                <a:solidFill>
                  <a:schemeClr val="bg1"/>
                </a:solidFill>
              </a:rPr>
              <a:t>', prop)</a:t>
            </a:r>
          </a:p>
        </p:txBody>
      </p:sp>
    </p:spTree>
    <p:extLst>
      <p:ext uri="{BB962C8B-B14F-4D97-AF65-F5344CB8AC3E}">
        <p14:creationId xmlns:p14="http://schemas.microsoft.com/office/powerpoint/2010/main" val="1918016352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05CD5F-ACE4-4FEF-876C-B00D537207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D07780-E6E0-489D-B0A0-18D2EF7417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32A932-2D18-4984-915D-7D86AFBA3A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sz="2400" dirty="0"/>
              <a:t>查看</a:t>
            </a:r>
            <a:r>
              <a:rPr lang="en-US" altLang="zh-CN" sz="2400" dirty="0"/>
              <a:t>MySQL</a:t>
            </a:r>
            <a:r>
              <a:rPr lang="zh-CN" altLang="en-US" sz="2400" dirty="0"/>
              <a:t>数据库中的</a:t>
            </a:r>
            <a:r>
              <a:rPr lang="en-US" altLang="zh-CN" sz="2400" dirty="0" err="1"/>
              <a:t>spark.student</a:t>
            </a:r>
            <a:r>
              <a:rPr lang="zh-CN" altLang="en-US" sz="2400" dirty="0"/>
              <a:t>表发生了什么变化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3DDD8D-37E9-4811-8324-BBAFD9ADC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989" y="2089454"/>
            <a:ext cx="4700331" cy="25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80180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0E1A35A-8E47-407C-9A9F-75E16C026F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9D5900-55C9-4FB2-A806-58ED359E8D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课堂提问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7DDFF5-179C-42CA-BC64-A7D6415FD0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下列关于</a:t>
            </a:r>
            <a:r>
              <a:rPr lang="en-US" altLang="zh-CN" dirty="0"/>
              <a:t>Spark</a:t>
            </a:r>
            <a:r>
              <a:rPr lang="zh-CN" altLang="en-US" dirty="0"/>
              <a:t>及</a:t>
            </a:r>
            <a:r>
              <a:rPr lang="en-US" altLang="zh-CN" dirty="0" err="1"/>
              <a:t>PySpark</a:t>
            </a:r>
            <a:r>
              <a:rPr lang="zh-CN" altLang="en-US" dirty="0"/>
              <a:t>的哪些说法是正确的？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 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PySpark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shell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SparkContext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已默认创建名为“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sc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的对象，因此不需要再次创建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SparkContext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spark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2.0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或更高版本，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SparkSession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也作为“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spark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”对象默认创建提供。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 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SparkSession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可用来</a:t>
            </a:r>
            <a:r>
              <a:rPr lang="zh-CN" altLang="en-US" sz="2400" dirty="0"/>
              <a:t>把数据转换成</a:t>
            </a:r>
            <a:r>
              <a:rPr lang="en-US" altLang="zh-CN" sz="2400" dirty="0" err="1"/>
              <a:t>DataFrame</a:t>
            </a:r>
            <a:r>
              <a:rPr lang="zh-CN" altLang="en-US" sz="2400" dirty="0"/>
              <a:t>，然后使用</a:t>
            </a:r>
            <a:r>
              <a:rPr lang="en-US" altLang="zh-CN" sz="2400" dirty="0"/>
              <a:t>SQL</a:t>
            </a:r>
            <a:r>
              <a:rPr lang="zh-CN" altLang="en-US" sz="2400" dirty="0"/>
              <a:t>语句来操作数据的方法</a:t>
            </a:r>
            <a:endParaRPr lang="en-US" altLang="zh-CN" sz="2400" dirty="0"/>
          </a:p>
          <a:p>
            <a:r>
              <a:rPr lang="en-US" altLang="zh-CN" dirty="0"/>
              <a:t>C  </a:t>
            </a:r>
            <a:r>
              <a:rPr lang="en-US" altLang="zh-CN" dirty="0" err="1"/>
              <a:t>SparkContext</a:t>
            </a:r>
            <a:r>
              <a:rPr lang="zh-CN" altLang="en-US" dirty="0"/>
              <a:t>可用来把数据转换为</a:t>
            </a:r>
            <a:r>
              <a:rPr lang="en-US" altLang="zh-CN" dirty="0"/>
              <a:t>RDD</a:t>
            </a:r>
            <a:r>
              <a:rPr lang="zh-CN" altLang="en-US" dirty="0"/>
              <a:t>，然后使用</a:t>
            </a:r>
            <a:r>
              <a:rPr lang="en-US" altLang="zh-CN" dirty="0"/>
              <a:t>RDD</a:t>
            </a:r>
            <a:r>
              <a:rPr lang="zh-CN" altLang="en-US" dirty="0"/>
              <a:t>的转换操作进行数据转换</a:t>
            </a:r>
            <a:endParaRPr lang="en-US" altLang="zh-CN" dirty="0"/>
          </a:p>
          <a:p>
            <a:r>
              <a:rPr lang="en-US" altLang="zh-CN" sz="2400" dirty="0"/>
              <a:t>D  </a:t>
            </a:r>
            <a:r>
              <a:rPr lang="en-US" altLang="zh-CN" sz="2400" dirty="0" err="1"/>
              <a:t>SparkContex</a:t>
            </a:r>
            <a:r>
              <a:rPr lang="zh-CN" altLang="en-US" sz="2400" dirty="0"/>
              <a:t>也可用来直接将数据转换为</a:t>
            </a:r>
            <a:r>
              <a:rPr lang="en-US" altLang="zh-CN" sz="2400" dirty="0" err="1"/>
              <a:t>DataFrame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694946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kern="0" dirty="0"/>
              <a:t>PART FOUR</a:t>
            </a:r>
            <a:endParaRPr lang="zh-CN" altLang="en-US" kern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综合案例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637" y="6349425"/>
            <a:ext cx="1873178" cy="24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7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C256F49-EBFC-43AD-9B2F-0C8D05BC8D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61A892-1C0B-4600-98BD-3039C6E07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服务器日志文件的处理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FE55F51-A743-44C1-AF29-28DD581E86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一般是服务器上的程序通过</a:t>
            </a:r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语句生成的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» Web, database, network file servers, operating system components</a:t>
            </a:r>
          </a:p>
          <a:p>
            <a:r>
              <a:rPr lang="zh-CN" altLang="en-US" dirty="0"/>
              <a:t>是文本格式</a:t>
            </a:r>
            <a:endParaRPr lang="en-US" altLang="zh-CN" dirty="0"/>
          </a:p>
          <a:p>
            <a:pPr lvl="1"/>
            <a:r>
              <a:rPr lang="en-US" altLang="zh-CN" dirty="0"/>
              <a:t>» </a:t>
            </a:r>
            <a:r>
              <a:rPr lang="zh-CN" altLang="en-US" dirty="0"/>
              <a:t>虽然易于理解，但很少需要用户直接阅读</a:t>
            </a:r>
            <a:endParaRPr lang="en-US" altLang="zh-CN" dirty="0"/>
          </a:p>
          <a:p>
            <a:pPr lvl="1"/>
            <a:r>
              <a:rPr lang="en-US" altLang="zh-CN" dirty="0"/>
              <a:t>» </a:t>
            </a:r>
            <a:r>
              <a:rPr lang="zh-CN" altLang="en-US" dirty="0"/>
              <a:t>往往以压缩格式存储</a:t>
            </a:r>
            <a:endParaRPr lang="en-US" altLang="zh-CN" dirty="0"/>
          </a:p>
          <a:p>
            <a:r>
              <a:rPr lang="zh-CN" altLang="en-US" dirty="0"/>
              <a:t>其格式是代码定义或公开发布的</a:t>
            </a:r>
            <a:endParaRPr lang="en-US" altLang="zh-CN" dirty="0"/>
          </a:p>
          <a:p>
            <a:pPr lvl="1"/>
            <a:r>
              <a:rPr lang="en-US" altLang="zh-CN" dirty="0"/>
              <a:t>» </a:t>
            </a:r>
            <a:r>
              <a:rPr lang="zh-CN" altLang="en-US" dirty="0"/>
              <a:t>有时很难解析</a:t>
            </a:r>
          </a:p>
        </p:txBody>
      </p:sp>
    </p:spTree>
    <p:extLst>
      <p:ext uri="{BB962C8B-B14F-4D97-AF65-F5344CB8AC3E}">
        <p14:creationId xmlns:p14="http://schemas.microsoft.com/office/powerpoint/2010/main" val="24546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924FB0B-5DCD-4E5F-BFBC-08EA60B7C3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9F0FAF-DDFE-47AD-80D1-9DFD596F72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样例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74ABB3-23C3-4FAE-BE71-1CB1C01A5B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89C184-CF70-4BD1-96E3-275C6BEE0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00" y="1385317"/>
            <a:ext cx="8940267" cy="46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22087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E036F73-E58C-4854-A8DD-C9477F6E4C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A50818-AAE9-4D56-9544-7AE30AAB47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样例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809C9C-4FC6-4633-9F59-6D86139AFF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127.0.0.1 - - [01/Aug/1995:00:00:01 -0400] "GET /images/launch-logo.gif HTTP/1.0" 200 1839</a:t>
            </a:r>
          </a:p>
          <a:p>
            <a:endParaRPr lang="zh-CN" altLang="en-US" dirty="0"/>
          </a:p>
          <a:p>
            <a:r>
              <a:rPr lang="en-US" altLang="zh-CN" dirty="0"/>
              <a:t>127.0.0.1</a:t>
            </a:r>
          </a:p>
          <a:p>
            <a:pPr lvl="1"/>
            <a:r>
              <a:rPr lang="zh-CN" altLang="en-US" dirty="0"/>
              <a:t>这是向服务器发送请求的客户端（远程主机）的</a:t>
            </a:r>
            <a:r>
              <a:rPr lang="en-US" altLang="zh-CN" dirty="0"/>
              <a:t>IP</a:t>
            </a:r>
            <a:r>
              <a:rPr lang="zh-CN" altLang="en-US" dirty="0"/>
              <a:t>地址（或主机名，如果有的话），表明访问网站的是哪个机器</a:t>
            </a:r>
          </a:p>
          <a:p>
            <a:r>
              <a:rPr lang="en-US" altLang="zh-CN" dirty="0"/>
              <a:t>-</a:t>
            </a:r>
          </a:p>
          <a:p>
            <a:pPr lvl="1"/>
            <a:r>
              <a:rPr lang="zh-CN" altLang="en-US" dirty="0"/>
              <a:t>接下来的英文</a:t>
            </a:r>
            <a:r>
              <a:rPr lang="en-US" altLang="zh-CN" dirty="0"/>
              <a:t>"</a:t>
            </a:r>
            <a:r>
              <a:rPr lang="zh-CN" altLang="en-US" dirty="0"/>
              <a:t>连接符（</a:t>
            </a:r>
            <a:r>
              <a:rPr lang="en-US" altLang="zh-CN" dirty="0"/>
              <a:t>hyphen</a:t>
            </a:r>
            <a:r>
              <a:rPr lang="zh-CN" altLang="en-US" dirty="0"/>
              <a:t>）</a:t>
            </a:r>
            <a:r>
              <a:rPr lang="en-US" altLang="zh-CN" dirty="0"/>
              <a:t>" </a:t>
            </a:r>
            <a:r>
              <a:rPr lang="zh-CN" altLang="en-US" dirty="0"/>
              <a:t>表示请求信息（远端用户名，如</a:t>
            </a:r>
            <a:r>
              <a:rPr lang="en-US" altLang="zh-CN" dirty="0"/>
              <a:t>email</a:t>
            </a:r>
            <a:r>
              <a:rPr lang="zh-CN" altLang="en-US" dirty="0"/>
              <a:t>等）未知</a:t>
            </a:r>
          </a:p>
          <a:p>
            <a:r>
              <a:rPr lang="en-US" altLang="zh-CN" dirty="0"/>
              <a:t>-</a:t>
            </a:r>
          </a:p>
          <a:p>
            <a:pPr lvl="1"/>
            <a:r>
              <a:rPr lang="zh-CN" altLang="en-US" dirty="0"/>
              <a:t>再接下来的英文</a:t>
            </a:r>
            <a:r>
              <a:rPr lang="en-US" altLang="zh-CN" dirty="0"/>
              <a:t>"</a:t>
            </a:r>
            <a:r>
              <a:rPr lang="zh-CN" altLang="en-US" dirty="0"/>
              <a:t>连接符</a:t>
            </a:r>
            <a:r>
              <a:rPr lang="en-US" altLang="zh-CN" dirty="0"/>
              <a:t>hyphen" </a:t>
            </a:r>
            <a:r>
              <a:rPr lang="zh-CN" altLang="en-US" dirty="0"/>
              <a:t>标识请求信息（远端登录名）未知</a:t>
            </a:r>
          </a:p>
          <a:p>
            <a:endParaRPr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7355F93-6C3D-4EE0-B773-EEF1CE7C4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987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1203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131C89D-42A9-4015-94E4-0269561194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5A3CA-AE5E-4976-B422-5B469614BB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课堂提问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84A46E-88CB-4779-AB01-F3EC1D46A7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Spark</a:t>
            </a:r>
            <a:r>
              <a:rPr lang="zh-CN" altLang="en-US" dirty="0"/>
              <a:t>常用算子</a:t>
            </a:r>
            <a:r>
              <a:rPr lang="en-US" altLang="zh-CN" dirty="0" err="1"/>
              <a:t>reduceByKey</a:t>
            </a:r>
            <a:r>
              <a:rPr lang="zh-CN" altLang="en-US" dirty="0"/>
              <a:t>与</a:t>
            </a:r>
            <a:r>
              <a:rPr lang="en-US" altLang="zh-CN" dirty="0" err="1"/>
              <a:t>groupByKey</a:t>
            </a:r>
            <a:r>
              <a:rPr lang="zh-CN" altLang="en-US" dirty="0"/>
              <a:t>的区别以及哪种根据优势的说法是正确的是：</a:t>
            </a:r>
            <a:endParaRPr lang="en-US" altLang="zh-CN" dirty="0"/>
          </a:p>
          <a:p>
            <a:pPr lvl="1"/>
            <a:r>
              <a:rPr lang="en-US" altLang="zh-CN" dirty="0"/>
              <a:t>A. </a:t>
            </a:r>
            <a:r>
              <a:rPr lang="en-US" altLang="zh-CN" dirty="0" err="1"/>
              <a:t>reduceByKey</a:t>
            </a:r>
            <a:r>
              <a:rPr lang="zh-CN" altLang="en-US" dirty="0"/>
              <a:t>能够在本地先进行</a:t>
            </a:r>
            <a:r>
              <a:rPr lang="en-US" altLang="zh-CN" dirty="0"/>
              <a:t>merge</a:t>
            </a:r>
            <a:r>
              <a:rPr lang="zh-CN" altLang="en-US" dirty="0"/>
              <a:t>（聚合</a:t>
            </a:r>
            <a:r>
              <a:rPr lang="en-US" altLang="zh-CN" dirty="0"/>
              <a:t>)</a:t>
            </a:r>
            <a:r>
              <a:rPr lang="zh-CN" altLang="en-US" dirty="0"/>
              <a:t>操作，然后跨不同分区进行，因此可以有效地扩展到大数据集上</a:t>
            </a:r>
            <a:endParaRPr lang="en-US" altLang="zh-CN" dirty="0"/>
          </a:p>
          <a:p>
            <a:pPr lvl="1"/>
            <a:r>
              <a:rPr lang="en-US" altLang="zh-CN" dirty="0"/>
              <a:t>B. </a:t>
            </a:r>
            <a:r>
              <a:rPr lang="en-US" altLang="zh-CN" dirty="0" err="1"/>
              <a:t>reduceByKey</a:t>
            </a:r>
            <a:r>
              <a:rPr lang="zh-CN" altLang="en-US" dirty="0"/>
              <a:t>比</a:t>
            </a:r>
            <a:r>
              <a:rPr lang="en-US" altLang="zh-CN" dirty="0" err="1"/>
              <a:t>groupByKey</a:t>
            </a:r>
            <a:r>
              <a:rPr lang="zh-CN" altLang="en-US" dirty="0"/>
              <a:t>更适合针对大数据集进行处理</a:t>
            </a:r>
            <a:endParaRPr lang="en-US" altLang="zh-CN" dirty="0"/>
          </a:p>
          <a:p>
            <a:pPr lvl="1"/>
            <a:r>
              <a:rPr lang="en-US" altLang="zh-CN" dirty="0"/>
              <a:t>C. </a:t>
            </a:r>
            <a:r>
              <a:rPr lang="en-US" altLang="zh-CN" dirty="0" err="1"/>
              <a:t>groupByKey</a:t>
            </a:r>
            <a:r>
              <a:rPr lang="en-US" altLang="zh-CN" dirty="0"/>
              <a:t>() </a:t>
            </a:r>
            <a:r>
              <a:rPr lang="zh-CN" altLang="en-US" dirty="0"/>
              <a:t>转换将</a:t>
            </a:r>
            <a:r>
              <a:rPr lang="en-US" altLang="zh-CN" dirty="0"/>
              <a:t>RDD</a:t>
            </a:r>
            <a:r>
              <a:rPr lang="zh-CN" altLang="en-US" dirty="0"/>
              <a:t>中所有</a:t>
            </a:r>
            <a:r>
              <a:rPr lang="en-US" altLang="zh-CN" dirty="0"/>
              <a:t>key</a:t>
            </a:r>
            <a:r>
              <a:rPr lang="zh-CN" altLang="en-US" dirty="0"/>
              <a:t>相同的元素分成同一组，形成</a:t>
            </a:r>
            <a:r>
              <a:rPr lang="en-US" altLang="zh-CN" dirty="0"/>
              <a:t>RDD[</a:t>
            </a:r>
            <a:r>
              <a:rPr lang="en-US" altLang="zh-CN" dirty="0" err="1"/>
              <a:t>key,Iterable</a:t>
            </a:r>
            <a:r>
              <a:rPr lang="en-US" altLang="zh-CN" dirty="0"/>
              <a:t>[value]]</a:t>
            </a:r>
            <a:r>
              <a:rPr lang="zh-CN" altLang="en-US" dirty="0"/>
              <a:t>的形式，为一个分区中的一个列表</a:t>
            </a:r>
            <a:endParaRPr lang="en-US" altLang="zh-CN" dirty="0"/>
          </a:p>
          <a:p>
            <a:pPr lvl="1"/>
            <a:r>
              <a:rPr lang="en-US" altLang="zh-CN" dirty="0"/>
              <a:t>D. </a:t>
            </a:r>
            <a:r>
              <a:rPr lang="en-US" altLang="zh-CN" dirty="0" err="1"/>
              <a:t>groupByKey</a:t>
            </a:r>
            <a:r>
              <a:rPr lang="zh-CN" altLang="en-US" dirty="0"/>
              <a:t>：按照</a:t>
            </a:r>
            <a:r>
              <a:rPr lang="en-US" altLang="zh-CN" dirty="0"/>
              <a:t>key</a:t>
            </a:r>
            <a:r>
              <a:rPr lang="zh-CN" altLang="en-US" dirty="0"/>
              <a:t>进行分组，直接进行</a:t>
            </a:r>
            <a:r>
              <a:rPr lang="en-US" altLang="zh-CN" dirty="0"/>
              <a:t>shuffle;</a:t>
            </a:r>
            <a:r>
              <a:rPr lang="zh-CN" altLang="en-US" dirty="0"/>
              <a:t> </a:t>
            </a:r>
            <a:r>
              <a:rPr lang="en-US" altLang="zh-CN" dirty="0" err="1"/>
              <a:t>reduceByKey</a:t>
            </a:r>
            <a:r>
              <a:rPr lang="zh-CN" altLang="en-US" dirty="0"/>
              <a:t>按照</a:t>
            </a:r>
            <a:r>
              <a:rPr lang="en-US" altLang="zh-CN" dirty="0"/>
              <a:t>key</a:t>
            </a:r>
            <a:r>
              <a:rPr lang="zh-CN" altLang="en-US" dirty="0"/>
              <a:t>进行</a:t>
            </a:r>
            <a:r>
              <a:rPr lang="en-US" altLang="zh-CN" dirty="0"/>
              <a:t>merge</a:t>
            </a:r>
            <a:r>
              <a:rPr lang="zh-CN" altLang="en-US" dirty="0"/>
              <a:t>（聚合</a:t>
            </a:r>
            <a:r>
              <a:rPr lang="en-US" altLang="zh-CN" dirty="0"/>
              <a:t>)</a:t>
            </a:r>
            <a:r>
              <a:rPr lang="zh-CN" altLang="en-US" dirty="0"/>
              <a:t>，在</a:t>
            </a:r>
            <a:r>
              <a:rPr lang="en-US" altLang="zh-CN" dirty="0"/>
              <a:t>shuffle</a:t>
            </a:r>
            <a:r>
              <a:rPr lang="zh-CN" altLang="en-US" dirty="0"/>
              <a:t>之前在本地进行聚合操作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245306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FDEF199-175B-43C7-BB42-F5EB50A25E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D7313A-32D3-4293-B709-77F872C991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DEDA1-4601-42E1-AB18-B508B30911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5400" y="1281625"/>
            <a:ext cx="10058400" cy="3219450"/>
          </a:xfrm>
        </p:spPr>
        <p:txBody>
          <a:bodyPr/>
          <a:lstStyle/>
          <a:p>
            <a:r>
              <a:rPr lang="en-US" altLang="zh-CN" dirty="0"/>
              <a:t>[01/Aug/1995:00:00:01 -0400]</a:t>
            </a:r>
          </a:p>
          <a:p>
            <a:pPr lvl="1"/>
            <a:r>
              <a:rPr lang="zh-CN" altLang="en-US" dirty="0"/>
              <a:t>服务器完成请求处理的时间，格式为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[day/month/</a:t>
            </a:r>
            <a:r>
              <a:rPr lang="en-US" altLang="zh-CN" dirty="0" err="1"/>
              <a:t>year:hour:minute:second</a:t>
            </a:r>
            <a:r>
              <a:rPr lang="en-US" altLang="zh-CN" dirty="0"/>
              <a:t> </a:t>
            </a:r>
            <a:r>
              <a:rPr lang="en-US" altLang="zh-CN" dirty="0" err="1"/>
              <a:t>timezone</a:t>
            </a:r>
            <a:r>
              <a:rPr lang="en-US" altLang="zh-CN" dirty="0"/>
              <a:t>]</a:t>
            </a:r>
          </a:p>
          <a:p>
            <a:pPr lvl="1"/>
            <a:r>
              <a:rPr lang="en-US" altLang="zh-CN" dirty="0"/>
              <a:t>day = 2 digits</a:t>
            </a:r>
          </a:p>
          <a:p>
            <a:pPr lvl="1"/>
            <a:r>
              <a:rPr lang="en-US" altLang="zh-CN" dirty="0"/>
              <a:t>month = 3 letters</a:t>
            </a:r>
          </a:p>
          <a:p>
            <a:pPr lvl="1"/>
            <a:r>
              <a:rPr lang="en-US" altLang="zh-CN" dirty="0"/>
              <a:t>year = 4 digits</a:t>
            </a:r>
          </a:p>
          <a:p>
            <a:pPr lvl="1"/>
            <a:r>
              <a:rPr lang="en-US" altLang="zh-CN" dirty="0"/>
              <a:t>hour = 2 digits</a:t>
            </a:r>
          </a:p>
          <a:p>
            <a:pPr lvl="1"/>
            <a:r>
              <a:rPr lang="en-US" altLang="zh-CN" dirty="0"/>
              <a:t>minute = 2 digits</a:t>
            </a:r>
          </a:p>
          <a:p>
            <a:pPr lvl="1"/>
            <a:r>
              <a:rPr lang="en-US" altLang="zh-CN" dirty="0"/>
              <a:t>second = 2 digits</a:t>
            </a:r>
          </a:p>
          <a:p>
            <a:pPr lvl="1"/>
            <a:r>
              <a:rPr lang="en-US" altLang="zh-CN" dirty="0"/>
              <a:t>zone = (+ | -) 4 digits</a:t>
            </a:r>
          </a:p>
          <a:p>
            <a:r>
              <a:rPr lang="en-US" altLang="zh-CN" dirty="0"/>
              <a:t>"GET /images/launch-logo.gif HTTP/1.0"</a:t>
            </a:r>
          </a:p>
          <a:p>
            <a:pPr lvl="1"/>
            <a:r>
              <a:rPr lang="zh-CN" altLang="en-US" dirty="0"/>
              <a:t>方法</a:t>
            </a:r>
            <a:r>
              <a:rPr lang="en-US" altLang="zh-CN" dirty="0"/>
              <a:t>+</a:t>
            </a:r>
            <a:r>
              <a:rPr lang="zh-CN" altLang="en-US" dirty="0"/>
              <a:t>端点</a:t>
            </a:r>
            <a:r>
              <a:rPr lang="en-US" altLang="zh-CN" dirty="0"/>
              <a:t>+</a:t>
            </a:r>
            <a:r>
              <a:rPr lang="zh-CN" altLang="en-US" dirty="0"/>
              <a:t>协议：服务器收到的是一个什么样的请求。该项信息的典型格式是“</a:t>
            </a:r>
            <a:r>
              <a:rPr lang="en-US" altLang="zh-CN" dirty="0"/>
              <a:t>METHOD ENDPOINT PROTOCOL”</a:t>
            </a:r>
            <a:r>
              <a:rPr lang="zh-CN" altLang="en-US" dirty="0"/>
              <a:t>，即“方法 端点 协议”。方法通常为</a:t>
            </a:r>
            <a:r>
              <a:rPr lang="en-US" altLang="zh-CN" dirty="0"/>
              <a:t>HTTP</a:t>
            </a:r>
            <a:r>
              <a:rPr lang="zh-CN" altLang="en-US" dirty="0"/>
              <a:t>方法 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, GET, POST</a:t>
            </a:r>
            <a:r>
              <a:rPr lang="zh-CN" altLang="en-US" dirty="0"/>
              <a:t>等</a:t>
            </a:r>
            <a:r>
              <a:rPr lang="en-US" altLang="zh-CN" dirty="0"/>
              <a:t>), </a:t>
            </a:r>
            <a:r>
              <a:rPr lang="zh-CN" altLang="en-US" dirty="0"/>
              <a:t>端点资源 </a:t>
            </a:r>
            <a:r>
              <a:rPr lang="en-US" altLang="zh-CN" dirty="0"/>
              <a:t>( Uniform Resource Identifier), </a:t>
            </a:r>
            <a:r>
              <a:rPr lang="zh-CN" altLang="en-US" dirty="0"/>
              <a:t>以及客户端协议版本号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53E8E4-838D-4498-B11F-F3B88F8F083E}"/>
              </a:ext>
            </a:extLst>
          </p:cNvPr>
          <p:cNvSpPr txBox="1"/>
          <p:nvPr/>
        </p:nvSpPr>
        <p:spPr>
          <a:xfrm>
            <a:off x="5005953" y="2967335"/>
            <a:ext cx="68172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127.0.0.1 - - [01/Aug/1995:00:00:01 -0400] "GET /images/launch-logo.gif HTTP/1.0" 200 1839</a:t>
            </a:r>
          </a:p>
        </p:txBody>
      </p:sp>
    </p:spTree>
    <p:extLst>
      <p:ext uri="{BB962C8B-B14F-4D97-AF65-F5344CB8AC3E}">
        <p14:creationId xmlns:p14="http://schemas.microsoft.com/office/powerpoint/2010/main" val="3120758084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0F3E4F5-8A5A-4909-8EA5-DA05A69480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2E62D8-788A-4CB2-BE47-F6274BE9A8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E52A0C-BF95-4F2D-887C-AB7E9363C5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200</a:t>
            </a:r>
          </a:p>
          <a:p>
            <a:pPr lvl="1"/>
            <a:r>
              <a:rPr lang="zh-CN" altLang="en-US" dirty="0"/>
              <a:t>请求是否成功，或者遇到了什么样的错误。大多数时候，这项值是</a:t>
            </a:r>
            <a:r>
              <a:rPr lang="en-US" altLang="zh-CN" dirty="0"/>
              <a:t>200</a:t>
            </a:r>
            <a:r>
              <a:rPr lang="zh-CN" altLang="en-US" dirty="0"/>
              <a:t>，它表示服务器已经成功地响应浏览器的请求，一切正常。 该文档有完整的状态码定义 </a:t>
            </a:r>
            <a:r>
              <a:rPr lang="en-US" altLang="zh-CN" dirty="0"/>
              <a:t>(RFC 2616 section 10).</a:t>
            </a:r>
          </a:p>
          <a:p>
            <a:r>
              <a:rPr lang="en-US" altLang="zh-CN" dirty="0"/>
              <a:t>1839</a:t>
            </a:r>
          </a:p>
          <a:p>
            <a:pPr lvl="1"/>
            <a:r>
              <a:rPr lang="zh-CN" altLang="en-US" dirty="0"/>
              <a:t>发送字节数。表示发送给客户端的总字节数。它告诉我们传输是否被打断（该数值是否和文件的大小相同）。把日志记录中的这些值加起来就可以得知服务器在一天、一周或者一月内发送了多少数据。如果没有数据从客户端发送过来，此项为 </a:t>
            </a:r>
            <a:r>
              <a:rPr lang="en-US" altLang="zh-CN" dirty="0"/>
              <a:t>"-" (</a:t>
            </a:r>
            <a:r>
              <a:rPr lang="zh-CN" altLang="en-US" dirty="0"/>
              <a:t>有时为 </a:t>
            </a:r>
            <a:r>
              <a:rPr lang="en-US" altLang="zh-CN" dirty="0"/>
              <a:t>0).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29426F-50C0-49CD-8FD8-EC018A140705}"/>
              </a:ext>
            </a:extLst>
          </p:cNvPr>
          <p:cNvSpPr txBox="1"/>
          <p:nvPr/>
        </p:nvSpPr>
        <p:spPr>
          <a:xfrm>
            <a:off x="1174640" y="5347559"/>
            <a:ext cx="9842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127.0.0.1 - - [01/Aug/1995:00:00:01 -0400] "GET /images/launch-logo.gif HTTP/1.0" 200 1839</a:t>
            </a:r>
          </a:p>
        </p:txBody>
      </p:sp>
    </p:spTree>
    <p:extLst>
      <p:ext uri="{BB962C8B-B14F-4D97-AF65-F5344CB8AC3E}">
        <p14:creationId xmlns:p14="http://schemas.microsoft.com/office/powerpoint/2010/main" val="1541452024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F4279C7-AEC4-456C-9CF5-E6241FAAC3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88823D-EABF-4C28-89E6-930AB533E1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640B87-C499-4E17-A78A-1970323257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作业使用的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Web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服务器日志数据来自于位于美国弗罗里达州的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NASA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肯尼迪空间中心，原始数据集是可以免费获取的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altLang="zh-CN" b="0" i="0" u="none" strike="noStrike" dirty="0">
                <a:solidFill>
                  <a:srgbClr val="296EAA"/>
                </a:solidFill>
                <a:effectLst/>
                <a:latin typeface="Helvetica Neue"/>
              </a:rPr>
              <a:t>ftp://ita.ee.lbl.gov/html/contrib/NASA-HTTP.html)</a:t>
            </a:r>
            <a:r>
              <a:rPr lang="zh-CN" altLang="en-US" b="0" i="0" u="none" strike="noStrike" dirty="0">
                <a:solidFill>
                  <a:srgbClr val="296EAA"/>
                </a:solidFill>
                <a:effectLst/>
                <a:latin typeface="Helvetica Neue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包含了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1995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年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7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两个月的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HTTP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请求日志。这个作业所使用的是其中的一小部分，只包含了几天的数据</a:t>
            </a:r>
            <a:r>
              <a:rPr lang="zh-CN" altLang="en-US" b="0" i="0" u="none" strike="noStrike" dirty="0">
                <a:solidFill>
                  <a:srgbClr val="296EAA"/>
                </a:solidFill>
                <a:effectLst/>
                <a:latin typeface="Helvetica Neue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711549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F22FD8B-1C25-4683-8C23-B62932C9EB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C2B3F6-44F0-4663-B996-2552CE4864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日志分析的一些常见问题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928605-5271-4FBE-A84E-70FD28A992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Overall:</a:t>
            </a:r>
          </a:p>
          <a:p>
            <a:pPr lvl="1"/>
            <a:r>
              <a:rPr lang="zh-CN" altLang="en-US" dirty="0"/>
              <a:t>从服务器返回的内容基本统计信息，例如从服务器返回内容的平均大小？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计算有多少记录具有特定的响应码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有多少</a:t>
            </a:r>
            <a:r>
              <a:rPr lang="en-US" altLang="zh-CN" dirty="0"/>
              <a:t>404</a:t>
            </a:r>
            <a:r>
              <a:rPr lang="zh-CN" altLang="en-US" dirty="0"/>
              <a:t>（找不到请求的网页）错误？</a:t>
            </a:r>
            <a:endParaRPr lang="en-US" altLang="zh-CN" dirty="0"/>
          </a:p>
          <a:p>
            <a:r>
              <a:rPr lang="en-US" altLang="zh-CN" dirty="0"/>
              <a:t>Temporal:</a:t>
            </a:r>
          </a:p>
          <a:p>
            <a:pPr lvl="1"/>
            <a:r>
              <a:rPr lang="zh-CN" altLang="en-US" dirty="0"/>
              <a:t>每天有多少个主机访问服务器？</a:t>
            </a:r>
            <a:endParaRPr lang="en-US" altLang="zh-CN" dirty="0"/>
          </a:p>
          <a:p>
            <a:pPr lvl="1"/>
            <a:r>
              <a:rPr lang="zh-CN" altLang="en-US" dirty="0"/>
              <a:t>每天有多少个请求？</a:t>
            </a:r>
            <a:endParaRPr lang="en-US" altLang="zh-CN" dirty="0"/>
          </a:p>
          <a:p>
            <a:pPr lvl="1"/>
            <a:r>
              <a:rPr lang="zh-CN" altLang="en-US" dirty="0"/>
              <a:t>平均每个主机请求的次数？</a:t>
            </a:r>
            <a:endParaRPr lang="en-US" altLang="zh-CN" dirty="0"/>
          </a:p>
          <a:p>
            <a:pPr lvl="1"/>
            <a:r>
              <a:rPr lang="zh-CN" altLang="en-US" dirty="0"/>
              <a:t>每天有多少</a:t>
            </a:r>
            <a:r>
              <a:rPr lang="en-US" altLang="zh-CN" dirty="0"/>
              <a:t>404</a:t>
            </a:r>
            <a:r>
              <a:rPr lang="zh-CN" altLang="en-US" dirty="0"/>
              <a:t>错误？</a:t>
            </a:r>
          </a:p>
        </p:txBody>
      </p:sp>
    </p:spTree>
    <p:extLst>
      <p:ext uri="{BB962C8B-B14F-4D97-AF65-F5344CB8AC3E}">
        <p14:creationId xmlns:p14="http://schemas.microsoft.com/office/powerpoint/2010/main" val="2711230169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129C191-ADB8-4390-90CC-F93C48EA0B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A335B6-161F-42AB-BACA-4D7422FA9C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027EA1-90D3-473C-ABE4-353D07A0F7B9}"/>
              </a:ext>
            </a:extLst>
          </p:cNvPr>
          <p:cNvSpPr txBox="1"/>
          <p:nvPr/>
        </p:nvSpPr>
        <p:spPr>
          <a:xfrm>
            <a:off x="819387" y="1276119"/>
            <a:ext cx="109748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import re</a:t>
            </a:r>
          </a:p>
          <a:p>
            <a:r>
              <a:rPr lang="zh-CN" altLang="en-US" dirty="0"/>
              <a:t>import datetime</a:t>
            </a:r>
          </a:p>
          <a:p>
            <a:endParaRPr lang="zh-CN" altLang="en-US" dirty="0"/>
          </a:p>
          <a:p>
            <a:r>
              <a:rPr lang="zh-CN" altLang="en-US" dirty="0"/>
              <a:t>from pyspark.sql import Row</a:t>
            </a:r>
          </a:p>
          <a:p>
            <a:endParaRPr lang="zh-CN" altLang="en-US" dirty="0"/>
          </a:p>
          <a:p>
            <a:r>
              <a:rPr lang="zh-CN" altLang="en-US" dirty="0"/>
              <a:t>month_map = {'Jan': 1, 'Feb': 2, 'Mar':3, 'Apr':4, 'May':5, 'Jun':6, 'Jul':7,</a:t>
            </a:r>
          </a:p>
          <a:p>
            <a:r>
              <a:rPr lang="zh-CN" altLang="en-US" dirty="0"/>
              <a:t>    'Aug':8,  'Sep': 9, 'Oct':10, 'Nov': 11, 'Dec': 12}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8D3674-B114-4FCE-9FA5-06C72E8915D9}"/>
              </a:ext>
            </a:extLst>
          </p:cNvPr>
          <p:cNvSpPr txBox="1"/>
          <p:nvPr/>
        </p:nvSpPr>
        <p:spPr>
          <a:xfrm>
            <a:off x="819387" y="3596722"/>
            <a:ext cx="60985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def parse_apache_time(s):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return datetime.datetime(int(s[7:11]),</a:t>
            </a:r>
          </a:p>
          <a:p>
            <a:r>
              <a:rPr lang="zh-CN" altLang="en-US" dirty="0"/>
              <a:t>                             month_map[s[3:6]],</a:t>
            </a:r>
          </a:p>
          <a:p>
            <a:r>
              <a:rPr lang="zh-CN" altLang="en-US" dirty="0"/>
              <a:t>                             int(s[0:2]),</a:t>
            </a:r>
          </a:p>
          <a:p>
            <a:r>
              <a:rPr lang="zh-CN" altLang="en-US" dirty="0"/>
              <a:t>                             int(s[12:14]),</a:t>
            </a:r>
          </a:p>
          <a:p>
            <a:r>
              <a:rPr lang="zh-CN" altLang="en-US" dirty="0"/>
              <a:t>                             int(s[15:17]),</a:t>
            </a:r>
          </a:p>
          <a:p>
            <a:r>
              <a:rPr lang="zh-CN" altLang="en-US" dirty="0"/>
              <a:t>                             int(s[18:20]))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10E659-958D-4884-8776-B44D0CD52ADA}"/>
              </a:ext>
            </a:extLst>
          </p:cNvPr>
          <p:cNvSpPr txBox="1"/>
          <p:nvPr/>
        </p:nvSpPr>
        <p:spPr>
          <a:xfrm>
            <a:off x="5141564" y="4621447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[01/Aug/1995:00:00:01 -0400]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197272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9944EFD-8E92-46E5-8D70-E62E2A9A91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8870C0-6D48-4B33-A9AB-29447D1041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DC8512-A65A-4318-BA63-D6401DEFEC2F}"/>
              </a:ext>
            </a:extLst>
          </p:cNvPr>
          <p:cNvSpPr txBox="1"/>
          <p:nvPr/>
        </p:nvSpPr>
        <p:spPr>
          <a:xfrm>
            <a:off x="580176" y="820102"/>
            <a:ext cx="1124862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def parseApacheLogLine(logline):</a:t>
            </a:r>
          </a:p>
          <a:p>
            <a:pPr lvl="1"/>
            <a:r>
              <a:rPr lang="zh-CN" altLang="en-US" dirty="0"/>
              <a:t>match = re.search(APACHE_ACCESS_LOG_PATTERN, logline)</a:t>
            </a:r>
          </a:p>
          <a:p>
            <a:pPr lvl="1"/>
            <a:r>
              <a:rPr lang="zh-CN" altLang="en-US" dirty="0"/>
              <a:t>    if match is None:</a:t>
            </a:r>
          </a:p>
          <a:p>
            <a:pPr lvl="1"/>
            <a:r>
              <a:rPr lang="zh-CN" altLang="en-US" dirty="0"/>
              <a:t>        return (logline, 0)</a:t>
            </a:r>
          </a:p>
          <a:p>
            <a:pPr lvl="1"/>
            <a:r>
              <a:rPr lang="zh-CN" altLang="en-US" dirty="0"/>
              <a:t>    size_field = match.group(9)</a:t>
            </a:r>
          </a:p>
          <a:p>
            <a:pPr lvl="1"/>
            <a:r>
              <a:rPr lang="zh-CN" altLang="en-US" dirty="0"/>
              <a:t>    if size_field == '-':</a:t>
            </a:r>
          </a:p>
          <a:p>
            <a:pPr lvl="1"/>
            <a:r>
              <a:rPr lang="zh-CN" altLang="en-US" dirty="0"/>
              <a:t>        size = int(0)</a:t>
            </a:r>
          </a:p>
          <a:p>
            <a:pPr lvl="1"/>
            <a:r>
              <a:rPr lang="zh-CN" altLang="en-US" dirty="0"/>
              <a:t>    else:</a:t>
            </a:r>
          </a:p>
          <a:p>
            <a:pPr lvl="1"/>
            <a:r>
              <a:rPr lang="zh-CN" altLang="en-US" dirty="0"/>
              <a:t>        size = int(match.group(9))</a:t>
            </a:r>
          </a:p>
          <a:p>
            <a:pPr lvl="1"/>
            <a:r>
              <a:rPr lang="zh-CN" altLang="en-US" dirty="0"/>
              <a:t>    return (Row(</a:t>
            </a:r>
          </a:p>
          <a:p>
            <a:pPr lvl="1"/>
            <a:r>
              <a:rPr lang="zh-CN" altLang="en-US" dirty="0"/>
              <a:t>        host          = match.group(1),</a:t>
            </a:r>
          </a:p>
          <a:p>
            <a:pPr lvl="1"/>
            <a:r>
              <a:rPr lang="zh-CN" altLang="en-US" dirty="0"/>
              <a:t>        client_identd = match.group(2),</a:t>
            </a:r>
          </a:p>
          <a:p>
            <a:pPr lvl="1"/>
            <a:r>
              <a:rPr lang="zh-CN" altLang="en-US" dirty="0"/>
              <a:t>        user_id       = match.group(3),</a:t>
            </a:r>
          </a:p>
          <a:p>
            <a:pPr lvl="1"/>
            <a:r>
              <a:rPr lang="zh-CN" altLang="en-US" dirty="0"/>
              <a:t>        date_time     = parse_apache_time(match.group(4)),</a:t>
            </a:r>
          </a:p>
          <a:p>
            <a:pPr lvl="1"/>
            <a:r>
              <a:rPr lang="zh-CN" altLang="en-US" dirty="0"/>
              <a:t>        method        = match.group(5),</a:t>
            </a:r>
          </a:p>
          <a:p>
            <a:pPr lvl="1"/>
            <a:r>
              <a:rPr lang="zh-CN" altLang="en-US" dirty="0"/>
              <a:t>        endpoint      = match.group(6),</a:t>
            </a:r>
          </a:p>
          <a:p>
            <a:pPr lvl="1"/>
            <a:r>
              <a:rPr lang="zh-CN" altLang="en-US" dirty="0"/>
              <a:t>        protocol      = match.group(7),</a:t>
            </a:r>
          </a:p>
          <a:p>
            <a:pPr lvl="1"/>
            <a:r>
              <a:rPr lang="zh-CN" altLang="en-US" dirty="0"/>
              <a:t>        response_code = int(match.group(8)),</a:t>
            </a:r>
          </a:p>
          <a:p>
            <a:pPr lvl="1"/>
            <a:r>
              <a:rPr lang="zh-CN" altLang="en-US" dirty="0"/>
              <a:t>        content_size  = size</a:t>
            </a:r>
          </a:p>
          <a:p>
            <a:pPr lvl="1"/>
            <a:r>
              <a:rPr lang="zh-CN" altLang="en-US" dirty="0"/>
              <a:t>    ), 1)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06A9F8-FD25-4897-B061-06C014882368}"/>
              </a:ext>
            </a:extLst>
          </p:cNvPr>
          <p:cNvSpPr txBox="1"/>
          <p:nvPr/>
        </p:nvSpPr>
        <p:spPr>
          <a:xfrm>
            <a:off x="5250051" y="6009206"/>
            <a:ext cx="6098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APACHE_ACCESS_LOG_PATTERN = '^(\S+) (\S+) (\S+) \[([\w:/]+\s[+\-]\d{4})\] "(\S+) (\S+)\s*(\S*)" (\d{3}) (\S+)'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92CFDA-9ED3-452F-BC71-E3DEF2A3738D}"/>
              </a:ext>
            </a:extLst>
          </p:cNvPr>
          <p:cNvSpPr txBox="1"/>
          <p:nvPr/>
        </p:nvSpPr>
        <p:spPr>
          <a:xfrm>
            <a:off x="5005953" y="2161423"/>
            <a:ext cx="68172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127.0.0.1 - - [01/Aug/1995:00:00:01 -0400] "GET /images/launch-logo.gif HTTP/1.0" 200 1839</a:t>
            </a:r>
          </a:p>
        </p:txBody>
      </p:sp>
    </p:spTree>
    <p:extLst>
      <p:ext uri="{BB962C8B-B14F-4D97-AF65-F5344CB8AC3E}">
        <p14:creationId xmlns:p14="http://schemas.microsoft.com/office/powerpoint/2010/main" val="1857695321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4478A82-4358-456D-9AB4-A3DDE00325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B2038B-3B87-4B27-8892-9D6A14D666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8A4F1F-5ADB-494B-8421-DD30F948FFF4}"/>
              </a:ext>
            </a:extLst>
          </p:cNvPr>
          <p:cNvSpPr txBox="1"/>
          <p:nvPr/>
        </p:nvSpPr>
        <p:spPr>
          <a:xfrm>
            <a:off x="623077" y="-36751"/>
            <a:ext cx="60985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import sys</a:t>
            </a:r>
          </a:p>
          <a:p>
            <a:r>
              <a:rPr lang="zh-CN" altLang="en-US" dirty="0"/>
              <a:t>import os</a:t>
            </a:r>
          </a:p>
          <a:p>
            <a:r>
              <a:rPr lang="zh-CN" altLang="en-US" dirty="0"/>
              <a:t>from test_helper import Test</a:t>
            </a:r>
          </a:p>
          <a:p>
            <a:endParaRPr lang="zh-CN" altLang="en-US" dirty="0"/>
          </a:p>
          <a:p>
            <a:r>
              <a:rPr lang="zh-CN" altLang="en-US" dirty="0"/>
              <a:t>baseDir = os.path.join('data')</a:t>
            </a:r>
          </a:p>
          <a:p>
            <a:r>
              <a:rPr lang="zh-CN" altLang="en-US" dirty="0"/>
              <a:t>inputPath = os.path.join('apache.access.log.PROJECT')</a:t>
            </a:r>
          </a:p>
          <a:p>
            <a:r>
              <a:rPr lang="zh-CN" altLang="en-US" dirty="0"/>
              <a:t>logFile = os.path.join(baseDir, inputPath)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492594-F1CC-4E94-880E-90AF9C9464AA}"/>
              </a:ext>
            </a:extLst>
          </p:cNvPr>
          <p:cNvSpPr txBox="1"/>
          <p:nvPr/>
        </p:nvSpPr>
        <p:spPr>
          <a:xfrm>
            <a:off x="623077" y="2297186"/>
            <a:ext cx="60985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parsed_logs = (sc</a:t>
            </a:r>
          </a:p>
          <a:p>
            <a:r>
              <a:rPr lang="zh-CN" altLang="en-US" dirty="0"/>
              <a:t>                   .textFile(logFile)</a:t>
            </a:r>
          </a:p>
          <a:p>
            <a:r>
              <a:rPr lang="zh-CN" altLang="en-US" dirty="0"/>
              <a:t>                   .map(parseApacheLogLine)</a:t>
            </a:r>
          </a:p>
          <a:p>
            <a:r>
              <a:rPr lang="zh-CN" altLang="en-US" dirty="0"/>
              <a:t>                   .cache())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B0CFB2-813F-48D0-A6AB-DC3048E10194}"/>
              </a:ext>
            </a:extLst>
          </p:cNvPr>
          <p:cNvSpPr txBox="1"/>
          <p:nvPr/>
        </p:nvSpPr>
        <p:spPr>
          <a:xfrm>
            <a:off x="623077" y="3556029"/>
            <a:ext cx="60985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access_logs = (parsed_logs</a:t>
            </a:r>
          </a:p>
          <a:p>
            <a:r>
              <a:rPr lang="zh-CN" altLang="en-US" dirty="0"/>
              <a:t>                   .filter(lambda s: s[1] == 1)</a:t>
            </a:r>
          </a:p>
          <a:p>
            <a:r>
              <a:rPr lang="zh-CN" altLang="en-US" dirty="0"/>
              <a:t>                   .map(lambda s: s[0])</a:t>
            </a:r>
          </a:p>
          <a:p>
            <a:r>
              <a:rPr lang="zh-CN" altLang="en-US" dirty="0"/>
              <a:t>                   .cache())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E2C79A-4AB6-437E-BF98-D79503D32095}"/>
              </a:ext>
            </a:extLst>
          </p:cNvPr>
          <p:cNvSpPr txBox="1"/>
          <p:nvPr/>
        </p:nvSpPr>
        <p:spPr>
          <a:xfrm>
            <a:off x="623077" y="5128557"/>
            <a:ext cx="77026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content_sizes = access_logs.map(lambda log: log.content_size).cache()</a:t>
            </a:r>
          </a:p>
          <a:p>
            <a:r>
              <a:rPr lang="zh-CN" altLang="en-US" dirty="0"/>
              <a:t>print('Content Size Avg: %i, Min: %i, Max: %s' % (</a:t>
            </a:r>
          </a:p>
          <a:p>
            <a:r>
              <a:rPr lang="zh-CN" altLang="en-US" dirty="0"/>
              <a:t>    content_sizes.reduce(lambda a, b : a + b) / content_sizes.count(),</a:t>
            </a:r>
          </a:p>
          <a:p>
            <a:r>
              <a:rPr lang="zh-CN" altLang="en-US" dirty="0"/>
              <a:t>    content_sizes.min(),</a:t>
            </a:r>
          </a:p>
          <a:p>
            <a:r>
              <a:rPr lang="zh-CN" altLang="en-US" dirty="0"/>
              <a:t>    content_sizes.max()))</a:t>
            </a:r>
          </a:p>
        </p:txBody>
      </p:sp>
    </p:spTree>
    <p:extLst>
      <p:ext uri="{BB962C8B-B14F-4D97-AF65-F5344CB8AC3E}">
        <p14:creationId xmlns:p14="http://schemas.microsoft.com/office/powerpoint/2010/main" val="4280914828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257792" y="-7642582"/>
            <a:ext cx="5675952" cy="92165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65333" y="-8371200"/>
            <a:ext cx="7860873" cy="6667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zh-CN" sz="3733" kern="0">
                <a:solidFill>
                  <a:srgbClr val="1A7BAE"/>
                </a:solidFill>
              </a:rPr>
              <a:t>THANKS</a:t>
            </a:r>
            <a:r>
              <a:rPr lang="en-US" altLang="zh-CN" sz="3733" kern="0">
                <a:solidFill>
                  <a:srgbClr val="BF3420"/>
                </a:solidFill>
              </a:rPr>
              <a:t> </a:t>
            </a:r>
            <a:r>
              <a:rPr lang="en-US" altLang="zh-CN" sz="3733" kern="0">
                <a:solidFill>
                  <a:srgbClr val="95BC49"/>
                </a:solidFill>
              </a:rPr>
              <a:t>FOR</a:t>
            </a:r>
            <a:r>
              <a:rPr lang="zh-CN" altLang="en-US" sz="3733" kern="0">
                <a:solidFill>
                  <a:srgbClr val="1A7BAE"/>
                </a:solidFill>
              </a:rPr>
              <a:t> </a:t>
            </a:r>
            <a:r>
              <a:rPr lang="en-US" altLang="zh-CN" sz="3733" kern="0">
                <a:solidFill>
                  <a:srgbClr val="FDA907"/>
                </a:solidFill>
              </a:rPr>
              <a:t>YOUR</a:t>
            </a:r>
            <a:r>
              <a:rPr lang="en-US" altLang="zh-CN" sz="3733" kern="0">
                <a:solidFill>
                  <a:srgbClr val="1A7BAE"/>
                </a:solidFill>
              </a:rPr>
              <a:t> </a:t>
            </a:r>
            <a:r>
              <a:rPr lang="en-US" altLang="zh-CN" sz="3733" kern="0">
                <a:solidFill>
                  <a:srgbClr val="BF3420"/>
                </a:solidFill>
              </a:rPr>
              <a:t>WATCHING</a:t>
            </a:r>
          </a:p>
        </p:txBody>
      </p:sp>
      <p:sp>
        <p:nvSpPr>
          <p:cNvPr id="29" name="矩形 28"/>
          <p:cNvSpPr/>
          <p:nvPr/>
        </p:nvSpPr>
        <p:spPr>
          <a:xfrm>
            <a:off x="2705391" y="-7503108"/>
            <a:ext cx="6780755" cy="707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Lamet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Consectetaur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Cillium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Adipisicing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Pecu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Sed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Eiusmod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Tempor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Incididunt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Ut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Labore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Dolore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Magna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Aliqua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8B3AAA-CF01-4368-BA50-52F232524F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30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5194570" y="1826018"/>
            <a:ext cx="6569245" cy="1015663"/>
          </a:xfrm>
        </p:spPr>
        <p:txBody>
          <a:bodyPr/>
          <a:lstStyle/>
          <a:p>
            <a:r>
              <a:rPr lang="en-US" altLang="zh-CN" kern="0" dirty="0"/>
              <a:t>PART ONE</a:t>
            </a:r>
            <a:endParaRPr lang="zh-CN" altLang="en-US" kern="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5194570" y="2791947"/>
            <a:ext cx="6569245" cy="748988"/>
          </a:xfrm>
        </p:spPr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B5949E-8A7A-4C62-9923-9AE5550D03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94570" y="3636243"/>
            <a:ext cx="6569245" cy="276999"/>
          </a:xfrm>
        </p:spPr>
        <p:txBody>
          <a:bodyPr/>
          <a:lstStyle/>
          <a:p>
            <a:r>
              <a:rPr lang="en-US" altLang="zh-CN" dirty="0"/>
              <a:t>One can never be overeducated.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8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3B6C9F9-0B8C-4BC9-8BA2-40CBCCF414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434C12-2B02-4B67-A664-1BC7E6C2AF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27BA15-C9CE-4857-8C07-323738929C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数据模型（</a:t>
            </a:r>
            <a:r>
              <a:rPr lang="en-US" altLang="zh-CN" dirty="0"/>
              <a:t>data model</a:t>
            </a:r>
            <a:r>
              <a:rPr lang="zh-CN" altLang="en-US" dirty="0"/>
              <a:t>）：用于描述数据的概念集合</a:t>
            </a:r>
            <a:endParaRPr lang="en-US" altLang="zh-CN" dirty="0"/>
          </a:p>
          <a:p>
            <a:r>
              <a:rPr lang="zh-CN" altLang="en-US" dirty="0"/>
              <a:t>模式（</a:t>
            </a:r>
            <a:r>
              <a:rPr lang="en-US" altLang="zh-CN" dirty="0"/>
              <a:t>schema</a:t>
            </a:r>
            <a:r>
              <a:rPr lang="zh-CN" altLang="en-US" dirty="0"/>
              <a:t>）：数据模式是基于选定的数据模型对数据进行“型”方面的刻画，而相应的“实例”则是对数据“值”方面的描述。先有数据模型，才能据其讨论相应数据模式，有了数据模式，就能依据该模式得到相应的实例。</a:t>
            </a:r>
            <a:endParaRPr lang="en-US" altLang="zh-CN" dirty="0"/>
          </a:p>
          <a:p>
            <a:r>
              <a:rPr lang="zh-CN" altLang="en-US" dirty="0"/>
              <a:t>举例</a:t>
            </a:r>
            <a:endParaRPr lang="en-US" altLang="zh-CN" dirty="0"/>
          </a:p>
          <a:p>
            <a:r>
              <a:rPr lang="zh-CN" altLang="en-US" dirty="0"/>
              <a:t>假设有一行列“表格”数据模型</a:t>
            </a:r>
            <a:endParaRPr lang="en-US" altLang="zh-CN" dirty="0"/>
          </a:p>
          <a:p>
            <a:r>
              <a:rPr lang="zh-CN" altLang="en-US" dirty="0"/>
              <a:t>有一该数据模型下的</a:t>
            </a:r>
            <a:r>
              <a:rPr lang="en-US" altLang="zh-CN" dirty="0"/>
              <a:t>schema</a:t>
            </a:r>
            <a:r>
              <a:rPr lang="zh-CN" altLang="en-US" dirty="0"/>
              <a:t>：（姓名，性别，学号，成绩）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57022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823404E-BB1D-49DA-9843-2D5019766C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655F35-8A13-4E1A-BB1B-FAB2DBC761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9F0CEB-43FC-413B-B425-ACDEA1B1B0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5400" y="1385317"/>
            <a:ext cx="3901652" cy="3219450"/>
          </a:xfrm>
        </p:spPr>
        <p:txBody>
          <a:bodyPr/>
          <a:lstStyle/>
          <a:p>
            <a:r>
              <a:rPr lang="zh-CN" altLang="en-US" dirty="0"/>
              <a:t>纯文本、视频、音频等是非结构化数据（无</a:t>
            </a:r>
            <a:r>
              <a:rPr lang="en-US" altLang="zh-CN" dirty="0"/>
              <a:t>schema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XML/JSON/CSV</a:t>
            </a:r>
            <a:r>
              <a:rPr lang="zh-CN" altLang="en-US" dirty="0"/>
              <a:t>格式等是半结构化数据（先有数据，再根据数据判断其</a:t>
            </a:r>
            <a:r>
              <a:rPr lang="en-US" altLang="zh-CN" dirty="0"/>
              <a:t>schema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关系数据库等是结构化数据（需要先定义</a:t>
            </a:r>
            <a:r>
              <a:rPr lang="en-US" altLang="zh-CN" dirty="0"/>
              <a:t>schema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6EEA06-094A-4D6C-9D51-D6337C8A5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337" y="1136172"/>
            <a:ext cx="8243182" cy="500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9253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A774CC4-1BA7-43EF-8511-20E03D47DC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CDC0FE-AED4-49BD-8D70-6B739BFB25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半结构化的表格数据（</a:t>
            </a:r>
            <a:r>
              <a:rPr lang="en-US" altLang="zh-CN" dirty="0"/>
              <a:t>Tabular Data</a:t>
            </a:r>
            <a:r>
              <a:rPr lang="zh-CN" altLang="en-US" dirty="0"/>
              <a:t>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014F8-DCA5-4AAB-9BBC-2DF8B5DB3C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最常用的数据格式之一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table</a:t>
            </a:r>
            <a:r>
              <a:rPr lang="zh-CN" altLang="en-US" dirty="0"/>
              <a:t>是行</a:t>
            </a:r>
            <a:r>
              <a:rPr lang="en-US" altLang="zh-CN" dirty="0"/>
              <a:t>(rows)</a:t>
            </a:r>
            <a:r>
              <a:rPr lang="zh-CN" altLang="en-US" dirty="0"/>
              <a:t>和列</a:t>
            </a:r>
            <a:r>
              <a:rPr lang="en-US" altLang="zh-CN" dirty="0"/>
              <a:t>(columns)</a:t>
            </a:r>
            <a:r>
              <a:rPr lang="zh-CN" altLang="en-US" dirty="0"/>
              <a:t>的集合</a:t>
            </a:r>
            <a:endParaRPr lang="en-US" altLang="zh-CN" dirty="0"/>
          </a:p>
          <a:p>
            <a:r>
              <a:rPr lang="zh-CN" altLang="en-US" dirty="0"/>
              <a:t>每行都有一个索引（</a:t>
            </a:r>
            <a:r>
              <a:rPr lang="en-US" altLang="zh-CN" dirty="0"/>
              <a:t>index</a:t>
            </a:r>
            <a:r>
              <a:rPr lang="zh-CN" altLang="en-US" dirty="0"/>
              <a:t>）、每列有一个名字</a:t>
            </a:r>
            <a:r>
              <a:rPr lang="en-US" altLang="zh-CN" dirty="0"/>
              <a:t>(name)</a:t>
            </a:r>
          </a:p>
          <a:p>
            <a:r>
              <a:rPr lang="zh-CN" altLang="en-US" dirty="0"/>
              <a:t>单元格可用一个（</a:t>
            </a:r>
            <a:r>
              <a:rPr lang="en-US" altLang="zh-CN" dirty="0"/>
              <a:t>index, name</a:t>
            </a:r>
            <a:r>
              <a:rPr lang="zh-CN" altLang="en-US" dirty="0"/>
              <a:t>）对描述</a:t>
            </a:r>
            <a:endParaRPr lang="en-US" altLang="zh-CN" dirty="0"/>
          </a:p>
          <a:p>
            <a:r>
              <a:rPr lang="zh-CN" altLang="en-US" dirty="0"/>
              <a:t>单元格可以有值，也可无值</a:t>
            </a:r>
            <a:endParaRPr lang="en-US" altLang="zh-CN" dirty="0"/>
          </a:p>
          <a:p>
            <a:r>
              <a:rPr lang="zh-CN" altLang="en-US" dirty="0"/>
              <a:t>单元格的类型是根据其值推断出来的</a:t>
            </a:r>
          </a:p>
        </p:txBody>
      </p:sp>
    </p:spTree>
    <p:extLst>
      <p:ext uri="{BB962C8B-B14F-4D97-AF65-F5344CB8AC3E}">
        <p14:creationId xmlns:p14="http://schemas.microsoft.com/office/powerpoint/2010/main" val="318622714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多彩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F3420"/>
      </a:accent1>
      <a:accent2>
        <a:srgbClr val="FDA907"/>
      </a:accent2>
      <a:accent3>
        <a:srgbClr val="95BC49"/>
      </a:accent3>
      <a:accent4>
        <a:srgbClr val="1A7BA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PLUS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3510</TotalTime>
  <Words>4240</Words>
  <Application>Microsoft Office PowerPoint</Application>
  <PresentationFormat>宽屏</PresentationFormat>
  <Paragraphs>404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70" baseType="lpstr">
      <vt:lpstr>Helvetica Neue</vt:lpstr>
      <vt:lpstr>等线</vt:lpstr>
      <vt:lpstr>微软雅黑</vt:lpstr>
      <vt:lpstr>微软雅黑</vt:lpstr>
      <vt:lpstr>Arial</vt:lpstr>
      <vt:lpstr>Century Gothic</vt:lpstr>
      <vt:lpstr>Courier New</vt:lpstr>
      <vt:lpstr>Impact</vt:lpstr>
      <vt:lpstr>Segoe UI Light</vt:lpstr>
      <vt:lpstr>Times New Roman</vt:lpstr>
      <vt:lpstr>Wingdings</vt:lpstr>
      <vt:lpstr>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guiling</cp:lastModifiedBy>
  <cp:revision>315</cp:revision>
  <dcterms:created xsi:type="dcterms:W3CDTF">2015-08-18T02:51:41Z</dcterms:created>
  <dcterms:modified xsi:type="dcterms:W3CDTF">2020-11-17T08:25:46Z</dcterms:modified>
  <cp:category/>
  <cp:contentStatus/>
</cp:coreProperties>
</file>