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79" r:id="rId2"/>
  </p:sldMasterIdLst>
  <p:notesMasterIdLst>
    <p:notesMasterId r:id="rId113"/>
  </p:notesMasterIdLst>
  <p:sldIdLst>
    <p:sldId id="256" r:id="rId3"/>
    <p:sldId id="257" r:id="rId4"/>
    <p:sldId id="342" r:id="rId5"/>
    <p:sldId id="258" r:id="rId6"/>
    <p:sldId id="533" r:id="rId7"/>
    <p:sldId id="385" r:id="rId8"/>
    <p:sldId id="534" r:id="rId9"/>
    <p:sldId id="535" r:id="rId10"/>
    <p:sldId id="536" r:id="rId11"/>
    <p:sldId id="537" r:id="rId12"/>
    <p:sldId id="628" r:id="rId13"/>
    <p:sldId id="538" r:id="rId14"/>
    <p:sldId id="539" r:id="rId15"/>
    <p:sldId id="540" r:id="rId16"/>
    <p:sldId id="541" r:id="rId17"/>
    <p:sldId id="542" r:id="rId18"/>
    <p:sldId id="543" r:id="rId19"/>
    <p:sldId id="544" r:id="rId20"/>
    <p:sldId id="629" r:id="rId21"/>
    <p:sldId id="545" r:id="rId22"/>
    <p:sldId id="630" r:id="rId23"/>
    <p:sldId id="419" r:id="rId24"/>
    <p:sldId id="546" r:id="rId25"/>
    <p:sldId id="547" r:id="rId26"/>
    <p:sldId id="548" r:id="rId27"/>
    <p:sldId id="549" r:id="rId28"/>
    <p:sldId id="550" r:id="rId29"/>
    <p:sldId id="631" r:id="rId30"/>
    <p:sldId id="263" r:id="rId31"/>
    <p:sldId id="296" r:id="rId32"/>
    <p:sldId id="551" r:id="rId33"/>
    <p:sldId id="552" r:id="rId34"/>
    <p:sldId id="553" r:id="rId35"/>
    <p:sldId id="554" r:id="rId36"/>
    <p:sldId id="273" r:id="rId37"/>
    <p:sldId id="519" r:id="rId38"/>
    <p:sldId id="555" r:id="rId39"/>
    <p:sldId id="556" r:id="rId40"/>
    <p:sldId id="557" r:id="rId41"/>
    <p:sldId id="559" r:id="rId42"/>
    <p:sldId id="560" r:id="rId43"/>
    <p:sldId id="558" r:id="rId44"/>
    <p:sldId id="576" r:id="rId45"/>
    <p:sldId id="561" r:id="rId46"/>
    <p:sldId id="562" r:id="rId47"/>
    <p:sldId id="563" r:id="rId48"/>
    <p:sldId id="577" r:id="rId49"/>
    <p:sldId id="578" r:id="rId50"/>
    <p:sldId id="564" r:id="rId51"/>
    <p:sldId id="565" r:id="rId52"/>
    <p:sldId id="566" r:id="rId53"/>
    <p:sldId id="567" r:id="rId54"/>
    <p:sldId id="568" r:id="rId55"/>
    <p:sldId id="569" r:id="rId56"/>
    <p:sldId id="570" r:id="rId57"/>
    <p:sldId id="571" r:id="rId58"/>
    <p:sldId id="572" r:id="rId59"/>
    <p:sldId id="573" r:id="rId60"/>
    <p:sldId id="574" r:id="rId61"/>
    <p:sldId id="575" r:id="rId62"/>
    <p:sldId id="579" r:id="rId63"/>
    <p:sldId id="580" r:id="rId64"/>
    <p:sldId id="581" r:id="rId65"/>
    <p:sldId id="582" r:id="rId66"/>
    <p:sldId id="583" r:id="rId67"/>
    <p:sldId id="584" r:id="rId68"/>
    <p:sldId id="585" r:id="rId69"/>
    <p:sldId id="586" r:id="rId70"/>
    <p:sldId id="587" r:id="rId71"/>
    <p:sldId id="588" r:id="rId72"/>
    <p:sldId id="589" r:id="rId73"/>
    <p:sldId id="590" r:id="rId74"/>
    <p:sldId id="591" r:id="rId75"/>
    <p:sldId id="592" r:id="rId76"/>
    <p:sldId id="593" r:id="rId77"/>
    <p:sldId id="594" r:id="rId78"/>
    <p:sldId id="595" r:id="rId79"/>
    <p:sldId id="596" r:id="rId80"/>
    <p:sldId id="597" r:id="rId81"/>
    <p:sldId id="598" r:id="rId82"/>
    <p:sldId id="599" r:id="rId83"/>
    <p:sldId id="600" r:id="rId84"/>
    <p:sldId id="601" r:id="rId85"/>
    <p:sldId id="602" r:id="rId86"/>
    <p:sldId id="603" r:id="rId87"/>
    <p:sldId id="604" r:id="rId88"/>
    <p:sldId id="605" r:id="rId89"/>
    <p:sldId id="606" r:id="rId90"/>
    <p:sldId id="607" r:id="rId91"/>
    <p:sldId id="608" r:id="rId92"/>
    <p:sldId id="609" r:id="rId93"/>
    <p:sldId id="610" r:id="rId94"/>
    <p:sldId id="611" r:id="rId95"/>
    <p:sldId id="612" r:id="rId96"/>
    <p:sldId id="613" r:id="rId97"/>
    <p:sldId id="614" r:id="rId98"/>
    <p:sldId id="615" r:id="rId99"/>
    <p:sldId id="616" r:id="rId100"/>
    <p:sldId id="617" r:id="rId101"/>
    <p:sldId id="618" r:id="rId102"/>
    <p:sldId id="619" r:id="rId103"/>
    <p:sldId id="620" r:id="rId104"/>
    <p:sldId id="621" r:id="rId105"/>
    <p:sldId id="622" r:id="rId106"/>
    <p:sldId id="623" r:id="rId107"/>
    <p:sldId id="624" r:id="rId108"/>
    <p:sldId id="625" r:id="rId109"/>
    <p:sldId id="626" r:id="rId110"/>
    <p:sldId id="627" r:id="rId111"/>
    <p:sldId id="278" r:id="rId1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iling" initials="g" lastIdx="1" clrIdx="0">
    <p:extLst>
      <p:ext uri="{19B8F6BF-5375-455C-9EA6-DF929625EA0E}">
        <p15:presenceInfo xmlns:p15="http://schemas.microsoft.com/office/powerpoint/2012/main" userId="gui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3353" autoAdjust="0"/>
  </p:normalViewPr>
  <p:slideViewPr>
    <p:cSldViewPr snapToGrid="0" snapToObjects="1">
      <p:cViewPr varScale="1">
        <p:scale>
          <a:sx n="63" d="100"/>
          <a:sy n="63" d="100"/>
        </p:scale>
        <p:origin x="75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69C44-C46E-4BB4-A82E-4052BA50E55C}"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381BD-B1FE-4B68-972A-3B2A67BD1DE8}" type="slidenum">
              <a:rPr lang="zh-CN" altLang="en-US" smtClean="0"/>
              <a:t>‹#›</a:t>
            </a:fld>
            <a:endParaRPr lang="zh-CN" altLang="en-US"/>
          </a:p>
        </p:txBody>
      </p:sp>
    </p:spTree>
    <p:extLst>
      <p:ext uri="{BB962C8B-B14F-4D97-AF65-F5344CB8AC3E}">
        <p14:creationId xmlns:p14="http://schemas.microsoft.com/office/powerpoint/2010/main" val="290628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椭圆 1"/>
          <p:cNvSpPr/>
          <p:nvPr userDrawn="1"/>
        </p:nvSpPr>
        <p:spPr>
          <a:xfrm rot="5400000">
            <a:off x="2387955" y="567211"/>
            <a:ext cx="2704501" cy="1570084"/>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矩形 7"/>
          <p:cNvSpPr/>
          <p:nvPr userDrawn="1"/>
        </p:nvSpPr>
        <p:spPr>
          <a:xfrm rot="5400000">
            <a:off x="3746437" y="778813"/>
            <a:ext cx="3128145" cy="157052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椭圆 12"/>
          <p:cNvSpPr/>
          <p:nvPr userDrawn="1"/>
        </p:nvSpPr>
        <p:spPr>
          <a:xfrm rot="5400000">
            <a:off x="7099079" y="567209"/>
            <a:ext cx="2704500" cy="1570083"/>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椭圆 13"/>
          <p:cNvSpPr/>
          <p:nvPr userDrawn="1"/>
        </p:nvSpPr>
        <p:spPr>
          <a:xfrm rot="5400000">
            <a:off x="5316544" y="779224"/>
            <a:ext cx="3128965" cy="157052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弧形 5"/>
          <p:cNvSpPr/>
          <p:nvPr userDrawn="1"/>
        </p:nvSpPr>
        <p:spPr>
          <a:xfrm>
            <a:off x="2766037" y="-3350933"/>
            <a:ext cx="6659920" cy="665992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7" name="椭圆 6"/>
          <p:cNvSpPr/>
          <p:nvPr userDrawn="1"/>
        </p:nvSpPr>
        <p:spPr>
          <a:xfrm>
            <a:off x="5990987" y="3218976"/>
            <a:ext cx="210024" cy="2100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文本占位符 10"/>
          <p:cNvSpPr>
            <a:spLocks noGrp="1"/>
          </p:cNvSpPr>
          <p:nvPr>
            <p:ph type="body" sz="quarter" idx="10" hasCustomPrompt="1"/>
          </p:nvPr>
        </p:nvSpPr>
        <p:spPr>
          <a:xfrm>
            <a:off x="1893887" y="3723339"/>
            <a:ext cx="8404225" cy="830997"/>
          </a:xfrm>
          <a:prstGeom prst="rect">
            <a:avLst/>
          </a:prstGeom>
        </p:spPr>
        <p:txBody>
          <a:bodyPr>
            <a:spAutoFit/>
          </a:bodyPr>
          <a:lstStyle>
            <a:lvl1pPr marL="0" indent="0" algn="ctr">
              <a:buNone/>
              <a:defRPr sz="4800" b="1"/>
            </a:lvl1pPr>
          </a:lstStyle>
          <a:p>
            <a:pPr lvl="0"/>
            <a:r>
              <a:rPr lang="zh-CN" altLang="en-US" dirty="0"/>
              <a:t>请在此处输入标题</a:t>
            </a:r>
          </a:p>
        </p:txBody>
      </p:sp>
      <p:sp>
        <p:nvSpPr>
          <p:cNvPr id="13" name="文本占位符 10"/>
          <p:cNvSpPr>
            <a:spLocks noGrp="1"/>
          </p:cNvSpPr>
          <p:nvPr>
            <p:ph type="body" sz="quarter" idx="12" hasCustomPrompt="1"/>
          </p:nvPr>
        </p:nvSpPr>
        <p:spPr>
          <a:xfrm>
            <a:off x="3468529" y="4566939"/>
            <a:ext cx="5254474" cy="553998"/>
          </a:xfrm>
          <a:prstGeom prst="rect">
            <a:avLst/>
          </a:prstGeom>
        </p:spPr>
        <p:txBody>
          <a:bodyPr wrap="square">
            <a:spAutoFit/>
          </a:bodyPr>
          <a:lstStyle>
            <a:lvl1pPr marL="0" indent="0" algn="ctr" defTabSz="914377">
              <a:lnSpc>
                <a:spcPct val="150000"/>
              </a:lnSpc>
              <a:buNone/>
              <a:defRPr lang="zh-CN" altLang="en-US" sz="1000" dirty="0">
                <a:solidFill>
                  <a:schemeClr val="tx1">
                    <a:lumMod val="50000"/>
                    <a:lumOff val="50000"/>
                  </a:schemeClr>
                </a:solidFill>
              </a:defRPr>
            </a:lvl1pPr>
          </a:lstStyle>
          <a:p>
            <a:pPr marL="0" lvl="0" algn="ctr" defTabSz="914377">
              <a:lnSpc>
                <a:spcPct val="150000"/>
              </a:lnSpc>
            </a:pPr>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229156578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4">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FOUR</a:t>
            </a:r>
            <a:endParaRPr lang="zh-CN" altLang="en-US" dirty="0"/>
          </a:p>
        </p:txBody>
      </p:sp>
      <p:sp>
        <p:nvSpPr>
          <p:cNvPr id="9" name="文本占位符 10"/>
          <p:cNvSpPr>
            <a:spLocks noGrp="1"/>
          </p:cNvSpPr>
          <p:nvPr>
            <p:ph type="body" sz="quarter" idx="12" hasCustomPrompt="1"/>
          </p:nvPr>
        </p:nvSpPr>
        <p:spPr>
          <a:xfrm>
            <a:off x="1" y="-2219126"/>
            <a:ext cx="4982454"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4</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308902412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4"/>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4"/>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2"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extLst>
      <p:ext uri="{BB962C8B-B14F-4D97-AF65-F5344CB8AC3E}">
        <p14:creationId xmlns:p14="http://schemas.microsoft.com/office/powerpoint/2010/main" val="168777775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3"/>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3"/>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extLst>
      <p:ext uri="{BB962C8B-B14F-4D97-AF65-F5344CB8AC3E}">
        <p14:creationId xmlns:p14="http://schemas.microsoft.com/office/powerpoint/2010/main" val="139050302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2"/>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2"/>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extLst>
      <p:ext uri="{BB962C8B-B14F-4D97-AF65-F5344CB8AC3E}">
        <p14:creationId xmlns:p14="http://schemas.microsoft.com/office/powerpoint/2010/main" val="207692167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1"/>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extLst>
      <p:ext uri="{BB962C8B-B14F-4D97-AF65-F5344CB8AC3E}">
        <p14:creationId xmlns:p14="http://schemas.microsoft.com/office/powerpoint/2010/main" val="73402887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页">
    <p:spTree>
      <p:nvGrpSpPr>
        <p:cNvPr id="1" name=""/>
        <p:cNvGrpSpPr/>
        <p:nvPr/>
      </p:nvGrpSpPr>
      <p:grpSpPr>
        <a:xfrm>
          <a:off x="0" y="0"/>
          <a:ext cx="0" cy="0"/>
          <a:chOff x="0" y="0"/>
          <a:chExt cx="0" cy="0"/>
        </a:xfrm>
      </p:grpSpPr>
      <p:grpSp>
        <p:nvGrpSpPr>
          <p:cNvPr id="25" name="组合 24"/>
          <p:cNvGrpSpPr/>
          <p:nvPr userDrawn="1"/>
        </p:nvGrpSpPr>
        <p:grpSpPr>
          <a:xfrm>
            <a:off x="1887318" y="3292320"/>
            <a:ext cx="8417364" cy="136680"/>
            <a:chOff x="566555" y="877035"/>
            <a:chExt cx="2340260" cy="164545"/>
          </a:xfrm>
        </p:grpSpPr>
        <p:sp>
          <p:nvSpPr>
            <p:cNvPr id="26" name="矩形 25"/>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占位符 10"/>
          <p:cNvSpPr>
            <a:spLocks noGrp="1"/>
          </p:cNvSpPr>
          <p:nvPr>
            <p:ph type="body" sz="quarter" idx="10" hasCustomPrompt="1"/>
          </p:nvPr>
        </p:nvSpPr>
        <p:spPr>
          <a:xfrm>
            <a:off x="1893887" y="2467589"/>
            <a:ext cx="8404225" cy="830997"/>
          </a:xfrm>
          <a:prstGeom prst="rect">
            <a:avLst/>
          </a:prstGeom>
        </p:spPr>
        <p:txBody>
          <a:bodyPr>
            <a:spAutoFit/>
          </a:bodyPr>
          <a:lstStyle>
            <a:lvl1pPr marL="0" indent="0" algn="ctr">
              <a:buNone/>
              <a:defRPr sz="4800" b="1"/>
            </a:lvl1pPr>
          </a:lstStyle>
          <a:p>
            <a:pPr lvl="0"/>
            <a:r>
              <a:rPr lang="zh-CN" altLang="en-US" dirty="0"/>
              <a:t>请在此处输入标题</a:t>
            </a:r>
          </a:p>
        </p:txBody>
      </p:sp>
      <p:sp>
        <p:nvSpPr>
          <p:cNvPr id="34" name="文本占位符 10"/>
          <p:cNvSpPr>
            <a:spLocks noGrp="1"/>
          </p:cNvSpPr>
          <p:nvPr>
            <p:ph type="body" sz="quarter" idx="12" hasCustomPrompt="1"/>
          </p:nvPr>
        </p:nvSpPr>
        <p:spPr>
          <a:xfrm>
            <a:off x="3468529" y="3431373"/>
            <a:ext cx="5254474" cy="553998"/>
          </a:xfrm>
          <a:prstGeom prst="rect">
            <a:avLst/>
          </a:prstGeom>
        </p:spPr>
        <p:txBody>
          <a:bodyPr wrap="square">
            <a:spAutoFit/>
          </a:bodyPr>
          <a:lstStyle>
            <a:lvl1pPr marL="0" indent="0" algn="ctr" defTabSz="914377">
              <a:lnSpc>
                <a:spcPct val="150000"/>
              </a:lnSpc>
              <a:buNone/>
              <a:defRPr lang="zh-CN" altLang="en-US" sz="1000" dirty="0">
                <a:solidFill>
                  <a:schemeClr val="tx1">
                    <a:lumMod val="50000"/>
                    <a:lumOff val="50000"/>
                  </a:schemeClr>
                </a:solidFill>
              </a:defRPr>
            </a:lvl1pPr>
          </a:lstStyle>
          <a:p>
            <a:pPr marL="0" lvl="0" algn="ctr" defTabSz="914377">
              <a:lnSpc>
                <a:spcPct val="150000"/>
              </a:lnSpc>
            </a:pPr>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352059883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页_1">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4"/>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4"/>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2"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6" name="文本占位符 15">
            <a:extLst>
              <a:ext uri="{FF2B5EF4-FFF2-40B4-BE49-F238E27FC236}">
                <a16:creationId xmlns:a16="http://schemas.microsoft.com/office/drawing/2014/main" id="{CF3BA06D-C890-4F95-8DD2-51A84DC5332A}"/>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p>
        </p:txBody>
      </p:sp>
    </p:spTree>
    <p:extLst>
      <p:ext uri="{BB962C8B-B14F-4D97-AF65-F5344CB8AC3E}">
        <p14:creationId xmlns:p14="http://schemas.microsoft.com/office/powerpoint/2010/main" val="20272445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页_2">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3"/>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3"/>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2" name="文本占位符 15">
            <a:extLst>
              <a:ext uri="{FF2B5EF4-FFF2-40B4-BE49-F238E27FC236}">
                <a16:creationId xmlns:a16="http://schemas.microsoft.com/office/drawing/2014/main" id="{A89CAC38-0C85-410A-BD76-E648D55C781F}"/>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rgbClr val="92D050"/>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rgbClr val="92D050"/>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L="1562070" marR="0" indent="-342900" algn="l" defTabSz="914400" rtl="0" eaLnBrk="0" fontAlgn="base" latinLnBrk="0" hangingPunct="0">
              <a:lnSpc>
                <a:spcPct val="100000"/>
              </a:lnSpc>
              <a:spcAft>
                <a:spcPct val="0"/>
              </a:spcAft>
              <a:buClr>
                <a:srgbClr val="92D050"/>
              </a:buClr>
              <a:buSzTx/>
              <a:buFont typeface="Wingdings" panose="05000000000000000000" pitchFamily="2" charset="2"/>
              <a:buChar char="p"/>
              <a:tabLst/>
              <a:defRPr kumimoji="0" lang="zh-CN" altLang="en-US" sz="18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endParaRPr lang="en-US" altLang="zh-CN" dirty="0"/>
          </a:p>
          <a:p>
            <a:pPr lvl="2"/>
            <a:r>
              <a:rPr lang="zh-CN" altLang="en-US" dirty="0"/>
              <a:t>三级</a:t>
            </a:r>
          </a:p>
        </p:txBody>
      </p:sp>
    </p:spTree>
    <p:extLst>
      <p:ext uri="{BB962C8B-B14F-4D97-AF65-F5344CB8AC3E}">
        <p14:creationId xmlns:p14="http://schemas.microsoft.com/office/powerpoint/2010/main" val="168903154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内容页_3">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2"/>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2"/>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2" name="文本占位符 15">
            <a:extLst>
              <a:ext uri="{FF2B5EF4-FFF2-40B4-BE49-F238E27FC236}">
                <a16:creationId xmlns:a16="http://schemas.microsoft.com/office/drawing/2014/main" id="{7309FC78-C5A9-40A8-96C3-A08630E1B146}"/>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rgbClr val="FFC000"/>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rgbClr val="FFC000"/>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L="1562070" marR="0" indent="-342900" algn="l" defTabSz="914400" rtl="0" eaLnBrk="0" fontAlgn="base" latinLnBrk="0" hangingPunct="0">
              <a:lnSpc>
                <a:spcPct val="100000"/>
              </a:lnSpc>
              <a:spcAft>
                <a:spcPct val="0"/>
              </a:spcAft>
              <a:buClr>
                <a:srgbClr val="FFC000"/>
              </a:buClr>
              <a:buSzTx/>
              <a:buFont typeface="Wingdings" panose="05000000000000000000" pitchFamily="2" charset="2"/>
              <a:buChar char="p"/>
              <a:tabLst/>
              <a:defRPr kumimoji="0" lang="zh-CN" altLang="en-US" sz="18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endParaRPr lang="en-US" altLang="zh-CN" dirty="0"/>
          </a:p>
          <a:p>
            <a:pPr lvl="2"/>
            <a:r>
              <a:rPr lang="zh-CN" altLang="en-US" dirty="0"/>
              <a:t>三级</a:t>
            </a:r>
          </a:p>
        </p:txBody>
      </p:sp>
    </p:spTree>
    <p:extLst>
      <p:ext uri="{BB962C8B-B14F-4D97-AF65-F5344CB8AC3E}">
        <p14:creationId xmlns:p14="http://schemas.microsoft.com/office/powerpoint/2010/main" val="1398481230"/>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内容页_4">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1"/>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
        <p:nvSpPr>
          <p:cNvPr id="12" name="文本占位符 15">
            <a:extLst>
              <a:ext uri="{FF2B5EF4-FFF2-40B4-BE49-F238E27FC236}">
                <a16:creationId xmlns:a16="http://schemas.microsoft.com/office/drawing/2014/main" id="{11AA8D0D-B89D-42A9-B048-30E43691C2F1}"/>
              </a:ext>
            </a:extLst>
          </p:cNvPr>
          <p:cNvSpPr>
            <a:spLocks noGrp="1"/>
          </p:cNvSpPr>
          <p:nvPr>
            <p:ph type="body" sz="quarter" idx="16"/>
          </p:nvPr>
        </p:nvSpPr>
        <p:spPr>
          <a:xfrm>
            <a:off x="695400" y="1385317"/>
            <a:ext cx="10058400" cy="3219450"/>
          </a:xfrm>
          <a:prstGeom prst="rect">
            <a:avLst/>
          </a:prstGeom>
        </p:spPr>
        <p:txBody>
          <a:bodyPr/>
          <a:lstStyle>
            <a:lvl1pPr marL="457189" marR="0" indent="-457189" algn="l" defTabSz="914400" rtl="0" eaLnBrk="0" fontAlgn="base" latinLnBrk="0" hangingPunct="0">
              <a:lnSpc>
                <a:spcPct val="100000"/>
              </a:lnSpc>
              <a:spcAft>
                <a:spcPct val="0"/>
              </a:spcAft>
              <a:buClr>
                <a:srgbClr val="C00000"/>
              </a:buClr>
              <a:buSzTx/>
              <a:buFont typeface="Wingdings" panose="05000000000000000000" pitchFamily="2" charset="2"/>
              <a:buChar char="p"/>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1pPr>
            <a:lvl2pPr marL="990575" marR="0" indent="-380990" algn="l" defTabSz="914400" rtl="0" eaLnBrk="0" fontAlgn="base" latinLnBrk="0" hangingPunct="0">
              <a:lnSpc>
                <a:spcPct val="100000"/>
              </a:lnSpc>
              <a:spcAft>
                <a:spcPct val="0"/>
              </a:spcAft>
              <a:buClr>
                <a:srgbClr val="C00000"/>
              </a:buClr>
              <a:buSzTx/>
              <a:buFont typeface="Wingdings" panose="05000000000000000000" pitchFamily="2" charset="2"/>
              <a:buChar char="n"/>
              <a:tabLst/>
              <a:defRPr kumimoji="0" lang="zh-CN" altLang="en-US" sz="2000" b="0" i="0" u="none" strike="noStrike" kern="0" cap="none" spc="0" normalizeH="0" baseline="0" dirty="0" smtClean="0">
                <a:ln>
                  <a:noFill/>
                </a:ln>
                <a:solidFill>
                  <a:sysClr val="windowText" lastClr="000000"/>
                </a:solidFill>
                <a:effectLst/>
                <a:uLnTx/>
                <a:uFillTx/>
                <a:latin typeface="+mj-ea"/>
                <a:ea typeface="+mj-ea"/>
                <a:cs typeface="+mn-cs"/>
              </a:defRPr>
            </a:lvl2pPr>
            <a:lvl3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3pPr>
            <a:lvl4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smtClean="0">
                <a:ln>
                  <a:noFill/>
                </a:ln>
                <a:solidFill>
                  <a:sysClr val="windowText" lastClr="000000"/>
                </a:solidFill>
                <a:effectLst/>
                <a:uLnTx/>
                <a:uFillTx/>
                <a:latin typeface="+mj-ea"/>
                <a:ea typeface="+mj-ea"/>
                <a:cs typeface="+mn-cs"/>
              </a:defRPr>
            </a:lvl4pPr>
            <a:lvl5pPr marR="0" algn="l" defTabSz="914400" rtl="0" eaLnBrk="0" fontAlgn="base" latinLnBrk="0" hangingPunct="0">
              <a:lnSpc>
                <a:spcPct val="100000"/>
              </a:lnSpc>
              <a:spcAft>
                <a:spcPct val="0"/>
              </a:spcAft>
              <a:buClr>
                <a:schemeClr val="accent4">
                  <a:lumMod val="75000"/>
                </a:schemeClr>
              </a:buClr>
              <a:buSzTx/>
              <a:buFont typeface="Wingdings" panose="05000000000000000000" pitchFamily="2" charset="2"/>
              <a:tabLst/>
              <a:defRPr kumimoji="0" lang="zh-CN" altLang="en-US" sz="2400" b="0" i="0" u="none" strike="noStrike" kern="0" cap="none" spc="0" normalizeH="0" baseline="0" dirty="0">
                <a:ln>
                  <a:noFill/>
                </a:ln>
                <a:solidFill>
                  <a:sysClr val="windowText" lastClr="000000"/>
                </a:solidFill>
                <a:effectLst/>
                <a:uLnTx/>
                <a:uFillTx/>
                <a:latin typeface="+mj-ea"/>
                <a:ea typeface="+mj-ea"/>
                <a:cs typeface="+mn-cs"/>
              </a:defRPr>
            </a:lvl5pPr>
          </a:lstStyle>
          <a:p>
            <a:pPr lvl="0"/>
            <a:r>
              <a:rPr lang="zh-CN" altLang="en-US" dirty="0"/>
              <a:t>单击此处编辑母版文本样式</a:t>
            </a:r>
          </a:p>
          <a:p>
            <a:pPr lvl="1"/>
            <a:r>
              <a:rPr lang="zh-CN" altLang="en-US" dirty="0"/>
              <a:t>二级</a:t>
            </a:r>
          </a:p>
        </p:txBody>
      </p:sp>
    </p:spTree>
    <p:extLst>
      <p:ext uri="{BB962C8B-B14F-4D97-AF65-F5344CB8AC3E}">
        <p14:creationId xmlns:p14="http://schemas.microsoft.com/office/powerpoint/2010/main" val="157588732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17" name="矩形 8"/>
          <p:cNvSpPr/>
          <p:nvPr userDrawn="1"/>
        </p:nvSpPr>
        <p:spPr>
          <a:xfrm>
            <a:off x="796539" y="206084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2144602"/>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2043693"/>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3161514"/>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3245269"/>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3144360"/>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18" name="矩形 8"/>
          <p:cNvSpPr/>
          <p:nvPr userDrawn="1"/>
        </p:nvSpPr>
        <p:spPr>
          <a:xfrm>
            <a:off x="796539" y="4362628"/>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19" name="文本占位符 10"/>
          <p:cNvSpPr>
            <a:spLocks noGrp="1"/>
          </p:cNvSpPr>
          <p:nvPr>
            <p:ph type="body" sz="quarter" idx="17" hasCustomPrompt="1"/>
          </p:nvPr>
        </p:nvSpPr>
        <p:spPr>
          <a:xfrm>
            <a:off x="1628247" y="4446383"/>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20" name="文本占位符 10"/>
          <p:cNvSpPr>
            <a:spLocks noGrp="1"/>
          </p:cNvSpPr>
          <p:nvPr>
            <p:ph type="body" sz="quarter" idx="18" hasCustomPrompt="1"/>
          </p:nvPr>
        </p:nvSpPr>
        <p:spPr>
          <a:xfrm>
            <a:off x="800384" y="4345474"/>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2269701609"/>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85892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429348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作者</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508010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Impact Arial</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cn.bing.com</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@Smile</a:t>
            </a: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呆鱼</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17" name="矩形 8"/>
          <p:cNvSpPr/>
          <p:nvPr userDrawn="1"/>
        </p:nvSpPr>
        <p:spPr>
          <a:xfrm>
            <a:off x="796539" y="1415311"/>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1499066"/>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1398157"/>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2515978"/>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2599733"/>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2498824"/>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18" name="矩形 8"/>
          <p:cNvSpPr/>
          <p:nvPr userDrawn="1"/>
        </p:nvSpPr>
        <p:spPr>
          <a:xfrm>
            <a:off x="796539" y="3717092"/>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19" name="文本占位符 10"/>
          <p:cNvSpPr>
            <a:spLocks noGrp="1"/>
          </p:cNvSpPr>
          <p:nvPr>
            <p:ph type="body" sz="quarter" idx="17" hasCustomPrompt="1"/>
          </p:nvPr>
        </p:nvSpPr>
        <p:spPr>
          <a:xfrm>
            <a:off x="1628247" y="3800847"/>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20" name="文本占位符 10"/>
          <p:cNvSpPr>
            <a:spLocks noGrp="1"/>
          </p:cNvSpPr>
          <p:nvPr>
            <p:ph type="body" sz="quarter" idx="18" hasCustomPrompt="1"/>
          </p:nvPr>
        </p:nvSpPr>
        <p:spPr>
          <a:xfrm>
            <a:off x="800384" y="3699938"/>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21" name="矩形 8"/>
          <p:cNvSpPr/>
          <p:nvPr userDrawn="1"/>
        </p:nvSpPr>
        <p:spPr>
          <a:xfrm>
            <a:off x="796539" y="4918206"/>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22" name="文本占位符 10"/>
          <p:cNvSpPr>
            <a:spLocks noGrp="1"/>
          </p:cNvSpPr>
          <p:nvPr>
            <p:ph type="body" sz="quarter" idx="19" hasCustomPrompt="1"/>
          </p:nvPr>
        </p:nvSpPr>
        <p:spPr>
          <a:xfrm>
            <a:off x="1628247" y="5001961"/>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23" name="文本占位符 10"/>
          <p:cNvSpPr>
            <a:spLocks noGrp="1"/>
          </p:cNvSpPr>
          <p:nvPr>
            <p:ph type="body" sz="quarter" idx="20" hasCustomPrompt="1"/>
          </p:nvPr>
        </p:nvSpPr>
        <p:spPr>
          <a:xfrm>
            <a:off x="800384" y="4901052"/>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264673401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页">
    <p:spTree>
      <p:nvGrpSpPr>
        <p:cNvPr id="1" name=""/>
        <p:cNvGrpSpPr/>
        <p:nvPr/>
      </p:nvGrpSpPr>
      <p:grpSpPr>
        <a:xfrm>
          <a:off x="0" y="0"/>
          <a:ext cx="0" cy="0"/>
          <a:chOff x="0" y="0"/>
          <a:chExt cx="0" cy="0"/>
        </a:xfrm>
      </p:grpSpPr>
      <p:sp>
        <p:nvSpPr>
          <p:cNvPr id="17" name="矩形 8"/>
          <p:cNvSpPr/>
          <p:nvPr userDrawn="1"/>
        </p:nvSpPr>
        <p:spPr>
          <a:xfrm>
            <a:off x="796539" y="844832"/>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928587"/>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827678"/>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1945499"/>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2029254"/>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1928345"/>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18" name="矩形 8"/>
          <p:cNvSpPr/>
          <p:nvPr userDrawn="1"/>
        </p:nvSpPr>
        <p:spPr>
          <a:xfrm>
            <a:off x="796539" y="3146613"/>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19" name="文本占位符 10"/>
          <p:cNvSpPr>
            <a:spLocks noGrp="1"/>
          </p:cNvSpPr>
          <p:nvPr>
            <p:ph type="body" sz="quarter" idx="17" hasCustomPrompt="1"/>
          </p:nvPr>
        </p:nvSpPr>
        <p:spPr>
          <a:xfrm>
            <a:off x="1628247" y="3230368"/>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20" name="文本占位符 10"/>
          <p:cNvSpPr>
            <a:spLocks noGrp="1"/>
          </p:cNvSpPr>
          <p:nvPr>
            <p:ph type="body" sz="quarter" idx="18" hasCustomPrompt="1"/>
          </p:nvPr>
        </p:nvSpPr>
        <p:spPr>
          <a:xfrm>
            <a:off x="800384" y="3129459"/>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21" name="矩形 8"/>
          <p:cNvSpPr/>
          <p:nvPr userDrawn="1"/>
        </p:nvSpPr>
        <p:spPr>
          <a:xfrm>
            <a:off x="796539" y="434772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22" name="文本占位符 10"/>
          <p:cNvSpPr>
            <a:spLocks noGrp="1"/>
          </p:cNvSpPr>
          <p:nvPr>
            <p:ph type="body" sz="quarter" idx="19" hasCustomPrompt="1"/>
          </p:nvPr>
        </p:nvSpPr>
        <p:spPr>
          <a:xfrm>
            <a:off x="1628247" y="4431482"/>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23" name="文本占位符 10"/>
          <p:cNvSpPr>
            <a:spLocks noGrp="1"/>
          </p:cNvSpPr>
          <p:nvPr>
            <p:ph type="body" sz="quarter" idx="20" hasCustomPrompt="1"/>
          </p:nvPr>
        </p:nvSpPr>
        <p:spPr>
          <a:xfrm>
            <a:off x="800384" y="4330573"/>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
        <p:nvSpPr>
          <p:cNvPr id="30" name="矩形 8"/>
          <p:cNvSpPr/>
          <p:nvPr userDrawn="1"/>
        </p:nvSpPr>
        <p:spPr>
          <a:xfrm>
            <a:off x="796539" y="563259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sp>
        <p:nvSpPr>
          <p:cNvPr id="32" name="文本占位符 10"/>
          <p:cNvSpPr>
            <a:spLocks noGrp="1"/>
          </p:cNvSpPr>
          <p:nvPr>
            <p:ph type="body" sz="quarter" idx="21" hasCustomPrompt="1"/>
          </p:nvPr>
        </p:nvSpPr>
        <p:spPr>
          <a:xfrm>
            <a:off x="1628247" y="5716352"/>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6" name="文本占位符 10"/>
          <p:cNvSpPr>
            <a:spLocks noGrp="1"/>
          </p:cNvSpPr>
          <p:nvPr>
            <p:ph type="body" sz="quarter" idx="22" hasCustomPrompt="1"/>
          </p:nvPr>
        </p:nvSpPr>
        <p:spPr>
          <a:xfrm>
            <a:off x="800384" y="5615443"/>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10194897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17" name="矩形 8"/>
          <p:cNvSpPr/>
          <p:nvPr userDrawn="1"/>
        </p:nvSpPr>
        <p:spPr>
          <a:xfrm>
            <a:off x="796539" y="893975"/>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28247" y="977730"/>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0384" y="876821"/>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796539" y="179458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28247" y="1878342"/>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0384" y="1777433"/>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43" name="矩形 8"/>
          <p:cNvSpPr/>
          <p:nvPr userDrawn="1"/>
        </p:nvSpPr>
        <p:spPr>
          <a:xfrm>
            <a:off x="796539" y="2710415"/>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44" name="文本占位符 10"/>
          <p:cNvSpPr>
            <a:spLocks noGrp="1"/>
          </p:cNvSpPr>
          <p:nvPr>
            <p:ph type="body" sz="quarter" idx="17" hasCustomPrompt="1"/>
          </p:nvPr>
        </p:nvSpPr>
        <p:spPr>
          <a:xfrm>
            <a:off x="1628247" y="2794170"/>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45" name="文本占位符 10"/>
          <p:cNvSpPr>
            <a:spLocks noGrp="1"/>
          </p:cNvSpPr>
          <p:nvPr>
            <p:ph type="body" sz="quarter" idx="18" hasCustomPrompt="1"/>
          </p:nvPr>
        </p:nvSpPr>
        <p:spPr>
          <a:xfrm>
            <a:off x="800384" y="2693261"/>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46" name="矩形 8"/>
          <p:cNvSpPr/>
          <p:nvPr userDrawn="1"/>
        </p:nvSpPr>
        <p:spPr>
          <a:xfrm>
            <a:off x="796539" y="3611027"/>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47" name="文本占位符 10"/>
          <p:cNvSpPr>
            <a:spLocks noGrp="1"/>
          </p:cNvSpPr>
          <p:nvPr>
            <p:ph type="body" sz="quarter" idx="19" hasCustomPrompt="1"/>
          </p:nvPr>
        </p:nvSpPr>
        <p:spPr>
          <a:xfrm>
            <a:off x="1628247" y="3694782"/>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48" name="文本占位符 10"/>
          <p:cNvSpPr>
            <a:spLocks noGrp="1"/>
          </p:cNvSpPr>
          <p:nvPr>
            <p:ph type="body" sz="quarter" idx="20" hasCustomPrompt="1"/>
          </p:nvPr>
        </p:nvSpPr>
        <p:spPr>
          <a:xfrm>
            <a:off x="800384" y="3593873"/>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
        <p:nvSpPr>
          <p:cNvPr id="49" name="矩形 8"/>
          <p:cNvSpPr/>
          <p:nvPr userDrawn="1"/>
        </p:nvSpPr>
        <p:spPr>
          <a:xfrm>
            <a:off x="796539" y="4515269"/>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sp>
        <p:nvSpPr>
          <p:cNvPr id="50" name="文本占位符 10"/>
          <p:cNvSpPr>
            <a:spLocks noGrp="1"/>
          </p:cNvSpPr>
          <p:nvPr>
            <p:ph type="body" sz="quarter" idx="21" hasCustomPrompt="1"/>
          </p:nvPr>
        </p:nvSpPr>
        <p:spPr>
          <a:xfrm>
            <a:off x="1628247" y="4599024"/>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51" name="文本占位符 10"/>
          <p:cNvSpPr>
            <a:spLocks noGrp="1"/>
          </p:cNvSpPr>
          <p:nvPr>
            <p:ph type="body" sz="quarter" idx="22" hasCustomPrompt="1"/>
          </p:nvPr>
        </p:nvSpPr>
        <p:spPr>
          <a:xfrm>
            <a:off x="800384" y="4498115"/>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52" name="矩形 8"/>
          <p:cNvSpPr/>
          <p:nvPr userDrawn="1"/>
        </p:nvSpPr>
        <p:spPr>
          <a:xfrm>
            <a:off x="796539" y="5415881"/>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53" name="文本占位符 10"/>
          <p:cNvSpPr>
            <a:spLocks noGrp="1"/>
          </p:cNvSpPr>
          <p:nvPr>
            <p:ph type="body" sz="quarter" idx="23" hasCustomPrompt="1"/>
          </p:nvPr>
        </p:nvSpPr>
        <p:spPr>
          <a:xfrm>
            <a:off x="1628247" y="5499636"/>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54" name="文本占位符 10"/>
          <p:cNvSpPr>
            <a:spLocks noGrp="1"/>
          </p:cNvSpPr>
          <p:nvPr>
            <p:ph type="body" sz="quarter" idx="24" hasCustomPrompt="1"/>
          </p:nvPr>
        </p:nvSpPr>
        <p:spPr>
          <a:xfrm>
            <a:off x="800384" y="5398727"/>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86420173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六项目录页">
    <p:spTree>
      <p:nvGrpSpPr>
        <p:cNvPr id="1" name=""/>
        <p:cNvGrpSpPr/>
        <p:nvPr/>
      </p:nvGrpSpPr>
      <p:grpSpPr>
        <a:xfrm>
          <a:off x="0" y="0"/>
          <a:ext cx="0" cy="0"/>
          <a:chOff x="0" y="0"/>
          <a:chExt cx="0" cy="0"/>
        </a:xfrm>
      </p:grpSpPr>
      <p:sp>
        <p:nvSpPr>
          <p:cNvPr id="17" name="矩形 8"/>
          <p:cNvSpPr/>
          <p:nvPr userDrawn="1"/>
        </p:nvSpPr>
        <p:spPr>
          <a:xfrm>
            <a:off x="800384" y="277174"/>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grpSp>
        <p:nvGrpSpPr>
          <p:cNvPr id="24" name="组合 23"/>
          <p:cNvGrpSpPr/>
          <p:nvPr userDrawn="1"/>
        </p:nvGrpSpPr>
        <p:grpSpPr>
          <a:xfrm>
            <a:off x="6516048" y="0"/>
            <a:ext cx="5675952" cy="6858000"/>
            <a:chOff x="566555" y="877035"/>
            <a:chExt cx="2340260" cy="164545"/>
          </a:xfrm>
        </p:grpSpPr>
        <p:sp>
          <p:nvSpPr>
            <p:cNvPr id="25" name="矩形 24"/>
            <p:cNvSpPr/>
            <p:nvPr/>
          </p:nvSpPr>
          <p:spPr>
            <a:xfrm>
              <a:off x="566555" y="877035"/>
              <a:ext cx="585065" cy="1645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51620" y="877035"/>
              <a:ext cx="585065" cy="1645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36685" y="877035"/>
              <a:ext cx="585065" cy="164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21750" y="877035"/>
              <a:ext cx="585065" cy="164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userDrawn="1"/>
        </p:nvSpPr>
        <p:spPr>
          <a:xfrm>
            <a:off x="6516048" y="2663073"/>
            <a:ext cx="5675952" cy="1235941"/>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bg1"/>
              </a:solidFill>
              <a:latin typeface="+mj-lt"/>
            </a:endParaRPr>
          </a:p>
        </p:txBody>
      </p:sp>
      <p:sp>
        <p:nvSpPr>
          <p:cNvPr id="31" name="文本占位符 10"/>
          <p:cNvSpPr>
            <a:spLocks noGrp="1"/>
          </p:cNvSpPr>
          <p:nvPr>
            <p:ph type="body" sz="quarter" idx="11" hasCustomPrompt="1"/>
          </p:nvPr>
        </p:nvSpPr>
        <p:spPr>
          <a:xfrm>
            <a:off x="7225542" y="2906549"/>
            <a:ext cx="4256964" cy="748988"/>
          </a:xfrm>
          <a:prstGeom prst="rect">
            <a:avLst/>
          </a:prstGeom>
        </p:spPr>
        <p:txBody>
          <a:bodyPr wrap="square">
            <a:spAutoFit/>
          </a:bodyPr>
          <a:lstStyle>
            <a:lvl1pPr marL="0" indent="0" algn="ctr">
              <a:buNone/>
              <a:defRPr>
                <a:solidFill>
                  <a:schemeClr val="bg1"/>
                </a:solidFill>
                <a:latin typeface="+mj-lt"/>
              </a:defRPr>
            </a:lvl1pPr>
          </a:lstStyle>
          <a:p>
            <a:pPr lvl="0"/>
            <a:r>
              <a:rPr lang="en-US" altLang="zh-CN" dirty="0"/>
              <a:t>CONTENT</a:t>
            </a:r>
            <a:endParaRPr lang="zh-CN" altLang="en-US" dirty="0"/>
          </a:p>
        </p:txBody>
      </p:sp>
      <p:sp>
        <p:nvSpPr>
          <p:cNvPr id="34" name="文本占位符 10"/>
          <p:cNvSpPr>
            <a:spLocks noGrp="1"/>
          </p:cNvSpPr>
          <p:nvPr>
            <p:ph type="body" sz="quarter" idx="13" hasCustomPrompt="1"/>
          </p:nvPr>
        </p:nvSpPr>
        <p:spPr>
          <a:xfrm>
            <a:off x="1632092" y="360929"/>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35" name="文本占位符 10"/>
          <p:cNvSpPr>
            <a:spLocks noGrp="1"/>
          </p:cNvSpPr>
          <p:nvPr>
            <p:ph type="body" sz="quarter" idx="14" hasCustomPrompt="1"/>
          </p:nvPr>
        </p:nvSpPr>
        <p:spPr>
          <a:xfrm>
            <a:off x="804229" y="260020"/>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14" name="矩形 8"/>
          <p:cNvSpPr/>
          <p:nvPr userDrawn="1"/>
        </p:nvSpPr>
        <p:spPr>
          <a:xfrm>
            <a:off x="800384" y="1177786"/>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15" name="文本占位符 10"/>
          <p:cNvSpPr>
            <a:spLocks noGrp="1"/>
          </p:cNvSpPr>
          <p:nvPr>
            <p:ph type="body" sz="quarter" idx="15" hasCustomPrompt="1"/>
          </p:nvPr>
        </p:nvSpPr>
        <p:spPr>
          <a:xfrm>
            <a:off x="1632092" y="1261541"/>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16" name="文本占位符 10"/>
          <p:cNvSpPr>
            <a:spLocks noGrp="1"/>
          </p:cNvSpPr>
          <p:nvPr>
            <p:ph type="body" sz="quarter" idx="16" hasCustomPrompt="1"/>
          </p:nvPr>
        </p:nvSpPr>
        <p:spPr>
          <a:xfrm>
            <a:off x="804229" y="1160632"/>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43" name="矩形 8"/>
          <p:cNvSpPr/>
          <p:nvPr userDrawn="1"/>
        </p:nvSpPr>
        <p:spPr>
          <a:xfrm>
            <a:off x="800384" y="2093614"/>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2"/>
              </a:solidFill>
              <a:latin typeface="+mj-lt"/>
            </a:endParaRPr>
          </a:p>
        </p:txBody>
      </p:sp>
      <p:sp>
        <p:nvSpPr>
          <p:cNvPr id="44" name="文本占位符 10"/>
          <p:cNvSpPr>
            <a:spLocks noGrp="1"/>
          </p:cNvSpPr>
          <p:nvPr>
            <p:ph type="body" sz="quarter" idx="17" hasCustomPrompt="1"/>
          </p:nvPr>
        </p:nvSpPr>
        <p:spPr>
          <a:xfrm>
            <a:off x="1632092" y="2177369"/>
            <a:ext cx="3367087" cy="400110"/>
          </a:xfrm>
          <a:prstGeom prst="rect">
            <a:avLst/>
          </a:prstGeom>
        </p:spPr>
        <p:txBody>
          <a:bodyPr wrap="square">
            <a:spAutoFit/>
          </a:bodyPr>
          <a:lstStyle>
            <a:lvl1pPr marL="0" indent="0" algn="l">
              <a:buNone/>
              <a:defRPr sz="2000" baseline="0">
                <a:solidFill>
                  <a:schemeClr val="accent2"/>
                </a:solidFill>
              </a:defRPr>
            </a:lvl1pPr>
          </a:lstStyle>
          <a:p>
            <a:pPr lvl="0"/>
            <a:r>
              <a:rPr lang="en-US" altLang="zh-CN" dirty="0"/>
              <a:t>Part One </a:t>
            </a:r>
            <a:r>
              <a:rPr lang="zh-CN" altLang="en-US" dirty="0"/>
              <a:t>输入标题</a:t>
            </a:r>
          </a:p>
        </p:txBody>
      </p:sp>
      <p:sp>
        <p:nvSpPr>
          <p:cNvPr id="45" name="文本占位符 10"/>
          <p:cNvSpPr>
            <a:spLocks noGrp="1"/>
          </p:cNvSpPr>
          <p:nvPr>
            <p:ph type="body" sz="quarter" idx="18" hasCustomPrompt="1"/>
          </p:nvPr>
        </p:nvSpPr>
        <p:spPr>
          <a:xfrm>
            <a:off x="804229" y="2076460"/>
            <a:ext cx="640820" cy="584775"/>
          </a:xfrm>
          <a:prstGeom prst="rect">
            <a:avLst/>
          </a:prstGeom>
        </p:spPr>
        <p:txBody>
          <a:bodyPr wrap="square">
            <a:spAutoFit/>
          </a:bodyPr>
          <a:lstStyle>
            <a:lvl1pPr marL="0" indent="0" algn="ctr">
              <a:buNone/>
              <a:defRPr sz="3200">
                <a:solidFill>
                  <a:schemeClr val="accent2"/>
                </a:solidFill>
                <a:latin typeface="+mj-lt"/>
              </a:defRPr>
            </a:lvl1pPr>
          </a:lstStyle>
          <a:p>
            <a:pPr lvl="0"/>
            <a:r>
              <a:rPr lang="en-US" altLang="zh-CN" dirty="0"/>
              <a:t>1</a:t>
            </a:r>
            <a:endParaRPr lang="zh-CN" altLang="en-US" dirty="0"/>
          </a:p>
        </p:txBody>
      </p:sp>
      <p:sp>
        <p:nvSpPr>
          <p:cNvPr id="46" name="矩形 8"/>
          <p:cNvSpPr/>
          <p:nvPr userDrawn="1"/>
        </p:nvSpPr>
        <p:spPr>
          <a:xfrm>
            <a:off x="800384" y="2994226"/>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47" name="文本占位符 10"/>
          <p:cNvSpPr>
            <a:spLocks noGrp="1"/>
          </p:cNvSpPr>
          <p:nvPr>
            <p:ph type="body" sz="quarter" idx="19" hasCustomPrompt="1"/>
          </p:nvPr>
        </p:nvSpPr>
        <p:spPr>
          <a:xfrm>
            <a:off x="1632092" y="3077981"/>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48" name="文本占位符 10"/>
          <p:cNvSpPr>
            <a:spLocks noGrp="1"/>
          </p:cNvSpPr>
          <p:nvPr>
            <p:ph type="body" sz="quarter" idx="20" hasCustomPrompt="1"/>
          </p:nvPr>
        </p:nvSpPr>
        <p:spPr>
          <a:xfrm>
            <a:off x="804229" y="2977072"/>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
        <p:nvSpPr>
          <p:cNvPr id="49" name="矩形 8"/>
          <p:cNvSpPr/>
          <p:nvPr userDrawn="1"/>
        </p:nvSpPr>
        <p:spPr>
          <a:xfrm>
            <a:off x="800384" y="3898468"/>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rgbClr val="1A7BAE"/>
              </a:solidFill>
              <a:latin typeface="+mj-lt"/>
            </a:endParaRPr>
          </a:p>
        </p:txBody>
      </p:sp>
      <p:sp>
        <p:nvSpPr>
          <p:cNvPr id="50" name="文本占位符 10"/>
          <p:cNvSpPr>
            <a:spLocks noGrp="1"/>
          </p:cNvSpPr>
          <p:nvPr>
            <p:ph type="body" sz="quarter" idx="21" hasCustomPrompt="1"/>
          </p:nvPr>
        </p:nvSpPr>
        <p:spPr>
          <a:xfrm>
            <a:off x="1632092" y="3982223"/>
            <a:ext cx="3367087" cy="400110"/>
          </a:xfrm>
          <a:prstGeom prst="rect">
            <a:avLst/>
          </a:prstGeom>
        </p:spPr>
        <p:txBody>
          <a:bodyPr wrap="square">
            <a:spAutoFit/>
          </a:bodyPr>
          <a:lstStyle>
            <a:lvl1pPr marL="0" indent="0" algn="l">
              <a:buNone/>
              <a:defRPr sz="2000" baseline="0">
                <a:solidFill>
                  <a:schemeClr val="accent4"/>
                </a:solidFill>
              </a:defRPr>
            </a:lvl1pPr>
          </a:lstStyle>
          <a:p>
            <a:pPr lvl="0"/>
            <a:r>
              <a:rPr lang="en-US" altLang="zh-CN" dirty="0"/>
              <a:t>Part One </a:t>
            </a:r>
            <a:r>
              <a:rPr lang="zh-CN" altLang="en-US" dirty="0"/>
              <a:t>输入标题</a:t>
            </a:r>
          </a:p>
        </p:txBody>
      </p:sp>
      <p:sp>
        <p:nvSpPr>
          <p:cNvPr id="51" name="文本占位符 10"/>
          <p:cNvSpPr>
            <a:spLocks noGrp="1"/>
          </p:cNvSpPr>
          <p:nvPr>
            <p:ph type="body" sz="quarter" idx="22" hasCustomPrompt="1"/>
          </p:nvPr>
        </p:nvSpPr>
        <p:spPr>
          <a:xfrm>
            <a:off x="804229" y="3881314"/>
            <a:ext cx="640820" cy="584775"/>
          </a:xfrm>
          <a:prstGeom prst="rect">
            <a:avLst/>
          </a:prstGeom>
        </p:spPr>
        <p:txBody>
          <a:bodyPr wrap="square">
            <a:spAutoFit/>
          </a:bodyPr>
          <a:lstStyle>
            <a:lvl1pPr marL="0" indent="0" algn="ctr">
              <a:buNone/>
              <a:defRPr sz="3200">
                <a:solidFill>
                  <a:schemeClr val="accent4"/>
                </a:solidFill>
                <a:latin typeface="+mj-lt"/>
              </a:defRPr>
            </a:lvl1pPr>
          </a:lstStyle>
          <a:p>
            <a:pPr lvl="0"/>
            <a:r>
              <a:rPr lang="en-US" altLang="zh-CN" dirty="0"/>
              <a:t>1</a:t>
            </a:r>
            <a:endParaRPr lang="zh-CN" altLang="en-US" dirty="0"/>
          </a:p>
        </p:txBody>
      </p:sp>
      <p:sp>
        <p:nvSpPr>
          <p:cNvPr id="52" name="矩形 8"/>
          <p:cNvSpPr/>
          <p:nvPr userDrawn="1"/>
        </p:nvSpPr>
        <p:spPr>
          <a:xfrm>
            <a:off x="800384" y="4799080"/>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3"/>
              </a:solidFill>
              <a:latin typeface="+mj-lt"/>
            </a:endParaRPr>
          </a:p>
        </p:txBody>
      </p:sp>
      <p:sp>
        <p:nvSpPr>
          <p:cNvPr id="53" name="文本占位符 10"/>
          <p:cNvSpPr>
            <a:spLocks noGrp="1"/>
          </p:cNvSpPr>
          <p:nvPr>
            <p:ph type="body" sz="quarter" idx="23" hasCustomPrompt="1"/>
          </p:nvPr>
        </p:nvSpPr>
        <p:spPr>
          <a:xfrm>
            <a:off x="1632092" y="4882835"/>
            <a:ext cx="3367087" cy="400110"/>
          </a:xfrm>
          <a:prstGeom prst="rect">
            <a:avLst/>
          </a:prstGeom>
        </p:spPr>
        <p:txBody>
          <a:bodyPr wrap="square">
            <a:spAutoFit/>
          </a:bodyPr>
          <a:lstStyle>
            <a:lvl1pPr marL="0" indent="0" algn="l">
              <a:buNone/>
              <a:defRPr sz="2000" baseline="0">
                <a:solidFill>
                  <a:schemeClr val="accent3"/>
                </a:solidFill>
              </a:defRPr>
            </a:lvl1pPr>
          </a:lstStyle>
          <a:p>
            <a:pPr lvl="0"/>
            <a:r>
              <a:rPr lang="en-US" altLang="zh-CN" dirty="0"/>
              <a:t>Part One </a:t>
            </a:r>
            <a:r>
              <a:rPr lang="zh-CN" altLang="en-US" dirty="0"/>
              <a:t>输入标题</a:t>
            </a:r>
          </a:p>
        </p:txBody>
      </p:sp>
      <p:sp>
        <p:nvSpPr>
          <p:cNvPr id="54" name="文本占位符 10"/>
          <p:cNvSpPr>
            <a:spLocks noGrp="1"/>
          </p:cNvSpPr>
          <p:nvPr>
            <p:ph type="body" sz="quarter" idx="24" hasCustomPrompt="1"/>
          </p:nvPr>
        </p:nvSpPr>
        <p:spPr>
          <a:xfrm>
            <a:off x="804229" y="4781926"/>
            <a:ext cx="640820" cy="584775"/>
          </a:xfrm>
          <a:prstGeom prst="rect">
            <a:avLst/>
          </a:prstGeom>
        </p:spPr>
        <p:txBody>
          <a:bodyPr wrap="square">
            <a:spAutoFit/>
          </a:bodyPr>
          <a:lstStyle>
            <a:lvl1pPr marL="0" indent="0" algn="ctr">
              <a:buNone/>
              <a:defRPr sz="3200">
                <a:solidFill>
                  <a:schemeClr val="accent3"/>
                </a:solidFill>
                <a:latin typeface="+mj-lt"/>
              </a:defRPr>
            </a:lvl1pPr>
          </a:lstStyle>
          <a:p>
            <a:pPr lvl="0"/>
            <a:r>
              <a:rPr lang="en-US" altLang="zh-CN" dirty="0"/>
              <a:t>1</a:t>
            </a:r>
            <a:endParaRPr lang="zh-CN" altLang="en-US" dirty="0"/>
          </a:p>
        </p:txBody>
      </p:sp>
      <p:sp>
        <p:nvSpPr>
          <p:cNvPr id="36" name="矩形 8">
            <a:extLst>
              <a:ext uri="{FF2B5EF4-FFF2-40B4-BE49-F238E27FC236}">
                <a16:creationId xmlns:a16="http://schemas.microsoft.com/office/drawing/2014/main" id="{9B612B2B-E787-41D3-ACF9-72EC7FFE44CE}"/>
              </a:ext>
            </a:extLst>
          </p:cNvPr>
          <p:cNvSpPr/>
          <p:nvPr userDrawn="1"/>
        </p:nvSpPr>
        <p:spPr>
          <a:xfrm>
            <a:off x="816902" y="5699692"/>
            <a:ext cx="698984" cy="56762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1"/>
              </a:solidFill>
              <a:latin typeface="+mj-lt"/>
            </a:endParaRPr>
          </a:p>
        </p:txBody>
      </p:sp>
      <p:sp>
        <p:nvSpPr>
          <p:cNvPr id="37" name="文本占位符 10">
            <a:extLst>
              <a:ext uri="{FF2B5EF4-FFF2-40B4-BE49-F238E27FC236}">
                <a16:creationId xmlns:a16="http://schemas.microsoft.com/office/drawing/2014/main" id="{B24947ED-7E1A-4228-913F-79165BFB559D}"/>
              </a:ext>
            </a:extLst>
          </p:cNvPr>
          <p:cNvSpPr>
            <a:spLocks noGrp="1"/>
          </p:cNvSpPr>
          <p:nvPr>
            <p:ph type="body" sz="quarter" idx="25" hasCustomPrompt="1"/>
          </p:nvPr>
        </p:nvSpPr>
        <p:spPr>
          <a:xfrm>
            <a:off x="1648610" y="5783447"/>
            <a:ext cx="3367087" cy="400110"/>
          </a:xfrm>
          <a:prstGeom prst="rect">
            <a:avLst/>
          </a:prstGeom>
        </p:spPr>
        <p:txBody>
          <a:bodyPr wrap="square">
            <a:spAutoFit/>
          </a:bodyPr>
          <a:lstStyle>
            <a:lvl1pPr marL="0" indent="0" algn="l">
              <a:buNone/>
              <a:defRPr sz="2000" baseline="0">
                <a:solidFill>
                  <a:schemeClr val="accent1"/>
                </a:solidFill>
              </a:defRPr>
            </a:lvl1pPr>
          </a:lstStyle>
          <a:p>
            <a:pPr lvl="0"/>
            <a:r>
              <a:rPr lang="en-US" altLang="zh-CN" dirty="0"/>
              <a:t>Part One </a:t>
            </a:r>
            <a:r>
              <a:rPr lang="zh-CN" altLang="en-US" dirty="0"/>
              <a:t>输入标题</a:t>
            </a:r>
          </a:p>
        </p:txBody>
      </p:sp>
      <p:sp>
        <p:nvSpPr>
          <p:cNvPr id="38" name="文本占位符 10">
            <a:extLst>
              <a:ext uri="{FF2B5EF4-FFF2-40B4-BE49-F238E27FC236}">
                <a16:creationId xmlns:a16="http://schemas.microsoft.com/office/drawing/2014/main" id="{A0B31959-BE78-440B-8581-100050F371FF}"/>
              </a:ext>
            </a:extLst>
          </p:cNvPr>
          <p:cNvSpPr>
            <a:spLocks noGrp="1"/>
          </p:cNvSpPr>
          <p:nvPr>
            <p:ph type="body" sz="quarter" idx="26" hasCustomPrompt="1"/>
          </p:nvPr>
        </p:nvSpPr>
        <p:spPr>
          <a:xfrm>
            <a:off x="820747" y="5682538"/>
            <a:ext cx="640820" cy="584775"/>
          </a:xfrm>
          <a:prstGeom prst="rect">
            <a:avLst/>
          </a:prstGeom>
        </p:spPr>
        <p:txBody>
          <a:bodyPr wrap="square">
            <a:spAutoFit/>
          </a:bodyPr>
          <a:lstStyle>
            <a:lvl1pPr marL="0" indent="0" algn="ctr">
              <a:buNone/>
              <a:defRPr sz="3200">
                <a:solidFill>
                  <a:schemeClr val="accent1"/>
                </a:solidFill>
                <a:latin typeface="+mj-lt"/>
              </a:defRPr>
            </a:lvl1pPr>
          </a:lstStyle>
          <a:p>
            <a:pPr lvl="0"/>
            <a:r>
              <a:rPr lang="en-US" altLang="zh-CN" dirty="0"/>
              <a:t>1</a:t>
            </a:r>
            <a:endParaRPr lang="zh-CN" altLang="en-US" dirty="0"/>
          </a:p>
        </p:txBody>
      </p:sp>
    </p:spTree>
    <p:extLst>
      <p:ext uri="{BB962C8B-B14F-4D97-AF65-F5344CB8AC3E}">
        <p14:creationId xmlns:p14="http://schemas.microsoft.com/office/powerpoint/2010/main" val="407776455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1">
    <p:bg>
      <p:bgPr>
        <a:solidFill>
          <a:schemeClr val="accent4"/>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ONE</a:t>
            </a:r>
            <a:endParaRPr lang="zh-CN" altLang="en-US" dirty="0"/>
          </a:p>
        </p:txBody>
      </p:sp>
      <p:sp>
        <p:nvSpPr>
          <p:cNvPr id="9" name="文本占位符 10"/>
          <p:cNvSpPr>
            <a:spLocks noGrp="1"/>
          </p:cNvSpPr>
          <p:nvPr>
            <p:ph type="body" sz="quarter" idx="12" hasCustomPrompt="1"/>
          </p:nvPr>
        </p:nvSpPr>
        <p:spPr>
          <a:xfrm>
            <a:off x="1" y="-2219126"/>
            <a:ext cx="3842719"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1</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84207629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2">
    <p:bg>
      <p:bgPr>
        <a:solidFill>
          <a:schemeClr val="accent3"/>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TWO</a:t>
            </a:r>
            <a:endParaRPr lang="zh-CN" altLang="en-US" dirty="0"/>
          </a:p>
        </p:txBody>
      </p:sp>
      <p:sp>
        <p:nvSpPr>
          <p:cNvPr id="9" name="文本占位符 10"/>
          <p:cNvSpPr>
            <a:spLocks noGrp="1"/>
          </p:cNvSpPr>
          <p:nvPr>
            <p:ph type="body" sz="quarter" idx="12" hasCustomPrompt="1"/>
          </p:nvPr>
        </p:nvSpPr>
        <p:spPr>
          <a:xfrm>
            <a:off x="1" y="-2219126"/>
            <a:ext cx="5006499"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2</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199449187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3">
    <p:bg>
      <p:bgPr>
        <a:solidFill>
          <a:schemeClr val="accent2"/>
        </a:solidFill>
        <a:effectLst/>
      </p:bgPr>
    </p:bg>
    <p:spTree>
      <p:nvGrpSpPr>
        <p:cNvPr id="1" name=""/>
        <p:cNvGrpSpPr/>
        <p:nvPr/>
      </p:nvGrpSpPr>
      <p:grpSpPr>
        <a:xfrm>
          <a:off x="0" y="0"/>
          <a:ext cx="0" cy="0"/>
          <a:chOff x="0" y="0"/>
          <a:chExt cx="0" cy="0"/>
        </a:xfrm>
      </p:grpSpPr>
      <p:sp>
        <p:nvSpPr>
          <p:cNvPr id="3" name="矩形 2"/>
          <p:cNvSpPr/>
          <p:nvPr userDrawn="1"/>
        </p:nvSpPr>
        <p:spPr>
          <a:xfrm>
            <a:off x="1" y="2742727"/>
            <a:ext cx="12192000" cy="8474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0"/>
          <p:cNvSpPr>
            <a:spLocks noGrp="1"/>
          </p:cNvSpPr>
          <p:nvPr>
            <p:ph type="body" sz="quarter" idx="11" hasCustomPrompt="1"/>
          </p:nvPr>
        </p:nvSpPr>
        <p:spPr>
          <a:xfrm>
            <a:off x="5194570" y="1826018"/>
            <a:ext cx="6569245" cy="1015663"/>
          </a:xfrm>
          <a:prstGeom prst="rect">
            <a:avLst/>
          </a:prstGeom>
        </p:spPr>
        <p:txBody>
          <a:bodyPr wrap="square">
            <a:spAutoFit/>
          </a:bodyPr>
          <a:lstStyle>
            <a:lvl1pPr marL="0" indent="0" algn="r">
              <a:buNone/>
              <a:defRPr sz="6000">
                <a:solidFill>
                  <a:schemeClr val="bg1"/>
                </a:solidFill>
                <a:latin typeface="+mj-lt"/>
              </a:defRPr>
            </a:lvl1pPr>
          </a:lstStyle>
          <a:p>
            <a:pPr lvl="0"/>
            <a:r>
              <a:rPr lang="en-US" altLang="zh-CN" dirty="0"/>
              <a:t>PART THREE</a:t>
            </a:r>
            <a:endParaRPr lang="zh-CN" altLang="en-US" dirty="0"/>
          </a:p>
        </p:txBody>
      </p:sp>
      <p:sp>
        <p:nvSpPr>
          <p:cNvPr id="9" name="文本占位符 10"/>
          <p:cNvSpPr>
            <a:spLocks noGrp="1"/>
          </p:cNvSpPr>
          <p:nvPr>
            <p:ph type="body" sz="quarter" idx="12" hasCustomPrompt="1"/>
          </p:nvPr>
        </p:nvSpPr>
        <p:spPr>
          <a:xfrm>
            <a:off x="1" y="-2219126"/>
            <a:ext cx="5277407" cy="11618565"/>
          </a:xfrm>
          <a:prstGeom prst="rect">
            <a:avLst/>
          </a:prstGeom>
          <a:noFill/>
          <a:effectLst>
            <a:outerShdw blurRad="165100" dist="76200" dir="1200000" algn="tl" rotWithShape="0">
              <a:prstClr val="black">
                <a:alpha val="10000"/>
              </a:prstClr>
            </a:outerShdw>
          </a:effectLst>
        </p:spPr>
        <p:txBody>
          <a:bodyPr wrap="none" rtlCol="0">
            <a:spAutoFit/>
          </a:bodyPr>
          <a:lstStyle>
            <a:lvl1pPr marL="0" indent="0">
              <a:buNone/>
              <a:defRPr lang="zh-CN" altLang="en-US" sz="74900" dirty="0">
                <a:solidFill>
                  <a:schemeClr val="bg1"/>
                </a:solidFill>
                <a:latin typeface="+mj-lt"/>
              </a:defRPr>
            </a:lvl1pPr>
          </a:lstStyle>
          <a:p>
            <a:pPr marL="0" lvl="0" defTabSz="914377"/>
            <a:r>
              <a:rPr lang="en-US" altLang="zh-CN" dirty="0"/>
              <a:t>3</a:t>
            </a:r>
            <a:endParaRPr lang="zh-CN" altLang="en-US" dirty="0"/>
          </a:p>
        </p:txBody>
      </p:sp>
      <p:sp>
        <p:nvSpPr>
          <p:cNvPr id="12" name="文本占位符 10"/>
          <p:cNvSpPr>
            <a:spLocks noGrp="1"/>
          </p:cNvSpPr>
          <p:nvPr>
            <p:ph type="body" sz="quarter" idx="13" hasCustomPrompt="1"/>
          </p:nvPr>
        </p:nvSpPr>
        <p:spPr>
          <a:xfrm>
            <a:off x="5194570" y="2791947"/>
            <a:ext cx="6569245" cy="748988"/>
          </a:xfrm>
          <a:prstGeom prst="rect">
            <a:avLst/>
          </a:prstGeom>
        </p:spPr>
        <p:txBody>
          <a:bodyPr wrap="square">
            <a:spAutoFit/>
          </a:bodyPr>
          <a:lstStyle>
            <a:lvl1pPr marL="0" marR="0" indent="0" algn="r" defTabSz="121917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lang="zh-CN" altLang="en-US" dirty="0"/>
              <a:t>请在此处输入标题</a:t>
            </a:r>
          </a:p>
        </p:txBody>
      </p:sp>
      <p:sp>
        <p:nvSpPr>
          <p:cNvPr id="14" name="文本占位符 10"/>
          <p:cNvSpPr>
            <a:spLocks noGrp="1"/>
          </p:cNvSpPr>
          <p:nvPr>
            <p:ph type="body" sz="quarter" idx="15" hasCustomPrompt="1"/>
          </p:nvPr>
        </p:nvSpPr>
        <p:spPr>
          <a:xfrm>
            <a:off x="5194570" y="3636243"/>
            <a:ext cx="6569245" cy="461665"/>
          </a:xfrm>
          <a:prstGeom prst="rect">
            <a:avLst/>
          </a:prstGeom>
        </p:spPr>
        <p:txBody>
          <a:bodyPr wrap="square">
            <a:spAutoFit/>
          </a:bodyPr>
          <a:lstStyle>
            <a:lvl1pPr marL="0" indent="0" algn="r">
              <a:buNone/>
              <a:defRPr sz="1200">
                <a:solidFill>
                  <a:schemeClr val="bg1"/>
                </a:solidFill>
              </a:defRPr>
            </a:lvl1pPr>
          </a:lstStyle>
          <a:p>
            <a:pPr lvl="0"/>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spTree>
    <p:extLst>
      <p:ext uri="{BB962C8B-B14F-4D97-AF65-F5344CB8AC3E}">
        <p14:creationId xmlns:p14="http://schemas.microsoft.com/office/powerpoint/2010/main" val="38081802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547448"/>
      </p:ext>
    </p:extLst>
  </p:cSld>
  <p:clrMap bg1="lt1" tx1="dk1" bg2="lt2" tx2="dk2" accent1="accent1" accent2="accent2" accent3="accent3" accent4="accent4" accent5="accent5" accent6="accent6" hlink="hlink" folHlink="folHlink"/>
  <p:sldLayoutIdLst>
    <p:sldLayoutId id="2147483687" r:id="rId1"/>
    <p:sldLayoutId id="2147483694" r:id="rId2"/>
    <p:sldLayoutId id="2147483692" r:id="rId3"/>
    <p:sldLayoutId id="2147483695" r:id="rId4"/>
    <p:sldLayoutId id="2147483696" r:id="rId5"/>
    <p:sldLayoutId id="2147483706" r:id="rId6"/>
    <p:sldLayoutId id="2147483697" r:id="rId7"/>
    <p:sldLayoutId id="2147483698" r:id="rId8"/>
    <p:sldLayoutId id="2147483699" r:id="rId9"/>
    <p:sldLayoutId id="2147483700" r:id="rId10"/>
    <p:sldLayoutId id="2147483688" r:id="rId11"/>
    <p:sldLayoutId id="2147483689" r:id="rId12"/>
    <p:sldLayoutId id="2147483690" r:id="rId13"/>
    <p:sldLayoutId id="2147483691" r:id="rId14"/>
    <p:sldLayoutId id="2147483693" r:id="rId15"/>
    <p:sldLayoutId id="2147483702" r:id="rId16"/>
    <p:sldLayoutId id="2147483704" r:id="rId17"/>
    <p:sldLayoutId id="2147483705" r:id="rId18"/>
    <p:sldLayoutId id="2147483703" r:id="rId19"/>
    <p:sldLayoutId id="2147483701" r:id="rId20"/>
  </p:sldLayoutIdLst>
  <p:transition spd="slow">
    <p:push dir="u"/>
  </p:transition>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ffice.msn.com.cn/" TargetMode="External"/><Relationship Id="rId1" Type="http://schemas.openxmlformats.org/officeDocument/2006/relationships/slideLayout" Target="../slideLayouts/slideLayout10.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hyperlink" Target="https://archive.apache.org/dist/kafka/0.10.2.0/kafka_2.11-0.10.2.0.tgz" TargetMode="Externa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98977" y="3567538"/>
            <a:ext cx="9938229" cy="1569660"/>
          </a:xfrm>
        </p:spPr>
        <p:txBody>
          <a:bodyPr/>
          <a:lstStyle/>
          <a:p>
            <a:r>
              <a:rPr lang="zh-CN" altLang="en-US" dirty="0">
                <a:solidFill>
                  <a:schemeClr val="accent1"/>
                </a:solidFill>
              </a:rPr>
              <a:t>大数据</a:t>
            </a:r>
            <a:r>
              <a:rPr lang="zh-CN" altLang="en-US" dirty="0">
                <a:solidFill>
                  <a:schemeClr val="accent2"/>
                </a:solidFill>
              </a:rPr>
              <a:t>处理与分析：</a:t>
            </a:r>
            <a:r>
              <a:rPr lang="en-US" altLang="zh-CN" dirty="0">
                <a:solidFill>
                  <a:schemeClr val="accent3"/>
                </a:solidFill>
              </a:rPr>
              <a:t>Spark</a:t>
            </a:r>
            <a:r>
              <a:rPr lang="zh-CN" altLang="en-US" dirty="0">
                <a:solidFill>
                  <a:schemeClr val="accent4"/>
                </a:solidFill>
              </a:rPr>
              <a:t>编程实践</a:t>
            </a:r>
          </a:p>
        </p:txBody>
      </p:sp>
      <p:sp>
        <p:nvSpPr>
          <p:cNvPr id="4" name="文本占位符 3"/>
          <p:cNvSpPr>
            <a:spLocks noGrp="1"/>
          </p:cNvSpPr>
          <p:nvPr>
            <p:ph type="body" sz="quarter" idx="12"/>
          </p:nvPr>
        </p:nvSpPr>
        <p:spPr>
          <a:xfrm>
            <a:off x="2620615" y="4594929"/>
            <a:ext cx="7294951" cy="1764073"/>
          </a:xfrm>
        </p:spPr>
        <p:txBody>
          <a:bodyPr/>
          <a:lstStyle/>
          <a:p>
            <a:r>
              <a:rPr lang="zh-CN" altLang="en-US" sz="2000" dirty="0"/>
              <a:t>王桂玲</a:t>
            </a:r>
            <a:endParaRPr lang="en-US" altLang="zh-CN" sz="2000" dirty="0"/>
          </a:p>
          <a:p>
            <a:r>
              <a:rPr lang="zh-CN" altLang="en-US" sz="1600" dirty="0"/>
              <a:t>北方工业大学信息学院数据工程研究院</a:t>
            </a:r>
            <a:endParaRPr lang="en-US" altLang="zh-CN" sz="1600" dirty="0"/>
          </a:p>
          <a:p>
            <a:r>
              <a:rPr lang="zh-CN" altLang="en-US" sz="1600" dirty="0"/>
              <a:t>大规模流数据集成与分析技术北京市重点实验室</a:t>
            </a:r>
            <a:endParaRPr lang="en-US" altLang="zh-CN" sz="1600" dirty="0"/>
          </a:p>
          <a:p>
            <a:r>
              <a:rPr lang="en-US" altLang="zh-CN" sz="1600" dirty="0"/>
              <a:t>wangguiling@ncut.edu.cn</a:t>
            </a:r>
            <a:endParaRPr lang="zh-CN" altLang="en-US" sz="1600" dirty="0"/>
          </a:p>
        </p:txBody>
      </p:sp>
    </p:spTree>
    <p:extLst>
      <p:ext uri="{BB962C8B-B14F-4D97-AF65-F5344CB8AC3E}">
        <p14:creationId xmlns:p14="http://schemas.microsoft.com/office/powerpoint/2010/main" val="147905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7D4766-BA61-4EA6-8C61-8A3CF3DBCA9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9E9C5D4-583F-4B5D-B01C-D53F79361B32}"/>
              </a:ext>
            </a:extLst>
          </p:cNvPr>
          <p:cNvSpPr>
            <a:spLocks noGrp="1"/>
          </p:cNvSpPr>
          <p:nvPr>
            <p:ph type="body" sz="quarter" idx="15"/>
          </p:nvPr>
        </p:nvSpPr>
        <p:spPr/>
        <p:txBody>
          <a:bodyPr/>
          <a:lstStyle/>
          <a:p>
            <a:r>
              <a:rPr lang="en-US" altLang="zh-CN" dirty="0"/>
              <a:t>7.1.1 </a:t>
            </a:r>
            <a:r>
              <a:rPr lang="zh-CN" altLang="en-US" dirty="0"/>
              <a:t>技术术语（续）</a:t>
            </a:r>
          </a:p>
        </p:txBody>
      </p:sp>
      <p:sp>
        <p:nvSpPr>
          <p:cNvPr id="4" name="文本占位符 3">
            <a:extLst>
              <a:ext uri="{FF2B5EF4-FFF2-40B4-BE49-F238E27FC236}">
                <a16:creationId xmlns:a16="http://schemas.microsoft.com/office/drawing/2014/main" id="{9CA296B4-C314-40D7-8C11-17AF598BBEB4}"/>
              </a:ext>
            </a:extLst>
          </p:cNvPr>
          <p:cNvSpPr>
            <a:spLocks noGrp="1"/>
          </p:cNvSpPr>
          <p:nvPr>
            <p:ph type="body" sz="quarter" idx="16"/>
          </p:nvPr>
        </p:nvSpPr>
        <p:spPr>
          <a:xfrm>
            <a:off x="695400" y="1385316"/>
            <a:ext cx="6284520" cy="4741163"/>
          </a:xfrm>
        </p:spPr>
        <p:txBody>
          <a:bodyPr/>
          <a:lstStyle/>
          <a:p>
            <a:r>
              <a:rPr lang="zh-CN" altLang="en-US" dirty="0">
                <a:solidFill>
                  <a:srgbClr val="3E3E3E"/>
                </a:solidFill>
                <a:effectLst/>
              </a:rPr>
              <a:t>黑色的虚线的斜率是</a:t>
            </a:r>
            <a:r>
              <a:rPr lang="en-US" altLang="zh-CN" dirty="0">
                <a:solidFill>
                  <a:srgbClr val="3E3E3E"/>
                </a:solidFill>
                <a:effectLst/>
              </a:rPr>
              <a:t>1</a:t>
            </a:r>
            <a:r>
              <a:rPr lang="zh-CN" altLang="en-US" dirty="0">
                <a:solidFill>
                  <a:srgbClr val="3E3E3E"/>
                </a:solidFill>
                <a:effectLst/>
              </a:rPr>
              <a:t>，代表了理想的情况，即事件时间和处理时间是一样的。红色的线代表现实的情况。</a:t>
            </a:r>
            <a:endParaRPr lang="en-US" altLang="zh-CN" dirty="0">
              <a:solidFill>
                <a:srgbClr val="3E3E3E"/>
              </a:solidFill>
              <a:effectLst/>
            </a:endParaRPr>
          </a:p>
          <a:p>
            <a:r>
              <a:rPr lang="zh-CN" altLang="en-US" dirty="0">
                <a:solidFill>
                  <a:srgbClr val="3E3E3E"/>
                </a:solidFill>
                <a:effectLst/>
              </a:rPr>
              <a:t>系统在处理时间开始阶段有一些延迟，随后趋于理想状况的同步，最后又产生了一些延迟。在理想情况和实际情况之间的水平距离则代表了处理时间和事件时间之间的偏移。本质上，偏移就是由处理管道产生的延迟。</a:t>
            </a:r>
            <a:endParaRPr lang="en-US" altLang="zh-CN" dirty="0">
              <a:solidFill>
                <a:srgbClr val="3E3E3E"/>
              </a:solidFill>
              <a:effectLst/>
            </a:endParaRPr>
          </a:p>
        </p:txBody>
      </p:sp>
      <p:pic>
        <p:nvPicPr>
          <p:cNvPr id="6" name="图片 5">
            <a:extLst>
              <a:ext uri="{FF2B5EF4-FFF2-40B4-BE49-F238E27FC236}">
                <a16:creationId xmlns:a16="http://schemas.microsoft.com/office/drawing/2014/main" id="{10C4999D-ECC3-432C-8A1E-659C884F19FC}"/>
              </a:ext>
            </a:extLst>
          </p:cNvPr>
          <p:cNvPicPr>
            <a:picLocks noChangeAspect="1"/>
          </p:cNvPicPr>
          <p:nvPr/>
        </p:nvPicPr>
        <p:blipFill>
          <a:blip r:embed="rId2"/>
          <a:stretch>
            <a:fillRect/>
          </a:stretch>
        </p:blipFill>
        <p:spPr>
          <a:xfrm>
            <a:off x="7238215" y="1208806"/>
            <a:ext cx="4410785" cy="4440388"/>
          </a:xfrm>
          <a:prstGeom prst="rect">
            <a:avLst/>
          </a:prstGeom>
        </p:spPr>
      </p:pic>
      <p:sp>
        <p:nvSpPr>
          <p:cNvPr id="8" name="文本框 7">
            <a:extLst>
              <a:ext uri="{FF2B5EF4-FFF2-40B4-BE49-F238E27FC236}">
                <a16:creationId xmlns:a16="http://schemas.microsoft.com/office/drawing/2014/main" id="{9EA1D765-48F6-415B-A70B-9FEC5787C9E9}"/>
              </a:ext>
            </a:extLst>
          </p:cNvPr>
          <p:cNvSpPr txBox="1"/>
          <p:nvPr/>
        </p:nvSpPr>
        <p:spPr>
          <a:xfrm>
            <a:off x="5724600" y="5816160"/>
            <a:ext cx="6096000" cy="923330"/>
          </a:xfrm>
          <a:prstGeom prst="rect">
            <a:avLst/>
          </a:prstGeom>
          <a:noFill/>
        </p:spPr>
        <p:txBody>
          <a:bodyPr wrap="square">
            <a:spAutoFit/>
          </a:bodyPr>
          <a:lstStyle/>
          <a:p>
            <a:r>
              <a:rPr lang="en-US" altLang="zh-CN" i="1" dirty="0">
                <a:effectLst/>
              </a:rPr>
              <a:t>X</a:t>
            </a:r>
            <a:r>
              <a:rPr lang="zh-CN" altLang="en-US" i="1" dirty="0">
                <a:effectLst/>
              </a:rPr>
              <a:t>轴代表系统里的事件时间，即事件发生的时间在某一点之前的所有事件，</a:t>
            </a:r>
            <a:r>
              <a:rPr lang="en-US" altLang="zh-CN" i="1" dirty="0">
                <a:effectLst/>
              </a:rPr>
              <a:t>Y</a:t>
            </a:r>
            <a:r>
              <a:rPr lang="zh-CN" altLang="en-US" i="1" dirty="0">
                <a:effectLst/>
              </a:rPr>
              <a:t>轴代表事件被处理的时间，即处理某事件数据时系统的时间</a:t>
            </a:r>
            <a:r>
              <a:rPr lang="zh-CN" altLang="en-US" i="1" dirty="0"/>
              <a:t> </a:t>
            </a:r>
          </a:p>
        </p:txBody>
      </p:sp>
    </p:spTree>
    <p:extLst>
      <p:ext uri="{BB962C8B-B14F-4D97-AF65-F5344CB8AC3E}">
        <p14:creationId xmlns:p14="http://schemas.microsoft.com/office/powerpoint/2010/main" val="641145251"/>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316987-B2DA-4EF5-A423-8EC7084ED39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F7495B8-4C61-4C4B-8036-BDAC4DC9F73A}"/>
              </a:ext>
            </a:extLst>
          </p:cNvPr>
          <p:cNvSpPr>
            <a:spLocks noGrp="1"/>
          </p:cNvSpPr>
          <p:nvPr>
            <p:ph type="body" sz="quarter" idx="15"/>
          </p:nvPr>
        </p:nvSpPr>
        <p:spPr>
          <a:xfrm>
            <a:off x="695402" y="57750"/>
            <a:ext cx="10937798" cy="1077218"/>
          </a:xfrm>
        </p:spPr>
        <p:txBody>
          <a:bodyPr/>
          <a:lstStyle/>
          <a:p>
            <a:r>
              <a:rPr lang="en-US" altLang="zh-CN" dirty="0"/>
              <a:t>Structured Streaming</a:t>
            </a:r>
            <a:r>
              <a:rPr lang="zh-CN" altLang="zh-CN" dirty="0"/>
              <a:t>和</a:t>
            </a:r>
            <a:r>
              <a:rPr lang="en-US" altLang="zh-CN" dirty="0"/>
              <a:t>Spark SQL</a:t>
            </a:r>
            <a:r>
              <a:rPr lang="zh-CN" altLang="zh-CN" dirty="0"/>
              <a:t>、</a:t>
            </a:r>
            <a:r>
              <a:rPr lang="en-US" altLang="zh-CN" dirty="0"/>
              <a:t>Spark Streaming</a:t>
            </a:r>
            <a:r>
              <a:rPr lang="zh-CN" altLang="zh-CN" dirty="0"/>
              <a:t>关系</a:t>
            </a:r>
            <a:endParaRPr lang="zh-CN" altLang="en-US" dirty="0"/>
          </a:p>
        </p:txBody>
      </p:sp>
      <p:sp>
        <p:nvSpPr>
          <p:cNvPr id="4" name="文本占位符 3">
            <a:extLst>
              <a:ext uri="{FF2B5EF4-FFF2-40B4-BE49-F238E27FC236}">
                <a16:creationId xmlns:a16="http://schemas.microsoft.com/office/drawing/2014/main" id="{0153EB6D-FEC9-4C0E-BE8D-9A67A6280DB2}"/>
              </a:ext>
            </a:extLst>
          </p:cNvPr>
          <p:cNvSpPr>
            <a:spLocks noGrp="1"/>
          </p:cNvSpPr>
          <p:nvPr>
            <p:ph type="body" sz="quarter" idx="16"/>
          </p:nvPr>
        </p:nvSpPr>
        <p:spPr/>
        <p:txBody>
          <a:bodyPr/>
          <a:lstStyle/>
          <a:p>
            <a:r>
              <a:rPr lang="zh-CN" altLang="en-US" sz="2400" dirty="0"/>
              <a:t>数据抽象不同</a:t>
            </a:r>
            <a:endParaRPr lang="en-US" altLang="zh-CN" sz="2400" dirty="0"/>
          </a:p>
          <a:p>
            <a:pPr lvl="1"/>
            <a:r>
              <a:rPr lang="en-US" altLang="zh-CN" dirty="0"/>
              <a:t>Structured Streaming</a:t>
            </a:r>
            <a:r>
              <a:rPr lang="zh-CN" altLang="zh-CN" dirty="0"/>
              <a:t>处理的数据跟</a:t>
            </a:r>
            <a:r>
              <a:rPr lang="en-US" altLang="zh-CN" dirty="0"/>
              <a:t>Spark Streaming</a:t>
            </a:r>
            <a:r>
              <a:rPr lang="zh-CN" altLang="zh-CN" dirty="0"/>
              <a:t>一样，也是源源不断的数据流，区别在于，</a:t>
            </a:r>
            <a:r>
              <a:rPr lang="en-US" altLang="zh-CN" dirty="0"/>
              <a:t>Spark Streaming</a:t>
            </a:r>
            <a:r>
              <a:rPr lang="zh-CN" altLang="zh-CN" dirty="0"/>
              <a:t>采用的数据抽象是</a:t>
            </a:r>
            <a:r>
              <a:rPr lang="en-US" altLang="zh-CN" dirty="0" err="1"/>
              <a:t>DStream</a:t>
            </a:r>
            <a:r>
              <a:rPr lang="zh-CN" altLang="zh-CN" dirty="0"/>
              <a:t>（本质上就是一系列</a:t>
            </a:r>
            <a:r>
              <a:rPr lang="en-US" altLang="zh-CN" dirty="0"/>
              <a:t>RDD</a:t>
            </a:r>
            <a:r>
              <a:rPr lang="zh-CN" altLang="zh-CN" dirty="0"/>
              <a:t>），而</a:t>
            </a:r>
            <a:r>
              <a:rPr lang="en-US" altLang="zh-CN" dirty="0"/>
              <a:t>Structured Streaming</a:t>
            </a:r>
            <a:r>
              <a:rPr lang="zh-CN" altLang="zh-CN" dirty="0"/>
              <a:t>采用的数据抽象是</a:t>
            </a:r>
            <a:r>
              <a:rPr lang="en-US" altLang="zh-CN" dirty="0" err="1"/>
              <a:t>DataFrame</a:t>
            </a:r>
            <a:r>
              <a:rPr lang="zh-CN" altLang="zh-CN" dirty="0"/>
              <a:t>。</a:t>
            </a:r>
            <a:endParaRPr lang="en-US" altLang="zh-CN" dirty="0"/>
          </a:p>
          <a:p>
            <a:r>
              <a:rPr lang="zh-CN" altLang="en-US" dirty="0"/>
              <a:t>静态数据处理和流数据的统一：</a:t>
            </a:r>
            <a:endParaRPr lang="en-US" altLang="zh-CN" dirty="0"/>
          </a:p>
          <a:p>
            <a:pPr lvl="1"/>
            <a:r>
              <a:rPr lang="en-US" altLang="zh-CN" dirty="0"/>
              <a:t>Structured Streaming</a:t>
            </a:r>
            <a:r>
              <a:rPr lang="zh-CN" altLang="zh-CN" dirty="0"/>
              <a:t>可以使用</a:t>
            </a:r>
            <a:r>
              <a:rPr lang="en-US" altLang="zh-CN" dirty="0"/>
              <a:t>Spark SQL</a:t>
            </a:r>
            <a:r>
              <a:rPr lang="zh-CN" altLang="zh-CN" dirty="0"/>
              <a:t>的</a:t>
            </a:r>
            <a:r>
              <a:rPr lang="en-US" altLang="zh-CN" dirty="0" err="1"/>
              <a:t>DataFrame</a:t>
            </a:r>
            <a:r>
              <a:rPr lang="en-US" altLang="zh-CN" dirty="0"/>
              <a:t>/Dataset</a:t>
            </a:r>
            <a:r>
              <a:rPr lang="zh-CN" altLang="zh-CN" dirty="0"/>
              <a:t>来处理数据流。虽然</a:t>
            </a:r>
            <a:r>
              <a:rPr lang="en-US" altLang="zh-CN" dirty="0"/>
              <a:t>Spark SQL</a:t>
            </a:r>
            <a:r>
              <a:rPr lang="zh-CN" altLang="zh-CN" dirty="0"/>
              <a:t>也是采用</a:t>
            </a:r>
            <a:r>
              <a:rPr lang="en-US" altLang="zh-CN" dirty="0" err="1"/>
              <a:t>DataFrame</a:t>
            </a:r>
            <a:r>
              <a:rPr lang="zh-CN" altLang="zh-CN" dirty="0"/>
              <a:t>作为数据抽象，但是，</a:t>
            </a:r>
            <a:r>
              <a:rPr lang="en-US" altLang="zh-CN" dirty="0"/>
              <a:t>Spark SQL</a:t>
            </a:r>
            <a:r>
              <a:rPr lang="zh-CN" altLang="zh-CN" dirty="0"/>
              <a:t>只能处理静态的数据，而</a:t>
            </a:r>
            <a:r>
              <a:rPr lang="en-US" altLang="zh-CN" dirty="0"/>
              <a:t>Structured Streaming</a:t>
            </a:r>
            <a:r>
              <a:rPr lang="zh-CN" altLang="zh-CN" dirty="0"/>
              <a:t>可以处理结构化的数据流。这样，</a:t>
            </a:r>
            <a:r>
              <a:rPr lang="en-US" altLang="zh-CN" dirty="0"/>
              <a:t>Structured Streaming</a:t>
            </a:r>
            <a:r>
              <a:rPr lang="zh-CN" altLang="zh-CN" dirty="0"/>
              <a:t>就将</a:t>
            </a:r>
            <a:r>
              <a:rPr lang="en-US" altLang="zh-CN" dirty="0"/>
              <a:t>Spark SQL</a:t>
            </a:r>
            <a:r>
              <a:rPr lang="zh-CN" altLang="zh-CN" dirty="0"/>
              <a:t>和</a:t>
            </a:r>
            <a:r>
              <a:rPr lang="en-US" altLang="zh-CN" dirty="0"/>
              <a:t>Spark Streaming</a:t>
            </a:r>
            <a:r>
              <a:rPr lang="zh-CN" altLang="zh-CN" dirty="0"/>
              <a:t>二者的特性结合了起来。</a:t>
            </a:r>
            <a:endParaRPr lang="zh-CN" altLang="en-US" dirty="0"/>
          </a:p>
          <a:p>
            <a:endParaRPr lang="zh-CN" altLang="en-US" dirty="0"/>
          </a:p>
        </p:txBody>
      </p:sp>
    </p:spTree>
    <p:extLst>
      <p:ext uri="{BB962C8B-B14F-4D97-AF65-F5344CB8AC3E}">
        <p14:creationId xmlns:p14="http://schemas.microsoft.com/office/powerpoint/2010/main" val="534615803"/>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6EB0FA-C9AA-4E67-B334-0DCF989FA25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EAA8F30-8DD2-4ED6-883D-C8B53B25F737}"/>
              </a:ext>
            </a:extLst>
          </p:cNvPr>
          <p:cNvSpPr>
            <a:spLocks noGrp="1"/>
          </p:cNvSpPr>
          <p:nvPr>
            <p:ph type="body" sz="quarter" idx="15"/>
          </p:nvPr>
        </p:nvSpPr>
        <p:spPr>
          <a:xfrm>
            <a:off x="695401" y="57750"/>
            <a:ext cx="10801197" cy="1668149"/>
          </a:xfrm>
        </p:spPr>
        <p:txBody>
          <a:bodyPr/>
          <a:lstStyle/>
          <a:p>
            <a:r>
              <a:rPr lang="en-US" altLang="zh-CN" dirty="0"/>
              <a:t>Structured Streaming</a:t>
            </a:r>
            <a:r>
              <a:rPr lang="zh-CN" altLang="zh-CN" dirty="0"/>
              <a:t>和</a:t>
            </a:r>
            <a:r>
              <a:rPr lang="en-US" altLang="zh-CN" dirty="0"/>
              <a:t>Spark SQL</a:t>
            </a:r>
            <a:r>
              <a:rPr lang="zh-CN" altLang="zh-CN" dirty="0"/>
              <a:t>、</a:t>
            </a:r>
            <a:r>
              <a:rPr lang="en-US" altLang="zh-CN" dirty="0"/>
              <a:t>Spark Streaming</a:t>
            </a:r>
            <a:r>
              <a:rPr lang="zh-CN" altLang="zh-CN" dirty="0"/>
              <a:t>关系</a:t>
            </a:r>
            <a:endParaRPr lang="zh-CN" altLang="en-US" dirty="0"/>
          </a:p>
          <a:p>
            <a:endParaRPr lang="zh-CN" altLang="en-US" dirty="0"/>
          </a:p>
        </p:txBody>
      </p:sp>
      <p:sp>
        <p:nvSpPr>
          <p:cNvPr id="4" name="文本占位符 3">
            <a:extLst>
              <a:ext uri="{FF2B5EF4-FFF2-40B4-BE49-F238E27FC236}">
                <a16:creationId xmlns:a16="http://schemas.microsoft.com/office/drawing/2014/main" id="{12587FD1-59CD-4D5F-A4A5-BC7687A305BE}"/>
              </a:ext>
            </a:extLst>
          </p:cNvPr>
          <p:cNvSpPr>
            <a:spLocks noGrp="1"/>
          </p:cNvSpPr>
          <p:nvPr>
            <p:ph type="body" sz="quarter" idx="16"/>
          </p:nvPr>
        </p:nvSpPr>
        <p:spPr/>
        <p:txBody>
          <a:bodyPr/>
          <a:lstStyle/>
          <a:p>
            <a:r>
              <a:rPr lang="en-US" altLang="zh-CN" sz="2400" dirty="0"/>
              <a:t>API</a:t>
            </a:r>
          </a:p>
          <a:p>
            <a:pPr lvl="1"/>
            <a:r>
              <a:rPr lang="en-US" altLang="zh-CN" dirty="0"/>
              <a:t>Structured Streaming</a:t>
            </a:r>
            <a:r>
              <a:rPr lang="zh-CN" altLang="zh-CN" dirty="0"/>
              <a:t>可以对</a:t>
            </a:r>
            <a:r>
              <a:rPr lang="en-US" altLang="zh-CN" dirty="0" err="1"/>
              <a:t>DataFrame</a:t>
            </a:r>
            <a:r>
              <a:rPr lang="en-US" altLang="zh-CN" dirty="0"/>
              <a:t>/Dataset</a:t>
            </a:r>
            <a:r>
              <a:rPr lang="zh-CN" altLang="zh-CN" dirty="0"/>
              <a:t>应用前面章节提到的各种操作，包括</a:t>
            </a:r>
            <a:r>
              <a:rPr lang="en-US" altLang="zh-CN" dirty="0"/>
              <a:t>select</a:t>
            </a:r>
            <a:r>
              <a:rPr lang="zh-CN" altLang="zh-CN" dirty="0"/>
              <a:t>、</a:t>
            </a:r>
            <a:r>
              <a:rPr lang="en-US" altLang="zh-CN" dirty="0"/>
              <a:t>where</a:t>
            </a:r>
            <a:r>
              <a:rPr lang="zh-CN" altLang="zh-CN" dirty="0"/>
              <a:t>、</a:t>
            </a:r>
            <a:r>
              <a:rPr lang="en-US" altLang="zh-CN" dirty="0" err="1"/>
              <a:t>groupBy</a:t>
            </a:r>
            <a:r>
              <a:rPr lang="zh-CN" altLang="zh-CN" dirty="0"/>
              <a:t>、</a:t>
            </a:r>
            <a:r>
              <a:rPr lang="en-US" altLang="zh-CN" dirty="0"/>
              <a:t>map</a:t>
            </a:r>
            <a:r>
              <a:rPr lang="zh-CN" altLang="zh-CN" dirty="0"/>
              <a:t>、</a:t>
            </a:r>
            <a:r>
              <a:rPr lang="en-US" altLang="zh-CN" dirty="0"/>
              <a:t>filter</a:t>
            </a:r>
            <a:r>
              <a:rPr lang="zh-CN" altLang="zh-CN" dirty="0"/>
              <a:t>、</a:t>
            </a:r>
            <a:r>
              <a:rPr lang="en-US" altLang="zh-CN" dirty="0" err="1"/>
              <a:t>flatMap</a:t>
            </a:r>
            <a:r>
              <a:rPr lang="zh-CN" altLang="zh-CN" dirty="0"/>
              <a:t>等。</a:t>
            </a:r>
            <a:endParaRPr lang="en-US" altLang="zh-CN" dirty="0"/>
          </a:p>
          <a:p>
            <a:r>
              <a:rPr lang="zh-CN" altLang="en-US" sz="2400" dirty="0"/>
              <a:t>实时性：</a:t>
            </a:r>
            <a:endParaRPr lang="en-US" altLang="zh-CN" sz="2400" dirty="0"/>
          </a:p>
          <a:p>
            <a:pPr lvl="1"/>
            <a:r>
              <a:rPr lang="en-US" altLang="zh-CN" dirty="0"/>
              <a:t>Spark Streaming</a:t>
            </a:r>
            <a:r>
              <a:rPr lang="zh-CN" altLang="zh-CN" dirty="0"/>
              <a:t>只能实现秒级的实时响应，而</a:t>
            </a:r>
            <a:r>
              <a:rPr lang="en-US" altLang="zh-CN" dirty="0"/>
              <a:t>Structured Streaming</a:t>
            </a:r>
            <a:r>
              <a:rPr lang="zh-CN" altLang="zh-CN" dirty="0"/>
              <a:t>由于采用了全新的设计方式，采用微批处理模型时可以实现</a:t>
            </a:r>
            <a:r>
              <a:rPr lang="en-US" altLang="zh-CN" dirty="0"/>
              <a:t>100</a:t>
            </a:r>
            <a:r>
              <a:rPr lang="zh-CN" altLang="zh-CN" dirty="0"/>
              <a:t>毫秒级别的实时响应，采用持续处理模型时可以支持毫秒级的实时响应。</a:t>
            </a:r>
            <a:endParaRPr lang="zh-CN" altLang="en-US" dirty="0"/>
          </a:p>
          <a:p>
            <a:r>
              <a:rPr lang="en-US" altLang="zh-CN" dirty="0"/>
              <a:t>Structured Streaming</a:t>
            </a:r>
            <a:r>
              <a:rPr lang="zh-CN" altLang="en-US" dirty="0"/>
              <a:t>对基于事件时间的处理有很好的支持</a:t>
            </a:r>
          </a:p>
          <a:p>
            <a:pPr lvl="1"/>
            <a:r>
              <a:rPr lang="en-US" altLang="zh-CN" dirty="0"/>
              <a:t>Spark Streaming</a:t>
            </a:r>
            <a:r>
              <a:rPr lang="zh-CN" altLang="en-US" dirty="0"/>
              <a:t>是把数据按接收到的时间（即处理时间）切分成一个个</a:t>
            </a:r>
            <a:r>
              <a:rPr lang="en-US" altLang="zh-CN" dirty="0"/>
              <a:t>RDD</a:t>
            </a:r>
            <a:r>
              <a:rPr lang="zh-CN" altLang="en-US" dirty="0"/>
              <a:t>进行批处理</a:t>
            </a:r>
            <a:endParaRPr lang="en-US" altLang="zh-CN" dirty="0"/>
          </a:p>
          <a:p>
            <a:pPr lvl="2"/>
            <a:r>
              <a:rPr lang="zh-CN" altLang="en-US" dirty="0"/>
              <a:t>很难基于数据本身的产生时间（即事件时间）进行处理</a:t>
            </a:r>
          </a:p>
          <a:p>
            <a:pPr lvl="2"/>
            <a:r>
              <a:rPr lang="zh-CN" altLang="en-US" dirty="0"/>
              <a:t>如果某个数据的处理时间和事件时间不一致的话，很容易出现问题</a:t>
            </a:r>
          </a:p>
        </p:txBody>
      </p:sp>
    </p:spTree>
    <p:extLst>
      <p:ext uri="{BB962C8B-B14F-4D97-AF65-F5344CB8AC3E}">
        <p14:creationId xmlns:p14="http://schemas.microsoft.com/office/powerpoint/2010/main" val="3324102566"/>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4C9B79-A8A0-4846-9325-D788636E1CB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2BB7E71-72FA-4DCF-9A77-73787EA2EAD8}"/>
              </a:ext>
            </a:extLst>
          </p:cNvPr>
          <p:cNvSpPr>
            <a:spLocks noGrp="1"/>
          </p:cNvSpPr>
          <p:nvPr>
            <p:ph type="body" sz="quarter" idx="15"/>
          </p:nvPr>
        </p:nvSpPr>
        <p:spPr>
          <a:xfrm>
            <a:off x="695402" y="57750"/>
            <a:ext cx="9850678" cy="1668149"/>
          </a:xfrm>
        </p:spPr>
        <p:txBody>
          <a:bodyPr/>
          <a:lstStyle/>
          <a:p>
            <a:r>
              <a:rPr lang="en-US" altLang="zh-CN" sz="3200" b="1" dirty="0">
                <a:solidFill>
                  <a:srgbClr val="000000"/>
                </a:solidFill>
                <a:ea typeface="黑体" panose="02010609060101010101" pitchFamily="49" charset="-122"/>
              </a:rPr>
              <a:t>7.7.2 </a:t>
            </a:r>
            <a:r>
              <a:rPr lang="zh-CN" altLang="en-US" sz="3200" b="1" dirty="0">
                <a:solidFill>
                  <a:srgbClr val="000000"/>
                </a:solidFill>
                <a:ea typeface="黑体" panose="02010609060101010101" pitchFamily="49" charset="-122"/>
              </a:rPr>
              <a:t>编写</a:t>
            </a:r>
            <a:r>
              <a:rPr lang="en-US" altLang="zh-CN" sz="3200" b="1" dirty="0">
                <a:solidFill>
                  <a:srgbClr val="000000"/>
                </a:solidFill>
                <a:ea typeface="黑体" panose="02010609060101010101" pitchFamily="49" charset="-122"/>
              </a:rPr>
              <a:t>Structured Streaming</a:t>
            </a:r>
            <a:r>
              <a:rPr lang="zh-CN" altLang="en-US" sz="3200" b="1" dirty="0">
                <a:solidFill>
                  <a:srgbClr val="000000"/>
                </a:solidFill>
                <a:ea typeface="黑体" panose="02010609060101010101" pitchFamily="49" charset="-122"/>
              </a:rPr>
              <a:t>程序的基本步骤</a:t>
            </a:r>
            <a:endParaRPr lang="en-US" altLang="zh-CN" sz="3200" b="1" dirty="0">
              <a:solidFill>
                <a:srgbClr val="000000"/>
              </a:solidFill>
              <a:ea typeface="黑体" panose="02010609060101010101" pitchFamily="49" charset="-122"/>
            </a:endParaRPr>
          </a:p>
          <a:p>
            <a:endParaRPr lang="zh-CN" altLang="en-US" dirty="0"/>
          </a:p>
        </p:txBody>
      </p:sp>
      <p:sp>
        <p:nvSpPr>
          <p:cNvPr id="4" name="文本占位符 3">
            <a:extLst>
              <a:ext uri="{FF2B5EF4-FFF2-40B4-BE49-F238E27FC236}">
                <a16:creationId xmlns:a16="http://schemas.microsoft.com/office/drawing/2014/main" id="{000875DE-1A8A-4C01-884C-F23CBC3D526A}"/>
              </a:ext>
            </a:extLst>
          </p:cNvPr>
          <p:cNvSpPr>
            <a:spLocks noGrp="1"/>
          </p:cNvSpPr>
          <p:nvPr>
            <p:ph type="body" sz="quarter" idx="16"/>
          </p:nvPr>
        </p:nvSpPr>
        <p:spPr/>
        <p:txBody>
          <a:bodyPr/>
          <a:lstStyle/>
          <a:p>
            <a:r>
              <a:rPr lang="zh-CN" altLang="en-US" dirty="0"/>
              <a:t>编写</a:t>
            </a:r>
            <a:r>
              <a:rPr lang="en-US" altLang="zh-CN" dirty="0"/>
              <a:t>Structured Streaming</a:t>
            </a:r>
            <a:r>
              <a:rPr lang="zh-CN" altLang="en-US" dirty="0"/>
              <a:t>程序的基本步骤包括：</a:t>
            </a:r>
          </a:p>
          <a:p>
            <a:pPr lvl="1"/>
            <a:r>
              <a:rPr lang="zh-CN" altLang="en-US" dirty="0"/>
              <a:t>导入</a:t>
            </a:r>
            <a:r>
              <a:rPr lang="en-US" altLang="zh-CN" dirty="0" err="1"/>
              <a:t>pyspark</a:t>
            </a:r>
            <a:r>
              <a:rPr lang="zh-CN" altLang="en-US" dirty="0"/>
              <a:t>模块</a:t>
            </a:r>
          </a:p>
          <a:p>
            <a:pPr lvl="1"/>
            <a:r>
              <a:rPr lang="zh-CN" altLang="en-US" dirty="0"/>
              <a:t>创建</a:t>
            </a:r>
            <a:r>
              <a:rPr lang="en-US" altLang="zh-CN" dirty="0" err="1"/>
              <a:t>SparkSession</a:t>
            </a:r>
            <a:r>
              <a:rPr lang="zh-CN" altLang="en-US" dirty="0"/>
              <a:t>对象</a:t>
            </a:r>
          </a:p>
          <a:p>
            <a:pPr lvl="1"/>
            <a:r>
              <a:rPr lang="zh-CN" altLang="en-US" dirty="0"/>
              <a:t>创建输入数据源</a:t>
            </a:r>
          </a:p>
          <a:p>
            <a:pPr lvl="1"/>
            <a:r>
              <a:rPr lang="zh-CN" altLang="en-US" dirty="0"/>
              <a:t>定义流计算过程</a:t>
            </a:r>
          </a:p>
          <a:p>
            <a:pPr lvl="1"/>
            <a:r>
              <a:rPr lang="zh-CN" altLang="en-US" dirty="0"/>
              <a:t>启动流计算并输出结果</a:t>
            </a:r>
          </a:p>
          <a:p>
            <a:endParaRPr lang="zh-CN" altLang="en-US" dirty="0"/>
          </a:p>
        </p:txBody>
      </p:sp>
    </p:spTree>
    <p:extLst>
      <p:ext uri="{BB962C8B-B14F-4D97-AF65-F5344CB8AC3E}">
        <p14:creationId xmlns:p14="http://schemas.microsoft.com/office/powerpoint/2010/main" val="1065236922"/>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0BE199-0AF7-4AEC-A910-8FCC0AF6370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57DE2E3-1E3C-44A1-96A2-61E368AF6153}"/>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702142C3-A2E5-46D2-830A-C22EA1A21D2E}"/>
              </a:ext>
            </a:extLst>
          </p:cNvPr>
          <p:cNvSpPr>
            <a:spLocks noGrp="1"/>
          </p:cNvSpPr>
          <p:nvPr>
            <p:ph type="body" sz="quarter" idx="16"/>
          </p:nvPr>
        </p:nvSpPr>
        <p:spPr/>
        <p:txBody>
          <a:bodyPr/>
          <a:lstStyle/>
          <a:p>
            <a:r>
              <a:rPr lang="zh-CN" altLang="en-US" sz="2400" dirty="0"/>
              <a:t>实例任务：</a:t>
            </a:r>
            <a:r>
              <a:rPr lang="zh-CN" altLang="zh-CN" sz="2400" dirty="0"/>
              <a:t>一个包含很多行英文语句的数据流源源不断到达，</a:t>
            </a:r>
            <a:r>
              <a:rPr lang="en-US" altLang="zh-CN" sz="2400" dirty="0"/>
              <a:t>Structured Streaming</a:t>
            </a:r>
            <a:r>
              <a:rPr lang="zh-CN" altLang="zh-CN" sz="2400" dirty="0"/>
              <a:t>程序对每行英文语句进行拆分，并统计每个单词出现的频率</a:t>
            </a:r>
            <a:endParaRPr lang="zh-CN" altLang="en-US" sz="2400" dirty="0"/>
          </a:p>
          <a:p>
            <a:pPr eaLnBrk="1" hangingPunct="1"/>
            <a:r>
              <a:rPr lang="en-US" altLang="zh-CN" sz="2400" b="1" dirty="0"/>
              <a:t>1.</a:t>
            </a:r>
            <a:r>
              <a:rPr lang="zh-CN" altLang="zh-CN" sz="2400" b="1" dirty="0"/>
              <a:t>步骤</a:t>
            </a:r>
            <a:r>
              <a:rPr lang="en-US" altLang="zh-CN" sz="2400" b="1" dirty="0"/>
              <a:t>1</a:t>
            </a:r>
            <a:r>
              <a:rPr lang="zh-CN" altLang="zh-CN" sz="2400" b="1" dirty="0"/>
              <a:t>：导入</a:t>
            </a:r>
            <a:r>
              <a:rPr lang="en-US" altLang="zh-CN" sz="2400" b="1" dirty="0" err="1"/>
              <a:t>pyspark</a:t>
            </a:r>
            <a:r>
              <a:rPr lang="zh-CN" altLang="zh-CN" sz="2400" b="1" dirty="0"/>
              <a:t>模块</a:t>
            </a:r>
            <a:endParaRPr lang="en-US" altLang="zh-CN" sz="2400" b="1" dirty="0"/>
          </a:p>
          <a:p>
            <a:pPr eaLnBrk="1" hangingPunct="1"/>
            <a:endParaRPr lang="zh-CN" altLang="zh-CN" sz="2400" dirty="0"/>
          </a:p>
          <a:p>
            <a:pPr lvl="1" eaLnBrk="1" hangingPunct="1"/>
            <a:r>
              <a:rPr lang="zh-CN" altLang="zh-CN" dirty="0"/>
              <a:t>导入</a:t>
            </a:r>
            <a:r>
              <a:rPr lang="en-US" altLang="zh-CN" dirty="0" err="1"/>
              <a:t>PySpark</a:t>
            </a:r>
            <a:r>
              <a:rPr lang="zh-CN" altLang="zh-CN" dirty="0"/>
              <a:t>模块，代码如下：</a:t>
            </a:r>
            <a:endParaRPr lang="en-US" altLang="zh-CN" dirty="0"/>
          </a:p>
          <a:p>
            <a:pPr lvl="1" eaLnBrk="1" hangingPunct="1"/>
            <a:endParaRPr lang="zh-CN" altLang="zh-CN" dirty="0"/>
          </a:p>
          <a:p>
            <a:pPr lvl="1" eaLnBrk="1" hangingPunct="1"/>
            <a:r>
              <a:rPr lang="en-US" altLang="zh-CN" dirty="0"/>
              <a:t>from </a:t>
            </a:r>
            <a:r>
              <a:rPr lang="en-US" altLang="zh-CN" dirty="0" err="1"/>
              <a:t>pyspark.sql</a:t>
            </a:r>
            <a:r>
              <a:rPr lang="en-US" altLang="zh-CN" dirty="0"/>
              <a:t> import </a:t>
            </a:r>
            <a:r>
              <a:rPr lang="en-US" altLang="zh-CN" dirty="0" err="1"/>
              <a:t>SparkSession</a:t>
            </a:r>
            <a:endParaRPr lang="zh-CN" altLang="zh-CN" dirty="0"/>
          </a:p>
          <a:p>
            <a:pPr lvl="1" eaLnBrk="1" hangingPunct="1"/>
            <a:r>
              <a:rPr lang="en-US" altLang="zh-CN" dirty="0"/>
              <a:t>from </a:t>
            </a:r>
            <a:r>
              <a:rPr lang="en-US" altLang="zh-CN" dirty="0" err="1"/>
              <a:t>pyspark.sql.functions</a:t>
            </a:r>
            <a:r>
              <a:rPr lang="en-US" altLang="zh-CN" dirty="0"/>
              <a:t> import split</a:t>
            </a:r>
            <a:endParaRPr lang="zh-CN" altLang="zh-CN" dirty="0"/>
          </a:p>
          <a:p>
            <a:pPr lvl="1" eaLnBrk="1" hangingPunct="1"/>
            <a:r>
              <a:rPr lang="en-US" altLang="zh-CN" dirty="0"/>
              <a:t>from </a:t>
            </a:r>
            <a:r>
              <a:rPr lang="en-US" altLang="zh-CN" dirty="0" err="1"/>
              <a:t>pyspark.sql.functions</a:t>
            </a:r>
            <a:r>
              <a:rPr lang="en-US" altLang="zh-CN" dirty="0"/>
              <a:t> import explode</a:t>
            </a:r>
          </a:p>
          <a:p>
            <a:pPr lvl="1" eaLnBrk="1" hangingPunct="1"/>
            <a:endParaRPr lang="zh-CN" altLang="zh-CN" dirty="0"/>
          </a:p>
          <a:p>
            <a:pPr lvl="1" eaLnBrk="1" hangingPunct="1"/>
            <a:r>
              <a:rPr lang="zh-CN" altLang="zh-CN" dirty="0"/>
              <a:t>由于程序中需要用到拆分字符串和展开数组内的所有单词的功能，所以引用了来自</a:t>
            </a:r>
            <a:r>
              <a:rPr lang="en-US" altLang="zh-CN" dirty="0" err="1"/>
              <a:t>pyspark.sql.functions</a:t>
            </a:r>
            <a:r>
              <a:rPr lang="zh-CN" altLang="zh-CN" dirty="0"/>
              <a:t>里面的</a:t>
            </a:r>
            <a:r>
              <a:rPr lang="en-US" altLang="zh-CN" dirty="0"/>
              <a:t>split</a:t>
            </a:r>
            <a:r>
              <a:rPr lang="zh-CN" altLang="zh-CN" dirty="0"/>
              <a:t>和</a:t>
            </a:r>
            <a:r>
              <a:rPr lang="en-US" altLang="zh-CN" dirty="0"/>
              <a:t>explode</a:t>
            </a:r>
            <a:r>
              <a:rPr lang="zh-CN" altLang="zh-CN" dirty="0"/>
              <a:t>函数</a:t>
            </a:r>
            <a:endParaRPr lang="zh-CN" altLang="en-US" dirty="0"/>
          </a:p>
        </p:txBody>
      </p:sp>
    </p:spTree>
    <p:extLst>
      <p:ext uri="{BB962C8B-B14F-4D97-AF65-F5344CB8AC3E}">
        <p14:creationId xmlns:p14="http://schemas.microsoft.com/office/powerpoint/2010/main" val="3719749344"/>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CE1043-5563-41A6-B90C-8410E25A2DC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A63B4CD-8F5C-48AF-9E6D-10A572D8B14F}"/>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9C944A2-ACCB-4FD0-8F7D-0DAFE5998460}"/>
              </a:ext>
            </a:extLst>
          </p:cNvPr>
          <p:cNvSpPr>
            <a:spLocks noGrp="1"/>
          </p:cNvSpPr>
          <p:nvPr>
            <p:ph type="body" sz="quarter" idx="16"/>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步骤</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：创建</a:t>
            </a:r>
            <a:r>
              <a:rPr kumimoji="0" lang="en-US" altLang="zh-CN" sz="20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SparkSession</a:t>
            </a:r>
            <a:r>
              <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创建一个</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SparkSession</a:t>
            </a: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对象，代码如下：</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if __name__ == "__main__":</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spark = </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SparkSession</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.builder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appName</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StructuredNetworkWordCount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getOrCreate</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spark.sparkContext.setLogLevel</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('WARN')</a:t>
            </a:r>
            <a:endParaRPr lang="zh-CN" altLang="en-US" dirty="0"/>
          </a:p>
        </p:txBody>
      </p:sp>
    </p:spTree>
    <p:extLst>
      <p:ext uri="{BB962C8B-B14F-4D97-AF65-F5344CB8AC3E}">
        <p14:creationId xmlns:p14="http://schemas.microsoft.com/office/powerpoint/2010/main" val="3468982134"/>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DEF15C0-B5CF-4122-B693-C490DBA8B70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BDC3A88-9367-4373-8876-79D7038C4F1B}"/>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2995091C-35B2-42F7-9C80-A66DD9F2A819}"/>
              </a:ext>
            </a:extLst>
          </p:cNvPr>
          <p:cNvSpPr>
            <a:spLocks noGrp="1"/>
          </p:cNvSpPr>
          <p:nvPr>
            <p:ph type="body" sz="quarter" idx="16"/>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．步骤</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：创建输入数据源</a:t>
            </a:r>
            <a:endPar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创建一个输入数据源，从“监听在本机（</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localhost</a:t>
            </a: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9999</a:t>
            </a:r>
            <a:r>
              <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端口上的服务”那里接收文本数据，具体语句如下：</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lines = spark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readStream</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.format("socket")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.option("host", "localhost")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.option("port", 9999) \</a:t>
            </a:r>
            <a:endParaRPr kumimoji="0" lang="zh-CN"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.load()</a:t>
            </a:r>
            <a:endParaRPr lang="zh-CN" altLang="en-US" dirty="0"/>
          </a:p>
        </p:txBody>
      </p:sp>
    </p:spTree>
    <p:extLst>
      <p:ext uri="{BB962C8B-B14F-4D97-AF65-F5344CB8AC3E}">
        <p14:creationId xmlns:p14="http://schemas.microsoft.com/office/powerpoint/2010/main" val="1746594921"/>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640ABD4-C79E-4F5E-BDF4-EBEF118938C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FECE60D-34A9-4C9C-BBDC-B1B9429F3C6C}"/>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7ACC0879-58A0-47E0-A10C-142F2E9DBCA6}"/>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017487F2-10C8-40C3-8D4A-84A829900F3F}"/>
              </a:ext>
            </a:extLst>
          </p:cNvPr>
          <p:cNvSpPr txBox="1"/>
          <p:nvPr/>
        </p:nvSpPr>
        <p:spPr>
          <a:xfrm>
            <a:off x="1053046" y="1563881"/>
            <a:ext cx="7461034" cy="2585323"/>
          </a:xfrm>
          <a:prstGeom prst="rect">
            <a:avLst/>
          </a:prstGeom>
          <a:noFill/>
        </p:spPr>
        <p:txBody>
          <a:bodyPr wrap="square">
            <a:spAutoFit/>
          </a:bodyPr>
          <a:lstStyle/>
          <a:p>
            <a:pPr eaLnBrk="1" hangingPunct="1"/>
            <a:r>
              <a:rPr lang="en-US" altLang="zh-CN" sz="1800" b="1" dirty="0"/>
              <a:t>4.</a:t>
            </a:r>
            <a:r>
              <a:rPr lang="zh-CN" altLang="zh-CN" sz="1800" b="1" dirty="0"/>
              <a:t>步骤</a:t>
            </a:r>
            <a:r>
              <a:rPr lang="en-US" altLang="zh-CN" sz="1800" b="1" dirty="0"/>
              <a:t>4</a:t>
            </a:r>
            <a:r>
              <a:rPr lang="zh-CN" altLang="zh-CN" sz="1800" b="1" dirty="0"/>
              <a:t>：定义流计算过程</a:t>
            </a:r>
            <a:endParaRPr lang="en-US" altLang="zh-CN" sz="1800" b="1" dirty="0"/>
          </a:p>
          <a:p>
            <a:pPr eaLnBrk="1" hangingPunct="1"/>
            <a:endParaRPr lang="zh-CN" altLang="zh-CN" sz="1800" dirty="0"/>
          </a:p>
          <a:p>
            <a:pPr eaLnBrk="1" hangingPunct="1"/>
            <a:r>
              <a:rPr lang="zh-CN" altLang="zh-CN" sz="1800" dirty="0"/>
              <a:t>有了输入数据源以后，接着需要定义相关的查询语句，具体如下：</a:t>
            </a:r>
          </a:p>
          <a:p>
            <a:pPr eaLnBrk="1" hangingPunct="1"/>
            <a:r>
              <a:rPr lang="en-US" altLang="zh-CN" sz="1800" dirty="0"/>
              <a:t>    words = </a:t>
            </a:r>
            <a:r>
              <a:rPr lang="en-US" altLang="zh-CN" sz="1800" dirty="0" err="1"/>
              <a:t>lines.select</a:t>
            </a:r>
            <a:r>
              <a:rPr lang="en-US" altLang="zh-CN" sz="1800" dirty="0"/>
              <a:t>(</a:t>
            </a:r>
            <a:endParaRPr lang="zh-CN" altLang="zh-CN" sz="1800" dirty="0"/>
          </a:p>
          <a:p>
            <a:pPr eaLnBrk="1" hangingPunct="1"/>
            <a:r>
              <a:rPr lang="en-US" altLang="zh-CN" sz="1800" dirty="0"/>
              <a:t>        explode(</a:t>
            </a:r>
            <a:endParaRPr lang="zh-CN" altLang="zh-CN" sz="1800" dirty="0"/>
          </a:p>
          <a:p>
            <a:pPr eaLnBrk="1" hangingPunct="1"/>
            <a:r>
              <a:rPr lang="en-US" altLang="zh-CN" sz="1800" dirty="0"/>
              <a:t>            split(</a:t>
            </a:r>
            <a:r>
              <a:rPr lang="en-US" altLang="zh-CN" sz="1800" dirty="0" err="1"/>
              <a:t>lines.value</a:t>
            </a:r>
            <a:r>
              <a:rPr lang="en-US" altLang="zh-CN" sz="1800" dirty="0"/>
              <a:t>, " ")</a:t>
            </a:r>
            <a:endParaRPr lang="zh-CN" altLang="zh-CN" sz="1800" dirty="0"/>
          </a:p>
          <a:p>
            <a:pPr eaLnBrk="1" hangingPunct="1"/>
            <a:r>
              <a:rPr lang="en-US" altLang="zh-CN" sz="1800" dirty="0"/>
              <a:t>        ).alias("word")</a:t>
            </a:r>
            <a:endParaRPr lang="zh-CN" altLang="zh-CN" sz="1800" dirty="0"/>
          </a:p>
          <a:p>
            <a:pPr eaLnBrk="1" hangingPunct="1"/>
            <a:r>
              <a:rPr lang="en-US" altLang="zh-CN" sz="1800" dirty="0"/>
              <a:t>    )</a:t>
            </a:r>
            <a:endParaRPr lang="zh-CN" altLang="zh-CN" sz="1800" dirty="0"/>
          </a:p>
          <a:p>
            <a:pPr eaLnBrk="1" hangingPunct="1"/>
            <a:r>
              <a:rPr lang="en-US" altLang="zh-CN" sz="1800" dirty="0"/>
              <a:t>    </a:t>
            </a:r>
            <a:r>
              <a:rPr lang="en-US" altLang="zh-CN" sz="1800" dirty="0" err="1"/>
              <a:t>wordCounts</a:t>
            </a:r>
            <a:r>
              <a:rPr lang="en-US" altLang="zh-CN" sz="1800" dirty="0"/>
              <a:t> = </a:t>
            </a:r>
            <a:r>
              <a:rPr lang="en-US" altLang="zh-CN" sz="1800" dirty="0" err="1"/>
              <a:t>words.groupBy</a:t>
            </a:r>
            <a:r>
              <a:rPr lang="en-US" altLang="zh-CN" sz="1800" dirty="0"/>
              <a:t>("word").count()</a:t>
            </a:r>
            <a:endParaRPr lang="zh-CN" altLang="en-US" sz="1800" dirty="0"/>
          </a:p>
        </p:txBody>
      </p:sp>
    </p:spTree>
    <p:extLst>
      <p:ext uri="{BB962C8B-B14F-4D97-AF65-F5344CB8AC3E}">
        <p14:creationId xmlns:p14="http://schemas.microsoft.com/office/powerpoint/2010/main" val="335967195"/>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12D936B-4624-4248-9AF5-C2638E0EC35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FBBBF72-E681-444E-9A06-3E4A909C3BB0}"/>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0DC8692-0A62-4840-8BC2-F0EDE80CCCDC}"/>
              </a:ext>
            </a:extLst>
          </p:cNvPr>
          <p:cNvSpPr>
            <a:spLocks noGrp="1"/>
          </p:cNvSpPr>
          <p:nvPr>
            <p:ph type="body" sz="quarter" idx="16"/>
          </p:nvPr>
        </p:nvSpPr>
        <p:spPr/>
        <p:txBody>
          <a:bodyPr/>
          <a:lstStyle/>
          <a:p>
            <a:endParaRPr lang="zh-CN" altLang="en-US"/>
          </a:p>
        </p:txBody>
      </p:sp>
      <p:sp>
        <p:nvSpPr>
          <p:cNvPr id="6" name="TextBox 2">
            <a:extLst>
              <a:ext uri="{FF2B5EF4-FFF2-40B4-BE49-F238E27FC236}">
                <a16:creationId xmlns:a16="http://schemas.microsoft.com/office/drawing/2014/main" id="{A588BDE2-33F5-4052-8E58-93941625E509}"/>
              </a:ext>
            </a:extLst>
          </p:cNvPr>
          <p:cNvSpPr txBox="1">
            <a:spLocks noChangeArrowheads="1"/>
          </p:cNvSpPr>
          <p:nvPr/>
        </p:nvSpPr>
        <p:spPr bwMode="auto">
          <a:xfrm>
            <a:off x="1183640" y="1711895"/>
            <a:ext cx="81359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5.</a:t>
            </a:r>
            <a:r>
              <a:rPr lang="zh-CN" altLang="zh-CN" sz="2000" dirty="0"/>
              <a:t>步骤</a:t>
            </a:r>
            <a:r>
              <a:rPr lang="en-US" altLang="zh-CN" sz="2000" dirty="0"/>
              <a:t>5</a:t>
            </a:r>
            <a:r>
              <a:rPr lang="zh-CN" altLang="zh-CN" sz="2000" dirty="0"/>
              <a:t>：启动流计算并输出结果</a:t>
            </a:r>
            <a:endParaRPr lang="en-US" altLang="zh-CN" sz="2000" dirty="0"/>
          </a:p>
          <a:p>
            <a:pPr eaLnBrk="1" hangingPunct="1"/>
            <a:endParaRPr lang="zh-CN" altLang="zh-CN" sz="2000" dirty="0"/>
          </a:p>
          <a:p>
            <a:pPr eaLnBrk="1" hangingPunct="1"/>
            <a:r>
              <a:rPr lang="zh-CN" altLang="zh-CN" sz="2000" dirty="0"/>
              <a:t>定义完查询语句后，下面就可以开始真正执行流计算，具体语句如下：</a:t>
            </a:r>
          </a:p>
          <a:p>
            <a:pPr eaLnBrk="1" hangingPunct="1"/>
            <a:r>
              <a:rPr lang="en-US" altLang="zh-CN" sz="2000" dirty="0"/>
              <a:t>    query = </a:t>
            </a:r>
            <a:r>
              <a:rPr lang="en-US" altLang="zh-CN" sz="2000" dirty="0" err="1"/>
              <a:t>wordCounts</a:t>
            </a:r>
            <a:r>
              <a:rPr lang="en-US" altLang="zh-CN" sz="2000" dirty="0"/>
              <a:t> \</a:t>
            </a:r>
            <a:endParaRPr lang="zh-CN" altLang="zh-CN" sz="2000" dirty="0"/>
          </a:p>
          <a:p>
            <a:pPr eaLnBrk="1" hangingPunct="1"/>
            <a:r>
              <a:rPr lang="en-US" altLang="zh-CN" sz="2000" dirty="0"/>
              <a:t>        .</a:t>
            </a:r>
            <a:r>
              <a:rPr lang="en-US" altLang="zh-CN" sz="2000" dirty="0" err="1"/>
              <a:t>writeStream</a:t>
            </a:r>
            <a:r>
              <a:rPr lang="en-US" altLang="zh-CN" sz="2000" dirty="0"/>
              <a:t> \</a:t>
            </a:r>
            <a:endParaRPr lang="zh-CN" altLang="zh-CN" sz="2000" dirty="0"/>
          </a:p>
          <a:p>
            <a:pPr eaLnBrk="1" hangingPunct="1"/>
            <a:r>
              <a:rPr lang="en-US" altLang="zh-CN" sz="2000" dirty="0"/>
              <a:t>        .</a:t>
            </a:r>
            <a:r>
              <a:rPr lang="en-US" altLang="zh-CN" sz="2000" dirty="0" err="1"/>
              <a:t>outputMode</a:t>
            </a:r>
            <a:r>
              <a:rPr lang="en-US" altLang="zh-CN" sz="2000" dirty="0"/>
              <a:t>("complete") \</a:t>
            </a:r>
            <a:endParaRPr lang="zh-CN" altLang="zh-CN" sz="2000" dirty="0"/>
          </a:p>
          <a:p>
            <a:pPr eaLnBrk="1" hangingPunct="1"/>
            <a:r>
              <a:rPr lang="en-US" altLang="zh-CN" sz="2000" dirty="0"/>
              <a:t>        .format("console") \</a:t>
            </a:r>
            <a:endParaRPr lang="zh-CN" altLang="zh-CN" sz="2000" dirty="0"/>
          </a:p>
          <a:p>
            <a:pPr eaLnBrk="1" hangingPunct="1"/>
            <a:r>
              <a:rPr lang="en-US" altLang="zh-CN" sz="2000" dirty="0"/>
              <a:t>        .trigger(</a:t>
            </a:r>
            <a:r>
              <a:rPr lang="en-US" altLang="zh-CN" sz="2000" dirty="0" err="1"/>
              <a:t>processingTime</a:t>
            </a:r>
            <a:r>
              <a:rPr lang="en-US" altLang="zh-CN" sz="2000" dirty="0"/>
              <a:t>="8 seconds") \</a:t>
            </a:r>
            <a:endParaRPr lang="zh-CN" altLang="zh-CN" sz="2000" dirty="0"/>
          </a:p>
          <a:p>
            <a:pPr eaLnBrk="1" hangingPunct="1"/>
            <a:r>
              <a:rPr lang="en-US" altLang="zh-CN" sz="2000" dirty="0"/>
              <a:t>        .start()</a:t>
            </a:r>
            <a:endParaRPr lang="zh-CN" altLang="zh-CN" sz="2000" dirty="0"/>
          </a:p>
          <a:p>
            <a:pPr eaLnBrk="1" hangingPunct="1"/>
            <a:r>
              <a:rPr lang="en-US" altLang="zh-CN" sz="2000" dirty="0"/>
              <a:t> </a:t>
            </a:r>
            <a:endParaRPr lang="zh-CN" altLang="zh-CN" sz="2000" dirty="0"/>
          </a:p>
          <a:p>
            <a:pPr eaLnBrk="1" hangingPunct="1"/>
            <a:r>
              <a:rPr lang="en-US" altLang="zh-CN" sz="2000" dirty="0"/>
              <a:t>    </a:t>
            </a:r>
            <a:r>
              <a:rPr lang="en-US" altLang="zh-CN" sz="2000" dirty="0" err="1"/>
              <a:t>query.awaitTermination</a:t>
            </a:r>
            <a:r>
              <a:rPr lang="en-US" altLang="zh-CN" sz="2000" dirty="0"/>
              <a:t>()</a:t>
            </a:r>
            <a:endParaRPr lang="zh-CN" altLang="zh-CN" sz="2000" dirty="0"/>
          </a:p>
          <a:p>
            <a:pPr eaLnBrk="1" hangingPunct="1"/>
            <a:endParaRPr lang="zh-CN" altLang="en-US" sz="2000" dirty="0"/>
          </a:p>
        </p:txBody>
      </p:sp>
    </p:spTree>
    <p:extLst>
      <p:ext uri="{BB962C8B-B14F-4D97-AF65-F5344CB8AC3E}">
        <p14:creationId xmlns:p14="http://schemas.microsoft.com/office/powerpoint/2010/main" val="2061162172"/>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A9D6B67-3A9B-4631-80BC-D4B2FC58E06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A4298C1-0018-447F-8A48-1D98C918A0AB}"/>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2E2FE9E-F5A9-48EA-ABB7-D5323756F63C}"/>
              </a:ext>
            </a:extLst>
          </p:cNvPr>
          <p:cNvSpPr>
            <a:spLocks noGrp="1"/>
          </p:cNvSpPr>
          <p:nvPr>
            <p:ph type="body" sz="quarter" idx="16"/>
          </p:nvPr>
        </p:nvSpPr>
        <p:spPr/>
        <p:txBody>
          <a:bodyPr/>
          <a:lstStyle/>
          <a:p>
            <a:endParaRPr lang="zh-CN" altLang="en-US"/>
          </a:p>
        </p:txBody>
      </p:sp>
      <p:sp>
        <p:nvSpPr>
          <p:cNvPr id="6" name="TextBox 2">
            <a:extLst>
              <a:ext uri="{FF2B5EF4-FFF2-40B4-BE49-F238E27FC236}">
                <a16:creationId xmlns:a16="http://schemas.microsoft.com/office/drawing/2014/main" id="{12C540E8-1422-435B-A691-9E879581843D}"/>
              </a:ext>
            </a:extLst>
          </p:cNvPr>
          <p:cNvSpPr txBox="1">
            <a:spLocks noChangeArrowheads="1"/>
          </p:cNvSpPr>
          <p:nvPr/>
        </p:nvSpPr>
        <p:spPr bwMode="auto">
          <a:xfrm>
            <a:off x="1232836" y="1555799"/>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把代码写入文件</a:t>
            </a:r>
            <a:r>
              <a:rPr lang="en-US" altLang="zh-CN" sz="2000" dirty="0"/>
              <a:t>StructuredNetworkWordCount.py</a:t>
            </a:r>
          </a:p>
          <a:p>
            <a:pPr eaLnBrk="1" hangingPunct="1"/>
            <a:r>
              <a:rPr lang="zh-CN" altLang="zh-CN" sz="2000" dirty="0">
                <a:solidFill>
                  <a:srgbClr val="FF0000"/>
                </a:solidFill>
              </a:rPr>
              <a:t>在执行</a:t>
            </a:r>
            <a:r>
              <a:rPr lang="en-US" altLang="zh-CN" sz="2000" dirty="0">
                <a:solidFill>
                  <a:srgbClr val="FF0000"/>
                </a:solidFill>
              </a:rPr>
              <a:t>StructuredNetworkWordCount.py</a:t>
            </a:r>
            <a:r>
              <a:rPr lang="zh-CN" altLang="zh-CN" sz="2000" dirty="0">
                <a:solidFill>
                  <a:srgbClr val="FF0000"/>
                </a:solidFill>
              </a:rPr>
              <a:t>之前，需要启动</a:t>
            </a:r>
            <a:r>
              <a:rPr lang="en-US" altLang="zh-CN" sz="2000" dirty="0">
                <a:solidFill>
                  <a:srgbClr val="FF0000"/>
                </a:solidFill>
              </a:rPr>
              <a:t>HDFS</a:t>
            </a:r>
            <a:r>
              <a:rPr lang="zh-CN" altLang="zh-CN" sz="2000" dirty="0">
                <a:solidFill>
                  <a:srgbClr val="FF0000"/>
                </a:solidFill>
              </a:rPr>
              <a:t>。启动</a:t>
            </a:r>
            <a:r>
              <a:rPr lang="en-US" altLang="zh-CN" sz="2000" dirty="0">
                <a:solidFill>
                  <a:srgbClr val="FF0000"/>
                </a:solidFill>
              </a:rPr>
              <a:t>HDFS</a:t>
            </a:r>
            <a:r>
              <a:rPr lang="zh-CN" altLang="zh-CN" sz="2000" dirty="0">
                <a:solidFill>
                  <a:srgbClr val="FF0000"/>
                </a:solidFill>
              </a:rPr>
              <a:t>的命令如下</a:t>
            </a:r>
            <a:r>
              <a:rPr lang="zh-CN" altLang="zh-CN" sz="2000" dirty="0"/>
              <a:t>：</a:t>
            </a:r>
            <a:endParaRPr lang="zh-CN" altLang="en-US" sz="2000" dirty="0"/>
          </a:p>
        </p:txBody>
      </p:sp>
      <p:sp>
        <p:nvSpPr>
          <p:cNvPr id="8" name="TextBox 4">
            <a:extLst>
              <a:ext uri="{FF2B5EF4-FFF2-40B4-BE49-F238E27FC236}">
                <a16:creationId xmlns:a16="http://schemas.microsoft.com/office/drawing/2014/main" id="{D5252569-F614-410D-955C-603189F57296}"/>
              </a:ext>
            </a:extLst>
          </p:cNvPr>
          <p:cNvSpPr txBox="1">
            <a:spLocks noChangeArrowheads="1"/>
          </p:cNvSpPr>
          <p:nvPr/>
        </p:nvSpPr>
        <p:spPr bwMode="auto">
          <a:xfrm>
            <a:off x="1385236" y="2698799"/>
            <a:ext cx="662940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/usr/local/hadoop</a:t>
            </a:r>
            <a:endParaRPr lang="zh-CN" altLang="zh-CN">
              <a:solidFill>
                <a:schemeClr val="bg1"/>
              </a:solidFill>
            </a:endParaRPr>
          </a:p>
          <a:p>
            <a:pPr eaLnBrk="1" hangingPunct="1"/>
            <a:r>
              <a:rPr lang="en-US" altLang="zh-CN">
                <a:solidFill>
                  <a:schemeClr val="bg1"/>
                </a:solidFill>
              </a:rPr>
              <a:t>$ sbin/start-dfs.sh</a:t>
            </a:r>
            <a:endParaRPr lang="zh-CN" altLang="en-US">
              <a:solidFill>
                <a:schemeClr val="bg1"/>
              </a:solidFill>
            </a:endParaRPr>
          </a:p>
        </p:txBody>
      </p:sp>
      <p:sp>
        <p:nvSpPr>
          <p:cNvPr id="10" name="矩形 5">
            <a:extLst>
              <a:ext uri="{FF2B5EF4-FFF2-40B4-BE49-F238E27FC236}">
                <a16:creationId xmlns:a16="http://schemas.microsoft.com/office/drawing/2014/main" id="{A93C6AB7-F004-4BEE-BF33-2801CCB0D569}"/>
              </a:ext>
            </a:extLst>
          </p:cNvPr>
          <p:cNvSpPr>
            <a:spLocks noChangeArrowheads="1"/>
          </p:cNvSpPr>
          <p:nvPr/>
        </p:nvSpPr>
        <p:spPr bwMode="auto">
          <a:xfrm>
            <a:off x="1309036" y="3460799"/>
            <a:ext cx="716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新建一个终端（记作“数据源终端”），输入如下命令：</a:t>
            </a:r>
            <a:endParaRPr lang="zh-CN" altLang="en-US" sz="2000"/>
          </a:p>
        </p:txBody>
      </p:sp>
      <p:sp>
        <p:nvSpPr>
          <p:cNvPr id="12" name="TextBox 6">
            <a:extLst>
              <a:ext uri="{FF2B5EF4-FFF2-40B4-BE49-F238E27FC236}">
                <a16:creationId xmlns:a16="http://schemas.microsoft.com/office/drawing/2014/main" id="{7D35B477-FDE0-4145-8114-09E4F134DAC1}"/>
              </a:ext>
            </a:extLst>
          </p:cNvPr>
          <p:cNvSpPr txBox="1">
            <a:spLocks noChangeArrowheads="1"/>
          </p:cNvSpPr>
          <p:nvPr/>
        </p:nvSpPr>
        <p:spPr bwMode="auto">
          <a:xfrm>
            <a:off x="1385236" y="3917999"/>
            <a:ext cx="662940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nc -lk 9999</a:t>
            </a:r>
            <a:endParaRPr lang="zh-CN" altLang="en-US">
              <a:solidFill>
                <a:schemeClr val="bg1"/>
              </a:solidFill>
            </a:endParaRPr>
          </a:p>
        </p:txBody>
      </p:sp>
      <p:sp>
        <p:nvSpPr>
          <p:cNvPr id="14" name="矩形 7">
            <a:extLst>
              <a:ext uri="{FF2B5EF4-FFF2-40B4-BE49-F238E27FC236}">
                <a16:creationId xmlns:a16="http://schemas.microsoft.com/office/drawing/2014/main" id="{B11F4205-E0B0-457E-9378-37FCBC54F083}"/>
              </a:ext>
            </a:extLst>
          </p:cNvPr>
          <p:cNvSpPr>
            <a:spLocks noChangeArrowheads="1"/>
          </p:cNvSpPr>
          <p:nvPr/>
        </p:nvSpPr>
        <p:spPr bwMode="auto">
          <a:xfrm>
            <a:off x="1309036" y="4375199"/>
            <a:ext cx="678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再新建一个终端（记作“流计算终端”），执行如下命令：</a:t>
            </a:r>
            <a:endParaRPr lang="zh-CN" altLang="en-US"/>
          </a:p>
        </p:txBody>
      </p:sp>
      <p:sp>
        <p:nvSpPr>
          <p:cNvPr id="16" name="TextBox 8">
            <a:extLst>
              <a:ext uri="{FF2B5EF4-FFF2-40B4-BE49-F238E27FC236}">
                <a16:creationId xmlns:a16="http://schemas.microsoft.com/office/drawing/2014/main" id="{7087621A-D9CE-4674-9BC7-834D4414ACBE}"/>
              </a:ext>
            </a:extLst>
          </p:cNvPr>
          <p:cNvSpPr txBox="1">
            <a:spLocks noChangeArrowheads="1"/>
          </p:cNvSpPr>
          <p:nvPr/>
        </p:nvSpPr>
        <p:spPr bwMode="auto">
          <a:xfrm>
            <a:off x="1385236" y="4984799"/>
            <a:ext cx="713105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 cd /usr/local/spark/mycode/structuredstreaming/</a:t>
            </a:r>
            <a:endParaRPr lang="zh-CN" altLang="zh-CN">
              <a:solidFill>
                <a:schemeClr val="bg1"/>
              </a:solidFill>
            </a:endParaRPr>
          </a:p>
          <a:p>
            <a:pPr eaLnBrk="1" hangingPunct="1"/>
            <a:r>
              <a:rPr lang="en-US" altLang="zh-CN">
                <a:solidFill>
                  <a:schemeClr val="bg1"/>
                </a:solidFill>
              </a:rPr>
              <a:t>$ /usr/local/spark/bin/spark-submit StructuredNetworkWordCount.py</a:t>
            </a:r>
            <a:endParaRPr lang="zh-CN" altLang="en-US">
              <a:solidFill>
                <a:schemeClr val="bg1"/>
              </a:solidFill>
            </a:endParaRPr>
          </a:p>
        </p:txBody>
      </p:sp>
    </p:spTree>
    <p:extLst>
      <p:ext uri="{BB962C8B-B14F-4D97-AF65-F5344CB8AC3E}">
        <p14:creationId xmlns:p14="http://schemas.microsoft.com/office/powerpoint/2010/main" val="3584457261"/>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79FED67-323C-427E-8B59-7A8E5F05816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64A80F1-89F3-4A87-A07D-7D3A90BCF887}"/>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82DEACA-E2F5-4DC4-888E-294282CB563B}"/>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F135AA07-31E6-4356-8E5A-C185B4C78E6F}"/>
              </a:ext>
            </a:extLst>
          </p:cNvPr>
          <p:cNvSpPr>
            <a:spLocks noChangeArrowheads="1"/>
          </p:cNvSpPr>
          <p:nvPr/>
        </p:nvSpPr>
        <p:spPr bwMode="auto">
          <a:xfrm>
            <a:off x="1143000" y="1306654"/>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zh-CN" sz="2000"/>
              <a:t>为了模拟文本数据流，可以在“数据源终端”内用键盘不断敲入一行行英文语句，</a:t>
            </a:r>
            <a:r>
              <a:rPr lang="en-US" altLang="zh-CN" sz="2000"/>
              <a:t>nc</a:t>
            </a:r>
            <a:r>
              <a:rPr lang="zh-CN" altLang="zh-CN" sz="2000"/>
              <a:t>程序会把这些数据发送给</a:t>
            </a:r>
            <a:r>
              <a:rPr lang="en-US" altLang="zh-CN" sz="2000"/>
              <a:t>StructuredNetworkWordCount.py</a:t>
            </a:r>
            <a:r>
              <a:rPr lang="zh-CN" altLang="zh-CN" sz="2000"/>
              <a:t>程序进行处理，比如输入如下数据：</a:t>
            </a:r>
            <a:endParaRPr lang="zh-CN" altLang="en-US" sz="2000"/>
          </a:p>
        </p:txBody>
      </p:sp>
      <p:sp>
        <p:nvSpPr>
          <p:cNvPr id="8" name="TextBox 3">
            <a:extLst>
              <a:ext uri="{FF2B5EF4-FFF2-40B4-BE49-F238E27FC236}">
                <a16:creationId xmlns:a16="http://schemas.microsoft.com/office/drawing/2014/main" id="{B6B5EC18-EBD6-4E97-9F37-214FED995825}"/>
              </a:ext>
            </a:extLst>
          </p:cNvPr>
          <p:cNvSpPr txBox="1">
            <a:spLocks noChangeArrowheads="1"/>
          </p:cNvSpPr>
          <p:nvPr/>
        </p:nvSpPr>
        <p:spPr bwMode="auto">
          <a:xfrm>
            <a:off x="1295400" y="2525854"/>
            <a:ext cx="388620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apache spark</a:t>
            </a:r>
            <a:endParaRPr lang="zh-CN" altLang="zh-CN">
              <a:solidFill>
                <a:schemeClr val="bg1"/>
              </a:solidFill>
            </a:endParaRPr>
          </a:p>
          <a:p>
            <a:pPr eaLnBrk="1" hangingPunct="1"/>
            <a:r>
              <a:rPr lang="en-US" altLang="zh-CN">
                <a:solidFill>
                  <a:schemeClr val="bg1"/>
                </a:solidFill>
              </a:rPr>
              <a:t>apache hadoop</a:t>
            </a:r>
            <a:endParaRPr lang="zh-CN" altLang="en-US">
              <a:solidFill>
                <a:schemeClr val="bg1"/>
              </a:solidFill>
            </a:endParaRPr>
          </a:p>
        </p:txBody>
      </p:sp>
      <p:sp>
        <p:nvSpPr>
          <p:cNvPr id="10" name="矩形 4">
            <a:extLst>
              <a:ext uri="{FF2B5EF4-FFF2-40B4-BE49-F238E27FC236}">
                <a16:creationId xmlns:a16="http://schemas.microsoft.com/office/drawing/2014/main" id="{04AC4D40-2C76-4350-B85D-60E545D13DC9}"/>
              </a:ext>
            </a:extLst>
          </p:cNvPr>
          <p:cNvSpPr>
            <a:spLocks noChangeArrowheads="1"/>
          </p:cNvSpPr>
          <p:nvPr/>
        </p:nvSpPr>
        <p:spPr bwMode="auto">
          <a:xfrm>
            <a:off x="1219200" y="3211654"/>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则在“流计算终端”窗口内会输出类似以下的结果信息：</a:t>
            </a:r>
            <a:endParaRPr lang="zh-CN" altLang="en-US"/>
          </a:p>
        </p:txBody>
      </p:sp>
      <p:sp>
        <p:nvSpPr>
          <p:cNvPr id="12" name="TextBox 5">
            <a:extLst>
              <a:ext uri="{FF2B5EF4-FFF2-40B4-BE49-F238E27FC236}">
                <a16:creationId xmlns:a16="http://schemas.microsoft.com/office/drawing/2014/main" id="{C8E031B3-F7A9-423A-B37F-8B1588CB26AF}"/>
              </a:ext>
            </a:extLst>
          </p:cNvPr>
          <p:cNvSpPr txBox="1">
            <a:spLocks noChangeArrowheads="1"/>
          </p:cNvSpPr>
          <p:nvPr/>
        </p:nvSpPr>
        <p:spPr bwMode="auto">
          <a:xfrm>
            <a:off x="1295400" y="3702192"/>
            <a:ext cx="3733800" cy="2862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Batch: 0</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  word|count|</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|apache|    1|</a:t>
            </a:r>
            <a:endParaRPr lang="zh-CN" altLang="zh-CN">
              <a:solidFill>
                <a:schemeClr val="bg1"/>
              </a:solidFill>
            </a:endParaRPr>
          </a:p>
          <a:p>
            <a:pPr eaLnBrk="1" hangingPunct="1"/>
            <a:r>
              <a:rPr lang="en-US" altLang="zh-CN">
                <a:solidFill>
                  <a:schemeClr val="bg1"/>
                </a:solidFill>
              </a:rPr>
              <a:t>| spark|    1|</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endParaRPr lang="zh-CN" altLang="en-US">
              <a:solidFill>
                <a:schemeClr val="bg1"/>
              </a:solidFill>
            </a:endParaRPr>
          </a:p>
        </p:txBody>
      </p:sp>
      <p:sp>
        <p:nvSpPr>
          <p:cNvPr id="14" name="TextBox 6">
            <a:extLst>
              <a:ext uri="{FF2B5EF4-FFF2-40B4-BE49-F238E27FC236}">
                <a16:creationId xmlns:a16="http://schemas.microsoft.com/office/drawing/2014/main" id="{8DF3BD2B-63C2-4B88-AF7D-E7C824608984}"/>
              </a:ext>
            </a:extLst>
          </p:cNvPr>
          <p:cNvSpPr txBox="1">
            <a:spLocks noChangeArrowheads="1"/>
          </p:cNvSpPr>
          <p:nvPr/>
        </p:nvSpPr>
        <p:spPr bwMode="auto">
          <a:xfrm>
            <a:off x="5410200" y="3668854"/>
            <a:ext cx="3492500" cy="2862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Batch: 1</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  word|count|</a:t>
            </a:r>
            <a:endParaRPr lang="zh-CN" altLang="zh-CN">
              <a:solidFill>
                <a:schemeClr val="bg1"/>
              </a:solidFill>
            </a:endParaRPr>
          </a:p>
          <a:p>
            <a:pPr eaLnBrk="1" hangingPunct="1"/>
            <a:r>
              <a:rPr lang="en-US" altLang="zh-CN">
                <a:solidFill>
                  <a:schemeClr val="bg1"/>
                </a:solidFill>
              </a:rPr>
              <a:t>+------+-----+</a:t>
            </a:r>
            <a:endParaRPr lang="zh-CN" altLang="zh-CN">
              <a:solidFill>
                <a:schemeClr val="bg1"/>
              </a:solidFill>
            </a:endParaRPr>
          </a:p>
          <a:p>
            <a:pPr eaLnBrk="1" hangingPunct="1"/>
            <a:r>
              <a:rPr lang="en-US" altLang="zh-CN">
                <a:solidFill>
                  <a:schemeClr val="bg1"/>
                </a:solidFill>
              </a:rPr>
              <a:t>|apache|    2|</a:t>
            </a:r>
            <a:endParaRPr lang="zh-CN" altLang="zh-CN">
              <a:solidFill>
                <a:schemeClr val="bg1"/>
              </a:solidFill>
            </a:endParaRPr>
          </a:p>
          <a:p>
            <a:pPr eaLnBrk="1" hangingPunct="1"/>
            <a:r>
              <a:rPr lang="en-US" altLang="zh-CN">
                <a:solidFill>
                  <a:schemeClr val="bg1"/>
                </a:solidFill>
              </a:rPr>
              <a:t>| spark|    1|</a:t>
            </a:r>
            <a:endParaRPr lang="zh-CN" altLang="zh-CN">
              <a:solidFill>
                <a:schemeClr val="bg1"/>
              </a:solidFill>
            </a:endParaRPr>
          </a:p>
          <a:p>
            <a:pPr eaLnBrk="1" hangingPunct="1"/>
            <a:r>
              <a:rPr lang="en-US" altLang="zh-CN">
                <a:solidFill>
                  <a:schemeClr val="bg1"/>
                </a:solidFill>
              </a:rPr>
              <a:t>|hadoop|    1|</a:t>
            </a:r>
            <a:endParaRPr lang="zh-CN" altLang="zh-CN">
              <a:solidFill>
                <a:schemeClr val="bg1"/>
              </a:solidFill>
            </a:endParaRPr>
          </a:p>
          <a:p>
            <a:pPr eaLnBrk="1" hangingPunct="1"/>
            <a:r>
              <a:rPr lang="en-US" altLang="zh-CN">
                <a:solidFill>
                  <a:schemeClr val="bg1"/>
                </a:solidFill>
              </a:rPr>
              <a:t>+------+-----+</a:t>
            </a:r>
            <a:endParaRPr lang="zh-CN" altLang="en-US">
              <a:solidFill>
                <a:schemeClr val="bg1"/>
              </a:solidFill>
            </a:endParaRPr>
          </a:p>
        </p:txBody>
      </p:sp>
    </p:spTree>
    <p:extLst>
      <p:ext uri="{BB962C8B-B14F-4D97-AF65-F5344CB8AC3E}">
        <p14:creationId xmlns:p14="http://schemas.microsoft.com/office/powerpoint/2010/main" val="13436567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B575EA-DC9E-4C32-BE82-A96A33E8671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4B6734C-C8CA-4466-AB9C-A7D9B10B0F6A}"/>
              </a:ext>
            </a:extLst>
          </p:cNvPr>
          <p:cNvSpPr>
            <a:spLocks noGrp="1"/>
          </p:cNvSpPr>
          <p:nvPr>
            <p:ph type="body" sz="quarter" idx="15"/>
          </p:nvPr>
        </p:nvSpPr>
        <p:spPr/>
        <p:txBody>
          <a:bodyPr/>
          <a:lstStyle/>
          <a:p>
            <a:r>
              <a:rPr lang="zh-CN" altLang="en-US" dirty="0"/>
              <a:t>流数据的特点</a:t>
            </a:r>
          </a:p>
        </p:txBody>
      </p:sp>
      <p:sp>
        <p:nvSpPr>
          <p:cNvPr id="4" name="文本占位符 3">
            <a:extLst>
              <a:ext uri="{FF2B5EF4-FFF2-40B4-BE49-F238E27FC236}">
                <a16:creationId xmlns:a16="http://schemas.microsoft.com/office/drawing/2014/main" id="{1A21D6BA-364D-43CA-A3CC-8C0023A34C47}"/>
              </a:ext>
            </a:extLst>
          </p:cNvPr>
          <p:cNvSpPr>
            <a:spLocks noGrp="1"/>
          </p:cNvSpPr>
          <p:nvPr>
            <p:ph type="body" sz="quarter" idx="16"/>
          </p:nvPr>
        </p:nvSpPr>
        <p:spPr>
          <a:xfrm>
            <a:off x="695400" y="1385317"/>
            <a:ext cx="10480600" cy="3219450"/>
          </a:xfrm>
        </p:spPr>
        <p:txBody>
          <a:bodyPr/>
          <a:lstStyle/>
          <a:p>
            <a:r>
              <a:rPr lang="zh-CN" altLang="en-US" b="0" i="0" dirty="0">
                <a:solidFill>
                  <a:srgbClr val="3E3E3E"/>
                </a:solidFill>
                <a:effectLst/>
                <a:latin typeface="gotham"/>
              </a:rPr>
              <a:t>无穷尽的数据集</a:t>
            </a:r>
            <a:endParaRPr lang="en-US" altLang="zh-CN" dirty="0"/>
          </a:p>
          <a:p>
            <a:r>
              <a:rPr lang="zh-CN" altLang="en-US" dirty="0"/>
              <a:t>事件时间的高度无序性。</a:t>
            </a:r>
            <a:endParaRPr lang="en-US" altLang="zh-CN" dirty="0"/>
          </a:p>
          <a:p>
            <a:pPr lvl="1"/>
            <a:r>
              <a:rPr lang="zh-CN" altLang="en-US" dirty="0"/>
              <a:t>这意味着你需要某种程度上对事件做时间排序，如果你想按事件时间来做分析。 </a:t>
            </a:r>
          </a:p>
          <a:p>
            <a:r>
              <a:rPr lang="zh-CN" altLang="en-US" dirty="0"/>
              <a:t>时间偏移的变化性。</a:t>
            </a:r>
            <a:endParaRPr lang="en-US" altLang="zh-CN" dirty="0"/>
          </a:p>
          <a:p>
            <a:pPr lvl="1"/>
            <a:r>
              <a:rPr lang="zh-CN" altLang="en-US" dirty="0"/>
              <a:t>这意味着在一个固定的</a:t>
            </a:r>
            <a:r>
              <a:rPr lang="en-US" altLang="zh-CN" dirty="0"/>
              <a:t>Y</a:t>
            </a:r>
            <a:r>
              <a:rPr lang="zh-CN" altLang="en-US" dirty="0"/>
              <a:t>时间的增量里你不能假定你可以看到大部分发生在对应的</a:t>
            </a:r>
            <a:r>
              <a:rPr lang="en-US" altLang="zh-CN" dirty="0"/>
              <a:t>X</a:t>
            </a:r>
            <a:r>
              <a:rPr lang="zh-CN" altLang="en-US" dirty="0"/>
              <a:t>时间增量范围内的事件。</a:t>
            </a:r>
          </a:p>
          <a:p>
            <a:endParaRPr lang="zh-CN" altLang="en-US" dirty="0"/>
          </a:p>
        </p:txBody>
      </p:sp>
    </p:spTree>
    <p:extLst>
      <p:ext uri="{BB962C8B-B14F-4D97-AF65-F5344CB8AC3E}">
        <p14:creationId xmlns:p14="http://schemas.microsoft.com/office/powerpoint/2010/main" val="2361041946"/>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257792" y="-7642582"/>
            <a:ext cx="5675952" cy="92165"/>
            <a:chOff x="566555" y="877035"/>
            <a:chExt cx="2340260" cy="164545"/>
          </a:xfrm>
        </p:grpSpPr>
        <p:sp>
          <p:nvSpPr>
            <p:cNvPr id="20" name="矩形 19"/>
            <p:cNvSpPr/>
            <p:nvPr/>
          </p:nvSpPr>
          <p:spPr>
            <a:xfrm>
              <a:off x="566555" y="877035"/>
              <a:ext cx="585065" cy="164545"/>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1" name="矩形 20"/>
            <p:cNvSpPr/>
            <p:nvPr/>
          </p:nvSpPr>
          <p:spPr>
            <a:xfrm>
              <a:off x="1151620" y="877035"/>
              <a:ext cx="585065" cy="164545"/>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2" name="矩形 21"/>
            <p:cNvSpPr/>
            <p:nvPr/>
          </p:nvSpPr>
          <p:spPr>
            <a:xfrm>
              <a:off x="1736685" y="877035"/>
              <a:ext cx="585065" cy="164545"/>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3" name="矩形 22"/>
            <p:cNvSpPr/>
            <p:nvPr/>
          </p:nvSpPr>
          <p:spPr>
            <a:xfrm>
              <a:off x="2321750" y="877035"/>
              <a:ext cx="585065" cy="164545"/>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grpSp>
      <p:sp>
        <p:nvSpPr>
          <p:cNvPr id="28" name="TextBox 27"/>
          <p:cNvSpPr txBox="1"/>
          <p:nvPr/>
        </p:nvSpPr>
        <p:spPr>
          <a:xfrm>
            <a:off x="2165333" y="-8371200"/>
            <a:ext cx="7860873" cy="666786"/>
          </a:xfrm>
          <a:prstGeom prst="rect">
            <a:avLst/>
          </a:prstGeom>
          <a:noFill/>
          <a:effectLst/>
        </p:spPr>
        <p:txBody>
          <a:bodyPr wrap="square" rtlCol="0">
            <a:spAutoFit/>
          </a:bodyPr>
          <a:lstStyle/>
          <a:p>
            <a:pPr algn="ctr" defTabSz="1219170"/>
            <a:r>
              <a:rPr lang="en-US" altLang="zh-CN" sz="3733" kern="0">
                <a:solidFill>
                  <a:srgbClr val="1A7BAE"/>
                </a:solidFill>
              </a:rPr>
              <a:t>THANKS</a:t>
            </a:r>
            <a:r>
              <a:rPr lang="en-US" altLang="zh-CN" sz="3733" kern="0">
                <a:solidFill>
                  <a:srgbClr val="BF3420"/>
                </a:solidFill>
              </a:rPr>
              <a:t> </a:t>
            </a:r>
            <a:r>
              <a:rPr lang="en-US" altLang="zh-CN" sz="3733" kern="0">
                <a:solidFill>
                  <a:srgbClr val="95BC49"/>
                </a:solidFill>
              </a:rPr>
              <a:t>FOR</a:t>
            </a:r>
            <a:r>
              <a:rPr lang="zh-CN" altLang="en-US" sz="3733" kern="0">
                <a:solidFill>
                  <a:srgbClr val="1A7BAE"/>
                </a:solidFill>
              </a:rPr>
              <a:t> </a:t>
            </a:r>
            <a:r>
              <a:rPr lang="en-US" altLang="zh-CN" sz="3733" kern="0">
                <a:solidFill>
                  <a:srgbClr val="FDA907"/>
                </a:solidFill>
              </a:rPr>
              <a:t>YOUR</a:t>
            </a:r>
            <a:r>
              <a:rPr lang="en-US" altLang="zh-CN" sz="3733" kern="0">
                <a:solidFill>
                  <a:srgbClr val="1A7BAE"/>
                </a:solidFill>
              </a:rPr>
              <a:t> </a:t>
            </a:r>
            <a:r>
              <a:rPr lang="en-US" altLang="zh-CN" sz="3733" kern="0">
                <a:solidFill>
                  <a:srgbClr val="BF3420"/>
                </a:solidFill>
              </a:rPr>
              <a:t>WATCHING</a:t>
            </a:r>
          </a:p>
        </p:txBody>
      </p:sp>
      <p:sp>
        <p:nvSpPr>
          <p:cNvPr id="29" name="矩形 28"/>
          <p:cNvSpPr/>
          <p:nvPr/>
        </p:nvSpPr>
        <p:spPr>
          <a:xfrm>
            <a:off x="2705391" y="-7503108"/>
            <a:ext cx="6780755" cy="707758"/>
          </a:xfrm>
          <a:prstGeom prst="rect">
            <a:avLst/>
          </a:prstGeom>
        </p:spPr>
        <p:txBody>
          <a:bodyPr wrap="square">
            <a:spAutoFit/>
          </a:bodyPr>
          <a:lstStyle/>
          <a:p>
            <a:pPr algn="ctr" defTabSz="1219170">
              <a:lnSpc>
                <a:spcPct val="150000"/>
              </a:lnSpc>
            </a:pPr>
            <a:r>
              <a:rPr lang="en-US" altLang="zh-CN" sz="1333" kern="0" dirty="0">
                <a:solidFill>
                  <a:schemeClr val="tx1">
                    <a:lumMod val="50000"/>
                    <a:lumOff val="50000"/>
                  </a:schemeClr>
                </a:solidFill>
              </a:rPr>
              <a:t>Lorem Ipsum Dolor Sit </a:t>
            </a:r>
            <a:r>
              <a:rPr lang="en-US" altLang="zh-CN" sz="1333" kern="0" dirty="0" err="1">
                <a:solidFill>
                  <a:schemeClr val="tx1">
                    <a:lumMod val="50000"/>
                    <a:lumOff val="50000"/>
                  </a:schemeClr>
                </a:solidFill>
              </a:rPr>
              <a:t>Er</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Elit</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Lamet</a:t>
            </a:r>
            <a:r>
              <a:rPr lang="en-US" altLang="zh-CN" sz="1333" kern="0" dirty="0">
                <a:solidFill>
                  <a:schemeClr val="tx1">
                    <a:lumMod val="50000"/>
                    <a:lumOff val="50000"/>
                  </a:schemeClr>
                </a:solidFill>
              </a:rPr>
              <a:t>, Consectetaur </a:t>
            </a:r>
            <a:r>
              <a:rPr lang="en-US" altLang="zh-CN" sz="1333" kern="0" dirty="0" err="1">
                <a:solidFill>
                  <a:schemeClr val="tx1">
                    <a:lumMod val="50000"/>
                    <a:lumOff val="50000"/>
                  </a:schemeClr>
                </a:solidFill>
              </a:rPr>
              <a:t>Cillium</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Adipisicing</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Pecu</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Sed</a:t>
            </a:r>
            <a:r>
              <a:rPr lang="en-US" altLang="zh-CN" sz="1333" kern="0" dirty="0">
                <a:solidFill>
                  <a:schemeClr val="tx1">
                    <a:lumMod val="50000"/>
                    <a:lumOff val="50000"/>
                  </a:schemeClr>
                </a:solidFill>
              </a:rPr>
              <a:t> Do </a:t>
            </a:r>
            <a:r>
              <a:rPr lang="en-US" altLang="zh-CN" sz="1333" kern="0" dirty="0" err="1">
                <a:solidFill>
                  <a:schemeClr val="tx1">
                    <a:lumMod val="50000"/>
                    <a:lumOff val="50000"/>
                  </a:schemeClr>
                </a:solidFill>
              </a:rPr>
              <a:t>Eiusmod</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Tempor</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Incididunt</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Ut</a:t>
            </a:r>
            <a:r>
              <a:rPr lang="en-US" altLang="zh-CN" sz="1333" kern="0" dirty="0">
                <a:solidFill>
                  <a:schemeClr val="tx1">
                    <a:lumMod val="50000"/>
                    <a:lumOff val="50000"/>
                  </a:schemeClr>
                </a:solidFill>
              </a:rPr>
              <a:t> </a:t>
            </a:r>
            <a:r>
              <a:rPr lang="en-US" altLang="zh-CN" sz="1333" kern="0" dirty="0" err="1">
                <a:solidFill>
                  <a:schemeClr val="tx1">
                    <a:lumMod val="50000"/>
                    <a:lumOff val="50000"/>
                  </a:schemeClr>
                </a:solidFill>
              </a:rPr>
              <a:t>Labore</a:t>
            </a:r>
            <a:r>
              <a:rPr lang="en-US" altLang="zh-CN" sz="1333" kern="0" dirty="0">
                <a:solidFill>
                  <a:schemeClr val="tx1">
                    <a:lumMod val="50000"/>
                    <a:lumOff val="50000"/>
                  </a:schemeClr>
                </a:solidFill>
              </a:rPr>
              <a:t> Et </a:t>
            </a:r>
            <a:r>
              <a:rPr lang="en-US" altLang="zh-CN" sz="1333" kern="0" dirty="0" err="1">
                <a:solidFill>
                  <a:schemeClr val="tx1">
                    <a:lumMod val="50000"/>
                    <a:lumOff val="50000"/>
                  </a:schemeClr>
                </a:solidFill>
              </a:rPr>
              <a:t>Dolore</a:t>
            </a:r>
            <a:r>
              <a:rPr lang="en-US" altLang="zh-CN" sz="1333" kern="0" dirty="0">
                <a:solidFill>
                  <a:schemeClr val="tx1">
                    <a:lumMod val="50000"/>
                    <a:lumOff val="50000"/>
                  </a:schemeClr>
                </a:solidFill>
              </a:rPr>
              <a:t> Magna </a:t>
            </a:r>
            <a:r>
              <a:rPr lang="en-US" altLang="zh-CN" sz="1333" kern="0" dirty="0" err="1">
                <a:solidFill>
                  <a:schemeClr val="tx1">
                    <a:lumMod val="50000"/>
                    <a:lumOff val="50000"/>
                  </a:schemeClr>
                </a:solidFill>
              </a:rPr>
              <a:t>Aliqua</a:t>
            </a:r>
            <a:r>
              <a:rPr lang="en-US" altLang="zh-CN" sz="1333" kern="0" dirty="0">
                <a:solidFill>
                  <a:schemeClr val="tx1">
                    <a:lumMod val="50000"/>
                    <a:lumOff val="50000"/>
                  </a:schemeClr>
                </a:solidFill>
              </a:rPr>
              <a:t>. </a:t>
            </a:r>
          </a:p>
        </p:txBody>
      </p:sp>
      <p:sp>
        <p:nvSpPr>
          <p:cNvPr id="2" name="文本占位符 1"/>
          <p:cNvSpPr>
            <a:spLocks noGrp="1"/>
          </p:cNvSpPr>
          <p:nvPr>
            <p:ph type="body" sz="quarter" idx="10"/>
          </p:nvPr>
        </p:nvSpPr>
        <p:spPr/>
        <p:txBody>
          <a:bodyPr/>
          <a:lstStyle/>
          <a:p>
            <a:r>
              <a:rPr lang="en-US" altLang="zh-CN" dirty="0"/>
              <a:t>Thank you</a:t>
            </a:r>
            <a:endParaRPr lang="zh-CN" altLang="en-US" dirty="0"/>
          </a:p>
        </p:txBody>
      </p:sp>
      <p:sp>
        <p:nvSpPr>
          <p:cNvPr id="5" name="文本占位符 4">
            <a:extLst>
              <a:ext uri="{FF2B5EF4-FFF2-40B4-BE49-F238E27FC236}">
                <a16:creationId xmlns:a16="http://schemas.microsoft.com/office/drawing/2014/main" id="{6A8B3AAA-CF01-4368-BA50-52F232524F0E}"/>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53630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A3D2897-D309-458A-B86C-746A24212EB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8CA8258-0A73-45BC-B5C1-E3614460E7FF}"/>
              </a:ext>
            </a:extLst>
          </p:cNvPr>
          <p:cNvSpPr>
            <a:spLocks noGrp="1"/>
          </p:cNvSpPr>
          <p:nvPr>
            <p:ph type="body" sz="quarter" idx="15"/>
          </p:nvPr>
        </p:nvSpPr>
        <p:spPr/>
        <p:txBody>
          <a:bodyPr/>
          <a:lstStyle/>
          <a:p>
            <a:r>
              <a:rPr lang="en-US" altLang="zh-CN" dirty="0"/>
              <a:t>7.1.1 </a:t>
            </a:r>
            <a:r>
              <a:rPr lang="zh-CN" altLang="en-US" dirty="0"/>
              <a:t>技术术语（续）</a:t>
            </a:r>
          </a:p>
        </p:txBody>
      </p:sp>
      <p:sp>
        <p:nvSpPr>
          <p:cNvPr id="4" name="文本占位符 3">
            <a:extLst>
              <a:ext uri="{FF2B5EF4-FFF2-40B4-BE49-F238E27FC236}">
                <a16:creationId xmlns:a16="http://schemas.microsoft.com/office/drawing/2014/main" id="{6D40CA00-3515-4D0D-8689-61CCE739D0E4}"/>
              </a:ext>
            </a:extLst>
          </p:cNvPr>
          <p:cNvSpPr>
            <a:spLocks noGrp="1"/>
          </p:cNvSpPr>
          <p:nvPr>
            <p:ph type="body" sz="quarter" idx="16"/>
          </p:nvPr>
        </p:nvSpPr>
        <p:spPr>
          <a:xfrm>
            <a:off x="695400" y="1385316"/>
            <a:ext cx="10693960" cy="4151883"/>
          </a:xfrm>
        </p:spPr>
        <p:txBody>
          <a:bodyPr/>
          <a:lstStyle/>
          <a:p>
            <a:r>
              <a:rPr lang="zh-CN" altLang="en-US" dirty="0">
                <a:solidFill>
                  <a:srgbClr val="3E3E3E"/>
                </a:solidFill>
                <a:effectLst/>
              </a:rPr>
              <a:t>正确性之难：</a:t>
            </a:r>
            <a:endParaRPr lang="en-US" altLang="zh-CN" dirty="0">
              <a:solidFill>
                <a:srgbClr val="3E3E3E"/>
              </a:solidFill>
              <a:effectLst/>
            </a:endParaRPr>
          </a:p>
          <a:p>
            <a:pPr lvl="1"/>
            <a:r>
              <a:rPr lang="zh-CN" altLang="en-US" dirty="0">
                <a:solidFill>
                  <a:srgbClr val="3E3E3E"/>
                </a:solidFill>
                <a:effectLst/>
              </a:rPr>
              <a:t>为了应对无穷数据集的无限的特性，系统一般都会提供一些把输入数据</a:t>
            </a:r>
            <a:r>
              <a:rPr lang="zh-CN" altLang="en-US" b="1" dirty="0">
                <a:solidFill>
                  <a:srgbClr val="3E3E3E"/>
                </a:solidFill>
                <a:effectLst/>
              </a:rPr>
              <a:t>按时间分片</a:t>
            </a:r>
            <a:r>
              <a:rPr lang="zh-CN" altLang="en-US" dirty="0">
                <a:solidFill>
                  <a:srgbClr val="3E3E3E"/>
                </a:solidFill>
                <a:effectLst/>
              </a:rPr>
              <a:t>的机制。</a:t>
            </a:r>
            <a:r>
              <a:rPr lang="zh-CN" altLang="en-US" b="1" dirty="0">
                <a:solidFill>
                  <a:srgbClr val="3E3E3E"/>
                </a:solidFill>
                <a:effectLst/>
              </a:rPr>
              <a:t>某些数据可能会被错误的分到按处理时间分片的数据片里，尽管它们的事件时间并不属于这个片</a:t>
            </a:r>
            <a:r>
              <a:rPr lang="zh-CN" altLang="en-US" dirty="0">
                <a:solidFill>
                  <a:srgbClr val="3E3E3E"/>
                </a:solidFill>
                <a:effectLst/>
              </a:rPr>
              <a:t>。这可能是由于分布式系统内在的延迟，或是由于很多数据源的在线</a:t>
            </a:r>
            <a:r>
              <a:rPr lang="en-US" altLang="zh-CN" dirty="0">
                <a:solidFill>
                  <a:srgbClr val="3E3E3E"/>
                </a:solidFill>
                <a:effectLst/>
              </a:rPr>
              <a:t>/</a:t>
            </a:r>
            <a:r>
              <a:rPr lang="zh-CN" altLang="en-US" dirty="0">
                <a:solidFill>
                  <a:srgbClr val="3E3E3E"/>
                </a:solidFill>
                <a:effectLst/>
              </a:rPr>
              <a:t>离线特性所造成的。但后果就是准确性就无法</a:t>
            </a:r>
            <a:r>
              <a:rPr lang="zh-CN" altLang="en-US" dirty="0">
                <a:solidFill>
                  <a:srgbClr val="3E3E3E"/>
                </a:solidFill>
              </a:rPr>
              <a:t>得到保证</a:t>
            </a:r>
            <a:endParaRPr lang="en-US" altLang="zh-CN" dirty="0">
              <a:solidFill>
                <a:srgbClr val="3E3E3E"/>
              </a:solidFill>
            </a:endParaRPr>
          </a:p>
          <a:p>
            <a:pPr lvl="1"/>
            <a:r>
              <a:rPr lang="zh-CN" altLang="en-US" dirty="0">
                <a:solidFill>
                  <a:srgbClr val="3E3E3E"/>
                </a:solidFill>
                <a:effectLst/>
              </a:rPr>
              <a:t>对于无穷数据，</a:t>
            </a:r>
            <a:r>
              <a:rPr lang="zh-CN" altLang="en-US" b="1" dirty="0">
                <a:solidFill>
                  <a:srgbClr val="3E3E3E"/>
                </a:solidFill>
                <a:effectLst/>
              </a:rPr>
              <a:t>失序和偏移</a:t>
            </a:r>
            <a:r>
              <a:rPr lang="zh-CN" altLang="en-US" dirty="0">
                <a:solidFill>
                  <a:srgbClr val="3E3E3E"/>
                </a:solidFill>
                <a:effectLst/>
              </a:rPr>
              <a:t>的变化给分片带来了另外一个问题：</a:t>
            </a:r>
            <a:r>
              <a:rPr lang="zh-CN" altLang="en-US" b="1" dirty="0">
                <a:solidFill>
                  <a:srgbClr val="3E3E3E"/>
                </a:solidFill>
                <a:effectLst/>
              </a:rPr>
              <a:t>完整性</a:t>
            </a:r>
            <a:r>
              <a:rPr lang="zh-CN" altLang="en-US" dirty="0">
                <a:solidFill>
                  <a:srgbClr val="3E3E3E"/>
                </a:solidFill>
                <a:effectLst/>
              </a:rPr>
              <a:t>，即既然无法预测事件时间和处理时间之间的偏移，你</a:t>
            </a:r>
            <a:r>
              <a:rPr lang="zh-CN" altLang="en-US" b="1" dirty="0">
                <a:solidFill>
                  <a:srgbClr val="3E3E3E"/>
                </a:solidFill>
                <a:effectLst/>
              </a:rPr>
              <a:t>怎么能确定你获得了分片时间内的所有数据？</a:t>
            </a:r>
            <a:r>
              <a:rPr lang="zh-CN" altLang="en-US" dirty="0">
                <a:solidFill>
                  <a:srgbClr val="3E3E3E"/>
                </a:solidFill>
                <a:effectLst/>
              </a:rPr>
              <a:t>对很多的真实数据，这个问题的答案是无法确定。现有的大部分数据处理系统都依赖某种完整性的想法，对于无穷数据而言这可能会带来严重的困难。</a:t>
            </a:r>
            <a:r>
              <a:rPr lang="zh-CN" altLang="en-US" dirty="0"/>
              <a:t> </a:t>
            </a:r>
            <a:endParaRPr lang="en-US" altLang="zh-CN" dirty="0"/>
          </a:p>
          <a:p>
            <a:pPr lvl="1"/>
            <a:endParaRPr lang="zh-CN" altLang="en-US" dirty="0"/>
          </a:p>
          <a:p>
            <a:pPr lvl="1"/>
            <a:endParaRPr lang="zh-CN" altLang="en-US" dirty="0"/>
          </a:p>
          <a:p>
            <a:pPr lvl="1"/>
            <a:endParaRPr lang="zh-CN" altLang="en-US" dirty="0"/>
          </a:p>
          <a:p>
            <a:endParaRPr lang="zh-CN" altLang="en-US" dirty="0"/>
          </a:p>
        </p:txBody>
      </p:sp>
    </p:spTree>
    <p:extLst>
      <p:ext uri="{BB962C8B-B14F-4D97-AF65-F5344CB8AC3E}">
        <p14:creationId xmlns:p14="http://schemas.microsoft.com/office/powerpoint/2010/main" val="15867387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4A0335-C6FE-408F-B52B-D0EF48BAF26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2B159AF-3E8A-4A66-A06B-6D5785B45241}"/>
              </a:ext>
            </a:extLst>
          </p:cNvPr>
          <p:cNvSpPr>
            <a:spLocks noGrp="1"/>
          </p:cNvSpPr>
          <p:nvPr>
            <p:ph type="body" sz="quarter" idx="15"/>
          </p:nvPr>
        </p:nvSpPr>
        <p:spPr/>
        <p:txBody>
          <a:bodyPr/>
          <a:lstStyle/>
          <a:p>
            <a:r>
              <a:rPr lang="en-US" altLang="zh-CN" dirty="0"/>
              <a:t>7.1.2 </a:t>
            </a:r>
            <a:r>
              <a:rPr lang="zh-CN" altLang="en-US" dirty="0"/>
              <a:t>数据处理模式</a:t>
            </a:r>
          </a:p>
        </p:txBody>
      </p:sp>
      <p:sp>
        <p:nvSpPr>
          <p:cNvPr id="4" name="文本占位符 3">
            <a:extLst>
              <a:ext uri="{FF2B5EF4-FFF2-40B4-BE49-F238E27FC236}">
                <a16:creationId xmlns:a16="http://schemas.microsoft.com/office/drawing/2014/main" id="{425A2A34-C903-4FA2-89AA-9A45CA8DBF08}"/>
              </a:ext>
            </a:extLst>
          </p:cNvPr>
          <p:cNvSpPr>
            <a:spLocks noGrp="1"/>
          </p:cNvSpPr>
          <p:nvPr>
            <p:ph type="body" sz="quarter" idx="16"/>
          </p:nvPr>
        </p:nvSpPr>
        <p:spPr>
          <a:xfrm>
            <a:off x="695400" y="1385317"/>
            <a:ext cx="10592360" cy="3219450"/>
          </a:xfrm>
        </p:spPr>
        <p:txBody>
          <a:bodyPr/>
          <a:lstStyle/>
          <a:p>
            <a:r>
              <a:rPr lang="zh-CN" altLang="en-US" dirty="0"/>
              <a:t>有穷数据处理</a:t>
            </a:r>
            <a:endParaRPr lang="en-US" altLang="zh-CN" dirty="0"/>
          </a:p>
          <a:p>
            <a:pPr lvl="1"/>
            <a:r>
              <a:rPr lang="zh-CN" altLang="en-US" dirty="0">
                <a:solidFill>
                  <a:srgbClr val="3E3E3E"/>
                </a:solidFill>
                <a:effectLst/>
              </a:rPr>
              <a:t>先对左边非结构化的据进行操作。使用某种分析引擎（通常是批处理类型的，但一个设计良好的流计算引擎也能做的一样好），比如</a:t>
            </a:r>
            <a:r>
              <a:rPr lang="en-US" altLang="zh-CN" dirty="0">
                <a:solidFill>
                  <a:srgbClr val="3E3E3E"/>
                </a:solidFill>
                <a:effectLst/>
              </a:rPr>
              <a:t>MapReduce</a:t>
            </a:r>
            <a:r>
              <a:rPr lang="zh-CN" altLang="en-US" dirty="0">
                <a:solidFill>
                  <a:srgbClr val="3E3E3E"/>
                </a:solidFill>
                <a:effectLst/>
              </a:rPr>
              <a:t>，对这些数据做运算。最后得到图右边所示的有规则的结构化数据，并获得其内在的价值。</a:t>
            </a:r>
            <a:r>
              <a:rPr lang="zh-CN" altLang="en-US" dirty="0"/>
              <a:t> </a:t>
            </a:r>
          </a:p>
        </p:txBody>
      </p:sp>
      <p:pic>
        <p:nvPicPr>
          <p:cNvPr id="8" name="图片 7">
            <a:extLst>
              <a:ext uri="{FF2B5EF4-FFF2-40B4-BE49-F238E27FC236}">
                <a16:creationId xmlns:a16="http://schemas.microsoft.com/office/drawing/2014/main" id="{1F7CE5A2-0DE5-4671-A0E7-2D2AB34D8063}"/>
              </a:ext>
            </a:extLst>
          </p:cNvPr>
          <p:cNvPicPr>
            <a:picLocks noChangeAspect="1"/>
          </p:cNvPicPr>
          <p:nvPr/>
        </p:nvPicPr>
        <p:blipFill>
          <a:blip r:embed="rId2"/>
          <a:stretch>
            <a:fillRect/>
          </a:stretch>
        </p:blipFill>
        <p:spPr>
          <a:xfrm>
            <a:off x="3194986" y="3429000"/>
            <a:ext cx="5429250" cy="3028950"/>
          </a:xfrm>
          <a:prstGeom prst="rect">
            <a:avLst/>
          </a:prstGeom>
        </p:spPr>
      </p:pic>
    </p:spTree>
    <p:extLst>
      <p:ext uri="{BB962C8B-B14F-4D97-AF65-F5344CB8AC3E}">
        <p14:creationId xmlns:p14="http://schemas.microsoft.com/office/powerpoint/2010/main" val="39519344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9FEE30-6890-4B8B-A009-9CE33A03709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D0A2E76-C556-4C71-8496-211B2BF7B69F}"/>
              </a:ext>
            </a:extLst>
          </p:cNvPr>
          <p:cNvSpPr>
            <a:spLocks noGrp="1"/>
          </p:cNvSpPr>
          <p:nvPr>
            <p:ph type="body" sz="quarter" idx="15"/>
          </p:nvPr>
        </p:nvSpPr>
        <p:spPr>
          <a:xfrm>
            <a:off x="695402" y="57750"/>
            <a:ext cx="10458448" cy="2259080"/>
          </a:xfrm>
        </p:spPr>
        <p:txBody>
          <a:bodyPr/>
          <a:lstStyle/>
          <a:p>
            <a:r>
              <a:rPr lang="en-US" altLang="zh-CN" dirty="0"/>
              <a:t>7.1.2 </a:t>
            </a:r>
            <a:r>
              <a:rPr lang="zh-CN" altLang="en-US" dirty="0"/>
              <a:t>数据处理模式：基于批处理模式的无穷数据处理</a:t>
            </a:r>
            <a:endParaRPr lang="en-US" altLang="zh-CN" dirty="0"/>
          </a:p>
          <a:p>
            <a:endParaRPr lang="zh-CN" altLang="en-US" dirty="0"/>
          </a:p>
          <a:p>
            <a:endParaRPr lang="zh-CN" altLang="en-US" dirty="0"/>
          </a:p>
        </p:txBody>
      </p:sp>
      <p:sp>
        <p:nvSpPr>
          <p:cNvPr id="4" name="文本占位符 3">
            <a:extLst>
              <a:ext uri="{FF2B5EF4-FFF2-40B4-BE49-F238E27FC236}">
                <a16:creationId xmlns:a16="http://schemas.microsoft.com/office/drawing/2014/main" id="{E7F783F6-3908-4FF4-9790-0F1B4CD0947F}"/>
              </a:ext>
            </a:extLst>
          </p:cNvPr>
          <p:cNvSpPr>
            <a:spLocks noGrp="1"/>
          </p:cNvSpPr>
          <p:nvPr>
            <p:ph type="body" sz="quarter" idx="16"/>
          </p:nvPr>
        </p:nvSpPr>
        <p:spPr/>
        <p:txBody>
          <a:bodyPr/>
          <a:lstStyle/>
          <a:p>
            <a:r>
              <a:rPr lang="zh-CN" altLang="en-US" dirty="0"/>
              <a:t>无穷数据处理：基于批处理模式</a:t>
            </a:r>
            <a:endParaRPr lang="en-US" altLang="zh-CN" dirty="0"/>
          </a:p>
          <a:p>
            <a:pPr lvl="1"/>
            <a:r>
              <a:rPr lang="zh-CN" altLang="en-US" dirty="0">
                <a:solidFill>
                  <a:srgbClr val="3E3E3E"/>
                </a:solidFill>
                <a:effectLst/>
              </a:rPr>
              <a:t>批处理引擎尽管不是设计来处理无穷数据的，但从它们诞生开始就已经被用来处理无穷数据集了，其原理是</a:t>
            </a:r>
            <a:r>
              <a:rPr lang="zh-CN" altLang="en-US" b="1" dirty="0">
                <a:solidFill>
                  <a:srgbClr val="3E3E3E"/>
                </a:solidFill>
                <a:effectLst/>
              </a:rPr>
              <a:t>无穷数据分片成一系列有穷数据集</a:t>
            </a:r>
            <a:r>
              <a:rPr lang="zh-CN" altLang="en-US" dirty="0">
                <a:solidFill>
                  <a:srgbClr val="3E3E3E"/>
                </a:solidFill>
                <a:effectLst/>
              </a:rPr>
              <a:t>，</a:t>
            </a:r>
            <a:r>
              <a:rPr lang="zh-CN" altLang="en-US" b="1" dirty="0">
                <a:solidFill>
                  <a:srgbClr val="3E3E3E"/>
                </a:solidFill>
                <a:effectLst/>
              </a:rPr>
              <a:t>再用批处理引擎来处理</a:t>
            </a:r>
            <a:r>
              <a:rPr lang="zh-CN" altLang="en-US" b="1" dirty="0"/>
              <a:t> </a:t>
            </a:r>
            <a:endParaRPr lang="en-US" altLang="zh-CN" b="1" dirty="0"/>
          </a:p>
          <a:p>
            <a:r>
              <a:rPr lang="zh-CN" altLang="en-US" dirty="0">
                <a:solidFill>
                  <a:srgbClr val="3E3E3E"/>
                </a:solidFill>
                <a:effectLst/>
              </a:rPr>
              <a:t>固定时间窗口</a:t>
            </a:r>
            <a:endParaRPr lang="en-US" altLang="zh-CN" dirty="0">
              <a:solidFill>
                <a:srgbClr val="3E3E3E"/>
              </a:solidFill>
              <a:effectLst/>
            </a:endParaRPr>
          </a:p>
          <a:p>
            <a:pPr lvl="1"/>
            <a:r>
              <a:rPr lang="zh-CN" altLang="en-US" dirty="0">
                <a:solidFill>
                  <a:srgbClr val="3E3E3E"/>
                </a:solidFill>
                <a:effectLst/>
              </a:rPr>
              <a:t>最常见的用批处理模式处理无穷数据的模式。重复性地把输入数据按固定时间窗口分片，然后再把每个片当作一个独立有穷数据源进行处理</a:t>
            </a:r>
            <a:r>
              <a:rPr lang="zh-CN" altLang="en-US" dirty="0"/>
              <a:t> </a:t>
            </a:r>
            <a:endParaRPr lang="en-US" altLang="zh-CN" dirty="0"/>
          </a:p>
          <a:p>
            <a:pPr lvl="1"/>
            <a:r>
              <a:rPr lang="zh-CN" altLang="en-US" dirty="0"/>
              <a:t>例如，日志文件，</a:t>
            </a:r>
            <a:r>
              <a:rPr lang="zh-CN" altLang="en-US" dirty="0">
                <a:solidFill>
                  <a:srgbClr val="3E3E3E"/>
                </a:solidFill>
                <a:effectLst/>
              </a:rPr>
              <a:t>日志文件的名字往往就对应于它们相应的时间窗口</a:t>
            </a:r>
            <a:r>
              <a:rPr lang="zh-CN" altLang="en-US" dirty="0"/>
              <a:t> </a:t>
            </a:r>
          </a:p>
        </p:txBody>
      </p:sp>
      <p:pic>
        <p:nvPicPr>
          <p:cNvPr id="11" name="图片 10">
            <a:extLst>
              <a:ext uri="{FF2B5EF4-FFF2-40B4-BE49-F238E27FC236}">
                <a16:creationId xmlns:a16="http://schemas.microsoft.com/office/drawing/2014/main" id="{56E2B2D5-C3BD-43E6-AF41-497CA71E6A98}"/>
              </a:ext>
            </a:extLst>
          </p:cNvPr>
          <p:cNvPicPr>
            <a:picLocks noChangeAspect="1"/>
          </p:cNvPicPr>
          <p:nvPr/>
        </p:nvPicPr>
        <p:blipFill>
          <a:blip r:embed="rId2"/>
          <a:stretch>
            <a:fillRect/>
          </a:stretch>
        </p:blipFill>
        <p:spPr>
          <a:xfrm>
            <a:off x="5724600" y="4339208"/>
            <a:ext cx="5429250" cy="2266950"/>
          </a:xfrm>
          <a:prstGeom prst="rect">
            <a:avLst/>
          </a:prstGeom>
        </p:spPr>
      </p:pic>
      <p:sp>
        <p:nvSpPr>
          <p:cNvPr id="13" name="文本框 12">
            <a:extLst>
              <a:ext uri="{FF2B5EF4-FFF2-40B4-BE49-F238E27FC236}">
                <a16:creationId xmlns:a16="http://schemas.microsoft.com/office/drawing/2014/main" id="{FC94BC85-5A46-4F77-A0FA-EB694A2B44C9}"/>
              </a:ext>
            </a:extLst>
          </p:cNvPr>
          <p:cNvSpPr txBox="1"/>
          <p:nvPr/>
        </p:nvSpPr>
        <p:spPr>
          <a:xfrm>
            <a:off x="306108" y="4697521"/>
            <a:ext cx="5119332" cy="1815882"/>
          </a:xfrm>
          <a:prstGeom prst="rect">
            <a:avLst/>
          </a:prstGeom>
          <a:noFill/>
        </p:spPr>
        <p:txBody>
          <a:bodyPr wrap="square">
            <a:spAutoFit/>
          </a:bodyPr>
          <a:lstStyle/>
          <a:p>
            <a:r>
              <a:rPr lang="zh-CN" altLang="en-US" sz="1600" i="1" dirty="0">
                <a:solidFill>
                  <a:srgbClr val="3E3E3E"/>
                </a:solidFill>
                <a:effectLst/>
              </a:rPr>
              <a:t>要是由于网络原因某些事件写入日志被延迟了，怎么办？要是你的所有日志都要被传送到一个通用的存储区后才能被处理，怎么办？要是事件是从移动设备上发送来的，怎么办？这些场景都会需要对原先的处理方法进行一定的修改（例如，延迟处理知道确保所有的时间片内的事件都收集齐；或如果有数据晚到了，就对整个时间窗口内的数据再处理一次）。</a:t>
            </a:r>
            <a:r>
              <a:rPr lang="zh-CN" altLang="en-US" sz="1600" i="1" dirty="0"/>
              <a:t> </a:t>
            </a:r>
          </a:p>
        </p:txBody>
      </p:sp>
    </p:spTree>
    <p:extLst>
      <p:ext uri="{BB962C8B-B14F-4D97-AF65-F5344CB8AC3E}">
        <p14:creationId xmlns:p14="http://schemas.microsoft.com/office/powerpoint/2010/main" val="38302573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E3E140-959B-49EF-A677-56D04864FA9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F990E5E-AB68-46B6-863B-208851B30ABF}"/>
              </a:ext>
            </a:extLst>
          </p:cNvPr>
          <p:cNvSpPr>
            <a:spLocks noGrp="1"/>
          </p:cNvSpPr>
          <p:nvPr>
            <p:ph type="body" sz="quarter" idx="15"/>
          </p:nvPr>
        </p:nvSpPr>
        <p:spPr>
          <a:xfrm>
            <a:off x="695402" y="57750"/>
            <a:ext cx="10439958" cy="584775"/>
          </a:xfrm>
        </p:spPr>
        <p:txBody>
          <a:bodyPr/>
          <a:lstStyle/>
          <a:p>
            <a:r>
              <a:rPr lang="en-US" altLang="zh-CN" dirty="0"/>
              <a:t>7.1.2 </a:t>
            </a:r>
            <a:r>
              <a:rPr lang="zh-CN" altLang="en-US" dirty="0"/>
              <a:t>数据处理模式：基于批处理模式的无穷数据处理</a:t>
            </a:r>
          </a:p>
        </p:txBody>
      </p:sp>
      <p:sp>
        <p:nvSpPr>
          <p:cNvPr id="4" name="文本占位符 3">
            <a:extLst>
              <a:ext uri="{FF2B5EF4-FFF2-40B4-BE49-F238E27FC236}">
                <a16:creationId xmlns:a16="http://schemas.microsoft.com/office/drawing/2014/main" id="{4A1E80EC-F476-4CD4-BE8C-AD3A0E578C11}"/>
              </a:ext>
            </a:extLst>
          </p:cNvPr>
          <p:cNvSpPr>
            <a:spLocks noGrp="1"/>
          </p:cNvSpPr>
          <p:nvPr>
            <p:ph type="body" sz="quarter" idx="16"/>
          </p:nvPr>
        </p:nvSpPr>
        <p:spPr/>
        <p:txBody>
          <a:bodyPr/>
          <a:lstStyle/>
          <a:p>
            <a:r>
              <a:rPr lang="zh-CN" altLang="en-US" dirty="0">
                <a:solidFill>
                  <a:srgbClr val="3E3E3E"/>
                </a:solidFill>
                <a:effectLst/>
              </a:rPr>
              <a:t>会话单元：更复杂的时间窗口策略</a:t>
            </a:r>
            <a:endParaRPr lang="en-US" altLang="zh-CN" dirty="0">
              <a:solidFill>
                <a:srgbClr val="3E3E3E"/>
              </a:solidFill>
              <a:effectLst/>
            </a:endParaRPr>
          </a:p>
          <a:p>
            <a:pPr lvl="1"/>
            <a:r>
              <a:rPr lang="zh-CN" altLang="en-US" dirty="0">
                <a:solidFill>
                  <a:srgbClr val="3E3E3E"/>
                </a:solidFill>
                <a:effectLst/>
              </a:rPr>
              <a:t>会话一般是被定义为活动（如某个特定用户）的时间周期，</a:t>
            </a:r>
            <a:r>
              <a:rPr lang="zh-CN" altLang="en-US" b="1" dirty="0">
                <a:solidFill>
                  <a:srgbClr val="3E3E3E"/>
                </a:solidFill>
                <a:effectLst/>
              </a:rPr>
              <a:t>以一段时间的不活跃来判定结束</a:t>
            </a:r>
            <a:r>
              <a:rPr lang="zh-CN" altLang="en-US" dirty="0">
                <a:solidFill>
                  <a:srgbClr val="3E3E3E"/>
                </a:solidFill>
                <a:effectLst/>
              </a:rPr>
              <a:t>。</a:t>
            </a:r>
            <a:endParaRPr lang="en-US" altLang="zh-CN" dirty="0">
              <a:solidFill>
                <a:srgbClr val="3E3E3E"/>
              </a:solidFill>
              <a:effectLst/>
            </a:endParaRPr>
          </a:p>
          <a:p>
            <a:pPr lvl="1"/>
            <a:r>
              <a:rPr lang="zh-CN" altLang="en-US" dirty="0">
                <a:solidFill>
                  <a:srgbClr val="3E3E3E"/>
                </a:solidFill>
                <a:effectLst/>
              </a:rPr>
              <a:t>使用批处理引擎来计算会话单元时，也经常会碰到同一个会话被分到了两个单元里，就如图</a:t>
            </a:r>
            <a:r>
              <a:rPr lang="zh-CN" altLang="en-US" dirty="0">
                <a:solidFill>
                  <a:srgbClr val="3E3E3E"/>
                </a:solidFill>
              </a:rPr>
              <a:t>中</a:t>
            </a:r>
            <a:r>
              <a:rPr lang="zh-CN" altLang="en-US" dirty="0">
                <a:solidFill>
                  <a:srgbClr val="3E3E3E"/>
                </a:solidFill>
                <a:effectLst/>
              </a:rPr>
              <a:t>红色块所示。</a:t>
            </a:r>
            <a:endParaRPr lang="en-US" altLang="zh-CN" dirty="0">
              <a:solidFill>
                <a:srgbClr val="3E3E3E"/>
              </a:solidFill>
              <a:effectLst/>
            </a:endParaRPr>
          </a:p>
          <a:p>
            <a:pPr lvl="1"/>
            <a:r>
              <a:rPr lang="zh-CN" altLang="en-US" dirty="0">
                <a:solidFill>
                  <a:srgbClr val="3E3E3E"/>
                </a:solidFill>
                <a:effectLst/>
              </a:rPr>
              <a:t>这种情况是可以通过增加批次的大小来减少，但相应的延迟也就会增加。另外一个选择是增加额外的逻辑来把分到前一次运行里的会话补进本次运算，但这会带来额外的复杂度。</a:t>
            </a:r>
            <a:r>
              <a:rPr lang="zh-CN" altLang="en-US" dirty="0"/>
              <a:t> </a:t>
            </a:r>
          </a:p>
        </p:txBody>
      </p:sp>
      <p:pic>
        <p:nvPicPr>
          <p:cNvPr id="6" name="图片 5">
            <a:extLst>
              <a:ext uri="{FF2B5EF4-FFF2-40B4-BE49-F238E27FC236}">
                <a16:creationId xmlns:a16="http://schemas.microsoft.com/office/drawing/2014/main" id="{781FA0FF-1E2A-43C3-8109-8AE21F25B556}"/>
              </a:ext>
            </a:extLst>
          </p:cNvPr>
          <p:cNvPicPr>
            <a:picLocks noChangeAspect="1"/>
          </p:cNvPicPr>
          <p:nvPr/>
        </p:nvPicPr>
        <p:blipFill>
          <a:blip r:embed="rId2"/>
          <a:stretch>
            <a:fillRect/>
          </a:stretch>
        </p:blipFill>
        <p:spPr>
          <a:xfrm>
            <a:off x="2355214" y="4256215"/>
            <a:ext cx="7337425" cy="2432936"/>
          </a:xfrm>
          <a:prstGeom prst="rect">
            <a:avLst/>
          </a:prstGeom>
        </p:spPr>
      </p:pic>
    </p:spTree>
    <p:extLst>
      <p:ext uri="{BB962C8B-B14F-4D97-AF65-F5344CB8AC3E}">
        <p14:creationId xmlns:p14="http://schemas.microsoft.com/office/powerpoint/2010/main" val="8921653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C4CB5B-BAEB-4FFE-9298-27FF0CA6447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3B13D01-00A2-4203-8C2B-309B6AEE6473}"/>
              </a:ext>
            </a:extLst>
          </p:cNvPr>
          <p:cNvSpPr>
            <a:spLocks noGrp="1"/>
          </p:cNvSpPr>
          <p:nvPr>
            <p:ph type="body" sz="quarter" idx="15"/>
          </p:nvPr>
        </p:nvSpPr>
        <p:spPr>
          <a:xfrm>
            <a:off x="695402" y="57750"/>
            <a:ext cx="10876838" cy="1175706"/>
          </a:xfrm>
        </p:spPr>
        <p:txBody>
          <a:bodyPr/>
          <a:lstStyle/>
          <a:p>
            <a:r>
              <a:rPr lang="en-US" altLang="zh-CN" dirty="0"/>
              <a:t>7.1.2 </a:t>
            </a:r>
            <a:r>
              <a:rPr lang="zh-CN" altLang="en-US" dirty="0"/>
              <a:t>数据处理模式：</a:t>
            </a:r>
            <a:r>
              <a:rPr lang="zh-CN" altLang="en-US" dirty="0">
                <a:solidFill>
                  <a:srgbClr val="FF0000"/>
                </a:solidFill>
              </a:rPr>
              <a:t>基于流计算模式的无穷数据处理</a:t>
            </a:r>
          </a:p>
          <a:p>
            <a:endParaRPr lang="zh-CN" altLang="en-US" dirty="0"/>
          </a:p>
        </p:txBody>
      </p:sp>
      <p:sp>
        <p:nvSpPr>
          <p:cNvPr id="4" name="文本占位符 3">
            <a:extLst>
              <a:ext uri="{FF2B5EF4-FFF2-40B4-BE49-F238E27FC236}">
                <a16:creationId xmlns:a16="http://schemas.microsoft.com/office/drawing/2014/main" id="{1EBE6308-A322-4D9A-A30B-456029D0F293}"/>
              </a:ext>
            </a:extLst>
          </p:cNvPr>
          <p:cNvSpPr>
            <a:spLocks noGrp="1"/>
          </p:cNvSpPr>
          <p:nvPr>
            <p:ph type="body" sz="quarter" idx="16"/>
          </p:nvPr>
        </p:nvSpPr>
        <p:spPr/>
        <p:txBody>
          <a:bodyPr/>
          <a:lstStyle/>
          <a:p>
            <a:r>
              <a:rPr lang="zh-CN" altLang="en-US" dirty="0">
                <a:solidFill>
                  <a:srgbClr val="3E3E3E"/>
                </a:solidFill>
                <a:effectLst/>
              </a:rPr>
              <a:t>时间无关处理方法：</a:t>
            </a:r>
            <a:r>
              <a:rPr lang="zh-CN" altLang="en-US" b="0" i="0" dirty="0">
                <a:solidFill>
                  <a:srgbClr val="3E3E3E"/>
                </a:solidFill>
                <a:effectLst/>
                <a:latin typeface="微软雅黑" panose="020B0503020204020204" pitchFamily="34" charset="-122"/>
                <a:ea typeface="微软雅黑" panose="020B0503020204020204" pitchFamily="34" charset="-122"/>
              </a:rPr>
              <a:t>所有的逻辑仅关心数据本身而非时间</a:t>
            </a:r>
            <a:endParaRPr lang="en-US" altLang="zh-CN" b="0" i="0" dirty="0">
              <a:solidFill>
                <a:srgbClr val="3E3E3E"/>
              </a:solidFill>
              <a:effectLst/>
              <a:latin typeface="微软雅黑" panose="020B0503020204020204" pitchFamily="34" charset="-122"/>
              <a:ea typeface="微软雅黑" panose="020B0503020204020204" pitchFamily="34" charset="-122"/>
            </a:endParaRPr>
          </a:p>
          <a:p>
            <a:pPr lvl="1"/>
            <a:r>
              <a:rPr lang="zh-CN" altLang="en-US" dirty="0">
                <a:solidFill>
                  <a:srgbClr val="3E3E3E"/>
                </a:solidFill>
                <a:latin typeface="微软雅黑" panose="020B0503020204020204" pitchFamily="34" charset="-122"/>
                <a:ea typeface="微软雅黑" panose="020B0503020204020204" pitchFamily="34" charset="-122"/>
              </a:rPr>
              <a:t>例如：过滤。</a:t>
            </a:r>
            <a:r>
              <a:rPr lang="zh-CN" altLang="en-US" dirty="0">
                <a:solidFill>
                  <a:srgbClr val="3E3E3E"/>
                </a:solidFill>
                <a:effectLst/>
              </a:rPr>
              <a:t>比如你要处理网站流量日志，想过滤掉不是来自某个特定域名的所有流量。那么就只要在数据到达的时候，检查一下是不是来自那个特定的域，如果不是就丢弃掉。这种场景只依赖于数据元素本身，因此跟数据源是否是无穷的、失序的或是延迟有变化的就没有关系</a:t>
            </a:r>
            <a:r>
              <a:rPr lang="zh-CN" altLang="en-US" dirty="0"/>
              <a:t> </a:t>
            </a:r>
          </a:p>
        </p:txBody>
      </p:sp>
      <p:pic>
        <p:nvPicPr>
          <p:cNvPr id="6" name="图片 5">
            <a:extLst>
              <a:ext uri="{FF2B5EF4-FFF2-40B4-BE49-F238E27FC236}">
                <a16:creationId xmlns:a16="http://schemas.microsoft.com/office/drawing/2014/main" id="{4B8F0DDB-B6DF-41D5-96DC-0530B9EE9F9F}"/>
              </a:ext>
            </a:extLst>
          </p:cNvPr>
          <p:cNvPicPr>
            <a:picLocks noChangeAspect="1"/>
          </p:cNvPicPr>
          <p:nvPr/>
        </p:nvPicPr>
        <p:blipFill>
          <a:blip r:embed="rId2"/>
          <a:stretch>
            <a:fillRect/>
          </a:stretch>
        </p:blipFill>
        <p:spPr>
          <a:xfrm>
            <a:off x="1756941" y="3741520"/>
            <a:ext cx="8260437" cy="2565083"/>
          </a:xfrm>
          <a:prstGeom prst="rect">
            <a:avLst/>
          </a:prstGeom>
        </p:spPr>
      </p:pic>
    </p:spTree>
    <p:extLst>
      <p:ext uri="{BB962C8B-B14F-4D97-AF65-F5344CB8AC3E}">
        <p14:creationId xmlns:p14="http://schemas.microsoft.com/office/powerpoint/2010/main" val="38793574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F9BBD89-BFFD-4333-B1B3-E3A36D27794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AB92EBF-8AAB-4A60-96DB-1C2E51CC0C0B}"/>
              </a:ext>
            </a:extLst>
          </p:cNvPr>
          <p:cNvSpPr>
            <a:spLocks noGrp="1"/>
          </p:cNvSpPr>
          <p:nvPr>
            <p:ph type="body" sz="quarter" idx="15"/>
          </p:nvPr>
        </p:nvSpPr>
        <p:spPr>
          <a:xfrm>
            <a:off x="695402" y="57750"/>
            <a:ext cx="11283238" cy="1668149"/>
          </a:xfrm>
        </p:spPr>
        <p:txBody>
          <a:bodyPr/>
          <a:lstStyle/>
          <a:p>
            <a:r>
              <a:rPr lang="en-US" altLang="zh-CN" dirty="0"/>
              <a:t>7.1.2 </a:t>
            </a:r>
            <a:r>
              <a:rPr lang="zh-CN" altLang="en-US" dirty="0"/>
              <a:t>数据处理模式：基于流计算模式的无穷数据处理</a:t>
            </a:r>
          </a:p>
          <a:p>
            <a:endParaRPr lang="zh-CN" altLang="en-US" dirty="0"/>
          </a:p>
        </p:txBody>
      </p:sp>
      <p:sp>
        <p:nvSpPr>
          <p:cNvPr id="4" name="文本占位符 3">
            <a:extLst>
              <a:ext uri="{FF2B5EF4-FFF2-40B4-BE49-F238E27FC236}">
                <a16:creationId xmlns:a16="http://schemas.microsoft.com/office/drawing/2014/main" id="{5C16C73C-FA6C-40A7-AB9F-E8DC2527CBBA}"/>
              </a:ext>
            </a:extLst>
          </p:cNvPr>
          <p:cNvSpPr>
            <a:spLocks noGrp="1"/>
          </p:cNvSpPr>
          <p:nvPr>
            <p:ph type="body" sz="quarter" idx="16"/>
          </p:nvPr>
        </p:nvSpPr>
        <p:spPr/>
        <p:txBody>
          <a:bodyPr/>
          <a:lstStyle/>
          <a:p>
            <a:r>
              <a:rPr lang="zh-CN" altLang="en-US" b="1" dirty="0">
                <a:solidFill>
                  <a:srgbClr val="3E3E3E"/>
                </a:solidFill>
                <a:effectLst/>
              </a:rPr>
              <a:t>基于近似算法</a:t>
            </a:r>
            <a:r>
              <a:rPr lang="zh-CN" altLang="en-US" dirty="0"/>
              <a:t>的处理：近似</a:t>
            </a:r>
            <a:r>
              <a:rPr lang="en-US" altLang="zh-CN" dirty="0"/>
              <a:t>Top-N</a:t>
            </a:r>
            <a:r>
              <a:rPr lang="zh-CN" altLang="en-US" dirty="0"/>
              <a:t>等。他们都以无穷数据为输入，并计算出差不多你想要的结果。</a:t>
            </a:r>
            <a:endParaRPr lang="en-US" altLang="zh-CN" dirty="0"/>
          </a:p>
          <a:p>
            <a:pPr lvl="1"/>
            <a:r>
              <a:rPr lang="zh-CN" altLang="en-US" dirty="0"/>
              <a:t>这些近似算法的好处是它们一般开销小，而且就是设计来处理无穷数据的。</a:t>
            </a:r>
            <a:endParaRPr lang="en-US" altLang="zh-CN" dirty="0"/>
          </a:p>
          <a:p>
            <a:pPr lvl="1"/>
            <a:r>
              <a:rPr lang="zh-CN" altLang="en-US" dirty="0"/>
              <a:t>缺点是这类方法数量有限，且实现都比较复杂，更新也难。近似的特性又使得它们不能广泛应用。</a:t>
            </a:r>
            <a:endParaRPr lang="en-US" altLang="zh-CN" dirty="0"/>
          </a:p>
          <a:p>
            <a:endParaRPr lang="zh-CN" altLang="en-US" dirty="0"/>
          </a:p>
        </p:txBody>
      </p:sp>
      <p:pic>
        <p:nvPicPr>
          <p:cNvPr id="6" name="图片 5">
            <a:extLst>
              <a:ext uri="{FF2B5EF4-FFF2-40B4-BE49-F238E27FC236}">
                <a16:creationId xmlns:a16="http://schemas.microsoft.com/office/drawing/2014/main" id="{15BF53C9-49A4-44B6-BE06-530B85DDD737}"/>
              </a:ext>
            </a:extLst>
          </p:cNvPr>
          <p:cNvPicPr>
            <a:picLocks noChangeAspect="1"/>
          </p:cNvPicPr>
          <p:nvPr/>
        </p:nvPicPr>
        <p:blipFill>
          <a:blip r:embed="rId2"/>
          <a:stretch>
            <a:fillRect/>
          </a:stretch>
        </p:blipFill>
        <p:spPr>
          <a:xfrm>
            <a:off x="2016822" y="4190682"/>
            <a:ext cx="8158355" cy="2504758"/>
          </a:xfrm>
          <a:prstGeom prst="rect">
            <a:avLst/>
          </a:prstGeom>
        </p:spPr>
      </p:pic>
    </p:spTree>
    <p:extLst>
      <p:ext uri="{BB962C8B-B14F-4D97-AF65-F5344CB8AC3E}">
        <p14:creationId xmlns:p14="http://schemas.microsoft.com/office/powerpoint/2010/main" val="399225895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10EA3B-29CA-4D6F-96C5-DBD2D716E81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DB76BE3-0C7D-478F-AA16-7720DBA0B60B}"/>
              </a:ext>
            </a:extLst>
          </p:cNvPr>
          <p:cNvSpPr>
            <a:spLocks noGrp="1"/>
          </p:cNvSpPr>
          <p:nvPr>
            <p:ph type="body" sz="quarter" idx="15"/>
          </p:nvPr>
        </p:nvSpPr>
        <p:spPr>
          <a:xfrm>
            <a:off x="695402" y="57750"/>
            <a:ext cx="10724438" cy="1668149"/>
          </a:xfrm>
        </p:spPr>
        <p:txBody>
          <a:bodyPr/>
          <a:lstStyle/>
          <a:p>
            <a:r>
              <a:rPr lang="en-US" altLang="zh-CN" dirty="0"/>
              <a:t>7.1.2 </a:t>
            </a:r>
            <a:r>
              <a:rPr lang="zh-CN" altLang="en-US" dirty="0"/>
              <a:t>数据处理模式：基于流计算模式的无穷数据处理</a:t>
            </a:r>
          </a:p>
          <a:p>
            <a:endParaRPr lang="zh-CN" altLang="en-US" dirty="0"/>
          </a:p>
        </p:txBody>
      </p:sp>
      <p:sp>
        <p:nvSpPr>
          <p:cNvPr id="4" name="文本占位符 3">
            <a:extLst>
              <a:ext uri="{FF2B5EF4-FFF2-40B4-BE49-F238E27FC236}">
                <a16:creationId xmlns:a16="http://schemas.microsoft.com/office/drawing/2014/main" id="{CB0DC601-69DA-41A2-8D8D-16ECA007B933}"/>
              </a:ext>
            </a:extLst>
          </p:cNvPr>
          <p:cNvSpPr>
            <a:spLocks noGrp="1"/>
          </p:cNvSpPr>
          <p:nvPr>
            <p:ph type="body" sz="quarter" idx="16"/>
          </p:nvPr>
        </p:nvSpPr>
        <p:spPr/>
        <p:txBody>
          <a:bodyPr/>
          <a:lstStyle/>
          <a:p>
            <a:r>
              <a:rPr lang="zh-CN" altLang="en-US" dirty="0"/>
              <a:t>基于时间窗口分片的方法：按处理时间；按事件时间</a:t>
            </a:r>
            <a:endParaRPr lang="en-US" altLang="zh-CN" dirty="0"/>
          </a:p>
          <a:p>
            <a:r>
              <a:rPr lang="zh-CN" altLang="en-US" dirty="0"/>
              <a:t>什么是时间窗口分片？</a:t>
            </a:r>
            <a:endParaRPr lang="en-US" altLang="zh-CN" dirty="0"/>
          </a:p>
          <a:p>
            <a:pPr lvl="1"/>
            <a:r>
              <a:rPr lang="zh-CN" altLang="en-US" dirty="0">
                <a:solidFill>
                  <a:srgbClr val="3E3E3E"/>
                </a:solidFill>
                <a:effectLst/>
              </a:rPr>
              <a:t>分片就只是对应于一个输入数据源（无穷或有穷），按时间区间把数据分成有限个片，再来处理</a:t>
            </a:r>
            <a:r>
              <a:rPr lang="zh-CN" altLang="en-US" dirty="0"/>
              <a:t> </a:t>
            </a:r>
            <a:endParaRPr lang="en-US" altLang="zh-CN" dirty="0"/>
          </a:p>
          <a:p>
            <a:pPr lvl="1"/>
            <a:r>
              <a:rPr lang="zh-CN" altLang="en-US" dirty="0"/>
              <a:t>三种分片：</a:t>
            </a:r>
            <a:endParaRPr lang="en-US" altLang="zh-CN" dirty="0"/>
          </a:p>
          <a:p>
            <a:pPr lvl="1"/>
            <a:r>
              <a:rPr lang="zh-CN" altLang="en-US" dirty="0">
                <a:solidFill>
                  <a:srgbClr val="3E3E3E"/>
                </a:solidFill>
                <a:effectLst/>
              </a:rPr>
              <a:t>固定窗口（</a:t>
            </a:r>
            <a:r>
              <a:rPr lang="en-US" altLang="zh-CN" dirty="0">
                <a:solidFill>
                  <a:srgbClr val="3E3E3E"/>
                </a:solidFill>
                <a:effectLst/>
              </a:rPr>
              <a:t>Fixed windows</a:t>
            </a:r>
            <a:r>
              <a:rPr lang="zh-CN" altLang="en-US" dirty="0">
                <a:solidFill>
                  <a:srgbClr val="3E3E3E"/>
                </a:solidFill>
                <a:effectLst/>
              </a:rPr>
              <a:t>）：固定时间窗口按固定长度的时间来分片</a:t>
            </a:r>
            <a:r>
              <a:rPr lang="zh-CN" altLang="en-US" dirty="0"/>
              <a:t> </a:t>
            </a:r>
          </a:p>
        </p:txBody>
      </p:sp>
      <p:pic>
        <p:nvPicPr>
          <p:cNvPr id="6" name="图片 5">
            <a:extLst>
              <a:ext uri="{FF2B5EF4-FFF2-40B4-BE49-F238E27FC236}">
                <a16:creationId xmlns:a16="http://schemas.microsoft.com/office/drawing/2014/main" id="{5CCE0D62-EA00-44D3-BC2A-69631693AA72}"/>
              </a:ext>
            </a:extLst>
          </p:cNvPr>
          <p:cNvPicPr>
            <a:picLocks noChangeAspect="1"/>
          </p:cNvPicPr>
          <p:nvPr/>
        </p:nvPicPr>
        <p:blipFill>
          <a:blip r:embed="rId2"/>
          <a:stretch>
            <a:fillRect/>
          </a:stretch>
        </p:blipFill>
        <p:spPr>
          <a:xfrm>
            <a:off x="5423535" y="3860514"/>
            <a:ext cx="5429250" cy="2543175"/>
          </a:xfrm>
          <a:prstGeom prst="rect">
            <a:avLst/>
          </a:prstGeom>
        </p:spPr>
      </p:pic>
      <p:sp>
        <p:nvSpPr>
          <p:cNvPr id="8" name="文本框 7">
            <a:extLst>
              <a:ext uri="{FF2B5EF4-FFF2-40B4-BE49-F238E27FC236}">
                <a16:creationId xmlns:a16="http://schemas.microsoft.com/office/drawing/2014/main" id="{C03C353A-0AD8-40FA-875D-928C0862A21B}"/>
              </a:ext>
            </a:extLst>
          </p:cNvPr>
          <p:cNvSpPr txBox="1"/>
          <p:nvPr/>
        </p:nvSpPr>
        <p:spPr>
          <a:xfrm>
            <a:off x="-264160" y="3626346"/>
            <a:ext cx="5429249" cy="3231654"/>
          </a:xfrm>
          <a:prstGeom prst="rect">
            <a:avLst/>
          </a:prstGeom>
          <a:noFill/>
        </p:spPr>
        <p:txBody>
          <a:bodyPr wrap="square">
            <a:spAutoFit/>
          </a:bodyPr>
          <a:lstStyle/>
          <a:p>
            <a:pPr marL="990575" lvl="1" indent="-380990" defTabSz="914400" eaLnBrk="0" fontAlgn="base" hangingPunct="0">
              <a:spcBef>
                <a:spcPct val="20000"/>
              </a:spcBef>
              <a:spcAft>
                <a:spcPct val="0"/>
              </a:spcAft>
              <a:buClr>
                <a:schemeClr val="accent4">
                  <a:lumMod val="75000"/>
                </a:schemeClr>
              </a:buClr>
              <a:buFont typeface="Wingdings" panose="05000000000000000000" pitchFamily="2" charset="2"/>
              <a:buChar char="n"/>
            </a:pPr>
            <a:r>
              <a:rPr lang="zh-CN" altLang="en-US" sz="2000" kern="0" dirty="0">
                <a:solidFill>
                  <a:srgbClr val="3E3E3E"/>
                </a:solidFill>
                <a:latin typeface="+mj-ea"/>
                <a:ea typeface="+mj-ea"/>
              </a:rPr>
              <a:t>滑动窗口（</a:t>
            </a:r>
            <a:r>
              <a:rPr lang="en-US" altLang="zh-CN" sz="2000" kern="0" dirty="0">
                <a:solidFill>
                  <a:srgbClr val="3E3E3E"/>
                </a:solidFill>
                <a:latin typeface="+mj-ea"/>
                <a:ea typeface="+mj-ea"/>
              </a:rPr>
              <a:t>Sliding windows</a:t>
            </a:r>
            <a:r>
              <a:rPr lang="zh-CN" altLang="en-US" sz="2000" kern="0" dirty="0">
                <a:solidFill>
                  <a:srgbClr val="3E3E3E"/>
                </a:solidFill>
                <a:latin typeface="+mj-ea"/>
                <a:ea typeface="+mj-ea"/>
              </a:rPr>
              <a:t>）：滑动窗口是固定窗口的一个更一般化的形式。</a:t>
            </a:r>
            <a:r>
              <a:rPr lang="zh-CN" altLang="en-US" sz="2000" dirty="0">
                <a:solidFill>
                  <a:srgbClr val="3E3E3E"/>
                </a:solidFill>
                <a:effectLst/>
              </a:rPr>
              <a:t>窗口大小（时间长短）和滑动时间。如果滑动时间比窗口要小，则窗口会重叠；如果相等，这就是固定窗口</a:t>
            </a:r>
            <a:r>
              <a:rPr lang="zh-CN" altLang="en-US" sz="2000" dirty="0"/>
              <a:t> </a:t>
            </a:r>
            <a:r>
              <a:rPr lang="zh-CN" altLang="en-US" sz="2000" kern="0" dirty="0">
                <a:solidFill>
                  <a:srgbClr val="3E3E3E"/>
                </a:solidFill>
                <a:latin typeface="+mj-ea"/>
                <a:ea typeface="+mj-ea"/>
              </a:rPr>
              <a:t> </a:t>
            </a:r>
            <a:endParaRPr lang="en-US" altLang="zh-CN" sz="2000" kern="0" dirty="0">
              <a:solidFill>
                <a:srgbClr val="3E3E3E"/>
              </a:solidFill>
              <a:latin typeface="+mj-ea"/>
              <a:ea typeface="+mj-ea"/>
            </a:endParaRPr>
          </a:p>
          <a:p>
            <a:pPr marL="990575" lvl="1" indent="-380990" defTabSz="914400" eaLnBrk="0" fontAlgn="base" hangingPunct="0">
              <a:spcBef>
                <a:spcPct val="20000"/>
              </a:spcBef>
              <a:spcAft>
                <a:spcPct val="0"/>
              </a:spcAft>
              <a:buClr>
                <a:schemeClr val="accent4">
                  <a:lumMod val="75000"/>
                </a:schemeClr>
              </a:buClr>
              <a:buFont typeface="Wingdings" panose="05000000000000000000" pitchFamily="2" charset="2"/>
              <a:buChar char="n"/>
            </a:pPr>
            <a:r>
              <a:rPr lang="zh-CN" altLang="en-US" sz="2000" kern="0" dirty="0">
                <a:solidFill>
                  <a:srgbClr val="3E3E3E"/>
                </a:solidFill>
                <a:latin typeface="+mj-ea"/>
                <a:ea typeface="+mj-ea"/>
              </a:rPr>
              <a:t>会话单元（</a:t>
            </a:r>
            <a:r>
              <a:rPr lang="en-US" altLang="zh-CN" sz="2000" kern="0" dirty="0">
                <a:solidFill>
                  <a:srgbClr val="3E3E3E"/>
                </a:solidFill>
                <a:latin typeface="+mj-ea"/>
                <a:ea typeface="+mj-ea"/>
              </a:rPr>
              <a:t>Sessions</a:t>
            </a:r>
            <a:r>
              <a:rPr lang="zh-CN" altLang="en-US" sz="2000" kern="0" dirty="0">
                <a:solidFill>
                  <a:srgbClr val="3E3E3E"/>
                </a:solidFill>
                <a:latin typeface="+mj-ea"/>
                <a:ea typeface="+mj-ea"/>
              </a:rPr>
              <a:t>）：是动态窗口的一种。一个会话是在不活跃时间段之间的一连串事件。这个不活跃时间一般是设定的比超时的时间要长 </a:t>
            </a:r>
          </a:p>
        </p:txBody>
      </p:sp>
    </p:spTree>
    <p:extLst>
      <p:ext uri="{BB962C8B-B14F-4D97-AF65-F5344CB8AC3E}">
        <p14:creationId xmlns:p14="http://schemas.microsoft.com/office/powerpoint/2010/main" val="26041653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7202E-B28B-4F23-AA9A-DCC5BC490AD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C472349-DB79-46D7-9C86-E6E7C64F23CB}"/>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BC8FE3A4-38F3-4DBB-9FE9-83CBBA5AF662}"/>
              </a:ext>
            </a:extLst>
          </p:cNvPr>
          <p:cNvSpPr>
            <a:spLocks noGrp="1"/>
          </p:cNvSpPr>
          <p:nvPr>
            <p:ph type="body" sz="quarter" idx="16"/>
          </p:nvPr>
        </p:nvSpPr>
        <p:spPr/>
        <p:txBody>
          <a:bodyPr/>
          <a:lstStyle/>
          <a:p>
            <a:r>
              <a:rPr lang="zh-CN" altLang="en-US" dirty="0"/>
              <a:t>按处理时间进行时间窗口分片的优点</a:t>
            </a:r>
          </a:p>
          <a:p>
            <a:pPr lvl="1"/>
            <a:r>
              <a:rPr lang="zh-CN" altLang="en-US" dirty="0"/>
              <a:t>简单。实现起来非常简单明了，不用担心数据失序和重排序。只要把数据缓存后按时交给下游就好了。</a:t>
            </a:r>
            <a:endParaRPr lang="en-US" altLang="zh-CN" dirty="0"/>
          </a:p>
          <a:p>
            <a:pPr lvl="1"/>
            <a:r>
              <a:rPr lang="zh-CN" altLang="en-US" dirty="0"/>
              <a:t>判断完整性很容易。因为系统能很清楚地知道某窗口里的数据是否已经全部到到，所以数据的完整性很容易保证。这就意味着系统不用操心去处理那些“晚到的”数据了。</a:t>
            </a:r>
            <a:endParaRPr lang="en-US" altLang="zh-CN" dirty="0"/>
          </a:p>
          <a:p>
            <a:pPr lvl="1"/>
            <a:r>
              <a:rPr lang="zh-CN" altLang="en-US" dirty="0"/>
              <a:t>如果你关心的是事件被观察到后的信息，那么按处理时间做时间窗口分片就是你所需要的方法。很多监控应用场景都可以归到这一类。比如你想获得某大型网站的每秒访问量，再通过监控这个数量来判断网站是否有服务中断，这时候用处理时间做时间窗口分片就是绝佳的选择。</a:t>
            </a:r>
          </a:p>
          <a:p>
            <a:r>
              <a:rPr lang="zh-CN" altLang="en-US" dirty="0"/>
              <a:t>缺点</a:t>
            </a:r>
            <a:endParaRPr lang="en-US" altLang="zh-CN" dirty="0"/>
          </a:p>
          <a:p>
            <a:pPr lvl="1"/>
            <a:r>
              <a:rPr lang="zh-CN" altLang="en-US" dirty="0">
                <a:solidFill>
                  <a:srgbClr val="3E3E3E"/>
                </a:solidFill>
                <a:effectLst/>
              </a:rPr>
              <a:t>如果要处理的数据包含事件时间，而时间窗口需要反映的是数据的事件时间，那么就需要数据严格地按照事件时间来到达。不幸的是，在现实中这种按事件时间排好序到达的数据几乎是没有的。</a:t>
            </a:r>
            <a:endParaRPr lang="zh-CN" altLang="en-US" dirty="0"/>
          </a:p>
          <a:p>
            <a:endParaRPr lang="zh-CN" altLang="en-US" dirty="0"/>
          </a:p>
        </p:txBody>
      </p:sp>
    </p:spTree>
    <p:extLst>
      <p:ext uri="{BB962C8B-B14F-4D97-AF65-F5344CB8AC3E}">
        <p14:creationId xmlns:p14="http://schemas.microsoft.com/office/powerpoint/2010/main" val="19743752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6829302" y="2947381"/>
            <a:ext cx="5179818" cy="748988"/>
          </a:xfrm>
        </p:spPr>
        <p:txBody>
          <a:bodyPr/>
          <a:lstStyle/>
          <a:p>
            <a:r>
              <a:rPr lang="zh-CN" altLang="en-US" sz="3600" dirty="0"/>
              <a:t>第七章  </a:t>
            </a:r>
            <a:r>
              <a:rPr lang="en-US" altLang="zh-CN" sz="3600" dirty="0"/>
              <a:t>Spark Streaming</a:t>
            </a:r>
            <a:endParaRPr lang="zh-CN" altLang="en-US" sz="3600" dirty="0"/>
          </a:p>
        </p:txBody>
      </p:sp>
      <p:sp>
        <p:nvSpPr>
          <p:cNvPr id="46" name="文本占位符 3">
            <a:extLst>
              <a:ext uri="{FF2B5EF4-FFF2-40B4-BE49-F238E27FC236}">
                <a16:creationId xmlns:a16="http://schemas.microsoft.com/office/drawing/2014/main" id="{CCEA24AB-A4D3-4753-BECC-F53F0FE65872}"/>
              </a:ext>
            </a:extLst>
          </p:cNvPr>
          <p:cNvSpPr>
            <a:spLocks noGrp="1"/>
          </p:cNvSpPr>
          <p:nvPr>
            <p:ph type="body" sz="quarter" idx="13"/>
          </p:nvPr>
        </p:nvSpPr>
        <p:spPr/>
        <p:txBody>
          <a:bodyPr/>
          <a:lstStyle/>
          <a:p>
            <a:r>
              <a:rPr lang="en-US" altLang="zh-CN" dirty="0"/>
              <a:t>7.1 </a:t>
            </a:r>
            <a:r>
              <a:rPr lang="zh-CN" altLang="en-US" dirty="0"/>
              <a:t>流计算概述</a:t>
            </a:r>
          </a:p>
        </p:txBody>
      </p:sp>
      <p:sp>
        <p:nvSpPr>
          <p:cNvPr id="47" name="文本占位符 4">
            <a:extLst>
              <a:ext uri="{FF2B5EF4-FFF2-40B4-BE49-F238E27FC236}">
                <a16:creationId xmlns:a16="http://schemas.microsoft.com/office/drawing/2014/main" id="{B5F18841-2F30-45C2-839B-B7530FA0E0CB}"/>
              </a:ext>
            </a:extLst>
          </p:cNvPr>
          <p:cNvSpPr>
            <a:spLocks noGrp="1"/>
          </p:cNvSpPr>
          <p:nvPr>
            <p:ph type="body" sz="quarter" idx="14"/>
          </p:nvPr>
        </p:nvSpPr>
        <p:spPr/>
        <p:txBody>
          <a:bodyPr/>
          <a:lstStyle/>
          <a:p>
            <a:r>
              <a:rPr lang="en-US" altLang="zh-CN" dirty="0"/>
              <a:t>1</a:t>
            </a:r>
            <a:endParaRPr lang="zh-CN" altLang="en-US" dirty="0"/>
          </a:p>
        </p:txBody>
      </p:sp>
      <p:sp>
        <p:nvSpPr>
          <p:cNvPr id="48" name="文本占位符 5">
            <a:extLst>
              <a:ext uri="{FF2B5EF4-FFF2-40B4-BE49-F238E27FC236}">
                <a16:creationId xmlns:a16="http://schemas.microsoft.com/office/drawing/2014/main" id="{B8136C7D-A182-4604-AAA7-3264DBAA1F2D}"/>
              </a:ext>
            </a:extLst>
          </p:cNvPr>
          <p:cNvSpPr>
            <a:spLocks noGrp="1"/>
          </p:cNvSpPr>
          <p:nvPr>
            <p:ph type="body" sz="quarter" idx="15"/>
          </p:nvPr>
        </p:nvSpPr>
        <p:spPr/>
        <p:txBody>
          <a:bodyPr/>
          <a:lstStyle/>
          <a:p>
            <a:r>
              <a:rPr lang="en-US" altLang="zh-CN" dirty="0"/>
              <a:t>7.2 Spark Streaming</a:t>
            </a:r>
            <a:endParaRPr lang="zh-CN" altLang="en-US" dirty="0"/>
          </a:p>
        </p:txBody>
      </p:sp>
      <p:sp>
        <p:nvSpPr>
          <p:cNvPr id="49" name="文本占位符 6">
            <a:extLst>
              <a:ext uri="{FF2B5EF4-FFF2-40B4-BE49-F238E27FC236}">
                <a16:creationId xmlns:a16="http://schemas.microsoft.com/office/drawing/2014/main" id="{177A0951-8FD1-4032-9D4B-7A13EE139510}"/>
              </a:ext>
            </a:extLst>
          </p:cNvPr>
          <p:cNvSpPr>
            <a:spLocks noGrp="1"/>
          </p:cNvSpPr>
          <p:nvPr>
            <p:ph type="body" sz="quarter" idx="16"/>
          </p:nvPr>
        </p:nvSpPr>
        <p:spPr/>
        <p:txBody>
          <a:bodyPr/>
          <a:lstStyle/>
          <a:p>
            <a:r>
              <a:rPr lang="en-US" altLang="zh-CN" dirty="0"/>
              <a:t>2</a:t>
            </a:r>
            <a:endParaRPr lang="zh-CN" altLang="en-US" dirty="0"/>
          </a:p>
        </p:txBody>
      </p:sp>
      <p:sp>
        <p:nvSpPr>
          <p:cNvPr id="50" name="文本占位符 7">
            <a:extLst>
              <a:ext uri="{FF2B5EF4-FFF2-40B4-BE49-F238E27FC236}">
                <a16:creationId xmlns:a16="http://schemas.microsoft.com/office/drawing/2014/main" id="{AAE5D439-0E09-452B-9938-6544CCBCE4AA}"/>
              </a:ext>
            </a:extLst>
          </p:cNvPr>
          <p:cNvSpPr>
            <a:spLocks noGrp="1"/>
          </p:cNvSpPr>
          <p:nvPr>
            <p:ph type="body" sz="quarter" idx="17"/>
          </p:nvPr>
        </p:nvSpPr>
        <p:spPr/>
        <p:txBody>
          <a:bodyPr/>
          <a:lstStyle/>
          <a:p>
            <a:r>
              <a:rPr lang="en-US" altLang="zh-CN" dirty="0"/>
              <a:t>7.3 </a:t>
            </a:r>
            <a:r>
              <a:rPr lang="en-US" altLang="zh-CN" dirty="0" err="1"/>
              <a:t>DStream</a:t>
            </a:r>
            <a:r>
              <a:rPr lang="zh-CN" altLang="en-US" dirty="0"/>
              <a:t>操作</a:t>
            </a:r>
          </a:p>
          <a:p>
            <a:endParaRPr lang="zh-CN" altLang="en-US" dirty="0"/>
          </a:p>
        </p:txBody>
      </p:sp>
      <p:sp>
        <p:nvSpPr>
          <p:cNvPr id="51" name="文本占位符 8">
            <a:extLst>
              <a:ext uri="{FF2B5EF4-FFF2-40B4-BE49-F238E27FC236}">
                <a16:creationId xmlns:a16="http://schemas.microsoft.com/office/drawing/2014/main" id="{03043EEF-8CBD-40C5-AF57-2A696B6B38C3}"/>
              </a:ext>
            </a:extLst>
          </p:cNvPr>
          <p:cNvSpPr>
            <a:spLocks noGrp="1"/>
          </p:cNvSpPr>
          <p:nvPr>
            <p:ph type="body" sz="quarter" idx="18"/>
          </p:nvPr>
        </p:nvSpPr>
        <p:spPr/>
        <p:txBody>
          <a:bodyPr/>
          <a:lstStyle/>
          <a:p>
            <a:r>
              <a:rPr lang="en-US" altLang="zh-CN" dirty="0"/>
              <a:t>3</a:t>
            </a:r>
            <a:endParaRPr lang="zh-CN" altLang="en-US" dirty="0"/>
          </a:p>
        </p:txBody>
      </p:sp>
      <p:sp>
        <p:nvSpPr>
          <p:cNvPr id="58" name="文本占位符 9">
            <a:extLst>
              <a:ext uri="{FF2B5EF4-FFF2-40B4-BE49-F238E27FC236}">
                <a16:creationId xmlns:a16="http://schemas.microsoft.com/office/drawing/2014/main" id="{83CF9CCE-1689-4B2D-AF8E-3EC4BFA84D79}"/>
              </a:ext>
            </a:extLst>
          </p:cNvPr>
          <p:cNvSpPr>
            <a:spLocks noGrp="1"/>
          </p:cNvSpPr>
          <p:nvPr>
            <p:ph type="body" sz="quarter" idx="19"/>
          </p:nvPr>
        </p:nvSpPr>
        <p:spPr/>
        <p:txBody>
          <a:bodyPr/>
          <a:lstStyle/>
          <a:p>
            <a:r>
              <a:rPr lang="en-US" altLang="zh-CN" dirty="0"/>
              <a:t>7.4 </a:t>
            </a:r>
            <a:r>
              <a:rPr lang="zh-CN" altLang="en-US" dirty="0"/>
              <a:t>基本输入源</a:t>
            </a:r>
          </a:p>
        </p:txBody>
      </p:sp>
      <p:sp>
        <p:nvSpPr>
          <p:cNvPr id="59" name="文本占位符 15">
            <a:extLst>
              <a:ext uri="{FF2B5EF4-FFF2-40B4-BE49-F238E27FC236}">
                <a16:creationId xmlns:a16="http://schemas.microsoft.com/office/drawing/2014/main" id="{82BA893D-6FFD-4FA6-AD9C-67731BD37D7D}"/>
              </a:ext>
            </a:extLst>
          </p:cNvPr>
          <p:cNvSpPr>
            <a:spLocks noGrp="1"/>
          </p:cNvSpPr>
          <p:nvPr>
            <p:ph type="body" sz="quarter" idx="20"/>
          </p:nvPr>
        </p:nvSpPr>
        <p:spPr/>
        <p:txBody>
          <a:bodyPr/>
          <a:lstStyle/>
          <a:p>
            <a:r>
              <a:rPr lang="en-US" altLang="zh-CN" dirty="0"/>
              <a:t>4</a:t>
            </a:r>
            <a:endParaRPr lang="zh-CN" altLang="en-US" dirty="0"/>
          </a:p>
        </p:txBody>
      </p:sp>
      <p:sp>
        <p:nvSpPr>
          <p:cNvPr id="2" name="文本占位符 1">
            <a:extLst>
              <a:ext uri="{FF2B5EF4-FFF2-40B4-BE49-F238E27FC236}">
                <a16:creationId xmlns:a16="http://schemas.microsoft.com/office/drawing/2014/main" id="{805CBA80-FEE0-4940-B564-4BC36FA65173}"/>
              </a:ext>
            </a:extLst>
          </p:cNvPr>
          <p:cNvSpPr>
            <a:spLocks noGrp="1"/>
          </p:cNvSpPr>
          <p:nvPr>
            <p:ph type="body" sz="quarter" idx="21"/>
          </p:nvPr>
        </p:nvSpPr>
        <p:spPr/>
        <p:txBody>
          <a:bodyPr/>
          <a:lstStyle/>
          <a:p>
            <a:r>
              <a:rPr lang="en-US" altLang="zh-CN" dirty="0"/>
              <a:t>7.5 </a:t>
            </a:r>
            <a:r>
              <a:rPr lang="zh-CN" altLang="en-US" dirty="0"/>
              <a:t>高级数据源（自学）</a:t>
            </a:r>
          </a:p>
        </p:txBody>
      </p:sp>
      <p:sp>
        <p:nvSpPr>
          <p:cNvPr id="4" name="文本占位符 3">
            <a:extLst>
              <a:ext uri="{FF2B5EF4-FFF2-40B4-BE49-F238E27FC236}">
                <a16:creationId xmlns:a16="http://schemas.microsoft.com/office/drawing/2014/main" id="{73347B21-E043-43AD-8717-A3EF58534DE2}"/>
              </a:ext>
            </a:extLst>
          </p:cNvPr>
          <p:cNvSpPr>
            <a:spLocks noGrp="1"/>
          </p:cNvSpPr>
          <p:nvPr>
            <p:ph type="body" sz="quarter" idx="22"/>
          </p:nvPr>
        </p:nvSpPr>
        <p:spPr/>
        <p:txBody>
          <a:bodyPr/>
          <a:lstStyle/>
          <a:p>
            <a:r>
              <a:rPr lang="en-US" altLang="zh-CN" dirty="0"/>
              <a:t>5</a:t>
            </a:r>
            <a:endParaRPr lang="zh-CN" altLang="en-US" dirty="0"/>
          </a:p>
        </p:txBody>
      </p:sp>
      <p:sp>
        <p:nvSpPr>
          <p:cNvPr id="5" name="文本占位符 4">
            <a:extLst>
              <a:ext uri="{FF2B5EF4-FFF2-40B4-BE49-F238E27FC236}">
                <a16:creationId xmlns:a16="http://schemas.microsoft.com/office/drawing/2014/main" id="{219B5CA6-7E87-46DB-8187-61820A2D2604}"/>
              </a:ext>
            </a:extLst>
          </p:cNvPr>
          <p:cNvSpPr>
            <a:spLocks noGrp="1"/>
          </p:cNvSpPr>
          <p:nvPr>
            <p:ph type="body" sz="quarter" idx="23"/>
          </p:nvPr>
        </p:nvSpPr>
        <p:spPr/>
        <p:txBody>
          <a:bodyPr/>
          <a:lstStyle/>
          <a:p>
            <a:r>
              <a:rPr lang="en-US" altLang="zh-CN" dirty="0"/>
              <a:t>7.6 </a:t>
            </a:r>
            <a:r>
              <a:rPr lang="zh-CN" altLang="en-US" dirty="0"/>
              <a:t>转换操作与输出操作</a:t>
            </a:r>
          </a:p>
        </p:txBody>
      </p:sp>
      <p:sp>
        <p:nvSpPr>
          <p:cNvPr id="6" name="文本占位符 5">
            <a:extLst>
              <a:ext uri="{FF2B5EF4-FFF2-40B4-BE49-F238E27FC236}">
                <a16:creationId xmlns:a16="http://schemas.microsoft.com/office/drawing/2014/main" id="{970DE12E-88BF-4922-BB09-2D74FCBAF24A}"/>
              </a:ext>
            </a:extLst>
          </p:cNvPr>
          <p:cNvSpPr>
            <a:spLocks noGrp="1"/>
          </p:cNvSpPr>
          <p:nvPr>
            <p:ph type="body" sz="quarter" idx="24"/>
          </p:nvPr>
        </p:nvSpPr>
        <p:spPr/>
        <p:txBody>
          <a:bodyPr/>
          <a:lstStyle/>
          <a:p>
            <a:r>
              <a:rPr lang="en-US" altLang="zh-CN" dirty="0"/>
              <a:t>6</a:t>
            </a:r>
            <a:endParaRPr lang="zh-CN" altLang="en-US" dirty="0"/>
          </a:p>
        </p:txBody>
      </p:sp>
      <p:sp>
        <p:nvSpPr>
          <p:cNvPr id="7" name="文本占位符 6">
            <a:extLst>
              <a:ext uri="{FF2B5EF4-FFF2-40B4-BE49-F238E27FC236}">
                <a16:creationId xmlns:a16="http://schemas.microsoft.com/office/drawing/2014/main" id="{09DE9006-404D-4B15-8DC5-50CBFEDA31E6}"/>
              </a:ext>
            </a:extLst>
          </p:cNvPr>
          <p:cNvSpPr>
            <a:spLocks noGrp="1"/>
          </p:cNvSpPr>
          <p:nvPr>
            <p:ph type="body" sz="quarter" idx="25"/>
          </p:nvPr>
        </p:nvSpPr>
        <p:spPr/>
        <p:txBody>
          <a:bodyPr/>
          <a:lstStyle/>
          <a:p>
            <a:r>
              <a:rPr lang="en-US" altLang="zh-CN" dirty="0"/>
              <a:t>7.7 Structured Streaming</a:t>
            </a:r>
            <a:endParaRPr lang="zh-CN" altLang="en-US" dirty="0"/>
          </a:p>
        </p:txBody>
      </p:sp>
      <p:sp>
        <p:nvSpPr>
          <p:cNvPr id="8" name="文本占位符 7">
            <a:extLst>
              <a:ext uri="{FF2B5EF4-FFF2-40B4-BE49-F238E27FC236}">
                <a16:creationId xmlns:a16="http://schemas.microsoft.com/office/drawing/2014/main" id="{73A04D34-FD3A-4476-9B69-A247A80BA430}"/>
              </a:ext>
            </a:extLst>
          </p:cNvPr>
          <p:cNvSpPr>
            <a:spLocks noGrp="1"/>
          </p:cNvSpPr>
          <p:nvPr>
            <p:ph type="body" sz="quarter" idx="26"/>
          </p:nvPr>
        </p:nvSpPr>
        <p:spPr/>
        <p:txBody>
          <a:bodyPr/>
          <a:lstStyle/>
          <a:p>
            <a:r>
              <a:rPr lang="en-US" altLang="zh-CN" dirty="0"/>
              <a:t>7</a:t>
            </a:r>
            <a:endParaRPr lang="zh-CN" altLang="en-US" dirty="0"/>
          </a:p>
        </p:txBody>
      </p:sp>
    </p:spTree>
    <p:extLst>
      <p:ext uri="{BB962C8B-B14F-4D97-AF65-F5344CB8AC3E}">
        <p14:creationId xmlns:p14="http://schemas.microsoft.com/office/powerpoint/2010/main" val="365995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CE2110-CF27-4F4F-BCFE-5DACE0C7FB4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341C66E-C699-45C3-B7F8-65ECB1C38307}"/>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763547D7-09EE-463B-8B16-36F170D48BDD}"/>
              </a:ext>
            </a:extLst>
          </p:cNvPr>
          <p:cNvSpPr>
            <a:spLocks noGrp="1"/>
          </p:cNvSpPr>
          <p:nvPr>
            <p:ph type="body" sz="quarter" idx="16"/>
          </p:nvPr>
        </p:nvSpPr>
        <p:spPr/>
        <p:txBody>
          <a:bodyPr/>
          <a:lstStyle/>
          <a:p>
            <a:r>
              <a:rPr lang="zh-CN" altLang="en-US" dirty="0"/>
              <a:t>无边界数据集可以用批处理系统反复调度来处理，而良好设计的流处理系统也可以完美地处理有边界数据集。从这个模型的角度来看，区分流数据</a:t>
            </a:r>
            <a:r>
              <a:rPr lang="en-US" altLang="zh-CN" dirty="0"/>
              <a:t>/</a:t>
            </a:r>
            <a:r>
              <a:rPr lang="zh-CN" altLang="en-US" dirty="0"/>
              <a:t>静态数据的意义是不大的，因此（流、批）用来专指执行引擎。 </a:t>
            </a:r>
          </a:p>
        </p:txBody>
      </p:sp>
    </p:spTree>
    <p:extLst>
      <p:ext uri="{BB962C8B-B14F-4D97-AF65-F5344CB8AC3E}">
        <p14:creationId xmlns:p14="http://schemas.microsoft.com/office/powerpoint/2010/main" val="210732988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0DBF38-A3CD-4F1B-8E01-BB0FB6A5D28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BD68F56-273D-4294-A916-A3ADC3252AB9}"/>
              </a:ext>
            </a:extLst>
          </p:cNvPr>
          <p:cNvSpPr>
            <a:spLocks noGrp="1"/>
          </p:cNvSpPr>
          <p:nvPr>
            <p:ph type="body" sz="quarter" idx="15"/>
          </p:nvPr>
        </p:nvSpPr>
        <p:spPr/>
        <p:txBody>
          <a:bodyPr/>
          <a:lstStyle/>
          <a:p>
            <a:r>
              <a:rPr lang="zh-CN" altLang="en-US" dirty="0"/>
              <a:t>课堂提问</a:t>
            </a:r>
          </a:p>
        </p:txBody>
      </p:sp>
      <p:sp>
        <p:nvSpPr>
          <p:cNvPr id="4" name="文本占位符 3">
            <a:extLst>
              <a:ext uri="{FF2B5EF4-FFF2-40B4-BE49-F238E27FC236}">
                <a16:creationId xmlns:a16="http://schemas.microsoft.com/office/drawing/2014/main" id="{04DAF30A-06B2-4ABF-B219-95F519800D03}"/>
              </a:ext>
            </a:extLst>
          </p:cNvPr>
          <p:cNvSpPr>
            <a:spLocks noGrp="1"/>
          </p:cNvSpPr>
          <p:nvPr>
            <p:ph type="body" sz="quarter" idx="16"/>
          </p:nvPr>
        </p:nvSpPr>
        <p:spPr/>
        <p:txBody>
          <a:bodyPr/>
          <a:lstStyle/>
          <a:p>
            <a:r>
              <a:rPr lang="zh-CN" altLang="en-US" dirty="0"/>
              <a:t>下列哪种是能够保障强一致性、即“只处理一次”的流计算性质？</a:t>
            </a:r>
            <a:endParaRPr lang="en-US" altLang="zh-CN" dirty="0"/>
          </a:p>
          <a:p>
            <a:pPr marL="0" indent="0">
              <a:buNone/>
            </a:pPr>
            <a:r>
              <a:rPr lang="en-US" altLang="zh-CN" dirty="0"/>
              <a:t>A. </a:t>
            </a:r>
            <a:r>
              <a:rPr lang="zh-CN" altLang="en-US" dirty="0"/>
              <a:t>最多一次（</a:t>
            </a:r>
            <a:r>
              <a:rPr lang="en-US" altLang="zh-CN" dirty="0"/>
              <a:t>At-most-once</a:t>
            </a:r>
            <a:r>
              <a:rPr lang="zh-CN" altLang="en-US" dirty="0"/>
              <a:t>）</a:t>
            </a:r>
            <a:endParaRPr lang="en-US" altLang="zh-CN" dirty="0"/>
          </a:p>
          <a:p>
            <a:pPr marL="0" indent="0">
              <a:buNone/>
            </a:pPr>
            <a:r>
              <a:rPr lang="en-US" altLang="zh-CN" dirty="0"/>
              <a:t>B. </a:t>
            </a:r>
            <a:r>
              <a:rPr lang="zh-CN" altLang="en-US" dirty="0"/>
              <a:t>至少一次（</a:t>
            </a:r>
            <a:r>
              <a:rPr lang="en-US" altLang="zh-CN" dirty="0"/>
              <a:t>At-least-once</a:t>
            </a:r>
            <a:r>
              <a:rPr lang="zh-CN" altLang="en-US" dirty="0"/>
              <a:t>）</a:t>
            </a:r>
            <a:endParaRPr lang="en-US" altLang="zh-CN" dirty="0"/>
          </a:p>
          <a:p>
            <a:pPr marL="0" indent="0">
              <a:buNone/>
            </a:pPr>
            <a:r>
              <a:rPr lang="en-US" altLang="zh-CN" dirty="0"/>
              <a:t>C. </a:t>
            </a:r>
            <a:r>
              <a:rPr lang="zh-CN" altLang="en-US" dirty="0"/>
              <a:t>精确一次（</a:t>
            </a:r>
            <a:r>
              <a:rPr lang="en-US" altLang="zh-CN" dirty="0"/>
              <a:t>Exactly-once</a:t>
            </a:r>
            <a:r>
              <a:rPr lang="zh-CN" altLang="en-US" dirty="0"/>
              <a:t>）</a:t>
            </a:r>
          </a:p>
          <a:p>
            <a:endParaRPr lang="en-US" altLang="zh-CN" dirty="0"/>
          </a:p>
          <a:p>
            <a:endParaRPr lang="zh-CN" altLang="en-US" dirty="0"/>
          </a:p>
        </p:txBody>
      </p:sp>
    </p:spTree>
    <p:extLst>
      <p:ext uri="{BB962C8B-B14F-4D97-AF65-F5344CB8AC3E}">
        <p14:creationId xmlns:p14="http://schemas.microsoft.com/office/powerpoint/2010/main" val="361395600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9"/>
          <p:cNvSpPr>
            <a:spLocks noGrp="1"/>
          </p:cNvSpPr>
          <p:nvPr>
            <p:ph type="body" sz="quarter" idx="11"/>
          </p:nvPr>
        </p:nvSpPr>
        <p:spPr/>
        <p:txBody>
          <a:bodyPr/>
          <a:lstStyle/>
          <a:p>
            <a:r>
              <a:rPr lang="en-US" altLang="zh-CN" kern="0" dirty="0"/>
              <a:t>PART TWO</a:t>
            </a:r>
            <a:endParaRPr lang="zh-CN" altLang="en-US" kern="0" dirty="0"/>
          </a:p>
        </p:txBody>
      </p:sp>
      <p:sp>
        <p:nvSpPr>
          <p:cNvPr id="11" name="文本占位符 10"/>
          <p:cNvSpPr>
            <a:spLocks noGrp="1"/>
          </p:cNvSpPr>
          <p:nvPr>
            <p:ph type="body" sz="quarter" idx="12"/>
          </p:nvPr>
        </p:nvSpPr>
        <p:spPr/>
        <p:txBody>
          <a:bodyPr/>
          <a:lstStyle/>
          <a:p>
            <a:r>
              <a:rPr lang="en-US" altLang="zh-CN" dirty="0"/>
              <a:t>2</a:t>
            </a:r>
            <a:endParaRPr lang="zh-CN" altLang="en-US" dirty="0"/>
          </a:p>
        </p:txBody>
      </p:sp>
      <p:sp>
        <p:nvSpPr>
          <p:cNvPr id="19" name="文本占位符 11"/>
          <p:cNvSpPr>
            <a:spLocks noGrp="1"/>
          </p:cNvSpPr>
          <p:nvPr>
            <p:ph type="body" sz="quarter" idx="13"/>
          </p:nvPr>
        </p:nvSpPr>
        <p:spPr>
          <a:xfrm>
            <a:off x="4805916" y="2791947"/>
            <a:ext cx="6957899" cy="748988"/>
          </a:xfrm>
        </p:spPr>
        <p:txBody>
          <a:bodyPr/>
          <a:lstStyle/>
          <a:p>
            <a:r>
              <a:rPr lang="en-US" altLang="zh-CN" dirty="0"/>
              <a:t>7.2 Spark Streaming</a:t>
            </a:r>
            <a:endParaRPr lang="zh-CN" altLang="en-US" dirty="0"/>
          </a:p>
        </p:txBody>
      </p:sp>
      <p:sp>
        <p:nvSpPr>
          <p:cNvPr id="3" name="文本占位符 2">
            <a:extLst>
              <a:ext uri="{FF2B5EF4-FFF2-40B4-BE49-F238E27FC236}">
                <a16:creationId xmlns:a16="http://schemas.microsoft.com/office/drawing/2014/main" id="{BC1E4E40-87CC-4A7D-AD0D-986C183F859D}"/>
              </a:ext>
            </a:extLst>
          </p:cNvPr>
          <p:cNvSpPr>
            <a:spLocks noGrp="1"/>
          </p:cNvSpPr>
          <p:nvPr>
            <p:ph type="body" sz="quarter" idx="15"/>
          </p:nvPr>
        </p:nvSpPr>
        <p:spPr/>
        <p:txBody>
          <a:bodyPr/>
          <a:lstStyle/>
          <a:p>
            <a:endParaRPr lang="zh-CN" altLang="en-US" dirty="0"/>
          </a:p>
        </p:txBody>
      </p:sp>
    </p:spTree>
    <p:extLst>
      <p:ext uri="{BB962C8B-B14F-4D97-AF65-F5344CB8AC3E}">
        <p14:creationId xmlns:p14="http://schemas.microsoft.com/office/powerpoint/2010/main" val="73960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6E86F95-9E60-4B64-BC62-816D0BAA75E6}"/>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D4DA7CE4-BCA0-46A9-B859-742777B9B357}"/>
              </a:ext>
            </a:extLst>
          </p:cNvPr>
          <p:cNvSpPr>
            <a:spLocks noGrp="1"/>
          </p:cNvSpPr>
          <p:nvPr>
            <p:ph type="body" sz="quarter" idx="15"/>
          </p:nvPr>
        </p:nvSpPr>
        <p:spPr/>
        <p:txBody>
          <a:bodyPr/>
          <a:lstStyle/>
          <a:p>
            <a:r>
              <a:rPr lang="en-US" altLang="zh-CN" dirty="0"/>
              <a:t>Spark Streaming</a:t>
            </a:r>
            <a:r>
              <a:rPr lang="zh-CN" altLang="en-US" dirty="0"/>
              <a:t>的设计</a:t>
            </a:r>
          </a:p>
        </p:txBody>
      </p:sp>
      <p:sp>
        <p:nvSpPr>
          <p:cNvPr id="7" name="文本占位符 6">
            <a:extLst>
              <a:ext uri="{FF2B5EF4-FFF2-40B4-BE49-F238E27FC236}">
                <a16:creationId xmlns:a16="http://schemas.microsoft.com/office/drawing/2014/main" id="{382F2063-777C-440D-B871-53EB4A1842AC}"/>
              </a:ext>
            </a:extLst>
          </p:cNvPr>
          <p:cNvSpPr>
            <a:spLocks noGrp="1"/>
          </p:cNvSpPr>
          <p:nvPr>
            <p:ph type="body" sz="quarter" idx="16"/>
          </p:nvPr>
        </p:nvSpPr>
        <p:spPr/>
        <p:txBody>
          <a:bodyPr/>
          <a:lstStyle/>
          <a:p>
            <a:r>
              <a:rPr lang="en-US" altLang="zh-CN" sz="2400" dirty="0"/>
              <a:t>Spark Streaming</a:t>
            </a:r>
            <a:r>
              <a:rPr lang="zh-CN" altLang="zh-CN" sz="2400" dirty="0"/>
              <a:t>可整合多种输入数据源，如</a:t>
            </a:r>
            <a:r>
              <a:rPr lang="en-US" altLang="zh-CN" sz="2400" dirty="0"/>
              <a:t>Kafka</a:t>
            </a:r>
            <a:r>
              <a:rPr lang="zh-CN" altLang="zh-CN" sz="2400" dirty="0"/>
              <a:t>、</a:t>
            </a:r>
            <a:r>
              <a:rPr lang="en-US" altLang="zh-CN" sz="2400" dirty="0"/>
              <a:t>Flume</a:t>
            </a:r>
            <a:r>
              <a:rPr lang="zh-CN" altLang="zh-CN" sz="2400" dirty="0"/>
              <a:t>、</a:t>
            </a:r>
            <a:r>
              <a:rPr lang="en-US" altLang="zh-CN" sz="2400" dirty="0"/>
              <a:t>HDFS</a:t>
            </a:r>
            <a:r>
              <a:rPr lang="zh-CN" altLang="zh-CN" sz="2400" dirty="0"/>
              <a:t>，甚至是普通的</a:t>
            </a:r>
            <a:r>
              <a:rPr lang="en-US" altLang="zh-CN" sz="2400" dirty="0"/>
              <a:t>TCP</a:t>
            </a:r>
            <a:r>
              <a:rPr lang="zh-CN" altLang="zh-CN" sz="2400" dirty="0"/>
              <a:t>套接字。经处理后的数据可存储至文件系统、数据库，或显示在仪表盘里</a:t>
            </a:r>
            <a:endParaRPr lang="zh-CN" altLang="en-US" sz="2400" dirty="0"/>
          </a:p>
          <a:p>
            <a:endParaRPr lang="zh-CN" altLang="en-US" dirty="0"/>
          </a:p>
        </p:txBody>
      </p:sp>
      <p:graphicFrame>
        <p:nvGraphicFramePr>
          <p:cNvPr id="9" name="Object 1">
            <a:extLst>
              <a:ext uri="{FF2B5EF4-FFF2-40B4-BE49-F238E27FC236}">
                <a16:creationId xmlns:a16="http://schemas.microsoft.com/office/drawing/2014/main" id="{AA7BE9EC-0956-41F3-BBBC-1B9B59F9EC05}"/>
              </a:ext>
            </a:extLst>
          </p:cNvPr>
          <p:cNvGraphicFramePr>
            <a:graphicFrameLocks noChangeAspect="1"/>
          </p:cNvGraphicFramePr>
          <p:nvPr>
            <p:extLst>
              <p:ext uri="{D42A27DB-BD31-4B8C-83A1-F6EECF244321}">
                <p14:modId xmlns:p14="http://schemas.microsoft.com/office/powerpoint/2010/main" val="3221575608"/>
              </p:ext>
            </p:extLst>
          </p:nvPr>
        </p:nvGraphicFramePr>
        <p:xfrm>
          <a:off x="1742440" y="3297787"/>
          <a:ext cx="8061960" cy="2613959"/>
        </p:xfrm>
        <a:graphic>
          <a:graphicData uri="http://schemas.openxmlformats.org/presentationml/2006/ole">
            <mc:AlternateContent xmlns:mc="http://schemas.openxmlformats.org/markup-compatibility/2006">
              <mc:Choice xmlns:v="urn:schemas-microsoft-com:vml" Requires="v">
                <p:oleObj spid="_x0000_s2122" r:id="rId3" imgW="7896346" imgH="2562145" progId="Visio.Drawing.15">
                  <p:embed/>
                </p:oleObj>
              </mc:Choice>
              <mc:Fallback>
                <p:oleObj r:id="rId3" imgW="7896346" imgH="2562145" progId="Visio.Drawing.15">
                  <p:embed/>
                  <p:pic>
                    <p:nvPicPr>
                      <p:cNvPr id="2050" name="Object 1">
                        <a:extLst>
                          <a:ext uri="{FF2B5EF4-FFF2-40B4-BE49-F238E27FC236}">
                            <a16:creationId xmlns:a16="http://schemas.microsoft.com/office/drawing/2014/main" id="{BF736A47-5C0A-4BC0-B033-7EDA8CDE1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440" y="3297787"/>
                        <a:ext cx="8061960" cy="2613959"/>
                      </a:xfrm>
                      <a:prstGeom prst="rect">
                        <a:avLst/>
                      </a:prstGeom>
                      <a:noFill/>
                    </p:spPr>
                  </p:pic>
                </p:oleObj>
              </mc:Fallback>
            </mc:AlternateContent>
          </a:graphicData>
        </a:graphic>
      </p:graphicFrame>
    </p:spTree>
    <p:extLst>
      <p:ext uri="{BB962C8B-B14F-4D97-AF65-F5344CB8AC3E}">
        <p14:creationId xmlns:p14="http://schemas.microsoft.com/office/powerpoint/2010/main" val="397664162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7869EF-490F-4B35-82C7-2F6E4BAB9A2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1AAF45E-47A1-428A-9A51-598378AFC4D9}"/>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3DDD531-1703-44E3-850B-828916DF6984}"/>
              </a:ext>
            </a:extLst>
          </p:cNvPr>
          <p:cNvSpPr>
            <a:spLocks noGrp="1"/>
          </p:cNvSpPr>
          <p:nvPr>
            <p:ph type="body" sz="quarter" idx="16"/>
          </p:nvPr>
        </p:nvSpPr>
        <p:spPr/>
        <p:txBody>
          <a:bodyPr/>
          <a:lstStyle/>
          <a:p>
            <a:r>
              <a:rPr lang="en-US" altLang="zh-CN" dirty="0"/>
              <a:t>Spark Streaming</a:t>
            </a:r>
            <a:r>
              <a:rPr lang="zh-CN" altLang="zh-CN" dirty="0"/>
              <a:t>最主要的抽象是</a:t>
            </a:r>
            <a:r>
              <a:rPr lang="en-US" altLang="zh-CN" dirty="0" err="1"/>
              <a:t>DStream</a:t>
            </a:r>
            <a:r>
              <a:rPr lang="zh-CN" altLang="zh-CN" dirty="0"/>
              <a:t>（</a:t>
            </a:r>
            <a:r>
              <a:rPr lang="en-US" altLang="zh-CN" dirty="0"/>
              <a:t>Discretized Stream</a:t>
            </a:r>
            <a:r>
              <a:rPr lang="zh-CN" altLang="zh-CN" dirty="0"/>
              <a:t>，离散化数据流），表示连续不断的数据流。在内部实现上，</a:t>
            </a:r>
            <a:r>
              <a:rPr lang="en-US" altLang="zh-CN" dirty="0"/>
              <a:t>Spark Streaming</a:t>
            </a:r>
            <a:r>
              <a:rPr lang="zh-CN" altLang="zh-CN" dirty="0"/>
              <a:t>的输入数据按照时间片（如</a:t>
            </a:r>
            <a:r>
              <a:rPr lang="en-US" altLang="zh-CN" dirty="0"/>
              <a:t>1</a:t>
            </a:r>
            <a:r>
              <a:rPr lang="zh-CN" altLang="zh-CN" dirty="0"/>
              <a:t>秒）分成一段一段，每一段数据转换为</a:t>
            </a:r>
            <a:r>
              <a:rPr lang="en-US" altLang="zh-CN" dirty="0"/>
              <a:t>Spark</a:t>
            </a:r>
            <a:r>
              <a:rPr lang="zh-CN" altLang="zh-CN" dirty="0"/>
              <a:t>中的</a:t>
            </a:r>
            <a:r>
              <a:rPr lang="en-US" altLang="zh-CN" dirty="0"/>
              <a:t>RDD</a:t>
            </a:r>
            <a:r>
              <a:rPr lang="zh-CN" altLang="zh-CN" dirty="0"/>
              <a:t>，</a:t>
            </a:r>
            <a:r>
              <a:rPr lang="zh-CN" altLang="en-US" dirty="0"/>
              <a:t>这些分段就是</a:t>
            </a:r>
            <a:r>
              <a:rPr lang="en-US" altLang="zh-CN" dirty="0" err="1"/>
              <a:t>DStream</a:t>
            </a:r>
            <a:r>
              <a:rPr lang="zh-CN" altLang="en-US" dirty="0"/>
              <a:t>，</a:t>
            </a:r>
            <a:r>
              <a:rPr lang="zh-CN" altLang="zh-CN" dirty="0"/>
              <a:t>并且对</a:t>
            </a:r>
            <a:r>
              <a:rPr lang="en-US" altLang="zh-CN" dirty="0" err="1"/>
              <a:t>DStream</a:t>
            </a:r>
            <a:r>
              <a:rPr lang="zh-CN" altLang="zh-CN" dirty="0"/>
              <a:t>的操作都最终转变为对相应的</a:t>
            </a:r>
            <a:r>
              <a:rPr lang="en-US" altLang="zh-CN" dirty="0"/>
              <a:t>RDD</a:t>
            </a:r>
            <a:r>
              <a:rPr lang="zh-CN" altLang="zh-CN" dirty="0"/>
              <a:t>的操作</a:t>
            </a:r>
            <a:endParaRPr lang="zh-CN" altLang="en-US" dirty="0"/>
          </a:p>
          <a:p>
            <a:endParaRPr lang="zh-CN" altLang="en-US" dirty="0"/>
          </a:p>
        </p:txBody>
      </p:sp>
      <p:graphicFrame>
        <p:nvGraphicFramePr>
          <p:cNvPr id="6" name="Object 1">
            <a:extLst>
              <a:ext uri="{FF2B5EF4-FFF2-40B4-BE49-F238E27FC236}">
                <a16:creationId xmlns:a16="http://schemas.microsoft.com/office/drawing/2014/main" id="{9F7EF8E5-83DD-49F7-9A57-CFD1331B6F54}"/>
              </a:ext>
            </a:extLst>
          </p:cNvPr>
          <p:cNvGraphicFramePr>
            <a:graphicFrameLocks noChangeAspect="1"/>
          </p:cNvGraphicFramePr>
          <p:nvPr>
            <p:extLst>
              <p:ext uri="{D42A27DB-BD31-4B8C-83A1-F6EECF244321}">
                <p14:modId xmlns:p14="http://schemas.microsoft.com/office/powerpoint/2010/main" val="1628771161"/>
              </p:ext>
            </p:extLst>
          </p:nvPr>
        </p:nvGraphicFramePr>
        <p:xfrm>
          <a:off x="2351956" y="3713480"/>
          <a:ext cx="6745288" cy="2743200"/>
        </p:xfrm>
        <a:graphic>
          <a:graphicData uri="http://schemas.openxmlformats.org/presentationml/2006/ole">
            <mc:AlternateContent xmlns:mc="http://schemas.openxmlformats.org/markup-compatibility/2006">
              <mc:Choice xmlns:v="urn:schemas-microsoft-com:vml" Requires="v">
                <p:oleObj spid="_x0000_s3145" r:id="rId3" imgW="7562802" imgH="3066937" progId="Visio.Drawing.15">
                  <p:embed/>
                </p:oleObj>
              </mc:Choice>
              <mc:Fallback>
                <p:oleObj r:id="rId3" imgW="7562802" imgH="3066937" progId="Visio.Drawing.15">
                  <p:embed/>
                  <p:pic>
                    <p:nvPicPr>
                      <p:cNvPr id="4098" name="Object 1">
                        <a:extLst>
                          <a:ext uri="{FF2B5EF4-FFF2-40B4-BE49-F238E27FC236}">
                            <a16:creationId xmlns:a16="http://schemas.microsoft.com/office/drawing/2014/main" id="{3C428664-E6C4-4B98-8A44-5C72BDA81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956" y="3713480"/>
                        <a:ext cx="6745288"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247907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B08BBC-7446-4D1E-B61E-6B64C313CDE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9D4F41B-D793-48BC-B84D-7B42D793DEC2}"/>
              </a:ext>
            </a:extLst>
          </p:cNvPr>
          <p:cNvSpPr>
            <a:spLocks noGrp="1"/>
          </p:cNvSpPr>
          <p:nvPr>
            <p:ph type="body" sz="quarter" idx="15"/>
          </p:nvPr>
        </p:nvSpPr>
        <p:spPr/>
        <p:txBody>
          <a:bodyPr/>
          <a:lstStyle/>
          <a:p>
            <a:r>
              <a:rPr lang="zh-CN" altLang="en-US" dirty="0"/>
              <a:t>与</a:t>
            </a:r>
            <a:r>
              <a:rPr lang="en-US" altLang="zh-CN" dirty="0"/>
              <a:t>Storm</a:t>
            </a:r>
            <a:r>
              <a:rPr lang="zh-CN" altLang="en-US" dirty="0"/>
              <a:t>的比较</a:t>
            </a:r>
          </a:p>
        </p:txBody>
      </p:sp>
      <p:sp>
        <p:nvSpPr>
          <p:cNvPr id="4" name="文本占位符 3">
            <a:extLst>
              <a:ext uri="{FF2B5EF4-FFF2-40B4-BE49-F238E27FC236}">
                <a16:creationId xmlns:a16="http://schemas.microsoft.com/office/drawing/2014/main" id="{587CBA45-E681-4553-86BD-6014AC00A673}"/>
              </a:ext>
            </a:extLst>
          </p:cNvPr>
          <p:cNvSpPr>
            <a:spLocks noGrp="1"/>
          </p:cNvSpPr>
          <p:nvPr>
            <p:ph type="body" sz="quarter" idx="16"/>
          </p:nvPr>
        </p:nvSpPr>
        <p:spPr/>
        <p:txBody>
          <a:bodyPr/>
          <a:lstStyle/>
          <a:p>
            <a:r>
              <a:rPr lang="en-US" altLang="zh-CN" sz="2400" dirty="0"/>
              <a:t>Spark Streaming</a:t>
            </a:r>
            <a:r>
              <a:rPr lang="zh-CN" altLang="zh-CN" sz="2400" dirty="0"/>
              <a:t>和</a:t>
            </a:r>
            <a:r>
              <a:rPr lang="en-US" altLang="zh-CN" sz="2400" dirty="0"/>
              <a:t>Storm</a:t>
            </a:r>
            <a:r>
              <a:rPr lang="zh-CN" altLang="zh-CN" sz="2400" dirty="0"/>
              <a:t>最大的区别在于，</a:t>
            </a:r>
            <a:r>
              <a:rPr lang="en-US" altLang="zh-CN" sz="2400" dirty="0"/>
              <a:t>Spark Streaming</a:t>
            </a:r>
            <a:r>
              <a:rPr lang="zh-CN" altLang="zh-CN" sz="2400" dirty="0"/>
              <a:t>无法实现毫秒级的流计算，而</a:t>
            </a:r>
            <a:r>
              <a:rPr lang="en-US" altLang="zh-CN" sz="2400" dirty="0"/>
              <a:t>Storm</a:t>
            </a:r>
            <a:r>
              <a:rPr lang="zh-CN" altLang="zh-CN" sz="2400" dirty="0"/>
              <a:t>可以实现毫秒级响应</a:t>
            </a:r>
            <a:endParaRPr lang="zh-CN" altLang="en-US" sz="2400" dirty="0"/>
          </a:p>
          <a:p>
            <a:r>
              <a:rPr lang="en-US" altLang="zh-CN" sz="2400" dirty="0"/>
              <a:t>Spark Streaming</a:t>
            </a:r>
            <a:r>
              <a:rPr lang="zh-CN" altLang="zh-CN" sz="2400" dirty="0"/>
              <a:t>构建在</a:t>
            </a:r>
            <a:r>
              <a:rPr lang="en-US" altLang="zh-CN" sz="2400" dirty="0"/>
              <a:t>Spark</a:t>
            </a:r>
            <a:r>
              <a:rPr lang="zh-CN" altLang="zh-CN" sz="2400" dirty="0"/>
              <a:t>上，一方面是因为</a:t>
            </a:r>
            <a:r>
              <a:rPr lang="en-US" altLang="zh-CN" sz="2400" dirty="0"/>
              <a:t>Spark</a:t>
            </a:r>
            <a:r>
              <a:rPr lang="zh-CN" altLang="zh-CN" sz="2400" dirty="0"/>
              <a:t>的低延迟执行引擎（</a:t>
            </a:r>
            <a:r>
              <a:rPr lang="en-US" altLang="zh-CN" sz="2400" dirty="0"/>
              <a:t>100ms+</a:t>
            </a:r>
            <a:r>
              <a:rPr lang="zh-CN" altLang="zh-CN" sz="2400" dirty="0"/>
              <a:t>）可以用于实时计算，另一方面，相比于</a:t>
            </a:r>
            <a:r>
              <a:rPr lang="en-US" altLang="zh-CN" sz="2400" dirty="0"/>
              <a:t>Storm</a:t>
            </a:r>
            <a:r>
              <a:rPr lang="zh-CN" altLang="zh-CN" sz="2400" dirty="0"/>
              <a:t>，</a:t>
            </a:r>
            <a:r>
              <a:rPr lang="en-US" altLang="zh-CN" sz="2400" dirty="0"/>
              <a:t>RDD</a:t>
            </a:r>
            <a:r>
              <a:rPr lang="zh-CN" altLang="zh-CN" sz="2400" dirty="0"/>
              <a:t>数据集更容易做高效的容错处理</a:t>
            </a:r>
            <a:endParaRPr lang="en-US" altLang="zh-CN" sz="2400" dirty="0"/>
          </a:p>
          <a:p>
            <a:r>
              <a:rPr lang="en-US" altLang="zh-CN" sz="2400" dirty="0"/>
              <a:t>Spark Streaming</a:t>
            </a:r>
            <a:r>
              <a:rPr lang="zh-CN" altLang="zh-CN" sz="2400" dirty="0"/>
              <a:t>采用的小批量处理的方式使得它可以同时兼容批量和实时数据处理的逻辑和算法，因此，方便了一些需要历史数据和实时数据联合分析的特定应用场合</a:t>
            </a:r>
            <a:endParaRPr lang="zh-CN" altLang="en-US" sz="2400" dirty="0"/>
          </a:p>
          <a:p>
            <a:endParaRPr lang="zh-CN" altLang="en-US" dirty="0"/>
          </a:p>
        </p:txBody>
      </p:sp>
    </p:spTree>
    <p:extLst>
      <p:ext uri="{BB962C8B-B14F-4D97-AF65-F5344CB8AC3E}">
        <p14:creationId xmlns:p14="http://schemas.microsoft.com/office/powerpoint/2010/main" val="265782210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DF7A1D-14FC-4054-8E0C-DFF9D48B9DF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91B1DB4-1957-4064-A46F-F8CC28B4B692}"/>
              </a:ext>
            </a:extLst>
          </p:cNvPr>
          <p:cNvSpPr>
            <a:spLocks noGrp="1"/>
          </p:cNvSpPr>
          <p:nvPr>
            <p:ph type="body" sz="quarter" idx="15"/>
          </p:nvPr>
        </p:nvSpPr>
        <p:spPr/>
        <p:txBody>
          <a:bodyPr/>
          <a:lstStyle/>
          <a:p>
            <a:r>
              <a:rPr lang="en-US" altLang="zh-CN" dirty="0"/>
              <a:t>Lambda</a:t>
            </a:r>
            <a:r>
              <a:rPr lang="zh-CN" altLang="en-US" dirty="0"/>
              <a:t>架构</a:t>
            </a:r>
          </a:p>
        </p:txBody>
      </p:sp>
      <p:sp>
        <p:nvSpPr>
          <p:cNvPr id="4" name="文本占位符 3">
            <a:extLst>
              <a:ext uri="{FF2B5EF4-FFF2-40B4-BE49-F238E27FC236}">
                <a16:creationId xmlns:a16="http://schemas.microsoft.com/office/drawing/2014/main" id="{BF1DDC1C-27D4-4062-8967-A8DE3D4D818D}"/>
              </a:ext>
            </a:extLst>
          </p:cNvPr>
          <p:cNvSpPr>
            <a:spLocks noGrp="1"/>
          </p:cNvSpPr>
          <p:nvPr>
            <p:ph type="body" sz="quarter" idx="16"/>
          </p:nvPr>
        </p:nvSpPr>
        <p:spPr>
          <a:xfrm>
            <a:off x="360083" y="2092784"/>
            <a:ext cx="5882844" cy="3219450"/>
          </a:xfrm>
        </p:spPr>
        <p:txBody>
          <a:bodyPr/>
          <a:lstStyle/>
          <a:p>
            <a:r>
              <a:rPr lang="en-US" altLang="zh-CN" dirty="0"/>
              <a:t>Lambda</a:t>
            </a:r>
            <a:r>
              <a:rPr lang="zh-CN" altLang="en-US" dirty="0"/>
              <a:t>架构将数据截获后并行地送进批处理系统和流处理系统。在查询时间会将两个系统的结果混合在一起产生一个完整的响应结果。</a:t>
            </a:r>
          </a:p>
          <a:p>
            <a:r>
              <a:rPr lang="en-US" altLang="zh-CN" dirty="0"/>
              <a:t>Lambda</a:t>
            </a:r>
            <a:r>
              <a:rPr lang="zh-CN" altLang="en-US" dirty="0"/>
              <a:t>架构的问题是在改变代码后，需要重新在两个复杂的分布式系统中再次处理输出结果，这容易带来错误。</a:t>
            </a:r>
          </a:p>
        </p:txBody>
      </p:sp>
      <p:pic>
        <p:nvPicPr>
          <p:cNvPr id="6" name="图片 2">
            <a:extLst>
              <a:ext uri="{FF2B5EF4-FFF2-40B4-BE49-F238E27FC236}">
                <a16:creationId xmlns:a16="http://schemas.microsoft.com/office/drawing/2014/main" id="{DFEE7093-061B-4334-B968-7E41708CA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244" y="2418080"/>
            <a:ext cx="5085754" cy="371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F93862E2-7411-420C-9516-2B1580F2C109}"/>
              </a:ext>
            </a:extLst>
          </p:cNvPr>
          <p:cNvPicPr/>
          <p:nvPr/>
        </p:nvPicPr>
        <p:blipFill>
          <a:blip r:embed="rId3">
            <a:extLst>
              <a:ext uri="{28A0092B-C50C-407E-A947-70E740481C1C}">
                <a14:useLocalDpi xmlns:a14="http://schemas.microsoft.com/office/drawing/2010/main" val="0"/>
              </a:ext>
            </a:extLst>
          </a:blip>
          <a:stretch>
            <a:fillRect/>
          </a:stretch>
        </p:blipFill>
        <p:spPr>
          <a:xfrm>
            <a:off x="6339205" y="190882"/>
            <a:ext cx="5740083" cy="1916048"/>
          </a:xfrm>
          <a:prstGeom prst="rect">
            <a:avLst/>
          </a:prstGeom>
        </p:spPr>
      </p:pic>
    </p:spTree>
    <p:extLst>
      <p:ext uri="{BB962C8B-B14F-4D97-AF65-F5344CB8AC3E}">
        <p14:creationId xmlns:p14="http://schemas.microsoft.com/office/powerpoint/2010/main" val="221164954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60AA4C-DD10-4E0A-A1F2-828DAC0595D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BC3A944-A7E1-49C5-B8C9-58A9AE12BD3A}"/>
              </a:ext>
            </a:extLst>
          </p:cNvPr>
          <p:cNvSpPr>
            <a:spLocks noGrp="1"/>
          </p:cNvSpPr>
          <p:nvPr>
            <p:ph type="body" sz="quarter" idx="15"/>
          </p:nvPr>
        </p:nvSpPr>
        <p:spPr/>
        <p:txBody>
          <a:bodyPr/>
          <a:lstStyle/>
          <a:p>
            <a:r>
              <a:rPr lang="en-US" altLang="zh-CN" dirty="0"/>
              <a:t>Spark</a:t>
            </a:r>
            <a:r>
              <a:rPr lang="zh-CN" altLang="en-US" dirty="0"/>
              <a:t>架构</a:t>
            </a:r>
          </a:p>
        </p:txBody>
      </p:sp>
      <p:sp>
        <p:nvSpPr>
          <p:cNvPr id="4" name="文本占位符 3">
            <a:extLst>
              <a:ext uri="{FF2B5EF4-FFF2-40B4-BE49-F238E27FC236}">
                <a16:creationId xmlns:a16="http://schemas.microsoft.com/office/drawing/2014/main" id="{13336840-6408-4C38-8255-315C6F2ED7A8}"/>
              </a:ext>
            </a:extLst>
          </p:cNvPr>
          <p:cNvSpPr>
            <a:spLocks noGrp="1"/>
          </p:cNvSpPr>
          <p:nvPr>
            <p:ph type="body" sz="quarter" idx="16"/>
          </p:nvPr>
        </p:nvSpPr>
        <p:spPr>
          <a:xfrm>
            <a:off x="5262880" y="1385317"/>
            <a:ext cx="5490920" cy="3219450"/>
          </a:xfrm>
        </p:spPr>
        <p:txBody>
          <a:bodyPr/>
          <a:lstStyle/>
          <a:p>
            <a:pPr eaLnBrk="1" hangingPunct="1"/>
            <a:r>
              <a:rPr lang="zh-CN" altLang="en-US" dirty="0"/>
              <a:t>采用</a:t>
            </a:r>
            <a:r>
              <a:rPr lang="en-US" altLang="zh-CN" dirty="0"/>
              <a:t>Spark</a:t>
            </a:r>
            <a:r>
              <a:rPr lang="zh-CN" altLang="en-US" dirty="0"/>
              <a:t>架构具有如下优点：</a:t>
            </a:r>
          </a:p>
          <a:p>
            <a:pPr eaLnBrk="1" hangingPunct="1">
              <a:buFont typeface="Arial" panose="020B0604020202020204" pitchFamily="34" charset="0"/>
              <a:buChar char="•"/>
            </a:pPr>
            <a:r>
              <a:rPr lang="zh-CN" altLang="en-US" dirty="0"/>
              <a:t>实现一键式安装和配置、线程级别的任务监控和告警；</a:t>
            </a:r>
          </a:p>
          <a:p>
            <a:pPr eaLnBrk="1" hangingPunct="1">
              <a:buFont typeface="Arial" panose="020B0604020202020204" pitchFamily="34" charset="0"/>
              <a:buChar char="•"/>
            </a:pPr>
            <a:r>
              <a:rPr lang="zh-CN" altLang="en-US" dirty="0"/>
              <a:t>降低硬件集群构建、软件维护、任务监控和应用开发的难度；</a:t>
            </a:r>
          </a:p>
          <a:p>
            <a:pPr eaLnBrk="1" hangingPunct="1">
              <a:buFont typeface="Arial" panose="020B0604020202020204" pitchFamily="34" charset="0"/>
              <a:buChar char="•"/>
            </a:pPr>
            <a:r>
              <a:rPr lang="zh-CN" altLang="en-US" dirty="0"/>
              <a:t>便于做成统一的硬件、计算平台资源池。</a:t>
            </a:r>
          </a:p>
          <a:p>
            <a:endParaRPr lang="zh-CN" altLang="en-US" dirty="0"/>
          </a:p>
        </p:txBody>
      </p:sp>
      <p:pic>
        <p:nvPicPr>
          <p:cNvPr id="6" name="图片 2">
            <a:extLst>
              <a:ext uri="{FF2B5EF4-FFF2-40B4-BE49-F238E27FC236}">
                <a16:creationId xmlns:a16="http://schemas.microsoft.com/office/drawing/2014/main" id="{5732BF00-7C37-4A51-A566-BE79C693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41910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64815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C5B4CD2-195F-45F8-8EDD-BAAFA7276CD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53CEA25-3394-4FE3-BC1D-A0F018582B30}"/>
              </a:ext>
            </a:extLst>
          </p:cNvPr>
          <p:cNvSpPr>
            <a:spLocks noGrp="1"/>
          </p:cNvSpPr>
          <p:nvPr>
            <p:ph type="body" sz="quarter" idx="15"/>
          </p:nvPr>
        </p:nvSpPr>
        <p:spPr/>
        <p:txBody>
          <a:bodyPr/>
          <a:lstStyle/>
          <a:p>
            <a:r>
              <a:rPr lang="zh-CN" altLang="en-US" dirty="0"/>
              <a:t>课堂提问</a:t>
            </a:r>
            <a:r>
              <a:rPr lang="en-US" altLang="zh-CN" dirty="0"/>
              <a:t>	</a:t>
            </a:r>
            <a:endParaRPr lang="zh-CN" altLang="en-US" dirty="0"/>
          </a:p>
        </p:txBody>
      </p:sp>
      <p:sp>
        <p:nvSpPr>
          <p:cNvPr id="4" name="文本占位符 3">
            <a:extLst>
              <a:ext uri="{FF2B5EF4-FFF2-40B4-BE49-F238E27FC236}">
                <a16:creationId xmlns:a16="http://schemas.microsoft.com/office/drawing/2014/main" id="{9BA8F8CA-E967-4424-8C21-7E6DBA4B66BC}"/>
              </a:ext>
            </a:extLst>
          </p:cNvPr>
          <p:cNvSpPr>
            <a:spLocks noGrp="1"/>
          </p:cNvSpPr>
          <p:nvPr>
            <p:ph type="body" sz="quarter" idx="16"/>
          </p:nvPr>
        </p:nvSpPr>
        <p:spPr/>
        <p:txBody>
          <a:bodyPr/>
          <a:lstStyle/>
          <a:p>
            <a:r>
              <a:rPr lang="zh-CN" altLang="en-US" dirty="0"/>
              <a:t>下列关于</a:t>
            </a:r>
            <a:r>
              <a:rPr lang="en-US" altLang="zh-CN" dirty="0"/>
              <a:t>Lambda </a:t>
            </a:r>
            <a:r>
              <a:rPr lang="zh-CN" altLang="en-US" dirty="0"/>
              <a:t>架构的说法正确的是：</a:t>
            </a:r>
            <a:endParaRPr lang="en-US" altLang="zh-CN" dirty="0"/>
          </a:p>
          <a:p>
            <a:r>
              <a:rPr lang="en-US" altLang="zh-CN" dirty="0"/>
              <a:t>A. Lambda</a:t>
            </a:r>
            <a:r>
              <a:rPr lang="zh-CN" altLang="en-US" dirty="0"/>
              <a:t>架构将数据截获后并行地送进批处理系统和流处理系统。在查询时间会将两个系统的结果混合在一起产生一个完整的响应结果。</a:t>
            </a:r>
          </a:p>
          <a:p>
            <a:r>
              <a:rPr lang="en-US" altLang="zh-CN" dirty="0"/>
              <a:t>B. Lambda</a:t>
            </a:r>
            <a:r>
              <a:rPr lang="zh-CN" altLang="en-US" dirty="0"/>
              <a:t>架构的问题是在改变代码后，需要重新在两个复杂的分布式系统中再次处理输出结果，这容易带来错误</a:t>
            </a:r>
            <a:endParaRPr lang="en-US" altLang="zh-CN" dirty="0"/>
          </a:p>
          <a:p>
            <a:r>
              <a:rPr lang="en-US" altLang="zh-CN" dirty="0"/>
              <a:t>C. </a:t>
            </a:r>
            <a:r>
              <a:rPr lang="zh-CN" altLang="en-US" dirty="0"/>
              <a:t>基于</a:t>
            </a:r>
            <a:r>
              <a:rPr lang="en-US" altLang="zh-CN" dirty="0"/>
              <a:t>Spark</a:t>
            </a:r>
            <a:r>
              <a:rPr lang="zh-CN" altLang="en-US" dirty="0"/>
              <a:t>进行批处理和流处理体现了 </a:t>
            </a:r>
            <a:r>
              <a:rPr lang="en-US" altLang="zh-CN" dirty="0"/>
              <a:t>Lambda</a:t>
            </a:r>
            <a:r>
              <a:rPr lang="zh-CN" altLang="en-US" dirty="0"/>
              <a:t>架构的优势</a:t>
            </a:r>
            <a:endParaRPr lang="en-US" altLang="zh-CN" dirty="0"/>
          </a:p>
          <a:p>
            <a:r>
              <a:rPr lang="en-US" altLang="zh-CN" dirty="0"/>
              <a:t>D.</a:t>
            </a:r>
            <a:r>
              <a:rPr lang="zh-CN" altLang="en-US" dirty="0"/>
              <a:t>基于</a:t>
            </a:r>
            <a:r>
              <a:rPr lang="en-US" altLang="zh-CN" dirty="0"/>
              <a:t>Spark</a:t>
            </a:r>
            <a:r>
              <a:rPr lang="zh-CN" altLang="en-US" dirty="0"/>
              <a:t>进行批处理和流处理有效克服了</a:t>
            </a:r>
            <a:r>
              <a:rPr lang="en-US" altLang="zh-CN" dirty="0"/>
              <a:t>Lambda</a:t>
            </a:r>
            <a:r>
              <a:rPr lang="zh-CN" altLang="en-US" dirty="0"/>
              <a:t>架构的缺点</a:t>
            </a:r>
          </a:p>
        </p:txBody>
      </p:sp>
    </p:spTree>
    <p:extLst>
      <p:ext uri="{BB962C8B-B14F-4D97-AF65-F5344CB8AC3E}">
        <p14:creationId xmlns:p14="http://schemas.microsoft.com/office/powerpoint/2010/main" val="296652255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9"/>
          <p:cNvSpPr>
            <a:spLocks noGrp="1"/>
          </p:cNvSpPr>
          <p:nvPr>
            <p:ph type="body" sz="quarter" idx="11"/>
          </p:nvPr>
        </p:nvSpPr>
        <p:spPr/>
        <p:txBody>
          <a:bodyPr/>
          <a:lstStyle/>
          <a:p>
            <a:r>
              <a:rPr lang="en-US" altLang="zh-CN" kern="0" dirty="0"/>
              <a:t>PART THREE</a:t>
            </a:r>
            <a:endParaRPr lang="zh-CN" altLang="en-US" kern="0" dirty="0"/>
          </a:p>
        </p:txBody>
      </p:sp>
      <p:sp>
        <p:nvSpPr>
          <p:cNvPr id="11" name="文本占位符 10"/>
          <p:cNvSpPr>
            <a:spLocks noGrp="1"/>
          </p:cNvSpPr>
          <p:nvPr>
            <p:ph type="body" sz="quarter" idx="12"/>
          </p:nvPr>
        </p:nvSpPr>
        <p:spPr/>
        <p:txBody>
          <a:bodyPr/>
          <a:lstStyle/>
          <a:p>
            <a:r>
              <a:rPr lang="en-US" altLang="zh-CN" dirty="0"/>
              <a:t>3</a:t>
            </a:r>
            <a:endParaRPr lang="zh-CN" altLang="en-US" dirty="0"/>
          </a:p>
        </p:txBody>
      </p:sp>
      <p:sp>
        <p:nvSpPr>
          <p:cNvPr id="19" name="文本占位符 11"/>
          <p:cNvSpPr>
            <a:spLocks noGrp="1"/>
          </p:cNvSpPr>
          <p:nvPr>
            <p:ph type="body" sz="quarter" idx="13"/>
          </p:nvPr>
        </p:nvSpPr>
        <p:spPr/>
        <p:txBody>
          <a:bodyPr/>
          <a:lstStyle/>
          <a:p>
            <a:r>
              <a:rPr lang="en-US" altLang="zh-CN" dirty="0"/>
              <a:t>7.3 </a:t>
            </a:r>
            <a:r>
              <a:rPr lang="en-US" altLang="zh-CN" dirty="0" err="1"/>
              <a:t>DStream</a:t>
            </a:r>
            <a:r>
              <a:rPr lang="zh-CN" altLang="en-US" dirty="0"/>
              <a:t>操作</a:t>
            </a:r>
          </a:p>
        </p:txBody>
      </p:sp>
      <p:sp>
        <p:nvSpPr>
          <p:cNvPr id="2" name="文本占位符 1">
            <a:extLst>
              <a:ext uri="{FF2B5EF4-FFF2-40B4-BE49-F238E27FC236}">
                <a16:creationId xmlns:a16="http://schemas.microsoft.com/office/drawing/2014/main" id="{D8E2EA24-8784-4318-BE8C-D529DD0D2BB1}"/>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30456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E516D822-9BD7-4BEA-BA37-F82808D6E8F6}"/>
              </a:ext>
            </a:extLst>
          </p:cNvPr>
          <p:cNvSpPr>
            <a:spLocks noGrp="1"/>
          </p:cNvSpPr>
          <p:nvPr>
            <p:ph type="body" sz="quarter" idx="14"/>
          </p:nvPr>
        </p:nvSpPr>
        <p:spPr/>
        <p:txBody>
          <a:bodyPr/>
          <a:lstStyle/>
          <a:p>
            <a:endParaRPr lang="zh-CN" altLang="en-US"/>
          </a:p>
        </p:txBody>
      </p:sp>
      <p:sp>
        <p:nvSpPr>
          <p:cNvPr id="12" name="文本占位符 11">
            <a:extLst>
              <a:ext uri="{FF2B5EF4-FFF2-40B4-BE49-F238E27FC236}">
                <a16:creationId xmlns:a16="http://schemas.microsoft.com/office/drawing/2014/main" id="{A5708F33-5593-4971-83A6-CD1962795139}"/>
              </a:ext>
            </a:extLst>
          </p:cNvPr>
          <p:cNvSpPr>
            <a:spLocks noGrp="1"/>
          </p:cNvSpPr>
          <p:nvPr>
            <p:ph type="body" sz="quarter" idx="15"/>
          </p:nvPr>
        </p:nvSpPr>
        <p:spPr/>
        <p:txBody>
          <a:bodyPr/>
          <a:lstStyle/>
          <a:p>
            <a:r>
              <a:rPr lang="zh-CN" altLang="en-US" dirty="0"/>
              <a:t>课程回顾</a:t>
            </a:r>
          </a:p>
        </p:txBody>
      </p:sp>
      <p:sp>
        <p:nvSpPr>
          <p:cNvPr id="14" name="文本占位符 13">
            <a:extLst>
              <a:ext uri="{FF2B5EF4-FFF2-40B4-BE49-F238E27FC236}">
                <a16:creationId xmlns:a16="http://schemas.microsoft.com/office/drawing/2014/main" id="{1CA7E7D7-1E7B-48E1-A3C4-4B601A576CEF}"/>
              </a:ext>
            </a:extLst>
          </p:cNvPr>
          <p:cNvSpPr>
            <a:spLocks noGrp="1"/>
          </p:cNvSpPr>
          <p:nvPr>
            <p:ph type="body" sz="quarter" idx="16"/>
          </p:nvPr>
        </p:nvSpPr>
        <p:spPr/>
        <p:txBody>
          <a:bodyPr/>
          <a:lstStyle/>
          <a:p>
            <a:r>
              <a:rPr lang="zh-CN" altLang="en-US" dirty="0"/>
              <a:t>第</a:t>
            </a:r>
            <a:r>
              <a:rPr lang="en-US" altLang="zh-CN" dirty="0"/>
              <a:t>0</a:t>
            </a:r>
            <a:r>
              <a:rPr lang="zh-CN" altLang="en-US" dirty="0"/>
              <a:t>章  课程简介</a:t>
            </a:r>
            <a:endParaRPr lang="en-US" altLang="zh-CN" dirty="0"/>
          </a:p>
          <a:p>
            <a:r>
              <a:rPr lang="zh-CN" altLang="en-US" sz="2400" kern="0" dirty="0">
                <a:effectLst/>
              </a:rPr>
              <a:t>第</a:t>
            </a:r>
            <a:r>
              <a:rPr lang="en-US" altLang="zh-CN" sz="2400" kern="0" dirty="0">
                <a:effectLst/>
              </a:rPr>
              <a:t>1</a:t>
            </a:r>
            <a:r>
              <a:rPr lang="zh-CN" altLang="en-US" sz="2400" kern="0" dirty="0">
                <a:effectLst/>
              </a:rPr>
              <a:t>章  </a:t>
            </a:r>
            <a:r>
              <a:rPr lang="zh-CN" altLang="zh-CN" sz="2400" kern="0" dirty="0">
                <a:effectLst/>
              </a:rPr>
              <a:t>大数据处理与分析技术概述</a:t>
            </a:r>
            <a:endParaRPr lang="zh-CN" altLang="zh-CN" sz="1800" kern="100" dirty="0">
              <a:effectLst/>
              <a:latin typeface="Times New Roman" panose="02020603050405020304" pitchFamily="18" charset="0"/>
              <a:ea typeface="宋体" panose="02010600030101010101" pitchFamily="2" charset="-122"/>
            </a:endParaRPr>
          </a:p>
          <a:p>
            <a:r>
              <a:rPr lang="zh-CN" altLang="zh-CN" sz="2400" kern="0" dirty="0">
                <a:effectLst/>
              </a:rPr>
              <a:t>第</a:t>
            </a:r>
            <a:r>
              <a:rPr lang="en-US" altLang="zh-CN" sz="2400" kern="0" dirty="0">
                <a:effectLst/>
              </a:rPr>
              <a:t>2</a:t>
            </a:r>
            <a:r>
              <a:rPr lang="zh-CN" altLang="zh-CN" sz="2400" kern="0" dirty="0">
                <a:effectLst/>
              </a:rPr>
              <a:t>章</a:t>
            </a:r>
            <a:r>
              <a:rPr lang="en-US" altLang="zh-CN" sz="2400" kern="0" dirty="0">
                <a:effectLst/>
              </a:rPr>
              <a:t>  Python</a:t>
            </a:r>
            <a:r>
              <a:rPr lang="zh-CN" altLang="zh-CN" sz="2400" kern="0" dirty="0">
                <a:effectLst/>
              </a:rPr>
              <a:t>语言基础</a:t>
            </a:r>
            <a:endParaRPr lang="zh-CN" altLang="zh-CN" sz="1800" kern="100" dirty="0">
              <a:effectLst/>
              <a:latin typeface="Times New Roman" panose="02020603050405020304" pitchFamily="18" charset="0"/>
              <a:ea typeface="宋体" panose="02010600030101010101" pitchFamily="2" charset="-122"/>
            </a:endParaRPr>
          </a:p>
          <a:p>
            <a:r>
              <a:rPr lang="zh-CN" altLang="zh-CN" sz="2400" kern="0" dirty="0">
                <a:effectLst/>
              </a:rPr>
              <a:t>第</a:t>
            </a:r>
            <a:r>
              <a:rPr lang="en-US" altLang="zh-CN" sz="2400" kern="0" dirty="0">
                <a:effectLst/>
              </a:rPr>
              <a:t>3</a:t>
            </a:r>
            <a:r>
              <a:rPr lang="zh-CN" altLang="zh-CN" sz="2400" kern="0" dirty="0">
                <a:effectLst/>
              </a:rPr>
              <a:t>章</a:t>
            </a:r>
            <a:r>
              <a:rPr lang="en-US" altLang="zh-CN" sz="2400" kern="0" dirty="0">
                <a:effectLst/>
              </a:rPr>
              <a:t>  Spark</a:t>
            </a:r>
            <a:r>
              <a:rPr lang="zh-CN" altLang="zh-CN" sz="2400" kern="0" dirty="0">
                <a:effectLst/>
              </a:rPr>
              <a:t>的设计与运行原理</a:t>
            </a:r>
            <a:endParaRPr lang="zh-CN" altLang="zh-CN" sz="1800" kern="100" dirty="0">
              <a:effectLst/>
              <a:latin typeface="Times New Roman" panose="02020603050405020304" pitchFamily="18" charset="0"/>
              <a:ea typeface="宋体" panose="02010600030101010101" pitchFamily="2" charset="-122"/>
            </a:endParaRPr>
          </a:p>
          <a:p>
            <a:r>
              <a:rPr lang="zh-CN" altLang="zh-CN" sz="2400" kern="0" dirty="0">
                <a:effectLst/>
              </a:rPr>
              <a:t>第</a:t>
            </a:r>
            <a:r>
              <a:rPr lang="en-US" altLang="zh-CN" sz="2400" kern="0" dirty="0">
                <a:effectLst/>
              </a:rPr>
              <a:t>4</a:t>
            </a:r>
            <a:r>
              <a:rPr lang="zh-CN" altLang="zh-CN" sz="2400" kern="0" dirty="0">
                <a:effectLst/>
              </a:rPr>
              <a:t>章</a:t>
            </a:r>
            <a:r>
              <a:rPr lang="en-US" altLang="zh-CN" sz="2400" kern="0" dirty="0">
                <a:effectLst/>
              </a:rPr>
              <a:t>  Spark</a:t>
            </a:r>
            <a:r>
              <a:rPr lang="zh-CN" altLang="zh-CN" sz="2400" kern="0" dirty="0">
                <a:effectLst/>
              </a:rPr>
              <a:t>环境搭建和使用方法</a:t>
            </a:r>
            <a:endParaRPr lang="zh-CN" altLang="zh-CN" sz="1800" kern="100" dirty="0">
              <a:effectLst/>
              <a:latin typeface="Times New Roman" panose="02020603050405020304" pitchFamily="18" charset="0"/>
              <a:ea typeface="宋体" panose="02010600030101010101" pitchFamily="2" charset="-122"/>
            </a:endParaRPr>
          </a:p>
          <a:p>
            <a:r>
              <a:rPr lang="zh-CN" altLang="zh-CN" sz="2400" kern="100" dirty="0">
                <a:solidFill>
                  <a:schemeClr val="tx1"/>
                </a:solidFill>
                <a:effectLst/>
              </a:rPr>
              <a:t>第</a:t>
            </a:r>
            <a:r>
              <a:rPr lang="en-US" altLang="zh-CN" sz="2400" kern="100" dirty="0">
                <a:solidFill>
                  <a:schemeClr val="tx1"/>
                </a:solidFill>
                <a:effectLst/>
              </a:rPr>
              <a:t>5</a:t>
            </a:r>
            <a:r>
              <a:rPr lang="zh-CN" altLang="zh-CN" sz="2400" kern="100" dirty="0">
                <a:solidFill>
                  <a:schemeClr val="tx1"/>
                </a:solidFill>
                <a:effectLst/>
              </a:rPr>
              <a:t>章</a:t>
            </a:r>
            <a:r>
              <a:rPr lang="en-US" altLang="zh-CN" sz="2400" kern="100" dirty="0">
                <a:solidFill>
                  <a:schemeClr val="tx1"/>
                </a:solidFill>
                <a:effectLst/>
              </a:rPr>
              <a:t>  RDD</a:t>
            </a:r>
            <a:r>
              <a:rPr lang="zh-CN" altLang="zh-CN" sz="2400" kern="100" dirty="0">
                <a:solidFill>
                  <a:schemeClr val="tx1"/>
                </a:solidFill>
                <a:effectLst/>
              </a:rPr>
              <a:t>编程</a:t>
            </a:r>
            <a:endParaRPr lang="en-US" altLang="zh-CN" sz="2400" kern="100" dirty="0">
              <a:solidFill>
                <a:schemeClr val="tx1"/>
              </a:solidFill>
              <a:effectLst/>
            </a:endParaRPr>
          </a:p>
          <a:p>
            <a:r>
              <a:rPr lang="zh-CN" altLang="en-US" kern="100" dirty="0">
                <a:solidFill>
                  <a:schemeClr val="tx1"/>
                </a:solidFill>
              </a:rPr>
              <a:t>第</a:t>
            </a:r>
            <a:r>
              <a:rPr lang="en-US" altLang="zh-CN" kern="100" dirty="0">
                <a:solidFill>
                  <a:schemeClr val="tx1"/>
                </a:solidFill>
              </a:rPr>
              <a:t>6</a:t>
            </a:r>
            <a:r>
              <a:rPr lang="zh-CN" altLang="en-US" kern="100" dirty="0">
                <a:solidFill>
                  <a:schemeClr val="tx1"/>
                </a:solidFill>
              </a:rPr>
              <a:t>章  </a:t>
            </a:r>
            <a:r>
              <a:rPr lang="en-US" altLang="zh-CN" kern="100" dirty="0">
                <a:solidFill>
                  <a:schemeClr val="tx1"/>
                </a:solidFill>
              </a:rPr>
              <a:t>Spark SQL</a:t>
            </a:r>
          </a:p>
          <a:p>
            <a:r>
              <a:rPr lang="zh-CN" altLang="en-US" kern="100" dirty="0">
                <a:solidFill>
                  <a:srgbClr val="FF0000"/>
                </a:solidFill>
              </a:rPr>
              <a:t>第</a:t>
            </a:r>
            <a:r>
              <a:rPr lang="en-US" altLang="zh-CN" kern="100" dirty="0">
                <a:solidFill>
                  <a:srgbClr val="FF0000"/>
                </a:solidFill>
              </a:rPr>
              <a:t>7</a:t>
            </a:r>
            <a:r>
              <a:rPr lang="zh-CN" altLang="en-US" kern="100" dirty="0">
                <a:solidFill>
                  <a:srgbClr val="FF0000"/>
                </a:solidFill>
              </a:rPr>
              <a:t>章  </a:t>
            </a:r>
            <a:r>
              <a:rPr lang="en-US" altLang="zh-CN" kern="100" dirty="0">
                <a:solidFill>
                  <a:srgbClr val="FF0000"/>
                </a:solidFill>
              </a:rPr>
              <a:t>Spark Streaming</a:t>
            </a:r>
            <a:endParaRPr lang="en-US" altLang="zh-CN" sz="2400" kern="100" dirty="0">
              <a:solidFill>
                <a:srgbClr val="FF0000"/>
              </a:solidFill>
              <a:effectLst/>
            </a:endParaRPr>
          </a:p>
          <a:p>
            <a:endParaRPr lang="zh-CN" altLang="zh-CN" sz="1800" kern="100" dirty="0">
              <a:solidFill>
                <a:srgbClr val="FF0000"/>
              </a:solidFill>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92593561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CD7675-BD82-40CC-8C19-75751E5E5C62}"/>
              </a:ext>
            </a:extLst>
          </p:cNvPr>
          <p:cNvSpPr>
            <a:spLocks noGrp="1"/>
          </p:cNvSpPr>
          <p:nvPr>
            <p:ph type="body" sz="quarter" idx="14"/>
          </p:nvPr>
        </p:nvSpPr>
        <p:spPr/>
        <p:txBody>
          <a:bodyPr/>
          <a:lstStyle/>
          <a:p>
            <a:endParaRPr lang="zh-CN" altLang="en-US"/>
          </a:p>
        </p:txBody>
      </p:sp>
      <p:sp>
        <p:nvSpPr>
          <p:cNvPr id="5" name="文本占位符 4">
            <a:extLst>
              <a:ext uri="{FF2B5EF4-FFF2-40B4-BE49-F238E27FC236}">
                <a16:creationId xmlns:a16="http://schemas.microsoft.com/office/drawing/2014/main" id="{AB89EA9E-79C0-4E08-99CE-C9B2BD1397BE}"/>
              </a:ext>
            </a:extLst>
          </p:cNvPr>
          <p:cNvSpPr>
            <a:spLocks noGrp="1"/>
          </p:cNvSpPr>
          <p:nvPr>
            <p:ph type="body" sz="quarter" idx="15"/>
          </p:nvPr>
        </p:nvSpPr>
        <p:spPr/>
        <p:txBody>
          <a:bodyPr/>
          <a:lstStyle/>
          <a:p>
            <a:r>
              <a:rPr lang="en-US" altLang="zh-CN" dirty="0"/>
              <a:t>7.3 </a:t>
            </a:r>
            <a:r>
              <a:rPr lang="en-US" altLang="zh-CN" dirty="0" err="1"/>
              <a:t>DStream</a:t>
            </a:r>
            <a:r>
              <a:rPr lang="zh-CN" altLang="en-US" dirty="0"/>
              <a:t>操作</a:t>
            </a:r>
          </a:p>
        </p:txBody>
      </p:sp>
      <p:sp>
        <p:nvSpPr>
          <p:cNvPr id="6" name="文本占位符 5">
            <a:extLst>
              <a:ext uri="{FF2B5EF4-FFF2-40B4-BE49-F238E27FC236}">
                <a16:creationId xmlns:a16="http://schemas.microsoft.com/office/drawing/2014/main" id="{F529A857-94A7-49EC-9842-818C90474AA5}"/>
              </a:ext>
            </a:extLst>
          </p:cNvPr>
          <p:cNvSpPr>
            <a:spLocks noGrp="1"/>
          </p:cNvSpPr>
          <p:nvPr>
            <p:ph type="body" sz="quarter" idx="16"/>
          </p:nvPr>
        </p:nvSpPr>
        <p:spPr/>
        <p:txBody>
          <a:bodyPr/>
          <a:lstStyle/>
          <a:p>
            <a:pPr eaLnBrk="1" hangingPunct="1"/>
            <a:r>
              <a:rPr lang="en-US" altLang="zh-CN" sz="2400" dirty="0"/>
              <a:t>7.3.1 Spark Streaming</a:t>
            </a:r>
            <a:r>
              <a:rPr lang="zh-CN" altLang="en-US" sz="2400" dirty="0"/>
              <a:t>工作机制</a:t>
            </a:r>
            <a:endParaRPr lang="en-US" altLang="zh-CN" sz="2400" dirty="0"/>
          </a:p>
          <a:p>
            <a:pPr eaLnBrk="1" hangingPunct="1"/>
            <a:r>
              <a:rPr lang="en-US" altLang="zh-CN" dirty="0"/>
              <a:t>7</a:t>
            </a:r>
            <a:r>
              <a:rPr lang="en-US" altLang="zh-CN" sz="2400" dirty="0"/>
              <a:t>.3.2 Spark Streaming</a:t>
            </a:r>
            <a:r>
              <a:rPr lang="zh-CN" altLang="en-US" sz="2400" dirty="0"/>
              <a:t>程序的基本步骤</a:t>
            </a:r>
            <a:endParaRPr lang="en-US" altLang="zh-CN" sz="2400" dirty="0"/>
          </a:p>
          <a:p>
            <a:pPr eaLnBrk="1" hangingPunct="1"/>
            <a:r>
              <a:rPr lang="en-US" altLang="zh-CN" dirty="0"/>
              <a:t>7</a:t>
            </a:r>
            <a:r>
              <a:rPr lang="en-US" altLang="zh-CN" sz="2400" dirty="0"/>
              <a:t>.3.3 </a:t>
            </a:r>
            <a:r>
              <a:rPr lang="zh-CN" altLang="en-US" sz="2400" dirty="0"/>
              <a:t>创建</a:t>
            </a:r>
            <a:r>
              <a:rPr lang="en-US" altLang="zh-CN" sz="2400" dirty="0" err="1"/>
              <a:t>StreamingContext</a:t>
            </a:r>
            <a:r>
              <a:rPr lang="zh-CN" altLang="en-US" sz="2400" dirty="0"/>
              <a:t>对象</a:t>
            </a:r>
            <a:endParaRPr lang="zh-CN" altLang="en-US" dirty="0"/>
          </a:p>
        </p:txBody>
      </p:sp>
    </p:spTree>
    <p:extLst>
      <p:ext uri="{BB962C8B-B14F-4D97-AF65-F5344CB8AC3E}">
        <p14:creationId xmlns:p14="http://schemas.microsoft.com/office/powerpoint/2010/main" val="219939121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3C873A8-1807-4AFA-A2AF-A5FCCCF0A50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93662CD-82F5-421A-B6F6-399172851113}"/>
              </a:ext>
            </a:extLst>
          </p:cNvPr>
          <p:cNvSpPr>
            <a:spLocks noGrp="1"/>
          </p:cNvSpPr>
          <p:nvPr>
            <p:ph type="body" sz="quarter" idx="15"/>
          </p:nvPr>
        </p:nvSpPr>
        <p:spPr/>
        <p:txBody>
          <a:bodyPr/>
          <a:lstStyle/>
          <a:p>
            <a:r>
              <a:rPr lang="zh-CN" altLang="en-US" dirty="0"/>
              <a:t>工作机制</a:t>
            </a:r>
          </a:p>
        </p:txBody>
      </p:sp>
      <p:sp>
        <p:nvSpPr>
          <p:cNvPr id="4" name="文本占位符 3">
            <a:extLst>
              <a:ext uri="{FF2B5EF4-FFF2-40B4-BE49-F238E27FC236}">
                <a16:creationId xmlns:a16="http://schemas.microsoft.com/office/drawing/2014/main" id="{CC6F0AED-CCF1-4F01-835F-4CD45B711B3E}"/>
              </a:ext>
            </a:extLst>
          </p:cNvPr>
          <p:cNvSpPr>
            <a:spLocks noGrp="1"/>
          </p:cNvSpPr>
          <p:nvPr>
            <p:ph type="body" sz="quarter" idx="16"/>
          </p:nvPr>
        </p:nvSpPr>
        <p:spPr/>
        <p:txBody>
          <a:bodyPr/>
          <a:lstStyle/>
          <a:p>
            <a:r>
              <a:rPr lang="zh-CN" altLang="en-US" sz="2400" dirty="0"/>
              <a:t>在</a:t>
            </a:r>
            <a:r>
              <a:rPr lang="en-US" altLang="zh-CN" sz="2400" dirty="0"/>
              <a:t>Spark Streaming</a:t>
            </a:r>
            <a:r>
              <a:rPr lang="zh-CN" altLang="en-US" sz="2400" dirty="0"/>
              <a:t>中，会有一个组件</a:t>
            </a:r>
            <a:r>
              <a:rPr lang="en-US" altLang="zh-CN" sz="2400" dirty="0"/>
              <a:t>Receiver</a:t>
            </a:r>
            <a:r>
              <a:rPr lang="zh-CN" altLang="en-US" sz="2400" dirty="0"/>
              <a:t>，作为一个长期运行的</a:t>
            </a:r>
            <a:r>
              <a:rPr lang="en-US" altLang="zh-CN" sz="2400" dirty="0"/>
              <a:t>task</a:t>
            </a:r>
            <a:r>
              <a:rPr lang="zh-CN" altLang="en-US" sz="2400" dirty="0"/>
              <a:t>跑在一个</a:t>
            </a:r>
            <a:r>
              <a:rPr lang="en-US" altLang="zh-CN" sz="2400" dirty="0"/>
              <a:t>Executor</a:t>
            </a:r>
            <a:r>
              <a:rPr lang="zh-CN" altLang="en-US" sz="2400" dirty="0"/>
              <a:t>上</a:t>
            </a:r>
            <a:endParaRPr lang="en-US" altLang="zh-CN" sz="2400" dirty="0"/>
          </a:p>
          <a:p>
            <a:r>
              <a:rPr lang="zh-CN" altLang="en-US" sz="2400" dirty="0"/>
              <a:t>每个</a:t>
            </a:r>
            <a:r>
              <a:rPr lang="en-US" altLang="zh-CN" sz="2400" dirty="0"/>
              <a:t>Receiver</a:t>
            </a:r>
            <a:r>
              <a:rPr lang="zh-CN" altLang="en-US" sz="2400" dirty="0"/>
              <a:t>都会负责一个</a:t>
            </a:r>
            <a:r>
              <a:rPr lang="en-US" altLang="zh-CN" sz="2400" dirty="0"/>
              <a:t>input </a:t>
            </a:r>
            <a:r>
              <a:rPr lang="en-US" altLang="zh-CN" sz="2400" dirty="0" err="1"/>
              <a:t>DStream</a:t>
            </a:r>
            <a:r>
              <a:rPr lang="zh-CN" altLang="en-US" sz="2400" dirty="0"/>
              <a:t>（比如从文件中读取数据的文件流，比如套接字流，或者从</a:t>
            </a:r>
            <a:r>
              <a:rPr lang="en-US" altLang="zh-CN" sz="2400" dirty="0"/>
              <a:t>Kafka</a:t>
            </a:r>
            <a:r>
              <a:rPr lang="zh-CN" altLang="en-US" sz="2400" dirty="0"/>
              <a:t>中读取的一个输入流等等）</a:t>
            </a:r>
            <a:endParaRPr lang="en-US" altLang="zh-CN" sz="2400" dirty="0"/>
          </a:p>
          <a:p>
            <a:r>
              <a:rPr lang="en-US" altLang="zh-CN" sz="2400" dirty="0"/>
              <a:t>Spark Streaming</a:t>
            </a:r>
            <a:r>
              <a:rPr lang="zh-CN" altLang="en-US" sz="2400" dirty="0"/>
              <a:t>通过</a:t>
            </a:r>
            <a:r>
              <a:rPr lang="en-US" altLang="zh-CN" sz="2400" dirty="0"/>
              <a:t>input </a:t>
            </a:r>
            <a:r>
              <a:rPr lang="en-US" altLang="zh-CN" sz="2400" dirty="0" err="1"/>
              <a:t>DStream</a:t>
            </a:r>
            <a:r>
              <a:rPr lang="zh-CN" altLang="en-US" sz="2400" dirty="0"/>
              <a:t>与外部数据源进行连接，读取相关数据</a:t>
            </a:r>
          </a:p>
          <a:p>
            <a:endParaRPr lang="zh-CN" altLang="en-US" dirty="0"/>
          </a:p>
        </p:txBody>
      </p:sp>
      <p:pic>
        <p:nvPicPr>
          <p:cNvPr id="6" name="图片 6">
            <a:extLst>
              <a:ext uri="{FF2B5EF4-FFF2-40B4-BE49-F238E27FC236}">
                <a16:creationId xmlns:a16="http://schemas.microsoft.com/office/drawing/2014/main" id="{FEECAB10-7922-437A-A4A0-2167B0A0F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880" y="3561080"/>
            <a:ext cx="5867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14711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3D3242C-AF31-47C0-A358-0778AD6B02C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3DA46FD-29C8-4BB0-BB03-435428CE1DC1}"/>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F77D6C7A-A4BD-4344-9230-8CD24EC77847}"/>
              </a:ext>
            </a:extLst>
          </p:cNvPr>
          <p:cNvSpPr>
            <a:spLocks noGrp="1"/>
          </p:cNvSpPr>
          <p:nvPr>
            <p:ph type="body" sz="quarter" idx="16"/>
          </p:nvPr>
        </p:nvSpPr>
        <p:spPr/>
        <p:txBody>
          <a:bodyPr/>
          <a:lstStyle/>
          <a:p>
            <a:r>
              <a:rPr lang="zh-CN" altLang="en-US" sz="2400" dirty="0"/>
              <a:t>编写</a:t>
            </a:r>
            <a:r>
              <a:rPr lang="en-US" altLang="zh-CN" sz="2400" dirty="0"/>
              <a:t>Spark Streaming</a:t>
            </a:r>
            <a:r>
              <a:rPr lang="zh-CN" altLang="en-US" sz="2400" dirty="0"/>
              <a:t>程序的基本步骤是：</a:t>
            </a:r>
          </a:p>
          <a:p>
            <a:pPr lvl="1"/>
            <a:r>
              <a:rPr lang="en-US" altLang="zh-CN" dirty="0"/>
              <a:t>1.</a:t>
            </a:r>
            <a:r>
              <a:rPr lang="zh-CN" altLang="en-US" dirty="0"/>
              <a:t>通过创建输入</a:t>
            </a:r>
            <a:r>
              <a:rPr lang="en-US" altLang="zh-CN" dirty="0" err="1"/>
              <a:t>DStream</a:t>
            </a:r>
            <a:r>
              <a:rPr lang="zh-CN" altLang="en-US" dirty="0"/>
              <a:t>来定义输入源</a:t>
            </a:r>
            <a:endParaRPr lang="en-US" altLang="zh-CN" dirty="0"/>
          </a:p>
          <a:p>
            <a:pPr lvl="1"/>
            <a:r>
              <a:rPr lang="en-US" altLang="zh-CN" dirty="0"/>
              <a:t>2.</a:t>
            </a:r>
            <a:r>
              <a:rPr lang="zh-CN" altLang="en-US" dirty="0"/>
              <a:t>通过对</a:t>
            </a:r>
            <a:r>
              <a:rPr lang="en-US" altLang="zh-CN" dirty="0" err="1"/>
              <a:t>DStream</a:t>
            </a:r>
            <a:r>
              <a:rPr lang="zh-CN" altLang="en-US" dirty="0"/>
              <a:t>应用转换操作和输出操作来定义流计算</a:t>
            </a:r>
          </a:p>
          <a:p>
            <a:pPr lvl="1"/>
            <a:r>
              <a:rPr lang="en-US" altLang="zh-CN" dirty="0"/>
              <a:t>3.</a:t>
            </a:r>
            <a:r>
              <a:rPr lang="zh-CN" altLang="en-US" dirty="0"/>
              <a:t>用</a:t>
            </a:r>
            <a:r>
              <a:rPr lang="en-US" altLang="zh-CN" dirty="0" err="1"/>
              <a:t>streamingContext.start</a:t>
            </a:r>
            <a:r>
              <a:rPr lang="en-US" altLang="zh-CN" dirty="0"/>
              <a:t>()</a:t>
            </a:r>
            <a:r>
              <a:rPr lang="zh-CN" altLang="en-US" dirty="0"/>
              <a:t>来开始接收数据和处理流程</a:t>
            </a:r>
          </a:p>
          <a:p>
            <a:pPr lvl="1"/>
            <a:r>
              <a:rPr lang="en-US" altLang="zh-CN" dirty="0"/>
              <a:t>4.</a:t>
            </a:r>
            <a:r>
              <a:rPr lang="zh-CN" altLang="en-US" dirty="0"/>
              <a:t>通过</a:t>
            </a:r>
            <a:r>
              <a:rPr lang="en-US" altLang="zh-CN" dirty="0" err="1"/>
              <a:t>streamingContext.awaitTermination</a:t>
            </a:r>
            <a:r>
              <a:rPr lang="en-US" altLang="zh-CN" dirty="0"/>
              <a:t>()</a:t>
            </a:r>
            <a:r>
              <a:rPr lang="zh-CN" altLang="en-US" dirty="0"/>
              <a:t>方法来等待处理结束（手动结束或因为错误而结束）</a:t>
            </a:r>
          </a:p>
          <a:p>
            <a:pPr lvl="1"/>
            <a:r>
              <a:rPr lang="en-US" altLang="zh-CN" dirty="0"/>
              <a:t>5.</a:t>
            </a:r>
            <a:r>
              <a:rPr lang="zh-CN" altLang="en-US" dirty="0"/>
              <a:t>可以通过</a:t>
            </a:r>
            <a:r>
              <a:rPr lang="en-US" altLang="zh-CN" dirty="0" err="1"/>
              <a:t>streamingContext.stop</a:t>
            </a:r>
            <a:r>
              <a:rPr lang="en-US" altLang="zh-CN" dirty="0"/>
              <a:t>()</a:t>
            </a:r>
            <a:r>
              <a:rPr lang="zh-CN" altLang="en-US" dirty="0"/>
              <a:t>来手动结束流计算进程</a:t>
            </a:r>
          </a:p>
          <a:p>
            <a:endParaRPr lang="zh-CN" altLang="en-US" sz="2400" dirty="0"/>
          </a:p>
          <a:p>
            <a:endParaRPr lang="zh-CN" altLang="en-US" dirty="0"/>
          </a:p>
        </p:txBody>
      </p:sp>
    </p:spTree>
    <p:extLst>
      <p:ext uri="{BB962C8B-B14F-4D97-AF65-F5344CB8AC3E}">
        <p14:creationId xmlns:p14="http://schemas.microsoft.com/office/powerpoint/2010/main" val="232614683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A5F93E4-64C4-4006-9B60-2CD87E6B48F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7D10039-A263-4AF6-A788-6DEDE62D264E}"/>
              </a:ext>
            </a:extLst>
          </p:cNvPr>
          <p:cNvSpPr>
            <a:spLocks noGrp="1"/>
          </p:cNvSpPr>
          <p:nvPr>
            <p:ph type="body" sz="quarter" idx="15"/>
          </p:nvPr>
        </p:nvSpPr>
        <p:spPr/>
        <p:txBody>
          <a:bodyPr/>
          <a:lstStyle/>
          <a:p>
            <a:r>
              <a:rPr lang="en-US" altLang="zh-CN" dirty="0"/>
              <a:t>7.3.3 </a:t>
            </a:r>
            <a:r>
              <a:rPr lang="zh-CN" altLang="en-US" dirty="0"/>
              <a:t>创建</a:t>
            </a:r>
            <a:r>
              <a:rPr lang="en-US" altLang="zh-CN" dirty="0" err="1"/>
              <a:t>StreamingContext</a:t>
            </a:r>
            <a:r>
              <a:rPr lang="zh-CN" altLang="en-US" dirty="0"/>
              <a:t>对象</a:t>
            </a:r>
          </a:p>
        </p:txBody>
      </p:sp>
      <p:sp>
        <p:nvSpPr>
          <p:cNvPr id="4" name="文本占位符 3">
            <a:extLst>
              <a:ext uri="{FF2B5EF4-FFF2-40B4-BE49-F238E27FC236}">
                <a16:creationId xmlns:a16="http://schemas.microsoft.com/office/drawing/2014/main" id="{661FF60B-2FD6-464C-A40A-DF8E6C1497B9}"/>
              </a:ext>
            </a:extLst>
          </p:cNvPr>
          <p:cNvSpPr>
            <a:spLocks noGrp="1"/>
          </p:cNvSpPr>
          <p:nvPr>
            <p:ph type="body" sz="quarter" idx="16"/>
          </p:nvPr>
        </p:nvSpPr>
        <p:spPr>
          <a:xfrm>
            <a:off x="695400" y="1385317"/>
            <a:ext cx="10927640" cy="3219450"/>
          </a:xfrm>
        </p:spPr>
        <p:txBody>
          <a:bodyPr/>
          <a:lstStyle/>
          <a:p>
            <a:r>
              <a:rPr lang="zh-CN" altLang="en-US" sz="2400" dirty="0"/>
              <a:t>如果要运行一个</a:t>
            </a:r>
            <a:r>
              <a:rPr lang="en-US" altLang="zh-CN" sz="2400" dirty="0"/>
              <a:t>Spark Streaming</a:t>
            </a:r>
            <a:r>
              <a:rPr lang="zh-CN" altLang="en-US" sz="2400" dirty="0"/>
              <a:t>程序，就需要首先生成一个</a:t>
            </a:r>
            <a:r>
              <a:rPr lang="en-US" altLang="zh-CN" sz="2400" dirty="0" err="1"/>
              <a:t>StreamingContext</a:t>
            </a:r>
            <a:r>
              <a:rPr lang="zh-CN" altLang="en-US" sz="2400" dirty="0"/>
              <a:t>对象，它是</a:t>
            </a:r>
            <a:r>
              <a:rPr lang="en-US" altLang="zh-CN" sz="2400" dirty="0"/>
              <a:t>Spark Streaming</a:t>
            </a:r>
            <a:r>
              <a:rPr lang="zh-CN" altLang="en-US" sz="2400" dirty="0"/>
              <a:t>程序的主入口</a:t>
            </a:r>
            <a:endParaRPr lang="en-US" altLang="zh-CN" sz="2400" dirty="0"/>
          </a:p>
          <a:p>
            <a:r>
              <a:rPr lang="zh-CN" altLang="en-US" dirty="0"/>
              <a:t>可以从一个</a:t>
            </a:r>
            <a:r>
              <a:rPr lang="en-US" altLang="zh-CN" dirty="0" err="1"/>
              <a:t>SparkConf</a:t>
            </a:r>
            <a:r>
              <a:rPr lang="zh-CN" altLang="en-US" dirty="0"/>
              <a:t>对象创建一个</a:t>
            </a:r>
            <a:r>
              <a:rPr lang="en-US" altLang="zh-CN" dirty="0" err="1"/>
              <a:t>StreamingContext</a:t>
            </a:r>
            <a:r>
              <a:rPr lang="zh-CN" altLang="en-US" dirty="0"/>
              <a:t>对象。</a:t>
            </a:r>
          </a:p>
          <a:p>
            <a:r>
              <a:rPr lang="zh-CN" altLang="en-US" dirty="0"/>
              <a:t>在</a:t>
            </a:r>
            <a:r>
              <a:rPr lang="en-US" altLang="zh-CN" dirty="0" err="1"/>
              <a:t>pyspark</a:t>
            </a:r>
            <a:r>
              <a:rPr lang="zh-CN" altLang="en-US" dirty="0"/>
              <a:t>中的创建方法：进入</a:t>
            </a:r>
            <a:r>
              <a:rPr lang="en-US" altLang="zh-CN" dirty="0" err="1"/>
              <a:t>pyspark</a:t>
            </a:r>
            <a:r>
              <a:rPr lang="zh-CN" altLang="en-US" dirty="0"/>
              <a:t>以后，就已经获得了一个默认的</a:t>
            </a:r>
            <a:r>
              <a:rPr lang="en-US" altLang="zh-CN" dirty="0" err="1"/>
              <a:t>SparkConext</a:t>
            </a:r>
            <a:r>
              <a:rPr lang="zh-CN" altLang="en-US" dirty="0"/>
              <a:t>对象，也就是</a:t>
            </a:r>
            <a:r>
              <a:rPr lang="en-US" altLang="zh-CN" dirty="0" err="1"/>
              <a:t>sc</a:t>
            </a:r>
            <a:r>
              <a:rPr lang="zh-CN" altLang="en-US" dirty="0"/>
              <a:t>。因此，可以采用如下方式来创建</a:t>
            </a:r>
            <a:r>
              <a:rPr lang="en-US" altLang="zh-CN" dirty="0" err="1"/>
              <a:t>StreamingContext</a:t>
            </a:r>
            <a:r>
              <a:rPr lang="zh-CN" altLang="en-US" dirty="0"/>
              <a:t>对象：</a:t>
            </a:r>
          </a:p>
          <a:p>
            <a:endParaRPr lang="zh-CN" altLang="en-US" dirty="0"/>
          </a:p>
        </p:txBody>
      </p:sp>
      <p:sp>
        <p:nvSpPr>
          <p:cNvPr id="5" name="矩形 3">
            <a:extLst>
              <a:ext uri="{FF2B5EF4-FFF2-40B4-BE49-F238E27FC236}">
                <a16:creationId xmlns:a16="http://schemas.microsoft.com/office/drawing/2014/main" id="{422BBFC3-B9AC-4E73-99A6-F5E16B4E2F15}"/>
              </a:ext>
            </a:extLst>
          </p:cNvPr>
          <p:cNvSpPr>
            <a:spLocks noChangeArrowheads="1"/>
          </p:cNvSpPr>
          <p:nvPr/>
        </p:nvSpPr>
        <p:spPr bwMode="auto">
          <a:xfrm>
            <a:off x="1508760" y="4500880"/>
            <a:ext cx="8077200" cy="830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&gt;&gt;&gt; from </a:t>
            </a:r>
            <a:r>
              <a:rPr lang="en-US" altLang="zh-CN" sz="2400" dirty="0" err="1">
                <a:solidFill>
                  <a:schemeClr val="bg1"/>
                </a:solidFill>
              </a:rPr>
              <a:t>pyspark.streaming</a:t>
            </a:r>
            <a:r>
              <a:rPr lang="en-US" altLang="zh-CN" sz="2400" dirty="0">
                <a:solidFill>
                  <a:schemeClr val="bg1"/>
                </a:solidFill>
              </a:rPr>
              <a:t> import </a:t>
            </a:r>
            <a:r>
              <a:rPr lang="en-US" altLang="zh-CN" sz="2400" dirty="0" err="1">
                <a:solidFill>
                  <a:schemeClr val="bg1"/>
                </a:solidFill>
              </a:rPr>
              <a:t>StreamingContext</a:t>
            </a:r>
            <a:endParaRPr lang="en-US" altLang="zh-CN" sz="2400" dirty="0">
              <a:solidFill>
                <a:schemeClr val="bg1"/>
              </a:solidFill>
            </a:endParaRPr>
          </a:p>
          <a:p>
            <a:pPr eaLnBrk="1" hangingPunct="1"/>
            <a:r>
              <a:rPr lang="en-US" altLang="zh-CN" sz="2400" dirty="0">
                <a:solidFill>
                  <a:schemeClr val="bg1"/>
                </a:solidFill>
              </a:rPr>
              <a:t>&gt;&gt;&gt; </a:t>
            </a:r>
            <a:r>
              <a:rPr lang="en-US" altLang="zh-CN" sz="2400" dirty="0" err="1">
                <a:solidFill>
                  <a:schemeClr val="bg1"/>
                </a:solidFill>
              </a:rPr>
              <a:t>ssc</a:t>
            </a:r>
            <a:r>
              <a:rPr lang="en-US" altLang="zh-CN" sz="2400" dirty="0">
                <a:solidFill>
                  <a:schemeClr val="bg1"/>
                </a:solidFill>
              </a:rPr>
              <a:t> = </a:t>
            </a:r>
            <a:r>
              <a:rPr lang="en-US" altLang="zh-CN" sz="2400" dirty="0" err="1">
                <a:solidFill>
                  <a:schemeClr val="bg1"/>
                </a:solidFill>
              </a:rPr>
              <a:t>StreamingContext</a:t>
            </a:r>
            <a:r>
              <a:rPr lang="en-US" altLang="zh-CN" sz="2400" dirty="0">
                <a:solidFill>
                  <a:schemeClr val="bg1"/>
                </a:solidFill>
              </a:rPr>
              <a:t>(</a:t>
            </a:r>
            <a:r>
              <a:rPr lang="en-US" altLang="zh-CN" sz="2400" dirty="0" err="1">
                <a:solidFill>
                  <a:schemeClr val="bg1"/>
                </a:solidFill>
              </a:rPr>
              <a:t>sc</a:t>
            </a:r>
            <a:r>
              <a:rPr lang="en-US" altLang="zh-CN" sz="2400" dirty="0">
                <a:solidFill>
                  <a:schemeClr val="bg1"/>
                </a:solidFill>
              </a:rPr>
              <a:t>, 1)</a:t>
            </a:r>
          </a:p>
        </p:txBody>
      </p:sp>
    </p:spTree>
    <p:extLst>
      <p:ext uri="{BB962C8B-B14F-4D97-AF65-F5344CB8AC3E}">
        <p14:creationId xmlns:p14="http://schemas.microsoft.com/office/powerpoint/2010/main" val="2978200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28EB9F-5BC4-4686-82D6-57C4C0981C3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E3BFF89-493D-47DF-B03C-A6424CB2054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8ECB5EFF-6E44-4B7C-AB2C-A24D670C7933}"/>
              </a:ext>
            </a:extLst>
          </p:cNvPr>
          <p:cNvSpPr>
            <a:spLocks noGrp="1"/>
          </p:cNvSpPr>
          <p:nvPr>
            <p:ph type="body" sz="quarter" idx="16"/>
          </p:nvPr>
        </p:nvSpPr>
        <p:spPr/>
        <p:txBody>
          <a:bodyPr/>
          <a:lstStyle/>
          <a:p>
            <a:r>
              <a:rPr lang="zh-CN" altLang="en-US" sz="2400" dirty="0"/>
              <a:t>如果是编写一个独立的</a:t>
            </a:r>
            <a:r>
              <a:rPr lang="en-US" altLang="zh-CN" sz="2400" dirty="0"/>
              <a:t>Spark Streaming</a:t>
            </a:r>
            <a:r>
              <a:rPr lang="zh-CN" altLang="en-US" sz="2400" dirty="0"/>
              <a:t>程序，而不是在</a:t>
            </a:r>
            <a:r>
              <a:rPr lang="en-US" altLang="zh-CN" sz="2400" dirty="0" err="1"/>
              <a:t>pyspark</a:t>
            </a:r>
            <a:r>
              <a:rPr lang="zh-CN" altLang="en-US" sz="2400" dirty="0"/>
              <a:t>中运行，则需要通过如下方式创建</a:t>
            </a:r>
            <a:r>
              <a:rPr lang="en-US" altLang="zh-CN" sz="2400" dirty="0" err="1"/>
              <a:t>StreamingContext</a:t>
            </a:r>
            <a:r>
              <a:rPr lang="zh-CN" altLang="en-US" sz="2400" dirty="0"/>
              <a:t>对象：</a:t>
            </a:r>
          </a:p>
          <a:p>
            <a:endParaRPr lang="zh-CN" altLang="en-US" dirty="0"/>
          </a:p>
        </p:txBody>
      </p:sp>
      <p:sp>
        <p:nvSpPr>
          <p:cNvPr id="6" name="矩形 4">
            <a:extLst>
              <a:ext uri="{FF2B5EF4-FFF2-40B4-BE49-F238E27FC236}">
                <a16:creationId xmlns:a16="http://schemas.microsoft.com/office/drawing/2014/main" id="{D89C06D0-8544-4011-BC55-DC67B7CB1861}"/>
              </a:ext>
            </a:extLst>
          </p:cNvPr>
          <p:cNvSpPr>
            <a:spLocks noChangeArrowheads="1"/>
          </p:cNvSpPr>
          <p:nvPr/>
        </p:nvSpPr>
        <p:spPr bwMode="auto">
          <a:xfrm>
            <a:off x="1603843" y="2693987"/>
            <a:ext cx="8610600" cy="30464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from </a:t>
            </a:r>
            <a:r>
              <a:rPr lang="en-US" altLang="zh-CN" sz="2400" dirty="0" err="1">
                <a:solidFill>
                  <a:schemeClr val="bg1"/>
                </a:solidFill>
              </a:rPr>
              <a:t>pyspark</a:t>
            </a:r>
            <a:r>
              <a:rPr lang="en-US" altLang="zh-CN" sz="2400" dirty="0">
                <a:solidFill>
                  <a:schemeClr val="bg1"/>
                </a:solidFill>
              </a:rPr>
              <a:t> import </a:t>
            </a:r>
            <a:r>
              <a:rPr lang="en-US" altLang="zh-CN" sz="2400" dirty="0" err="1">
                <a:solidFill>
                  <a:schemeClr val="bg1"/>
                </a:solidFill>
              </a:rPr>
              <a:t>SparkContext</a:t>
            </a:r>
            <a:r>
              <a:rPr lang="en-US" altLang="zh-CN" sz="2400" dirty="0">
                <a:solidFill>
                  <a:schemeClr val="bg1"/>
                </a:solidFill>
              </a:rPr>
              <a:t>, </a:t>
            </a:r>
            <a:r>
              <a:rPr lang="en-US" altLang="zh-CN" sz="2400" dirty="0" err="1">
                <a:solidFill>
                  <a:schemeClr val="bg1"/>
                </a:solidFill>
              </a:rPr>
              <a:t>SparkConf</a:t>
            </a:r>
            <a:endParaRPr lang="en-US" altLang="zh-CN" sz="2400" dirty="0">
              <a:solidFill>
                <a:schemeClr val="bg1"/>
              </a:solidFill>
            </a:endParaRPr>
          </a:p>
          <a:p>
            <a:pPr eaLnBrk="1" hangingPunct="1"/>
            <a:r>
              <a:rPr lang="en-US" altLang="zh-CN" sz="2400" dirty="0">
                <a:solidFill>
                  <a:schemeClr val="bg1"/>
                </a:solidFill>
              </a:rPr>
              <a:t>from </a:t>
            </a:r>
            <a:r>
              <a:rPr lang="en-US" altLang="zh-CN" sz="2400" dirty="0" err="1">
                <a:solidFill>
                  <a:schemeClr val="bg1"/>
                </a:solidFill>
              </a:rPr>
              <a:t>pyspark.streaming</a:t>
            </a:r>
            <a:r>
              <a:rPr lang="en-US" altLang="zh-CN" sz="2400" dirty="0">
                <a:solidFill>
                  <a:schemeClr val="bg1"/>
                </a:solidFill>
              </a:rPr>
              <a:t> import </a:t>
            </a:r>
            <a:r>
              <a:rPr lang="en-US" altLang="zh-CN" sz="2400" dirty="0" err="1">
                <a:solidFill>
                  <a:schemeClr val="bg1"/>
                </a:solidFill>
              </a:rPr>
              <a:t>StreamingContext</a:t>
            </a:r>
            <a:endParaRPr lang="en-US" altLang="zh-CN" sz="2400" dirty="0">
              <a:solidFill>
                <a:schemeClr val="bg1"/>
              </a:solidFill>
            </a:endParaRPr>
          </a:p>
          <a:p>
            <a:pPr eaLnBrk="1" hangingPunct="1"/>
            <a:r>
              <a:rPr lang="en-US" altLang="zh-CN" sz="2400" dirty="0">
                <a:solidFill>
                  <a:schemeClr val="bg1"/>
                </a:solidFill>
              </a:rPr>
              <a:t>conf = </a:t>
            </a:r>
            <a:r>
              <a:rPr lang="en-US" altLang="zh-CN" sz="2400" dirty="0" err="1">
                <a:solidFill>
                  <a:schemeClr val="bg1"/>
                </a:solidFill>
              </a:rPr>
              <a:t>SparkConf</a:t>
            </a:r>
            <a:r>
              <a:rPr lang="en-US" altLang="zh-CN" sz="2400" dirty="0">
                <a:solidFill>
                  <a:schemeClr val="bg1"/>
                </a:solidFill>
              </a:rPr>
              <a:t>()</a:t>
            </a:r>
          </a:p>
          <a:p>
            <a:pPr eaLnBrk="1" hangingPunct="1"/>
            <a:r>
              <a:rPr lang="en-US" altLang="zh-CN" sz="2400" dirty="0" err="1">
                <a:solidFill>
                  <a:schemeClr val="bg1"/>
                </a:solidFill>
              </a:rPr>
              <a:t>conf.setAppName</a:t>
            </a:r>
            <a:r>
              <a:rPr lang="en-US" altLang="zh-CN" sz="2400" dirty="0">
                <a:solidFill>
                  <a:schemeClr val="bg1"/>
                </a:solidFill>
              </a:rPr>
              <a:t>('</a:t>
            </a:r>
            <a:r>
              <a:rPr lang="en-US" altLang="zh-CN" sz="2400" dirty="0" err="1">
                <a:solidFill>
                  <a:schemeClr val="bg1"/>
                </a:solidFill>
              </a:rPr>
              <a:t>TestDStream</a:t>
            </a:r>
            <a:r>
              <a:rPr lang="en-US" altLang="zh-CN" sz="2400" dirty="0">
                <a:solidFill>
                  <a:schemeClr val="bg1"/>
                </a:solidFill>
              </a:rPr>
              <a:t>')</a:t>
            </a:r>
          </a:p>
          <a:p>
            <a:pPr eaLnBrk="1" hangingPunct="1"/>
            <a:r>
              <a:rPr lang="en-US" altLang="zh-CN" sz="2400" dirty="0" err="1">
                <a:solidFill>
                  <a:schemeClr val="bg1"/>
                </a:solidFill>
              </a:rPr>
              <a:t>conf.setMaster</a:t>
            </a:r>
            <a:r>
              <a:rPr lang="en-US" altLang="zh-CN" sz="2400" dirty="0">
                <a:solidFill>
                  <a:schemeClr val="bg1"/>
                </a:solidFill>
              </a:rPr>
              <a:t>('local[2]')</a:t>
            </a:r>
          </a:p>
          <a:p>
            <a:pPr eaLnBrk="1" hangingPunct="1"/>
            <a:r>
              <a:rPr lang="en-US" altLang="zh-CN" sz="2400" dirty="0" err="1">
                <a:solidFill>
                  <a:schemeClr val="bg1"/>
                </a:solidFill>
              </a:rPr>
              <a:t>sc</a:t>
            </a:r>
            <a:r>
              <a:rPr lang="en-US" altLang="zh-CN" sz="2400" dirty="0">
                <a:solidFill>
                  <a:schemeClr val="bg1"/>
                </a:solidFill>
              </a:rPr>
              <a:t> = </a:t>
            </a:r>
            <a:r>
              <a:rPr lang="en-US" altLang="zh-CN" sz="2400" dirty="0" err="1">
                <a:solidFill>
                  <a:schemeClr val="bg1"/>
                </a:solidFill>
              </a:rPr>
              <a:t>SparkContext</a:t>
            </a:r>
            <a:r>
              <a:rPr lang="en-US" altLang="zh-CN" sz="2400" dirty="0">
                <a:solidFill>
                  <a:schemeClr val="bg1"/>
                </a:solidFill>
              </a:rPr>
              <a:t>(conf = conf)</a:t>
            </a:r>
          </a:p>
          <a:p>
            <a:pPr eaLnBrk="1" hangingPunct="1"/>
            <a:r>
              <a:rPr lang="en-US" altLang="zh-CN" sz="2400" dirty="0" err="1">
                <a:solidFill>
                  <a:schemeClr val="bg1"/>
                </a:solidFill>
              </a:rPr>
              <a:t>ssc</a:t>
            </a:r>
            <a:r>
              <a:rPr lang="en-US" altLang="zh-CN" sz="2400" dirty="0">
                <a:solidFill>
                  <a:schemeClr val="bg1"/>
                </a:solidFill>
              </a:rPr>
              <a:t> = </a:t>
            </a:r>
            <a:r>
              <a:rPr lang="en-US" altLang="zh-CN" sz="2400" dirty="0" err="1">
                <a:solidFill>
                  <a:schemeClr val="bg1"/>
                </a:solidFill>
              </a:rPr>
              <a:t>StreamingContext</a:t>
            </a:r>
            <a:r>
              <a:rPr lang="en-US" altLang="zh-CN" sz="2400" dirty="0">
                <a:solidFill>
                  <a:schemeClr val="bg1"/>
                </a:solidFill>
              </a:rPr>
              <a:t>(</a:t>
            </a:r>
            <a:r>
              <a:rPr lang="en-US" altLang="zh-CN" sz="2400" dirty="0" err="1">
                <a:solidFill>
                  <a:schemeClr val="bg1"/>
                </a:solidFill>
              </a:rPr>
              <a:t>sc</a:t>
            </a:r>
            <a:r>
              <a:rPr lang="en-US" altLang="zh-CN" sz="2400" dirty="0">
                <a:solidFill>
                  <a:schemeClr val="bg1"/>
                </a:solidFill>
              </a:rPr>
              <a:t>, 1)</a:t>
            </a:r>
          </a:p>
          <a:p>
            <a:pPr eaLnBrk="1" hangingPunct="1"/>
            <a:endParaRPr lang="zh-CN" altLang="en-US" sz="2400" dirty="0">
              <a:solidFill>
                <a:schemeClr val="bg1"/>
              </a:solidFill>
            </a:endParaRPr>
          </a:p>
        </p:txBody>
      </p:sp>
    </p:spTree>
    <p:extLst>
      <p:ext uri="{BB962C8B-B14F-4D97-AF65-F5344CB8AC3E}">
        <p14:creationId xmlns:p14="http://schemas.microsoft.com/office/powerpoint/2010/main" val="217969533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9"/>
          <p:cNvSpPr>
            <a:spLocks noGrp="1"/>
          </p:cNvSpPr>
          <p:nvPr>
            <p:ph type="body" sz="quarter" idx="11"/>
          </p:nvPr>
        </p:nvSpPr>
        <p:spPr/>
        <p:txBody>
          <a:bodyPr/>
          <a:lstStyle/>
          <a:p>
            <a:r>
              <a:rPr lang="en-US" altLang="zh-CN" kern="0" dirty="0"/>
              <a:t>PART FOUR</a:t>
            </a:r>
            <a:endParaRPr lang="zh-CN" altLang="en-US" kern="0" dirty="0"/>
          </a:p>
        </p:txBody>
      </p:sp>
      <p:sp>
        <p:nvSpPr>
          <p:cNvPr id="7" name="文本占位符 6"/>
          <p:cNvSpPr>
            <a:spLocks noGrp="1"/>
          </p:cNvSpPr>
          <p:nvPr>
            <p:ph type="body" sz="quarter" idx="12"/>
          </p:nvPr>
        </p:nvSpPr>
        <p:spPr/>
        <p:txBody>
          <a:bodyPr/>
          <a:lstStyle/>
          <a:p>
            <a:r>
              <a:rPr lang="en-US" altLang="zh-CN" dirty="0"/>
              <a:t>4</a:t>
            </a:r>
            <a:endParaRPr lang="zh-CN" altLang="en-US" dirty="0"/>
          </a:p>
        </p:txBody>
      </p:sp>
      <p:sp>
        <p:nvSpPr>
          <p:cNvPr id="12" name="文本占位符 11"/>
          <p:cNvSpPr>
            <a:spLocks noGrp="1"/>
          </p:cNvSpPr>
          <p:nvPr>
            <p:ph type="body" sz="quarter" idx="13"/>
          </p:nvPr>
        </p:nvSpPr>
        <p:spPr/>
        <p:txBody>
          <a:bodyPr/>
          <a:lstStyle/>
          <a:p>
            <a:r>
              <a:rPr lang="en-US" altLang="zh-CN" dirty="0"/>
              <a:t>7.4 </a:t>
            </a:r>
            <a:r>
              <a:rPr lang="zh-CN" altLang="en-US" dirty="0"/>
              <a:t>基本输入源</a:t>
            </a:r>
          </a:p>
        </p:txBody>
      </p:sp>
      <p:sp>
        <p:nvSpPr>
          <p:cNvPr id="13" name="文本占位符 12"/>
          <p:cNvSpPr>
            <a:spLocks noGrp="1"/>
          </p:cNvSpPr>
          <p:nvPr>
            <p:ph type="body" sz="quarter" idx="15"/>
          </p:nvPr>
        </p:nvSpPr>
        <p:spPr/>
        <p:txBody>
          <a:bodyPr/>
          <a:lstStyle/>
          <a:p>
            <a:r>
              <a:rPr lang="zh-CN" altLang="en-US" dirty="0"/>
              <a:t>标题数字等都可以通过点击和重新输入进行更改，顶部“开始”面板中可以对字体、字号、颜色、行距等进行修改。建议正文</a:t>
            </a:r>
            <a:r>
              <a:rPr lang="en-US" altLang="zh-CN" dirty="0"/>
              <a:t>8-14</a:t>
            </a:r>
            <a:r>
              <a:rPr lang="zh-CN" altLang="en-US" dirty="0"/>
              <a:t>号字，</a:t>
            </a:r>
            <a:r>
              <a:rPr lang="en-US" altLang="zh-CN" dirty="0"/>
              <a:t>1.3</a:t>
            </a:r>
            <a:r>
              <a:rPr lang="zh-CN" altLang="en-US" dirty="0"/>
              <a:t>倍字间距。</a:t>
            </a:r>
          </a:p>
        </p:txBody>
      </p:sp>
      <p:pic>
        <p:nvPicPr>
          <p:cNvPr id="6" name="图片 5">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90637" y="6349425"/>
            <a:ext cx="1873178" cy="247259"/>
          </a:xfrm>
          <a:prstGeom prst="rect">
            <a:avLst/>
          </a:prstGeom>
        </p:spPr>
      </p:pic>
    </p:spTree>
    <p:extLst>
      <p:ext uri="{BB962C8B-B14F-4D97-AF65-F5344CB8AC3E}">
        <p14:creationId xmlns:p14="http://schemas.microsoft.com/office/powerpoint/2010/main" val="356187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256F49-EBFC-43AD-9B2F-0C8D05BC8DC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F61A892-1C0B-4600-98BD-3039C6E07F1B}"/>
              </a:ext>
            </a:extLst>
          </p:cNvPr>
          <p:cNvSpPr>
            <a:spLocks noGrp="1"/>
          </p:cNvSpPr>
          <p:nvPr>
            <p:ph type="body" sz="quarter" idx="15"/>
          </p:nvPr>
        </p:nvSpPr>
        <p:spPr/>
        <p:txBody>
          <a:bodyPr/>
          <a:lstStyle/>
          <a:p>
            <a:r>
              <a:rPr lang="en-US" altLang="zh-CN" dirty="0"/>
              <a:t>7.4 </a:t>
            </a:r>
            <a:r>
              <a:rPr lang="zh-CN" altLang="en-US" dirty="0"/>
              <a:t>基本输入源</a:t>
            </a:r>
          </a:p>
        </p:txBody>
      </p:sp>
      <p:sp>
        <p:nvSpPr>
          <p:cNvPr id="8" name="文本占位符 7">
            <a:extLst>
              <a:ext uri="{FF2B5EF4-FFF2-40B4-BE49-F238E27FC236}">
                <a16:creationId xmlns:a16="http://schemas.microsoft.com/office/drawing/2014/main" id="{5FE55F51-A743-44C1-AF29-28DD581E8693}"/>
              </a:ext>
            </a:extLst>
          </p:cNvPr>
          <p:cNvSpPr>
            <a:spLocks noGrp="1"/>
          </p:cNvSpPr>
          <p:nvPr>
            <p:ph type="body" sz="quarter" idx="16"/>
          </p:nvPr>
        </p:nvSpPr>
        <p:spPr/>
        <p:txBody>
          <a:bodyPr/>
          <a:lstStyle/>
          <a:p>
            <a:pPr eaLnBrk="1" hangingPunct="1"/>
            <a:r>
              <a:rPr lang="en-US" altLang="zh-CN" dirty="0"/>
              <a:t>7</a:t>
            </a:r>
            <a:r>
              <a:rPr lang="en-US" altLang="zh-CN" sz="2400" dirty="0"/>
              <a:t>.4.1 </a:t>
            </a:r>
            <a:r>
              <a:rPr lang="zh-CN" altLang="en-US" sz="2400" dirty="0"/>
              <a:t>文件流</a:t>
            </a:r>
            <a:endParaRPr lang="en-US" altLang="zh-CN" sz="2400" dirty="0"/>
          </a:p>
          <a:p>
            <a:pPr eaLnBrk="1" hangingPunct="1"/>
            <a:r>
              <a:rPr lang="en-US" altLang="zh-CN" dirty="0"/>
              <a:t>7</a:t>
            </a:r>
            <a:r>
              <a:rPr lang="en-US" altLang="zh-CN" sz="2400" dirty="0"/>
              <a:t>.4.2 </a:t>
            </a:r>
            <a:r>
              <a:rPr lang="zh-CN" altLang="en-US" sz="2400" dirty="0"/>
              <a:t>套接字流</a:t>
            </a:r>
            <a:endParaRPr lang="en-US" altLang="zh-CN" sz="2400" dirty="0"/>
          </a:p>
          <a:p>
            <a:pPr eaLnBrk="1" hangingPunct="1"/>
            <a:r>
              <a:rPr lang="en-US" altLang="zh-CN" sz="2400" dirty="0"/>
              <a:t>7.4.3 RDD</a:t>
            </a:r>
            <a:r>
              <a:rPr lang="zh-CN" altLang="en-US" sz="2400" dirty="0"/>
              <a:t>队列流</a:t>
            </a:r>
            <a:endParaRPr lang="en-US" altLang="zh-CN" sz="2400" dirty="0"/>
          </a:p>
          <a:p>
            <a:pPr lvl="1"/>
            <a:endParaRPr lang="zh-CN" altLang="en-US" dirty="0"/>
          </a:p>
        </p:txBody>
      </p:sp>
    </p:spTree>
    <p:extLst>
      <p:ext uri="{BB962C8B-B14F-4D97-AF65-F5344CB8AC3E}">
        <p14:creationId xmlns:p14="http://schemas.microsoft.com/office/powerpoint/2010/main" val="245463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34DCCEF-0ECF-49D7-A2DD-6955DEEA960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14C56F5-B23D-4491-BE2D-22C23836DD66}"/>
              </a:ext>
            </a:extLst>
          </p:cNvPr>
          <p:cNvSpPr>
            <a:spLocks noGrp="1"/>
          </p:cNvSpPr>
          <p:nvPr>
            <p:ph type="body" sz="quarter" idx="15"/>
          </p:nvPr>
        </p:nvSpPr>
        <p:spPr/>
        <p:txBody>
          <a:bodyPr/>
          <a:lstStyle/>
          <a:p>
            <a:r>
              <a:rPr lang="en-US" altLang="zh-CN" dirty="0"/>
              <a:t>7.4.1 </a:t>
            </a:r>
            <a:r>
              <a:rPr lang="zh-CN" altLang="en-US" dirty="0"/>
              <a:t>文件流</a:t>
            </a:r>
          </a:p>
        </p:txBody>
      </p:sp>
      <p:sp>
        <p:nvSpPr>
          <p:cNvPr id="6" name="矩形 2">
            <a:extLst>
              <a:ext uri="{FF2B5EF4-FFF2-40B4-BE49-F238E27FC236}">
                <a16:creationId xmlns:a16="http://schemas.microsoft.com/office/drawing/2014/main" id="{A42DC6C8-A618-4437-B55B-9534F60A7EBB}"/>
              </a:ext>
            </a:extLst>
          </p:cNvPr>
          <p:cNvSpPr>
            <a:spLocks noGrp="1" noChangeArrowheads="1"/>
          </p:cNvSpPr>
          <p:nvPr>
            <p:ph type="body" sz="quarter" idx="16"/>
          </p:nvPr>
        </p:nvSpPr>
        <p:spPr bwMode="auto">
          <a:xfrm>
            <a:off x="776680" y="2726437"/>
            <a:ext cx="10058400" cy="3219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 cd /</a:t>
            </a:r>
            <a:r>
              <a:rPr lang="en-US" altLang="zh-CN" sz="2400" dirty="0" err="1">
                <a:solidFill>
                  <a:schemeClr val="bg1"/>
                </a:solidFill>
              </a:rPr>
              <a:t>usr</a:t>
            </a:r>
            <a:r>
              <a:rPr lang="en-US" altLang="zh-CN" sz="2400" dirty="0">
                <a:solidFill>
                  <a:schemeClr val="bg1"/>
                </a:solidFill>
              </a:rPr>
              <a:t>/local/spark/</a:t>
            </a:r>
            <a:r>
              <a:rPr lang="en-US" altLang="zh-CN" sz="2400" dirty="0" err="1">
                <a:solidFill>
                  <a:schemeClr val="bg1"/>
                </a:solidFill>
              </a:rPr>
              <a:t>mycode</a:t>
            </a:r>
            <a:endParaRPr lang="en-US" altLang="zh-CN" sz="2400" dirty="0">
              <a:solidFill>
                <a:schemeClr val="bg1"/>
              </a:solidFill>
            </a:endParaRPr>
          </a:p>
          <a:p>
            <a:pPr eaLnBrk="1" hangingPunct="1"/>
            <a:r>
              <a:rPr lang="en-US" altLang="zh-CN" sz="2400" dirty="0">
                <a:solidFill>
                  <a:schemeClr val="bg1"/>
                </a:solidFill>
              </a:rPr>
              <a:t>$ </a:t>
            </a:r>
            <a:r>
              <a:rPr lang="en-US" altLang="zh-CN" sz="2400" dirty="0" err="1">
                <a:solidFill>
                  <a:schemeClr val="bg1"/>
                </a:solidFill>
              </a:rPr>
              <a:t>mkdir</a:t>
            </a:r>
            <a:r>
              <a:rPr lang="en-US" altLang="zh-CN" sz="2400" dirty="0">
                <a:solidFill>
                  <a:schemeClr val="bg1"/>
                </a:solidFill>
              </a:rPr>
              <a:t> streaming</a:t>
            </a:r>
          </a:p>
          <a:p>
            <a:pPr eaLnBrk="1" hangingPunct="1"/>
            <a:r>
              <a:rPr lang="en-US" altLang="zh-CN" sz="2400" dirty="0">
                <a:solidFill>
                  <a:schemeClr val="bg1"/>
                </a:solidFill>
              </a:rPr>
              <a:t>$ cd streaming</a:t>
            </a:r>
          </a:p>
          <a:p>
            <a:pPr eaLnBrk="1" hangingPunct="1"/>
            <a:r>
              <a:rPr lang="en-US" altLang="zh-CN" sz="2400" dirty="0">
                <a:solidFill>
                  <a:schemeClr val="bg1"/>
                </a:solidFill>
              </a:rPr>
              <a:t>$ </a:t>
            </a:r>
            <a:r>
              <a:rPr lang="en-US" altLang="zh-CN" sz="2400" dirty="0" err="1">
                <a:solidFill>
                  <a:schemeClr val="bg1"/>
                </a:solidFill>
              </a:rPr>
              <a:t>mkdir</a:t>
            </a:r>
            <a:r>
              <a:rPr lang="en-US" altLang="zh-CN" sz="2400" dirty="0">
                <a:solidFill>
                  <a:schemeClr val="bg1"/>
                </a:solidFill>
              </a:rPr>
              <a:t> logfile</a:t>
            </a:r>
          </a:p>
          <a:p>
            <a:pPr eaLnBrk="1" hangingPunct="1"/>
            <a:r>
              <a:rPr lang="en-US" altLang="zh-CN" sz="2400" dirty="0">
                <a:solidFill>
                  <a:schemeClr val="bg1"/>
                </a:solidFill>
              </a:rPr>
              <a:t>$ cd logfile</a:t>
            </a:r>
          </a:p>
        </p:txBody>
      </p:sp>
      <p:sp>
        <p:nvSpPr>
          <p:cNvPr id="8" name="矩形 5">
            <a:extLst>
              <a:ext uri="{FF2B5EF4-FFF2-40B4-BE49-F238E27FC236}">
                <a16:creationId xmlns:a16="http://schemas.microsoft.com/office/drawing/2014/main" id="{7A4CF7A0-F011-4B44-AE93-A530A5078AAA}"/>
              </a:ext>
            </a:extLst>
          </p:cNvPr>
          <p:cNvSpPr>
            <a:spLocks noChangeArrowheads="1"/>
          </p:cNvSpPr>
          <p:nvPr/>
        </p:nvSpPr>
        <p:spPr bwMode="auto">
          <a:xfrm>
            <a:off x="762000" y="1536992"/>
            <a:ext cx="378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rPr>
              <a:t>1.</a:t>
            </a:r>
            <a:r>
              <a:rPr lang="zh-CN" altLang="en-US" sz="2400" b="1" dirty="0">
                <a:solidFill>
                  <a:srgbClr val="FF0000"/>
                </a:solidFill>
              </a:rPr>
              <a:t>在</a:t>
            </a:r>
            <a:r>
              <a:rPr lang="en-US" altLang="zh-CN" sz="2400" b="1" dirty="0" err="1">
                <a:solidFill>
                  <a:srgbClr val="FF0000"/>
                </a:solidFill>
              </a:rPr>
              <a:t>pyspark</a:t>
            </a:r>
            <a:r>
              <a:rPr lang="zh-CN" altLang="en-US" sz="2400" b="1" dirty="0">
                <a:solidFill>
                  <a:srgbClr val="FF0000"/>
                </a:solidFill>
              </a:rPr>
              <a:t>中创建文件流</a:t>
            </a:r>
            <a:endParaRPr lang="zh-CN" altLang="en-US" sz="2400" dirty="0">
              <a:solidFill>
                <a:srgbClr val="FF0000"/>
              </a:solidFill>
            </a:endParaRPr>
          </a:p>
        </p:txBody>
      </p:sp>
    </p:spTree>
    <p:extLst>
      <p:ext uri="{BB962C8B-B14F-4D97-AF65-F5344CB8AC3E}">
        <p14:creationId xmlns:p14="http://schemas.microsoft.com/office/powerpoint/2010/main" val="275314310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2F5AE2-CD18-43A9-92D7-3D14C0FF866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2EE30A7-4146-477F-9120-C9D18675214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9BB16A4-3AD0-4814-A5FA-F905A2046C39}"/>
              </a:ext>
            </a:extLst>
          </p:cNvPr>
          <p:cNvSpPr>
            <a:spLocks noGrp="1"/>
          </p:cNvSpPr>
          <p:nvPr>
            <p:ph type="body" sz="quarter" idx="16"/>
          </p:nvPr>
        </p:nvSpPr>
        <p:spPr/>
        <p:txBody>
          <a:bodyPr/>
          <a:lstStyle/>
          <a:p>
            <a:r>
              <a:rPr lang="zh-CN" altLang="en-US" sz="2400" dirty="0"/>
              <a:t>另外打开一个终端窗口，启动进入</a:t>
            </a:r>
            <a:r>
              <a:rPr lang="en-US" altLang="zh-CN" sz="2400" dirty="0" err="1"/>
              <a:t>pyspark</a:t>
            </a:r>
            <a:endParaRPr lang="zh-CN" altLang="en-US" sz="2400" dirty="0"/>
          </a:p>
          <a:p>
            <a:endParaRPr lang="zh-CN" altLang="en-US" dirty="0"/>
          </a:p>
        </p:txBody>
      </p:sp>
      <p:pic>
        <p:nvPicPr>
          <p:cNvPr id="7" name="图片 6">
            <a:extLst>
              <a:ext uri="{FF2B5EF4-FFF2-40B4-BE49-F238E27FC236}">
                <a16:creationId xmlns:a16="http://schemas.microsoft.com/office/drawing/2014/main" id="{F192B402-10BF-4569-A544-13EEA8EA0E74}"/>
              </a:ext>
            </a:extLst>
          </p:cNvPr>
          <p:cNvPicPr>
            <a:picLocks noChangeAspect="1"/>
          </p:cNvPicPr>
          <p:nvPr/>
        </p:nvPicPr>
        <p:blipFill>
          <a:blip r:embed="rId2"/>
          <a:stretch>
            <a:fillRect/>
          </a:stretch>
        </p:blipFill>
        <p:spPr>
          <a:xfrm>
            <a:off x="1852165" y="2136095"/>
            <a:ext cx="7881115" cy="3458168"/>
          </a:xfrm>
          <a:prstGeom prst="rect">
            <a:avLst/>
          </a:prstGeom>
        </p:spPr>
      </p:pic>
    </p:spTree>
    <p:extLst>
      <p:ext uri="{BB962C8B-B14F-4D97-AF65-F5344CB8AC3E}">
        <p14:creationId xmlns:p14="http://schemas.microsoft.com/office/powerpoint/2010/main" val="189381905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5179EF-A966-4D86-BCFA-5675F73DAF8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CBEB399-9C25-48F3-8332-1223AA2DA5A3}"/>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06B62C5F-51DC-4729-ADB0-FAF940698779}"/>
              </a:ext>
            </a:extLst>
          </p:cNvPr>
          <p:cNvSpPr>
            <a:spLocks noGrp="1"/>
          </p:cNvSpPr>
          <p:nvPr>
            <p:ph type="body" sz="quarter" idx="16"/>
          </p:nvPr>
        </p:nvSpPr>
        <p:spPr/>
        <p:txBody>
          <a:bodyPr/>
          <a:lstStyle/>
          <a:p>
            <a:r>
              <a:rPr lang="zh-CN" altLang="en-US" sz="2400" dirty="0"/>
              <a:t>上面在</a:t>
            </a:r>
            <a:r>
              <a:rPr lang="en-US" altLang="zh-CN" sz="2400" dirty="0" err="1"/>
              <a:t>pyspark</a:t>
            </a:r>
            <a:r>
              <a:rPr lang="zh-CN" altLang="en-US" sz="2400" dirty="0"/>
              <a:t>中执行的程序，一旦你输入</a:t>
            </a:r>
            <a:r>
              <a:rPr lang="en-US" altLang="zh-CN" sz="2400" dirty="0" err="1"/>
              <a:t>ssc.start</a:t>
            </a:r>
            <a:r>
              <a:rPr lang="en-US" altLang="zh-CN" sz="2400" dirty="0"/>
              <a:t>()</a:t>
            </a:r>
            <a:r>
              <a:rPr lang="zh-CN" altLang="en-US" sz="2400" dirty="0"/>
              <a:t>以后，程序就开始自动进入循环监听状态，屏幕上会显示一堆的信息，如下：</a:t>
            </a:r>
          </a:p>
          <a:p>
            <a:endParaRPr lang="zh-CN" altLang="en-US" dirty="0"/>
          </a:p>
        </p:txBody>
      </p:sp>
      <p:sp>
        <p:nvSpPr>
          <p:cNvPr id="10" name="矩形 2">
            <a:extLst>
              <a:ext uri="{FF2B5EF4-FFF2-40B4-BE49-F238E27FC236}">
                <a16:creationId xmlns:a16="http://schemas.microsoft.com/office/drawing/2014/main" id="{A289C62E-B522-476D-A226-C5414F87BBC1}"/>
              </a:ext>
            </a:extLst>
          </p:cNvPr>
          <p:cNvSpPr>
            <a:spLocks noChangeArrowheads="1"/>
          </p:cNvSpPr>
          <p:nvPr/>
        </p:nvSpPr>
        <p:spPr bwMode="auto">
          <a:xfrm>
            <a:off x="3556000" y="2332608"/>
            <a:ext cx="4572000" cy="3140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dirty="0">
                <a:solidFill>
                  <a:schemeClr val="bg1"/>
                </a:solidFill>
              </a:rPr>
              <a:t>-------------------------------------------</a:t>
            </a:r>
          </a:p>
          <a:p>
            <a:pPr eaLnBrk="1" hangingPunct="1"/>
            <a:r>
              <a:rPr lang="en-US" altLang="zh-CN" i="1" dirty="0">
                <a:solidFill>
                  <a:schemeClr val="bg1"/>
                </a:solidFill>
              </a:rPr>
              <a:t>Time: 2018-12-30 15:35:30</a:t>
            </a:r>
          </a:p>
          <a:p>
            <a:pPr eaLnBrk="1" hangingPunct="1"/>
            <a:r>
              <a:rPr lang="en-US" altLang="zh-CN" i="1" dirty="0">
                <a:solidFill>
                  <a:schemeClr val="bg1"/>
                </a:solidFill>
              </a:rPr>
              <a:t>-------------------------------------------</a:t>
            </a:r>
          </a:p>
          <a:p>
            <a:pPr eaLnBrk="1" hangingPunct="1"/>
            <a:endParaRPr lang="en-US" altLang="zh-CN" i="1" dirty="0">
              <a:solidFill>
                <a:schemeClr val="bg1"/>
              </a:solidFill>
            </a:endParaRPr>
          </a:p>
          <a:p>
            <a:pPr eaLnBrk="1" hangingPunct="1"/>
            <a:r>
              <a:rPr lang="en-US" altLang="zh-CN" i="1" dirty="0">
                <a:solidFill>
                  <a:schemeClr val="bg1"/>
                </a:solidFill>
              </a:rPr>
              <a:t>-------------------------------------------</a:t>
            </a:r>
          </a:p>
          <a:p>
            <a:pPr eaLnBrk="1" hangingPunct="1"/>
            <a:r>
              <a:rPr lang="en-US" altLang="zh-CN" i="1" dirty="0">
                <a:solidFill>
                  <a:schemeClr val="bg1"/>
                </a:solidFill>
              </a:rPr>
              <a:t>Time: 2018-12-30 15:35:40</a:t>
            </a:r>
          </a:p>
          <a:p>
            <a:pPr eaLnBrk="1" hangingPunct="1"/>
            <a:r>
              <a:rPr lang="en-US" altLang="zh-CN" i="1" dirty="0">
                <a:solidFill>
                  <a:schemeClr val="bg1"/>
                </a:solidFill>
              </a:rPr>
              <a:t>-------------------------------------------</a:t>
            </a:r>
          </a:p>
          <a:p>
            <a:pPr eaLnBrk="1" hangingPunct="1"/>
            <a:endParaRPr lang="en-US" altLang="zh-CN" i="1" dirty="0">
              <a:solidFill>
                <a:schemeClr val="bg1"/>
              </a:solidFill>
            </a:endParaRPr>
          </a:p>
          <a:p>
            <a:pPr eaLnBrk="1" hangingPunct="1"/>
            <a:r>
              <a:rPr lang="en-US" altLang="zh-CN" i="1" dirty="0">
                <a:solidFill>
                  <a:schemeClr val="bg1"/>
                </a:solidFill>
              </a:rPr>
              <a:t>-------------------------------------------</a:t>
            </a:r>
          </a:p>
          <a:p>
            <a:pPr eaLnBrk="1" hangingPunct="1"/>
            <a:r>
              <a:rPr lang="en-US" altLang="zh-CN" i="1" dirty="0">
                <a:solidFill>
                  <a:schemeClr val="bg1"/>
                </a:solidFill>
              </a:rPr>
              <a:t>Time: 2018-12-30 15:35:50</a:t>
            </a:r>
          </a:p>
          <a:p>
            <a:pPr eaLnBrk="1" hangingPunct="1"/>
            <a:r>
              <a:rPr lang="en-US" altLang="zh-CN" i="1" dirty="0">
                <a:solidFill>
                  <a:schemeClr val="bg1"/>
                </a:solidFill>
              </a:rPr>
              <a:t>-------------------------------------------</a:t>
            </a:r>
          </a:p>
        </p:txBody>
      </p:sp>
      <p:sp>
        <p:nvSpPr>
          <p:cNvPr id="12" name="文本框 11">
            <a:extLst>
              <a:ext uri="{FF2B5EF4-FFF2-40B4-BE49-F238E27FC236}">
                <a16:creationId xmlns:a16="http://schemas.microsoft.com/office/drawing/2014/main" id="{2F73E38E-0854-429E-9ACB-84493751F00D}"/>
              </a:ext>
            </a:extLst>
          </p:cNvPr>
          <p:cNvSpPr txBox="1"/>
          <p:nvPr/>
        </p:nvSpPr>
        <p:spPr>
          <a:xfrm>
            <a:off x="2794000" y="5773643"/>
            <a:ext cx="6096000" cy="646331"/>
          </a:xfrm>
          <a:prstGeom prst="rect">
            <a:avLst/>
          </a:prstGeom>
          <a:noFill/>
        </p:spPr>
        <p:txBody>
          <a:bodyPr wrap="square">
            <a:spAutoFit/>
          </a:bodyPr>
          <a:lstStyle/>
          <a:p>
            <a:pPr eaLnBrk="1" hangingPunct="1"/>
            <a:r>
              <a:rPr lang="zh-CN" altLang="en-US" sz="1800" dirty="0"/>
              <a:t>在</a:t>
            </a:r>
            <a:r>
              <a:rPr lang="en-US" altLang="zh-CN" sz="1800" dirty="0"/>
              <a:t>“/</a:t>
            </a:r>
            <a:r>
              <a:rPr lang="en-US" altLang="zh-CN" sz="1800" dirty="0" err="1"/>
              <a:t>usr</a:t>
            </a:r>
            <a:r>
              <a:rPr lang="en-US" altLang="zh-CN" sz="1800" dirty="0"/>
              <a:t>/local/spark/</a:t>
            </a:r>
            <a:r>
              <a:rPr lang="en-US" altLang="zh-CN" sz="1800" dirty="0" err="1"/>
              <a:t>mycode</a:t>
            </a:r>
            <a:r>
              <a:rPr lang="en-US" altLang="zh-CN" sz="1800" dirty="0"/>
              <a:t>/streaming/logfile”</a:t>
            </a:r>
            <a:r>
              <a:rPr lang="zh-CN" altLang="en-US" sz="1800" dirty="0"/>
              <a:t>目录下新建一个</a:t>
            </a:r>
            <a:r>
              <a:rPr lang="en-US" altLang="zh-CN" sz="1800" dirty="0"/>
              <a:t>log.txt</a:t>
            </a:r>
            <a:r>
              <a:rPr lang="zh-CN" altLang="en-US" sz="1800" dirty="0"/>
              <a:t>文件，就可以在监听窗口中显示词频统计结果</a:t>
            </a:r>
          </a:p>
        </p:txBody>
      </p:sp>
    </p:spTree>
    <p:extLst>
      <p:ext uri="{BB962C8B-B14F-4D97-AF65-F5344CB8AC3E}">
        <p14:creationId xmlns:p14="http://schemas.microsoft.com/office/powerpoint/2010/main" val="39237885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a:xfrm>
            <a:off x="5194570" y="1826018"/>
            <a:ext cx="6569245" cy="1015663"/>
          </a:xfrm>
        </p:spPr>
        <p:txBody>
          <a:bodyPr/>
          <a:lstStyle/>
          <a:p>
            <a:r>
              <a:rPr lang="en-US" altLang="zh-CN" kern="0" dirty="0"/>
              <a:t>PART ONE</a:t>
            </a:r>
            <a:endParaRPr lang="zh-CN" altLang="en-US" kern="0" dirty="0"/>
          </a:p>
        </p:txBody>
      </p:sp>
      <p:sp>
        <p:nvSpPr>
          <p:cNvPr id="11" name="文本占位符 10"/>
          <p:cNvSpPr>
            <a:spLocks noGrp="1"/>
          </p:cNvSpPr>
          <p:nvPr>
            <p:ph type="body" sz="quarter" idx="12"/>
          </p:nvPr>
        </p:nvSpPr>
        <p:spPr/>
        <p:txBody>
          <a:bodyPr/>
          <a:lstStyle/>
          <a:p>
            <a:r>
              <a:rPr lang="en-US" altLang="zh-CN" dirty="0"/>
              <a:t>1</a:t>
            </a:r>
            <a:endParaRPr lang="zh-CN" altLang="en-US" dirty="0"/>
          </a:p>
        </p:txBody>
      </p:sp>
      <p:sp>
        <p:nvSpPr>
          <p:cNvPr id="12" name="文本占位符 11"/>
          <p:cNvSpPr>
            <a:spLocks noGrp="1"/>
          </p:cNvSpPr>
          <p:nvPr>
            <p:ph type="body" sz="quarter" idx="13"/>
          </p:nvPr>
        </p:nvSpPr>
        <p:spPr>
          <a:xfrm>
            <a:off x="5194570" y="2791947"/>
            <a:ext cx="6569245" cy="748988"/>
          </a:xfrm>
        </p:spPr>
        <p:txBody>
          <a:bodyPr/>
          <a:lstStyle/>
          <a:p>
            <a:r>
              <a:rPr lang="en-US" altLang="zh-CN" dirty="0"/>
              <a:t>7.1 </a:t>
            </a:r>
            <a:r>
              <a:rPr lang="zh-CN" altLang="en-US" dirty="0"/>
              <a:t>流计算概述</a:t>
            </a:r>
          </a:p>
        </p:txBody>
      </p:sp>
      <p:sp>
        <p:nvSpPr>
          <p:cNvPr id="3" name="文本占位符 2">
            <a:extLst>
              <a:ext uri="{FF2B5EF4-FFF2-40B4-BE49-F238E27FC236}">
                <a16:creationId xmlns:a16="http://schemas.microsoft.com/office/drawing/2014/main" id="{57B5949E-8A7A-4C62-9923-9AE5550D0327}"/>
              </a:ext>
            </a:extLst>
          </p:cNvPr>
          <p:cNvSpPr>
            <a:spLocks noGrp="1"/>
          </p:cNvSpPr>
          <p:nvPr>
            <p:ph type="body" sz="quarter" idx="15"/>
          </p:nvPr>
        </p:nvSpPr>
        <p:spPr>
          <a:xfrm>
            <a:off x="5194570" y="3636243"/>
            <a:ext cx="6569245" cy="276999"/>
          </a:xfrm>
        </p:spPr>
        <p:txBody>
          <a:bodyPr/>
          <a:lstStyle/>
          <a:p>
            <a:r>
              <a:rPr lang="en-US" altLang="zh-CN" dirty="0"/>
              <a:t>One can never be overeducated.</a:t>
            </a:r>
            <a:endParaRPr lang="zh-CN" altLang="en-US" dirty="0"/>
          </a:p>
        </p:txBody>
      </p:sp>
    </p:spTree>
    <p:extLst>
      <p:ext uri="{BB962C8B-B14F-4D97-AF65-F5344CB8AC3E}">
        <p14:creationId xmlns:p14="http://schemas.microsoft.com/office/powerpoint/2010/main" val="208683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537FA7-282C-4265-BC62-AAF1A642541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59514CC-D753-4FF8-852F-9D49F20ACDDF}"/>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CAA8C8CF-1921-4E3B-9BDC-AE496151A651}"/>
              </a:ext>
            </a:extLst>
          </p:cNvPr>
          <p:cNvSpPr>
            <a:spLocks noGrp="1"/>
          </p:cNvSpPr>
          <p:nvPr>
            <p:ph type="body" sz="quarter" idx="16"/>
          </p:nvPr>
        </p:nvSpPr>
        <p:spPr/>
        <p:txBody>
          <a:bodyPr/>
          <a:lstStyle/>
          <a:p>
            <a:r>
              <a:rPr lang="en-US" altLang="zh-CN" sz="2400" b="1" dirty="0">
                <a:solidFill>
                  <a:srgbClr val="FF0000"/>
                </a:solidFill>
              </a:rPr>
              <a:t>2. </a:t>
            </a:r>
            <a:r>
              <a:rPr lang="zh-CN" altLang="en-US" sz="2400" b="1" dirty="0">
                <a:solidFill>
                  <a:srgbClr val="FF0000"/>
                </a:solidFill>
              </a:rPr>
              <a:t>采用独立应用程序方式创建文件流</a:t>
            </a:r>
            <a:endParaRPr lang="en-US" altLang="zh-CN" sz="2400" b="1" dirty="0">
              <a:solidFill>
                <a:srgbClr val="FF0000"/>
              </a:solidFill>
            </a:endParaRPr>
          </a:p>
          <a:p>
            <a:endParaRPr lang="zh-CN" altLang="en-US" dirty="0"/>
          </a:p>
        </p:txBody>
      </p:sp>
      <p:sp>
        <p:nvSpPr>
          <p:cNvPr id="6" name="矩形 2">
            <a:extLst>
              <a:ext uri="{FF2B5EF4-FFF2-40B4-BE49-F238E27FC236}">
                <a16:creationId xmlns:a16="http://schemas.microsoft.com/office/drawing/2014/main" id="{3C1273A8-20A1-4F56-A647-B55BC06884C2}"/>
              </a:ext>
            </a:extLst>
          </p:cNvPr>
          <p:cNvSpPr>
            <a:spLocks noChangeArrowheads="1"/>
          </p:cNvSpPr>
          <p:nvPr/>
        </p:nvSpPr>
        <p:spPr bwMode="auto">
          <a:xfrm>
            <a:off x="838200" y="1958975"/>
            <a:ext cx="5029200" cy="1570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rPr>
              <a:t>$ cd /</a:t>
            </a:r>
            <a:r>
              <a:rPr lang="en-US" altLang="zh-CN" sz="2400" dirty="0" err="1">
                <a:solidFill>
                  <a:schemeClr val="bg1"/>
                </a:solidFill>
              </a:rPr>
              <a:t>usr</a:t>
            </a:r>
            <a:r>
              <a:rPr lang="en-US" altLang="zh-CN" sz="2400" dirty="0">
                <a:solidFill>
                  <a:schemeClr val="bg1"/>
                </a:solidFill>
              </a:rPr>
              <a:t>/local/spark/</a:t>
            </a:r>
            <a:r>
              <a:rPr lang="en-US" altLang="zh-CN" sz="2400" dirty="0" err="1">
                <a:solidFill>
                  <a:schemeClr val="bg1"/>
                </a:solidFill>
              </a:rPr>
              <a:t>mycode</a:t>
            </a:r>
            <a:endParaRPr lang="en-US" altLang="zh-CN" sz="2400" dirty="0">
              <a:solidFill>
                <a:schemeClr val="bg1"/>
              </a:solidFill>
            </a:endParaRPr>
          </a:p>
          <a:p>
            <a:pPr eaLnBrk="1" hangingPunct="1"/>
            <a:r>
              <a:rPr lang="en-US" altLang="zh-CN" sz="2400" dirty="0">
                <a:solidFill>
                  <a:schemeClr val="bg1"/>
                </a:solidFill>
              </a:rPr>
              <a:t>$ cd streaming</a:t>
            </a:r>
          </a:p>
          <a:p>
            <a:pPr eaLnBrk="1" hangingPunct="1"/>
            <a:r>
              <a:rPr lang="en-US" altLang="zh-CN" sz="2400" dirty="0">
                <a:solidFill>
                  <a:schemeClr val="bg1"/>
                </a:solidFill>
              </a:rPr>
              <a:t>$ cd logfile</a:t>
            </a:r>
          </a:p>
          <a:p>
            <a:pPr eaLnBrk="1" hangingPunct="1"/>
            <a:r>
              <a:rPr lang="en-US" altLang="zh-CN" sz="2400" dirty="0">
                <a:solidFill>
                  <a:schemeClr val="bg1"/>
                </a:solidFill>
              </a:rPr>
              <a:t>$ vim FileStreaming.py</a:t>
            </a:r>
          </a:p>
        </p:txBody>
      </p:sp>
    </p:spTree>
    <p:extLst>
      <p:ext uri="{BB962C8B-B14F-4D97-AF65-F5344CB8AC3E}">
        <p14:creationId xmlns:p14="http://schemas.microsoft.com/office/powerpoint/2010/main" val="374669720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7FD3E3-58E1-46ED-8B0F-DA25DB847CB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31CAE4A-CAA4-4260-A441-6ABE0FAB92D3}"/>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9A2FC285-AF24-4355-B2E3-A09E75C552F7}"/>
              </a:ext>
            </a:extLst>
          </p:cNvPr>
          <p:cNvSpPr>
            <a:spLocks noGrp="1"/>
          </p:cNvSpPr>
          <p:nvPr>
            <p:ph type="body" sz="quarter" idx="16"/>
          </p:nvPr>
        </p:nvSpPr>
        <p:spPr/>
        <p:txBody>
          <a:bodyPr/>
          <a:lstStyle/>
          <a:p>
            <a:endParaRPr lang="zh-CN" altLang="en-US"/>
          </a:p>
        </p:txBody>
      </p:sp>
      <p:sp>
        <p:nvSpPr>
          <p:cNvPr id="6" name="矩形 3">
            <a:extLst>
              <a:ext uri="{FF2B5EF4-FFF2-40B4-BE49-F238E27FC236}">
                <a16:creationId xmlns:a16="http://schemas.microsoft.com/office/drawing/2014/main" id="{79B54047-64F8-4EC5-8B85-C085E8A18C77}"/>
              </a:ext>
            </a:extLst>
          </p:cNvPr>
          <p:cNvSpPr>
            <a:spLocks noChangeArrowheads="1"/>
          </p:cNvSpPr>
          <p:nvPr/>
        </p:nvSpPr>
        <p:spPr bwMode="auto">
          <a:xfrm>
            <a:off x="1554480" y="684742"/>
            <a:ext cx="8610600" cy="4800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#!/usr/bin/env python3</a:t>
            </a:r>
          </a:p>
          <a:p>
            <a:pPr eaLnBrk="1" hangingPunct="1"/>
            <a:endParaRPr lang="en-US" altLang="zh-CN" dirty="0">
              <a:solidFill>
                <a:schemeClr val="bg1"/>
              </a:solidFill>
            </a:endParaRPr>
          </a:p>
          <a:p>
            <a:pPr eaLnBrk="1" hangingPunct="1"/>
            <a:r>
              <a:rPr lang="en-US" altLang="zh-CN" dirty="0">
                <a:solidFill>
                  <a:schemeClr val="bg1"/>
                </a:solidFill>
              </a:rPr>
              <a:t>from </a:t>
            </a:r>
            <a:r>
              <a:rPr lang="en-US" altLang="zh-CN" dirty="0" err="1">
                <a:solidFill>
                  <a:schemeClr val="bg1"/>
                </a:solidFill>
              </a:rPr>
              <a:t>pyspark</a:t>
            </a:r>
            <a:r>
              <a:rPr lang="en-US" altLang="zh-CN" dirty="0">
                <a:solidFill>
                  <a:schemeClr val="bg1"/>
                </a:solidFill>
              </a:rPr>
              <a:t> import </a:t>
            </a:r>
            <a:r>
              <a:rPr lang="en-US" altLang="zh-CN" dirty="0" err="1">
                <a:solidFill>
                  <a:schemeClr val="bg1"/>
                </a:solidFill>
              </a:rPr>
              <a:t>SparkContext</a:t>
            </a:r>
            <a:r>
              <a:rPr lang="en-US" altLang="zh-CN" dirty="0">
                <a:solidFill>
                  <a:schemeClr val="bg1"/>
                </a:solidFill>
              </a:rPr>
              <a:t>, </a:t>
            </a:r>
            <a:r>
              <a:rPr lang="en-US" altLang="zh-CN" dirty="0" err="1">
                <a:solidFill>
                  <a:schemeClr val="bg1"/>
                </a:solidFill>
              </a:rPr>
              <a:t>SparkConf</a:t>
            </a:r>
            <a:endParaRPr lang="en-US" altLang="zh-CN" dirty="0">
              <a:solidFill>
                <a:schemeClr val="bg1"/>
              </a:solidFill>
            </a:endParaRPr>
          </a:p>
          <a:p>
            <a:pPr eaLnBrk="1" hangingPunct="1"/>
            <a:r>
              <a:rPr lang="en-US" altLang="zh-CN" dirty="0">
                <a:solidFill>
                  <a:schemeClr val="bg1"/>
                </a:solidFill>
              </a:rPr>
              <a:t>from </a:t>
            </a:r>
            <a:r>
              <a:rPr lang="en-US" altLang="zh-CN" dirty="0" err="1">
                <a:solidFill>
                  <a:schemeClr val="bg1"/>
                </a:solidFill>
              </a:rPr>
              <a:t>pyspark.streaming</a:t>
            </a:r>
            <a:r>
              <a:rPr lang="en-US" altLang="zh-CN" dirty="0">
                <a:solidFill>
                  <a:schemeClr val="bg1"/>
                </a:solidFill>
              </a:rPr>
              <a:t> import </a:t>
            </a:r>
            <a:r>
              <a:rPr lang="en-US" altLang="zh-CN" dirty="0" err="1">
                <a:solidFill>
                  <a:schemeClr val="bg1"/>
                </a:solidFill>
              </a:rPr>
              <a:t>StreamingContext</a:t>
            </a:r>
            <a:endParaRPr lang="en-US" altLang="zh-CN" dirty="0">
              <a:solidFill>
                <a:schemeClr val="bg1"/>
              </a:solidFill>
            </a:endParaRPr>
          </a:p>
          <a:p>
            <a:pPr eaLnBrk="1" hangingPunct="1"/>
            <a:endParaRPr lang="en-US" altLang="zh-CN" dirty="0">
              <a:solidFill>
                <a:schemeClr val="bg1"/>
              </a:solidFill>
            </a:endParaRPr>
          </a:p>
          <a:p>
            <a:pPr eaLnBrk="1" hangingPunct="1"/>
            <a:r>
              <a:rPr lang="en-US" altLang="zh-CN" dirty="0">
                <a:solidFill>
                  <a:schemeClr val="bg1"/>
                </a:solidFill>
              </a:rPr>
              <a:t>conf = </a:t>
            </a:r>
            <a:r>
              <a:rPr lang="en-US" altLang="zh-CN" dirty="0" err="1">
                <a:solidFill>
                  <a:schemeClr val="bg1"/>
                </a:solidFill>
              </a:rPr>
              <a:t>SparkConf</a:t>
            </a:r>
            <a:r>
              <a:rPr lang="en-US" altLang="zh-CN" dirty="0">
                <a:solidFill>
                  <a:schemeClr val="bg1"/>
                </a:solidFill>
              </a:rPr>
              <a:t>()</a:t>
            </a:r>
          </a:p>
          <a:p>
            <a:pPr eaLnBrk="1" hangingPunct="1"/>
            <a:r>
              <a:rPr lang="en-US" altLang="zh-CN" dirty="0" err="1">
                <a:solidFill>
                  <a:schemeClr val="bg1"/>
                </a:solidFill>
              </a:rPr>
              <a:t>conf.setAppName</a:t>
            </a:r>
            <a:r>
              <a:rPr lang="en-US" altLang="zh-CN" dirty="0">
                <a:solidFill>
                  <a:schemeClr val="bg1"/>
                </a:solidFill>
              </a:rPr>
              <a:t>('</a:t>
            </a:r>
            <a:r>
              <a:rPr lang="en-US" altLang="zh-CN" dirty="0" err="1">
                <a:solidFill>
                  <a:schemeClr val="bg1"/>
                </a:solidFill>
              </a:rPr>
              <a:t>TestDStream</a:t>
            </a:r>
            <a:r>
              <a:rPr lang="en-US" altLang="zh-CN" dirty="0">
                <a:solidFill>
                  <a:schemeClr val="bg1"/>
                </a:solidFill>
              </a:rPr>
              <a:t>')</a:t>
            </a:r>
          </a:p>
          <a:p>
            <a:pPr eaLnBrk="1" hangingPunct="1"/>
            <a:r>
              <a:rPr lang="en-US" altLang="zh-CN" dirty="0" err="1">
                <a:solidFill>
                  <a:schemeClr val="bg1"/>
                </a:solidFill>
              </a:rPr>
              <a:t>conf.setMaster</a:t>
            </a:r>
            <a:r>
              <a:rPr lang="en-US" altLang="zh-CN" dirty="0">
                <a:solidFill>
                  <a:schemeClr val="bg1"/>
                </a:solidFill>
              </a:rPr>
              <a:t>('local[2]')</a:t>
            </a:r>
          </a:p>
          <a:p>
            <a:pPr eaLnBrk="1" hangingPunct="1"/>
            <a:r>
              <a:rPr lang="en-US" altLang="zh-CN" dirty="0" err="1">
                <a:solidFill>
                  <a:schemeClr val="bg1"/>
                </a:solidFill>
              </a:rPr>
              <a:t>sc</a:t>
            </a:r>
            <a:r>
              <a:rPr lang="en-US" altLang="zh-CN" dirty="0">
                <a:solidFill>
                  <a:schemeClr val="bg1"/>
                </a:solidFill>
              </a:rPr>
              <a:t> = </a:t>
            </a:r>
            <a:r>
              <a:rPr lang="en-US" altLang="zh-CN" dirty="0" err="1">
                <a:solidFill>
                  <a:schemeClr val="bg1"/>
                </a:solidFill>
              </a:rPr>
              <a:t>SparkContext</a:t>
            </a:r>
            <a:r>
              <a:rPr lang="en-US" altLang="zh-CN" dirty="0">
                <a:solidFill>
                  <a:schemeClr val="bg1"/>
                </a:solidFill>
              </a:rPr>
              <a:t>(conf = conf)</a:t>
            </a:r>
          </a:p>
          <a:p>
            <a:pPr eaLnBrk="1" hangingPunct="1"/>
            <a:r>
              <a:rPr lang="en-US" altLang="zh-CN" dirty="0" err="1">
                <a:solidFill>
                  <a:schemeClr val="bg1"/>
                </a:solidFill>
              </a:rPr>
              <a:t>ssc</a:t>
            </a:r>
            <a:r>
              <a:rPr lang="en-US" altLang="zh-CN" dirty="0">
                <a:solidFill>
                  <a:schemeClr val="bg1"/>
                </a:solidFill>
              </a:rPr>
              <a:t> = </a:t>
            </a:r>
            <a:r>
              <a:rPr lang="en-US" altLang="zh-CN" dirty="0" err="1">
                <a:solidFill>
                  <a:schemeClr val="bg1"/>
                </a:solidFill>
              </a:rPr>
              <a:t>StreamingContext</a:t>
            </a:r>
            <a:r>
              <a:rPr lang="en-US" altLang="zh-CN" dirty="0">
                <a:solidFill>
                  <a:schemeClr val="bg1"/>
                </a:solidFill>
              </a:rPr>
              <a:t>(</a:t>
            </a:r>
            <a:r>
              <a:rPr lang="en-US" altLang="zh-CN" dirty="0" err="1">
                <a:solidFill>
                  <a:schemeClr val="bg1"/>
                </a:solidFill>
              </a:rPr>
              <a:t>sc</a:t>
            </a:r>
            <a:r>
              <a:rPr lang="en-US" altLang="zh-CN" dirty="0">
                <a:solidFill>
                  <a:schemeClr val="bg1"/>
                </a:solidFill>
              </a:rPr>
              <a:t>, 10)</a:t>
            </a:r>
          </a:p>
          <a:p>
            <a:pPr eaLnBrk="1" hangingPunct="1"/>
            <a:r>
              <a:rPr lang="en-US" altLang="zh-CN" dirty="0">
                <a:solidFill>
                  <a:schemeClr val="bg1"/>
                </a:solidFill>
              </a:rPr>
              <a:t>lines = </a:t>
            </a:r>
            <a:r>
              <a:rPr lang="en-US" altLang="zh-CN" dirty="0" err="1">
                <a:solidFill>
                  <a:schemeClr val="bg1"/>
                </a:solidFill>
              </a:rPr>
              <a:t>ssc.textFileStream</a:t>
            </a:r>
            <a:r>
              <a:rPr lang="en-US" altLang="zh-CN" dirty="0">
                <a:solidFill>
                  <a:schemeClr val="bg1"/>
                </a:solidFill>
              </a:rPr>
              <a:t>('file:///usr/local/spark/mycode/streaming/logfile')</a:t>
            </a:r>
          </a:p>
          <a:p>
            <a:pPr eaLnBrk="1" hangingPunct="1"/>
            <a:r>
              <a:rPr lang="en-US" altLang="zh-CN" dirty="0">
                <a:solidFill>
                  <a:schemeClr val="bg1"/>
                </a:solidFill>
              </a:rPr>
              <a:t>words = </a:t>
            </a:r>
            <a:r>
              <a:rPr lang="en-US" altLang="zh-CN" dirty="0" err="1">
                <a:solidFill>
                  <a:schemeClr val="bg1"/>
                </a:solidFill>
              </a:rPr>
              <a:t>lines.flatMap</a:t>
            </a:r>
            <a:r>
              <a:rPr lang="en-US" altLang="zh-CN" dirty="0">
                <a:solidFill>
                  <a:schemeClr val="bg1"/>
                </a:solidFill>
              </a:rPr>
              <a:t>(lambda line: </a:t>
            </a:r>
            <a:r>
              <a:rPr lang="en-US" altLang="zh-CN" dirty="0" err="1">
                <a:solidFill>
                  <a:schemeClr val="bg1"/>
                </a:solidFill>
              </a:rPr>
              <a:t>line.split</a:t>
            </a:r>
            <a:r>
              <a:rPr lang="en-US" altLang="zh-CN" dirty="0">
                <a:solidFill>
                  <a:schemeClr val="bg1"/>
                </a:solidFill>
              </a:rPr>
              <a:t>(' '))</a:t>
            </a:r>
          </a:p>
          <a:p>
            <a:pPr eaLnBrk="1" hangingPunct="1"/>
            <a:r>
              <a:rPr lang="en-US" altLang="zh-CN" dirty="0" err="1">
                <a:solidFill>
                  <a:schemeClr val="bg1"/>
                </a:solidFill>
              </a:rPr>
              <a:t>wordCounts</a:t>
            </a:r>
            <a:r>
              <a:rPr lang="en-US" altLang="zh-CN" dirty="0">
                <a:solidFill>
                  <a:schemeClr val="bg1"/>
                </a:solidFill>
              </a:rPr>
              <a:t> = </a:t>
            </a:r>
            <a:r>
              <a:rPr lang="en-US" altLang="zh-CN" dirty="0" err="1">
                <a:solidFill>
                  <a:schemeClr val="bg1"/>
                </a:solidFill>
              </a:rPr>
              <a:t>words.map</a:t>
            </a:r>
            <a:r>
              <a:rPr lang="en-US" altLang="zh-CN" dirty="0">
                <a:solidFill>
                  <a:schemeClr val="bg1"/>
                </a:solidFill>
              </a:rPr>
              <a:t>(lambda x : (x,1)).</a:t>
            </a:r>
            <a:r>
              <a:rPr lang="en-US" altLang="zh-CN" dirty="0" err="1">
                <a:solidFill>
                  <a:schemeClr val="bg1"/>
                </a:solidFill>
              </a:rPr>
              <a:t>reduceByKey</a:t>
            </a:r>
            <a:r>
              <a:rPr lang="en-US" altLang="zh-CN" dirty="0">
                <a:solidFill>
                  <a:schemeClr val="bg1"/>
                </a:solidFill>
              </a:rPr>
              <a:t>(lambda </a:t>
            </a:r>
            <a:r>
              <a:rPr lang="en-US" altLang="zh-CN" dirty="0" err="1">
                <a:solidFill>
                  <a:schemeClr val="bg1"/>
                </a:solidFill>
              </a:rPr>
              <a:t>a,b:a+b</a:t>
            </a:r>
            <a:r>
              <a:rPr lang="en-US" altLang="zh-CN" dirty="0">
                <a:solidFill>
                  <a:schemeClr val="bg1"/>
                </a:solidFill>
              </a:rPr>
              <a:t>)</a:t>
            </a:r>
          </a:p>
          <a:p>
            <a:pPr eaLnBrk="1" hangingPunct="1"/>
            <a:r>
              <a:rPr lang="en-US" altLang="zh-CN" dirty="0" err="1">
                <a:solidFill>
                  <a:schemeClr val="bg1"/>
                </a:solidFill>
              </a:rPr>
              <a:t>wordCounts.pprint</a:t>
            </a:r>
            <a:r>
              <a:rPr lang="en-US" altLang="zh-CN" dirty="0">
                <a:solidFill>
                  <a:schemeClr val="bg1"/>
                </a:solidFill>
              </a:rPr>
              <a:t>()</a:t>
            </a:r>
          </a:p>
          <a:p>
            <a:pPr eaLnBrk="1" hangingPunct="1"/>
            <a:r>
              <a:rPr lang="en-US" altLang="zh-CN" dirty="0" err="1">
                <a:solidFill>
                  <a:schemeClr val="bg1"/>
                </a:solidFill>
              </a:rPr>
              <a:t>ssc.start</a:t>
            </a:r>
            <a:r>
              <a:rPr lang="en-US" altLang="zh-CN" dirty="0">
                <a:solidFill>
                  <a:schemeClr val="bg1"/>
                </a:solidFill>
              </a:rPr>
              <a:t>()</a:t>
            </a:r>
          </a:p>
          <a:p>
            <a:pPr eaLnBrk="1" hangingPunct="1"/>
            <a:r>
              <a:rPr lang="en-US" altLang="zh-CN" dirty="0" err="1">
                <a:solidFill>
                  <a:schemeClr val="bg1"/>
                </a:solidFill>
              </a:rPr>
              <a:t>ssc.awaitTermination</a:t>
            </a:r>
            <a:r>
              <a:rPr lang="en-US" altLang="zh-CN" dirty="0">
                <a:solidFill>
                  <a:schemeClr val="bg1"/>
                </a:solidFill>
              </a:rPr>
              <a:t>()</a:t>
            </a:r>
          </a:p>
          <a:p>
            <a:pPr eaLnBrk="1" hangingPunct="1"/>
            <a:endParaRPr lang="zh-CN" altLang="en-US" dirty="0">
              <a:solidFill>
                <a:schemeClr val="bg1"/>
              </a:solidFill>
            </a:endParaRPr>
          </a:p>
        </p:txBody>
      </p:sp>
      <p:sp>
        <p:nvSpPr>
          <p:cNvPr id="8" name="矩形 2">
            <a:extLst>
              <a:ext uri="{FF2B5EF4-FFF2-40B4-BE49-F238E27FC236}">
                <a16:creationId xmlns:a16="http://schemas.microsoft.com/office/drawing/2014/main" id="{BA55DDBB-1A04-4A2C-8FBC-649DCBD4F65B}"/>
              </a:ext>
            </a:extLst>
          </p:cNvPr>
          <p:cNvSpPr>
            <a:spLocks noChangeArrowheads="1"/>
          </p:cNvSpPr>
          <p:nvPr/>
        </p:nvSpPr>
        <p:spPr bwMode="auto">
          <a:xfrm>
            <a:off x="1554480" y="5874121"/>
            <a:ext cx="67818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rPr>
              <a:t>$ cd /</a:t>
            </a:r>
            <a:r>
              <a:rPr lang="en-US" altLang="zh-CN" sz="2000" dirty="0" err="1">
                <a:solidFill>
                  <a:schemeClr val="bg1"/>
                </a:solidFill>
              </a:rPr>
              <a:t>usr</a:t>
            </a:r>
            <a:r>
              <a:rPr lang="en-US" altLang="zh-CN" sz="2000" dirty="0">
                <a:solidFill>
                  <a:schemeClr val="bg1"/>
                </a:solidFill>
              </a:rPr>
              <a:t>/local/spark/</a:t>
            </a:r>
            <a:r>
              <a:rPr lang="en-US" altLang="zh-CN" sz="2000" dirty="0" err="1">
                <a:solidFill>
                  <a:schemeClr val="bg1"/>
                </a:solidFill>
              </a:rPr>
              <a:t>mycode</a:t>
            </a:r>
            <a:r>
              <a:rPr lang="en-US" altLang="zh-CN" sz="2000" dirty="0">
                <a:solidFill>
                  <a:schemeClr val="bg1"/>
                </a:solidFill>
              </a:rPr>
              <a:t>/streaming/logfile/</a:t>
            </a:r>
          </a:p>
          <a:p>
            <a:pPr eaLnBrk="1" hangingPunct="1"/>
            <a:r>
              <a:rPr lang="en-US" altLang="zh-CN" sz="2000" dirty="0">
                <a:solidFill>
                  <a:schemeClr val="bg1"/>
                </a:solidFill>
              </a:rPr>
              <a:t>$ /</a:t>
            </a:r>
            <a:r>
              <a:rPr lang="en-US" altLang="zh-CN" sz="2000" dirty="0" err="1">
                <a:solidFill>
                  <a:schemeClr val="bg1"/>
                </a:solidFill>
              </a:rPr>
              <a:t>usr</a:t>
            </a:r>
            <a:r>
              <a:rPr lang="en-US" altLang="zh-CN" sz="2000" dirty="0">
                <a:solidFill>
                  <a:schemeClr val="bg1"/>
                </a:solidFill>
              </a:rPr>
              <a:t>/local/spark/bin/spark-submit FileStreaming.py</a:t>
            </a:r>
          </a:p>
        </p:txBody>
      </p:sp>
    </p:spTree>
    <p:extLst>
      <p:ext uri="{BB962C8B-B14F-4D97-AF65-F5344CB8AC3E}">
        <p14:creationId xmlns:p14="http://schemas.microsoft.com/office/powerpoint/2010/main" val="314430013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7D9BC2-1735-4E52-B4A1-C73F033885CA}"/>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2805D65-53F3-48E2-9DDC-222B07BCC643}"/>
              </a:ext>
            </a:extLst>
          </p:cNvPr>
          <p:cNvSpPr>
            <a:spLocks noGrp="1"/>
          </p:cNvSpPr>
          <p:nvPr>
            <p:ph type="body" sz="quarter" idx="15"/>
          </p:nvPr>
        </p:nvSpPr>
        <p:spPr/>
        <p:txBody>
          <a:bodyPr/>
          <a:lstStyle/>
          <a:p>
            <a:r>
              <a:rPr lang="en-US" altLang="zh-CN" dirty="0"/>
              <a:t>7.4.2 </a:t>
            </a:r>
            <a:r>
              <a:rPr lang="zh-CN" altLang="en-US" dirty="0"/>
              <a:t>套接字流</a:t>
            </a:r>
          </a:p>
        </p:txBody>
      </p:sp>
      <p:sp>
        <p:nvSpPr>
          <p:cNvPr id="4" name="文本占位符 3">
            <a:extLst>
              <a:ext uri="{FF2B5EF4-FFF2-40B4-BE49-F238E27FC236}">
                <a16:creationId xmlns:a16="http://schemas.microsoft.com/office/drawing/2014/main" id="{B358BBBD-5BE4-440A-B9AD-C33297B42264}"/>
              </a:ext>
            </a:extLst>
          </p:cNvPr>
          <p:cNvSpPr>
            <a:spLocks noGrp="1"/>
          </p:cNvSpPr>
          <p:nvPr>
            <p:ph type="body" sz="quarter" idx="16"/>
          </p:nvPr>
        </p:nvSpPr>
        <p:spPr>
          <a:xfrm>
            <a:off x="695400" y="1385317"/>
            <a:ext cx="4984040" cy="3219450"/>
          </a:xfrm>
        </p:spPr>
        <p:txBody>
          <a:bodyPr/>
          <a:lstStyle/>
          <a:p>
            <a:r>
              <a:rPr lang="en-US" altLang="zh-CN" dirty="0"/>
              <a:t>Spark Streaming</a:t>
            </a:r>
            <a:r>
              <a:rPr lang="zh-CN" altLang="en-US" dirty="0"/>
              <a:t>可以通过</a:t>
            </a:r>
            <a:r>
              <a:rPr lang="en-US" altLang="zh-CN" dirty="0"/>
              <a:t>Socket</a:t>
            </a:r>
            <a:r>
              <a:rPr lang="zh-CN" altLang="en-US" dirty="0"/>
              <a:t>端口监听并接收数据，然后进行相应处理</a:t>
            </a:r>
          </a:p>
          <a:p>
            <a:r>
              <a:rPr lang="en-US" altLang="zh-CN" dirty="0"/>
              <a:t>Socket</a:t>
            </a:r>
            <a:r>
              <a:rPr lang="zh-CN" altLang="en-US" dirty="0"/>
              <a:t>工作原理如右图所示</a:t>
            </a:r>
          </a:p>
        </p:txBody>
      </p:sp>
      <p:pic>
        <p:nvPicPr>
          <p:cNvPr id="6" name="图片 8">
            <a:extLst>
              <a:ext uri="{FF2B5EF4-FFF2-40B4-BE49-F238E27FC236}">
                <a16:creationId xmlns:a16="http://schemas.microsoft.com/office/drawing/2014/main" id="{9B0B83FA-5473-47E4-ACF3-3BE5D826B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956" y="431420"/>
            <a:ext cx="5496560" cy="63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24577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6A9610D-E9E5-40F8-BF41-0C2811386FD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7B0CF5E-7827-4A54-A87A-BCC3B1A2A594}"/>
              </a:ext>
            </a:extLst>
          </p:cNvPr>
          <p:cNvSpPr>
            <a:spLocks noGrp="1"/>
          </p:cNvSpPr>
          <p:nvPr>
            <p:ph type="body" sz="quarter" idx="15"/>
          </p:nvPr>
        </p:nvSpPr>
        <p:spPr>
          <a:xfrm>
            <a:off x="695402" y="57750"/>
            <a:ext cx="7928834" cy="1175706"/>
          </a:xfrm>
        </p:spPr>
        <p:txBody>
          <a:bodyPr/>
          <a:lstStyle/>
          <a:p>
            <a:r>
              <a:rPr lang="en-US" altLang="zh-CN" dirty="0"/>
              <a:t>7.4.2 </a:t>
            </a:r>
            <a:r>
              <a:rPr lang="zh-CN" altLang="en-US" dirty="0"/>
              <a:t>套接字流</a:t>
            </a:r>
          </a:p>
          <a:p>
            <a:endParaRPr lang="zh-CN" altLang="en-US" dirty="0"/>
          </a:p>
        </p:txBody>
      </p:sp>
      <p:sp>
        <p:nvSpPr>
          <p:cNvPr id="4" name="文本占位符 3">
            <a:extLst>
              <a:ext uri="{FF2B5EF4-FFF2-40B4-BE49-F238E27FC236}">
                <a16:creationId xmlns:a16="http://schemas.microsoft.com/office/drawing/2014/main" id="{8922B4C0-2C4D-4054-BC46-027CE15DC4B2}"/>
              </a:ext>
            </a:extLst>
          </p:cNvPr>
          <p:cNvSpPr>
            <a:spLocks noGrp="1"/>
          </p:cNvSpPr>
          <p:nvPr>
            <p:ph type="body" sz="quarter" idx="16"/>
          </p:nvPr>
        </p:nvSpPr>
        <p:spPr/>
        <p:txBody>
          <a:bodyPr/>
          <a:lstStyle/>
          <a:p>
            <a:r>
              <a:rPr lang="en-US" altLang="zh-CN" b="1" dirty="0">
                <a:solidFill>
                  <a:srgbClr val="FF0000"/>
                </a:solidFill>
              </a:rPr>
              <a:t>2.1.</a:t>
            </a:r>
            <a:r>
              <a:rPr lang="zh-CN" altLang="en-US" b="1" dirty="0">
                <a:solidFill>
                  <a:srgbClr val="FF0000"/>
                </a:solidFill>
              </a:rPr>
              <a:t>使用套接字流作为数据源（</a:t>
            </a:r>
            <a:r>
              <a:rPr lang="en-US" altLang="zh-CN" b="1" dirty="0" err="1">
                <a:solidFill>
                  <a:srgbClr val="FF0000"/>
                </a:solidFill>
              </a:rPr>
              <a:t>Jupyter</a:t>
            </a:r>
            <a:r>
              <a:rPr lang="en-US" altLang="zh-CN" b="1" dirty="0">
                <a:solidFill>
                  <a:srgbClr val="FF0000"/>
                </a:solidFill>
              </a:rPr>
              <a:t> Notebook</a:t>
            </a:r>
            <a:r>
              <a:rPr lang="zh-CN" altLang="en-US" b="1" dirty="0">
                <a:solidFill>
                  <a:srgbClr val="FF0000"/>
                </a:solidFill>
              </a:rPr>
              <a:t>）</a:t>
            </a:r>
            <a:endParaRPr lang="zh-CN" altLang="en-US" dirty="0">
              <a:solidFill>
                <a:srgbClr val="FF0000"/>
              </a:solidFill>
            </a:endParaRPr>
          </a:p>
          <a:p>
            <a:endParaRPr lang="zh-CN" altLang="en-US" dirty="0"/>
          </a:p>
        </p:txBody>
      </p:sp>
      <p:pic>
        <p:nvPicPr>
          <p:cNvPr id="5" name="图片 4">
            <a:extLst>
              <a:ext uri="{FF2B5EF4-FFF2-40B4-BE49-F238E27FC236}">
                <a16:creationId xmlns:a16="http://schemas.microsoft.com/office/drawing/2014/main" id="{0864E1BC-34BB-4B29-9748-8E8665D85D34}"/>
              </a:ext>
            </a:extLst>
          </p:cNvPr>
          <p:cNvPicPr>
            <a:picLocks noChangeAspect="1"/>
          </p:cNvPicPr>
          <p:nvPr/>
        </p:nvPicPr>
        <p:blipFill>
          <a:blip r:embed="rId2"/>
          <a:stretch>
            <a:fillRect/>
          </a:stretch>
        </p:blipFill>
        <p:spPr>
          <a:xfrm>
            <a:off x="1088926" y="1923813"/>
            <a:ext cx="6348193" cy="3010374"/>
          </a:xfrm>
          <a:prstGeom prst="rect">
            <a:avLst/>
          </a:prstGeom>
        </p:spPr>
      </p:pic>
      <p:sp>
        <p:nvSpPr>
          <p:cNvPr id="7" name="矩形 2">
            <a:extLst>
              <a:ext uri="{FF2B5EF4-FFF2-40B4-BE49-F238E27FC236}">
                <a16:creationId xmlns:a16="http://schemas.microsoft.com/office/drawing/2014/main" id="{669C1FDA-CA2C-4D95-834F-7D9959DBE14A}"/>
              </a:ext>
            </a:extLst>
          </p:cNvPr>
          <p:cNvSpPr>
            <a:spLocks noChangeArrowheads="1"/>
          </p:cNvSpPr>
          <p:nvPr/>
        </p:nvSpPr>
        <p:spPr bwMode="auto">
          <a:xfrm>
            <a:off x="1295400" y="5143263"/>
            <a:ext cx="7263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mj-ea"/>
                <a:ea typeface="+mj-ea"/>
              </a:rPr>
              <a:t>新打开一个窗口作为</a:t>
            </a:r>
            <a:r>
              <a:rPr lang="en-US" altLang="zh-CN" sz="1800" dirty="0" err="1">
                <a:latin typeface="+mj-ea"/>
                <a:ea typeface="+mj-ea"/>
              </a:rPr>
              <a:t>nc</a:t>
            </a:r>
            <a:r>
              <a:rPr lang="zh-CN" altLang="en-US" sz="1800" dirty="0">
                <a:latin typeface="+mj-ea"/>
                <a:ea typeface="+mj-ea"/>
              </a:rPr>
              <a:t>窗口，启动</a:t>
            </a:r>
            <a:r>
              <a:rPr lang="en-US" altLang="zh-CN" sz="1800" dirty="0" err="1">
                <a:latin typeface="+mj-ea"/>
                <a:ea typeface="+mj-ea"/>
              </a:rPr>
              <a:t>nc</a:t>
            </a:r>
            <a:r>
              <a:rPr lang="zh-CN" altLang="en-US" sz="1800" dirty="0">
                <a:latin typeface="+mj-ea"/>
                <a:ea typeface="+mj-ea"/>
              </a:rPr>
              <a:t>程序（启动监听</a:t>
            </a:r>
            <a:r>
              <a:rPr lang="en-US" altLang="zh-CN" sz="1800" dirty="0">
                <a:latin typeface="+mj-ea"/>
                <a:ea typeface="+mj-ea"/>
              </a:rPr>
              <a:t>/</a:t>
            </a:r>
            <a:r>
              <a:rPr lang="zh-CN" altLang="en-US" sz="1800" dirty="0">
                <a:latin typeface="+mj-ea"/>
                <a:ea typeface="+mj-ea"/>
              </a:rPr>
              <a:t>等待连接）：</a:t>
            </a:r>
          </a:p>
        </p:txBody>
      </p:sp>
      <p:sp>
        <p:nvSpPr>
          <p:cNvPr id="9" name="矩形 3">
            <a:extLst>
              <a:ext uri="{FF2B5EF4-FFF2-40B4-BE49-F238E27FC236}">
                <a16:creationId xmlns:a16="http://schemas.microsoft.com/office/drawing/2014/main" id="{4254D525-F844-4B4E-A5F9-71BC00F6565A}"/>
              </a:ext>
            </a:extLst>
          </p:cNvPr>
          <p:cNvSpPr>
            <a:spLocks noChangeArrowheads="1"/>
          </p:cNvSpPr>
          <p:nvPr/>
        </p:nvSpPr>
        <p:spPr bwMode="auto">
          <a:xfrm>
            <a:off x="1371600" y="5600463"/>
            <a:ext cx="1947863"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 </a:t>
            </a:r>
            <a:r>
              <a:rPr lang="en-US" altLang="zh-CN" sz="2400" dirty="0" err="1">
                <a:solidFill>
                  <a:schemeClr val="bg1"/>
                </a:solidFill>
              </a:rPr>
              <a:t>nc</a:t>
            </a:r>
            <a:r>
              <a:rPr lang="en-US" altLang="zh-CN" sz="2400" dirty="0">
                <a:solidFill>
                  <a:schemeClr val="bg1"/>
                </a:solidFill>
              </a:rPr>
              <a:t> -</a:t>
            </a:r>
            <a:r>
              <a:rPr lang="en-US" altLang="zh-CN" sz="2400" dirty="0" err="1">
                <a:solidFill>
                  <a:schemeClr val="bg1"/>
                </a:solidFill>
              </a:rPr>
              <a:t>lk</a:t>
            </a:r>
            <a:r>
              <a:rPr lang="en-US" altLang="zh-CN" sz="2400" dirty="0">
                <a:solidFill>
                  <a:schemeClr val="bg1"/>
                </a:solidFill>
              </a:rPr>
              <a:t> 9999</a:t>
            </a:r>
          </a:p>
        </p:txBody>
      </p:sp>
      <p:pic>
        <p:nvPicPr>
          <p:cNvPr id="10" name="图片 9">
            <a:extLst>
              <a:ext uri="{FF2B5EF4-FFF2-40B4-BE49-F238E27FC236}">
                <a16:creationId xmlns:a16="http://schemas.microsoft.com/office/drawing/2014/main" id="{D9E6E5D8-0250-4659-8515-C608308CBEF8}"/>
              </a:ext>
            </a:extLst>
          </p:cNvPr>
          <p:cNvPicPr>
            <a:picLocks noChangeAspect="1"/>
          </p:cNvPicPr>
          <p:nvPr/>
        </p:nvPicPr>
        <p:blipFill>
          <a:blip r:embed="rId3"/>
          <a:stretch>
            <a:fillRect/>
          </a:stretch>
        </p:blipFill>
        <p:spPr>
          <a:xfrm>
            <a:off x="7961152" y="3431303"/>
            <a:ext cx="3881478" cy="3116116"/>
          </a:xfrm>
          <a:prstGeom prst="rect">
            <a:avLst/>
          </a:prstGeom>
        </p:spPr>
      </p:pic>
    </p:spTree>
    <p:extLst>
      <p:ext uri="{BB962C8B-B14F-4D97-AF65-F5344CB8AC3E}">
        <p14:creationId xmlns:p14="http://schemas.microsoft.com/office/powerpoint/2010/main" val="129123364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6F1561C-F7D3-47A3-A5FA-7F7163AF516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200A2BB-D101-4026-9E92-B11C32979A4D}"/>
              </a:ext>
            </a:extLst>
          </p:cNvPr>
          <p:cNvSpPr>
            <a:spLocks noGrp="1"/>
          </p:cNvSpPr>
          <p:nvPr>
            <p:ph type="body" sz="quarter" idx="15"/>
          </p:nvPr>
        </p:nvSpPr>
        <p:spPr>
          <a:xfrm>
            <a:off x="695402" y="57750"/>
            <a:ext cx="7928834" cy="1175706"/>
          </a:xfrm>
        </p:spPr>
        <p:txBody>
          <a:bodyPr/>
          <a:lstStyle/>
          <a:p>
            <a:r>
              <a:rPr lang="en-US" altLang="zh-CN" dirty="0"/>
              <a:t>7.4.2 </a:t>
            </a:r>
            <a:r>
              <a:rPr lang="zh-CN" altLang="en-US" dirty="0"/>
              <a:t>套接字流</a:t>
            </a:r>
          </a:p>
          <a:p>
            <a:endParaRPr lang="zh-CN" altLang="en-US" dirty="0"/>
          </a:p>
        </p:txBody>
      </p:sp>
      <p:sp>
        <p:nvSpPr>
          <p:cNvPr id="4" name="文本占位符 3">
            <a:extLst>
              <a:ext uri="{FF2B5EF4-FFF2-40B4-BE49-F238E27FC236}">
                <a16:creationId xmlns:a16="http://schemas.microsoft.com/office/drawing/2014/main" id="{502C97F8-849A-4AB2-BCAA-4DE33FE8F1BD}"/>
              </a:ext>
            </a:extLst>
          </p:cNvPr>
          <p:cNvSpPr>
            <a:spLocks noGrp="1"/>
          </p:cNvSpPr>
          <p:nvPr>
            <p:ph type="body" sz="quarter" idx="16"/>
          </p:nvPr>
        </p:nvSpPr>
        <p:spPr/>
        <p:txBody>
          <a:bodyPr/>
          <a:lstStyle/>
          <a:p>
            <a:r>
              <a:rPr lang="en-US" altLang="zh-CN" b="1" dirty="0">
                <a:solidFill>
                  <a:srgbClr val="FF0000"/>
                </a:solidFill>
              </a:rPr>
              <a:t>2.2.</a:t>
            </a:r>
            <a:r>
              <a:rPr lang="zh-CN" altLang="en-US" b="1" dirty="0">
                <a:solidFill>
                  <a:srgbClr val="FF0000"/>
                </a:solidFill>
              </a:rPr>
              <a:t>使用套接字流作为数据源（独立应用程序）</a:t>
            </a:r>
            <a:endParaRPr lang="zh-CN" altLang="en-US" dirty="0">
              <a:solidFill>
                <a:srgbClr val="FF0000"/>
              </a:solidFill>
            </a:endParaRPr>
          </a:p>
          <a:p>
            <a:endParaRPr lang="zh-CN" altLang="en-US" dirty="0"/>
          </a:p>
        </p:txBody>
      </p:sp>
      <p:sp>
        <p:nvSpPr>
          <p:cNvPr id="6" name="矩形 3">
            <a:extLst>
              <a:ext uri="{FF2B5EF4-FFF2-40B4-BE49-F238E27FC236}">
                <a16:creationId xmlns:a16="http://schemas.microsoft.com/office/drawing/2014/main" id="{7E0F1366-33A8-45D3-B4DF-270B2E4A5122}"/>
              </a:ext>
            </a:extLst>
          </p:cNvPr>
          <p:cNvSpPr>
            <a:spLocks noChangeArrowheads="1"/>
          </p:cNvSpPr>
          <p:nvPr/>
        </p:nvSpPr>
        <p:spPr bwMode="auto">
          <a:xfrm>
            <a:off x="1148080" y="2011680"/>
            <a:ext cx="7620000" cy="1754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solidFill>
                  <a:schemeClr val="bg1"/>
                </a:solidFill>
              </a:rPr>
              <a:t>$ cd /</a:t>
            </a:r>
            <a:r>
              <a:rPr lang="en-US" altLang="zh-CN" sz="1800" dirty="0" err="1">
                <a:solidFill>
                  <a:schemeClr val="bg1"/>
                </a:solidFill>
              </a:rPr>
              <a:t>usr</a:t>
            </a:r>
            <a:r>
              <a:rPr lang="en-US" altLang="zh-CN" sz="1800" dirty="0">
                <a:solidFill>
                  <a:schemeClr val="bg1"/>
                </a:solidFill>
              </a:rPr>
              <a:t>/local/spark/</a:t>
            </a:r>
            <a:r>
              <a:rPr lang="en-US" altLang="zh-CN" sz="1800" dirty="0" err="1">
                <a:solidFill>
                  <a:schemeClr val="bg1"/>
                </a:solidFill>
              </a:rPr>
              <a:t>mycode</a:t>
            </a:r>
            <a:endParaRPr lang="en-US" altLang="zh-CN" sz="1800" dirty="0">
              <a:solidFill>
                <a:schemeClr val="bg1"/>
              </a:solidFill>
            </a:endParaRPr>
          </a:p>
          <a:p>
            <a:pPr eaLnBrk="1" hangingPunct="1">
              <a:spcBef>
                <a:spcPct val="0"/>
              </a:spcBef>
              <a:buFontTx/>
              <a:buNone/>
            </a:pPr>
            <a:r>
              <a:rPr lang="en-US" altLang="zh-CN" sz="1800" dirty="0">
                <a:solidFill>
                  <a:schemeClr val="bg1"/>
                </a:solidFill>
              </a:rPr>
              <a:t>$ </a:t>
            </a:r>
            <a:r>
              <a:rPr lang="en-US" altLang="zh-CN" sz="1800" dirty="0" err="1">
                <a:solidFill>
                  <a:schemeClr val="bg1"/>
                </a:solidFill>
              </a:rPr>
              <a:t>mkdir</a:t>
            </a:r>
            <a:r>
              <a:rPr lang="en-US" altLang="zh-CN" sz="1800" dirty="0">
                <a:solidFill>
                  <a:schemeClr val="bg1"/>
                </a:solidFill>
              </a:rPr>
              <a:t> streaming </a:t>
            </a:r>
            <a:r>
              <a:rPr lang="en-US" altLang="zh-CN" sz="1800" i="1" dirty="0">
                <a:solidFill>
                  <a:schemeClr val="bg1"/>
                </a:solidFill>
              </a:rPr>
              <a:t>#</a:t>
            </a:r>
            <a:r>
              <a:rPr lang="zh-CN" altLang="en-US" sz="1800" i="1" dirty="0">
                <a:solidFill>
                  <a:schemeClr val="bg1"/>
                </a:solidFill>
              </a:rPr>
              <a:t>如果已经存在该目录，则不用创建</a:t>
            </a:r>
            <a:endParaRPr lang="zh-CN" altLang="en-US" sz="1800" dirty="0">
              <a:solidFill>
                <a:schemeClr val="bg1"/>
              </a:solidFill>
            </a:endParaRPr>
          </a:p>
          <a:p>
            <a:pPr eaLnBrk="1" hangingPunct="1">
              <a:spcBef>
                <a:spcPct val="0"/>
              </a:spcBef>
              <a:buFontTx/>
              <a:buNone/>
            </a:pPr>
            <a:r>
              <a:rPr lang="en-US" altLang="zh-CN" sz="1800" dirty="0">
                <a:solidFill>
                  <a:schemeClr val="bg1"/>
                </a:solidFill>
              </a:rPr>
              <a:t>$ cd streaming</a:t>
            </a:r>
          </a:p>
          <a:p>
            <a:pPr eaLnBrk="1" hangingPunct="1">
              <a:spcBef>
                <a:spcPct val="0"/>
              </a:spcBef>
              <a:buFontTx/>
              <a:buNone/>
            </a:pPr>
            <a:r>
              <a:rPr lang="en-US" altLang="zh-CN" sz="1800" dirty="0">
                <a:solidFill>
                  <a:schemeClr val="bg1"/>
                </a:solidFill>
              </a:rPr>
              <a:t>$ </a:t>
            </a:r>
            <a:r>
              <a:rPr lang="en-US" altLang="zh-CN" sz="1800" dirty="0" err="1">
                <a:solidFill>
                  <a:schemeClr val="bg1"/>
                </a:solidFill>
              </a:rPr>
              <a:t>mkdir</a:t>
            </a:r>
            <a:r>
              <a:rPr lang="en-US" altLang="zh-CN" sz="1800" dirty="0">
                <a:solidFill>
                  <a:schemeClr val="bg1"/>
                </a:solidFill>
              </a:rPr>
              <a:t> socket</a:t>
            </a:r>
          </a:p>
          <a:p>
            <a:pPr eaLnBrk="1" hangingPunct="1">
              <a:spcBef>
                <a:spcPct val="0"/>
              </a:spcBef>
              <a:buFontTx/>
              <a:buNone/>
            </a:pPr>
            <a:r>
              <a:rPr lang="en-US" altLang="zh-CN" sz="1800" dirty="0">
                <a:solidFill>
                  <a:schemeClr val="bg1"/>
                </a:solidFill>
              </a:rPr>
              <a:t>$ cd socket</a:t>
            </a:r>
          </a:p>
          <a:p>
            <a:pPr eaLnBrk="1" hangingPunct="1">
              <a:spcBef>
                <a:spcPct val="0"/>
              </a:spcBef>
              <a:buFontTx/>
              <a:buNone/>
            </a:pPr>
            <a:r>
              <a:rPr lang="en-US" altLang="zh-CN" sz="1800" dirty="0">
                <a:solidFill>
                  <a:schemeClr val="bg1"/>
                </a:solidFill>
              </a:rPr>
              <a:t>$ vim NetworkWordCount.py</a:t>
            </a:r>
          </a:p>
        </p:txBody>
      </p:sp>
    </p:spTree>
    <p:extLst>
      <p:ext uri="{BB962C8B-B14F-4D97-AF65-F5344CB8AC3E}">
        <p14:creationId xmlns:p14="http://schemas.microsoft.com/office/powerpoint/2010/main" val="186541459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041F39-ABB0-42CD-A31A-0C7DCD9C80C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78024A1-0552-4626-AEBC-3D603C4DDA91}"/>
              </a:ext>
            </a:extLst>
          </p:cNvPr>
          <p:cNvSpPr>
            <a:spLocks noGrp="1"/>
          </p:cNvSpPr>
          <p:nvPr>
            <p:ph type="body" sz="quarter" idx="15"/>
          </p:nvPr>
        </p:nvSpPr>
        <p:spPr/>
        <p:txBody>
          <a:bodyPr/>
          <a:lstStyle/>
          <a:p>
            <a:r>
              <a:rPr lang="en-US" altLang="zh-CN" dirty="0"/>
              <a:t>7.4.2 </a:t>
            </a:r>
            <a:r>
              <a:rPr lang="zh-CN" altLang="en-US" dirty="0"/>
              <a:t>套接字流</a:t>
            </a:r>
          </a:p>
        </p:txBody>
      </p:sp>
      <p:sp>
        <p:nvSpPr>
          <p:cNvPr id="4" name="文本占位符 3">
            <a:extLst>
              <a:ext uri="{FF2B5EF4-FFF2-40B4-BE49-F238E27FC236}">
                <a16:creationId xmlns:a16="http://schemas.microsoft.com/office/drawing/2014/main" id="{D1FB20E0-EAB0-4301-B116-B41B688A4D50}"/>
              </a:ext>
            </a:extLst>
          </p:cNvPr>
          <p:cNvSpPr>
            <a:spLocks noGrp="1"/>
          </p:cNvSpPr>
          <p:nvPr>
            <p:ph type="body" sz="quarter" idx="16"/>
          </p:nvPr>
        </p:nvSpPr>
        <p:spPr/>
        <p:txBody>
          <a:bodyPr/>
          <a:lstStyle/>
          <a:p>
            <a:r>
              <a:rPr lang="en-US" altLang="zh-CN" dirty="0"/>
              <a:t>NetworkWordCount.py</a:t>
            </a:r>
            <a:endParaRPr lang="zh-CN" altLang="en-US" dirty="0"/>
          </a:p>
        </p:txBody>
      </p:sp>
      <p:sp>
        <p:nvSpPr>
          <p:cNvPr id="6" name="矩形 5">
            <a:extLst>
              <a:ext uri="{FF2B5EF4-FFF2-40B4-BE49-F238E27FC236}">
                <a16:creationId xmlns:a16="http://schemas.microsoft.com/office/drawing/2014/main" id="{2C18432D-6E9D-476E-AE10-31DF34829966}"/>
              </a:ext>
            </a:extLst>
          </p:cNvPr>
          <p:cNvSpPr/>
          <p:nvPr/>
        </p:nvSpPr>
        <p:spPr>
          <a:xfrm>
            <a:off x="1259840" y="1783750"/>
            <a:ext cx="8229600" cy="5016500"/>
          </a:xfrm>
          <a:prstGeom prst="rect">
            <a:avLst/>
          </a:prstGeom>
          <a:solidFill>
            <a:schemeClr val="bg1">
              <a:lumMod val="95000"/>
            </a:schemeClr>
          </a:solidFill>
        </p:spPr>
        <p:txBody>
          <a:bodyPr>
            <a:spAutoFit/>
          </a:bodyPr>
          <a:lstStyle/>
          <a:p>
            <a:pPr eaLnBrk="1" hangingPunct="1">
              <a:buFont typeface="Arial" charset="0"/>
              <a:buNone/>
              <a:defRPr/>
            </a:pPr>
            <a:r>
              <a:rPr lang="en-US" altLang="zh-CN" sz="1600" dirty="0">
                <a:latin typeface="Arial" charset="0"/>
                <a:ea typeface="宋体" charset="-122"/>
              </a:rPr>
              <a:t>#!/</a:t>
            </a:r>
            <a:r>
              <a:rPr lang="en-US" altLang="zh-CN" sz="1600" dirty="0" err="1">
                <a:latin typeface="Arial" charset="0"/>
                <a:ea typeface="宋体" charset="-122"/>
              </a:rPr>
              <a:t>usr</a:t>
            </a:r>
            <a:r>
              <a:rPr lang="en-US" altLang="zh-CN" sz="1600" dirty="0">
                <a:latin typeface="Arial" charset="0"/>
                <a:ea typeface="宋体" charset="-122"/>
              </a:rPr>
              <a:t>/bin/</a:t>
            </a:r>
            <a:r>
              <a:rPr lang="en-US" altLang="zh-CN" sz="1600" dirty="0" err="1">
                <a:latin typeface="Arial" charset="0"/>
                <a:ea typeface="宋体" charset="-122"/>
              </a:rPr>
              <a:t>env</a:t>
            </a:r>
            <a:r>
              <a:rPr lang="en-US" altLang="zh-CN" sz="1600" dirty="0">
                <a:latin typeface="Arial" charset="0"/>
                <a:ea typeface="宋体" charset="-122"/>
              </a:rPr>
              <a:t> python3</a:t>
            </a:r>
          </a:p>
          <a:p>
            <a:pPr eaLnBrk="1" hangingPunct="1">
              <a:buFont typeface="Arial" charset="0"/>
              <a:buNone/>
              <a:defRPr/>
            </a:pPr>
            <a:endParaRPr lang="en-US" altLang="zh-CN" sz="1600" dirty="0">
              <a:latin typeface="Arial" charset="0"/>
              <a:ea typeface="宋体" charset="-122"/>
            </a:endParaRPr>
          </a:p>
          <a:p>
            <a:pPr eaLnBrk="1" hangingPunct="1">
              <a:buFont typeface="Arial" charset="0"/>
              <a:buNone/>
              <a:defRPr/>
            </a:pPr>
            <a:r>
              <a:rPr lang="en-US" altLang="zh-CN" sz="1600" dirty="0">
                <a:latin typeface="Arial" charset="0"/>
                <a:ea typeface="宋体" charset="-122"/>
              </a:rPr>
              <a:t>from __future__ import </a:t>
            </a:r>
            <a:r>
              <a:rPr lang="en-US" altLang="zh-CN" sz="1600" dirty="0" err="1">
                <a:latin typeface="Arial" charset="0"/>
                <a:ea typeface="宋体" charset="-122"/>
              </a:rPr>
              <a:t>print_function</a:t>
            </a:r>
            <a:endParaRPr lang="en-US" altLang="zh-CN" sz="1600" dirty="0">
              <a:latin typeface="Arial" charset="0"/>
              <a:ea typeface="宋体" charset="-122"/>
            </a:endParaRPr>
          </a:p>
          <a:p>
            <a:pPr eaLnBrk="1" hangingPunct="1">
              <a:buFont typeface="Arial" charset="0"/>
              <a:buNone/>
              <a:defRPr/>
            </a:pPr>
            <a:r>
              <a:rPr lang="en-US" altLang="zh-CN" sz="1600" dirty="0">
                <a:latin typeface="Arial" charset="0"/>
                <a:ea typeface="宋体" charset="-122"/>
              </a:rPr>
              <a:t>import sys</a:t>
            </a:r>
          </a:p>
          <a:p>
            <a:pPr eaLnBrk="1" hangingPunct="1">
              <a:buFont typeface="Arial" charset="0"/>
              <a:buNone/>
              <a:defRPr/>
            </a:pPr>
            <a:r>
              <a:rPr lang="en-US" altLang="zh-CN" sz="1600" dirty="0">
                <a:latin typeface="Arial" charset="0"/>
                <a:ea typeface="宋体" charset="-122"/>
              </a:rPr>
              <a:t>from </a:t>
            </a:r>
            <a:r>
              <a:rPr lang="en-US" altLang="zh-CN" sz="1600" dirty="0" err="1">
                <a:latin typeface="Arial" charset="0"/>
                <a:ea typeface="宋体" charset="-122"/>
              </a:rPr>
              <a:t>pyspark</a:t>
            </a:r>
            <a:r>
              <a:rPr lang="en-US" altLang="zh-CN" sz="1600" dirty="0">
                <a:latin typeface="Arial" charset="0"/>
                <a:ea typeface="宋体" charset="-122"/>
              </a:rPr>
              <a:t> import </a:t>
            </a:r>
            <a:r>
              <a:rPr lang="en-US" altLang="zh-CN" sz="1600" dirty="0" err="1">
                <a:latin typeface="Arial" charset="0"/>
                <a:ea typeface="宋体" charset="-122"/>
              </a:rPr>
              <a:t>SparkContext</a:t>
            </a:r>
            <a:endParaRPr lang="en-US" altLang="zh-CN" sz="1600" dirty="0">
              <a:latin typeface="Arial" charset="0"/>
              <a:ea typeface="宋体" charset="-122"/>
            </a:endParaRPr>
          </a:p>
          <a:p>
            <a:pPr eaLnBrk="1" hangingPunct="1">
              <a:buFont typeface="Arial" charset="0"/>
              <a:buNone/>
              <a:defRPr/>
            </a:pPr>
            <a:r>
              <a:rPr lang="en-US" altLang="zh-CN" sz="1600" dirty="0">
                <a:latin typeface="Arial" charset="0"/>
                <a:ea typeface="宋体" charset="-122"/>
              </a:rPr>
              <a:t>from </a:t>
            </a:r>
            <a:r>
              <a:rPr lang="en-US" altLang="zh-CN" sz="1600" dirty="0" err="1">
                <a:latin typeface="Arial" charset="0"/>
                <a:ea typeface="宋体" charset="-122"/>
              </a:rPr>
              <a:t>pyspark.streaming</a:t>
            </a:r>
            <a:r>
              <a:rPr lang="en-US" altLang="zh-CN" sz="1600" dirty="0">
                <a:latin typeface="Arial" charset="0"/>
                <a:ea typeface="宋体" charset="-122"/>
              </a:rPr>
              <a:t> import </a:t>
            </a:r>
            <a:r>
              <a:rPr lang="en-US" altLang="zh-CN" sz="1600" dirty="0" err="1">
                <a:latin typeface="Arial" charset="0"/>
                <a:ea typeface="宋体" charset="-122"/>
              </a:rPr>
              <a:t>StreamingContext</a:t>
            </a:r>
            <a:endParaRPr lang="en-US" altLang="zh-CN" sz="1600" dirty="0">
              <a:latin typeface="Arial" charset="0"/>
              <a:ea typeface="宋体" charset="-122"/>
            </a:endParaRPr>
          </a:p>
          <a:p>
            <a:pPr eaLnBrk="1" hangingPunct="1">
              <a:buFont typeface="Arial" charset="0"/>
              <a:buNone/>
              <a:defRPr/>
            </a:pPr>
            <a:endParaRPr lang="en-US" altLang="zh-CN" sz="1600" dirty="0">
              <a:latin typeface="Arial" charset="0"/>
              <a:ea typeface="宋体" charset="-122"/>
            </a:endParaRPr>
          </a:p>
          <a:p>
            <a:pPr eaLnBrk="1" hangingPunct="1">
              <a:buFont typeface="Arial" charset="0"/>
              <a:buNone/>
              <a:defRPr/>
            </a:pPr>
            <a:r>
              <a:rPr lang="en-US" altLang="zh-CN" sz="1600" dirty="0">
                <a:latin typeface="Arial" charset="0"/>
                <a:ea typeface="宋体" charset="-122"/>
              </a:rPr>
              <a:t>if __name__ == "__main__":</a:t>
            </a:r>
          </a:p>
          <a:p>
            <a:pPr eaLnBrk="1" hangingPunct="1">
              <a:buFont typeface="Arial" charset="0"/>
              <a:buNone/>
              <a:defRPr/>
            </a:pPr>
            <a:r>
              <a:rPr lang="en-US" altLang="zh-CN" sz="1600" dirty="0">
                <a:latin typeface="Arial" charset="0"/>
                <a:ea typeface="宋体" charset="-122"/>
              </a:rPr>
              <a:t>    if </a:t>
            </a:r>
            <a:r>
              <a:rPr lang="en-US" altLang="zh-CN" sz="1600" dirty="0" err="1">
                <a:latin typeface="Arial" charset="0"/>
                <a:ea typeface="宋体" charset="-122"/>
              </a:rPr>
              <a:t>len</a:t>
            </a:r>
            <a:r>
              <a:rPr lang="en-US" altLang="zh-CN" sz="1600" dirty="0">
                <a:latin typeface="Arial" charset="0"/>
                <a:ea typeface="宋体" charset="-122"/>
              </a:rPr>
              <a:t>(</a:t>
            </a:r>
            <a:r>
              <a:rPr lang="en-US" altLang="zh-CN" sz="1600" dirty="0" err="1">
                <a:latin typeface="Arial" charset="0"/>
                <a:ea typeface="宋体" charset="-122"/>
              </a:rPr>
              <a:t>sys.argv</a:t>
            </a:r>
            <a:r>
              <a:rPr lang="en-US" altLang="zh-CN" sz="1600" dirty="0">
                <a:latin typeface="Arial" charset="0"/>
                <a:ea typeface="宋体" charset="-122"/>
              </a:rPr>
              <a:t>) != 3:</a:t>
            </a:r>
          </a:p>
          <a:p>
            <a:pPr eaLnBrk="1" hangingPunct="1">
              <a:buFont typeface="Arial" charset="0"/>
              <a:buNone/>
              <a:defRPr/>
            </a:pPr>
            <a:r>
              <a:rPr lang="en-US" altLang="zh-CN" sz="1600" dirty="0">
                <a:latin typeface="Arial" charset="0"/>
                <a:ea typeface="宋体" charset="-122"/>
              </a:rPr>
              <a:t>        print("Usage: NetworkWordCount.py &lt;hostname&gt; &lt;port&gt;", file=</a:t>
            </a:r>
            <a:r>
              <a:rPr lang="en-US" altLang="zh-CN" sz="1600" dirty="0" err="1">
                <a:latin typeface="Arial" charset="0"/>
                <a:ea typeface="宋体" charset="-122"/>
              </a:rPr>
              <a:t>sys.stderr</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exit(-1)</a:t>
            </a:r>
          </a:p>
          <a:p>
            <a:pPr eaLnBrk="1" hangingPunct="1">
              <a:buFont typeface="Arial" charset="0"/>
              <a:buNone/>
              <a:defRPr/>
            </a:pPr>
            <a:r>
              <a:rPr lang="en-US" altLang="zh-CN" sz="1600" dirty="0">
                <a:latin typeface="Arial" charset="0"/>
                <a:ea typeface="宋体" charset="-122"/>
              </a:rPr>
              <a:t>    sc = </a:t>
            </a:r>
            <a:r>
              <a:rPr lang="en-US" altLang="zh-CN" sz="1600" dirty="0" err="1">
                <a:latin typeface="Arial" charset="0"/>
                <a:ea typeface="宋体" charset="-122"/>
              </a:rPr>
              <a:t>SparkContext</a:t>
            </a:r>
            <a:r>
              <a:rPr lang="en-US" altLang="zh-CN" sz="1600" dirty="0">
                <a:latin typeface="Arial" charset="0"/>
                <a:ea typeface="宋体" charset="-122"/>
              </a:rPr>
              <a:t>(</a:t>
            </a:r>
            <a:r>
              <a:rPr lang="en-US" altLang="zh-CN" sz="1600" dirty="0" err="1">
                <a:latin typeface="Arial" charset="0"/>
                <a:ea typeface="宋体" charset="-122"/>
              </a:rPr>
              <a:t>appName</a:t>
            </a:r>
            <a:r>
              <a:rPr lang="en-US" altLang="zh-CN" sz="1600" dirty="0">
                <a:latin typeface="Arial" charset="0"/>
                <a:ea typeface="宋体" charset="-122"/>
              </a:rPr>
              <a:t>="</a:t>
            </a:r>
            <a:r>
              <a:rPr lang="en-US" altLang="zh-CN" sz="1600" dirty="0" err="1">
                <a:latin typeface="Arial" charset="0"/>
                <a:ea typeface="宋体" charset="-122"/>
              </a:rPr>
              <a:t>PythonStreamingNetworkWordCount</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ssc</a:t>
            </a:r>
            <a:r>
              <a:rPr lang="en-US" altLang="zh-CN" sz="1600" dirty="0">
                <a:latin typeface="Arial" charset="0"/>
                <a:ea typeface="宋体" charset="-122"/>
              </a:rPr>
              <a:t> = </a:t>
            </a:r>
            <a:r>
              <a:rPr lang="en-US" altLang="zh-CN" sz="1600" dirty="0" err="1">
                <a:latin typeface="Arial" charset="0"/>
                <a:ea typeface="宋体" charset="-122"/>
              </a:rPr>
              <a:t>StreamingContext</a:t>
            </a:r>
            <a:r>
              <a:rPr lang="en-US" altLang="zh-CN" sz="1600" dirty="0">
                <a:latin typeface="Arial" charset="0"/>
                <a:ea typeface="宋体" charset="-122"/>
              </a:rPr>
              <a:t>(sc, 1)</a:t>
            </a:r>
          </a:p>
          <a:p>
            <a:pPr eaLnBrk="1" hangingPunct="1">
              <a:buFont typeface="Arial" charset="0"/>
              <a:buNone/>
              <a:defRPr/>
            </a:pPr>
            <a:r>
              <a:rPr lang="en-US" altLang="zh-CN" sz="1600" dirty="0">
                <a:latin typeface="Arial" charset="0"/>
                <a:ea typeface="宋体" charset="-122"/>
              </a:rPr>
              <a:t>    lines = </a:t>
            </a:r>
            <a:r>
              <a:rPr lang="en-US" altLang="zh-CN" sz="1600" dirty="0" err="1">
                <a:latin typeface="Arial" charset="0"/>
                <a:ea typeface="宋体" charset="-122"/>
              </a:rPr>
              <a:t>ssc.</a:t>
            </a:r>
            <a:r>
              <a:rPr lang="en-US" altLang="zh-CN" sz="1600" b="1" dirty="0" err="1">
                <a:latin typeface="Arial" charset="0"/>
                <a:ea typeface="宋体" charset="-122"/>
              </a:rPr>
              <a:t>socketTextStream</a:t>
            </a:r>
            <a:r>
              <a:rPr lang="en-US" altLang="zh-CN" sz="1600" dirty="0">
                <a:latin typeface="Arial" charset="0"/>
                <a:ea typeface="宋体" charset="-122"/>
              </a:rPr>
              <a:t>(</a:t>
            </a:r>
            <a:r>
              <a:rPr lang="en-US" altLang="zh-CN" sz="1600" dirty="0" err="1">
                <a:latin typeface="Arial" charset="0"/>
                <a:ea typeface="宋体" charset="-122"/>
              </a:rPr>
              <a:t>sys.argv</a:t>
            </a:r>
            <a:r>
              <a:rPr lang="en-US" altLang="zh-CN" sz="1600" dirty="0">
                <a:latin typeface="Arial" charset="0"/>
                <a:ea typeface="宋体" charset="-122"/>
              </a:rPr>
              <a:t>[1], </a:t>
            </a:r>
            <a:r>
              <a:rPr lang="en-US" altLang="zh-CN" sz="1600" dirty="0" err="1">
                <a:latin typeface="Arial" charset="0"/>
                <a:ea typeface="宋体" charset="-122"/>
              </a:rPr>
              <a:t>int</a:t>
            </a:r>
            <a:r>
              <a:rPr lang="en-US" altLang="zh-CN" sz="1600" dirty="0">
                <a:latin typeface="Arial" charset="0"/>
                <a:ea typeface="宋体" charset="-122"/>
              </a:rPr>
              <a:t>(</a:t>
            </a:r>
            <a:r>
              <a:rPr lang="en-US" altLang="zh-CN" sz="1600" dirty="0" err="1">
                <a:latin typeface="Arial" charset="0"/>
                <a:ea typeface="宋体" charset="-122"/>
              </a:rPr>
              <a:t>sys.argv</a:t>
            </a:r>
            <a:r>
              <a:rPr lang="en-US" altLang="zh-CN" sz="1600" dirty="0">
                <a:latin typeface="Arial" charset="0"/>
                <a:ea typeface="宋体" charset="-122"/>
              </a:rPr>
              <a:t>[2]))</a:t>
            </a:r>
          </a:p>
          <a:p>
            <a:pPr eaLnBrk="1" hangingPunct="1">
              <a:buFont typeface="Arial" charset="0"/>
              <a:buNone/>
              <a:defRPr/>
            </a:pPr>
            <a:r>
              <a:rPr lang="en-US" altLang="zh-CN" sz="1600" dirty="0">
                <a:latin typeface="Arial" charset="0"/>
                <a:ea typeface="宋体" charset="-122"/>
              </a:rPr>
              <a:t>    counts = </a:t>
            </a:r>
            <a:r>
              <a:rPr lang="en-US" altLang="zh-CN" sz="1600" dirty="0" err="1">
                <a:latin typeface="Arial" charset="0"/>
                <a:ea typeface="宋体" charset="-122"/>
              </a:rPr>
              <a:t>lines.flatMap</a:t>
            </a:r>
            <a:r>
              <a:rPr lang="en-US" altLang="zh-CN" sz="1600" dirty="0">
                <a:latin typeface="Arial" charset="0"/>
                <a:ea typeface="宋体" charset="-122"/>
              </a:rPr>
              <a:t>(lambda line: </a:t>
            </a:r>
            <a:r>
              <a:rPr lang="en-US" altLang="zh-CN" sz="1600" dirty="0" err="1">
                <a:latin typeface="Arial" charset="0"/>
                <a:ea typeface="宋体" charset="-122"/>
              </a:rPr>
              <a:t>line.split</a:t>
            </a:r>
            <a:r>
              <a:rPr lang="en-US" altLang="zh-CN" sz="1600" dirty="0">
                <a:latin typeface="Arial" charset="0"/>
                <a:ea typeface="宋体" charset="-122"/>
              </a:rPr>
              <a:t>(" ")) \</a:t>
            </a:r>
          </a:p>
          <a:p>
            <a:pPr eaLnBrk="1" hangingPunct="1">
              <a:buFont typeface="Arial" charset="0"/>
              <a:buNone/>
              <a:defRPr/>
            </a:pPr>
            <a:r>
              <a:rPr lang="en-US" altLang="zh-CN" sz="1600" dirty="0">
                <a:latin typeface="Arial" charset="0"/>
                <a:ea typeface="宋体" charset="-122"/>
              </a:rPr>
              <a:t>                  .map(lambda word: (word, 1)) \</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reduceByKey</a:t>
            </a:r>
            <a:r>
              <a:rPr lang="en-US" altLang="zh-CN" sz="1600" dirty="0">
                <a:latin typeface="Arial" charset="0"/>
                <a:ea typeface="宋体" charset="-122"/>
              </a:rPr>
              <a:t>(lambda a, b: </a:t>
            </a:r>
            <a:r>
              <a:rPr lang="en-US" altLang="zh-CN" sz="1600" dirty="0" err="1">
                <a:latin typeface="Arial" charset="0"/>
                <a:ea typeface="宋体" charset="-122"/>
              </a:rPr>
              <a:t>a+b</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counts.pprint</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ssc.start</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ssc.awaitTermination</a:t>
            </a:r>
            <a:r>
              <a:rPr lang="en-US" altLang="zh-CN" sz="1600" dirty="0">
                <a:latin typeface="Arial" charset="0"/>
                <a:ea typeface="宋体" charset="-122"/>
              </a:rPr>
              <a:t>()</a:t>
            </a:r>
            <a:endParaRPr lang="zh-CN" altLang="en-US" sz="1600" dirty="0">
              <a:latin typeface="Arial" charset="0"/>
              <a:ea typeface="宋体" charset="-122"/>
            </a:endParaRPr>
          </a:p>
        </p:txBody>
      </p:sp>
    </p:spTree>
    <p:extLst>
      <p:ext uri="{BB962C8B-B14F-4D97-AF65-F5344CB8AC3E}">
        <p14:creationId xmlns:p14="http://schemas.microsoft.com/office/powerpoint/2010/main" val="372646443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B16916-6EF1-4358-9AA0-53D4244EEE5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0F2340F-85FE-4498-A94E-9B21C701CEF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8AD362B-B85F-41EB-8D6D-1B716215B01D}"/>
              </a:ext>
            </a:extLst>
          </p:cNvPr>
          <p:cNvSpPr>
            <a:spLocks noGrp="1"/>
          </p:cNvSpPr>
          <p:nvPr>
            <p:ph type="body" sz="quarter" idx="16"/>
          </p:nvPr>
        </p:nvSpPr>
        <p:spPr/>
        <p:txBody>
          <a:bodyPr/>
          <a:lstStyle/>
          <a:p>
            <a:endParaRPr lang="zh-CN" altLang="en-US"/>
          </a:p>
        </p:txBody>
      </p:sp>
      <p:sp>
        <p:nvSpPr>
          <p:cNvPr id="6" name="矩形 3">
            <a:extLst>
              <a:ext uri="{FF2B5EF4-FFF2-40B4-BE49-F238E27FC236}">
                <a16:creationId xmlns:a16="http://schemas.microsoft.com/office/drawing/2014/main" id="{108CD580-5758-4311-946D-D68719D9C9DF}"/>
              </a:ext>
            </a:extLst>
          </p:cNvPr>
          <p:cNvSpPr>
            <a:spLocks noChangeArrowheads="1"/>
          </p:cNvSpPr>
          <p:nvPr/>
        </p:nvSpPr>
        <p:spPr bwMode="auto">
          <a:xfrm>
            <a:off x="965200" y="2539429"/>
            <a:ext cx="8442325"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rPr>
              <a:t>$ cd /usr/local/spark/mycode/streaming/socket</a:t>
            </a:r>
          </a:p>
          <a:p>
            <a:pPr eaLnBrk="1" hangingPunct="1">
              <a:spcBef>
                <a:spcPct val="0"/>
              </a:spcBef>
              <a:buFontTx/>
              <a:buNone/>
            </a:pPr>
            <a:r>
              <a:rPr lang="en-US" altLang="zh-CN" sz="2000">
                <a:solidFill>
                  <a:schemeClr val="bg1"/>
                </a:solidFill>
              </a:rPr>
              <a:t>$ /usr/local/spark/bin/spark-submit NetworkWordCount.py localhost 9999</a:t>
            </a:r>
          </a:p>
        </p:txBody>
      </p:sp>
      <p:sp>
        <p:nvSpPr>
          <p:cNvPr id="8" name="TextBox 4">
            <a:extLst>
              <a:ext uri="{FF2B5EF4-FFF2-40B4-BE49-F238E27FC236}">
                <a16:creationId xmlns:a16="http://schemas.microsoft.com/office/drawing/2014/main" id="{7A8AEA92-51EC-4080-A19E-D4C6325972D4}"/>
              </a:ext>
            </a:extLst>
          </p:cNvPr>
          <p:cNvSpPr txBox="1">
            <a:spLocks noChangeArrowheads="1"/>
          </p:cNvSpPr>
          <p:nvPr/>
        </p:nvSpPr>
        <p:spPr bwMode="auto">
          <a:xfrm>
            <a:off x="1041400" y="2082229"/>
            <a:ext cx="73404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latin typeface="+mj-ea"/>
                <a:ea typeface="+mj-ea"/>
              </a:rPr>
              <a:t>再新建一个终端（记作</a:t>
            </a:r>
            <a:r>
              <a:rPr lang="en-US" altLang="zh-CN" sz="1800">
                <a:latin typeface="+mj-ea"/>
                <a:ea typeface="+mj-ea"/>
              </a:rPr>
              <a:t>“</a:t>
            </a:r>
            <a:r>
              <a:rPr lang="zh-CN" altLang="zh-CN" sz="1800">
                <a:latin typeface="+mj-ea"/>
                <a:ea typeface="+mj-ea"/>
              </a:rPr>
              <a:t>流计算终端</a:t>
            </a:r>
            <a:r>
              <a:rPr lang="en-US" altLang="zh-CN" sz="1800">
                <a:latin typeface="+mj-ea"/>
                <a:ea typeface="+mj-ea"/>
              </a:rPr>
              <a:t>”</a:t>
            </a:r>
            <a:r>
              <a:rPr lang="zh-CN" altLang="zh-CN" sz="1800">
                <a:latin typeface="+mj-ea"/>
                <a:ea typeface="+mj-ea"/>
              </a:rPr>
              <a:t>），执行如下代码启动流计算：</a:t>
            </a:r>
            <a:endParaRPr lang="zh-CN" altLang="en-US" sz="1800">
              <a:latin typeface="+mj-ea"/>
              <a:ea typeface="+mj-ea"/>
            </a:endParaRPr>
          </a:p>
        </p:txBody>
      </p:sp>
      <p:sp>
        <p:nvSpPr>
          <p:cNvPr id="10" name="TextBox 5">
            <a:extLst>
              <a:ext uri="{FF2B5EF4-FFF2-40B4-BE49-F238E27FC236}">
                <a16:creationId xmlns:a16="http://schemas.microsoft.com/office/drawing/2014/main" id="{1A0EEC05-A3EA-4AB8-A3A9-1AEE7831D9C8}"/>
              </a:ext>
            </a:extLst>
          </p:cNvPr>
          <p:cNvSpPr txBox="1">
            <a:spLocks noChangeArrowheads="1"/>
          </p:cNvSpPr>
          <p:nvPr/>
        </p:nvSpPr>
        <p:spPr bwMode="auto">
          <a:xfrm>
            <a:off x="1054100" y="4469829"/>
            <a:ext cx="3492500" cy="2032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Time: 2018-12-24 11:30:26</a:t>
            </a:r>
            <a:endParaRPr lang="zh-CN" altLang="zh-CN" sz="1800">
              <a:solidFill>
                <a:schemeClr val="bg1"/>
              </a:solidFill>
            </a:endParaRPr>
          </a:p>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('Spark', 1)</a:t>
            </a:r>
            <a:endParaRPr lang="zh-CN" altLang="zh-CN" sz="1800">
              <a:solidFill>
                <a:schemeClr val="bg1"/>
              </a:solidFill>
            </a:endParaRPr>
          </a:p>
          <a:p>
            <a:pPr eaLnBrk="1" hangingPunct="1">
              <a:spcBef>
                <a:spcPct val="0"/>
              </a:spcBef>
              <a:buFontTx/>
              <a:buNone/>
            </a:pPr>
            <a:r>
              <a:rPr lang="en-US" altLang="zh-CN" sz="1800">
                <a:solidFill>
                  <a:schemeClr val="bg1"/>
                </a:solidFill>
              </a:rPr>
              <a:t>('love', 1)</a:t>
            </a:r>
            <a:endParaRPr lang="zh-CN" altLang="zh-CN" sz="1800">
              <a:solidFill>
                <a:schemeClr val="bg1"/>
              </a:solidFill>
            </a:endParaRPr>
          </a:p>
          <a:p>
            <a:pPr eaLnBrk="1" hangingPunct="1">
              <a:spcBef>
                <a:spcPct val="0"/>
              </a:spcBef>
              <a:buFontTx/>
              <a:buNone/>
            </a:pPr>
            <a:r>
              <a:rPr lang="en-US" altLang="zh-CN" sz="1800">
                <a:solidFill>
                  <a:schemeClr val="bg1"/>
                </a:solidFill>
              </a:rPr>
              <a:t>('I', 1)</a:t>
            </a:r>
            <a:endParaRPr lang="zh-CN" altLang="zh-CN" sz="1800">
              <a:solidFill>
                <a:schemeClr val="bg1"/>
              </a:solidFill>
            </a:endParaRPr>
          </a:p>
          <a:p>
            <a:pPr eaLnBrk="1" hangingPunct="1">
              <a:spcBef>
                <a:spcPct val="0"/>
              </a:spcBef>
              <a:buFontTx/>
              <a:buNone/>
            </a:pPr>
            <a:r>
              <a:rPr lang="en-US" altLang="zh-CN" sz="1800">
                <a:solidFill>
                  <a:schemeClr val="bg1"/>
                </a:solidFill>
              </a:rPr>
              <a:t>(spark,1) </a:t>
            </a:r>
            <a:endParaRPr lang="zh-CN" altLang="en-US" sz="1800">
              <a:solidFill>
                <a:schemeClr val="bg1"/>
              </a:solidFill>
            </a:endParaRPr>
          </a:p>
        </p:txBody>
      </p:sp>
      <p:sp>
        <p:nvSpPr>
          <p:cNvPr id="12" name="矩形 4">
            <a:extLst>
              <a:ext uri="{FF2B5EF4-FFF2-40B4-BE49-F238E27FC236}">
                <a16:creationId xmlns:a16="http://schemas.microsoft.com/office/drawing/2014/main" id="{4A51D407-ED16-48BB-A225-0B38D448B0B0}"/>
              </a:ext>
            </a:extLst>
          </p:cNvPr>
          <p:cNvSpPr>
            <a:spLocks noChangeArrowheads="1"/>
          </p:cNvSpPr>
          <p:nvPr/>
        </p:nvSpPr>
        <p:spPr bwMode="auto">
          <a:xfrm>
            <a:off x="965200" y="3444304"/>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800">
                <a:latin typeface="+mj-ea"/>
                <a:ea typeface="+mj-ea"/>
              </a:rPr>
              <a:t>可以在</a:t>
            </a:r>
            <a:r>
              <a:rPr lang="en-US" altLang="zh-CN" sz="1800">
                <a:latin typeface="+mj-ea"/>
                <a:ea typeface="+mj-ea"/>
              </a:rPr>
              <a:t>nc</a:t>
            </a:r>
            <a:r>
              <a:rPr lang="zh-CN" altLang="en-US" sz="1800">
                <a:latin typeface="+mj-ea"/>
                <a:ea typeface="+mj-ea"/>
              </a:rPr>
              <a:t>窗口中随意输入一些单词，监听窗口就会自动获得单词数据流信息，在监听窗口每隔</a:t>
            </a:r>
            <a:r>
              <a:rPr lang="en-US" altLang="zh-CN" sz="1800">
                <a:latin typeface="+mj-ea"/>
                <a:ea typeface="+mj-ea"/>
              </a:rPr>
              <a:t>1</a:t>
            </a:r>
            <a:r>
              <a:rPr lang="zh-CN" altLang="en-US" sz="1800">
                <a:latin typeface="+mj-ea"/>
                <a:ea typeface="+mj-ea"/>
              </a:rPr>
              <a:t>秒就会打印出词频统计信息，大概会在屏幕上出现类似如下的结果：</a:t>
            </a:r>
          </a:p>
        </p:txBody>
      </p:sp>
      <p:sp>
        <p:nvSpPr>
          <p:cNvPr id="14" name="矩形 2">
            <a:extLst>
              <a:ext uri="{FF2B5EF4-FFF2-40B4-BE49-F238E27FC236}">
                <a16:creationId xmlns:a16="http://schemas.microsoft.com/office/drawing/2014/main" id="{A5B25945-460D-47EB-A250-110C1F0A6749}"/>
              </a:ext>
            </a:extLst>
          </p:cNvPr>
          <p:cNvSpPr>
            <a:spLocks noChangeArrowheads="1"/>
          </p:cNvSpPr>
          <p:nvPr/>
        </p:nvSpPr>
        <p:spPr bwMode="auto">
          <a:xfrm>
            <a:off x="1041400" y="1015429"/>
            <a:ext cx="4595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mj-ea"/>
                <a:ea typeface="+mj-ea"/>
              </a:rPr>
              <a:t>新打开一个窗口作为</a:t>
            </a:r>
            <a:r>
              <a:rPr lang="en-US" altLang="zh-CN" sz="1800" dirty="0" err="1">
                <a:latin typeface="+mj-ea"/>
                <a:ea typeface="+mj-ea"/>
              </a:rPr>
              <a:t>nc</a:t>
            </a:r>
            <a:r>
              <a:rPr lang="zh-CN" altLang="en-US" sz="1800" dirty="0">
                <a:latin typeface="+mj-ea"/>
                <a:ea typeface="+mj-ea"/>
              </a:rPr>
              <a:t>窗口，启动</a:t>
            </a:r>
            <a:r>
              <a:rPr lang="en-US" altLang="zh-CN" sz="1800" dirty="0" err="1">
                <a:latin typeface="+mj-ea"/>
                <a:ea typeface="+mj-ea"/>
              </a:rPr>
              <a:t>nc</a:t>
            </a:r>
            <a:r>
              <a:rPr lang="zh-CN" altLang="en-US" sz="1800" dirty="0">
                <a:latin typeface="+mj-ea"/>
                <a:ea typeface="+mj-ea"/>
              </a:rPr>
              <a:t>程序：</a:t>
            </a:r>
          </a:p>
        </p:txBody>
      </p:sp>
      <p:sp>
        <p:nvSpPr>
          <p:cNvPr id="16" name="矩形 3">
            <a:extLst>
              <a:ext uri="{FF2B5EF4-FFF2-40B4-BE49-F238E27FC236}">
                <a16:creationId xmlns:a16="http://schemas.microsoft.com/office/drawing/2014/main" id="{0BA9378D-E7F8-4010-B6A8-B41CFEECA283}"/>
              </a:ext>
            </a:extLst>
          </p:cNvPr>
          <p:cNvSpPr>
            <a:spLocks noChangeArrowheads="1"/>
          </p:cNvSpPr>
          <p:nvPr/>
        </p:nvSpPr>
        <p:spPr bwMode="auto">
          <a:xfrm>
            <a:off x="1117600" y="1472629"/>
            <a:ext cx="1947863" cy="461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 </a:t>
            </a:r>
            <a:r>
              <a:rPr lang="en-US" altLang="zh-CN" sz="2400" dirty="0" err="1">
                <a:solidFill>
                  <a:schemeClr val="bg1"/>
                </a:solidFill>
              </a:rPr>
              <a:t>nc</a:t>
            </a:r>
            <a:r>
              <a:rPr lang="en-US" altLang="zh-CN" sz="2400" dirty="0">
                <a:solidFill>
                  <a:schemeClr val="bg1"/>
                </a:solidFill>
              </a:rPr>
              <a:t> -</a:t>
            </a:r>
            <a:r>
              <a:rPr lang="en-US" altLang="zh-CN" sz="2400" dirty="0" err="1">
                <a:solidFill>
                  <a:schemeClr val="bg1"/>
                </a:solidFill>
              </a:rPr>
              <a:t>lk</a:t>
            </a:r>
            <a:r>
              <a:rPr lang="en-US" altLang="zh-CN" sz="2400" dirty="0">
                <a:solidFill>
                  <a:schemeClr val="bg1"/>
                </a:solidFill>
              </a:rPr>
              <a:t> 9999</a:t>
            </a:r>
          </a:p>
        </p:txBody>
      </p:sp>
    </p:spTree>
    <p:extLst>
      <p:ext uri="{BB962C8B-B14F-4D97-AF65-F5344CB8AC3E}">
        <p14:creationId xmlns:p14="http://schemas.microsoft.com/office/powerpoint/2010/main" val="357128537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2FC3384-93B7-4F0E-8659-91A34987C63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1E805A6-1C19-47DB-8703-BC7A7356EC21}"/>
              </a:ext>
            </a:extLst>
          </p:cNvPr>
          <p:cNvSpPr>
            <a:spLocks noGrp="1"/>
          </p:cNvSpPr>
          <p:nvPr>
            <p:ph type="body" sz="quarter" idx="15"/>
          </p:nvPr>
        </p:nvSpPr>
        <p:spPr/>
        <p:txBody>
          <a:bodyPr/>
          <a:lstStyle/>
          <a:p>
            <a:r>
              <a:rPr lang="en-US" altLang="zh-CN" dirty="0"/>
              <a:t>7.4.2 </a:t>
            </a:r>
            <a:r>
              <a:rPr lang="zh-CN" altLang="en-US" dirty="0"/>
              <a:t>套接字流</a:t>
            </a:r>
          </a:p>
        </p:txBody>
      </p:sp>
      <p:sp>
        <p:nvSpPr>
          <p:cNvPr id="4" name="文本占位符 3">
            <a:extLst>
              <a:ext uri="{FF2B5EF4-FFF2-40B4-BE49-F238E27FC236}">
                <a16:creationId xmlns:a16="http://schemas.microsoft.com/office/drawing/2014/main" id="{33C7B054-0834-41AD-A0D5-C990BDD0CB42}"/>
              </a:ext>
            </a:extLst>
          </p:cNvPr>
          <p:cNvSpPr>
            <a:spLocks noGrp="1"/>
          </p:cNvSpPr>
          <p:nvPr>
            <p:ph type="body" sz="quarter" idx="16"/>
          </p:nvPr>
        </p:nvSpPr>
        <p:spPr/>
        <p:txBody>
          <a:bodyPr/>
          <a:lstStyle/>
          <a:p>
            <a:r>
              <a:rPr lang="en-US" altLang="zh-CN" sz="2400" b="1" dirty="0">
                <a:solidFill>
                  <a:srgbClr val="FF0000"/>
                </a:solidFill>
              </a:rPr>
              <a:t>3.1. </a:t>
            </a:r>
            <a:r>
              <a:rPr lang="zh-CN" altLang="en-US" sz="2400" b="1" dirty="0">
                <a:solidFill>
                  <a:srgbClr val="FF0000"/>
                </a:solidFill>
              </a:rPr>
              <a:t>使用</a:t>
            </a:r>
            <a:r>
              <a:rPr lang="en-US" altLang="zh-CN" sz="2400" b="1" dirty="0">
                <a:solidFill>
                  <a:srgbClr val="FF0000"/>
                </a:solidFill>
              </a:rPr>
              <a:t>Socket</a:t>
            </a:r>
            <a:r>
              <a:rPr lang="zh-CN" altLang="en-US" sz="2400" b="1" dirty="0">
                <a:solidFill>
                  <a:srgbClr val="FF0000"/>
                </a:solidFill>
              </a:rPr>
              <a:t>编程实现自定义数据源（</a:t>
            </a:r>
            <a:r>
              <a:rPr lang="en-US" altLang="zh-CN" sz="2400" b="1" dirty="0" err="1">
                <a:solidFill>
                  <a:srgbClr val="FF0000"/>
                </a:solidFill>
              </a:rPr>
              <a:t>Jupyter</a:t>
            </a:r>
            <a:r>
              <a:rPr lang="en-US" altLang="zh-CN" sz="2400" b="1" dirty="0">
                <a:solidFill>
                  <a:srgbClr val="FF0000"/>
                </a:solidFill>
              </a:rPr>
              <a:t> Notebook</a:t>
            </a:r>
            <a:r>
              <a:rPr lang="zh-CN" altLang="en-US" sz="2400" b="1" dirty="0">
                <a:solidFill>
                  <a:srgbClr val="FF0000"/>
                </a:solidFill>
              </a:rPr>
              <a:t>）</a:t>
            </a:r>
            <a:endParaRPr lang="zh-CN" altLang="en-US" sz="2400" dirty="0">
              <a:solidFill>
                <a:srgbClr val="FF0000"/>
              </a:solidFill>
            </a:endParaRPr>
          </a:p>
          <a:p>
            <a:r>
              <a:rPr lang="zh-CN" altLang="en-US" sz="2400" dirty="0"/>
              <a:t>下面我们再前进一步，把数据源头的产生方式修改一下，不要使用</a:t>
            </a:r>
            <a:r>
              <a:rPr lang="en-US" altLang="zh-CN" sz="2400" dirty="0" err="1"/>
              <a:t>nc</a:t>
            </a:r>
            <a:r>
              <a:rPr lang="zh-CN" altLang="en-US" sz="2400" dirty="0"/>
              <a:t>程序，而是采用自己编写的程序产生</a:t>
            </a:r>
            <a:r>
              <a:rPr lang="en-US" altLang="zh-CN" sz="2400" dirty="0"/>
              <a:t>Socket</a:t>
            </a:r>
            <a:r>
              <a:rPr lang="zh-CN" altLang="en-US" sz="2400" dirty="0"/>
              <a:t>数据源，这是服务器程序</a:t>
            </a:r>
          </a:p>
          <a:p>
            <a:endParaRPr lang="zh-CN" altLang="en-US" dirty="0"/>
          </a:p>
        </p:txBody>
      </p:sp>
      <p:pic>
        <p:nvPicPr>
          <p:cNvPr id="5" name="图片 4">
            <a:extLst>
              <a:ext uri="{FF2B5EF4-FFF2-40B4-BE49-F238E27FC236}">
                <a16:creationId xmlns:a16="http://schemas.microsoft.com/office/drawing/2014/main" id="{55BE5E75-1122-4208-8F05-5A2B73924602}"/>
              </a:ext>
            </a:extLst>
          </p:cNvPr>
          <p:cNvPicPr>
            <a:picLocks noChangeAspect="1"/>
          </p:cNvPicPr>
          <p:nvPr/>
        </p:nvPicPr>
        <p:blipFill>
          <a:blip r:embed="rId2"/>
          <a:stretch>
            <a:fillRect/>
          </a:stretch>
        </p:blipFill>
        <p:spPr>
          <a:xfrm>
            <a:off x="-255348" y="2667904"/>
            <a:ext cx="5721428" cy="2679655"/>
          </a:xfrm>
          <a:prstGeom prst="rect">
            <a:avLst/>
          </a:prstGeom>
        </p:spPr>
      </p:pic>
      <p:pic>
        <p:nvPicPr>
          <p:cNvPr id="7" name="图片 6">
            <a:extLst>
              <a:ext uri="{FF2B5EF4-FFF2-40B4-BE49-F238E27FC236}">
                <a16:creationId xmlns:a16="http://schemas.microsoft.com/office/drawing/2014/main" id="{A74443B7-3B1D-4631-9E8A-65BA1CFF99CB}"/>
              </a:ext>
            </a:extLst>
          </p:cNvPr>
          <p:cNvPicPr>
            <a:picLocks noChangeAspect="1"/>
          </p:cNvPicPr>
          <p:nvPr/>
        </p:nvPicPr>
        <p:blipFill>
          <a:blip r:embed="rId3"/>
          <a:stretch>
            <a:fillRect/>
          </a:stretch>
        </p:blipFill>
        <p:spPr>
          <a:xfrm>
            <a:off x="5466080" y="2739989"/>
            <a:ext cx="7018130" cy="2157131"/>
          </a:xfrm>
          <a:prstGeom prst="rect">
            <a:avLst/>
          </a:prstGeom>
        </p:spPr>
      </p:pic>
      <p:pic>
        <p:nvPicPr>
          <p:cNvPr id="8" name="图片 7">
            <a:extLst>
              <a:ext uri="{FF2B5EF4-FFF2-40B4-BE49-F238E27FC236}">
                <a16:creationId xmlns:a16="http://schemas.microsoft.com/office/drawing/2014/main" id="{7CB06A71-4AE0-4FB1-ACA8-AF75CB85E215}"/>
              </a:ext>
            </a:extLst>
          </p:cNvPr>
          <p:cNvPicPr>
            <a:picLocks noChangeAspect="1"/>
          </p:cNvPicPr>
          <p:nvPr/>
        </p:nvPicPr>
        <p:blipFill>
          <a:blip r:embed="rId4"/>
          <a:stretch>
            <a:fillRect/>
          </a:stretch>
        </p:blipFill>
        <p:spPr>
          <a:xfrm>
            <a:off x="5773682" y="4866640"/>
            <a:ext cx="5721428" cy="1830420"/>
          </a:xfrm>
          <a:prstGeom prst="rect">
            <a:avLst/>
          </a:prstGeom>
        </p:spPr>
      </p:pic>
    </p:spTree>
    <p:extLst>
      <p:ext uri="{BB962C8B-B14F-4D97-AF65-F5344CB8AC3E}">
        <p14:creationId xmlns:p14="http://schemas.microsoft.com/office/powerpoint/2010/main" val="767637479"/>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A223E7A-F502-4E4C-A948-8326E150283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EE873CB-4F94-43EE-B324-6CEB9B035A9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76D5EE9-8B9D-48D0-8A9D-68A46A63C697}"/>
              </a:ext>
            </a:extLst>
          </p:cNvPr>
          <p:cNvSpPr>
            <a:spLocks noGrp="1"/>
          </p:cNvSpPr>
          <p:nvPr>
            <p:ph type="body" sz="quarter" idx="16"/>
          </p:nvPr>
        </p:nvSpPr>
        <p:spPr/>
        <p:txBody>
          <a:bodyPr/>
          <a:lstStyle/>
          <a:p>
            <a:r>
              <a:rPr lang="zh-CN" altLang="en-US" dirty="0"/>
              <a:t>启动服务器程序</a:t>
            </a:r>
            <a:endParaRPr lang="en-US" altLang="zh-CN" dirty="0"/>
          </a:p>
          <a:p>
            <a:r>
              <a:rPr lang="zh-CN" altLang="en-US" dirty="0"/>
              <a:t>然后启动客户端程序，即</a:t>
            </a:r>
            <a:r>
              <a:rPr lang="en-US" altLang="zh-CN" sz="2400" dirty="0" err="1">
                <a:latin typeface="+mj-ea"/>
                <a:ea typeface="+mj-ea"/>
              </a:rPr>
              <a:t>NetworkWordCount</a:t>
            </a:r>
            <a:r>
              <a:rPr lang="en-US" altLang="zh-CN" dirty="0" err="1"/>
              <a:t>.ipynb</a:t>
            </a:r>
            <a:endParaRPr lang="zh-CN" altLang="en-US" dirty="0"/>
          </a:p>
        </p:txBody>
      </p:sp>
      <p:pic>
        <p:nvPicPr>
          <p:cNvPr id="6" name="图片 5">
            <a:extLst>
              <a:ext uri="{FF2B5EF4-FFF2-40B4-BE49-F238E27FC236}">
                <a16:creationId xmlns:a16="http://schemas.microsoft.com/office/drawing/2014/main" id="{A810FF2A-4010-4956-B304-B5F881EA4635}"/>
              </a:ext>
            </a:extLst>
          </p:cNvPr>
          <p:cNvPicPr>
            <a:picLocks noChangeAspect="1"/>
          </p:cNvPicPr>
          <p:nvPr/>
        </p:nvPicPr>
        <p:blipFill>
          <a:blip r:embed="rId2"/>
          <a:stretch>
            <a:fillRect/>
          </a:stretch>
        </p:blipFill>
        <p:spPr>
          <a:xfrm>
            <a:off x="93246" y="2337185"/>
            <a:ext cx="6348193" cy="3010374"/>
          </a:xfrm>
          <a:prstGeom prst="rect">
            <a:avLst/>
          </a:prstGeom>
        </p:spPr>
      </p:pic>
      <p:pic>
        <p:nvPicPr>
          <p:cNvPr id="8" name="图片 7">
            <a:extLst>
              <a:ext uri="{FF2B5EF4-FFF2-40B4-BE49-F238E27FC236}">
                <a16:creationId xmlns:a16="http://schemas.microsoft.com/office/drawing/2014/main" id="{70DF45EC-54DF-46E4-A032-F2258B696EA7}"/>
              </a:ext>
            </a:extLst>
          </p:cNvPr>
          <p:cNvPicPr>
            <a:picLocks noChangeAspect="1"/>
          </p:cNvPicPr>
          <p:nvPr/>
        </p:nvPicPr>
        <p:blipFill>
          <a:blip r:embed="rId3"/>
          <a:stretch>
            <a:fillRect/>
          </a:stretch>
        </p:blipFill>
        <p:spPr>
          <a:xfrm>
            <a:off x="6441439" y="2337185"/>
            <a:ext cx="7018130" cy="2157131"/>
          </a:xfrm>
          <a:prstGeom prst="rect">
            <a:avLst/>
          </a:prstGeom>
        </p:spPr>
      </p:pic>
      <p:pic>
        <p:nvPicPr>
          <p:cNvPr id="10" name="图片 9">
            <a:extLst>
              <a:ext uri="{FF2B5EF4-FFF2-40B4-BE49-F238E27FC236}">
                <a16:creationId xmlns:a16="http://schemas.microsoft.com/office/drawing/2014/main" id="{2EF4A409-290F-421D-9789-090B85ED6FEB}"/>
              </a:ext>
            </a:extLst>
          </p:cNvPr>
          <p:cNvPicPr>
            <a:picLocks noChangeAspect="1"/>
          </p:cNvPicPr>
          <p:nvPr/>
        </p:nvPicPr>
        <p:blipFill>
          <a:blip r:embed="rId4"/>
          <a:stretch>
            <a:fillRect/>
          </a:stretch>
        </p:blipFill>
        <p:spPr>
          <a:xfrm>
            <a:off x="6749041" y="4463836"/>
            <a:ext cx="5721428" cy="1830420"/>
          </a:xfrm>
          <a:prstGeom prst="rect">
            <a:avLst/>
          </a:prstGeom>
        </p:spPr>
      </p:pic>
      <p:sp>
        <p:nvSpPr>
          <p:cNvPr id="12" name="文本框 11">
            <a:extLst>
              <a:ext uri="{FF2B5EF4-FFF2-40B4-BE49-F238E27FC236}">
                <a16:creationId xmlns:a16="http://schemas.microsoft.com/office/drawing/2014/main" id="{A258E667-2E9A-4660-9CEA-B17410FEA5D2}"/>
              </a:ext>
            </a:extLst>
          </p:cNvPr>
          <p:cNvSpPr txBox="1"/>
          <p:nvPr/>
        </p:nvSpPr>
        <p:spPr>
          <a:xfrm>
            <a:off x="8496300" y="6430918"/>
            <a:ext cx="2598420" cy="369332"/>
          </a:xfrm>
          <a:prstGeom prst="rect">
            <a:avLst/>
          </a:prstGeom>
          <a:noFill/>
        </p:spPr>
        <p:txBody>
          <a:bodyPr wrap="square">
            <a:spAutoFit/>
          </a:bodyPr>
          <a:lstStyle/>
          <a:p>
            <a:r>
              <a:rPr lang="zh-CN" altLang="en-US" dirty="0"/>
              <a:t>服务器程序</a:t>
            </a:r>
          </a:p>
        </p:txBody>
      </p:sp>
      <p:sp>
        <p:nvSpPr>
          <p:cNvPr id="14" name="文本框 13">
            <a:extLst>
              <a:ext uri="{FF2B5EF4-FFF2-40B4-BE49-F238E27FC236}">
                <a16:creationId xmlns:a16="http://schemas.microsoft.com/office/drawing/2014/main" id="{28965375-DC96-4F99-9FF1-9B1E02AA95EF}"/>
              </a:ext>
            </a:extLst>
          </p:cNvPr>
          <p:cNvSpPr txBox="1"/>
          <p:nvPr/>
        </p:nvSpPr>
        <p:spPr>
          <a:xfrm>
            <a:off x="695402" y="5693531"/>
            <a:ext cx="6731000" cy="369332"/>
          </a:xfrm>
          <a:prstGeom prst="rect">
            <a:avLst/>
          </a:prstGeom>
          <a:noFill/>
        </p:spPr>
        <p:txBody>
          <a:bodyPr wrap="square">
            <a:spAutoFit/>
          </a:bodyPr>
          <a:lstStyle/>
          <a:p>
            <a:r>
              <a:rPr lang="zh-CN" altLang="en-US" dirty="0"/>
              <a:t>客户端程序</a:t>
            </a:r>
            <a:r>
              <a:rPr lang="en-US" altLang="zh-CN" dirty="0"/>
              <a:t>:</a:t>
            </a:r>
            <a:r>
              <a:rPr lang="zh-CN" altLang="en-US" dirty="0"/>
              <a:t>从服务器通过</a:t>
            </a:r>
            <a:r>
              <a:rPr lang="en-US" altLang="zh-CN" dirty="0"/>
              <a:t>socket</a:t>
            </a:r>
            <a:r>
              <a:rPr lang="zh-CN" altLang="en-US" dirty="0"/>
              <a:t>接收字符并打印</a:t>
            </a:r>
          </a:p>
        </p:txBody>
      </p:sp>
    </p:spTree>
    <p:extLst>
      <p:ext uri="{BB962C8B-B14F-4D97-AF65-F5344CB8AC3E}">
        <p14:creationId xmlns:p14="http://schemas.microsoft.com/office/powerpoint/2010/main" val="426684136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2FC3384-93B7-4F0E-8659-91A34987C63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1E805A6-1C19-47DB-8703-BC7A7356EC21}"/>
              </a:ext>
            </a:extLst>
          </p:cNvPr>
          <p:cNvSpPr>
            <a:spLocks noGrp="1"/>
          </p:cNvSpPr>
          <p:nvPr>
            <p:ph type="body" sz="quarter" idx="15"/>
          </p:nvPr>
        </p:nvSpPr>
        <p:spPr/>
        <p:txBody>
          <a:bodyPr/>
          <a:lstStyle/>
          <a:p>
            <a:r>
              <a:rPr lang="en-US" altLang="zh-CN" dirty="0"/>
              <a:t>7.4.2 </a:t>
            </a:r>
            <a:r>
              <a:rPr lang="zh-CN" altLang="en-US" dirty="0"/>
              <a:t>套接字流</a:t>
            </a:r>
          </a:p>
        </p:txBody>
      </p:sp>
      <p:sp>
        <p:nvSpPr>
          <p:cNvPr id="4" name="文本占位符 3">
            <a:extLst>
              <a:ext uri="{FF2B5EF4-FFF2-40B4-BE49-F238E27FC236}">
                <a16:creationId xmlns:a16="http://schemas.microsoft.com/office/drawing/2014/main" id="{33C7B054-0834-41AD-A0D5-C990BDD0CB42}"/>
              </a:ext>
            </a:extLst>
          </p:cNvPr>
          <p:cNvSpPr>
            <a:spLocks noGrp="1"/>
          </p:cNvSpPr>
          <p:nvPr>
            <p:ph type="body" sz="quarter" idx="16"/>
          </p:nvPr>
        </p:nvSpPr>
        <p:spPr/>
        <p:txBody>
          <a:bodyPr/>
          <a:lstStyle/>
          <a:p>
            <a:r>
              <a:rPr lang="en-US" altLang="zh-CN" sz="2400" b="1" dirty="0">
                <a:solidFill>
                  <a:srgbClr val="FF0000"/>
                </a:solidFill>
              </a:rPr>
              <a:t>3.2. </a:t>
            </a:r>
            <a:r>
              <a:rPr lang="zh-CN" altLang="en-US" sz="2400" b="1" dirty="0">
                <a:solidFill>
                  <a:srgbClr val="FF0000"/>
                </a:solidFill>
              </a:rPr>
              <a:t>使用</a:t>
            </a:r>
            <a:r>
              <a:rPr lang="en-US" altLang="zh-CN" sz="2400" b="1" dirty="0">
                <a:solidFill>
                  <a:srgbClr val="FF0000"/>
                </a:solidFill>
              </a:rPr>
              <a:t>Socket</a:t>
            </a:r>
            <a:r>
              <a:rPr lang="zh-CN" altLang="en-US" sz="2400" b="1" dirty="0">
                <a:solidFill>
                  <a:srgbClr val="FF0000"/>
                </a:solidFill>
              </a:rPr>
              <a:t>编程实现自定义数据源</a:t>
            </a:r>
            <a:r>
              <a:rPr lang="en-US" altLang="zh-CN" sz="2400" b="1" dirty="0">
                <a:solidFill>
                  <a:srgbClr val="FF0000"/>
                </a:solidFill>
              </a:rPr>
              <a:t>(</a:t>
            </a:r>
            <a:r>
              <a:rPr lang="zh-CN" altLang="en-US" sz="2400" b="1" dirty="0">
                <a:solidFill>
                  <a:srgbClr val="FF0000"/>
                </a:solidFill>
              </a:rPr>
              <a:t>独立应用程序</a:t>
            </a:r>
            <a:r>
              <a:rPr lang="en-US" altLang="zh-CN" sz="2400" b="1" dirty="0">
                <a:solidFill>
                  <a:srgbClr val="FF0000"/>
                </a:solidFill>
              </a:rPr>
              <a:t>)</a:t>
            </a:r>
            <a:endParaRPr lang="zh-CN" altLang="en-US" sz="2400" dirty="0">
              <a:solidFill>
                <a:srgbClr val="FF0000"/>
              </a:solidFill>
            </a:endParaRPr>
          </a:p>
          <a:p>
            <a:r>
              <a:rPr lang="zh-CN" altLang="en-US" sz="2400" dirty="0"/>
              <a:t>下面我们再前进一步，把数据源头的产生方式修改一下，不要使用</a:t>
            </a:r>
            <a:r>
              <a:rPr lang="en-US" altLang="zh-CN" sz="2400" dirty="0" err="1"/>
              <a:t>nc</a:t>
            </a:r>
            <a:r>
              <a:rPr lang="zh-CN" altLang="en-US" sz="2400" dirty="0"/>
              <a:t>程序，而是采用自己编写的程序产生</a:t>
            </a:r>
            <a:r>
              <a:rPr lang="en-US" altLang="zh-CN" sz="2400" dirty="0"/>
              <a:t>Socket</a:t>
            </a:r>
            <a:r>
              <a:rPr lang="zh-CN" altLang="en-US" sz="2400" dirty="0"/>
              <a:t>数据源</a:t>
            </a:r>
          </a:p>
          <a:p>
            <a:endParaRPr lang="zh-CN" altLang="en-US" dirty="0"/>
          </a:p>
        </p:txBody>
      </p:sp>
      <p:sp>
        <p:nvSpPr>
          <p:cNvPr id="6" name="矩形 3">
            <a:extLst>
              <a:ext uri="{FF2B5EF4-FFF2-40B4-BE49-F238E27FC236}">
                <a16:creationId xmlns:a16="http://schemas.microsoft.com/office/drawing/2014/main" id="{2F134D96-12F2-4DA6-A8BB-8E0884E7550A}"/>
              </a:ext>
            </a:extLst>
          </p:cNvPr>
          <p:cNvSpPr>
            <a:spLocks noChangeArrowheads="1"/>
          </p:cNvSpPr>
          <p:nvPr/>
        </p:nvSpPr>
        <p:spPr bwMode="auto">
          <a:xfrm>
            <a:off x="1224280" y="2869565"/>
            <a:ext cx="7848600" cy="83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 cd /</a:t>
            </a:r>
            <a:r>
              <a:rPr lang="en-US" altLang="zh-CN" sz="2400" dirty="0" err="1">
                <a:solidFill>
                  <a:schemeClr val="bg1"/>
                </a:solidFill>
              </a:rPr>
              <a:t>usr</a:t>
            </a:r>
            <a:r>
              <a:rPr lang="en-US" altLang="zh-CN" sz="2400" dirty="0">
                <a:solidFill>
                  <a:schemeClr val="bg1"/>
                </a:solidFill>
              </a:rPr>
              <a:t>/local/spark/</a:t>
            </a:r>
            <a:r>
              <a:rPr lang="en-US" altLang="zh-CN" sz="2400" dirty="0" err="1">
                <a:solidFill>
                  <a:schemeClr val="bg1"/>
                </a:solidFill>
              </a:rPr>
              <a:t>mycode</a:t>
            </a:r>
            <a:r>
              <a:rPr lang="en-US" altLang="zh-CN" sz="2400" dirty="0">
                <a:solidFill>
                  <a:schemeClr val="bg1"/>
                </a:solidFill>
              </a:rPr>
              <a:t>/streaming/socket</a:t>
            </a:r>
          </a:p>
          <a:p>
            <a:pPr eaLnBrk="1" hangingPunct="1">
              <a:spcBef>
                <a:spcPct val="0"/>
              </a:spcBef>
              <a:buFontTx/>
              <a:buNone/>
            </a:pPr>
            <a:r>
              <a:rPr lang="en-US" altLang="zh-CN" sz="2400" dirty="0">
                <a:solidFill>
                  <a:schemeClr val="bg1"/>
                </a:solidFill>
              </a:rPr>
              <a:t>$ vim DataSourceSocket.py</a:t>
            </a:r>
          </a:p>
        </p:txBody>
      </p:sp>
    </p:spTree>
    <p:extLst>
      <p:ext uri="{BB962C8B-B14F-4D97-AF65-F5344CB8AC3E}">
        <p14:creationId xmlns:p14="http://schemas.microsoft.com/office/powerpoint/2010/main" val="21433021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9FD2205-B2D8-4925-8AB5-CAA5119AC07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F116180-3E51-471F-821B-10DA50FD0B5E}"/>
              </a:ext>
            </a:extLst>
          </p:cNvPr>
          <p:cNvSpPr>
            <a:spLocks noGrp="1"/>
          </p:cNvSpPr>
          <p:nvPr>
            <p:ph type="body" sz="quarter" idx="15"/>
          </p:nvPr>
        </p:nvSpPr>
        <p:spPr/>
        <p:txBody>
          <a:bodyPr/>
          <a:lstStyle/>
          <a:p>
            <a:r>
              <a:rPr lang="en-US" altLang="zh-CN" dirty="0"/>
              <a:t>7.1 </a:t>
            </a:r>
            <a:r>
              <a:rPr lang="zh-CN" altLang="en-US" dirty="0"/>
              <a:t>流计算概述</a:t>
            </a:r>
          </a:p>
        </p:txBody>
      </p:sp>
      <p:sp>
        <p:nvSpPr>
          <p:cNvPr id="4" name="文本占位符 3">
            <a:extLst>
              <a:ext uri="{FF2B5EF4-FFF2-40B4-BE49-F238E27FC236}">
                <a16:creationId xmlns:a16="http://schemas.microsoft.com/office/drawing/2014/main" id="{A45D86C5-2A3D-451C-85DB-59257A82E4DE}"/>
              </a:ext>
            </a:extLst>
          </p:cNvPr>
          <p:cNvSpPr>
            <a:spLocks noGrp="1"/>
          </p:cNvSpPr>
          <p:nvPr>
            <p:ph type="body" sz="quarter" idx="16"/>
          </p:nvPr>
        </p:nvSpPr>
        <p:spPr/>
        <p:txBody>
          <a:bodyPr/>
          <a:lstStyle/>
          <a:p>
            <a:r>
              <a:rPr lang="en-US" altLang="zh-CN" sz="2400" dirty="0"/>
              <a:t>7.1.1 </a:t>
            </a:r>
            <a:r>
              <a:rPr lang="zh-CN" altLang="en-US" dirty="0"/>
              <a:t>基本技术术语</a:t>
            </a:r>
            <a:endParaRPr lang="zh-CN" altLang="en-US" sz="2400" dirty="0"/>
          </a:p>
          <a:p>
            <a:r>
              <a:rPr lang="en-US" altLang="zh-CN" dirty="0"/>
              <a:t>7</a:t>
            </a:r>
            <a:r>
              <a:rPr lang="en-US" altLang="zh-CN" sz="2400" dirty="0"/>
              <a:t>.1.2 </a:t>
            </a:r>
            <a:r>
              <a:rPr lang="zh-CN" altLang="en-US" sz="2400" dirty="0"/>
              <a:t>数据处理模式</a:t>
            </a:r>
          </a:p>
        </p:txBody>
      </p:sp>
    </p:spTree>
    <p:extLst>
      <p:ext uri="{BB962C8B-B14F-4D97-AF65-F5344CB8AC3E}">
        <p14:creationId xmlns:p14="http://schemas.microsoft.com/office/powerpoint/2010/main" val="4225203996"/>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01CDAA-C0C4-4947-AE53-4593766F2D4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17808E57-92DD-4651-8E9F-4B6A68803262}"/>
              </a:ext>
            </a:extLst>
          </p:cNvPr>
          <p:cNvSpPr>
            <a:spLocks noGrp="1"/>
          </p:cNvSpPr>
          <p:nvPr>
            <p:ph type="body" sz="quarter" idx="15"/>
          </p:nvPr>
        </p:nvSpPr>
        <p:spPr>
          <a:xfrm>
            <a:off x="695402" y="57750"/>
            <a:ext cx="7928834" cy="1175706"/>
          </a:xfrm>
        </p:spPr>
        <p:txBody>
          <a:bodyPr/>
          <a:lstStyle/>
          <a:p>
            <a:r>
              <a:rPr lang="en-US" altLang="zh-CN" dirty="0"/>
              <a:t>7.4.2 </a:t>
            </a:r>
            <a:r>
              <a:rPr lang="zh-CN" altLang="en-US" dirty="0"/>
              <a:t>套接字流</a:t>
            </a:r>
          </a:p>
          <a:p>
            <a:endParaRPr lang="zh-CN" altLang="en-US" dirty="0"/>
          </a:p>
        </p:txBody>
      </p:sp>
      <p:sp>
        <p:nvSpPr>
          <p:cNvPr id="4" name="文本占位符 3">
            <a:extLst>
              <a:ext uri="{FF2B5EF4-FFF2-40B4-BE49-F238E27FC236}">
                <a16:creationId xmlns:a16="http://schemas.microsoft.com/office/drawing/2014/main" id="{769DDD76-077B-429B-B8FB-DD21C64AEE2B}"/>
              </a:ext>
            </a:extLst>
          </p:cNvPr>
          <p:cNvSpPr>
            <a:spLocks noGrp="1"/>
          </p:cNvSpPr>
          <p:nvPr>
            <p:ph type="body" sz="quarter" idx="16"/>
          </p:nvPr>
        </p:nvSpPr>
        <p:spPr/>
        <p:txBody>
          <a:bodyPr/>
          <a:lstStyle/>
          <a:p>
            <a:endParaRPr lang="zh-CN" altLang="en-US"/>
          </a:p>
        </p:txBody>
      </p:sp>
      <p:sp>
        <p:nvSpPr>
          <p:cNvPr id="6" name="矩形 5">
            <a:extLst>
              <a:ext uri="{FF2B5EF4-FFF2-40B4-BE49-F238E27FC236}">
                <a16:creationId xmlns:a16="http://schemas.microsoft.com/office/drawing/2014/main" id="{6BC6D3B1-871F-4027-8A76-56579EF66461}"/>
              </a:ext>
            </a:extLst>
          </p:cNvPr>
          <p:cNvSpPr/>
          <p:nvPr/>
        </p:nvSpPr>
        <p:spPr>
          <a:xfrm>
            <a:off x="1762200" y="1359917"/>
            <a:ext cx="7924800" cy="5262563"/>
          </a:xfrm>
          <a:prstGeom prst="rect">
            <a:avLst/>
          </a:prstGeom>
          <a:solidFill>
            <a:schemeClr val="bg1">
              <a:lumMod val="95000"/>
            </a:schemeClr>
          </a:solidFill>
        </p:spPr>
        <p:txBody>
          <a:bodyPr>
            <a:spAutoFit/>
          </a:bodyPr>
          <a:lstStyle/>
          <a:p>
            <a:pPr eaLnBrk="1" hangingPunct="1">
              <a:buFont typeface="Arial" charset="0"/>
              <a:buNone/>
              <a:defRPr/>
            </a:pPr>
            <a:r>
              <a:rPr lang="en-US" altLang="zh-CN" sz="1600" dirty="0">
                <a:latin typeface="Arial" charset="0"/>
                <a:ea typeface="宋体" charset="-122"/>
              </a:rPr>
              <a:t>#!/</a:t>
            </a:r>
            <a:r>
              <a:rPr lang="en-US" altLang="zh-CN" sz="1600" dirty="0" err="1">
                <a:latin typeface="Arial" charset="0"/>
                <a:ea typeface="宋体" charset="-122"/>
              </a:rPr>
              <a:t>usr</a:t>
            </a:r>
            <a:r>
              <a:rPr lang="en-US" altLang="zh-CN" sz="1600" dirty="0">
                <a:latin typeface="Arial" charset="0"/>
                <a:ea typeface="宋体" charset="-122"/>
              </a:rPr>
              <a:t>/bin/</a:t>
            </a:r>
            <a:r>
              <a:rPr lang="en-US" altLang="zh-CN" sz="1600" dirty="0" err="1">
                <a:latin typeface="Arial" charset="0"/>
                <a:ea typeface="宋体" charset="-122"/>
              </a:rPr>
              <a:t>env</a:t>
            </a:r>
            <a:r>
              <a:rPr lang="en-US" altLang="zh-CN" sz="1600" dirty="0">
                <a:latin typeface="Arial" charset="0"/>
                <a:ea typeface="宋体" charset="-122"/>
              </a:rPr>
              <a:t> python3</a:t>
            </a:r>
          </a:p>
          <a:p>
            <a:pPr eaLnBrk="1" hangingPunct="1">
              <a:buFont typeface="Arial" charset="0"/>
              <a:buNone/>
              <a:defRPr/>
            </a:pPr>
            <a:r>
              <a:rPr lang="en-US" altLang="zh-CN" sz="1600" dirty="0">
                <a:latin typeface="Arial" charset="0"/>
                <a:ea typeface="宋体" charset="-122"/>
              </a:rPr>
              <a:t>import socket</a:t>
            </a:r>
          </a:p>
          <a:p>
            <a:pPr eaLnBrk="1" hangingPunct="1">
              <a:buFont typeface="Arial" charset="0"/>
              <a:buNone/>
              <a:defRPr/>
            </a:pPr>
            <a:r>
              <a:rPr lang="en-US" altLang="zh-CN" sz="1600" dirty="0">
                <a:latin typeface="Arial" charset="0"/>
                <a:ea typeface="宋体" charset="-122"/>
              </a:rPr>
              <a:t># </a:t>
            </a:r>
            <a:r>
              <a:rPr lang="zh-CN" altLang="en-US" sz="1600" dirty="0">
                <a:latin typeface="Arial" charset="0"/>
                <a:ea typeface="宋体" charset="-122"/>
              </a:rPr>
              <a:t>生成</a:t>
            </a:r>
            <a:r>
              <a:rPr lang="en-US" altLang="zh-CN" sz="1600" dirty="0">
                <a:latin typeface="Arial" charset="0"/>
                <a:ea typeface="宋体" charset="-122"/>
              </a:rPr>
              <a:t>socket</a:t>
            </a:r>
            <a:r>
              <a:rPr lang="zh-CN" altLang="en-US" sz="1600" dirty="0">
                <a:latin typeface="Arial" charset="0"/>
                <a:ea typeface="宋体" charset="-122"/>
              </a:rPr>
              <a:t>对象</a:t>
            </a:r>
          </a:p>
          <a:p>
            <a:pPr eaLnBrk="1" hangingPunct="1">
              <a:buFont typeface="Arial" charset="0"/>
              <a:buNone/>
              <a:defRPr/>
            </a:pPr>
            <a:r>
              <a:rPr lang="en-US" altLang="zh-CN" sz="1600" dirty="0">
                <a:latin typeface="Arial" charset="0"/>
                <a:ea typeface="宋体" charset="-122"/>
              </a:rPr>
              <a:t>server = </a:t>
            </a:r>
            <a:r>
              <a:rPr lang="en-US" altLang="zh-CN" sz="1600" dirty="0" err="1">
                <a:latin typeface="Arial" charset="0"/>
                <a:ea typeface="宋体" charset="-122"/>
              </a:rPr>
              <a:t>socket.socket</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a:t>
            </a:r>
            <a:r>
              <a:rPr lang="zh-CN" altLang="en-US" sz="1600" dirty="0">
                <a:latin typeface="Arial" charset="0"/>
                <a:ea typeface="宋体" charset="-122"/>
              </a:rPr>
              <a:t>绑定</a:t>
            </a:r>
            <a:r>
              <a:rPr lang="en-US" altLang="zh-CN" sz="1600" dirty="0" err="1">
                <a:latin typeface="Arial" charset="0"/>
                <a:ea typeface="宋体" charset="-122"/>
              </a:rPr>
              <a:t>ip</a:t>
            </a:r>
            <a:r>
              <a:rPr lang="zh-CN" altLang="en-US" sz="1600" dirty="0">
                <a:latin typeface="Arial" charset="0"/>
                <a:ea typeface="宋体" charset="-122"/>
              </a:rPr>
              <a:t>和端口</a:t>
            </a:r>
          </a:p>
          <a:p>
            <a:pPr eaLnBrk="1" hangingPunct="1">
              <a:buFont typeface="Arial" charset="0"/>
              <a:buNone/>
              <a:defRPr/>
            </a:pPr>
            <a:r>
              <a:rPr lang="en-US" altLang="zh-CN" sz="1600" dirty="0" err="1">
                <a:latin typeface="Arial" charset="0"/>
                <a:ea typeface="宋体" charset="-122"/>
              </a:rPr>
              <a:t>server.bind</a:t>
            </a:r>
            <a:r>
              <a:rPr lang="en-US" altLang="zh-CN" sz="1600" dirty="0">
                <a:latin typeface="Arial" charset="0"/>
                <a:ea typeface="宋体" charset="-122"/>
              </a:rPr>
              <a:t>(('</a:t>
            </a:r>
            <a:r>
              <a:rPr lang="en-US" altLang="zh-CN" sz="1600" dirty="0" err="1">
                <a:latin typeface="Arial" charset="0"/>
                <a:ea typeface="宋体" charset="-122"/>
              </a:rPr>
              <a:t>localhost</a:t>
            </a:r>
            <a:r>
              <a:rPr lang="en-US" altLang="zh-CN" sz="1600" dirty="0">
                <a:latin typeface="Arial" charset="0"/>
                <a:ea typeface="宋体" charset="-122"/>
              </a:rPr>
              <a:t>', 9999))</a:t>
            </a:r>
          </a:p>
          <a:p>
            <a:pPr eaLnBrk="1" hangingPunct="1">
              <a:buFont typeface="Arial" charset="0"/>
              <a:buNone/>
              <a:defRPr/>
            </a:pPr>
            <a:r>
              <a:rPr lang="en-US" altLang="zh-CN" sz="1600" dirty="0">
                <a:latin typeface="Arial" charset="0"/>
                <a:ea typeface="宋体" charset="-122"/>
              </a:rPr>
              <a:t># </a:t>
            </a:r>
            <a:r>
              <a:rPr lang="zh-CN" altLang="en-US" sz="1600" dirty="0">
                <a:latin typeface="Arial" charset="0"/>
                <a:ea typeface="宋体" charset="-122"/>
              </a:rPr>
              <a:t>监听绑定的端口</a:t>
            </a:r>
          </a:p>
          <a:p>
            <a:pPr eaLnBrk="1" hangingPunct="1">
              <a:buFont typeface="Arial" charset="0"/>
              <a:buNone/>
              <a:defRPr/>
            </a:pPr>
            <a:r>
              <a:rPr lang="en-US" altLang="zh-CN" sz="1600" dirty="0" err="1">
                <a:latin typeface="Arial" charset="0"/>
                <a:ea typeface="宋体" charset="-122"/>
              </a:rPr>
              <a:t>server.listen</a:t>
            </a:r>
            <a:r>
              <a:rPr lang="en-US" altLang="zh-CN" sz="1600" dirty="0">
                <a:latin typeface="Arial" charset="0"/>
                <a:ea typeface="宋体" charset="-122"/>
              </a:rPr>
              <a:t>(1)</a:t>
            </a:r>
          </a:p>
          <a:p>
            <a:pPr eaLnBrk="1" hangingPunct="1">
              <a:buFont typeface="Arial" charset="0"/>
              <a:buNone/>
              <a:defRPr/>
            </a:pPr>
            <a:r>
              <a:rPr lang="en-US" altLang="zh-CN" sz="1600" dirty="0">
                <a:latin typeface="Arial" charset="0"/>
                <a:ea typeface="宋体" charset="-122"/>
              </a:rPr>
              <a:t>while 1:</a:t>
            </a:r>
          </a:p>
          <a:p>
            <a:pPr eaLnBrk="1" hangingPunct="1">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为了方便识别，打印一个“我在等待”</a:t>
            </a:r>
          </a:p>
          <a:p>
            <a:pPr eaLnBrk="1" hangingPunct="1">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print("I'm waiting the connect...")</a:t>
            </a:r>
          </a:p>
          <a:p>
            <a:pPr eaLnBrk="1" hangingPunct="1">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这里用两个值接受，因为连接上之后使用的是客户端发来请求的这个实例</a:t>
            </a:r>
          </a:p>
          <a:p>
            <a:pPr eaLnBrk="1" hangingPunct="1">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 </a:t>
            </a:r>
            <a:r>
              <a:rPr lang="zh-CN" altLang="en-US" sz="1600" dirty="0">
                <a:latin typeface="Arial" charset="0"/>
                <a:ea typeface="宋体" charset="-122"/>
              </a:rPr>
              <a:t>所以下面的传输要使用</a:t>
            </a:r>
            <a:r>
              <a:rPr lang="en-US" altLang="zh-CN" sz="1600" dirty="0" err="1">
                <a:latin typeface="Arial" charset="0"/>
                <a:ea typeface="宋体" charset="-122"/>
              </a:rPr>
              <a:t>conn</a:t>
            </a:r>
            <a:r>
              <a:rPr lang="zh-CN" altLang="en-US" sz="1600" dirty="0">
                <a:latin typeface="Arial" charset="0"/>
                <a:ea typeface="宋体" charset="-122"/>
              </a:rPr>
              <a:t>实例操作</a:t>
            </a:r>
          </a:p>
          <a:p>
            <a:pPr eaLnBrk="1" hangingPunct="1">
              <a:buFont typeface="Arial" charset="0"/>
              <a:buNone/>
              <a:defRPr/>
            </a:pPr>
            <a:r>
              <a:rPr lang="zh-CN" altLang="en-US" sz="1600" dirty="0">
                <a:latin typeface="Arial" charset="0"/>
                <a:ea typeface="宋体" charset="-122"/>
              </a:rPr>
              <a:t>    </a:t>
            </a:r>
            <a:r>
              <a:rPr lang="en-US" altLang="zh-CN" sz="1600" dirty="0" err="1">
                <a:latin typeface="Arial" charset="0"/>
                <a:ea typeface="宋体" charset="-122"/>
              </a:rPr>
              <a:t>conn,addr</a:t>
            </a:r>
            <a:r>
              <a:rPr lang="en-US" altLang="zh-CN" sz="1600" dirty="0">
                <a:latin typeface="Arial" charset="0"/>
                <a:ea typeface="宋体" charset="-122"/>
              </a:rPr>
              <a:t> = </a:t>
            </a:r>
            <a:r>
              <a:rPr lang="en-US" altLang="zh-CN" sz="1600" dirty="0" err="1">
                <a:latin typeface="Arial" charset="0"/>
                <a:ea typeface="宋体" charset="-122"/>
              </a:rPr>
              <a:t>server.accept</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打印连接成功</a:t>
            </a:r>
          </a:p>
          <a:p>
            <a:pPr eaLnBrk="1" hangingPunct="1">
              <a:buFont typeface="Arial" charset="0"/>
              <a:buNone/>
              <a:defRPr/>
            </a:pPr>
            <a:r>
              <a:rPr lang="zh-CN" altLang="en-US" sz="1600" dirty="0">
                <a:latin typeface="Arial" charset="0"/>
                <a:ea typeface="宋体" charset="-122"/>
              </a:rPr>
              <a:t>    </a:t>
            </a:r>
            <a:r>
              <a:rPr lang="en-US" altLang="zh-CN" sz="1600" dirty="0">
                <a:latin typeface="Arial" charset="0"/>
                <a:ea typeface="宋体" charset="-122"/>
              </a:rPr>
              <a:t>print("Connect success! Connection is from %s " % </a:t>
            </a:r>
            <a:r>
              <a:rPr lang="en-US" altLang="zh-CN" sz="1600" dirty="0" err="1">
                <a:latin typeface="Arial" charset="0"/>
                <a:ea typeface="宋体" charset="-122"/>
              </a:rPr>
              <a:t>addr</a:t>
            </a:r>
            <a:r>
              <a:rPr lang="en-US" altLang="zh-CN" sz="1600" dirty="0">
                <a:latin typeface="Arial" charset="0"/>
                <a:ea typeface="宋体" charset="-122"/>
              </a:rPr>
              <a:t>[0])</a:t>
            </a:r>
          </a:p>
          <a:p>
            <a:pPr eaLnBrk="1" hangingPunct="1">
              <a:buFont typeface="Arial" charset="0"/>
              <a:buNone/>
              <a:defRPr/>
            </a:pPr>
            <a:r>
              <a:rPr lang="en-US" altLang="zh-CN" sz="1600" dirty="0">
                <a:latin typeface="Arial" charset="0"/>
                <a:ea typeface="宋体" charset="-122"/>
              </a:rPr>
              <a:t>    # </a:t>
            </a:r>
            <a:r>
              <a:rPr lang="zh-CN" altLang="en-US" sz="1600" dirty="0">
                <a:latin typeface="Arial" charset="0"/>
                <a:ea typeface="宋体" charset="-122"/>
              </a:rPr>
              <a:t>打印正在发送数据</a:t>
            </a:r>
          </a:p>
          <a:p>
            <a:pPr eaLnBrk="1" hangingPunct="1">
              <a:buFont typeface="Arial" charset="0"/>
              <a:buNone/>
              <a:defRPr/>
            </a:pPr>
            <a:r>
              <a:rPr lang="en-US" altLang="zh-CN" sz="1600" dirty="0">
                <a:latin typeface="Arial" charset="0"/>
                <a:ea typeface="宋体" charset="-122"/>
              </a:rPr>
              <a:t>    print('Sending data...')</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conn.send</a:t>
            </a:r>
            <a:r>
              <a:rPr lang="en-US" altLang="zh-CN" sz="1600" dirty="0">
                <a:latin typeface="Arial" charset="0"/>
                <a:ea typeface="宋体" charset="-122"/>
              </a:rPr>
              <a:t>('I love </a:t>
            </a:r>
            <a:r>
              <a:rPr lang="en-US" altLang="zh-CN" sz="1600" dirty="0" err="1">
                <a:latin typeface="Arial" charset="0"/>
                <a:ea typeface="宋体" charset="-122"/>
              </a:rPr>
              <a:t>hadoop</a:t>
            </a:r>
            <a:r>
              <a:rPr lang="en-US" altLang="zh-CN" sz="1600" dirty="0">
                <a:latin typeface="Arial" charset="0"/>
                <a:ea typeface="宋体" charset="-122"/>
              </a:rPr>
              <a:t> I love spark </a:t>
            </a:r>
            <a:r>
              <a:rPr lang="en-US" altLang="zh-CN" sz="1600" dirty="0" err="1">
                <a:latin typeface="Arial" charset="0"/>
                <a:ea typeface="宋体" charset="-122"/>
              </a:rPr>
              <a:t>hadoop</a:t>
            </a:r>
            <a:r>
              <a:rPr lang="en-US" altLang="zh-CN" sz="1600" dirty="0">
                <a:latin typeface="Arial" charset="0"/>
                <a:ea typeface="宋体" charset="-122"/>
              </a:rPr>
              <a:t> is good spark is </a:t>
            </a:r>
            <a:r>
              <a:rPr lang="en-US" altLang="zh-CN" sz="1600" dirty="0" err="1">
                <a:latin typeface="Arial" charset="0"/>
                <a:ea typeface="宋体" charset="-122"/>
              </a:rPr>
              <a:t>fast'.encode</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a:t>
            </a:r>
            <a:r>
              <a:rPr lang="en-US" altLang="zh-CN" sz="1600" dirty="0" err="1">
                <a:latin typeface="Arial" charset="0"/>
                <a:ea typeface="宋体" charset="-122"/>
              </a:rPr>
              <a:t>conn.close</a:t>
            </a:r>
            <a:r>
              <a:rPr lang="en-US" altLang="zh-CN" sz="1600" dirty="0">
                <a:latin typeface="Arial" charset="0"/>
                <a:ea typeface="宋体" charset="-122"/>
              </a:rPr>
              <a:t>()</a:t>
            </a:r>
          </a:p>
          <a:p>
            <a:pPr eaLnBrk="1" hangingPunct="1">
              <a:buFont typeface="Arial" charset="0"/>
              <a:buNone/>
              <a:defRPr/>
            </a:pPr>
            <a:r>
              <a:rPr lang="en-US" altLang="zh-CN" sz="1600" dirty="0">
                <a:latin typeface="Arial" charset="0"/>
                <a:ea typeface="宋体" charset="-122"/>
              </a:rPr>
              <a:t>    print('Connection is broken.‘)</a:t>
            </a:r>
          </a:p>
        </p:txBody>
      </p:sp>
    </p:spTree>
    <p:extLst>
      <p:ext uri="{BB962C8B-B14F-4D97-AF65-F5344CB8AC3E}">
        <p14:creationId xmlns:p14="http://schemas.microsoft.com/office/powerpoint/2010/main" val="1493012338"/>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CF5DF6-64F5-46C5-97AD-72F458D9293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57ED6C3-71F4-46ED-AF54-68E5793BD759}"/>
              </a:ext>
            </a:extLst>
          </p:cNvPr>
          <p:cNvSpPr>
            <a:spLocks noGrp="1"/>
          </p:cNvSpPr>
          <p:nvPr>
            <p:ph type="body" sz="quarter" idx="15"/>
          </p:nvPr>
        </p:nvSpPr>
        <p:spPr>
          <a:xfrm>
            <a:off x="695402" y="57750"/>
            <a:ext cx="7928834" cy="1175706"/>
          </a:xfrm>
        </p:spPr>
        <p:txBody>
          <a:bodyPr/>
          <a:lstStyle/>
          <a:p>
            <a:r>
              <a:rPr lang="en-US" altLang="zh-CN" dirty="0"/>
              <a:t>7.4.2 </a:t>
            </a:r>
            <a:r>
              <a:rPr lang="zh-CN" altLang="en-US" dirty="0"/>
              <a:t>套接字流</a:t>
            </a:r>
          </a:p>
          <a:p>
            <a:endParaRPr lang="zh-CN" altLang="en-US" dirty="0"/>
          </a:p>
        </p:txBody>
      </p:sp>
      <p:sp>
        <p:nvSpPr>
          <p:cNvPr id="4" name="文本占位符 3">
            <a:extLst>
              <a:ext uri="{FF2B5EF4-FFF2-40B4-BE49-F238E27FC236}">
                <a16:creationId xmlns:a16="http://schemas.microsoft.com/office/drawing/2014/main" id="{75D28803-DE05-447E-BD14-7DF056CEE2D5}"/>
              </a:ext>
            </a:extLst>
          </p:cNvPr>
          <p:cNvSpPr>
            <a:spLocks noGrp="1"/>
          </p:cNvSpPr>
          <p:nvPr>
            <p:ph type="body" sz="quarter" idx="16"/>
          </p:nvPr>
        </p:nvSpPr>
        <p:spPr>
          <a:xfrm>
            <a:off x="633413" y="1151731"/>
            <a:ext cx="10058400" cy="3219450"/>
          </a:xfrm>
        </p:spPr>
        <p:txBody>
          <a:bodyPr/>
          <a:lstStyle/>
          <a:p>
            <a:r>
              <a:rPr lang="zh-CN" altLang="zh-CN" sz="2400" dirty="0"/>
              <a:t>执行如下命令启动</a:t>
            </a:r>
            <a:r>
              <a:rPr lang="en-US" altLang="zh-CN" sz="2400" dirty="0"/>
              <a:t>Socket</a:t>
            </a:r>
            <a:r>
              <a:rPr lang="zh-CN" altLang="zh-CN" sz="2400" dirty="0"/>
              <a:t>服务端：</a:t>
            </a:r>
            <a:endParaRPr lang="zh-CN" altLang="en-US" sz="2400" dirty="0"/>
          </a:p>
          <a:p>
            <a:endParaRPr lang="zh-CN" altLang="en-US" dirty="0"/>
          </a:p>
        </p:txBody>
      </p:sp>
      <p:sp>
        <p:nvSpPr>
          <p:cNvPr id="6" name="TextBox 3">
            <a:extLst>
              <a:ext uri="{FF2B5EF4-FFF2-40B4-BE49-F238E27FC236}">
                <a16:creationId xmlns:a16="http://schemas.microsoft.com/office/drawing/2014/main" id="{1995008C-01AC-4F65-B5DB-D6745352D926}"/>
              </a:ext>
            </a:extLst>
          </p:cNvPr>
          <p:cNvSpPr txBox="1">
            <a:spLocks noChangeArrowheads="1"/>
          </p:cNvSpPr>
          <p:nvPr/>
        </p:nvSpPr>
        <p:spPr bwMode="auto">
          <a:xfrm>
            <a:off x="1066800" y="1676400"/>
            <a:ext cx="78486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solidFill>
                  <a:schemeClr val="bg1"/>
                </a:solidFill>
              </a:rPr>
              <a:t>$ cd  /</a:t>
            </a:r>
            <a:r>
              <a:rPr lang="en-US" altLang="zh-CN" sz="2000" dirty="0" err="1">
                <a:solidFill>
                  <a:schemeClr val="bg1"/>
                </a:solidFill>
              </a:rPr>
              <a:t>usr</a:t>
            </a:r>
            <a:r>
              <a:rPr lang="en-US" altLang="zh-CN" sz="2000" dirty="0">
                <a:solidFill>
                  <a:schemeClr val="bg1"/>
                </a:solidFill>
              </a:rPr>
              <a:t>/local/spark/</a:t>
            </a:r>
            <a:r>
              <a:rPr lang="en-US" altLang="zh-CN" sz="2000" dirty="0" err="1">
                <a:solidFill>
                  <a:schemeClr val="bg1"/>
                </a:solidFill>
              </a:rPr>
              <a:t>mycode</a:t>
            </a:r>
            <a:r>
              <a:rPr lang="en-US" altLang="zh-CN" sz="2000" dirty="0">
                <a:solidFill>
                  <a:schemeClr val="bg1"/>
                </a:solidFill>
              </a:rPr>
              <a:t>/streaming/socket</a:t>
            </a:r>
            <a:endParaRPr lang="zh-CN" altLang="zh-CN" sz="2000" dirty="0">
              <a:solidFill>
                <a:schemeClr val="bg1"/>
              </a:solidFill>
            </a:endParaRPr>
          </a:p>
          <a:p>
            <a:pPr eaLnBrk="1" hangingPunct="1">
              <a:spcBef>
                <a:spcPct val="0"/>
              </a:spcBef>
              <a:buFontTx/>
              <a:buNone/>
            </a:pPr>
            <a:r>
              <a:rPr lang="en-US" altLang="zh-CN" sz="2000" dirty="0">
                <a:solidFill>
                  <a:schemeClr val="bg1"/>
                </a:solidFill>
              </a:rPr>
              <a:t>$ /</a:t>
            </a:r>
            <a:r>
              <a:rPr lang="en-US" altLang="zh-CN" sz="2000" dirty="0" err="1">
                <a:solidFill>
                  <a:schemeClr val="bg1"/>
                </a:solidFill>
              </a:rPr>
              <a:t>usr</a:t>
            </a:r>
            <a:r>
              <a:rPr lang="en-US" altLang="zh-CN" sz="2000" dirty="0">
                <a:solidFill>
                  <a:schemeClr val="bg1"/>
                </a:solidFill>
              </a:rPr>
              <a:t>/local/spark/bin/spark-submit DataSourceSocket.py</a:t>
            </a:r>
            <a:endParaRPr lang="zh-CN" altLang="en-US" sz="2000" dirty="0">
              <a:solidFill>
                <a:schemeClr val="bg1"/>
              </a:solidFill>
            </a:endParaRPr>
          </a:p>
        </p:txBody>
      </p:sp>
      <p:sp>
        <p:nvSpPr>
          <p:cNvPr id="8" name="矩形 4">
            <a:extLst>
              <a:ext uri="{FF2B5EF4-FFF2-40B4-BE49-F238E27FC236}">
                <a16:creationId xmlns:a16="http://schemas.microsoft.com/office/drawing/2014/main" id="{1E7E7FFE-6A45-4E0E-961F-9C1F351D5AEB}"/>
              </a:ext>
            </a:extLst>
          </p:cNvPr>
          <p:cNvSpPr>
            <a:spLocks noChangeArrowheads="1"/>
          </p:cNvSpPr>
          <p:nvPr/>
        </p:nvSpPr>
        <p:spPr bwMode="auto">
          <a:xfrm>
            <a:off x="990600" y="2438400"/>
            <a:ext cx="723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latin typeface="+mj-ea"/>
                <a:ea typeface="+mj-ea"/>
              </a:rPr>
              <a:t>启动客户端，即</a:t>
            </a:r>
            <a:r>
              <a:rPr lang="en-US" altLang="zh-CN" sz="1800" dirty="0" err="1">
                <a:latin typeface="+mj-ea"/>
                <a:ea typeface="+mj-ea"/>
              </a:rPr>
              <a:t>NetworkWordCount</a:t>
            </a:r>
            <a:r>
              <a:rPr lang="zh-CN" altLang="zh-CN" sz="1800" dirty="0">
                <a:latin typeface="+mj-ea"/>
                <a:ea typeface="+mj-ea"/>
              </a:rPr>
              <a:t>程序。新建一个终端（记作</a:t>
            </a:r>
            <a:r>
              <a:rPr lang="en-US" altLang="zh-CN" sz="1800" dirty="0">
                <a:latin typeface="+mj-ea"/>
                <a:ea typeface="+mj-ea"/>
              </a:rPr>
              <a:t>“</a:t>
            </a:r>
            <a:r>
              <a:rPr lang="zh-CN" altLang="zh-CN" sz="1800" dirty="0">
                <a:latin typeface="+mj-ea"/>
                <a:ea typeface="+mj-ea"/>
              </a:rPr>
              <a:t>流计算终端</a:t>
            </a:r>
            <a:r>
              <a:rPr lang="en-US" altLang="zh-CN" sz="1800" dirty="0">
                <a:latin typeface="+mj-ea"/>
                <a:ea typeface="+mj-ea"/>
              </a:rPr>
              <a:t>”</a:t>
            </a:r>
            <a:r>
              <a:rPr lang="zh-CN" altLang="zh-CN" sz="1800" dirty="0">
                <a:latin typeface="+mj-ea"/>
                <a:ea typeface="+mj-ea"/>
              </a:rPr>
              <a:t>），输入以下命令启动</a:t>
            </a:r>
            <a:r>
              <a:rPr lang="en-US" altLang="zh-CN" sz="1800" dirty="0" err="1">
                <a:latin typeface="+mj-ea"/>
                <a:ea typeface="+mj-ea"/>
              </a:rPr>
              <a:t>NetworkWordCount</a:t>
            </a:r>
            <a:r>
              <a:rPr lang="zh-CN" altLang="zh-CN" sz="1800" dirty="0">
                <a:latin typeface="+mj-ea"/>
                <a:ea typeface="+mj-ea"/>
              </a:rPr>
              <a:t>程序：</a:t>
            </a:r>
            <a:endParaRPr lang="zh-CN" altLang="en-US" sz="1800" dirty="0">
              <a:latin typeface="+mj-ea"/>
              <a:ea typeface="+mj-ea"/>
            </a:endParaRPr>
          </a:p>
        </p:txBody>
      </p:sp>
      <p:sp>
        <p:nvSpPr>
          <p:cNvPr id="10" name="TextBox 6">
            <a:extLst>
              <a:ext uri="{FF2B5EF4-FFF2-40B4-BE49-F238E27FC236}">
                <a16:creationId xmlns:a16="http://schemas.microsoft.com/office/drawing/2014/main" id="{98A5A4F1-8F8D-450E-AF67-F6E251A124DD}"/>
              </a:ext>
            </a:extLst>
          </p:cNvPr>
          <p:cNvSpPr txBox="1">
            <a:spLocks noChangeArrowheads="1"/>
          </p:cNvSpPr>
          <p:nvPr/>
        </p:nvSpPr>
        <p:spPr bwMode="auto">
          <a:xfrm>
            <a:off x="1066800" y="3200400"/>
            <a:ext cx="7924800" cy="6461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bg1"/>
                </a:solidFill>
              </a:rPr>
              <a:t>$ cd  /usr/local/spark/mycode/streaming/socket</a:t>
            </a:r>
            <a:endParaRPr lang="zh-CN" altLang="zh-CN" sz="1800">
              <a:solidFill>
                <a:schemeClr val="bg1"/>
              </a:solidFill>
            </a:endParaRPr>
          </a:p>
          <a:p>
            <a:pPr eaLnBrk="1" hangingPunct="1">
              <a:spcBef>
                <a:spcPct val="0"/>
              </a:spcBef>
              <a:buFontTx/>
              <a:buNone/>
            </a:pPr>
            <a:r>
              <a:rPr lang="en-US" altLang="zh-CN" sz="1800">
                <a:solidFill>
                  <a:schemeClr val="bg1"/>
                </a:solidFill>
              </a:rPr>
              <a:t>$ /usr/local/spark/bin/spark-submit NetworkWordCount.py localhost 9999</a:t>
            </a:r>
            <a:endParaRPr lang="zh-CN" altLang="en-US" sz="1800">
              <a:solidFill>
                <a:schemeClr val="bg1"/>
              </a:solidFill>
            </a:endParaRPr>
          </a:p>
        </p:txBody>
      </p:sp>
      <p:sp>
        <p:nvSpPr>
          <p:cNvPr id="12" name="TextBox 9">
            <a:extLst>
              <a:ext uri="{FF2B5EF4-FFF2-40B4-BE49-F238E27FC236}">
                <a16:creationId xmlns:a16="http://schemas.microsoft.com/office/drawing/2014/main" id="{E66522A0-DF04-4FE9-956D-ED99C1E35363}"/>
              </a:ext>
            </a:extLst>
          </p:cNvPr>
          <p:cNvSpPr txBox="1">
            <a:spLocks noChangeArrowheads="1"/>
          </p:cNvSpPr>
          <p:nvPr/>
        </p:nvSpPr>
        <p:spPr bwMode="auto">
          <a:xfrm>
            <a:off x="1066800" y="3962400"/>
            <a:ext cx="4595813" cy="2616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bg1"/>
                </a:solidFill>
              </a:rPr>
              <a:t>-------------------------------------------</a:t>
            </a:r>
            <a:endParaRPr lang="zh-CN" altLang="zh-CN" sz="1600">
              <a:solidFill>
                <a:schemeClr val="bg1"/>
              </a:solidFill>
            </a:endParaRPr>
          </a:p>
          <a:p>
            <a:pPr eaLnBrk="1" hangingPunct="1">
              <a:spcBef>
                <a:spcPct val="0"/>
              </a:spcBef>
              <a:buFontTx/>
              <a:buNone/>
            </a:pPr>
            <a:r>
              <a:rPr lang="en-US" altLang="zh-CN" sz="1600">
                <a:solidFill>
                  <a:schemeClr val="bg1"/>
                </a:solidFill>
              </a:rPr>
              <a:t>Time: 2018-12-30 15:16:17</a:t>
            </a:r>
            <a:endParaRPr lang="zh-CN" altLang="zh-CN" sz="1600">
              <a:solidFill>
                <a:schemeClr val="bg1"/>
              </a:solidFill>
            </a:endParaRPr>
          </a:p>
          <a:p>
            <a:pPr eaLnBrk="1" hangingPunct="1">
              <a:spcBef>
                <a:spcPct val="0"/>
              </a:spcBef>
              <a:buFontTx/>
              <a:buNone/>
            </a:pPr>
            <a:r>
              <a:rPr lang="en-US" altLang="zh-CN" sz="1600">
                <a:solidFill>
                  <a:schemeClr val="bg1"/>
                </a:solidFill>
              </a:rPr>
              <a:t>-------------------------------------------</a:t>
            </a:r>
            <a:endParaRPr lang="zh-CN" altLang="zh-CN" sz="1600">
              <a:solidFill>
                <a:schemeClr val="bg1"/>
              </a:solidFill>
            </a:endParaRPr>
          </a:p>
          <a:p>
            <a:pPr eaLnBrk="1" hangingPunct="1">
              <a:spcBef>
                <a:spcPct val="0"/>
              </a:spcBef>
              <a:buFontTx/>
              <a:buNone/>
            </a:pPr>
            <a:r>
              <a:rPr lang="en-US" altLang="zh-CN" sz="1600">
                <a:solidFill>
                  <a:schemeClr val="bg1"/>
                </a:solidFill>
              </a:rPr>
              <a:t>('good', 1)</a:t>
            </a:r>
            <a:endParaRPr lang="zh-CN" altLang="zh-CN" sz="1600">
              <a:solidFill>
                <a:schemeClr val="bg1"/>
              </a:solidFill>
            </a:endParaRPr>
          </a:p>
          <a:p>
            <a:pPr eaLnBrk="1" hangingPunct="1">
              <a:spcBef>
                <a:spcPct val="0"/>
              </a:spcBef>
              <a:buFontTx/>
              <a:buNone/>
            </a:pPr>
            <a:r>
              <a:rPr lang="en-US" altLang="zh-CN" sz="1600">
                <a:solidFill>
                  <a:schemeClr val="bg1"/>
                </a:solidFill>
              </a:rPr>
              <a:t>('hadoop', 2)</a:t>
            </a:r>
            <a:endParaRPr lang="zh-CN" altLang="zh-CN" sz="1600">
              <a:solidFill>
                <a:schemeClr val="bg1"/>
              </a:solidFill>
            </a:endParaRPr>
          </a:p>
          <a:p>
            <a:pPr eaLnBrk="1" hangingPunct="1">
              <a:spcBef>
                <a:spcPct val="0"/>
              </a:spcBef>
              <a:buFontTx/>
              <a:buNone/>
            </a:pPr>
            <a:r>
              <a:rPr lang="en-US" altLang="zh-CN" sz="1600">
                <a:solidFill>
                  <a:schemeClr val="bg1"/>
                </a:solidFill>
              </a:rPr>
              <a:t>('is', 2)</a:t>
            </a:r>
            <a:endParaRPr lang="zh-CN" altLang="zh-CN" sz="1600">
              <a:solidFill>
                <a:schemeClr val="bg1"/>
              </a:solidFill>
            </a:endParaRPr>
          </a:p>
          <a:p>
            <a:pPr eaLnBrk="1" hangingPunct="1">
              <a:spcBef>
                <a:spcPct val="0"/>
              </a:spcBef>
              <a:buFontTx/>
              <a:buNone/>
            </a:pPr>
            <a:r>
              <a:rPr lang="en-US" altLang="zh-CN" sz="1600">
                <a:solidFill>
                  <a:schemeClr val="bg1"/>
                </a:solidFill>
              </a:rPr>
              <a:t>('love', 2)</a:t>
            </a:r>
            <a:endParaRPr lang="zh-CN" altLang="zh-CN" sz="1600">
              <a:solidFill>
                <a:schemeClr val="bg1"/>
              </a:solidFill>
            </a:endParaRPr>
          </a:p>
          <a:p>
            <a:pPr eaLnBrk="1" hangingPunct="1">
              <a:spcBef>
                <a:spcPct val="0"/>
              </a:spcBef>
              <a:buFontTx/>
              <a:buNone/>
            </a:pPr>
            <a:r>
              <a:rPr lang="en-US" altLang="zh-CN" sz="1600">
                <a:solidFill>
                  <a:schemeClr val="bg1"/>
                </a:solidFill>
              </a:rPr>
              <a:t>('spark', 2)</a:t>
            </a:r>
            <a:endParaRPr lang="zh-CN" altLang="zh-CN" sz="1600">
              <a:solidFill>
                <a:schemeClr val="bg1"/>
              </a:solidFill>
            </a:endParaRPr>
          </a:p>
          <a:p>
            <a:pPr eaLnBrk="1" hangingPunct="1">
              <a:spcBef>
                <a:spcPct val="0"/>
              </a:spcBef>
              <a:buFontTx/>
              <a:buNone/>
            </a:pPr>
            <a:r>
              <a:rPr lang="en-US" altLang="zh-CN" sz="1600">
                <a:solidFill>
                  <a:schemeClr val="bg1"/>
                </a:solidFill>
              </a:rPr>
              <a:t>('I', 2)</a:t>
            </a:r>
            <a:endParaRPr lang="zh-CN" altLang="zh-CN" sz="1600">
              <a:solidFill>
                <a:schemeClr val="bg1"/>
              </a:solidFill>
            </a:endParaRPr>
          </a:p>
          <a:p>
            <a:pPr eaLnBrk="1" hangingPunct="1">
              <a:spcBef>
                <a:spcPct val="0"/>
              </a:spcBef>
              <a:buFontTx/>
              <a:buNone/>
            </a:pPr>
            <a:r>
              <a:rPr lang="en-US" altLang="zh-CN" sz="1600">
                <a:solidFill>
                  <a:schemeClr val="bg1"/>
                </a:solidFill>
              </a:rPr>
              <a:t>('fast', 1)</a:t>
            </a:r>
            <a:endParaRPr lang="zh-CN" altLang="en-US" sz="1600">
              <a:solidFill>
                <a:schemeClr val="bg1"/>
              </a:solidFill>
            </a:endParaRPr>
          </a:p>
        </p:txBody>
      </p:sp>
    </p:spTree>
    <p:extLst>
      <p:ext uri="{BB962C8B-B14F-4D97-AF65-F5344CB8AC3E}">
        <p14:creationId xmlns:p14="http://schemas.microsoft.com/office/powerpoint/2010/main" val="199399884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3BA721F-F3C6-44E2-A44B-2C5B985077B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391AA1F-7100-4900-AE52-FEA0FBB75959}"/>
              </a:ext>
            </a:extLst>
          </p:cNvPr>
          <p:cNvSpPr>
            <a:spLocks noGrp="1"/>
          </p:cNvSpPr>
          <p:nvPr>
            <p:ph type="body" sz="quarter" idx="15"/>
          </p:nvPr>
        </p:nvSpPr>
        <p:spPr/>
        <p:txBody>
          <a:bodyPr/>
          <a:lstStyle/>
          <a:p>
            <a:r>
              <a:rPr lang="en-US" altLang="zh-CN" dirty="0"/>
              <a:t>7.4.3 RDD</a:t>
            </a:r>
            <a:r>
              <a:rPr lang="zh-CN" altLang="en-US" dirty="0"/>
              <a:t>队列流</a:t>
            </a:r>
          </a:p>
        </p:txBody>
      </p:sp>
      <p:sp>
        <p:nvSpPr>
          <p:cNvPr id="4" name="文本占位符 3">
            <a:extLst>
              <a:ext uri="{FF2B5EF4-FFF2-40B4-BE49-F238E27FC236}">
                <a16:creationId xmlns:a16="http://schemas.microsoft.com/office/drawing/2014/main" id="{40746EF7-5A17-45C5-9976-66B631F324A0}"/>
              </a:ext>
            </a:extLst>
          </p:cNvPr>
          <p:cNvSpPr>
            <a:spLocks noGrp="1"/>
          </p:cNvSpPr>
          <p:nvPr>
            <p:ph type="body" sz="quarter" idx="16"/>
          </p:nvPr>
        </p:nvSpPr>
        <p:spPr/>
        <p:txBody>
          <a:bodyPr/>
          <a:lstStyle/>
          <a:p>
            <a:r>
              <a:rPr lang="zh-CN" altLang="en-US" sz="2400" dirty="0"/>
              <a:t>在调试</a:t>
            </a:r>
            <a:r>
              <a:rPr lang="en-US" altLang="zh-CN" sz="2400" dirty="0"/>
              <a:t>Spark Streaming</a:t>
            </a:r>
            <a:r>
              <a:rPr lang="zh-CN" altLang="en-US" sz="2400" dirty="0"/>
              <a:t>应用程序的时候，我们可以使用</a:t>
            </a:r>
            <a:r>
              <a:rPr lang="en-US" altLang="zh-CN" sz="2400" dirty="0" err="1"/>
              <a:t>streamingContext.queueStream</a:t>
            </a:r>
            <a:r>
              <a:rPr lang="en-US" altLang="zh-CN" sz="2400" dirty="0"/>
              <a:t>(</a:t>
            </a:r>
            <a:r>
              <a:rPr lang="en-US" altLang="zh-CN" sz="2400" dirty="0" err="1"/>
              <a:t>queueOfRDD</a:t>
            </a:r>
            <a:r>
              <a:rPr lang="en-US" altLang="zh-CN" sz="2400" dirty="0"/>
              <a:t>)</a:t>
            </a:r>
            <a:r>
              <a:rPr lang="zh-CN" altLang="en-US" sz="2400" dirty="0"/>
              <a:t>创建基于</a:t>
            </a:r>
            <a:r>
              <a:rPr lang="en-US" altLang="zh-CN" sz="2400" dirty="0"/>
              <a:t>RDD</a:t>
            </a:r>
            <a:r>
              <a:rPr lang="zh-CN" altLang="en-US" sz="2400" dirty="0"/>
              <a:t>队列的</a:t>
            </a:r>
            <a:r>
              <a:rPr lang="en-US" altLang="zh-CN" sz="2400" dirty="0" err="1"/>
              <a:t>DStream</a:t>
            </a:r>
            <a:endParaRPr lang="zh-CN" altLang="en-US" sz="2400" dirty="0"/>
          </a:p>
          <a:p>
            <a:r>
              <a:rPr lang="zh-CN" altLang="en-US" sz="2400" dirty="0"/>
              <a:t>新建一个</a:t>
            </a:r>
            <a:r>
              <a:rPr lang="en-US" altLang="zh-CN" sz="2400" dirty="0"/>
              <a:t>RDDQueueStream.py</a:t>
            </a:r>
            <a:r>
              <a:rPr lang="zh-CN" altLang="en-US" sz="2400" dirty="0"/>
              <a:t>代码文件，功能是：每隔</a:t>
            </a:r>
            <a:r>
              <a:rPr lang="en-US" altLang="zh-CN" sz="2400" dirty="0"/>
              <a:t>1</a:t>
            </a:r>
            <a:r>
              <a:rPr lang="zh-CN" altLang="en-US" sz="2400" dirty="0"/>
              <a:t>秒创建一个</a:t>
            </a:r>
            <a:r>
              <a:rPr lang="en-US" altLang="zh-CN" sz="2400" dirty="0"/>
              <a:t>RDD</a:t>
            </a:r>
            <a:r>
              <a:rPr lang="zh-CN" altLang="en-US" sz="2400" dirty="0"/>
              <a:t>，</a:t>
            </a:r>
            <a:r>
              <a:rPr lang="en-US" altLang="zh-CN" sz="2400" dirty="0"/>
              <a:t>Streaming</a:t>
            </a:r>
            <a:r>
              <a:rPr lang="zh-CN" altLang="en-US" sz="2400" dirty="0"/>
              <a:t>每隔</a:t>
            </a:r>
            <a:r>
              <a:rPr lang="en-US" altLang="zh-CN" sz="2400" dirty="0"/>
              <a:t>2</a:t>
            </a:r>
            <a:r>
              <a:rPr lang="zh-CN" altLang="en-US" sz="2400" dirty="0"/>
              <a:t>秒就对数据进行处理</a:t>
            </a:r>
          </a:p>
          <a:p>
            <a:endParaRPr lang="zh-CN" altLang="en-US" dirty="0"/>
          </a:p>
        </p:txBody>
      </p:sp>
    </p:spTree>
    <p:extLst>
      <p:ext uri="{BB962C8B-B14F-4D97-AF65-F5344CB8AC3E}">
        <p14:creationId xmlns:p14="http://schemas.microsoft.com/office/powerpoint/2010/main" val="323248118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45FC0A-5EE2-4F42-915B-E2A8BDE7767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DDF6939-B892-4F03-BAF3-A36607418F70}"/>
              </a:ext>
            </a:extLst>
          </p:cNvPr>
          <p:cNvSpPr>
            <a:spLocks noGrp="1"/>
          </p:cNvSpPr>
          <p:nvPr>
            <p:ph type="body" sz="quarter" idx="15"/>
          </p:nvPr>
        </p:nvSpPr>
        <p:spPr>
          <a:xfrm>
            <a:off x="695402" y="57750"/>
            <a:ext cx="7928834" cy="1175706"/>
          </a:xfrm>
        </p:spPr>
        <p:txBody>
          <a:bodyPr/>
          <a:lstStyle/>
          <a:p>
            <a:r>
              <a:rPr lang="en-US" altLang="zh-CN" dirty="0"/>
              <a:t>7.4.3 RDD</a:t>
            </a:r>
            <a:r>
              <a:rPr lang="zh-CN" altLang="en-US" dirty="0"/>
              <a:t>队列流</a:t>
            </a:r>
          </a:p>
          <a:p>
            <a:endParaRPr lang="zh-CN" altLang="en-US" dirty="0"/>
          </a:p>
        </p:txBody>
      </p:sp>
      <p:sp>
        <p:nvSpPr>
          <p:cNvPr id="4" name="文本占位符 3">
            <a:extLst>
              <a:ext uri="{FF2B5EF4-FFF2-40B4-BE49-F238E27FC236}">
                <a16:creationId xmlns:a16="http://schemas.microsoft.com/office/drawing/2014/main" id="{47BF8526-53FE-4D55-BFA6-DFA362BD5830}"/>
              </a:ext>
            </a:extLst>
          </p:cNvPr>
          <p:cNvSpPr>
            <a:spLocks noGrp="1"/>
          </p:cNvSpPr>
          <p:nvPr>
            <p:ph type="body" sz="quarter" idx="16"/>
          </p:nvPr>
        </p:nvSpPr>
        <p:spPr/>
        <p:txBody>
          <a:bodyPr/>
          <a:lstStyle/>
          <a:p>
            <a:endParaRPr lang="zh-CN" altLang="en-US" dirty="0"/>
          </a:p>
        </p:txBody>
      </p:sp>
      <p:sp>
        <p:nvSpPr>
          <p:cNvPr id="8" name="矩形 7">
            <a:extLst>
              <a:ext uri="{FF2B5EF4-FFF2-40B4-BE49-F238E27FC236}">
                <a16:creationId xmlns:a16="http://schemas.microsoft.com/office/drawing/2014/main" id="{26207FDF-F8D0-49AA-AB13-B5FD696D5261}"/>
              </a:ext>
            </a:extLst>
          </p:cNvPr>
          <p:cNvSpPr/>
          <p:nvPr/>
        </p:nvSpPr>
        <p:spPr>
          <a:xfrm>
            <a:off x="1691640" y="1306654"/>
            <a:ext cx="8305800" cy="5262563"/>
          </a:xfrm>
          <a:prstGeom prst="rect">
            <a:avLst/>
          </a:prstGeom>
          <a:solidFill>
            <a:schemeClr val="bg1">
              <a:lumMod val="95000"/>
            </a:schemeClr>
          </a:solidFill>
        </p:spPr>
        <p:txBody>
          <a:bodyPr>
            <a:spAutoFit/>
          </a:bodyPr>
          <a:lstStyle/>
          <a:p>
            <a:pPr eaLnBrk="1" hangingPunct="1">
              <a:buFont typeface="Arial" panose="020B0604020202020204" pitchFamily="34" charset="0"/>
              <a:buNone/>
              <a:defRPr/>
            </a:pPr>
            <a:r>
              <a:rPr lang="en-US" altLang="zh-CN" sz="1600" dirty="0"/>
              <a:t>#!/</a:t>
            </a:r>
            <a:r>
              <a:rPr lang="en-US" altLang="zh-CN" sz="1600" dirty="0" err="1"/>
              <a:t>usr</a:t>
            </a:r>
            <a:r>
              <a:rPr lang="en-US" altLang="zh-CN" sz="1600" dirty="0"/>
              <a:t>/bin/</a:t>
            </a:r>
            <a:r>
              <a:rPr lang="en-US" altLang="zh-CN" sz="1600" dirty="0" err="1"/>
              <a:t>env</a:t>
            </a:r>
            <a:r>
              <a:rPr lang="en-US" altLang="zh-CN" sz="1600" dirty="0"/>
              <a:t> python3</a:t>
            </a:r>
            <a:endParaRPr lang="zh-CN" altLang="zh-CN" sz="1600" dirty="0"/>
          </a:p>
          <a:p>
            <a:pPr eaLnBrk="1" hangingPunct="1">
              <a:buFont typeface="Arial" panose="020B0604020202020204" pitchFamily="34" charset="0"/>
              <a:buNone/>
              <a:defRPr/>
            </a:pPr>
            <a:r>
              <a:rPr lang="en-US" altLang="zh-CN" sz="1600" dirty="0"/>
              <a:t> </a:t>
            </a:r>
            <a:endParaRPr lang="zh-CN" altLang="zh-CN" sz="1600" dirty="0"/>
          </a:p>
          <a:p>
            <a:pPr eaLnBrk="1" hangingPunct="1">
              <a:buFont typeface="Arial" panose="020B0604020202020204" pitchFamily="34" charset="0"/>
              <a:buNone/>
              <a:defRPr/>
            </a:pPr>
            <a:r>
              <a:rPr lang="en-US" altLang="zh-CN" sz="1600" dirty="0"/>
              <a:t>import time</a:t>
            </a:r>
            <a:endParaRPr lang="zh-CN" altLang="zh-CN" sz="1600" dirty="0"/>
          </a:p>
          <a:p>
            <a:pPr eaLnBrk="1" hangingPunct="1">
              <a:buFont typeface="Arial" panose="020B0604020202020204" pitchFamily="34" charset="0"/>
              <a:buNone/>
              <a:defRPr/>
            </a:pPr>
            <a:r>
              <a:rPr lang="en-US" altLang="zh-CN" sz="1600" dirty="0"/>
              <a:t>from </a:t>
            </a:r>
            <a:r>
              <a:rPr lang="en-US" altLang="zh-CN" sz="1600" dirty="0" err="1"/>
              <a:t>pyspark</a:t>
            </a:r>
            <a:r>
              <a:rPr lang="en-US" altLang="zh-CN" sz="1600" dirty="0"/>
              <a:t> import </a:t>
            </a:r>
            <a:r>
              <a:rPr lang="en-US" altLang="zh-CN" sz="1600" dirty="0" err="1"/>
              <a:t>SparkContext</a:t>
            </a:r>
            <a:endParaRPr lang="zh-CN" altLang="zh-CN" sz="1600" dirty="0"/>
          </a:p>
          <a:p>
            <a:pPr eaLnBrk="1" hangingPunct="1">
              <a:buFont typeface="Arial" panose="020B0604020202020204" pitchFamily="34" charset="0"/>
              <a:buNone/>
              <a:defRPr/>
            </a:pPr>
            <a:r>
              <a:rPr lang="en-US" altLang="zh-CN" sz="1600" dirty="0"/>
              <a:t>from </a:t>
            </a:r>
            <a:r>
              <a:rPr lang="en-US" altLang="zh-CN" sz="1600" dirty="0" err="1"/>
              <a:t>pyspark.streaming</a:t>
            </a:r>
            <a:r>
              <a:rPr lang="en-US" altLang="zh-CN" sz="1600" dirty="0"/>
              <a:t> import </a:t>
            </a:r>
            <a:r>
              <a:rPr lang="en-US" altLang="zh-CN" sz="1600" dirty="0" err="1"/>
              <a:t>StreamingContext</a:t>
            </a:r>
            <a:endParaRPr lang="zh-CN" altLang="zh-CN" sz="1600" dirty="0"/>
          </a:p>
          <a:p>
            <a:pPr eaLnBrk="1" hangingPunct="1">
              <a:buFont typeface="Arial" panose="020B0604020202020204" pitchFamily="34" charset="0"/>
              <a:buNone/>
              <a:defRPr/>
            </a:pPr>
            <a:r>
              <a:rPr lang="en-US" altLang="zh-CN" sz="1600" dirty="0"/>
              <a:t> </a:t>
            </a:r>
            <a:endParaRPr lang="zh-CN" altLang="zh-CN" sz="1600" dirty="0"/>
          </a:p>
          <a:p>
            <a:pPr eaLnBrk="1" hangingPunct="1">
              <a:buFont typeface="Arial" panose="020B0604020202020204" pitchFamily="34" charset="0"/>
              <a:buNone/>
              <a:defRPr/>
            </a:pPr>
            <a:r>
              <a:rPr lang="en-US" altLang="zh-CN" sz="1600" dirty="0"/>
              <a:t>if __name__ == "__main__":</a:t>
            </a:r>
            <a:endParaRPr lang="zh-CN" altLang="zh-CN" sz="1600" dirty="0"/>
          </a:p>
          <a:p>
            <a:pPr eaLnBrk="1" hangingPunct="1">
              <a:buFont typeface="Arial" panose="020B0604020202020204" pitchFamily="34" charset="0"/>
              <a:buNone/>
              <a:defRPr/>
            </a:pPr>
            <a:r>
              <a:rPr lang="en-US" altLang="zh-CN" sz="1600" dirty="0"/>
              <a:t>    sc = </a:t>
            </a:r>
            <a:r>
              <a:rPr lang="en-US" altLang="zh-CN" sz="1600" dirty="0" err="1"/>
              <a:t>SparkContext</a:t>
            </a:r>
            <a:r>
              <a:rPr lang="en-US" altLang="zh-CN" sz="1600" dirty="0"/>
              <a:t>(</a:t>
            </a:r>
            <a:r>
              <a:rPr lang="en-US" altLang="zh-CN" sz="1600" dirty="0" err="1"/>
              <a:t>appName</a:t>
            </a:r>
            <a:r>
              <a:rPr lang="en-US" altLang="zh-CN" sz="1600" dirty="0"/>
              <a:t>="</a:t>
            </a:r>
            <a:r>
              <a:rPr lang="en-US" altLang="zh-CN" sz="1600" dirty="0" err="1"/>
              <a:t>PythonStreamingQueueStream</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a:t>
            </a:r>
            <a:r>
              <a:rPr lang="en-US" altLang="zh-CN" sz="1600" dirty="0"/>
              <a:t> = </a:t>
            </a:r>
            <a:r>
              <a:rPr lang="en-US" altLang="zh-CN" sz="1600" dirty="0" err="1"/>
              <a:t>StreamingContext</a:t>
            </a:r>
            <a:r>
              <a:rPr lang="en-US" altLang="zh-CN" sz="1600" dirty="0"/>
              <a:t>(sc, 2)</a:t>
            </a:r>
            <a:endParaRPr lang="zh-CN" altLang="zh-CN" sz="1600" dirty="0"/>
          </a:p>
          <a:p>
            <a:pPr eaLnBrk="1" hangingPunct="1">
              <a:buFont typeface="Arial" panose="020B0604020202020204" pitchFamily="34" charset="0"/>
              <a:buNone/>
              <a:defRPr/>
            </a:pPr>
            <a:r>
              <a:rPr lang="en-US" altLang="zh-CN" sz="1600" dirty="0"/>
              <a:t>    #</a:t>
            </a:r>
            <a:r>
              <a:rPr lang="zh-CN" altLang="zh-CN" sz="1600" dirty="0"/>
              <a:t>创建一个队列，通过该队列可以把</a:t>
            </a:r>
            <a:r>
              <a:rPr lang="en-US" altLang="zh-CN" sz="1600" dirty="0"/>
              <a:t>RDD</a:t>
            </a:r>
            <a:r>
              <a:rPr lang="zh-CN" altLang="zh-CN" sz="1600" dirty="0"/>
              <a:t>推给一个</a:t>
            </a:r>
            <a:r>
              <a:rPr lang="en-US" altLang="zh-CN" sz="1600" dirty="0"/>
              <a:t>RDD</a:t>
            </a:r>
            <a:r>
              <a:rPr lang="zh-CN" altLang="zh-CN" sz="1600" dirty="0"/>
              <a:t>队列流</a:t>
            </a:r>
          </a:p>
          <a:p>
            <a:pPr eaLnBrk="1" hangingPunct="1">
              <a:buFont typeface="Arial" panose="020B0604020202020204" pitchFamily="34" charset="0"/>
              <a:buNone/>
              <a:defRPr/>
            </a:pPr>
            <a:r>
              <a:rPr lang="en-US" altLang="zh-CN" sz="1600" dirty="0"/>
              <a:t>    </a:t>
            </a:r>
            <a:r>
              <a:rPr lang="en-US" altLang="zh-CN" sz="1600" dirty="0" err="1"/>
              <a:t>rddQueue</a:t>
            </a:r>
            <a:r>
              <a:rPr lang="en-US" altLang="zh-CN" sz="1600" dirty="0"/>
              <a:t> = []</a:t>
            </a:r>
            <a:endParaRPr lang="zh-CN" altLang="zh-CN" sz="1600" dirty="0"/>
          </a:p>
          <a:p>
            <a:pPr eaLnBrk="1" hangingPunct="1">
              <a:buFont typeface="Arial" panose="020B0604020202020204" pitchFamily="34" charset="0"/>
              <a:buNone/>
              <a:defRPr/>
            </a:pPr>
            <a:r>
              <a:rPr lang="en-US" altLang="zh-CN" sz="1600" dirty="0"/>
              <a:t>    for </a:t>
            </a:r>
            <a:r>
              <a:rPr lang="en-US" altLang="zh-CN" sz="1600" dirty="0" err="1"/>
              <a:t>i</a:t>
            </a:r>
            <a:r>
              <a:rPr lang="en-US" altLang="zh-CN" sz="1600" dirty="0"/>
              <a:t> in range(5):</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rddQueue</a:t>
            </a:r>
            <a:r>
              <a:rPr lang="en-US" altLang="zh-CN" sz="1600" dirty="0"/>
              <a:t> += [</a:t>
            </a:r>
            <a:r>
              <a:rPr lang="en-US" altLang="zh-CN" sz="1600" dirty="0" err="1"/>
              <a:t>ssc.sparkContext.parallelize</a:t>
            </a:r>
            <a:r>
              <a:rPr lang="en-US" altLang="zh-CN" sz="1600" dirty="0"/>
              <a:t>([j for j in range(1, 1001)], 10)]</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time.sleep</a:t>
            </a:r>
            <a:r>
              <a:rPr lang="en-US" altLang="zh-CN" sz="1600" dirty="0"/>
              <a:t>(1)</a:t>
            </a:r>
            <a:endParaRPr lang="zh-CN" altLang="zh-CN" sz="1600" dirty="0"/>
          </a:p>
          <a:p>
            <a:pPr eaLnBrk="1" hangingPunct="1">
              <a:buFont typeface="Arial" panose="020B0604020202020204" pitchFamily="34" charset="0"/>
              <a:buNone/>
              <a:defRPr/>
            </a:pPr>
            <a:r>
              <a:rPr lang="en-US" altLang="zh-CN" sz="1600" dirty="0"/>
              <a:t>    #</a:t>
            </a:r>
            <a:r>
              <a:rPr lang="zh-CN" altLang="zh-CN" sz="1600" dirty="0"/>
              <a:t>创建一个</a:t>
            </a:r>
            <a:r>
              <a:rPr lang="en-US" altLang="zh-CN" sz="1600" dirty="0"/>
              <a:t>RDD</a:t>
            </a:r>
            <a:r>
              <a:rPr lang="zh-CN" altLang="zh-CN" sz="1600" dirty="0"/>
              <a:t>队列流</a:t>
            </a:r>
          </a:p>
          <a:p>
            <a:pPr eaLnBrk="1" hangingPunct="1">
              <a:buFont typeface="Arial" panose="020B0604020202020204" pitchFamily="34" charset="0"/>
              <a:buNone/>
              <a:defRPr/>
            </a:pPr>
            <a:r>
              <a:rPr lang="en-US" altLang="zh-CN" sz="1600" dirty="0"/>
              <a:t>    </a:t>
            </a:r>
            <a:r>
              <a:rPr lang="en-US" altLang="zh-CN" sz="1600" dirty="0" err="1"/>
              <a:t>inputStream</a:t>
            </a:r>
            <a:r>
              <a:rPr lang="en-US" altLang="zh-CN" sz="1600" dirty="0"/>
              <a:t> = </a:t>
            </a:r>
            <a:r>
              <a:rPr lang="en-US" altLang="zh-CN" sz="1600" dirty="0" err="1"/>
              <a:t>ssc.queueStream</a:t>
            </a:r>
            <a:r>
              <a:rPr lang="en-US" altLang="zh-CN" sz="1600" dirty="0"/>
              <a:t>(</a:t>
            </a:r>
            <a:r>
              <a:rPr lang="en-US" altLang="zh-CN" sz="1600" dirty="0" err="1"/>
              <a:t>rddQueue</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mappedStream</a:t>
            </a:r>
            <a:r>
              <a:rPr lang="en-US" altLang="zh-CN" sz="1600" dirty="0"/>
              <a:t> = inputStream.map(lambda x: (x % 10, 1))</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reducedStream</a:t>
            </a:r>
            <a:r>
              <a:rPr lang="en-US" altLang="zh-CN" sz="1600" dirty="0"/>
              <a:t> = </a:t>
            </a:r>
            <a:r>
              <a:rPr lang="en-US" altLang="zh-CN" sz="1600" dirty="0" err="1"/>
              <a:t>mappedStream.reduceByKey</a:t>
            </a:r>
            <a:r>
              <a:rPr lang="en-US" altLang="zh-CN" sz="1600" dirty="0"/>
              <a:t>(lambda a, b: a + b)</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reducedStream.pprint</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ssc.start</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ssc.stop</a:t>
            </a:r>
            <a:r>
              <a:rPr lang="en-US" altLang="zh-CN" sz="1600" dirty="0"/>
              <a:t>(</a:t>
            </a:r>
            <a:r>
              <a:rPr lang="en-US" altLang="zh-CN" sz="1600" dirty="0" err="1"/>
              <a:t>stopSparkContext</a:t>
            </a:r>
            <a:r>
              <a:rPr lang="en-US" altLang="zh-CN" sz="1600" dirty="0"/>
              <a:t>=True, </a:t>
            </a:r>
            <a:r>
              <a:rPr lang="en-US" altLang="zh-CN" sz="1600" dirty="0" err="1"/>
              <a:t>stopGraceFully</a:t>
            </a:r>
            <a:r>
              <a:rPr lang="en-US" altLang="zh-CN" sz="1600" dirty="0"/>
              <a:t>=True)</a:t>
            </a:r>
            <a:endParaRPr lang="zh-CN" altLang="en-US" sz="1600" dirty="0">
              <a:latin typeface="Arial" charset="0"/>
              <a:ea typeface="宋体" charset="-122"/>
            </a:endParaRPr>
          </a:p>
        </p:txBody>
      </p:sp>
    </p:spTree>
    <p:extLst>
      <p:ext uri="{BB962C8B-B14F-4D97-AF65-F5344CB8AC3E}">
        <p14:creationId xmlns:p14="http://schemas.microsoft.com/office/powerpoint/2010/main" val="206755221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AF73D7-926D-49E1-B500-4535613E270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9FA81C0-581C-4343-9594-DC96B9902F39}"/>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EDFA9AFE-5AB7-45B1-BFCD-BC15E5CA7648}"/>
              </a:ext>
            </a:extLst>
          </p:cNvPr>
          <p:cNvSpPr>
            <a:spLocks noGrp="1"/>
          </p:cNvSpPr>
          <p:nvPr>
            <p:ph type="body" sz="quarter" idx="16"/>
          </p:nvPr>
        </p:nvSpPr>
        <p:spPr/>
        <p:txBody>
          <a:bodyPr/>
          <a:lstStyle/>
          <a:p>
            <a:endParaRPr lang="zh-CN" altLang="en-US"/>
          </a:p>
        </p:txBody>
      </p:sp>
      <p:sp>
        <p:nvSpPr>
          <p:cNvPr id="6" name="文本框 5">
            <a:extLst>
              <a:ext uri="{FF2B5EF4-FFF2-40B4-BE49-F238E27FC236}">
                <a16:creationId xmlns:a16="http://schemas.microsoft.com/office/drawing/2014/main" id="{78B8CA66-7BE5-4813-A9A8-6E177956F9DC}"/>
              </a:ext>
            </a:extLst>
          </p:cNvPr>
          <p:cNvSpPr txBox="1"/>
          <p:nvPr/>
        </p:nvSpPr>
        <p:spPr>
          <a:xfrm>
            <a:off x="1137920" y="1419091"/>
            <a:ext cx="6096000" cy="369332"/>
          </a:xfrm>
          <a:prstGeom prst="rect">
            <a:avLst/>
          </a:prstGeom>
          <a:noFill/>
        </p:spPr>
        <p:txBody>
          <a:bodyPr wrap="square">
            <a:spAutoFit/>
          </a:bodyPr>
          <a:lstStyle/>
          <a:p>
            <a:pPr eaLnBrk="1" hangingPunct="1">
              <a:spcBef>
                <a:spcPct val="0"/>
              </a:spcBef>
              <a:buFontTx/>
              <a:buNone/>
            </a:pPr>
            <a:r>
              <a:rPr lang="zh-CN" altLang="zh-CN" sz="1800" dirty="0"/>
              <a:t>下面执行如下命令运行该程序：</a:t>
            </a:r>
            <a:endParaRPr lang="zh-CN" altLang="en-US" sz="1800" dirty="0"/>
          </a:p>
        </p:txBody>
      </p:sp>
      <p:sp>
        <p:nvSpPr>
          <p:cNvPr id="8" name="TextBox 3">
            <a:extLst>
              <a:ext uri="{FF2B5EF4-FFF2-40B4-BE49-F238E27FC236}">
                <a16:creationId xmlns:a16="http://schemas.microsoft.com/office/drawing/2014/main" id="{86B2CB09-071E-457E-83F2-F409D63E4FEA}"/>
              </a:ext>
            </a:extLst>
          </p:cNvPr>
          <p:cNvSpPr txBox="1">
            <a:spLocks noChangeArrowheads="1"/>
          </p:cNvSpPr>
          <p:nvPr/>
        </p:nvSpPr>
        <p:spPr bwMode="auto">
          <a:xfrm>
            <a:off x="1168400" y="1828800"/>
            <a:ext cx="6637338"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rPr>
              <a:t>$ cd  /usr/local/spark/mycode/streaming/rddqueue</a:t>
            </a:r>
            <a:endParaRPr lang="zh-CN" altLang="zh-CN" sz="2000">
              <a:solidFill>
                <a:schemeClr val="bg1"/>
              </a:solidFill>
            </a:endParaRPr>
          </a:p>
          <a:p>
            <a:pPr eaLnBrk="1" hangingPunct="1">
              <a:spcBef>
                <a:spcPct val="0"/>
              </a:spcBef>
              <a:buFontTx/>
              <a:buNone/>
            </a:pPr>
            <a:r>
              <a:rPr lang="en-US" altLang="zh-CN" sz="2000">
                <a:solidFill>
                  <a:schemeClr val="bg1"/>
                </a:solidFill>
              </a:rPr>
              <a:t>$ /usr/local/spark/bin/spark-submit RDDQueueStream.py</a:t>
            </a:r>
            <a:endParaRPr lang="zh-CN" altLang="en-US" sz="2000">
              <a:solidFill>
                <a:schemeClr val="bg1"/>
              </a:solidFill>
            </a:endParaRPr>
          </a:p>
        </p:txBody>
      </p:sp>
      <p:sp>
        <p:nvSpPr>
          <p:cNvPr id="10" name="TextBox 5">
            <a:extLst>
              <a:ext uri="{FF2B5EF4-FFF2-40B4-BE49-F238E27FC236}">
                <a16:creationId xmlns:a16="http://schemas.microsoft.com/office/drawing/2014/main" id="{D39C2ACE-D7AD-4453-89F1-EB6936DB25B2}"/>
              </a:ext>
            </a:extLst>
          </p:cNvPr>
          <p:cNvSpPr txBox="1">
            <a:spLocks noChangeArrowheads="1"/>
          </p:cNvSpPr>
          <p:nvPr/>
        </p:nvSpPr>
        <p:spPr bwMode="auto">
          <a:xfrm>
            <a:off x="1219200" y="2743200"/>
            <a:ext cx="5865813"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endParaRPr lang="zh-CN" altLang="zh-CN" sz="1800"/>
          </a:p>
          <a:p>
            <a:pPr eaLnBrk="1" hangingPunct="1">
              <a:spcBef>
                <a:spcPct val="0"/>
              </a:spcBef>
              <a:buFontTx/>
              <a:buNone/>
            </a:pPr>
            <a:r>
              <a:rPr lang="en-US" altLang="zh-CN" sz="1800"/>
              <a:t>Time: 2018-12-31 15:42:15</a:t>
            </a:r>
            <a:endParaRPr lang="zh-CN" altLang="zh-CN" sz="1800"/>
          </a:p>
          <a:p>
            <a:pPr eaLnBrk="1" hangingPunct="1">
              <a:spcBef>
                <a:spcPct val="0"/>
              </a:spcBef>
              <a:buFontTx/>
              <a:buNone/>
            </a:pPr>
            <a:r>
              <a:rPr lang="en-US" altLang="zh-CN" sz="1800"/>
              <a:t>-------------------------------------------</a:t>
            </a:r>
            <a:endParaRPr lang="zh-CN" altLang="zh-CN" sz="1800"/>
          </a:p>
          <a:p>
            <a:pPr eaLnBrk="1" hangingPunct="1">
              <a:spcBef>
                <a:spcPct val="0"/>
              </a:spcBef>
              <a:buFontTx/>
              <a:buNone/>
            </a:pPr>
            <a:r>
              <a:rPr lang="en-US" altLang="zh-CN" sz="1800"/>
              <a:t>(0, 100)</a:t>
            </a:r>
            <a:endParaRPr lang="zh-CN" altLang="zh-CN" sz="1800"/>
          </a:p>
          <a:p>
            <a:pPr eaLnBrk="1" hangingPunct="1">
              <a:spcBef>
                <a:spcPct val="0"/>
              </a:spcBef>
              <a:buFontTx/>
              <a:buNone/>
            </a:pPr>
            <a:r>
              <a:rPr lang="en-US" altLang="zh-CN" sz="1800"/>
              <a:t>(8, 100)</a:t>
            </a:r>
            <a:endParaRPr lang="zh-CN" altLang="zh-CN" sz="1800"/>
          </a:p>
          <a:p>
            <a:pPr eaLnBrk="1" hangingPunct="1">
              <a:spcBef>
                <a:spcPct val="0"/>
              </a:spcBef>
              <a:buFontTx/>
              <a:buNone/>
            </a:pPr>
            <a:r>
              <a:rPr lang="en-US" altLang="zh-CN" sz="1800"/>
              <a:t>(2, 100)</a:t>
            </a:r>
            <a:endParaRPr lang="zh-CN" altLang="zh-CN" sz="1800"/>
          </a:p>
          <a:p>
            <a:pPr eaLnBrk="1" hangingPunct="1">
              <a:spcBef>
                <a:spcPct val="0"/>
              </a:spcBef>
              <a:buFontTx/>
              <a:buNone/>
            </a:pPr>
            <a:r>
              <a:rPr lang="en-US" altLang="zh-CN" sz="1800"/>
              <a:t>(4, 100)</a:t>
            </a:r>
            <a:endParaRPr lang="zh-CN" altLang="zh-CN" sz="1800"/>
          </a:p>
          <a:p>
            <a:pPr eaLnBrk="1" hangingPunct="1">
              <a:spcBef>
                <a:spcPct val="0"/>
              </a:spcBef>
              <a:buFontTx/>
              <a:buNone/>
            </a:pPr>
            <a:r>
              <a:rPr lang="en-US" altLang="zh-CN" sz="1800"/>
              <a:t>(6, 100)</a:t>
            </a:r>
            <a:endParaRPr lang="zh-CN" altLang="zh-CN" sz="1800"/>
          </a:p>
          <a:p>
            <a:pPr eaLnBrk="1" hangingPunct="1">
              <a:spcBef>
                <a:spcPct val="0"/>
              </a:spcBef>
              <a:buFontTx/>
              <a:buNone/>
            </a:pPr>
            <a:r>
              <a:rPr lang="en-US" altLang="zh-CN" sz="1800"/>
              <a:t>(1, 100)</a:t>
            </a:r>
            <a:endParaRPr lang="zh-CN" altLang="zh-CN" sz="1800"/>
          </a:p>
          <a:p>
            <a:pPr eaLnBrk="1" hangingPunct="1">
              <a:spcBef>
                <a:spcPct val="0"/>
              </a:spcBef>
              <a:buFontTx/>
              <a:buNone/>
            </a:pPr>
            <a:r>
              <a:rPr lang="en-US" altLang="zh-CN" sz="1800"/>
              <a:t>(3, 100)</a:t>
            </a:r>
            <a:endParaRPr lang="zh-CN" altLang="zh-CN" sz="1800"/>
          </a:p>
          <a:p>
            <a:pPr eaLnBrk="1" hangingPunct="1">
              <a:spcBef>
                <a:spcPct val="0"/>
              </a:spcBef>
              <a:buFontTx/>
              <a:buNone/>
            </a:pPr>
            <a:r>
              <a:rPr lang="en-US" altLang="zh-CN" sz="1800"/>
              <a:t>(9, 100)</a:t>
            </a:r>
            <a:endParaRPr lang="zh-CN" altLang="zh-CN" sz="1800"/>
          </a:p>
          <a:p>
            <a:pPr eaLnBrk="1" hangingPunct="1">
              <a:spcBef>
                <a:spcPct val="0"/>
              </a:spcBef>
              <a:buFontTx/>
              <a:buNone/>
            </a:pPr>
            <a:r>
              <a:rPr lang="en-US" altLang="zh-CN" sz="1800"/>
              <a:t>(5, 100)</a:t>
            </a:r>
            <a:endParaRPr lang="zh-CN" altLang="zh-CN" sz="1800"/>
          </a:p>
          <a:p>
            <a:pPr eaLnBrk="1" hangingPunct="1">
              <a:spcBef>
                <a:spcPct val="0"/>
              </a:spcBef>
              <a:buFontTx/>
              <a:buNone/>
            </a:pPr>
            <a:r>
              <a:rPr lang="en-US" altLang="zh-CN" sz="1800"/>
              <a:t>(7, 100)</a:t>
            </a:r>
            <a:endParaRPr lang="zh-CN" altLang="en-US" sz="1800"/>
          </a:p>
        </p:txBody>
      </p:sp>
    </p:spTree>
    <p:extLst>
      <p:ext uri="{BB962C8B-B14F-4D97-AF65-F5344CB8AC3E}">
        <p14:creationId xmlns:p14="http://schemas.microsoft.com/office/powerpoint/2010/main" val="2697225676"/>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F175E78-DF2A-4C16-AD57-7F463A8CE14C}"/>
              </a:ext>
            </a:extLst>
          </p:cNvPr>
          <p:cNvSpPr>
            <a:spLocks noGrp="1"/>
          </p:cNvSpPr>
          <p:nvPr>
            <p:ph type="body" sz="quarter" idx="11"/>
          </p:nvPr>
        </p:nvSpPr>
        <p:spPr/>
        <p:txBody>
          <a:bodyPr/>
          <a:lstStyle/>
          <a:p>
            <a:r>
              <a:rPr lang="en-US" altLang="zh-CN" dirty="0"/>
              <a:t>PART FIVE</a:t>
            </a:r>
            <a:endParaRPr lang="zh-CN" altLang="en-US" dirty="0"/>
          </a:p>
        </p:txBody>
      </p:sp>
      <p:sp>
        <p:nvSpPr>
          <p:cNvPr id="6" name="文本占位符 5">
            <a:extLst>
              <a:ext uri="{FF2B5EF4-FFF2-40B4-BE49-F238E27FC236}">
                <a16:creationId xmlns:a16="http://schemas.microsoft.com/office/drawing/2014/main" id="{23C2E9D1-63C5-454A-98A2-56FD8D1647A7}"/>
              </a:ext>
            </a:extLst>
          </p:cNvPr>
          <p:cNvSpPr>
            <a:spLocks noGrp="1"/>
          </p:cNvSpPr>
          <p:nvPr>
            <p:ph type="body" sz="quarter" idx="12"/>
          </p:nvPr>
        </p:nvSpPr>
        <p:spPr>
          <a:xfrm>
            <a:off x="1" y="-2219126"/>
            <a:ext cx="5338321" cy="11618565"/>
          </a:xfrm>
        </p:spPr>
        <p:txBody>
          <a:bodyPr/>
          <a:lstStyle/>
          <a:p>
            <a:r>
              <a:rPr lang="en-US" altLang="zh-CN" dirty="0"/>
              <a:t>5</a:t>
            </a:r>
            <a:endParaRPr lang="zh-CN" altLang="en-US" dirty="0"/>
          </a:p>
        </p:txBody>
      </p:sp>
      <p:sp>
        <p:nvSpPr>
          <p:cNvPr id="7" name="文本占位符 6">
            <a:extLst>
              <a:ext uri="{FF2B5EF4-FFF2-40B4-BE49-F238E27FC236}">
                <a16:creationId xmlns:a16="http://schemas.microsoft.com/office/drawing/2014/main" id="{923BE2F6-0591-4927-8163-62E9544C69F6}"/>
              </a:ext>
            </a:extLst>
          </p:cNvPr>
          <p:cNvSpPr>
            <a:spLocks noGrp="1"/>
          </p:cNvSpPr>
          <p:nvPr>
            <p:ph type="body" sz="quarter" idx="13"/>
          </p:nvPr>
        </p:nvSpPr>
        <p:spPr/>
        <p:txBody>
          <a:bodyPr/>
          <a:lstStyle/>
          <a:p>
            <a:r>
              <a:rPr lang="en-US" altLang="zh-CN" dirty="0"/>
              <a:t>7.5 </a:t>
            </a:r>
            <a:r>
              <a:rPr lang="zh-CN" altLang="en-US" dirty="0"/>
              <a:t>高级数据源</a:t>
            </a:r>
          </a:p>
        </p:txBody>
      </p:sp>
      <p:sp>
        <p:nvSpPr>
          <p:cNvPr id="8" name="文本占位符 7">
            <a:extLst>
              <a:ext uri="{FF2B5EF4-FFF2-40B4-BE49-F238E27FC236}">
                <a16:creationId xmlns:a16="http://schemas.microsoft.com/office/drawing/2014/main" id="{BA6FDBBF-C543-443F-ACB6-2F151AEE8CDC}"/>
              </a:ext>
            </a:extLst>
          </p:cNvPr>
          <p:cNvSpPr>
            <a:spLocks noGrp="1"/>
          </p:cNvSpPr>
          <p:nvPr>
            <p:ph type="body" sz="quarter" idx="15"/>
          </p:nvPr>
        </p:nvSpPr>
        <p:spPr/>
        <p:txBody>
          <a:bodyPr/>
          <a:lstStyle/>
          <a:p>
            <a:endParaRPr lang="zh-CN" altLang="en-US" dirty="0"/>
          </a:p>
        </p:txBody>
      </p:sp>
    </p:spTree>
    <p:extLst>
      <p:ext uri="{BB962C8B-B14F-4D97-AF65-F5344CB8AC3E}">
        <p14:creationId xmlns:p14="http://schemas.microsoft.com/office/powerpoint/2010/main" val="1696577047"/>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9A691C9C-CFA6-411B-9C8D-09A659DCE2C4}"/>
              </a:ext>
            </a:extLst>
          </p:cNvPr>
          <p:cNvSpPr>
            <a:spLocks noGrp="1"/>
          </p:cNvSpPr>
          <p:nvPr>
            <p:ph type="body" sz="quarter" idx="14"/>
          </p:nvPr>
        </p:nvSpPr>
        <p:spPr/>
        <p:txBody>
          <a:bodyPr/>
          <a:lstStyle/>
          <a:p>
            <a:endParaRPr lang="zh-CN" altLang="en-US"/>
          </a:p>
        </p:txBody>
      </p:sp>
      <p:sp>
        <p:nvSpPr>
          <p:cNvPr id="9" name="文本占位符 8">
            <a:extLst>
              <a:ext uri="{FF2B5EF4-FFF2-40B4-BE49-F238E27FC236}">
                <a16:creationId xmlns:a16="http://schemas.microsoft.com/office/drawing/2014/main" id="{AC46C61C-B7F3-4DFA-A90D-FB43D856E44E}"/>
              </a:ext>
            </a:extLst>
          </p:cNvPr>
          <p:cNvSpPr>
            <a:spLocks noGrp="1"/>
          </p:cNvSpPr>
          <p:nvPr>
            <p:ph type="body" sz="quarter" idx="15"/>
          </p:nvPr>
        </p:nvSpPr>
        <p:spPr/>
        <p:txBody>
          <a:bodyPr/>
          <a:lstStyle/>
          <a:p>
            <a:r>
              <a:rPr lang="en-US" altLang="zh-CN" dirty="0"/>
              <a:t>7.5 </a:t>
            </a:r>
            <a:r>
              <a:rPr lang="zh-CN" altLang="en-US" dirty="0"/>
              <a:t>高级数据源</a:t>
            </a:r>
          </a:p>
        </p:txBody>
      </p:sp>
      <p:sp>
        <p:nvSpPr>
          <p:cNvPr id="10" name="文本占位符 9">
            <a:extLst>
              <a:ext uri="{FF2B5EF4-FFF2-40B4-BE49-F238E27FC236}">
                <a16:creationId xmlns:a16="http://schemas.microsoft.com/office/drawing/2014/main" id="{52232A45-C622-47AA-AFDE-4A032D800754}"/>
              </a:ext>
            </a:extLst>
          </p:cNvPr>
          <p:cNvSpPr>
            <a:spLocks noGrp="1"/>
          </p:cNvSpPr>
          <p:nvPr>
            <p:ph type="body" sz="quarter" idx="16"/>
          </p:nvPr>
        </p:nvSpPr>
        <p:spPr/>
        <p:txBody>
          <a:bodyPr/>
          <a:lstStyle/>
          <a:p>
            <a:pPr eaLnBrk="1" hangingPunct="1">
              <a:spcBef>
                <a:spcPct val="0"/>
              </a:spcBef>
              <a:buFontTx/>
              <a:buNone/>
            </a:pPr>
            <a:r>
              <a:rPr lang="en-US" altLang="zh-CN" dirty="0"/>
              <a:t>7</a:t>
            </a:r>
            <a:r>
              <a:rPr lang="en-US" altLang="zh-CN" sz="2400" dirty="0"/>
              <a:t>.5.1 Kafka</a:t>
            </a:r>
            <a:r>
              <a:rPr lang="zh-CN" altLang="en-US" sz="2400" dirty="0"/>
              <a:t>简介</a:t>
            </a:r>
            <a:endParaRPr lang="en-US" altLang="zh-CN" sz="2400" dirty="0"/>
          </a:p>
          <a:p>
            <a:pPr eaLnBrk="1" hangingPunct="1">
              <a:spcBef>
                <a:spcPct val="0"/>
              </a:spcBef>
              <a:buFontTx/>
              <a:buNone/>
            </a:pPr>
            <a:r>
              <a:rPr lang="en-US" altLang="zh-CN" dirty="0"/>
              <a:t>7</a:t>
            </a:r>
            <a:r>
              <a:rPr lang="en-US" altLang="zh-CN" sz="2400" dirty="0"/>
              <a:t>.5.2 Kafka</a:t>
            </a:r>
            <a:r>
              <a:rPr lang="zh-CN" altLang="en-US" sz="2400" dirty="0"/>
              <a:t>准备工作</a:t>
            </a:r>
            <a:endParaRPr lang="en-US" altLang="zh-CN" sz="2400" dirty="0"/>
          </a:p>
          <a:p>
            <a:pPr eaLnBrk="1" hangingPunct="1">
              <a:spcBef>
                <a:spcPct val="0"/>
              </a:spcBef>
              <a:buFontTx/>
              <a:buNone/>
            </a:pPr>
            <a:r>
              <a:rPr lang="en-US" altLang="zh-CN" dirty="0"/>
              <a:t>7</a:t>
            </a:r>
            <a:r>
              <a:rPr lang="en-US" altLang="zh-CN" sz="2400" dirty="0"/>
              <a:t>.5.3 Spark</a:t>
            </a:r>
            <a:r>
              <a:rPr lang="zh-CN" altLang="en-US" sz="2400" dirty="0"/>
              <a:t>准备工作</a:t>
            </a:r>
            <a:endParaRPr lang="en-US" altLang="zh-CN" sz="2400" dirty="0"/>
          </a:p>
          <a:p>
            <a:pPr eaLnBrk="1" hangingPunct="1">
              <a:spcBef>
                <a:spcPct val="0"/>
              </a:spcBef>
              <a:buFontTx/>
              <a:buNone/>
            </a:pPr>
            <a:r>
              <a:rPr lang="en-US" altLang="zh-CN" dirty="0"/>
              <a:t>7</a:t>
            </a:r>
            <a:r>
              <a:rPr lang="en-US" altLang="zh-CN" sz="2400" dirty="0"/>
              <a:t>.5.4 </a:t>
            </a:r>
            <a:r>
              <a:rPr lang="zh-CN" altLang="en-US" sz="2400" dirty="0"/>
              <a:t>编写</a:t>
            </a:r>
            <a:r>
              <a:rPr lang="en-US" altLang="zh-CN" sz="2400" dirty="0"/>
              <a:t>Spark Streaming</a:t>
            </a:r>
            <a:r>
              <a:rPr lang="zh-CN" altLang="en-US" sz="2400" dirty="0"/>
              <a:t>程序使用</a:t>
            </a:r>
            <a:r>
              <a:rPr lang="en-US" altLang="zh-CN" sz="2400" dirty="0"/>
              <a:t>Kafka</a:t>
            </a:r>
            <a:r>
              <a:rPr lang="zh-CN" altLang="en-US" sz="2400" dirty="0"/>
              <a:t>数据源</a:t>
            </a:r>
          </a:p>
          <a:p>
            <a:endParaRPr lang="zh-CN" altLang="en-US" dirty="0"/>
          </a:p>
        </p:txBody>
      </p:sp>
    </p:spTree>
    <p:extLst>
      <p:ext uri="{BB962C8B-B14F-4D97-AF65-F5344CB8AC3E}">
        <p14:creationId xmlns:p14="http://schemas.microsoft.com/office/powerpoint/2010/main" val="18797810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09600DD-0EDA-42A1-98B6-D2A6AA2ABE2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D017BEB-0DB8-4B6F-B6A3-20C24EC7CF72}"/>
              </a:ext>
            </a:extLst>
          </p:cNvPr>
          <p:cNvSpPr>
            <a:spLocks noGrp="1"/>
          </p:cNvSpPr>
          <p:nvPr>
            <p:ph type="body" sz="quarter" idx="15"/>
          </p:nvPr>
        </p:nvSpPr>
        <p:spPr/>
        <p:txBody>
          <a:bodyPr/>
          <a:lstStyle/>
          <a:p>
            <a:r>
              <a:rPr lang="en-US" altLang="zh-CN" dirty="0"/>
              <a:t>7.5.1 Kafka</a:t>
            </a:r>
            <a:r>
              <a:rPr lang="zh-CN" altLang="en-US" dirty="0"/>
              <a:t>简介</a:t>
            </a:r>
          </a:p>
        </p:txBody>
      </p:sp>
      <p:sp>
        <p:nvSpPr>
          <p:cNvPr id="4" name="文本占位符 3">
            <a:extLst>
              <a:ext uri="{FF2B5EF4-FFF2-40B4-BE49-F238E27FC236}">
                <a16:creationId xmlns:a16="http://schemas.microsoft.com/office/drawing/2014/main" id="{FF9BF75F-8D81-4B68-AE62-7115844FE02F}"/>
              </a:ext>
            </a:extLst>
          </p:cNvPr>
          <p:cNvSpPr>
            <a:spLocks noGrp="1"/>
          </p:cNvSpPr>
          <p:nvPr>
            <p:ph type="body" sz="quarter" idx="16"/>
          </p:nvPr>
        </p:nvSpPr>
        <p:spPr/>
        <p:txBody>
          <a:bodyPr/>
          <a:lstStyle/>
          <a:p>
            <a:pPr eaLnBrk="1" hangingPunct="1">
              <a:spcBef>
                <a:spcPct val="0"/>
              </a:spcBef>
            </a:pPr>
            <a:r>
              <a:rPr lang="en-US" altLang="zh-CN" sz="2400" dirty="0"/>
              <a:t>Kafka</a:t>
            </a:r>
            <a:r>
              <a:rPr lang="zh-CN" altLang="zh-CN" sz="2400" dirty="0"/>
              <a:t>是一种高吞吐量的分布式发布订阅消息系统，用户通过</a:t>
            </a:r>
            <a:r>
              <a:rPr lang="en-US" altLang="zh-CN" sz="2400" dirty="0"/>
              <a:t>Kafka</a:t>
            </a:r>
            <a:r>
              <a:rPr lang="zh-CN" altLang="zh-CN" sz="2400" dirty="0"/>
              <a:t>系统可以发布大量的消息，同时也能实时订阅消费消息</a:t>
            </a:r>
            <a:endParaRPr lang="en-US" altLang="zh-CN" sz="2400" dirty="0"/>
          </a:p>
          <a:p>
            <a:pPr eaLnBrk="1" hangingPunct="1">
              <a:spcBef>
                <a:spcPct val="0"/>
              </a:spcBef>
            </a:pPr>
            <a:r>
              <a:rPr lang="en-US" altLang="zh-CN" sz="2400" dirty="0"/>
              <a:t>Kafka</a:t>
            </a:r>
            <a:r>
              <a:rPr lang="zh-CN" altLang="zh-CN" sz="2400" dirty="0"/>
              <a:t>可以同时满足在线实时处理和批量离线处理</a:t>
            </a:r>
            <a:endParaRPr lang="en-US" altLang="zh-CN" sz="2400" dirty="0"/>
          </a:p>
          <a:p>
            <a:pPr eaLnBrk="1" hangingPunct="1">
              <a:spcBef>
                <a:spcPct val="0"/>
              </a:spcBef>
            </a:pPr>
            <a:r>
              <a:rPr lang="zh-CN" altLang="zh-CN" sz="2400" dirty="0"/>
              <a:t>在公司的大数据生态系统中，可以把</a:t>
            </a:r>
            <a:r>
              <a:rPr lang="en-US" altLang="zh-CN" sz="2400" dirty="0"/>
              <a:t>Kafka</a:t>
            </a:r>
            <a:r>
              <a:rPr lang="zh-CN" altLang="zh-CN" sz="2400" dirty="0"/>
              <a:t>作为数据交换枢纽，不同类型的分布式系统（关系数据库、</a:t>
            </a:r>
            <a:r>
              <a:rPr lang="en-US" altLang="zh-CN" sz="2400" dirty="0"/>
              <a:t>NoSQL</a:t>
            </a:r>
            <a:r>
              <a:rPr lang="zh-CN" altLang="zh-CN" sz="2400" dirty="0"/>
              <a:t>数据库、流处理系统、批处理系统等），可以统一接入到</a:t>
            </a:r>
            <a:r>
              <a:rPr lang="en-US" altLang="zh-CN" sz="2400" dirty="0"/>
              <a:t>Kafka</a:t>
            </a:r>
            <a:r>
              <a:rPr lang="zh-CN" altLang="zh-CN" sz="2400" dirty="0"/>
              <a:t>，实现和</a:t>
            </a:r>
            <a:r>
              <a:rPr lang="en-US" altLang="zh-CN" sz="2400" dirty="0"/>
              <a:t>Hadoop</a:t>
            </a:r>
            <a:r>
              <a:rPr lang="zh-CN" altLang="zh-CN" sz="2400" dirty="0"/>
              <a:t>各个组件之间的不同类型数据的实时高效交换</a:t>
            </a:r>
            <a:endParaRPr lang="zh-CN" altLang="en-US" sz="2400" dirty="0"/>
          </a:p>
          <a:p>
            <a:pPr eaLnBrk="1" hangingPunct="1">
              <a:spcBef>
                <a:spcPct val="0"/>
              </a:spcBef>
            </a:pPr>
            <a:endParaRPr lang="zh-CN" altLang="en-US" sz="2400" dirty="0"/>
          </a:p>
          <a:p>
            <a:endParaRPr lang="zh-CN" altLang="en-US" dirty="0"/>
          </a:p>
        </p:txBody>
      </p:sp>
      <p:pic>
        <p:nvPicPr>
          <p:cNvPr id="6" name="Picture 5">
            <a:extLst>
              <a:ext uri="{FF2B5EF4-FFF2-40B4-BE49-F238E27FC236}">
                <a16:creationId xmlns:a16="http://schemas.microsoft.com/office/drawing/2014/main" id="{98931DEC-DEAB-4D8E-AC78-ADFE301F5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120" y="3720083"/>
            <a:ext cx="61007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71668"/>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4025312-61C4-42B8-9E60-2318DD70AAC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5BF1ECF-AECC-4E47-AABE-F03A86D04DC1}"/>
              </a:ext>
            </a:extLst>
          </p:cNvPr>
          <p:cNvSpPr>
            <a:spLocks noGrp="1"/>
          </p:cNvSpPr>
          <p:nvPr>
            <p:ph type="body" sz="quarter" idx="15"/>
          </p:nvPr>
        </p:nvSpPr>
        <p:spPr/>
        <p:txBody>
          <a:bodyPr/>
          <a:lstStyle/>
          <a:p>
            <a:r>
              <a:rPr lang="en-US" altLang="zh-CN" dirty="0"/>
              <a:t>7.5.1 Kafka</a:t>
            </a:r>
            <a:r>
              <a:rPr lang="zh-CN" altLang="en-US" dirty="0"/>
              <a:t>简介</a:t>
            </a:r>
          </a:p>
        </p:txBody>
      </p:sp>
      <p:sp>
        <p:nvSpPr>
          <p:cNvPr id="4" name="文本占位符 3">
            <a:extLst>
              <a:ext uri="{FF2B5EF4-FFF2-40B4-BE49-F238E27FC236}">
                <a16:creationId xmlns:a16="http://schemas.microsoft.com/office/drawing/2014/main" id="{886BE29C-A901-4035-9907-D40504634DCF}"/>
              </a:ext>
            </a:extLst>
          </p:cNvPr>
          <p:cNvSpPr>
            <a:spLocks noGrp="1"/>
          </p:cNvSpPr>
          <p:nvPr>
            <p:ph type="body" sz="quarter" idx="16"/>
          </p:nvPr>
        </p:nvSpPr>
        <p:spPr/>
        <p:txBody>
          <a:bodyPr/>
          <a:lstStyle/>
          <a:p>
            <a:endParaRPr lang="zh-CN" altLang="en-US"/>
          </a:p>
        </p:txBody>
      </p:sp>
      <p:sp>
        <p:nvSpPr>
          <p:cNvPr id="5" name="矩形 2">
            <a:extLst>
              <a:ext uri="{FF2B5EF4-FFF2-40B4-BE49-F238E27FC236}">
                <a16:creationId xmlns:a16="http://schemas.microsoft.com/office/drawing/2014/main" id="{D7F030E6-57C3-4B69-A36A-8EDA45398DF1}"/>
              </a:ext>
            </a:extLst>
          </p:cNvPr>
          <p:cNvSpPr>
            <a:spLocks noChangeArrowheads="1"/>
          </p:cNvSpPr>
          <p:nvPr/>
        </p:nvSpPr>
        <p:spPr bwMode="auto">
          <a:xfrm>
            <a:off x="1295400" y="1219200"/>
            <a:ext cx="985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dirty="0">
                <a:latin typeface="+mj-ea"/>
                <a:ea typeface="+mj-ea"/>
              </a:rPr>
              <a:t>Broker</a:t>
            </a:r>
          </a:p>
          <a:p>
            <a:pPr eaLnBrk="1" hangingPunct="1">
              <a:spcBef>
                <a:spcPct val="0"/>
              </a:spcBef>
              <a:buFontTx/>
              <a:buNone/>
            </a:pPr>
            <a:r>
              <a:rPr lang="en-US" altLang="zh-CN" sz="1800" dirty="0">
                <a:latin typeface="+mj-ea"/>
                <a:ea typeface="+mj-ea"/>
              </a:rPr>
              <a:t>Kafka</a:t>
            </a:r>
            <a:r>
              <a:rPr lang="zh-CN" altLang="en-US" sz="1800" dirty="0">
                <a:latin typeface="+mj-ea"/>
                <a:ea typeface="+mj-ea"/>
              </a:rPr>
              <a:t>集群包含一个或多个服务器，这种服务器被称为</a:t>
            </a:r>
            <a:r>
              <a:rPr lang="en-US" altLang="zh-CN" sz="1800" dirty="0">
                <a:latin typeface="+mj-ea"/>
                <a:ea typeface="+mj-ea"/>
              </a:rPr>
              <a:t>broker </a:t>
            </a:r>
          </a:p>
        </p:txBody>
      </p:sp>
      <p:sp>
        <p:nvSpPr>
          <p:cNvPr id="6" name="矩形 5">
            <a:extLst>
              <a:ext uri="{FF2B5EF4-FFF2-40B4-BE49-F238E27FC236}">
                <a16:creationId xmlns:a16="http://schemas.microsoft.com/office/drawing/2014/main" id="{E7EFD949-FFC7-491B-A33F-1D95754DD509}"/>
              </a:ext>
            </a:extLst>
          </p:cNvPr>
          <p:cNvSpPr>
            <a:spLocks noChangeArrowheads="1"/>
          </p:cNvSpPr>
          <p:nvPr/>
        </p:nvSpPr>
        <p:spPr bwMode="auto">
          <a:xfrm>
            <a:off x="1295400" y="1874838"/>
            <a:ext cx="9458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dirty="0">
                <a:latin typeface="+mj-ea"/>
                <a:ea typeface="+mj-ea"/>
              </a:rPr>
              <a:t>Topic</a:t>
            </a:r>
          </a:p>
          <a:p>
            <a:pPr eaLnBrk="1" hangingPunct="1">
              <a:spcBef>
                <a:spcPct val="0"/>
              </a:spcBef>
              <a:buFontTx/>
              <a:buNone/>
            </a:pPr>
            <a:r>
              <a:rPr lang="zh-CN" altLang="en-US" sz="1800" dirty="0">
                <a:latin typeface="+mj-ea"/>
                <a:ea typeface="+mj-ea"/>
              </a:rPr>
              <a:t>每条发布到</a:t>
            </a:r>
            <a:r>
              <a:rPr lang="en-US" altLang="zh-CN" sz="1800" dirty="0">
                <a:latin typeface="+mj-ea"/>
                <a:ea typeface="+mj-ea"/>
              </a:rPr>
              <a:t>Kafka</a:t>
            </a:r>
            <a:r>
              <a:rPr lang="zh-CN" altLang="en-US" sz="1800" dirty="0">
                <a:latin typeface="+mj-ea"/>
                <a:ea typeface="+mj-ea"/>
              </a:rPr>
              <a:t>集群的消息都有一个类别，这个类别被称为</a:t>
            </a:r>
            <a:r>
              <a:rPr lang="en-US" altLang="zh-CN" sz="1800" dirty="0">
                <a:latin typeface="+mj-ea"/>
                <a:ea typeface="+mj-ea"/>
              </a:rPr>
              <a:t>Topic</a:t>
            </a:r>
            <a:r>
              <a:rPr lang="zh-CN" altLang="en-US" sz="1800" dirty="0">
                <a:latin typeface="+mj-ea"/>
                <a:ea typeface="+mj-ea"/>
              </a:rPr>
              <a:t>。（物理上不同</a:t>
            </a:r>
            <a:r>
              <a:rPr lang="en-US" altLang="zh-CN" sz="1800" dirty="0">
                <a:latin typeface="+mj-ea"/>
                <a:ea typeface="+mj-ea"/>
              </a:rPr>
              <a:t>Topic</a:t>
            </a:r>
            <a:r>
              <a:rPr lang="zh-CN" altLang="en-US" sz="1800" dirty="0">
                <a:latin typeface="+mj-ea"/>
                <a:ea typeface="+mj-ea"/>
              </a:rPr>
              <a:t>的消息分开存储，逻辑上一个</a:t>
            </a:r>
            <a:r>
              <a:rPr lang="en-US" altLang="zh-CN" sz="1800" dirty="0">
                <a:latin typeface="+mj-ea"/>
                <a:ea typeface="+mj-ea"/>
              </a:rPr>
              <a:t>Topic</a:t>
            </a:r>
            <a:r>
              <a:rPr lang="zh-CN" altLang="en-US" sz="1800" dirty="0">
                <a:latin typeface="+mj-ea"/>
                <a:ea typeface="+mj-ea"/>
              </a:rPr>
              <a:t>的消息虽然保存于一个或多个</a:t>
            </a:r>
            <a:r>
              <a:rPr lang="en-US" altLang="zh-CN" sz="1800" dirty="0">
                <a:latin typeface="+mj-ea"/>
                <a:ea typeface="+mj-ea"/>
              </a:rPr>
              <a:t>broker</a:t>
            </a:r>
            <a:r>
              <a:rPr lang="zh-CN" altLang="en-US" sz="1800" dirty="0">
                <a:latin typeface="+mj-ea"/>
                <a:ea typeface="+mj-ea"/>
              </a:rPr>
              <a:t>上，但用户只需指定消息的</a:t>
            </a:r>
            <a:r>
              <a:rPr lang="en-US" altLang="zh-CN" sz="1800" dirty="0">
                <a:latin typeface="+mj-ea"/>
                <a:ea typeface="+mj-ea"/>
              </a:rPr>
              <a:t>Topic</a:t>
            </a:r>
            <a:r>
              <a:rPr lang="zh-CN" altLang="en-US" sz="1800" dirty="0">
                <a:latin typeface="+mj-ea"/>
                <a:ea typeface="+mj-ea"/>
              </a:rPr>
              <a:t>即可生产或消费数据而不必关心数据存于何处）</a:t>
            </a:r>
          </a:p>
        </p:txBody>
      </p:sp>
      <p:sp>
        <p:nvSpPr>
          <p:cNvPr id="7" name="矩形 6">
            <a:extLst>
              <a:ext uri="{FF2B5EF4-FFF2-40B4-BE49-F238E27FC236}">
                <a16:creationId xmlns:a16="http://schemas.microsoft.com/office/drawing/2014/main" id="{9BAC8D97-88B2-42D6-B4DA-FF2CDFBABB36}"/>
              </a:ext>
            </a:extLst>
          </p:cNvPr>
          <p:cNvSpPr>
            <a:spLocks noChangeArrowheads="1"/>
          </p:cNvSpPr>
          <p:nvPr/>
        </p:nvSpPr>
        <p:spPr bwMode="auto">
          <a:xfrm>
            <a:off x="1295400" y="3316288"/>
            <a:ext cx="9458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dirty="0">
                <a:latin typeface="+mj-ea"/>
                <a:ea typeface="+mj-ea"/>
              </a:rPr>
              <a:t>Partition</a:t>
            </a:r>
          </a:p>
          <a:p>
            <a:pPr eaLnBrk="1" hangingPunct="1">
              <a:spcBef>
                <a:spcPct val="0"/>
              </a:spcBef>
              <a:buFontTx/>
              <a:buNone/>
            </a:pPr>
            <a:r>
              <a:rPr lang="en-US" altLang="zh-CN" sz="1800" dirty="0">
                <a:latin typeface="+mj-ea"/>
                <a:ea typeface="+mj-ea"/>
              </a:rPr>
              <a:t>Partition</a:t>
            </a:r>
            <a:r>
              <a:rPr lang="zh-CN" altLang="en-US" sz="1800" dirty="0">
                <a:latin typeface="+mj-ea"/>
                <a:ea typeface="+mj-ea"/>
              </a:rPr>
              <a:t>是物理上的概念，每个</a:t>
            </a:r>
            <a:r>
              <a:rPr lang="en-US" altLang="zh-CN" sz="1800" dirty="0">
                <a:latin typeface="+mj-ea"/>
                <a:ea typeface="+mj-ea"/>
              </a:rPr>
              <a:t>Topic</a:t>
            </a:r>
            <a:r>
              <a:rPr lang="zh-CN" altLang="en-US" sz="1800" dirty="0">
                <a:latin typeface="+mj-ea"/>
                <a:ea typeface="+mj-ea"/>
              </a:rPr>
              <a:t>包含一个或多个</a:t>
            </a:r>
            <a:r>
              <a:rPr lang="en-US" altLang="zh-CN" sz="1800" dirty="0">
                <a:latin typeface="+mj-ea"/>
                <a:ea typeface="+mj-ea"/>
              </a:rPr>
              <a:t>Partition.</a:t>
            </a:r>
          </a:p>
        </p:txBody>
      </p:sp>
      <p:sp>
        <p:nvSpPr>
          <p:cNvPr id="8" name="矩形 7">
            <a:extLst>
              <a:ext uri="{FF2B5EF4-FFF2-40B4-BE49-F238E27FC236}">
                <a16:creationId xmlns:a16="http://schemas.microsoft.com/office/drawing/2014/main" id="{D0819C05-52F8-4C25-8C70-1DCAA6FFCE83}"/>
              </a:ext>
            </a:extLst>
          </p:cNvPr>
          <p:cNvSpPr>
            <a:spLocks noChangeArrowheads="1"/>
          </p:cNvSpPr>
          <p:nvPr/>
        </p:nvSpPr>
        <p:spPr bwMode="auto">
          <a:xfrm>
            <a:off x="1295400" y="3995738"/>
            <a:ext cx="9458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Producer</a:t>
            </a:r>
          </a:p>
          <a:p>
            <a:pPr eaLnBrk="1" hangingPunct="1">
              <a:spcBef>
                <a:spcPct val="0"/>
              </a:spcBef>
              <a:buFontTx/>
              <a:buNone/>
            </a:pPr>
            <a:r>
              <a:rPr lang="zh-CN" altLang="en-US" sz="1800">
                <a:latin typeface="+mj-ea"/>
                <a:ea typeface="+mj-ea"/>
              </a:rPr>
              <a:t>负责发布消息到</a:t>
            </a:r>
            <a:r>
              <a:rPr lang="en-US" altLang="zh-CN" sz="1800">
                <a:latin typeface="+mj-ea"/>
                <a:ea typeface="+mj-ea"/>
              </a:rPr>
              <a:t>Kafka broker</a:t>
            </a:r>
          </a:p>
        </p:txBody>
      </p:sp>
      <p:sp>
        <p:nvSpPr>
          <p:cNvPr id="9" name="矩形 8">
            <a:extLst>
              <a:ext uri="{FF2B5EF4-FFF2-40B4-BE49-F238E27FC236}">
                <a16:creationId xmlns:a16="http://schemas.microsoft.com/office/drawing/2014/main" id="{85FDB59E-1A8F-402F-9AF7-2E18B5A3CF09}"/>
              </a:ext>
            </a:extLst>
          </p:cNvPr>
          <p:cNvSpPr>
            <a:spLocks noChangeArrowheads="1"/>
          </p:cNvSpPr>
          <p:nvPr/>
        </p:nvSpPr>
        <p:spPr bwMode="auto">
          <a:xfrm>
            <a:off x="1295400" y="4648200"/>
            <a:ext cx="945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dirty="0">
                <a:latin typeface="+mj-ea"/>
                <a:ea typeface="+mj-ea"/>
              </a:rPr>
              <a:t>Consumer</a:t>
            </a:r>
          </a:p>
          <a:p>
            <a:pPr eaLnBrk="1" hangingPunct="1">
              <a:spcBef>
                <a:spcPct val="0"/>
              </a:spcBef>
              <a:buFontTx/>
              <a:buNone/>
            </a:pPr>
            <a:r>
              <a:rPr lang="zh-CN" altLang="en-US" sz="1800" dirty="0">
                <a:latin typeface="+mj-ea"/>
                <a:ea typeface="+mj-ea"/>
              </a:rPr>
              <a:t>消息消费者，向</a:t>
            </a:r>
            <a:r>
              <a:rPr lang="en-US" altLang="zh-CN" sz="1800" dirty="0">
                <a:latin typeface="+mj-ea"/>
                <a:ea typeface="+mj-ea"/>
              </a:rPr>
              <a:t>Kafka broker</a:t>
            </a:r>
            <a:r>
              <a:rPr lang="zh-CN" altLang="en-US" sz="1800" dirty="0">
                <a:latin typeface="+mj-ea"/>
                <a:ea typeface="+mj-ea"/>
              </a:rPr>
              <a:t>读取消息的客户端。</a:t>
            </a:r>
          </a:p>
        </p:txBody>
      </p:sp>
      <p:sp>
        <p:nvSpPr>
          <p:cNvPr id="10" name="矩形 9">
            <a:extLst>
              <a:ext uri="{FF2B5EF4-FFF2-40B4-BE49-F238E27FC236}">
                <a16:creationId xmlns:a16="http://schemas.microsoft.com/office/drawing/2014/main" id="{60A9F630-8A64-4E23-AE4F-744CB23B8863}"/>
              </a:ext>
            </a:extLst>
          </p:cNvPr>
          <p:cNvSpPr>
            <a:spLocks noChangeArrowheads="1"/>
          </p:cNvSpPr>
          <p:nvPr/>
        </p:nvSpPr>
        <p:spPr bwMode="auto">
          <a:xfrm>
            <a:off x="1295400" y="5303838"/>
            <a:ext cx="9458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Consumer Group</a:t>
            </a:r>
          </a:p>
          <a:p>
            <a:pPr eaLnBrk="1" hangingPunct="1">
              <a:spcBef>
                <a:spcPct val="0"/>
              </a:spcBef>
              <a:buFontTx/>
              <a:buNone/>
            </a:pPr>
            <a:r>
              <a:rPr lang="zh-CN" altLang="en-US" sz="1800">
                <a:latin typeface="+mj-ea"/>
                <a:ea typeface="+mj-ea"/>
              </a:rPr>
              <a:t>每个</a:t>
            </a:r>
            <a:r>
              <a:rPr lang="en-US" altLang="zh-CN" sz="1800">
                <a:latin typeface="+mj-ea"/>
                <a:ea typeface="+mj-ea"/>
              </a:rPr>
              <a:t>Consumer</a:t>
            </a:r>
            <a:r>
              <a:rPr lang="zh-CN" altLang="en-US" sz="1800">
                <a:latin typeface="+mj-ea"/>
                <a:ea typeface="+mj-ea"/>
              </a:rPr>
              <a:t>属于一个特定的</a:t>
            </a:r>
            <a:r>
              <a:rPr lang="en-US" altLang="zh-CN" sz="1800">
                <a:latin typeface="+mj-ea"/>
                <a:ea typeface="+mj-ea"/>
              </a:rPr>
              <a:t>Consumer Group</a:t>
            </a:r>
            <a:r>
              <a:rPr lang="zh-CN" altLang="en-US" sz="1800">
                <a:latin typeface="+mj-ea"/>
                <a:ea typeface="+mj-ea"/>
              </a:rPr>
              <a:t>（可为每个</a:t>
            </a:r>
            <a:r>
              <a:rPr lang="en-US" altLang="zh-CN" sz="1800">
                <a:latin typeface="+mj-ea"/>
                <a:ea typeface="+mj-ea"/>
              </a:rPr>
              <a:t>Consumer</a:t>
            </a:r>
            <a:r>
              <a:rPr lang="zh-CN" altLang="en-US" sz="1800">
                <a:latin typeface="+mj-ea"/>
                <a:ea typeface="+mj-ea"/>
              </a:rPr>
              <a:t>指定</a:t>
            </a:r>
            <a:r>
              <a:rPr lang="en-US" altLang="zh-CN" sz="1800">
                <a:latin typeface="+mj-ea"/>
                <a:ea typeface="+mj-ea"/>
              </a:rPr>
              <a:t>group name</a:t>
            </a:r>
            <a:r>
              <a:rPr lang="zh-CN" altLang="en-US" sz="1800">
                <a:latin typeface="+mj-ea"/>
                <a:ea typeface="+mj-ea"/>
              </a:rPr>
              <a:t>，若不指定</a:t>
            </a:r>
            <a:r>
              <a:rPr lang="en-US" altLang="zh-CN" sz="1800">
                <a:latin typeface="+mj-ea"/>
                <a:ea typeface="+mj-ea"/>
              </a:rPr>
              <a:t>group name</a:t>
            </a:r>
            <a:r>
              <a:rPr lang="zh-CN" altLang="en-US" sz="1800">
                <a:latin typeface="+mj-ea"/>
                <a:ea typeface="+mj-ea"/>
              </a:rPr>
              <a:t>则属于默认的</a:t>
            </a:r>
            <a:r>
              <a:rPr lang="en-US" altLang="zh-CN" sz="1800">
                <a:latin typeface="+mj-ea"/>
                <a:ea typeface="+mj-ea"/>
              </a:rPr>
              <a:t>group</a:t>
            </a:r>
            <a:r>
              <a:rPr lang="zh-CN" altLang="en-US" sz="1800">
                <a:latin typeface="+mj-ea"/>
                <a:ea typeface="+mj-ea"/>
              </a:rPr>
              <a:t>）</a:t>
            </a:r>
          </a:p>
        </p:txBody>
      </p:sp>
    </p:spTree>
    <p:extLst>
      <p:ext uri="{BB962C8B-B14F-4D97-AF65-F5344CB8AC3E}">
        <p14:creationId xmlns:p14="http://schemas.microsoft.com/office/powerpoint/2010/main" val="14134318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E0B6AC5-6763-4B7B-A299-6685D9AA0FA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5F5D075-1AEC-4036-B380-14A32E6AAADD}"/>
              </a:ext>
            </a:extLst>
          </p:cNvPr>
          <p:cNvSpPr>
            <a:spLocks noGrp="1"/>
          </p:cNvSpPr>
          <p:nvPr>
            <p:ph type="body" sz="quarter" idx="15"/>
          </p:nvPr>
        </p:nvSpPr>
        <p:spPr>
          <a:xfrm>
            <a:off x="695402" y="57750"/>
            <a:ext cx="7928834" cy="1175706"/>
          </a:xfrm>
        </p:spPr>
        <p:txBody>
          <a:bodyPr/>
          <a:lstStyle/>
          <a:p>
            <a:r>
              <a:rPr lang="en-US" altLang="zh-CN" dirty="0"/>
              <a:t>7.5.1 Kafka</a:t>
            </a:r>
            <a:r>
              <a:rPr lang="zh-CN" altLang="en-US" dirty="0"/>
              <a:t>简介</a:t>
            </a:r>
          </a:p>
          <a:p>
            <a:endParaRPr lang="zh-CN" altLang="en-US" dirty="0"/>
          </a:p>
        </p:txBody>
      </p:sp>
      <p:sp>
        <p:nvSpPr>
          <p:cNvPr id="4" name="文本占位符 3">
            <a:extLst>
              <a:ext uri="{FF2B5EF4-FFF2-40B4-BE49-F238E27FC236}">
                <a16:creationId xmlns:a16="http://schemas.microsoft.com/office/drawing/2014/main" id="{EDE7D189-CF25-487A-B652-D6DC517DBABF}"/>
              </a:ext>
            </a:extLst>
          </p:cNvPr>
          <p:cNvSpPr>
            <a:spLocks noGrp="1"/>
          </p:cNvSpPr>
          <p:nvPr>
            <p:ph type="body" sz="quarter" idx="16"/>
          </p:nvPr>
        </p:nvSpPr>
        <p:spPr/>
        <p:txBody>
          <a:bodyPr/>
          <a:lstStyle/>
          <a:p>
            <a:r>
              <a:rPr lang="en-US" altLang="zh-CN" sz="2400" dirty="0"/>
              <a:t>Kafka</a:t>
            </a:r>
            <a:r>
              <a:rPr lang="zh-CN" altLang="en-US" sz="2400" dirty="0"/>
              <a:t>的运行依赖于</a:t>
            </a:r>
            <a:r>
              <a:rPr lang="en-US" altLang="zh-CN" sz="2400" dirty="0"/>
              <a:t>Zookeeper</a:t>
            </a:r>
            <a:r>
              <a:rPr lang="zh-CN" altLang="en-US" sz="2400" dirty="0"/>
              <a:t>。</a:t>
            </a:r>
            <a:r>
              <a:rPr lang="en-US" altLang="zh-CN" sz="2400" dirty="0"/>
              <a:t>Topic</a:t>
            </a:r>
            <a:r>
              <a:rPr lang="zh-CN" altLang="en-US" sz="2400" dirty="0"/>
              <a:t>、</a:t>
            </a:r>
            <a:r>
              <a:rPr lang="en-US" altLang="zh-CN" sz="2400" dirty="0"/>
              <a:t>Consumer</a:t>
            </a:r>
            <a:r>
              <a:rPr lang="zh-CN" altLang="en-US" sz="2400" dirty="0"/>
              <a:t>、</a:t>
            </a:r>
            <a:r>
              <a:rPr lang="en-US" altLang="zh-CN" sz="2400" dirty="0" err="1"/>
              <a:t>Patition</a:t>
            </a:r>
            <a:r>
              <a:rPr lang="zh-CN" altLang="en-US" sz="2400" dirty="0"/>
              <a:t>、</a:t>
            </a:r>
            <a:r>
              <a:rPr lang="en-US" altLang="zh-CN" sz="2400" dirty="0"/>
              <a:t>Broker</a:t>
            </a:r>
            <a:r>
              <a:rPr lang="zh-CN" altLang="en-US" sz="2400" dirty="0"/>
              <a:t>等注册信息都存储在</a:t>
            </a:r>
            <a:r>
              <a:rPr lang="en-US" altLang="zh-CN" sz="2400" dirty="0" err="1"/>
              <a:t>ZooKeeper</a:t>
            </a:r>
            <a:r>
              <a:rPr lang="zh-CN" altLang="en-US" sz="2400" dirty="0"/>
              <a:t>中。</a:t>
            </a:r>
          </a:p>
          <a:p>
            <a:endParaRPr lang="zh-CN" altLang="en-US" dirty="0"/>
          </a:p>
        </p:txBody>
      </p:sp>
      <p:pic>
        <p:nvPicPr>
          <p:cNvPr id="6" name="Picture 4" descr="https://imgsa.baidu.com/baike/crop%3D57%2C0%2C558%2C369%3Bc0%3Dbaike80%2C5%2C5%2C80%2C26/sign=603e4a579482d158afcd03f1bd3f2ef4/32fa828ba61ea8d34c28b8bd9f0a304e251f5805.jpg">
            <a:extLst>
              <a:ext uri="{FF2B5EF4-FFF2-40B4-BE49-F238E27FC236}">
                <a16:creationId xmlns:a16="http://schemas.microsoft.com/office/drawing/2014/main" id="{0B0DD5BE-9683-40FF-8311-51E68A1F8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840" y="2509267"/>
            <a:ext cx="63373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34001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3B6C9F9-0B8C-4BC9-8BA2-40CBCCF4140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1434C12-2B02-4B67-A664-1BC7E6C2AF13}"/>
              </a:ext>
            </a:extLst>
          </p:cNvPr>
          <p:cNvSpPr>
            <a:spLocks noGrp="1"/>
          </p:cNvSpPr>
          <p:nvPr>
            <p:ph type="body" sz="quarter" idx="15"/>
          </p:nvPr>
        </p:nvSpPr>
        <p:spPr/>
        <p:txBody>
          <a:bodyPr/>
          <a:lstStyle/>
          <a:p>
            <a:r>
              <a:rPr lang="zh-CN" altLang="en-US" dirty="0"/>
              <a:t>背景</a:t>
            </a:r>
          </a:p>
        </p:txBody>
      </p:sp>
      <p:sp>
        <p:nvSpPr>
          <p:cNvPr id="4" name="文本占位符 3">
            <a:extLst>
              <a:ext uri="{FF2B5EF4-FFF2-40B4-BE49-F238E27FC236}">
                <a16:creationId xmlns:a16="http://schemas.microsoft.com/office/drawing/2014/main" id="{2427BA15-C9CE-4857-8C07-323738929C12}"/>
              </a:ext>
            </a:extLst>
          </p:cNvPr>
          <p:cNvSpPr>
            <a:spLocks noGrp="1"/>
          </p:cNvSpPr>
          <p:nvPr>
            <p:ph type="body" sz="quarter" idx="16"/>
          </p:nvPr>
        </p:nvSpPr>
        <p:spPr>
          <a:xfrm>
            <a:off x="695400" y="1385317"/>
            <a:ext cx="10490760" cy="3219450"/>
          </a:xfrm>
        </p:spPr>
        <p:txBody>
          <a:bodyPr/>
          <a:lstStyle/>
          <a:p>
            <a:r>
              <a:rPr lang="zh-CN" altLang="en-US" dirty="0"/>
              <a:t>对流数据进行实时处理是大数据处理很重要的一个方面。国外咨询机构对企业信息化的调查显示，</a:t>
            </a:r>
            <a:r>
              <a:rPr lang="en-US" altLang="zh-CN" dirty="0"/>
              <a:t>70%</a:t>
            </a:r>
            <a:r>
              <a:rPr lang="zh-CN" altLang="en-US" dirty="0"/>
              <a:t>的企业存在流数据实时处理的需求，在智能交通、电信、物流、水利、工业监控等各个应用领域有广泛的需求</a:t>
            </a:r>
            <a:endParaRPr lang="en-US" altLang="zh-CN" dirty="0"/>
          </a:p>
          <a:p>
            <a:pPr lvl="1"/>
            <a:r>
              <a:rPr lang="zh-CN" altLang="en-US" dirty="0"/>
              <a:t>实时交通监管是流数据集成和服务的一类重要应用领域。传统大多数交通管理系统对于交通数据是基于静态数据进行离线计算处理的，即将一定时间段内采集到的数据集中存储和查询处理。这种处理方式无法满足交通数据实时查询和计算的处理需求。</a:t>
            </a:r>
            <a:endParaRPr lang="en-US" altLang="zh-CN" dirty="0"/>
          </a:p>
          <a:p>
            <a:pPr lvl="1"/>
            <a:r>
              <a:rPr lang="zh-CN" altLang="en-US" dirty="0"/>
              <a:t>我国大部分城市均在主要道路上部署车辆识别传感器，以一个大型城市的车辆识别交通数据为例，车牌识别传感器为成千上万个点，每个点的高峰采样频率为</a:t>
            </a:r>
            <a:r>
              <a:rPr lang="en-US" altLang="zh-CN" dirty="0"/>
              <a:t>1</a:t>
            </a:r>
            <a:r>
              <a:rPr lang="zh-CN" altLang="en-US" dirty="0"/>
              <a:t>条记录</a:t>
            </a:r>
            <a:r>
              <a:rPr lang="en-US" altLang="zh-CN" dirty="0"/>
              <a:t>/</a:t>
            </a:r>
            <a:r>
              <a:rPr lang="zh-CN" altLang="en-US" dirty="0"/>
              <a:t>秒，则每秒将产生成千上万条车辆识别数据</a:t>
            </a:r>
            <a:endParaRPr lang="en-US" altLang="zh-CN" dirty="0"/>
          </a:p>
          <a:p>
            <a:pPr lvl="1"/>
            <a:r>
              <a:rPr lang="zh-CN" altLang="en-US" dirty="0"/>
              <a:t>国外例如爱尔兰首都都柏林市政采用流数据处理系统</a:t>
            </a:r>
            <a:r>
              <a:rPr lang="en-US" altLang="zh-CN" dirty="0"/>
              <a:t>IBM System S</a:t>
            </a:r>
            <a:r>
              <a:rPr lang="zh-CN" altLang="en-US" dirty="0"/>
              <a:t>监控全市上千个公交车的全球定位系统（</a:t>
            </a:r>
            <a:r>
              <a:rPr lang="en-US" altLang="zh-CN" dirty="0"/>
              <a:t>global positioning system</a:t>
            </a:r>
            <a:r>
              <a:rPr lang="zh-CN" altLang="en-US" dirty="0"/>
              <a:t>，</a:t>
            </a:r>
            <a:r>
              <a:rPr lang="en-US" altLang="zh-CN" dirty="0"/>
              <a:t>GPS</a:t>
            </a:r>
            <a:r>
              <a:rPr lang="zh-CN" altLang="en-US" dirty="0"/>
              <a:t>）信号，为</a:t>
            </a:r>
            <a:r>
              <a:rPr lang="en-US" altLang="zh-CN" dirty="0"/>
              <a:t>120</a:t>
            </a:r>
            <a:r>
              <a:rPr lang="zh-CN" altLang="en-US" dirty="0"/>
              <a:t>万市民提供服务，包括呈现实时交通信息（例如车流量、路段拥堵情况、最快旅行时间等）、在拥堵时为市民实时推荐最佳路线等</a:t>
            </a:r>
          </a:p>
        </p:txBody>
      </p:sp>
    </p:spTree>
    <p:extLst>
      <p:ext uri="{BB962C8B-B14F-4D97-AF65-F5344CB8AC3E}">
        <p14:creationId xmlns:p14="http://schemas.microsoft.com/office/powerpoint/2010/main" val="96057022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487D26-9045-4648-BEAC-3752AE8E1B7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B2D28FF-F60F-4D9B-930B-71DB743BD35B}"/>
              </a:ext>
            </a:extLst>
          </p:cNvPr>
          <p:cNvSpPr>
            <a:spLocks noGrp="1"/>
          </p:cNvSpPr>
          <p:nvPr>
            <p:ph type="body" sz="quarter" idx="15"/>
          </p:nvPr>
        </p:nvSpPr>
        <p:spPr/>
        <p:txBody>
          <a:bodyPr/>
          <a:lstStyle/>
          <a:p>
            <a:r>
              <a:rPr lang="en-US" altLang="zh-CN" dirty="0"/>
              <a:t>7.5.2 Kafka</a:t>
            </a:r>
            <a:r>
              <a:rPr lang="zh-CN" altLang="zh-CN" dirty="0"/>
              <a:t>准备工作</a:t>
            </a:r>
            <a:endParaRPr lang="zh-CN" altLang="en-US" dirty="0"/>
          </a:p>
        </p:txBody>
      </p:sp>
      <p:sp>
        <p:nvSpPr>
          <p:cNvPr id="4" name="文本占位符 3">
            <a:extLst>
              <a:ext uri="{FF2B5EF4-FFF2-40B4-BE49-F238E27FC236}">
                <a16:creationId xmlns:a16="http://schemas.microsoft.com/office/drawing/2014/main" id="{259F5233-E814-4FE1-924F-9511ADB7B77D}"/>
              </a:ext>
            </a:extLst>
          </p:cNvPr>
          <p:cNvSpPr>
            <a:spLocks noGrp="1"/>
          </p:cNvSpPr>
          <p:nvPr>
            <p:ph type="body" sz="quarter" idx="16"/>
          </p:nvPr>
        </p:nvSpPr>
        <p:spPr/>
        <p:txBody>
          <a:bodyPr/>
          <a:lstStyle/>
          <a:p>
            <a:pPr eaLnBrk="1" hangingPunct="1">
              <a:spcBef>
                <a:spcPct val="0"/>
              </a:spcBef>
              <a:buFontTx/>
              <a:buNone/>
            </a:pPr>
            <a:r>
              <a:rPr lang="en-US" altLang="zh-CN" sz="2400" b="1" dirty="0"/>
              <a:t>1.</a:t>
            </a:r>
            <a:r>
              <a:rPr lang="zh-CN" altLang="en-US" sz="2400" b="1" dirty="0"/>
              <a:t>安装</a:t>
            </a:r>
            <a:r>
              <a:rPr lang="en-US" altLang="zh-CN" sz="2400" b="1" dirty="0"/>
              <a:t>Kafka</a:t>
            </a:r>
          </a:p>
          <a:p>
            <a:pPr eaLnBrk="1" hangingPunct="1">
              <a:spcBef>
                <a:spcPct val="0"/>
              </a:spcBef>
              <a:buFontTx/>
              <a:buNone/>
            </a:pPr>
            <a:r>
              <a:rPr lang="en-US" altLang="zh-CN" sz="2400" b="1" dirty="0"/>
              <a:t>2.</a:t>
            </a:r>
            <a:r>
              <a:rPr lang="zh-CN" altLang="en-US" sz="2400" b="1" dirty="0"/>
              <a:t>启动</a:t>
            </a:r>
            <a:r>
              <a:rPr lang="en-US" altLang="zh-CN" sz="2400" b="1" dirty="0"/>
              <a:t>Kafka</a:t>
            </a:r>
          </a:p>
          <a:p>
            <a:pPr eaLnBrk="1" hangingPunct="1">
              <a:spcBef>
                <a:spcPct val="0"/>
              </a:spcBef>
              <a:buFontTx/>
              <a:buNone/>
            </a:pPr>
            <a:r>
              <a:rPr lang="en-US" altLang="zh-CN" sz="2400" b="1" dirty="0"/>
              <a:t>3.</a:t>
            </a:r>
            <a:r>
              <a:rPr lang="zh-CN" altLang="en-US" sz="2400" b="1" dirty="0"/>
              <a:t>测试</a:t>
            </a:r>
            <a:r>
              <a:rPr lang="en-US" altLang="zh-CN" sz="2400" b="1" dirty="0"/>
              <a:t>Kafka</a:t>
            </a:r>
            <a:r>
              <a:rPr lang="zh-CN" altLang="en-US" sz="2400" b="1" dirty="0"/>
              <a:t>是否正常工作</a:t>
            </a:r>
            <a:endParaRPr lang="zh-CN" altLang="en-US" sz="2400" dirty="0"/>
          </a:p>
          <a:p>
            <a:endParaRPr lang="zh-CN" altLang="en-US" dirty="0"/>
          </a:p>
        </p:txBody>
      </p:sp>
      <p:sp>
        <p:nvSpPr>
          <p:cNvPr id="6" name="文本框 5">
            <a:extLst>
              <a:ext uri="{FF2B5EF4-FFF2-40B4-BE49-F238E27FC236}">
                <a16:creationId xmlns:a16="http://schemas.microsoft.com/office/drawing/2014/main" id="{CE7DA999-A56B-4667-B4CF-867BA540BF5D}"/>
              </a:ext>
            </a:extLst>
          </p:cNvPr>
          <p:cNvSpPr txBox="1"/>
          <p:nvPr/>
        </p:nvSpPr>
        <p:spPr>
          <a:xfrm>
            <a:off x="782320" y="3290500"/>
            <a:ext cx="10058400" cy="646331"/>
          </a:xfrm>
          <a:prstGeom prst="rect">
            <a:avLst/>
          </a:prstGeom>
          <a:noFill/>
        </p:spPr>
        <p:txBody>
          <a:bodyPr wrap="square">
            <a:spAutoFit/>
          </a:bodyPr>
          <a:lstStyle/>
          <a:p>
            <a:r>
              <a:rPr lang="en-US" altLang="zh-CN" dirty="0"/>
              <a:t>https://spark.apache.org/docs/3.0.0/streaming-kafka-0-10-integration.html</a:t>
            </a:r>
          </a:p>
          <a:p>
            <a:r>
              <a:rPr lang="zh-CN" altLang="en-US" dirty="0"/>
              <a:t>https://spark.apache.org/docs/3.0.0/structured-streaming-kafka-integration.html</a:t>
            </a:r>
          </a:p>
        </p:txBody>
      </p:sp>
      <p:sp>
        <p:nvSpPr>
          <p:cNvPr id="5" name="爆炸形: 8 pt  4">
            <a:extLst>
              <a:ext uri="{FF2B5EF4-FFF2-40B4-BE49-F238E27FC236}">
                <a16:creationId xmlns:a16="http://schemas.microsoft.com/office/drawing/2014/main" id="{C6D9091C-4F24-4449-8ACB-39F9A7298F63}"/>
              </a:ext>
            </a:extLst>
          </p:cNvPr>
          <p:cNvSpPr/>
          <p:nvPr/>
        </p:nvSpPr>
        <p:spPr>
          <a:xfrm>
            <a:off x="6607476" y="836884"/>
            <a:ext cx="4033520" cy="2309621"/>
          </a:xfrm>
          <a:prstGeom prst="irregularSeal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经验证，</a:t>
            </a:r>
            <a:r>
              <a:rPr lang="en-US" altLang="zh-CN" sz="1200" dirty="0">
                <a:latin typeface="微软雅黑" panose="020B0503020204020204" pitchFamily="34" charset="-122"/>
                <a:ea typeface="微软雅黑" panose="020B0503020204020204" pitchFamily="34" charset="-122"/>
              </a:rPr>
              <a:t>0.10kafka jar</a:t>
            </a:r>
            <a:r>
              <a:rPr lang="zh-CN" altLang="en-US" sz="1200" dirty="0">
                <a:latin typeface="微软雅黑" panose="020B0503020204020204" pitchFamily="34" charset="-122"/>
                <a:ea typeface="微软雅黑" panose="020B0503020204020204" pitchFamily="34" charset="-122"/>
              </a:rPr>
              <a:t>包还不支持</a:t>
            </a:r>
            <a:r>
              <a:rPr lang="en-US" altLang="zh-CN" sz="1200" dirty="0" err="1">
                <a:latin typeface="微软雅黑" panose="020B0503020204020204" pitchFamily="34" charset="-122"/>
                <a:ea typeface="微软雅黑" panose="020B0503020204020204" pitchFamily="34" charset="-122"/>
              </a:rPr>
              <a:t>pyspark</a:t>
            </a:r>
            <a:r>
              <a:rPr lang="en-US" altLang="zh-CN" sz="1200" dirty="0">
                <a:latin typeface="微软雅黑" panose="020B0503020204020204" pitchFamily="34" charset="-122"/>
                <a:ea typeface="微软雅黑" panose="020B0503020204020204" pitchFamily="34" charset="-122"/>
              </a:rPr>
              <a:t> 3.0</a:t>
            </a:r>
            <a:r>
              <a:rPr lang="zh-CN" altLang="en-US" sz="1200" dirty="0">
                <a:latin typeface="微软雅黑" panose="020B0503020204020204" pitchFamily="34" charset="-122"/>
                <a:ea typeface="微软雅黑" panose="020B0503020204020204" pitchFamily="34" charset="-122"/>
              </a:rPr>
              <a:t>版本！目前官网上也只有</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scala</a:t>
            </a:r>
            <a:r>
              <a:rPr lang="zh-CN" altLang="en-US" sz="1200" dirty="0">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265510056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10697A-ACD6-49F7-B1E5-4EB44F04D2F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78781D9-201D-4B87-8A30-3D35ACE781CD}"/>
              </a:ext>
            </a:extLst>
          </p:cNvPr>
          <p:cNvSpPr>
            <a:spLocks noGrp="1"/>
          </p:cNvSpPr>
          <p:nvPr>
            <p:ph type="body" sz="quarter" idx="15"/>
          </p:nvPr>
        </p:nvSpPr>
        <p:spPr>
          <a:xfrm>
            <a:off x="695402" y="57750"/>
            <a:ext cx="7928834" cy="1175706"/>
          </a:xfrm>
        </p:spPr>
        <p:txBody>
          <a:bodyPr/>
          <a:lstStyle/>
          <a:p>
            <a:r>
              <a:rPr lang="en-US" altLang="zh-CN" dirty="0"/>
              <a:t>7.5.2 Kafka</a:t>
            </a:r>
            <a:r>
              <a:rPr lang="zh-CN" altLang="zh-CN" dirty="0"/>
              <a:t>准备工作</a:t>
            </a:r>
            <a:endParaRPr lang="zh-CN" altLang="en-US" dirty="0"/>
          </a:p>
          <a:p>
            <a:endParaRPr lang="zh-CN" altLang="en-US" dirty="0"/>
          </a:p>
        </p:txBody>
      </p:sp>
      <p:sp>
        <p:nvSpPr>
          <p:cNvPr id="4" name="文本占位符 3">
            <a:extLst>
              <a:ext uri="{FF2B5EF4-FFF2-40B4-BE49-F238E27FC236}">
                <a16:creationId xmlns:a16="http://schemas.microsoft.com/office/drawing/2014/main" id="{0CA3739A-67B5-4BB6-B13A-03C3B93C69CF}"/>
              </a:ext>
            </a:extLst>
          </p:cNvPr>
          <p:cNvSpPr>
            <a:spLocks noGrp="1"/>
          </p:cNvSpPr>
          <p:nvPr>
            <p:ph type="body" sz="quarter" idx="16"/>
          </p:nvPr>
        </p:nvSpPr>
        <p:spPr/>
        <p:txBody>
          <a:bodyPr/>
          <a:lstStyle/>
          <a:p>
            <a:r>
              <a:rPr lang="zh-CN" altLang="en-US" dirty="0"/>
              <a:t>安装</a:t>
            </a:r>
            <a:r>
              <a:rPr lang="en-US" altLang="zh-CN" dirty="0"/>
              <a:t>Kafka</a:t>
            </a:r>
          </a:p>
          <a:p>
            <a:r>
              <a:rPr lang="zh-CN" altLang="en-US" dirty="0"/>
              <a:t>根据官方网站，</a:t>
            </a:r>
            <a:r>
              <a:rPr lang="en-US" altLang="zh-CN" dirty="0"/>
              <a:t>Spark 3.0 </a:t>
            </a:r>
            <a:r>
              <a:rPr lang="zh-CN" altLang="en-US" dirty="0"/>
              <a:t>支持的</a:t>
            </a:r>
            <a:r>
              <a:rPr lang="en-US" altLang="zh-CN" dirty="0" err="1"/>
              <a:t>kafka</a:t>
            </a:r>
            <a:r>
              <a:rPr lang="zh-CN" altLang="en-US" dirty="0"/>
              <a:t>版本是</a:t>
            </a:r>
            <a:r>
              <a:rPr lang="en-US" altLang="zh-CN" dirty="0"/>
              <a:t>0.10.0</a:t>
            </a:r>
            <a:r>
              <a:rPr lang="zh-CN" altLang="en-US" dirty="0"/>
              <a:t>以上的，所以这里下载的是</a:t>
            </a:r>
            <a:r>
              <a:rPr lang="en-US" altLang="zh-CN" dirty="0"/>
              <a:t>0.10.2  </a:t>
            </a:r>
            <a:r>
              <a:rPr lang="en-US" altLang="zh-CN" dirty="0">
                <a:hlinkClick r:id="rId2"/>
              </a:rPr>
              <a:t>https://archive.apache.org/dist/kafka/0.10.2.0/kafka_2.11-0.10.2.0.tgz</a:t>
            </a:r>
            <a:endParaRPr lang="en-US" altLang="zh-CN" dirty="0"/>
          </a:p>
          <a:p>
            <a:endParaRPr lang="en-US" altLang="zh-CN" dirty="0"/>
          </a:p>
          <a:p>
            <a:r>
              <a:rPr lang="en-US" altLang="zh-CN" dirty="0" err="1"/>
              <a:t>sudo</a:t>
            </a:r>
            <a:r>
              <a:rPr lang="en-US" altLang="zh-CN" dirty="0"/>
              <a:t> tar -</a:t>
            </a:r>
            <a:r>
              <a:rPr lang="en-US" altLang="zh-CN" dirty="0" err="1"/>
              <a:t>zxf</a:t>
            </a:r>
            <a:r>
              <a:rPr lang="en-US" altLang="zh-CN" dirty="0"/>
              <a:t> kafka_2.11-0.10.2.0.tgz -C /</a:t>
            </a:r>
            <a:r>
              <a:rPr lang="en-US" altLang="zh-CN" dirty="0" err="1"/>
              <a:t>usr</a:t>
            </a:r>
            <a:r>
              <a:rPr lang="en-US" altLang="zh-CN" dirty="0"/>
              <a:t>/local</a:t>
            </a:r>
          </a:p>
          <a:p>
            <a:r>
              <a:rPr lang="en-US" altLang="zh-CN" dirty="0"/>
              <a:t>cd /</a:t>
            </a:r>
            <a:r>
              <a:rPr lang="en-US" altLang="zh-CN" dirty="0" err="1"/>
              <a:t>usr</a:t>
            </a:r>
            <a:r>
              <a:rPr lang="en-US" altLang="zh-CN" dirty="0"/>
              <a:t>/local</a:t>
            </a:r>
          </a:p>
          <a:p>
            <a:r>
              <a:rPr lang="en-US" altLang="zh-CN" dirty="0" err="1"/>
              <a:t>sudo</a:t>
            </a:r>
            <a:r>
              <a:rPr lang="en-US" altLang="zh-CN" dirty="0"/>
              <a:t> mv kafka_2.11-0.10.2.0/ ./</a:t>
            </a:r>
            <a:r>
              <a:rPr lang="en-US" altLang="zh-CN" dirty="0" err="1"/>
              <a:t>kafka</a:t>
            </a:r>
            <a:endParaRPr lang="en-US" altLang="zh-CN" dirty="0"/>
          </a:p>
          <a:p>
            <a:r>
              <a:rPr lang="en-US" altLang="zh-CN" dirty="0" err="1"/>
              <a:t>sudo</a:t>
            </a:r>
            <a:r>
              <a:rPr lang="en-US" altLang="zh-CN" dirty="0"/>
              <a:t> </a:t>
            </a:r>
            <a:r>
              <a:rPr lang="en-US" altLang="zh-CN" dirty="0" err="1"/>
              <a:t>chown</a:t>
            </a:r>
            <a:r>
              <a:rPr lang="en-US" altLang="zh-CN" dirty="0"/>
              <a:t> -R bigdata ./</a:t>
            </a:r>
            <a:r>
              <a:rPr lang="en-US" altLang="zh-CN" dirty="0" err="1"/>
              <a:t>kafka</a:t>
            </a:r>
            <a:endParaRPr lang="en-US" altLang="zh-CN" dirty="0"/>
          </a:p>
          <a:p>
            <a:endParaRPr lang="zh-CN" altLang="en-US" dirty="0"/>
          </a:p>
        </p:txBody>
      </p:sp>
    </p:spTree>
    <p:extLst>
      <p:ext uri="{BB962C8B-B14F-4D97-AF65-F5344CB8AC3E}">
        <p14:creationId xmlns:p14="http://schemas.microsoft.com/office/powerpoint/2010/main" val="354211094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4F5CA0-E60C-4E0F-B427-6431E5BE690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F09A0FE-765F-446F-A8FC-484585AD7BE0}"/>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8BBFA11F-2F4B-47AE-928E-7AE14DB80617}"/>
              </a:ext>
            </a:extLst>
          </p:cNvPr>
          <p:cNvSpPr>
            <a:spLocks noGrp="1"/>
          </p:cNvSpPr>
          <p:nvPr>
            <p:ph type="body" sz="quarter" idx="16"/>
          </p:nvPr>
        </p:nvSpPr>
        <p:spPr/>
        <p:txBody>
          <a:bodyPr/>
          <a:lstStyle/>
          <a:p>
            <a:r>
              <a:rPr lang="zh-CN" altLang="en-US" dirty="0"/>
              <a:t>启动</a:t>
            </a:r>
            <a:r>
              <a:rPr lang="en-US" altLang="zh-CN" dirty="0"/>
              <a:t>Kafka</a:t>
            </a:r>
          </a:p>
          <a:p>
            <a:endParaRPr lang="en-US" altLang="zh-CN" dirty="0"/>
          </a:p>
          <a:p>
            <a:endParaRPr lang="en-US" altLang="zh-CN" dirty="0"/>
          </a:p>
          <a:p>
            <a:r>
              <a:rPr lang="zh-CN" altLang="en-US" b="0" i="0" dirty="0">
                <a:solidFill>
                  <a:srgbClr val="333333"/>
                </a:solidFill>
                <a:effectLst/>
                <a:latin typeface="Helvetica Neue"/>
              </a:rPr>
              <a:t>命令执行后不会返回</a:t>
            </a:r>
            <a:r>
              <a:rPr lang="en-US" altLang="zh-CN" b="0" i="0" dirty="0">
                <a:solidFill>
                  <a:srgbClr val="333333"/>
                </a:solidFill>
                <a:effectLst/>
                <a:latin typeface="Helvetica Neue"/>
              </a:rPr>
              <a:t>Shell</a:t>
            </a:r>
            <a:r>
              <a:rPr lang="zh-CN" altLang="en-US" b="0" i="0" dirty="0">
                <a:solidFill>
                  <a:srgbClr val="333333"/>
                </a:solidFill>
                <a:effectLst/>
                <a:latin typeface="Helvetica Neue"/>
              </a:rPr>
              <a:t>命令输入状态</a:t>
            </a:r>
            <a:r>
              <a:rPr lang="en-US" altLang="zh-CN" b="0" i="0" dirty="0">
                <a:solidFill>
                  <a:srgbClr val="333333"/>
                </a:solidFill>
                <a:effectLst/>
                <a:latin typeface="Helvetica Neue"/>
              </a:rPr>
              <a:t>,zookeeper</a:t>
            </a:r>
            <a:r>
              <a:rPr lang="zh-CN" altLang="en-US" b="0" i="0" dirty="0">
                <a:solidFill>
                  <a:srgbClr val="333333"/>
                </a:solidFill>
                <a:effectLst/>
                <a:latin typeface="Helvetica Neue"/>
              </a:rPr>
              <a:t>会按照默认的配置文件启动服务</a:t>
            </a:r>
            <a:endParaRPr lang="en-US" altLang="zh-CN" dirty="0">
              <a:solidFill>
                <a:srgbClr val="333333"/>
              </a:solidFill>
              <a:latin typeface="Helvetica Neue"/>
            </a:endParaRPr>
          </a:p>
          <a:p>
            <a:r>
              <a:rPr lang="zh-CN" altLang="en-US" b="0" i="0" dirty="0">
                <a:solidFill>
                  <a:srgbClr val="333333"/>
                </a:solidFill>
                <a:effectLst/>
                <a:latin typeface="Helvetica Neue"/>
              </a:rPr>
              <a:t>请千万不要关闭当前终端</a:t>
            </a:r>
            <a:r>
              <a:rPr lang="en-US" altLang="zh-CN" b="0" i="0" dirty="0">
                <a:solidFill>
                  <a:srgbClr val="333333"/>
                </a:solidFill>
                <a:effectLst/>
                <a:latin typeface="Helvetica Neue"/>
              </a:rPr>
              <a:t>,</a:t>
            </a:r>
            <a:r>
              <a:rPr lang="zh-CN" altLang="en-US" sz="2400" dirty="0"/>
              <a:t>一旦关闭，</a:t>
            </a:r>
            <a:r>
              <a:rPr lang="en-US" altLang="zh-CN" sz="2400" dirty="0"/>
              <a:t>Zookeeper</a:t>
            </a:r>
            <a:r>
              <a:rPr lang="zh-CN" altLang="en-US" sz="2400" dirty="0"/>
              <a:t>服务就停止了</a:t>
            </a:r>
            <a:endParaRPr lang="en-US" altLang="zh-CN" dirty="0">
              <a:solidFill>
                <a:srgbClr val="333333"/>
              </a:solidFill>
              <a:latin typeface="Helvetica Neue"/>
            </a:endParaRPr>
          </a:p>
          <a:p>
            <a:r>
              <a:rPr lang="zh-CN" altLang="en-US" b="0" i="0" dirty="0">
                <a:solidFill>
                  <a:srgbClr val="333333"/>
                </a:solidFill>
                <a:effectLst/>
                <a:latin typeface="Helvetica Neue"/>
              </a:rPr>
              <a:t>启动新的终端，输入如下命令：</a:t>
            </a:r>
            <a:endParaRPr lang="en-US" altLang="zh-CN" b="0" i="0" dirty="0">
              <a:solidFill>
                <a:srgbClr val="333333"/>
              </a:solidFill>
              <a:effectLst/>
              <a:latin typeface="Helvetica Neue"/>
            </a:endParaRPr>
          </a:p>
          <a:p>
            <a:endParaRPr lang="en-US" altLang="zh-CN" dirty="0">
              <a:solidFill>
                <a:srgbClr val="333333"/>
              </a:solidFill>
              <a:latin typeface="Helvetica Neue"/>
            </a:endParaRPr>
          </a:p>
          <a:p>
            <a:endParaRPr lang="en-US" altLang="zh-CN" dirty="0">
              <a:solidFill>
                <a:srgbClr val="333333"/>
              </a:solidFill>
              <a:latin typeface="Helvetica Neue"/>
            </a:endParaRPr>
          </a:p>
          <a:p>
            <a:r>
              <a:rPr lang="en-US" altLang="zh-CN" b="0" i="0" dirty="0" err="1">
                <a:solidFill>
                  <a:srgbClr val="333333"/>
                </a:solidFill>
                <a:effectLst/>
                <a:latin typeface="Helvetica Neue"/>
              </a:rPr>
              <a:t>kafka</a:t>
            </a:r>
            <a:r>
              <a:rPr lang="zh-CN" altLang="en-US" b="0" i="0" dirty="0">
                <a:solidFill>
                  <a:srgbClr val="333333"/>
                </a:solidFill>
                <a:effectLst/>
                <a:latin typeface="Helvetica Neue"/>
              </a:rPr>
              <a:t>服务端就启动了</a:t>
            </a:r>
            <a:r>
              <a:rPr lang="en-US" altLang="zh-CN" b="0" i="0" dirty="0">
                <a:solidFill>
                  <a:srgbClr val="333333"/>
                </a:solidFill>
                <a:effectLst/>
                <a:latin typeface="Helvetica Neue"/>
              </a:rPr>
              <a:t>,</a:t>
            </a:r>
            <a:r>
              <a:rPr lang="zh-CN" altLang="en-US" b="0" i="0" dirty="0">
                <a:solidFill>
                  <a:srgbClr val="333333"/>
                </a:solidFill>
                <a:effectLst/>
                <a:latin typeface="Helvetica Neue"/>
              </a:rPr>
              <a:t>请千万不要关闭当前终端。启动另外一个终端</a:t>
            </a:r>
            <a:r>
              <a:rPr lang="en-US" altLang="zh-CN" b="0" i="0" dirty="0">
                <a:solidFill>
                  <a:srgbClr val="333333"/>
                </a:solidFill>
                <a:effectLst/>
                <a:latin typeface="Helvetica Neue"/>
              </a:rPr>
              <a:t>,</a:t>
            </a:r>
            <a:r>
              <a:rPr lang="zh-CN" altLang="en-US" b="0" i="0" dirty="0">
                <a:solidFill>
                  <a:srgbClr val="333333"/>
                </a:solidFill>
                <a:effectLst/>
                <a:latin typeface="Helvetica Neue"/>
              </a:rPr>
              <a:t>输入如下命令</a:t>
            </a:r>
            <a:r>
              <a:rPr lang="en-US" altLang="zh-CN" b="0" i="0" dirty="0">
                <a:solidFill>
                  <a:srgbClr val="333333"/>
                </a:solidFill>
                <a:effectLst/>
                <a:latin typeface="Helvetica Neue"/>
              </a:rPr>
              <a:t>:</a:t>
            </a:r>
            <a:endParaRPr lang="zh-CN" altLang="en-US" dirty="0"/>
          </a:p>
        </p:txBody>
      </p:sp>
      <p:sp>
        <p:nvSpPr>
          <p:cNvPr id="8" name="文本框 7">
            <a:extLst>
              <a:ext uri="{FF2B5EF4-FFF2-40B4-BE49-F238E27FC236}">
                <a16:creationId xmlns:a16="http://schemas.microsoft.com/office/drawing/2014/main" id="{8EF1BEC2-895D-465D-9EF5-3CB5ECD1AB3A}"/>
              </a:ext>
            </a:extLst>
          </p:cNvPr>
          <p:cNvSpPr txBox="1"/>
          <p:nvPr/>
        </p:nvSpPr>
        <p:spPr>
          <a:xfrm>
            <a:off x="1053046" y="1920855"/>
            <a:ext cx="6096000" cy="923330"/>
          </a:xfrm>
          <a:prstGeom prst="rect">
            <a:avLst/>
          </a:prstGeom>
          <a:noFill/>
        </p:spPr>
        <p:txBody>
          <a:bodyPr wrap="square">
            <a:spAutoFit/>
          </a:bodyPr>
          <a:lstStyle/>
          <a:p>
            <a:r>
              <a:rPr lang="en-US" altLang="zh-CN" dirty="0"/>
              <a:t># </a:t>
            </a:r>
            <a:r>
              <a:rPr lang="zh-CN" altLang="en-US" dirty="0"/>
              <a:t>进入</a:t>
            </a:r>
            <a:r>
              <a:rPr lang="en-US" altLang="zh-CN" dirty="0" err="1"/>
              <a:t>kafka</a:t>
            </a:r>
            <a:r>
              <a:rPr lang="zh-CN" altLang="en-US" dirty="0"/>
              <a:t>所在的目录</a:t>
            </a:r>
          </a:p>
          <a:p>
            <a:r>
              <a:rPr lang="en-US" altLang="zh-CN" dirty="0"/>
              <a:t>cd /</a:t>
            </a:r>
            <a:r>
              <a:rPr lang="en-US" altLang="zh-CN" dirty="0" err="1"/>
              <a:t>usr</a:t>
            </a:r>
            <a:r>
              <a:rPr lang="en-US" altLang="zh-CN" dirty="0"/>
              <a:t>/local/</a:t>
            </a:r>
            <a:r>
              <a:rPr lang="en-US" altLang="zh-CN" dirty="0" err="1"/>
              <a:t>kafka</a:t>
            </a:r>
            <a:endParaRPr lang="en-US" altLang="zh-CN" dirty="0"/>
          </a:p>
          <a:p>
            <a:r>
              <a:rPr lang="en-US" altLang="zh-CN" dirty="0"/>
              <a:t>bin/zookeeper-server-start.sh config/</a:t>
            </a:r>
            <a:r>
              <a:rPr lang="en-US" altLang="zh-CN" dirty="0" err="1"/>
              <a:t>zookeeper.properties</a:t>
            </a:r>
            <a:endParaRPr lang="zh-CN" altLang="en-US" dirty="0"/>
          </a:p>
        </p:txBody>
      </p:sp>
      <p:sp>
        <p:nvSpPr>
          <p:cNvPr id="10" name="矩形 3">
            <a:extLst>
              <a:ext uri="{FF2B5EF4-FFF2-40B4-BE49-F238E27FC236}">
                <a16:creationId xmlns:a16="http://schemas.microsoft.com/office/drawing/2014/main" id="{3E5D0B4F-E5E0-46E8-AC83-783EFB50692E}"/>
              </a:ext>
            </a:extLst>
          </p:cNvPr>
          <p:cNvSpPr>
            <a:spLocks noChangeArrowheads="1"/>
          </p:cNvSpPr>
          <p:nvPr/>
        </p:nvSpPr>
        <p:spPr bwMode="auto">
          <a:xfrm>
            <a:off x="1156636" y="4354847"/>
            <a:ext cx="7467600" cy="830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 cd /</a:t>
            </a:r>
            <a:r>
              <a:rPr lang="en-US" altLang="zh-CN" sz="2400" dirty="0" err="1">
                <a:solidFill>
                  <a:schemeClr val="bg1"/>
                </a:solidFill>
              </a:rPr>
              <a:t>usr</a:t>
            </a:r>
            <a:r>
              <a:rPr lang="en-US" altLang="zh-CN" sz="2400" dirty="0">
                <a:solidFill>
                  <a:schemeClr val="bg1"/>
                </a:solidFill>
              </a:rPr>
              <a:t>/local/</a:t>
            </a:r>
            <a:r>
              <a:rPr lang="en-US" altLang="zh-CN" sz="2400" dirty="0" err="1">
                <a:solidFill>
                  <a:schemeClr val="bg1"/>
                </a:solidFill>
              </a:rPr>
              <a:t>kafka</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bin/kafka-server-start.sh config/</a:t>
            </a:r>
            <a:r>
              <a:rPr lang="en-US" altLang="zh-CN" sz="2400" dirty="0" err="1">
                <a:solidFill>
                  <a:schemeClr val="bg1"/>
                </a:solidFill>
              </a:rPr>
              <a:t>server.properties</a:t>
            </a:r>
            <a:endParaRPr lang="zh-CN" altLang="en-US" sz="2400" dirty="0">
              <a:solidFill>
                <a:schemeClr val="bg1"/>
              </a:solidFill>
            </a:endParaRPr>
          </a:p>
        </p:txBody>
      </p:sp>
    </p:spTree>
    <p:extLst>
      <p:ext uri="{BB962C8B-B14F-4D97-AF65-F5344CB8AC3E}">
        <p14:creationId xmlns:p14="http://schemas.microsoft.com/office/powerpoint/2010/main" val="3981221136"/>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64A74FB-995F-47DE-9C27-17C3C8898A6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EB6161E-3820-4F99-8CF9-063A0599AE1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D3B2549-DCDD-4E9B-87ED-B54CA4F84659}"/>
              </a:ext>
            </a:extLst>
          </p:cNvPr>
          <p:cNvSpPr>
            <a:spLocks noGrp="1"/>
          </p:cNvSpPr>
          <p:nvPr>
            <p:ph type="body" sz="quarter" idx="16"/>
          </p:nvPr>
        </p:nvSpPr>
        <p:spPr/>
        <p:txBody>
          <a:bodyPr/>
          <a:lstStyle/>
          <a:p>
            <a:endParaRPr lang="zh-CN" altLang="en-US" dirty="0"/>
          </a:p>
        </p:txBody>
      </p:sp>
      <p:sp>
        <p:nvSpPr>
          <p:cNvPr id="6" name="矩形 2">
            <a:extLst>
              <a:ext uri="{FF2B5EF4-FFF2-40B4-BE49-F238E27FC236}">
                <a16:creationId xmlns:a16="http://schemas.microsoft.com/office/drawing/2014/main" id="{EA69100D-D20B-4BD9-8EBB-609B8F5C6E3A}"/>
              </a:ext>
            </a:extLst>
          </p:cNvPr>
          <p:cNvSpPr>
            <a:spLocks noChangeArrowheads="1"/>
          </p:cNvSpPr>
          <p:nvPr/>
        </p:nvSpPr>
        <p:spPr bwMode="auto">
          <a:xfrm>
            <a:off x="1056640" y="1385317"/>
            <a:ext cx="3802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rgbClr val="FF0000"/>
                </a:solidFill>
                <a:latin typeface="+mj-ea"/>
                <a:ea typeface="+mj-ea"/>
              </a:rPr>
              <a:t>3.</a:t>
            </a:r>
            <a:r>
              <a:rPr lang="zh-CN" altLang="en-US" sz="2400" b="1" dirty="0">
                <a:solidFill>
                  <a:srgbClr val="FF0000"/>
                </a:solidFill>
                <a:latin typeface="+mj-ea"/>
                <a:ea typeface="+mj-ea"/>
              </a:rPr>
              <a:t>测试</a:t>
            </a:r>
            <a:r>
              <a:rPr lang="en-US" altLang="zh-CN" sz="2400" b="1" dirty="0">
                <a:solidFill>
                  <a:srgbClr val="FF0000"/>
                </a:solidFill>
                <a:latin typeface="+mj-ea"/>
                <a:ea typeface="+mj-ea"/>
              </a:rPr>
              <a:t>Kafka</a:t>
            </a:r>
            <a:r>
              <a:rPr lang="zh-CN" altLang="en-US" sz="2400" b="1" dirty="0">
                <a:solidFill>
                  <a:srgbClr val="FF0000"/>
                </a:solidFill>
                <a:latin typeface="+mj-ea"/>
                <a:ea typeface="+mj-ea"/>
              </a:rPr>
              <a:t>是否正常工作</a:t>
            </a:r>
            <a:endParaRPr lang="zh-CN" altLang="en-US" sz="2400" dirty="0">
              <a:solidFill>
                <a:srgbClr val="FF0000"/>
              </a:solidFill>
              <a:latin typeface="+mj-ea"/>
              <a:ea typeface="+mj-ea"/>
            </a:endParaRPr>
          </a:p>
        </p:txBody>
      </p:sp>
      <p:sp>
        <p:nvSpPr>
          <p:cNvPr id="8" name="矩形 3">
            <a:extLst>
              <a:ext uri="{FF2B5EF4-FFF2-40B4-BE49-F238E27FC236}">
                <a16:creationId xmlns:a16="http://schemas.microsoft.com/office/drawing/2014/main" id="{51201216-4BE8-4409-9C2F-A132117689BF}"/>
              </a:ext>
            </a:extLst>
          </p:cNvPr>
          <p:cNvSpPr>
            <a:spLocks noChangeArrowheads="1"/>
          </p:cNvSpPr>
          <p:nvPr/>
        </p:nvSpPr>
        <p:spPr bwMode="auto">
          <a:xfrm>
            <a:off x="1132840" y="1918717"/>
            <a:ext cx="762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mj-ea"/>
                <a:ea typeface="+mj-ea"/>
              </a:rPr>
              <a:t>再打开第三个终端，然后输入下面命令创建一个自定义名称为</a:t>
            </a:r>
            <a:r>
              <a:rPr lang="en-US" altLang="zh-CN" sz="1800" dirty="0">
                <a:latin typeface="+mj-ea"/>
                <a:ea typeface="+mj-ea"/>
              </a:rPr>
              <a:t>“</a:t>
            </a:r>
            <a:r>
              <a:rPr lang="en-US" altLang="zh-CN" sz="1800" dirty="0" err="1">
                <a:latin typeface="+mj-ea"/>
                <a:ea typeface="+mj-ea"/>
              </a:rPr>
              <a:t>wordsendertest</a:t>
            </a:r>
            <a:r>
              <a:rPr lang="en-US" altLang="zh-CN" sz="1800" dirty="0">
                <a:latin typeface="+mj-ea"/>
                <a:ea typeface="+mj-ea"/>
              </a:rPr>
              <a:t>”</a:t>
            </a:r>
            <a:r>
              <a:rPr lang="zh-CN" altLang="en-US" sz="1800" dirty="0">
                <a:latin typeface="+mj-ea"/>
                <a:ea typeface="+mj-ea"/>
              </a:rPr>
              <a:t>的</a:t>
            </a:r>
            <a:r>
              <a:rPr lang="en-US" altLang="zh-CN" sz="1800" dirty="0">
                <a:latin typeface="+mj-ea"/>
                <a:ea typeface="+mj-ea"/>
              </a:rPr>
              <a:t>Topic</a:t>
            </a:r>
            <a:r>
              <a:rPr lang="zh-CN" altLang="en-US" sz="1800" dirty="0">
                <a:latin typeface="+mj-ea"/>
                <a:ea typeface="+mj-ea"/>
              </a:rPr>
              <a:t>：</a:t>
            </a:r>
          </a:p>
        </p:txBody>
      </p:sp>
      <p:sp>
        <p:nvSpPr>
          <p:cNvPr id="10" name="TextBox 5">
            <a:extLst>
              <a:ext uri="{FF2B5EF4-FFF2-40B4-BE49-F238E27FC236}">
                <a16:creationId xmlns:a16="http://schemas.microsoft.com/office/drawing/2014/main" id="{ECFAB4FE-D1DE-4E61-B9C7-6946DEEDEB70}"/>
              </a:ext>
            </a:extLst>
          </p:cNvPr>
          <p:cNvSpPr txBox="1">
            <a:spLocks noChangeArrowheads="1"/>
          </p:cNvSpPr>
          <p:nvPr/>
        </p:nvSpPr>
        <p:spPr bwMode="auto">
          <a:xfrm>
            <a:off x="1209039" y="2756917"/>
            <a:ext cx="8751389" cy="16319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solidFill>
                  <a:schemeClr val="bg1"/>
                </a:solidFill>
              </a:rPr>
              <a:t>$ cd  /</a:t>
            </a:r>
            <a:r>
              <a:rPr lang="en-US" altLang="zh-CN" sz="2000" dirty="0" err="1">
                <a:solidFill>
                  <a:schemeClr val="bg1"/>
                </a:solidFill>
              </a:rPr>
              <a:t>usr</a:t>
            </a:r>
            <a:r>
              <a:rPr lang="en-US" altLang="zh-CN" sz="2000" dirty="0">
                <a:solidFill>
                  <a:schemeClr val="bg1"/>
                </a:solidFill>
              </a:rPr>
              <a:t>/local/</a:t>
            </a:r>
            <a:r>
              <a:rPr lang="en-US" altLang="zh-CN" sz="2000" dirty="0" err="1">
                <a:solidFill>
                  <a:schemeClr val="bg1"/>
                </a:solidFill>
              </a:rPr>
              <a:t>kafka</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 ./bin/kafka-topics.sh  --create  --zookeeper  localhost:2181  \</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&gt;--replication-factor  1  --partitions  1  --topic  </a:t>
            </a:r>
            <a:r>
              <a:rPr lang="en-US" altLang="zh-CN" sz="2000" dirty="0" err="1">
                <a:solidFill>
                  <a:schemeClr val="bg1"/>
                </a:solidFill>
              </a:rPr>
              <a:t>wordsendertest</a:t>
            </a:r>
            <a:endParaRPr lang="zh-CN" altLang="en-US" sz="2000" dirty="0">
              <a:solidFill>
                <a:schemeClr val="bg1"/>
              </a:solidFill>
            </a:endParaRPr>
          </a:p>
          <a:p>
            <a:pPr eaLnBrk="1" hangingPunct="1">
              <a:spcBef>
                <a:spcPct val="0"/>
              </a:spcBef>
              <a:buFontTx/>
              <a:buNone/>
            </a:pPr>
            <a:r>
              <a:rPr lang="en-US" altLang="zh-CN" sz="2000" dirty="0">
                <a:solidFill>
                  <a:schemeClr val="bg1"/>
                </a:solidFill>
              </a:rPr>
              <a:t>#</a:t>
            </a:r>
            <a:r>
              <a:rPr lang="zh-CN" altLang="en-US" sz="2000" dirty="0">
                <a:solidFill>
                  <a:schemeClr val="bg1"/>
                </a:solidFill>
              </a:rPr>
              <a:t>可以用</a:t>
            </a:r>
            <a:r>
              <a:rPr lang="en-US" altLang="zh-CN" sz="2000" dirty="0">
                <a:solidFill>
                  <a:schemeClr val="bg1"/>
                </a:solidFill>
              </a:rPr>
              <a:t>list</a:t>
            </a:r>
            <a:r>
              <a:rPr lang="zh-CN" altLang="en-US" sz="2000" dirty="0">
                <a:solidFill>
                  <a:schemeClr val="bg1"/>
                </a:solidFill>
              </a:rPr>
              <a:t>列出所有创建的</a:t>
            </a:r>
            <a:r>
              <a:rPr lang="en-US" altLang="zh-CN" sz="2000" dirty="0">
                <a:solidFill>
                  <a:schemeClr val="bg1"/>
                </a:solidFill>
              </a:rPr>
              <a:t>Topic</a:t>
            </a:r>
            <a:r>
              <a:rPr lang="zh-CN" altLang="en-US" sz="2000" dirty="0">
                <a:solidFill>
                  <a:schemeClr val="bg1"/>
                </a:solidFill>
              </a:rPr>
              <a:t>，验证是否创建成功</a:t>
            </a:r>
            <a:endParaRPr lang="en-US" altLang="zh-CN" sz="2000" dirty="0">
              <a:solidFill>
                <a:schemeClr val="bg1"/>
              </a:solidFill>
            </a:endParaRPr>
          </a:p>
          <a:p>
            <a:pPr eaLnBrk="1" hangingPunct="1">
              <a:spcBef>
                <a:spcPct val="0"/>
              </a:spcBef>
              <a:buFontTx/>
              <a:buNone/>
            </a:pPr>
            <a:r>
              <a:rPr lang="en-US" altLang="zh-CN" sz="2000" dirty="0">
                <a:solidFill>
                  <a:schemeClr val="bg1"/>
                </a:solidFill>
              </a:rPr>
              <a:t>$ ./bin/kafka-topics.sh  --list  --zookeeper  localhost:2181</a:t>
            </a:r>
            <a:endParaRPr lang="zh-CN" altLang="en-US" sz="2000" dirty="0">
              <a:solidFill>
                <a:schemeClr val="bg1"/>
              </a:solidFill>
            </a:endParaRPr>
          </a:p>
        </p:txBody>
      </p:sp>
      <p:sp>
        <p:nvSpPr>
          <p:cNvPr id="12" name="TextBox 5">
            <a:extLst>
              <a:ext uri="{FF2B5EF4-FFF2-40B4-BE49-F238E27FC236}">
                <a16:creationId xmlns:a16="http://schemas.microsoft.com/office/drawing/2014/main" id="{746DB93D-908D-463F-B1D5-29C84672C231}"/>
              </a:ext>
            </a:extLst>
          </p:cNvPr>
          <p:cNvSpPr txBox="1">
            <a:spLocks noChangeArrowheads="1"/>
          </p:cNvSpPr>
          <p:nvPr/>
        </p:nvSpPr>
        <p:spPr bwMode="auto">
          <a:xfrm>
            <a:off x="1209040" y="4890517"/>
            <a:ext cx="48946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mj-ea"/>
                <a:ea typeface="+mj-ea"/>
              </a:rPr>
              <a:t>replication-factor</a:t>
            </a:r>
            <a:r>
              <a:rPr lang="zh-CN" altLang="en-US" sz="1800">
                <a:latin typeface="+mj-ea"/>
                <a:ea typeface="+mj-ea"/>
              </a:rPr>
              <a:t>：每个</a:t>
            </a:r>
            <a:r>
              <a:rPr lang="en-US" altLang="zh-CN" sz="1800">
                <a:latin typeface="+mj-ea"/>
                <a:ea typeface="+mj-ea"/>
              </a:rPr>
              <a:t>partition</a:t>
            </a:r>
            <a:r>
              <a:rPr lang="zh-CN" altLang="en-US" sz="1800">
                <a:latin typeface="+mj-ea"/>
                <a:ea typeface="+mj-ea"/>
              </a:rPr>
              <a:t>的副本个数</a:t>
            </a:r>
          </a:p>
        </p:txBody>
      </p:sp>
    </p:spTree>
    <p:extLst>
      <p:ext uri="{BB962C8B-B14F-4D97-AF65-F5344CB8AC3E}">
        <p14:creationId xmlns:p14="http://schemas.microsoft.com/office/powerpoint/2010/main" val="3347513805"/>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581F0B-08FA-4364-B5BA-D947D40D35D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A746CDE-6BD4-4A35-8E0A-9F634E81566B}"/>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77E9207E-6D76-4F26-B0FB-575373BAA139}"/>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BAA71BD6-C74A-41F9-81C7-5AFB1BF16391}"/>
              </a:ext>
            </a:extLst>
          </p:cNvPr>
          <p:cNvSpPr>
            <a:spLocks noChangeArrowheads="1"/>
          </p:cNvSpPr>
          <p:nvPr/>
        </p:nvSpPr>
        <p:spPr bwMode="auto">
          <a:xfrm>
            <a:off x="1066800" y="1560879"/>
            <a:ext cx="869696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mj-ea"/>
                <a:ea typeface="+mj-ea"/>
              </a:rPr>
              <a:t>下面用生产者（</a:t>
            </a:r>
            <a:r>
              <a:rPr lang="en-US" altLang="zh-CN" sz="1800" dirty="0">
                <a:latin typeface="+mj-ea"/>
                <a:ea typeface="+mj-ea"/>
              </a:rPr>
              <a:t>Producer</a:t>
            </a:r>
            <a:r>
              <a:rPr lang="zh-CN" altLang="en-US" sz="1800" dirty="0">
                <a:latin typeface="+mj-ea"/>
                <a:ea typeface="+mj-ea"/>
              </a:rPr>
              <a:t>）来产生一些数据，请在当前终端（记作“数据源终端”）内继续输入下面命令：</a:t>
            </a:r>
          </a:p>
        </p:txBody>
      </p:sp>
      <p:sp>
        <p:nvSpPr>
          <p:cNvPr id="8" name="TextBox 4">
            <a:extLst>
              <a:ext uri="{FF2B5EF4-FFF2-40B4-BE49-F238E27FC236}">
                <a16:creationId xmlns:a16="http://schemas.microsoft.com/office/drawing/2014/main" id="{7D7A3A76-3A79-4378-A02B-221A3A1AE4FA}"/>
              </a:ext>
            </a:extLst>
          </p:cNvPr>
          <p:cNvSpPr txBox="1">
            <a:spLocks noChangeArrowheads="1"/>
          </p:cNvSpPr>
          <p:nvPr/>
        </p:nvSpPr>
        <p:spPr bwMode="auto">
          <a:xfrm>
            <a:off x="1219200" y="2551479"/>
            <a:ext cx="7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mj-ea"/>
              <a:ea typeface="+mj-ea"/>
            </a:endParaRPr>
          </a:p>
        </p:txBody>
      </p:sp>
      <p:sp>
        <p:nvSpPr>
          <p:cNvPr id="10" name="TextBox 5">
            <a:extLst>
              <a:ext uri="{FF2B5EF4-FFF2-40B4-BE49-F238E27FC236}">
                <a16:creationId xmlns:a16="http://schemas.microsoft.com/office/drawing/2014/main" id="{328FC179-BC72-45ED-917A-B9F0B24000DA}"/>
              </a:ext>
            </a:extLst>
          </p:cNvPr>
          <p:cNvSpPr txBox="1">
            <a:spLocks noChangeArrowheads="1"/>
          </p:cNvSpPr>
          <p:nvPr/>
        </p:nvSpPr>
        <p:spPr bwMode="auto">
          <a:xfrm>
            <a:off x="1219200" y="2551479"/>
            <a:ext cx="7620000" cy="1015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latin typeface="+mj-ea"/>
                <a:ea typeface="+mj-ea"/>
              </a:rPr>
              <a:t>$ ./bin/kafka-console-producer.sh  --broker-list  localhost:9092 \</a:t>
            </a:r>
            <a:endParaRPr lang="zh-CN" altLang="en-US" sz="2000">
              <a:solidFill>
                <a:schemeClr val="bg1"/>
              </a:solidFill>
              <a:latin typeface="+mj-ea"/>
              <a:ea typeface="+mj-ea"/>
            </a:endParaRPr>
          </a:p>
          <a:p>
            <a:pPr eaLnBrk="1" hangingPunct="1">
              <a:spcBef>
                <a:spcPct val="0"/>
              </a:spcBef>
              <a:buFontTx/>
              <a:buNone/>
            </a:pPr>
            <a:r>
              <a:rPr lang="en-US" altLang="zh-CN" sz="2000">
                <a:solidFill>
                  <a:schemeClr val="bg1"/>
                </a:solidFill>
                <a:latin typeface="+mj-ea"/>
                <a:ea typeface="+mj-ea"/>
              </a:rPr>
              <a:t>&gt;  --topic  wordsendertest</a:t>
            </a:r>
            <a:endParaRPr lang="zh-CN" altLang="en-US" sz="2000">
              <a:solidFill>
                <a:schemeClr val="bg1"/>
              </a:solidFill>
              <a:latin typeface="+mj-ea"/>
              <a:ea typeface="+mj-ea"/>
            </a:endParaRPr>
          </a:p>
        </p:txBody>
      </p:sp>
      <p:sp>
        <p:nvSpPr>
          <p:cNvPr id="12" name="矩形 6">
            <a:extLst>
              <a:ext uri="{FF2B5EF4-FFF2-40B4-BE49-F238E27FC236}">
                <a16:creationId xmlns:a16="http://schemas.microsoft.com/office/drawing/2014/main" id="{7EFCE7A7-671D-4C79-A2CF-AAF1EC20E345}"/>
              </a:ext>
            </a:extLst>
          </p:cNvPr>
          <p:cNvSpPr>
            <a:spLocks noChangeArrowheads="1"/>
          </p:cNvSpPr>
          <p:nvPr/>
        </p:nvSpPr>
        <p:spPr bwMode="auto">
          <a:xfrm>
            <a:off x="1143000" y="3542079"/>
            <a:ext cx="9088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mj-ea"/>
                <a:ea typeface="+mj-ea"/>
              </a:rPr>
              <a:t>上面命令执行后，就可以在当前终端内用键盘输入一些英文单词，比如可以输入：</a:t>
            </a:r>
          </a:p>
        </p:txBody>
      </p:sp>
      <p:sp>
        <p:nvSpPr>
          <p:cNvPr id="14" name="TextBox 8">
            <a:extLst>
              <a:ext uri="{FF2B5EF4-FFF2-40B4-BE49-F238E27FC236}">
                <a16:creationId xmlns:a16="http://schemas.microsoft.com/office/drawing/2014/main" id="{94920CD5-6589-4644-8BFA-0077CA47FDC5}"/>
              </a:ext>
            </a:extLst>
          </p:cNvPr>
          <p:cNvSpPr txBox="1">
            <a:spLocks noChangeArrowheads="1"/>
          </p:cNvSpPr>
          <p:nvPr/>
        </p:nvSpPr>
        <p:spPr bwMode="auto">
          <a:xfrm>
            <a:off x="1219200" y="4304079"/>
            <a:ext cx="1657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mj-ea"/>
                <a:ea typeface="+mj-ea"/>
              </a:rPr>
              <a:t>hello hadoop</a:t>
            </a:r>
            <a:endParaRPr lang="zh-CN" altLang="en-US" sz="1800">
              <a:latin typeface="+mj-ea"/>
              <a:ea typeface="+mj-ea"/>
            </a:endParaRPr>
          </a:p>
          <a:p>
            <a:pPr eaLnBrk="1" hangingPunct="1">
              <a:spcBef>
                <a:spcPct val="0"/>
              </a:spcBef>
              <a:buFontTx/>
              <a:buNone/>
            </a:pPr>
            <a:r>
              <a:rPr lang="en-US" altLang="zh-CN" sz="1800">
                <a:latin typeface="+mj-ea"/>
                <a:ea typeface="+mj-ea"/>
              </a:rPr>
              <a:t>hello spark</a:t>
            </a:r>
            <a:endParaRPr lang="zh-CN" altLang="en-US" sz="1800">
              <a:latin typeface="+mj-ea"/>
              <a:ea typeface="+mj-ea"/>
            </a:endParaRPr>
          </a:p>
        </p:txBody>
      </p:sp>
    </p:spTree>
    <p:extLst>
      <p:ext uri="{BB962C8B-B14F-4D97-AF65-F5344CB8AC3E}">
        <p14:creationId xmlns:p14="http://schemas.microsoft.com/office/powerpoint/2010/main" val="364619903"/>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D459B3-855B-4D8E-806E-8FBAFA80079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1FF26BF-C811-4D24-B39A-C6783FB2BACE}"/>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2A2AC6C-24D0-4C41-81F2-9C78BFD09259}"/>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81131E6A-2611-455B-ADF4-EAD78C808D3D}"/>
              </a:ext>
            </a:extLst>
          </p:cNvPr>
          <p:cNvSpPr>
            <a:spLocks noChangeArrowheads="1"/>
          </p:cNvSpPr>
          <p:nvPr/>
        </p:nvSpPr>
        <p:spPr bwMode="auto">
          <a:xfrm>
            <a:off x="1082040" y="1694086"/>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mj-ea"/>
                <a:ea typeface="+mj-ea"/>
              </a:rPr>
              <a:t>现在可以启动一个消费者，来查看刚才生产者产生的数据。请另外打开第四个终端，输入下面命令：</a:t>
            </a:r>
          </a:p>
        </p:txBody>
      </p:sp>
      <p:sp>
        <p:nvSpPr>
          <p:cNvPr id="8" name="TextBox 3">
            <a:extLst>
              <a:ext uri="{FF2B5EF4-FFF2-40B4-BE49-F238E27FC236}">
                <a16:creationId xmlns:a16="http://schemas.microsoft.com/office/drawing/2014/main" id="{66559EAE-2434-4C7D-9C08-0ECC6F22403A}"/>
              </a:ext>
            </a:extLst>
          </p:cNvPr>
          <p:cNvSpPr txBox="1">
            <a:spLocks noChangeArrowheads="1"/>
          </p:cNvSpPr>
          <p:nvPr/>
        </p:nvSpPr>
        <p:spPr bwMode="auto">
          <a:xfrm>
            <a:off x="1158240" y="2608486"/>
            <a:ext cx="9408160" cy="10156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solidFill>
                  <a:schemeClr val="bg1"/>
                </a:solidFill>
                <a:latin typeface="+mj-ea"/>
                <a:ea typeface="+mj-ea"/>
              </a:rPr>
              <a:t>$ cd /</a:t>
            </a:r>
            <a:r>
              <a:rPr lang="en-US" altLang="zh-CN" sz="2000" dirty="0" err="1">
                <a:solidFill>
                  <a:schemeClr val="bg1"/>
                </a:solidFill>
                <a:latin typeface="+mj-ea"/>
                <a:ea typeface="+mj-ea"/>
              </a:rPr>
              <a:t>usr</a:t>
            </a:r>
            <a:r>
              <a:rPr lang="en-US" altLang="zh-CN" sz="2000" dirty="0">
                <a:solidFill>
                  <a:schemeClr val="bg1"/>
                </a:solidFill>
                <a:latin typeface="+mj-ea"/>
                <a:ea typeface="+mj-ea"/>
              </a:rPr>
              <a:t>/local/</a:t>
            </a:r>
            <a:r>
              <a:rPr lang="en-US" altLang="zh-CN" sz="2000" dirty="0" err="1">
                <a:solidFill>
                  <a:schemeClr val="bg1"/>
                </a:solidFill>
                <a:latin typeface="+mj-ea"/>
                <a:ea typeface="+mj-ea"/>
              </a:rPr>
              <a:t>kafka</a:t>
            </a:r>
            <a:endParaRPr lang="zh-CN" altLang="en-US" sz="2000" dirty="0">
              <a:solidFill>
                <a:schemeClr val="bg1"/>
              </a:solidFill>
              <a:latin typeface="+mj-ea"/>
              <a:ea typeface="+mj-ea"/>
            </a:endParaRPr>
          </a:p>
          <a:p>
            <a:pPr eaLnBrk="1" hangingPunct="1">
              <a:spcBef>
                <a:spcPct val="0"/>
              </a:spcBef>
              <a:buFontTx/>
              <a:buNone/>
            </a:pPr>
            <a:r>
              <a:rPr lang="en-US" altLang="zh-CN" sz="2000" dirty="0">
                <a:solidFill>
                  <a:schemeClr val="bg1"/>
                </a:solidFill>
                <a:latin typeface="+mj-ea"/>
                <a:ea typeface="+mj-ea"/>
              </a:rPr>
              <a:t>$./bin/kafka-console-consumer.sh  --zookeeper  localhost:2181  \</a:t>
            </a:r>
            <a:endParaRPr lang="zh-CN" altLang="en-US" sz="2000" dirty="0">
              <a:solidFill>
                <a:schemeClr val="bg1"/>
              </a:solidFill>
              <a:latin typeface="+mj-ea"/>
              <a:ea typeface="+mj-ea"/>
            </a:endParaRPr>
          </a:p>
          <a:p>
            <a:pPr eaLnBrk="1" hangingPunct="1">
              <a:spcBef>
                <a:spcPct val="0"/>
              </a:spcBef>
              <a:buFontTx/>
              <a:buNone/>
            </a:pPr>
            <a:r>
              <a:rPr lang="en-US" altLang="zh-CN" sz="2000" dirty="0">
                <a:solidFill>
                  <a:schemeClr val="bg1"/>
                </a:solidFill>
                <a:latin typeface="+mj-ea"/>
                <a:ea typeface="+mj-ea"/>
              </a:rPr>
              <a:t>&gt; --topic  </a:t>
            </a:r>
            <a:r>
              <a:rPr lang="en-US" altLang="zh-CN" sz="2000" dirty="0" err="1">
                <a:solidFill>
                  <a:schemeClr val="bg1"/>
                </a:solidFill>
                <a:latin typeface="+mj-ea"/>
                <a:ea typeface="+mj-ea"/>
              </a:rPr>
              <a:t>wordsendertest</a:t>
            </a:r>
            <a:r>
              <a:rPr lang="en-US" altLang="zh-CN" sz="2000" dirty="0">
                <a:solidFill>
                  <a:schemeClr val="bg1"/>
                </a:solidFill>
                <a:latin typeface="+mj-ea"/>
                <a:ea typeface="+mj-ea"/>
              </a:rPr>
              <a:t>  --from-beginning</a:t>
            </a:r>
            <a:endParaRPr lang="zh-CN" altLang="en-US" sz="2000" dirty="0">
              <a:solidFill>
                <a:schemeClr val="bg1"/>
              </a:solidFill>
              <a:latin typeface="+mj-ea"/>
              <a:ea typeface="+mj-ea"/>
            </a:endParaRPr>
          </a:p>
        </p:txBody>
      </p:sp>
      <p:sp>
        <p:nvSpPr>
          <p:cNvPr id="10" name="矩形 4">
            <a:extLst>
              <a:ext uri="{FF2B5EF4-FFF2-40B4-BE49-F238E27FC236}">
                <a16:creationId xmlns:a16="http://schemas.microsoft.com/office/drawing/2014/main" id="{0E4C95A4-C4B6-40DE-91F9-2E6B52DB2337}"/>
              </a:ext>
            </a:extLst>
          </p:cNvPr>
          <p:cNvSpPr>
            <a:spLocks noChangeArrowheads="1"/>
          </p:cNvSpPr>
          <p:nvPr/>
        </p:nvSpPr>
        <p:spPr bwMode="auto">
          <a:xfrm>
            <a:off x="1158240" y="3827686"/>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mj-ea"/>
                <a:ea typeface="+mj-ea"/>
              </a:rPr>
              <a:t>可以看到，屏幕上会显示出如下结果，也就是刚才在另外一个终端里面输入的内容：</a:t>
            </a:r>
          </a:p>
        </p:txBody>
      </p:sp>
      <p:sp>
        <p:nvSpPr>
          <p:cNvPr id="12" name="TextBox 5">
            <a:extLst>
              <a:ext uri="{FF2B5EF4-FFF2-40B4-BE49-F238E27FC236}">
                <a16:creationId xmlns:a16="http://schemas.microsoft.com/office/drawing/2014/main" id="{B81E5B9F-5B0B-403C-A912-BB53269419EE}"/>
              </a:ext>
            </a:extLst>
          </p:cNvPr>
          <p:cNvSpPr txBox="1">
            <a:spLocks noChangeArrowheads="1"/>
          </p:cNvSpPr>
          <p:nvPr/>
        </p:nvSpPr>
        <p:spPr bwMode="auto">
          <a:xfrm>
            <a:off x="1158240" y="4665886"/>
            <a:ext cx="1657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mj-ea"/>
                <a:ea typeface="+mj-ea"/>
              </a:rPr>
              <a:t>hello hadoop</a:t>
            </a:r>
            <a:endParaRPr lang="zh-CN" altLang="en-US" sz="1800">
              <a:latin typeface="+mj-ea"/>
              <a:ea typeface="+mj-ea"/>
            </a:endParaRPr>
          </a:p>
          <a:p>
            <a:pPr eaLnBrk="1" hangingPunct="1">
              <a:spcBef>
                <a:spcPct val="0"/>
              </a:spcBef>
              <a:buFontTx/>
              <a:buNone/>
            </a:pPr>
            <a:r>
              <a:rPr lang="en-US" altLang="zh-CN" sz="1800">
                <a:latin typeface="+mj-ea"/>
                <a:ea typeface="+mj-ea"/>
              </a:rPr>
              <a:t>hello spark</a:t>
            </a:r>
            <a:endParaRPr lang="zh-CN" altLang="en-US" sz="1800">
              <a:latin typeface="+mj-ea"/>
              <a:ea typeface="+mj-ea"/>
            </a:endParaRPr>
          </a:p>
        </p:txBody>
      </p:sp>
    </p:spTree>
    <p:extLst>
      <p:ext uri="{BB962C8B-B14F-4D97-AF65-F5344CB8AC3E}">
        <p14:creationId xmlns:p14="http://schemas.microsoft.com/office/powerpoint/2010/main" val="2233632969"/>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078B5F-7CD2-4310-AF6C-734BB87446A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6ED6669-AF18-490E-8EA1-7C99B8D8AE7B}"/>
              </a:ext>
            </a:extLst>
          </p:cNvPr>
          <p:cNvSpPr>
            <a:spLocks noGrp="1"/>
          </p:cNvSpPr>
          <p:nvPr>
            <p:ph type="body" sz="quarter" idx="15"/>
          </p:nvPr>
        </p:nvSpPr>
        <p:spPr/>
        <p:txBody>
          <a:bodyPr/>
          <a:lstStyle/>
          <a:p>
            <a:r>
              <a:rPr lang="en-US" altLang="zh-CN" dirty="0"/>
              <a:t>7.5.3 spark</a:t>
            </a:r>
            <a:r>
              <a:rPr lang="zh-CN" altLang="en-US" dirty="0"/>
              <a:t>准备工作</a:t>
            </a:r>
          </a:p>
        </p:txBody>
      </p:sp>
      <p:sp>
        <p:nvSpPr>
          <p:cNvPr id="4" name="文本占位符 3">
            <a:extLst>
              <a:ext uri="{FF2B5EF4-FFF2-40B4-BE49-F238E27FC236}">
                <a16:creationId xmlns:a16="http://schemas.microsoft.com/office/drawing/2014/main" id="{1FCC1872-7D79-48EC-989A-804FE2F08F36}"/>
              </a:ext>
            </a:extLst>
          </p:cNvPr>
          <p:cNvSpPr>
            <a:spLocks noGrp="1"/>
          </p:cNvSpPr>
          <p:nvPr>
            <p:ph type="body" sz="quarter" idx="16"/>
          </p:nvPr>
        </p:nvSpPr>
        <p:spPr>
          <a:xfrm>
            <a:off x="695400" y="1385316"/>
            <a:ext cx="10058400" cy="4497323"/>
          </a:xfrm>
        </p:spPr>
        <p:txBody>
          <a:bodyPr/>
          <a:lstStyle/>
          <a:p>
            <a:endParaRPr lang="zh-CN" altLang="en-US" dirty="0"/>
          </a:p>
        </p:txBody>
      </p:sp>
      <p:sp>
        <p:nvSpPr>
          <p:cNvPr id="6" name="矩形 2">
            <a:extLst>
              <a:ext uri="{FF2B5EF4-FFF2-40B4-BE49-F238E27FC236}">
                <a16:creationId xmlns:a16="http://schemas.microsoft.com/office/drawing/2014/main" id="{64B5BB39-6396-4415-844D-DA6D914E0593}"/>
              </a:ext>
            </a:extLst>
          </p:cNvPr>
          <p:cNvSpPr>
            <a:spLocks noChangeArrowheads="1"/>
          </p:cNvSpPr>
          <p:nvPr/>
        </p:nvSpPr>
        <p:spPr bwMode="auto">
          <a:xfrm>
            <a:off x="1132840" y="1857345"/>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mj-ea"/>
                <a:ea typeface="+mj-ea"/>
              </a:rPr>
              <a:t>Kafka</a:t>
            </a:r>
            <a:r>
              <a:rPr lang="zh-CN" altLang="en-US" sz="2400">
                <a:latin typeface="+mj-ea"/>
                <a:ea typeface="+mj-ea"/>
              </a:rPr>
              <a:t>和</a:t>
            </a:r>
            <a:r>
              <a:rPr lang="en-US" altLang="zh-CN" sz="2400">
                <a:latin typeface="+mj-ea"/>
                <a:ea typeface="+mj-ea"/>
              </a:rPr>
              <a:t>Flume</a:t>
            </a:r>
            <a:r>
              <a:rPr lang="zh-CN" altLang="en-US" sz="2400">
                <a:latin typeface="+mj-ea"/>
                <a:ea typeface="+mj-ea"/>
              </a:rPr>
              <a:t>等高级输入源，需要依赖独立的库（</a:t>
            </a:r>
            <a:r>
              <a:rPr lang="en-US" altLang="zh-CN" sz="2400">
                <a:latin typeface="+mj-ea"/>
                <a:ea typeface="+mj-ea"/>
              </a:rPr>
              <a:t>jar</a:t>
            </a:r>
            <a:r>
              <a:rPr lang="zh-CN" altLang="en-US" sz="2400">
                <a:latin typeface="+mj-ea"/>
                <a:ea typeface="+mj-ea"/>
              </a:rPr>
              <a:t>文件）</a:t>
            </a:r>
          </a:p>
        </p:txBody>
      </p:sp>
      <p:sp>
        <p:nvSpPr>
          <p:cNvPr id="8" name="矩形 5">
            <a:extLst>
              <a:ext uri="{FF2B5EF4-FFF2-40B4-BE49-F238E27FC236}">
                <a16:creationId xmlns:a16="http://schemas.microsoft.com/office/drawing/2014/main" id="{112712DA-95D4-4EB2-9A32-D100B16896C1}"/>
              </a:ext>
            </a:extLst>
          </p:cNvPr>
          <p:cNvSpPr>
            <a:spLocks noChangeArrowheads="1"/>
          </p:cNvSpPr>
          <p:nvPr/>
        </p:nvSpPr>
        <p:spPr bwMode="auto">
          <a:xfrm>
            <a:off x="1132840" y="2619345"/>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mj-ea"/>
                <a:ea typeface="+mj-ea"/>
              </a:rPr>
              <a:t>对于</a:t>
            </a:r>
            <a:r>
              <a:rPr lang="en-US" altLang="zh-CN" sz="2400" dirty="0">
                <a:latin typeface="+mj-ea"/>
                <a:ea typeface="+mj-ea"/>
              </a:rPr>
              <a:t>Spark3.0.0</a:t>
            </a:r>
            <a:r>
              <a:rPr lang="zh-CN" altLang="en-US" sz="2400" dirty="0">
                <a:latin typeface="+mj-ea"/>
                <a:ea typeface="+mj-ea"/>
              </a:rPr>
              <a:t>版本，如果要使用</a:t>
            </a:r>
            <a:r>
              <a:rPr lang="en-US" altLang="zh-CN" sz="2400" dirty="0">
                <a:latin typeface="+mj-ea"/>
                <a:ea typeface="+mj-ea"/>
              </a:rPr>
              <a:t>Kafka</a:t>
            </a:r>
            <a:r>
              <a:rPr lang="zh-CN" altLang="en-US" sz="2400" dirty="0">
                <a:latin typeface="+mj-ea"/>
                <a:ea typeface="+mj-ea"/>
              </a:rPr>
              <a:t>，则需要下载</a:t>
            </a:r>
            <a:r>
              <a:rPr lang="en-US" altLang="zh-CN" sz="2400" dirty="0">
                <a:latin typeface="+mj-ea"/>
                <a:ea typeface="+mj-ea"/>
              </a:rPr>
              <a:t>spark-streaming-kafka-0-10_2.12</a:t>
            </a:r>
            <a:r>
              <a:rPr lang="zh-CN" altLang="en-US" sz="2400" dirty="0">
                <a:latin typeface="+mj-ea"/>
                <a:ea typeface="+mj-ea"/>
              </a:rPr>
              <a:t>相关</a:t>
            </a:r>
            <a:r>
              <a:rPr lang="en-US" altLang="zh-CN" sz="2400" dirty="0">
                <a:latin typeface="+mj-ea"/>
                <a:ea typeface="+mj-ea"/>
              </a:rPr>
              <a:t>jar</a:t>
            </a:r>
            <a:r>
              <a:rPr lang="zh-CN" altLang="en-US" sz="2400" dirty="0">
                <a:latin typeface="+mj-ea"/>
                <a:ea typeface="+mj-ea"/>
              </a:rPr>
              <a:t>包</a:t>
            </a:r>
          </a:p>
        </p:txBody>
      </p:sp>
      <p:sp>
        <p:nvSpPr>
          <p:cNvPr id="10" name="矩形 6">
            <a:extLst>
              <a:ext uri="{FF2B5EF4-FFF2-40B4-BE49-F238E27FC236}">
                <a16:creationId xmlns:a16="http://schemas.microsoft.com/office/drawing/2014/main" id="{4D147A61-F721-4ABC-A28D-609A16D924FC}"/>
              </a:ext>
            </a:extLst>
          </p:cNvPr>
          <p:cNvSpPr>
            <a:spLocks noChangeArrowheads="1"/>
          </p:cNvSpPr>
          <p:nvPr/>
        </p:nvSpPr>
        <p:spPr bwMode="auto">
          <a:xfrm>
            <a:off x="1132840" y="4009995"/>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mj-ea"/>
                <a:ea typeface="+mj-ea"/>
              </a:rPr>
              <a:t>下载地址：</a:t>
            </a:r>
            <a:endParaRPr lang="en-US" altLang="zh-CN" sz="2400" dirty="0">
              <a:latin typeface="+mj-ea"/>
              <a:ea typeface="+mj-ea"/>
            </a:endParaRPr>
          </a:p>
          <a:p>
            <a:pPr eaLnBrk="1" hangingPunct="1">
              <a:spcBef>
                <a:spcPct val="0"/>
              </a:spcBef>
              <a:buFontTx/>
              <a:buNone/>
            </a:pPr>
            <a:r>
              <a:rPr lang="en-US" altLang="zh-CN" sz="2400" dirty="0">
                <a:latin typeface="+mj-ea"/>
                <a:ea typeface="+mj-ea"/>
              </a:rPr>
              <a:t>https://search.maven.org/search?q=a:spark-streaming-kafka-0-10_2.12</a:t>
            </a:r>
            <a:endParaRPr lang="zh-CN" altLang="en-US" sz="2400" dirty="0">
              <a:latin typeface="+mj-ea"/>
              <a:ea typeface="+mj-ea"/>
            </a:endParaRPr>
          </a:p>
        </p:txBody>
      </p:sp>
      <p:sp>
        <p:nvSpPr>
          <p:cNvPr id="12" name="矩形 7">
            <a:extLst>
              <a:ext uri="{FF2B5EF4-FFF2-40B4-BE49-F238E27FC236}">
                <a16:creationId xmlns:a16="http://schemas.microsoft.com/office/drawing/2014/main" id="{BB2DE264-8CE9-4C21-B0EE-21FAE94E4DF2}"/>
              </a:ext>
            </a:extLst>
          </p:cNvPr>
          <p:cNvSpPr>
            <a:spLocks noChangeArrowheads="1"/>
          </p:cNvSpPr>
          <p:nvPr/>
        </p:nvSpPr>
        <p:spPr bwMode="auto">
          <a:xfrm>
            <a:off x="1132840" y="1400145"/>
            <a:ext cx="2032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FF0000"/>
                </a:solidFill>
                <a:latin typeface="+mj-ea"/>
                <a:ea typeface="+mj-ea"/>
              </a:rPr>
              <a:t>1.</a:t>
            </a:r>
            <a:r>
              <a:rPr lang="zh-CN" altLang="en-US" sz="2000" b="1">
                <a:solidFill>
                  <a:srgbClr val="FF0000"/>
                </a:solidFill>
                <a:latin typeface="+mj-ea"/>
                <a:ea typeface="+mj-ea"/>
              </a:rPr>
              <a:t>添加相关</a:t>
            </a:r>
            <a:r>
              <a:rPr lang="en-US" altLang="zh-CN" sz="2000" b="1">
                <a:solidFill>
                  <a:srgbClr val="FF0000"/>
                </a:solidFill>
                <a:latin typeface="+mj-ea"/>
                <a:ea typeface="+mj-ea"/>
              </a:rPr>
              <a:t>jar</a:t>
            </a:r>
            <a:r>
              <a:rPr lang="zh-CN" altLang="en-US" sz="2000" b="1">
                <a:solidFill>
                  <a:srgbClr val="FF0000"/>
                </a:solidFill>
                <a:latin typeface="+mj-ea"/>
                <a:ea typeface="+mj-ea"/>
              </a:rPr>
              <a:t>包</a:t>
            </a:r>
            <a:endParaRPr lang="en-US" altLang="zh-CN" sz="2000" b="1">
              <a:solidFill>
                <a:srgbClr val="FF0000"/>
              </a:solidFill>
              <a:latin typeface="+mj-ea"/>
              <a:ea typeface="+mj-ea"/>
            </a:endParaRPr>
          </a:p>
        </p:txBody>
      </p:sp>
      <p:sp>
        <p:nvSpPr>
          <p:cNvPr id="14" name="矩形 8">
            <a:extLst>
              <a:ext uri="{FF2B5EF4-FFF2-40B4-BE49-F238E27FC236}">
                <a16:creationId xmlns:a16="http://schemas.microsoft.com/office/drawing/2014/main" id="{39050F2A-1BDC-48A5-9C97-1F274FA77D0C}"/>
              </a:ext>
            </a:extLst>
          </p:cNvPr>
          <p:cNvSpPr>
            <a:spLocks noChangeArrowheads="1"/>
          </p:cNvSpPr>
          <p:nvPr/>
        </p:nvSpPr>
        <p:spPr bwMode="auto">
          <a:xfrm>
            <a:off x="1132840" y="3457545"/>
            <a:ext cx="63057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mj-ea"/>
                <a:ea typeface="+mj-ea"/>
              </a:rPr>
              <a:t>spark-streaming-kafka-0-10_2.12-3.0.0.jar</a:t>
            </a:r>
            <a:endParaRPr lang="zh-CN" altLang="en-US" sz="2400" dirty="0">
              <a:latin typeface="+mj-ea"/>
              <a:ea typeface="+mj-ea"/>
            </a:endParaRPr>
          </a:p>
        </p:txBody>
      </p:sp>
    </p:spTree>
    <p:extLst>
      <p:ext uri="{BB962C8B-B14F-4D97-AF65-F5344CB8AC3E}">
        <p14:creationId xmlns:p14="http://schemas.microsoft.com/office/powerpoint/2010/main" val="872192143"/>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957AD1-EC27-46B4-8FFE-B3574D8AE5B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6EE4B39-5CBA-4410-A5EA-6AF30B246506}"/>
              </a:ext>
            </a:extLst>
          </p:cNvPr>
          <p:cNvSpPr>
            <a:spLocks noGrp="1"/>
          </p:cNvSpPr>
          <p:nvPr>
            <p:ph type="body" sz="quarter" idx="15"/>
          </p:nvPr>
        </p:nvSpPr>
        <p:spPr/>
        <p:txBody>
          <a:bodyPr/>
          <a:lstStyle/>
          <a:p>
            <a:endParaRPr lang="zh-CN" altLang="en-US"/>
          </a:p>
        </p:txBody>
      </p:sp>
      <p:sp>
        <p:nvSpPr>
          <p:cNvPr id="5" name="矩形 2">
            <a:extLst>
              <a:ext uri="{FF2B5EF4-FFF2-40B4-BE49-F238E27FC236}">
                <a16:creationId xmlns:a16="http://schemas.microsoft.com/office/drawing/2014/main" id="{D3302FAC-93DF-427A-B3AC-6FD49445C71E}"/>
              </a:ext>
            </a:extLst>
          </p:cNvPr>
          <p:cNvSpPr>
            <a:spLocks noChangeArrowheads="1"/>
          </p:cNvSpPr>
          <p:nvPr/>
        </p:nvSpPr>
        <p:spPr bwMode="auto">
          <a:xfrm>
            <a:off x="1310640" y="1741710"/>
            <a:ext cx="7848600" cy="2308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chemeClr val="bg1"/>
                </a:solidFill>
              </a:rPr>
              <a:t>$ cd /</a:t>
            </a:r>
            <a:r>
              <a:rPr lang="en-US" altLang="zh-CN" sz="2400" dirty="0" err="1">
                <a:solidFill>
                  <a:schemeClr val="bg1"/>
                </a:solidFill>
              </a:rPr>
              <a:t>usr</a:t>
            </a:r>
            <a:r>
              <a:rPr lang="en-US" altLang="zh-CN" sz="2400" dirty="0">
                <a:solidFill>
                  <a:schemeClr val="bg1"/>
                </a:solidFill>
              </a:rPr>
              <a:t>/local/spark/jars</a:t>
            </a:r>
          </a:p>
          <a:p>
            <a:pPr eaLnBrk="1" hangingPunct="1">
              <a:spcBef>
                <a:spcPct val="0"/>
              </a:spcBef>
              <a:buFontTx/>
              <a:buNone/>
            </a:pPr>
            <a:r>
              <a:rPr lang="en-US" altLang="zh-CN" sz="2400" dirty="0">
                <a:solidFill>
                  <a:schemeClr val="bg1"/>
                </a:solidFill>
              </a:rPr>
              <a:t>$ </a:t>
            </a:r>
            <a:r>
              <a:rPr lang="en-US" altLang="zh-CN" sz="2400" dirty="0" err="1">
                <a:solidFill>
                  <a:schemeClr val="bg1"/>
                </a:solidFill>
              </a:rPr>
              <a:t>mkdir</a:t>
            </a:r>
            <a:r>
              <a:rPr lang="en-US" altLang="zh-CN" sz="2400" dirty="0">
                <a:solidFill>
                  <a:schemeClr val="bg1"/>
                </a:solidFill>
              </a:rPr>
              <a:t> </a:t>
            </a:r>
            <a:r>
              <a:rPr lang="en-US" altLang="zh-CN" sz="2400" dirty="0" err="1">
                <a:solidFill>
                  <a:schemeClr val="bg1"/>
                </a:solidFill>
              </a:rPr>
              <a:t>kafka</a:t>
            </a:r>
            <a:endParaRPr lang="en-US" altLang="zh-CN" sz="2400" dirty="0">
              <a:solidFill>
                <a:schemeClr val="bg1"/>
              </a:solidFill>
            </a:endParaRPr>
          </a:p>
          <a:p>
            <a:pPr eaLnBrk="1" hangingPunct="1">
              <a:spcBef>
                <a:spcPct val="0"/>
              </a:spcBef>
              <a:buFontTx/>
              <a:buNone/>
            </a:pPr>
            <a:r>
              <a:rPr lang="en-US" altLang="zh-CN" sz="2400" dirty="0">
                <a:solidFill>
                  <a:schemeClr val="bg1"/>
                </a:solidFill>
              </a:rPr>
              <a:t>$ cd ~</a:t>
            </a:r>
          </a:p>
          <a:p>
            <a:pPr eaLnBrk="1" hangingPunct="1">
              <a:spcBef>
                <a:spcPct val="0"/>
              </a:spcBef>
              <a:buFontTx/>
              <a:buNone/>
            </a:pPr>
            <a:r>
              <a:rPr lang="en-US" altLang="zh-CN" sz="2400" dirty="0">
                <a:solidFill>
                  <a:schemeClr val="bg1"/>
                </a:solidFill>
              </a:rPr>
              <a:t>$ cd </a:t>
            </a:r>
            <a:r>
              <a:rPr lang="zh-CN" altLang="en-US" sz="2400" dirty="0">
                <a:solidFill>
                  <a:schemeClr val="bg1"/>
                </a:solidFill>
              </a:rPr>
              <a:t>下载</a:t>
            </a:r>
          </a:p>
          <a:p>
            <a:pPr eaLnBrk="1" hangingPunct="1">
              <a:spcBef>
                <a:spcPct val="0"/>
              </a:spcBef>
              <a:buFontTx/>
              <a:buNone/>
            </a:pPr>
            <a:r>
              <a:rPr lang="en-US" altLang="zh-CN" sz="2400" dirty="0">
                <a:solidFill>
                  <a:schemeClr val="bg1"/>
                </a:solidFill>
              </a:rPr>
              <a:t>$ cp ./spark-streaming-kafka-0-10_2.11-2.4.0.jar /</a:t>
            </a:r>
            <a:r>
              <a:rPr lang="en-US" altLang="zh-CN" sz="2400" dirty="0" err="1">
                <a:solidFill>
                  <a:schemeClr val="bg1"/>
                </a:solidFill>
              </a:rPr>
              <a:t>usr</a:t>
            </a:r>
            <a:r>
              <a:rPr lang="en-US" altLang="zh-CN" sz="2400" dirty="0">
                <a:solidFill>
                  <a:schemeClr val="bg1"/>
                </a:solidFill>
              </a:rPr>
              <a:t>/local/spark/jars/</a:t>
            </a:r>
            <a:r>
              <a:rPr lang="en-US" altLang="zh-CN" sz="2400" dirty="0" err="1">
                <a:solidFill>
                  <a:schemeClr val="bg1"/>
                </a:solidFill>
              </a:rPr>
              <a:t>kafka</a:t>
            </a:r>
            <a:endParaRPr lang="zh-CN" altLang="en-US" sz="2400" dirty="0">
              <a:solidFill>
                <a:schemeClr val="bg1"/>
              </a:solidFill>
            </a:endParaRPr>
          </a:p>
        </p:txBody>
      </p:sp>
      <p:sp>
        <p:nvSpPr>
          <p:cNvPr id="6" name="矩形 3">
            <a:extLst>
              <a:ext uri="{FF2B5EF4-FFF2-40B4-BE49-F238E27FC236}">
                <a16:creationId xmlns:a16="http://schemas.microsoft.com/office/drawing/2014/main" id="{557B610F-6909-4751-A81F-2C727964E7E7}"/>
              </a:ext>
            </a:extLst>
          </p:cNvPr>
          <p:cNvSpPr>
            <a:spLocks noChangeArrowheads="1"/>
          </p:cNvSpPr>
          <p:nvPr/>
        </p:nvSpPr>
        <p:spPr bwMode="auto">
          <a:xfrm>
            <a:off x="1234440" y="1154335"/>
            <a:ext cx="601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mj-ea"/>
                <a:ea typeface="+mj-ea"/>
              </a:rPr>
              <a:t>把</a:t>
            </a:r>
            <a:r>
              <a:rPr lang="en-US" altLang="zh-CN" sz="2400" dirty="0">
                <a:latin typeface="+mj-ea"/>
                <a:ea typeface="+mj-ea"/>
              </a:rPr>
              <a:t>jar</a:t>
            </a:r>
            <a:r>
              <a:rPr lang="zh-CN" altLang="en-US" sz="2400" dirty="0">
                <a:latin typeface="+mj-ea"/>
                <a:ea typeface="+mj-ea"/>
              </a:rPr>
              <a:t>文件复制到</a:t>
            </a:r>
            <a:r>
              <a:rPr lang="en-US" altLang="zh-CN" sz="2400" dirty="0">
                <a:latin typeface="+mj-ea"/>
                <a:ea typeface="+mj-ea"/>
              </a:rPr>
              <a:t>Spark</a:t>
            </a:r>
            <a:r>
              <a:rPr lang="zh-CN" altLang="en-US" sz="2400" dirty="0">
                <a:latin typeface="+mj-ea"/>
                <a:ea typeface="+mj-ea"/>
              </a:rPr>
              <a:t>目录的</a:t>
            </a:r>
            <a:r>
              <a:rPr lang="en-US" altLang="zh-CN" sz="2400" dirty="0">
                <a:latin typeface="+mj-ea"/>
                <a:ea typeface="+mj-ea"/>
              </a:rPr>
              <a:t>jars</a:t>
            </a:r>
            <a:r>
              <a:rPr lang="zh-CN" altLang="en-US" sz="2400" dirty="0">
                <a:latin typeface="+mj-ea"/>
                <a:ea typeface="+mj-ea"/>
              </a:rPr>
              <a:t>目录下</a:t>
            </a:r>
          </a:p>
        </p:txBody>
      </p:sp>
      <p:sp>
        <p:nvSpPr>
          <p:cNvPr id="7" name="矩形 4">
            <a:extLst>
              <a:ext uri="{FF2B5EF4-FFF2-40B4-BE49-F238E27FC236}">
                <a16:creationId xmlns:a16="http://schemas.microsoft.com/office/drawing/2014/main" id="{1E0B82B0-F29C-4729-A5B0-F574F94D857C}"/>
              </a:ext>
            </a:extLst>
          </p:cNvPr>
          <p:cNvSpPr>
            <a:spLocks noChangeArrowheads="1"/>
          </p:cNvSpPr>
          <p:nvPr/>
        </p:nvSpPr>
        <p:spPr bwMode="auto">
          <a:xfrm>
            <a:off x="1234440" y="4202335"/>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mj-ea"/>
                <a:ea typeface="+mj-ea"/>
              </a:rPr>
              <a:t>继续把</a:t>
            </a:r>
            <a:r>
              <a:rPr lang="en-US" altLang="zh-CN" sz="2400">
                <a:latin typeface="+mj-ea"/>
                <a:ea typeface="+mj-ea"/>
              </a:rPr>
              <a:t>Kafka</a:t>
            </a:r>
            <a:r>
              <a:rPr lang="zh-CN" altLang="en-US" sz="2400">
                <a:latin typeface="+mj-ea"/>
                <a:ea typeface="+mj-ea"/>
              </a:rPr>
              <a:t>安装目录的</a:t>
            </a:r>
            <a:r>
              <a:rPr lang="en-US" altLang="zh-CN" sz="2400">
                <a:latin typeface="+mj-ea"/>
                <a:ea typeface="+mj-ea"/>
              </a:rPr>
              <a:t>libs</a:t>
            </a:r>
            <a:r>
              <a:rPr lang="zh-CN" altLang="en-US" sz="2400">
                <a:latin typeface="+mj-ea"/>
                <a:ea typeface="+mj-ea"/>
              </a:rPr>
              <a:t>目录下的所有</a:t>
            </a:r>
            <a:r>
              <a:rPr lang="en-US" altLang="zh-CN" sz="2400">
                <a:latin typeface="+mj-ea"/>
                <a:ea typeface="+mj-ea"/>
              </a:rPr>
              <a:t>jar</a:t>
            </a:r>
            <a:r>
              <a:rPr lang="zh-CN" altLang="en-US" sz="2400">
                <a:latin typeface="+mj-ea"/>
                <a:ea typeface="+mj-ea"/>
              </a:rPr>
              <a:t>文件复制到“</a:t>
            </a:r>
            <a:r>
              <a:rPr lang="en-US" altLang="zh-CN" sz="2400">
                <a:latin typeface="+mj-ea"/>
                <a:ea typeface="+mj-ea"/>
              </a:rPr>
              <a:t>/usr/local/spark/jars/kafka”</a:t>
            </a:r>
            <a:r>
              <a:rPr lang="zh-CN" altLang="en-US" sz="2400">
                <a:latin typeface="+mj-ea"/>
                <a:ea typeface="+mj-ea"/>
              </a:rPr>
              <a:t>目录下，请在终端中执行下面命令：</a:t>
            </a:r>
          </a:p>
        </p:txBody>
      </p:sp>
      <p:sp>
        <p:nvSpPr>
          <p:cNvPr id="8" name="矩形 5">
            <a:extLst>
              <a:ext uri="{FF2B5EF4-FFF2-40B4-BE49-F238E27FC236}">
                <a16:creationId xmlns:a16="http://schemas.microsoft.com/office/drawing/2014/main" id="{25A6DECD-65B0-4294-B411-E04F08D20AF3}"/>
              </a:ext>
            </a:extLst>
          </p:cNvPr>
          <p:cNvSpPr>
            <a:spLocks noChangeArrowheads="1"/>
          </p:cNvSpPr>
          <p:nvPr/>
        </p:nvSpPr>
        <p:spPr bwMode="auto">
          <a:xfrm>
            <a:off x="1310640" y="5504085"/>
            <a:ext cx="7772400" cy="83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rPr>
              <a:t>$ cd /usr/local/kafka/libs</a:t>
            </a:r>
          </a:p>
          <a:p>
            <a:pPr eaLnBrk="1" hangingPunct="1">
              <a:spcBef>
                <a:spcPct val="0"/>
              </a:spcBef>
              <a:buFontTx/>
              <a:buNone/>
            </a:pPr>
            <a:r>
              <a:rPr lang="en-US" altLang="zh-CN" sz="2400">
                <a:solidFill>
                  <a:schemeClr val="bg1"/>
                </a:solidFill>
              </a:rPr>
              <a:t>$ cp ./* /usr/local/spark/jars/kafka</a:t>
            </a:r>
            <a:endParaRPr lang="zh-CN" altLang="en-US" sz="2400">
              <a:solidFill>
                <a:schemeClr val="bg1"/>
              </a:solidFill>
            </a:endParaRPr>
          </a:p>
        </p:txBody>
      </p:sp>
    </p:spTree>
    <p:extLst>
      <p:ext uri="{BB962C8B-B14F-4D97-AF65-F5344CB8AC3E}">
        <p14:creationId xmlns:p14="http://schemas.microsoft.com/office/powerpoint/2010/main" val="813052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508E273-BE45-4394-A8BF-640D276242C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BF4939F-7829-40E8-B496-850C29233719}"/>
              </a:ext>
            </a:extLst>
          </p:cNvPr>
          <p:cNvSpPr>
            <a:spLocks noGrp="1"/>
          </p:cNvSpPr>
          <p:nvPr>
            <p:ph type="body" sz="quarter" idx="15"/>
          </p:nvPr>
        </p:nvSpPr>
        <p:spPr/>
        <p:txBody>
          <a:bodyPr/>
          <a:lstStyle/>
          <a:p>
            <a:endParaRPr lang="zh-CN" altLang="en-US"/>
          </a:p>
        </p:txBody>
      </p:sp>
      <p:sp>
        <p:nvSpPr>
          <p:cNvPr id="6" name="矩形 2">
            <a:extLst>
              <a:ext uri="{FF2B5EF4-FFF2-40B4-BE49-F238E27FC236}">
                <a16:creationId xmlns:a16="http://schemas.microsoft.com/office/drawing/2014/main" id="{6099A365-C016-4101-AAE6-C5B882123292}"/>
              </a:ext>
            </a:extLst>
          </p:cNvPr>
          <p:cNvSpPr>
            <a:spLocks noChangeArrowheads="1"/>
          </p:cNvSpPr>
          <p:nvPr/>
        </p:nvSpPr>
        <p:spPr bwMode="auto">
          <a:xfrm>
            <a:off x="1008063" y="1219200"/>
            <a:ext cx="4249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latin typeface="+mj-ea"/>
                <a:ea typeface="+mj-ea"/>
              </a:rPr>
              <a:t>然后，修改</a:t>
            </a:r>
            <a:r>
              <a:rPr lang="en-US" altLang="zh-CN" sz="1800" dirty="0">
                <a:latin typeface="+mj-ea"/>
                <a:ea typeface="+mj-ea"/>
              </a:rPr>
              <a:t>Spark</a:t>
            </a:r>
            <a:r>
              <a:rPr lang="zh-CN" altLang="zh-CN" sz="1800" dirty="0">
                <a:latin typeface="+mj-ea"/>
                <a:ea typeface="+mj-ea"/>
              </a:rPr>
              <a:t>配置文件，命令如下：</a:t>
            </a:r>
            <a:endParaRPr lang="zh-CN" altLang="en-US" sz="1800" dirty="0">
              <a:latin typeface="+mj-ea"/>
              <a:ea typeface="+mj-ea"/>
            </a:endParaRPr>
          </a:p>
        </p:txBody>
      </p:sp>
      <p:sp>
        <p:nvSpPr>
          <p:cNvPr id="8" name="TextBox 3">
            <a:extLst>
              <a:ext uri="{FF2B5EF4-FFF2-40B4-BE49-F238E27FC236}">
                <a16:creationId xmlns:a16="http://schemas.microsoft.com/office/drawing/2014/main" id="{47DF5FD6-A19C-45AA-916B-31E2837ADB03}"/>
              </a:ext>
            </a:extLst>
          </p:cNvPr>
          <p:cNvSpPr txBox="1">
            <a:spLocks noChangeArrowheads="1"/>
          </p:cNvSpPr>
          <p:nvPr/>
        </p:nvSpPr>
        <p:spPr bwMode="auto">
          <a:xfrm>
            <a:off x="1125538" y="1828800"/>
            <a:ext cx="3675062" cy="830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rPr>
              <a:t>$ cd  /usr/local/spark/conf</a:t>
            </a:r>
            <a:endParaRPr lang="zh-CN" altLang="zh-CN" sz="2400">
              <a:solidFill>
                <a:schemeClr val="bg1"/>
              </a:solidFill>
            </a:endParaRPr>
          </a:p>
          <a:p>
            <a:pPr eaLnBrk="1" hangingPunct="1">
              <a:spcBef>
                <a:spcPct val="0"/>
              </a:spcBef>
              <a:buFontTx/>
              <a:buNone/>
            </a:pPr>
            <a:r>
              <a:rPr lang="en-US" altLang="zh-CN" sz="2400">
                <a:solidFill>
                  <a:schemeClr val="bg1"/>
                </a:solidFill>
              </a:rPr>
              <a:t>$ vim spark-env.sh</a:t>
            </a:r>
            <a:endParaRPr lang="zh-CN" altLang="en-US" sz="2400">
              <a:solidFill>
                <a:schemeClr val="bg1"/>
              </a:solidFill>
            </a:endParaRPr>
          </a:p>
        </p:txBody>
      </p:sp>
      <p:sp>
        <p:nvSpPr>
          <p:cNvPr id="10" name="TextBox 4">
            <a:extLst>
              <a:ext uri="{FF2B5EF4-FFF2-40B4-BE49-F238E27FC236}">
                <a16:creationId xmlns:a16="http://schemas.microsoft.com/office/drawing/2014/main" id="{30D268F0-3DC0-4E7C-A03F-5C90FF3F3AE5}"/>
              </a:ext>
            </a:extLst>
          </p:cNvPr>
          <p:cNvSpPr txBox="1">
            <a:spLocks noChangeArrowheads="1"/>
          </p:cNvSpPr>
          <p:nvPr/>
        </p:nvSpPr>
        <p:spPr bwMode="auto">
          <a:xfrm>
            <a:off x="990600" y="2743200"/>
            <a:ext cx="6781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latin typeface="+mj-ea"/>
                <a:ea typeface="+mj-ea"/>
              </a:rPr>
              <a:t>把</a:t>
            </a:r>
            <a:r>
              <a:rPr lang="en-US" altLang="zh-CN" sz="1800" dirty="0">
                <a:latin typeface="+mj-ea"/>
                <a:ea typeface="+mj-ea"/>
              </a:rPr>
              <a:t>Kafka</a:t>
            </a:r>
            <a:r>
              <a:rPr lang="zh-CN" altLang="zh-CN" sz="1800" dirty="0">
                <a:latin typeface="+mj-ea"/>
                <a:ea typeface="+mj-ea"/>
              </a:rPr>
              <a:t>相关</a:t>
            </a:r>
            <a:r>
              <a:rPr lang="en-US" altLang="zh-CN" sz="1800" dirty="0">
                <a:latin typeface="+mj-ea"/>
                <a:ea typeface="+mj-ea"/>
              </a:rPr>
              <a:t>jar</a:t>
            </a:r>
            <a:r>
              <a:rPr lang="zh-CN" altLang="zh-CN" sz="1800" dirty="0">
                <a:latin typeface="+mj-ea"/>
                <a:ea typeface="+mj-ea"/>
              </a:rPr>
              <a:t>包的路径信息增加到</a:t>
            </a:r>
            <a:r>
              <a:rPr lang="en-US" altLang="zh-CN" sz="1800" dirty="0">
                <a:latin typeface="+mj-ea"/>
                <a:ea typeface="+mj-ea"/>
              </a:rPr>
              <a:t>spark-env.sh</a:t>
            </a:r>
            <a:r>
              <a:rPr lang="zh-CN" altLang="zh-CN" sz="1800" dirty="0">
                <a:latin typeface="+mj-ea"/>
                <a:ea typeface="+mj-ea"/>
              </a:rPr>
              <a:t>，修改后的</a:t>
            </a:r>
            <a:r>
              <a:rPr lang="en-US" altLang="zh-CN" sz="1800" dirty="0">
                <a:latin typeface="+mj-ea"/>
                <a:ea typeface="+mj-ea"/>
              </a:rPr>
              <a:t>spark-env.sh</a:t>
            </a:r>
            <a:r>
              <a:rPr lang="zh-CN" altLang="zh-CN" sz="1800" dirty="0">
                <a:latin typeface="+mj-ea"/>
                <a:ea typeface="+mj-ea"/>
              </a:rPr>
              <a:t>类似如下：</a:t>
            </a:r>
            <a:endParaRPr lang="zh-CN" altLang="en-US" sz="1800" dirty="0">
              <a:latin typeface="+mj-ea"/>
              <a:ea typeface="+mj-ea"/>
            </a:endParaRPr>
          </a:p>
        </p:txBody>
      </p:sp>
      <p:sp>
        <p:nvSpPr>
          <p:cNvPr id="12" name="TextBox 5">
            <a:extLst>
              <a:ext uri="{FF2B5EF4-FFF2-40B4-BE49-F238E27FC236}">
                <a16:creationId xmlns:a16="http://schemas.microsoft.com/office/drawing/2014/main" id="{E6992313-8CA4-4518-9B41-19E149B3D8F3}"/>
              </a:ext>
            </a:extLst>
          </p:cNvPr>
          <p:cNvSpPr txBox="1"/>
          <p:nvPr/>
        </p:nvSpPr>
        <p:spPr>
          <a:xfrm>
            <a:off x="990600" y="3657600"/>
            <a:ext cx="7391400" cy="1077913"/>
          </a:xfrm>
          <a:prstGeom prst="rect">
            <a:avLst/>
          </a:prstGeom>
          <a:solidFill>
            <a:schemeClr val="bg1">
              <a:lumMod val="95000"/>
            </a:schemeClr>
          </a:solidFill>
        </p:spPr>
        <p:txBody>
          <a:bodyPr>
            <a:spAutoFit/>
          </a:bodyPr>
          <a:lstStyle/>
          <a:p>
            <a:pPr eaLnBrk="1" hangingPunct="1">
              <a:buFont typeface="Arial" panose="020B0604020202020204" pitchFamily="34" charset="0"/>
              <a:buNone/>
              <a:defRPr/>
            </a:pPr>
            <a:r>
              <a:rPr lang="en-US" altLang="zh-CN" sz="1600" dirty="0"/>
              <a:t>export SPARK_DIST_CLASSPATH=$(/</a:t>
            </a:r>
            <a:r>
              <a:rPr lang="en-US" altLang="zh-CN" sz="1600" dirty="0" err="1"/>
              <a:t>usr</a:t>
            </a:r>
            <a:r>
              <a:rPr lang="en-US" altLang="zh-CN" sz="1600" dirty="0"/>
              <a:t>/local/</a:t>
            </a:r>
            <a:r>
              <a:rPr lang="en-US" altLang="zh-CN" sz="1600" dirty="0" err="1"/>
              <a:t>hadoop</a:t>
            </a:r>
            <a:r>
              <a:rPr lang="en-US" altLang="zh-CN" sz="1600" dirty="0"/>
              <a:t>/bin/</a:t>
            </a:r>
            <a:r>
              <a:rPr lang="en-US" altLang="zh-CN" sz="1600" dirty="0" err="1"/>
              <a:t>hadoop</a:t>
            </a:r>
            <a:r>
              <a:rPr lang="en-US" altLang="zh-CN" sz="1600" dirty="0"/>
              <a:t> </a:t>
            </a:r>
            <a:r>
              <a:rPr lang="en-US" altLang="zh-CN" sz="1600" dirty="0" err="1"/>
              <a:t>classpath</a:t>
            </a:r>
            <a:r>
              <a:rPr lang="en-US" altLang="zh-CN" sz="1600" dirty="0"/>
              <a:t>):$(/</a:t>
            </a:r>
            <a:r>
              <a:rPr lang="en-US" altLang="zh-CN" sz="1600" dirty="0" err="1"/>
              <a:t>usr</a:t>
            </a:r>
            <a:r>
              <a:rPr lang="en-US" altLang="zh-CN" sz="1600" dirty="0"/>
              <a:t>/local/</a:t>
            </a:r>
            <a:r>
              <a:rPr lang="en-US" altLang="zh-CN" sz="1600" dirty="0" err="1"/>
              <a:t>hbase</a:t>
            </a:r>
            <a:r>
              <a:rPr lang="en-US" altLang="zh-CN" sz="1600" dirty="0"/>
              <a:t>/bin/</a:t>
            </a:r>
            <a:r>
              <a:rPr lang="en-US" altLang="zh-CN" sz="1600" dirty="0" err="1"/>
              <a:t>hbase</a:t>
            </a:r>
            <a:r>
              <a:rPr lang="en-US" altLang="zh-CN" sz="1600" dirty="0"/>
              <a:t> </a:t>
            </a:r>
            <a:r>
              <a:rPr lang="en-US" altLang="zh-CN" sz="1600" dirty="0" err="1"/>
              <a:t>classpath</a:t>
            </a:r>
            <a:r>
              <a:rPr lang="en-US" altLang="zh-CN" sz="1600" dirty="0"/>
              <a:t>):/</a:t>
            </a:r>
            <a:r>
              <a:rPr lang="en-US" altLang="zh-CN" sz="1600" dirty="0" err="1"/>
              <a:t>usr</a:t>
            </a:r>
            <a:r>
              <a:rPr lang="en-US" altLang="zh-CN" sz="1600" dirty="0"/>
              <a:t>/local/spark/jars/</a:t>
            </a:r>
            <a:r>
              <a:rPr lang="en-US" altLang="zh-CN" sz="1600" dirty="0" err="1"/>
              <a:t>hbase</a:t>
            </a:r>
            <a:r>
              <a:rPr lang="en-US" altLang="zh-CN" sz="1600" dirty="0"/>
              <a:t>/*:/</a:t>
            </a:r>
            <a:r>
              <a:rPr lang="en-US" altLang="zh-CN" sz="1600" dirty="0" err="1"/>
              <a:t>usr</a:t>
            </a:r>
            <a:r>
              <a:rPr lang="en-US" altLang="zh-CN" sz="1600" dirty="0"/>
              <a:t>/local/spark/examples/jars/*:/</a:t>
            </a:r>
            <a:r>
              <a:rPr lang="en-US" altLang="zh-CN" sz="1600" dirty="0" err="1"/>
              <a:t>usr</a:t>
            </a:r>
            <a:r>
              <a:rPr lang="en-US" altLang="zh-CN" sz="1600" dirty="0"/>
              <a:t>/local/spark/jars/</a:t>
            </a:r>
            <a:r>
              <a:rPr lang="en-US" altLang="zh-CN" sz="1600" dirty="0" err="1"/>
              <a:t>kafka</a:t>
            </a:r>
            <a:r>
              <a:rPr lang="en-US" altLang="zh-CN" sz="1600" dirty="0"/>
              <a:t>/*:/</a:t>
            </a:r>
            <a:r>
              <a:rPr lang="en-US" altLang="zh-CN" sz="1600" dirty="0" err="1"/>
              <a:t>usr</a:t>
            </a:r>
            <a:r>
              <a:rPr lang="en-US" altLang="zh-CN" sz="1600" dirty="0"/>
              <a:t>/local/</a:t>
            </a:r>
            <a:r>
              <a:rPr lang="en-US" altLang="zh-CN" sz="1600" dirty="0" err="1"/>
              <a:t>kafka</a:t>
            </a:r>
            <a:r>
              <a:rPr lang="en-US" altLang="zh-CN" sz="1600" dirty="0"/>
              <a:t>/</a:t>
            </a:r>
            <a:r>
              <a:rPr lang="en-US" altLang="zh-CN" sz="1600" dirty="0" err="1"/>
              <a:t>libs</a:t>
            </a:r>
            <a:r>
              <a:rPr lang="en-US" altLang="zh-CN" sz="1600" dirty="0"/>
              <a:t>/*</a:t>
            </a:r>
            <a:endParaRPr lang="zh-CN" altLang="en-US" sz="1600" dirty="0"/>
          </a:p>
        </p:txBody>
      </p:sp>
    </p:spTree>
    <p:extLst>
      <p:ext uri="{BB962C8B-B14F-4D97-AF65-F5344CB8AC3E}">
        <p14:creationId xmlns:p14="http://schemas.microsoft.com/office/powerpoint/2010/main" val="180757984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8FAB36-2AC6-4708-901D-43FB20CDD89C}"/>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14B73AB-DF2B-4C1E-92B5-A2E15CD7CE61}"/>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718C77D-C785-4F8E-AF10-ADF3AD45BCDF}"/>
              </a:ext>
            </a:extLst>
          </p:cNvPr>
          <p:cNvSpPr>
            <a:spLocks noGrp="1"/>
          </p:cNvSpPr>
          <p:nvPr>
            <p:ph type="body" sz="quarter" idx="16"/>
          </p:nvPr>
        </p:nvSpPr>
        <p:spPr/>
        <p:txBody>
          <a:bodyPr/>
          <a:lstStyle/>
          <a:p>
            <a:endParaRPr lang="zh-CN" altLang="en-US"/>
          </a:p>
        </p:txBody>
      </p:sp>
      <p:sp>
        <p:nvSpPr>
          <p:cNvPr id="6" name="矩形 3">
            <a:extLst>
              <a:ext uri="{FF2B5EF4-FFF2-40B4-BE49-F238E27FC236}">
                <a16:creationId xmlns:a16="http://schemas.microsoft.com/office/drawing/2014/main" id="{FE0292F3-AA36-49AC-A1A5-B168195FB74E}"/>
              </a:ext>
            </a:extLst>
          </p:cNvPr>
          <p:cNvSpPr>
            <a:spLocks noChangeArrowheads="1"/>
          </p:cNvSpPr>
          <p:nvPr/>
        </p:nvSpPr>
        <p:spPr bwMode="auto">
          <a:xfrm>
            <a:off x="1574800" y="1066800"/>
            <a:ext cx="2244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KafkaWordCount.py</a:t>
            </a:r>
            <a:endParaRPr lang="zh-CN" altLang="en-US" sz="1800"/>
          </a:p>
        </p:txBody>
      </p:sp>
      <p:sp>
        <p:nvSpPr>
          <p:cNvPr id="8" name="TextBox 4">
            <a:extLst>
              <a:ext uri="{FF2B5EF4-FFF2-40B4-BE49-F238E27FC236}">
                <a16:creationId xmlns:a16="http://schemas.microsoft.com/office/drawing/2014/main" id="{CF0853DA-D2CE-4190-86BC-0C5DA5B5ABEB}"/>
              </a:ext>
            </a:extLst>
          </p:cNvPr>
          <p:cNvSpPr txBox="1"/>
          <p:nvPr/>
        </p:nvSpPr>
        <p:spPr>
          <a:xfrm>
            <a:off x="1574800" y="1371600"/>
            <a:ext cx="7239000" cy="5262563"/>
          </a:xfrm>
          <a:prstGeom prst="rect">
            <a:avLst/>
          </a:prstGeom>
          <a:solidFill>
            <a:schemeClr val="bg2">
              <a:lumMod val="20000"/>
              <a:lumOff val="80000"/>
            </a:schemeClr>
          </a:solidFill>
        </p:spPr>
        <p:txBody>
          <a:bodyPr>
            <a:spAutoFit/>
          </a:bodyPr>
          <a:lstStyle/>
          <a:p>
            <a:pPr eaLnBrk="1" hangingPunct="1">
              <a:buFont typeface="Arial" panose="020B0604020202020204" pitchFamily="34" charset="0"/>
              <a:buNone/>
              <a:defRPr/>
            </a:pPr>
            <a:r>
              <a:rPr lang="en-US" altLang="zh-CN" sz="1400" dirty="0"/>
              <a:t>#!/</a:t>
            </a:r>
            <a:r>
              <a:rPr lang="en-US" altLang="zh-CN" sz="1400" dirty="0" err="1"/>
              <a:t>usr</a:t>
            </a:r>
            <a:r>
              <a:rPr lang="en-US" altLang="zh-CN" sz="1400" dirty="0"/>
              <a:t>/bin/</a:t>
            </a:r>
            <a:r>
              <a:rPr lang="en-US" altLang="zh-CN" sz="1400" dirty="0" err="1"/>
              <a:t>env</a:t>
            </a:r>
            <a:r>
              <a:rPr lang="en-US" altLang="zh-CN" sz="1400" dirty="0"/>
              <a:t> python3</a:t>
            </a:r>
            <a:endParaRPr lang="zh-CN" altLang="zh-CN" sz="1400" dirty="0"/>
          </a:p>
          <a:p>
            <a:pPr eaLnBrk="1" hangingPunct="1">
              <a:buFont typeface="Arial" panose="020B0604020202020204" pitchFamily="34" charset="0"/>
              <a:buNone/>
              <a:defRPr/>
            </a:pPr>
            <a:r>
              <a:rPr lang="en-US" altLang="zh-CN" sz="1400" dirty="0"/>
              <a:t> </a:t>
            </a:r>
            <a:endParaRPr lang="zh-CN" altLang="zh-CN" sz="1400" dirty="0"/>
          </a:p>
          <a:p>
            <a:pPr eaLnBrk="1" hangingPunct="1">
              <a:buFont typeface="Arial" panose="020B0604020202020204" pitchFamily="34" charset="0"/>
              <a:buNone/>
              <a:defRPr/>
            </a:pPr>
            <a:r>
              <a:rPr lang="en-US" altLang="zh-CN" sz="1400" dirty="0"/>
              <a:t>from __future__ import </a:t>
            </a:r>
            <a:r>
              <a:rPr lang="en-US" altLang="zh-CN" sz="1400" dirty="0" err="1"/>
              <a:t>print_function</a:t>
            </a:r>
            <a:endParaRPr lang="zh-CN" altLang="zh-CN" sz="1400" dirty="0"/>
          </a:p>
          <a:p>
            <a:pPr eaLnBrk="1" hangingPunct="1">
              <a:buFont typeface="Arial" panose="020B0604020202020204" pitchFamily="34" charset="0"/>
              <a:buNone/>
              <a:defRPr/>
            </a:pPr>
            <a:r>
              <a:rPr lang="en-US" altLang="zh-CN" sz="1400" dirty="0"/>
              <a:t>import sys</a:t>
            </a:r>
            <a:endParaRPr lang="zh-CN" altLang="zh-CN" sz="1400" dirty="0"/>
          </a:p>
          <a:p>
            <a:pPr eaLnBrk="1" hangingPunct="1">
              <a:buFont typeface="Arial" panose="020B0604020202020204" pitchFamily="34" charset="0"/>
              <a:buNone/>
              <a:defRPr/>
            </a:pPr>
            <a:r>
              <a:rPr lang="en-US" altLang="zh-CN" sz="1400" dirty="0"/>
              <a:t>from </a:t>
            </a:r>
            <a:r>
              <a:rPr lang="en-US" altLang="zh-CN" sz="1400" dirty="0" err="1"/>
              <a:t>pyspark</a:t>
            </a:r>
            <a:r>
              <a:rPr lang="en-US" altLang="zh-CN" sz="1400" dirty="0"/>
              <a:t> import </a:t>
            </a:r>
            <a:r>
              <a:rPr lang="en-US" altLang="zh-CN" sz="1400" dirty="0" err="1"/>
              <a:t>SparkContext</a:t>
            </a:r>
            <a:endParaRPr lang="zh-CN" altLang="zh-CN" sz="1400" dirty="0"/>
          </a:p>
          <a:p>
            <a:pPr eaLnBrk="1" hangingPunct="1">
              <a:buFont typeface="Arial" panose="020B0604020202020204" pitchFamily="34" charset="0"/>
              <a:buNone/>
              <a:defRPr/>
            </a:pPr>
            <a:r>
              <a:rPr lang="en-US" altLang="zh-CN" sz="1400" dirty="0"/>
              <a:t>from </a:t>
            </a:r>
            <a:r>
              <a:rPr lang="en-US" altLang="zh-CN" sz="1400" dirty="0" err="1"/>
              <a:t>pyspark.streaming</a:t>
            </a:r>
            <a:r>
              <a:rPr lang="en-US" altLang="zh-CN" sz="1400" dirty="0"/>
              <a:t> import </a:t>
            </a:r>
            <a:r>
              <a:rPr lang="en-US" altLang="zh-CN" sz="1400" dirty="0" err="1"/>
              <a:t>StreamingContext</a:t>
            </a:r>
            <a:endParaRPr lang="zh-CN" altLang="zh-CN" sz="1400" dirty="0"/>
          </a:p>
          <a:p>
            <a:pPr eaLnBrk="1" hangingPunct="1">
              <a:buFont typeface="Arial" panose="020B0604020202020204" pitchFamily="34" charset="0"/>
              <a:buNone/>
              <a:defRPr/>
            </a:pPr>
            <a:r>
              <a:rPr lang="en-US" altLang="zh-CN" sz="1400" dirty="0"/>
              <a:t>from </a:t>
            </a:r>
            <a:r>
              <a:rPr lang="en-US" altLang="zh-CN" sz="1400" dirty="0" err="1"/>
              <a:t>pyspark.streaming.kafka</a:t>
            </a:r>
            <a:r>
              <a:rPr lang="en-US" altLang="zh-CN" sz="1400" dirty="0"/>
              <a:t> import </a:t>
            </a:r>
            <a:r>
              <a:rPr lang="en-US" altLang="zh-CN" sz="1400" dirty="0" err="1"/>
              <a:t>KafkaUtils</a:t>
            </a:r>
            <a:r>
              <a:rPr lang="en-US" altLang="zh-CN" sz="1400" dirty="0"/>
              <a:t> </a:t>
            </a:r>
            <a:endParaRPr lang="zh-CN" altLang="zh-CN" sz="1400" dirty="0"/>
          </a:p>
          <a:p>
            <a:pPr eaLnBrk="1" hangingPunct="1">
              <a:buFont typeface="Arial" panose="020B0604020202020204" pitchFamily="34" charset="0"/>
              <a:buNone/>
              <a:defRPr/>
            </a:pPr>
            <a:r>
              <a:rPr lang="en-US" altLang="zh-CN" sz="1400" dirty="0"/>
              <a:t> </a:t>
            </a:r>
            <a:endParaRPr lang="zh-CN" altLang="zh-CN" sz="1400" dirty="0"/>
          </a:p>
          <a:p>
            <a:pPr eaLnBrk="1" hangingPunct="1">
              <a:buFont typeface="Arial" panose="020B0604020202020204" pitchFamily="34" charset="0"/>
              <a:buNone/>
              <a:defRPr/>
            </a:pPr>
            <a:r>
              <a:rPr lang="en-US" altLang="zh-CN" sz="1400" dirty="0"/>
              <a:t>if __name__ == "__main__":</a:t>
            </a:r>
            <a:endParaRPr lang="zh-CN" altLang="zh-CN" sz="1400" dirty="0"/>
          </a:p>
          <a:p>
            <a:pPr eaLnBrk="1" hangingPunct="1">
              <a:buFont typeface="Arial" panose="020B0604020202020204" pitchFamily="34" charset="0"/>
              <a:buNone/>
              <a:defRPr/>
            </a:pPr>
            <a:r>
              <a:rPr lang="en-US" altLang="zh-CN" sz="1400" dirty="0"/>
              <a:t>    if </a:t>
            </a:r>
            <a:r>
              <a:rPr lang="en-US" altLang="zh-CN" sz="1400" dirty="0" err="1"/>
              <a:t>len</a:t>
            </a:r>
            <a:r>
              <a:rPr lang="en-US" altLang="zh-CN" sz="1400" dirty="0"/>
              <a:t>(</a:t>
            </a:r>
            <a:r>
              <a:rPr lang="en-US" altLang="zh-CN" sz="1400" dirty="0" err="1"/>
              <a:t>sys.argv</a:t>
            </a:r>
            <a:r>
              <a:rPr lang="en-US" altLang="zh-CN" sz="1400" dirty="0"/>
              <a:t>) != 3:</a:t>
            </a:r>
            <a:endParaRPr lang="zh-CN" altLang="zh-CN" sz="1400" dirty="0"/>
          </a:p>
          <a:p>
            <a:pPr eaLnBrk="1" hangingPunct="1">
              <a:buFont typeface="Arial" panose="020B0604020202020204" pitchFamily="34" charset="0"/>
              <a:buNone/>
              <a:defRPr/>
            </a:pPr>
            <a:r>
              <a:rPr lang="en-US" altLang="zh-CN" sz="1400" dirty="0"/>
              <a:t>        print("Usage: KafkaWordCount.py &lt;</a:t>
            </a:r>
            <a:r>
              <a:rPr lang="en-US" altLang="zh-CN" sz="1400" dirty="0" err="1"/>
              <a:t>zk</a:t>
            </a:r>
            <a:r>
              <a:rPr lang="en-US" altLang="zh-CN" sz="1400" dirty="0"/>
              <a:t>&gt; &lt;topic&gt;", file=</a:t>
            </a:r>
            <a:r>
              <a:rPr lang="en-US" altLang="zh-CN" sz="1400" dirty="0" err="1"/>
              <a:t>sys.stderr</a:t>
            </a:r>
            <a:r>
              <a:rPr lang="en-US" altLang="zh-CN" sz="1400" dirty="0"/>
              <a:t>)</a:t>
            </a:r>
            <a:endParaRPr lang="zh-CN" altLang="zh-CN" sz="1400" dirty="0"/>
          </a:p>
          <a:p>
            <a:pPr eaLnBrk="1" hangingPunct="1">
              <a:buFont typeface="Arial" panose="020B0604020202020204" pitchFamily="34" charset="0"/>
              <a:buNone/>
              <a:defRPr/>
            </a:pPr>
            <a:r>
              <a:rPr lang="en-US" altLang="zh-CN" sz="1400" dirty="0"/>
              <a:t>        exit(-1)</a:t>
            </a:r>
            <a:endParaRPr lang="zh-CN" altLang="zh-CN" sz="1400" dirty="0"/>
          </a:p>
          <a:p>
            <a:pPr eaLnBrk="1" hangingPunct="1">
              <a:buFont typeface="Arial" panose="020B0604020202020204" pitchFamily="34" charset="0"/>
              <a:buNone/>
              <a:defRPr/>
            </a:pPr>
            <a:r>
              <a:rPr lang="en-US" altLang="zh-CN" sz="1400" dirty="0"/>
              <a:t>    sc = </a:t>
            </a:r>
            <a:r>
              <a:rPr lang="en-US" altLang="zh-CN" sz="1400" dirty="0" err="1"/>
              <a:t>SparkContext</a:t>
            </a:r>
            <a:r>
              <a:rPr lang="en-US" altLang="zh-CN" sz="1400" dirty="0"/>
              <a:t>(</a:t>
            </a:r>
            <a:r>
              <a:rPr lang="en-US" altLang="zh-CN" sz="1400" dirty="0" err="1"/>
              <a:t>appName</a:t>
            </a:r>
            <a:r>
              <a:rPr lang="en-US" altLang="zh-CN" sz="1400" dirty="0"/>
              <a:t>="</a:t>
            </a:r>
            <a:r>
              <a:rPr lang="en-US" altLang="zh-CN" sz="1400" dirty="0" err="1"/>
              <a:t>PythonStreamingKafkaWordCount</a:t>
            </a:r>
            <a:r>
              <a:rPr lang="en-US" altLang="zh-CN" sz="1400" dirty="0"/>
              <a:t>")</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ssc</a:t>
            </a:r>
            <a:r>
              <a:rPr lang="en-US" altLang="zh-CN" sz="1400" dirty="0"/>
              <a:t> = </a:t>
            </a:r>
            <a:r>
              <a:rPr lang="en-US" altLang="zh-CN" sz="1400" dirty="0" err="1"/>
              <a:t>StreamingContext</a:t>
            </a:r>
            <a:r>
              <a:rPr lang="en-US" altLang="zh-CN" sz="1400" dirty="0"/>
              <a:t>(</a:t>
            </a:r>
            <a:r>
              <a:rPr lang="en-US" altLang="zh-CN" sz="1400" dirty="0" err="1"/>
              <a:t>sc</a:t>
            </a:r>
            <a:r>
              <a:rPr lang="en-US" altLang="zh-CN" sz="1400" dirty="0"/>
              <a:t>, 1)</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zkQuorum</a:t>
            </a:r>
            <a:r>
              <a:rPr lang="en-US" altLang="zh-CN" sz="1400" dirty="0"/>
              <a:t>, topic = </a:t>
            </a:r>
            <a:r>
              <a:rPr lang="en-US" altLang="zh-CN" sz="1400" dirty="0" err="1"/>
              <a:t>sys.argv</a:t>
            </a:r>
            <a:r>
              <a:rPr lang="en-US" altLang="zh-CN" sz="1400" dirty="0"/>
              <a:t>[1:]</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kvs</a:t>
            </a:r>
            <a:r>
              <a:rPr lang="en-US" altLang="zh-CN" sz="1400" dirty="0"/>
              <a:t> = </a:t>
            </a:r>
            <a:r>
              <a:rPr lang="en-US" altLang="zh-CN" sz="1400" dirty="0" err="1"/>
              <a:t>KafkaUtils</a:t>
            </a:r>
            <a:r>
              <a:rPr lang="en-US" altLang="zh-CN" sz="1400" dirty="0"/>
              <a:t>. \</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createStream</a:t>
            </a:r>
            <a:r>
              <a:rPr lang="en-US" altLang="zh-CN" sz="1400" dirty="0"/>
              <a:t>(</a:t>
            </a:r>
            <a:r>
              <a:rPr lang="en-US" altLang="zh-CN" sz="1400" dirty="0" err="1"/>
              <a:t>ssc</a:t>
            </a:r>
            <a:r>
              <a:rPr lang="en-US" altLang="zh-CN" sz="1400" dirty="0"/>
              <a:t>, </a:t>
            </a:r>
            <a:r>
              <a:rPr lang="en-US" altLang="zh-CN" sz="1400" dirty="0" err="1"/>
              <a:t>zkQuorum</a:t>
            </a:r>
            <a:r>
              <a:rPr lang="en-US" altLang="zh-CN" sz="1400" dirty="0"/>
              <a:t>, "spark-streaming-consumer", {topic: 1})</a:t>
            </a:r>
            <a:endParaRPr lang="zh-CN" altLang="zh-CN" sz="1400" dirty="0"/>
          </a:p>
          <a:p>
            <a:pPr eaLnBrk="1" hangingPunct="1">
              <a:buFont typeface="Arial" panose="020B0604020202020204" pitchFamily="34" charset="0"/>
              <a:buNone/>
              <a:defRPr/>
            </a:pPr>
            <a:r>
              <a:rPr lang="en-US" altLang="zh-CN" sz="1400" dirty="0"/>
              <a:t>    lines = </a:t>
            </a:r>
            <a:r>
              <a:rPr lang="en-US" altLang="zh-CN" sz="1400" dirty="0" err="1"/>
              <a:t>kvs.map</a:t>
            </a:r>
            <a:r>
              <a:rPr lang="en-US" altLang="zh-CN" sz="1400" dirty="0"/>
              <a:t>(lambda x: x[1])</a:t>
            </a:r>
            <a:endParaRPr lang="zh-CN" altLang="zh-CN" sz="1400" dirty="0"/>
          </a:p>
          <a:p>
            <a:pPr eaLnBrk="1" hangingPunct="1">
              <a:buFont typeface="Arial" panose="020B0604020202020204" pitchFamily="34" charset="0"/>
              <a:buNone/>
              <a:defRPr/>
            </a:pPr>
            <a:r>
              <a:rPr lang="en-US" altLang="zh-CN" sz="1400" dirty="0"/>
              <a:t>    counts = </a:t>
            </a:r>
            <a:r>
              <a:rPr lang="en-US" altLang="zh-CN" sz="1400" dirty="0" err="1"/>
              <a:t>lines.flatMap</a:t>
            </a:r>
            <a:r>
              <a:rPr lang="en-US" altLang="zh-CN" sz="1400" dirty="0"/>
              <a:t>(lambda line: </a:t>
            </a:r>
            <a:r>
              <a:rPr lang="en-US" altLang="zh-CN" sz="1400" dirty="0" err="1"/>
              <a:t>line.split</a:t>
            </a:r>
            <a:r>
              <a:rPr lang="en-US" altLang="zh-CN" sz="1400" dirty="0"/>
              <a:t>(" ")) \</a:t>
            </a:r>
            <a:endParaRPr lang="zh-CN" altLang="zh-CN" sz="1400" dirty="0"/>
          </a:p>
          <a:p>
            <a:pPr eaLnBrk="1" hangingPunct="1">
              <a:buFont typeface="Arial" panose="020B0604020202020204" pitchFamily="34" charset="0"/>
              <a:buNone/>
              <a:defRPr/>
            </a:pPr>
            <a:r>
              <a:rPr lang="en-US" altLang="zh-CN" sz="1400" dirty="0"/>
              <a:t>        .map(lambda word: (word, 1)) \</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reduceByKey</a:t>
            </a:r>
            <a:r>
              <a:rPr lang="en-US" altLang="zh-CN" sz="1400" dirty="0"/>
              <a:t>(lambda a, b: </a:t>
            </a:r>
            <a:r>
              <a:rPr lang="en-US" altLang="zh-CN" sz="1400" dirty="0" err="1"/>
              <a:t>a+b</a:t>
            </a:r>
            <a:r>
              <a:rPr lang="en-US" altLang="zh-CN" sz="1400" dirty="0"/>
              <a:t>)</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counts.pprint</a:t>
            </a:r>
            <a:r>
              <a:rPr lang="en-US" altLang="zh-CN" sz="1400" dirty="0"/>
              <a:t>()</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ssc.start</a:t>
            </a:r>
            <a:r>
              <a:rPr lang="en-US" altLang="zh-CN" sz="1400" dirty="0"/>
              <a:t>()</a:t>
            </a:r>
            <a:endParaRPr lang="zh-CN" altLang="zh-CN" sz="1400" dirty="0"/>
          </a:p>
          <a:p>
            <a:pPr eaLnBrk="1" hangingPunct="1">
              <a:buFont typeface="Arial" panose="020B0604020202020204" pitchFamily="34" charset="0"/>
              <a:buNone/>
              <a:defRPr/>
            </a:pPr>
            <a:r>
              <a:rPr lang="en-US" altLang="zh-CN" sz="1400" dirty="0"/>
              <a:t>    </a:t>
            </a:r>
            <a:r>
              <a:rPr lang="en-US" altLang="zh-CN" sz="1400" dirty="0" err="1"/>
              <a:t>ssc.awaitTermination</a:t>
            </a:r>
            <a:r>
              <a:rPr lang="en-US" altLang="zh-CN" sz="1400" dirty="0"/>
              <a:t>()</a:t>
            </a:r>
            <a:endParaRPr lang="zh-CN" altLang="en-US" sz="1400" dirty="0"/>
          </a:p>
        </p:txBody>
      </p:sp>
      <p:sp>
        <p:nvSpPr>
          <p:cNvPr id="5" name="爆炸形: 8 pt  4">
            <a:extLst>
              <a:ext uri="{FF2B5EF4-FFF2-40B4-BE49-F238E27FC236}">
                <a16:creationId xmlns:a16="http://schemas.microsoft.com/office/drawing/2014/main" id="{7B1B714B-6AF4-4CFC-AE48-4AF245A1B33C}"/>
              </a:ext>
            </a:extLst>
          </p:cNvPr>
          <p:cNvSpPr/>
          <p:nvPr/>
        </p:nvSpPr>
        <p:spPr>
          <a:xfrm>
            <a:off x="6360160" y="1327658"/>
            <a:ext cx="4033520" cy="2309621"/>
          </a:xfrm>
          <a:prstGeom prst="irregularSeal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经验证，</a:t>
            </a:r>
            <a:r>
              <a:rPr lang="en-US" altLang="zh-CN" sz="1200" dirty="0">
                <a:latin typeface="微软雅黑" panose="020B0503020204020204" pitchFamily="34" charset="-122"/>
                <a:ea typeface="微软雅黑" panose="020B0503020204020204" pitchFamily="34" charset="-122"/>
              </a:rPr>
              <a:t>0.10kafka jar</a:t>
            </a:r>
            <a:r>
              <a:rPr lang="zh-CN" altLang="en-US" sz="1200" dirty="0">
                <a:latin typeface="微软雅黑" panose="020B0503020204020204" pitchFamily="34" charset="-122"/>
                <a:ea typeface="微软雅黑" panose="020B0503020204020204" pitchFamily="34" charset="-122"/>
              </a:rPr>
              <a:t>包还不支持</a:t>
            </a:r>
            <a:r>
              <a:rPr lang="en-US" altLang="zh-CN" sz="1200" dirty="0" err="1">
                <a:latin typeface="微软雅黑" panose="020B0503020204020204" pitchFamily="34" charset="-122"/>
                <a:ea typeface="微软雅黑" panose="020B0503020204020204" pitchFamily="34" charset="-122"/>
              </a:rPr>
              <a:t>pyspark</a:t>
            </a:r>
            <a:r>
              <a:rPr lang="en-US" altLang="zh-CN" sz="1200" dirty="0">
                <a:latin typeface="微软雅黑" panose="020B0503020204020204" pitchFamily="34" charset="-122"/>
                <a:ea typeface="微软雅黑" panose="020B0503020204020204" pitchFamily="34" charset="-122"/>
              </a:rPr>
              <a:t> 3.0</a:t>
            </a:r>
            <a:r>
              <a:rPr lang="zh-CN" altLang="en-US" sz="1200" dirty="0">
                <a:latin typeface="微软雅黑" panose="020B0503020204020204" pitchFamily="34" charset="-122"/>
                <a:ea typeface="微软雅黑" panose="020B0503020204020204" pitchFamily="34" charset="-122"/>
              </a:rPr>
              <a:t>版本！目前官网上也只有</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scala</a:t>
            </a:r>
            <a:r>
              <a:rPr lang="zh-CN" altLang="en-US" sz="1200" dirty="0">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26281544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CC8CB55-B2D6-469E-9AD3-B6CF3F2311BE}"/>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F7D9F45-442B-4979-8711-00B5E9E8D055}"/>
              </a:ext>
            </a:extLst>
          </p:cNvPr>
          <p:cNvSpPr>
            <a:spLocks noGrp="1"/>
          </p:cNvSpPr>
          <p:nvPr>
            <p:ph type="body" sz="quarter" idx="15"/>
          </p:nvPr>
        </p:nvSpPr>
        <p:spPr/>
        <p:txBody>
          <a:bodyPr/>
          <a:lstStyle/>
          <a:p>
            <a:r>
              <a:rPr lang="zh-CN" altLang="en-US" dirty="0"/>
              <a:t>背景</a:t>
            </a:r>
          </a:p>
        </p:txBody>
      </p:sp>
      <p:sp>
        <p:nvSpPr>
          <p:cNvPr id="4" name="文本占位符 3">
            <a:extLst>
              <a:ext uri="{FF2B5EF4-FFF2-40B4-BE49-F238E27FC236}">
                <a16:creationId xmlns:a16="http://schemas.microsoft.com/office/drawing/2014/main" id="{19AA38E2-779F-4964-9574-8A95FB3A87D2}"/>
              </a:ext>
            </a:extLst>
          </p:cNvPr>
          <p:cNvSpPr>
            <a:spLocks noGrp="1"/>
          </p:cNvSpPr>
          <p:nvPr>
            <p:ph type="body" sz="quarter" idx="16"/>
          </p:nvPr>
        </p:nvSpPr>
        <p:spPr/>
        <p:txBody>
          <a:bodyPr/>
          <a:lstStyle/>
          <a:p>
            <a:r>
              <a:rPr lang="zh-CN" altLang="en-US" dirty="0"/>
              <a:t>商业（竞争）极度渴望更快的数据，而转换成流计算则是一个好的方法来降低延迟。</a:t>
            </a:r>
          </a:p>
          <a:p>
            <a:endParaRPr lang="zh-CN" altLang="en-US" dirty="0"/>
          </a:p>
          <a:p>
            <a:r>
              <a:rPr lang="zh-CN" altLang="en-US" dirty="0"/>
              <a:t>海量的、无穷数据集在现在的商业环境里变的越来越常见，而用专门设计来处理这样数据的系统来应对这些数据则更为容易。</a:t>
            </a:r>
          </a:p>
          <a:p>
            <a:endParaRPr lang="zh-CN" altLang="en-US" dirty="0"/>
          </a:p>
          <a:p>
            <a:r>
              <a:rPr lang="zh-CN" altLang="en-US" dirty="0"/>
              <a:t>在数据到达时就对他们进行处理能够更加平均地把负载进行均衡，取得更好的一致性和更可预测的计算资源消耗。</a:t>
            </a:r>
          </a:p>
          <a:p>
            <a:endParaRPr lang="zh-CN" altLang="en-US" dirty="0"/>
          </a:p>
        </p:txBody>
      </p:sp>
    </p:spTree>
    <p:extLst>
      <p:ext uri="{BB962C8B-B14F-4D97-AF65-F5344CB8AC3E}">
        <p14:creationId xmlns:p14="http://schemas.microsoft.com/office/powerpoint/2010/main" val="728637530"/>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EE336F3-8C1C-4211-9BD0-70976C24CB5D}"/>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249899D-1CD5-40D4-8528-F77E850FF3A4}"/>
              </a:ext>
            </a:extLst>
          </p:cNvPr>
          <p:cNvSpPr>
            <a:spLocks noGrp="1"/>
          </p:cNvSpPr>
          <p:nvPr>
            <p:ph type="body" sz="quarter" idx="15"/>
          </p:nvPr>
        </p:nvSpPr>
        <p:spPr/>
        <p:txBody>
          <a:bodyPr/>
          <a:lstStyle/>
          <a:p>
            <a:endParaRPr lang="zh-CN" altLang="en-US"/>
          </a:p>
        </p:txBody>
      </p:sp>
      <p:sp>
        <p:nvSpPr>
          <p:cNvPr id="6" name="矩形 2">
            <a:extLst>
              <a:ext uri="{FF2B5EF4-FFF2-40B4-BE49-F238E27FC236}">
                <a16:creationId xmlns:a16="http://schemas.microsoft.com/office/drawing/2014/main" id="{66D517B2-3A3E-4F3A-8BE8-392C7FB1B5A2}"/>
              </a:ext>
            </a:extLst>
          </p:cNvPr>
          <p:cNvSpPr>
            <a:spLocks noChangeArrowheads="1"/>
          </p:cNvSpPr>
          <p:nvPr/>
        </p:nvSpPr>
        <p:spPr bwMode="auto">
          <a:xfrm>
            <a:off x="1727200" y="1158240"/>
            <a:ext cx="655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latin typeface="+mj-ea"/>
                <a:ea typeface="+mj-ea"/>
              </a:rPr>
              <a:t>然后，新建一个终端（记作“流计算终端”），执行</a:t>
            </a:r>
            <a:r>
              <a:rPr lang="en-US" altLang="zh-CN" sz="1800" dirty="0">
                <a:latin typeface="+mj-ea"/>
                <a:ea typeface="+mj-ea"/>
              </a:rPr>
              <a:t>KafkaWordCount.py</a:t>
            </a:r>
            <a:r>
              <a:rPr lang="zh-CN" altLang="zh-CN" sz="1800" dirty="0">
                <a:latin typeface="+mj-ea"/>
                <a:ea typeface="+mj-ea"/>
              </a:rPr>
              <a:t>，命令如下：</a:t>
            </a:r>
            <a:endParaRPr lang="zh-CN" altLang="en-US" sz="1800" dirty="0">
              <a:latin typeface="+mj-ea"/>
              <a:ea typeface="+mj-ea"/>
            </a:endParaRPr>
          </a:p>
        </p:txBody>
      </p:sp>
      <p:sp>
        <p:nvSpPr>
          <p:cNvPr id="8" name="TextBox 3">
            <a:extLst>
              <a:ext uri="{FF2B5EF4-FFF2-40B4-BE49-F238E27FC236}">
                <a16:creationId xmlns:a16="http://schemas.microsoft.com/office/drawing/2014/main" id="{9598E36B-EFB8-4B2F-9FE4-3034B3EDDD0F}"/>
              </a:ext>
            </a:extLst>
          </p:cNvPr>
          <p:cNvSpPr txBox="1">
            <a:spLocks noChangeArrowheads="1"/>
          </p:cNvSpPr>
          <p:nvPr/>
        </p:nvSpPr>
        <p:spPr bwMode="auto">
          <a:xfrm>
            <a:off x="1803400" y="1844040"/>
            <a:ext cx="7632700" cy="1016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rPr>
              <a:t>$ cd  /usr/local/spark/mycode/streaming/kafka/</a:t>
            </a:r>
            <a:endParaRPr lang="zh-CN" altLang="zh-CN" sz="2000">
              <a:solidFill>
                <a:schemeClr val="bg1"/>
              </a:solidFill>
            </a:endParaRPr>
          </a:p>
          <a:p>
            <a:pPr eaLnBrk="1" hangingPunct="1">
              <a:spcBef>
                <a:spcPct val="0"/>
              </a:spcBef>
              <a:buFontTx/>
              <a:buNone/>
            </a:pPr>
            <a:r>
              <a:rPr lang="en-US" altLang="zh-CN" sz="2000">
                <a:solidFill>
                  <a:schemeClr val="bg1"/>
                </a:solidFill>
              </a:rPr>
              <a:t>$ /usr/local/spark/bin/spark-submit  \</a:t>
            </a:r>
            <a:endParaRPr lang="zh-CN" altLang="zh-CN" sz="2000">
              <a:solidFill>
                <a:schemeClr val="bg1"/>
              </a:solidFill>
            </a:endParaRPr>
          </a:p>
          <a:p>
            <a:pPr eaLnBrk="1" hangingPunct="1">
              <a:spcBef>
                <a:spcPct val="0"/>
              </a:spcBef>
              <a:buFontTx/>
              <a:buNone/>
            </a:pPr>
            <a:r>
              <a:rPr lang="en-US" altLang="zh-CN" sz="2000">
                <a:solidFill>
                  <a:schemeClr val="bg1"/>
                </a:solidFill>
              </a:rPr>
              <a:t>&gt; ./KafkaWordCount.py localhost:2181 wordsendertest</a:t>
            </a:r>
            <a:endParaRPr lang="zh-CN" altLang="en-US" sz="2000">
              <a:solidFill>
                <a:schemeClr val="bg1"/>
              </a:solidFill>
            </a:endParaRPr>
          </a:p>
        </p:txBody>
      </p:sp>
      <p:sp>
        <p:nvSpPr>
          <p:cNvPr id="10" name="矩形 4">
            <a:extLst>
              <a:ext uri="{FF2B5EF4-FFF2-40B4-BE49-F238E27FC236}">
                <a16:creationId xmlns:a16="http://schemas.microsoft.com/office/drawing/2014/main" id="{15A4D58E-3160-4C85-BC05-F3F926308144}"/>
              </a:ext>
            </a:extLst>
          </p:cNvPr>
          <p:cNvSpPr>
            <a:spLocks noChangeArrowheads="1"/>
          </p:cNvSpPr>
          <p:nvPr/>
        </p:nvSpPr>
        <p:spPr bwMode="auto">
          <a:xfrm>
            <a:off x="1727200" y="3063240"/>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latin typeface="+mj-ea"/>
                <a:ea typeface="+mj-ea"/>
              </a:rPr>
              <a:t>这时再切换到之前已经打开的“数据源终端”，用键盘手动敲入一些英文单词</a:t>
            </a:r>
            <a:endParaRPr lang="zh-CN" altLang="en-US" sz="1800" dirty="0">
              <a:latin typeface="+mj-ea"/>
              <a:ea typeface="+mj-ea"/>
            </a:endParaRPr>
          </a:p>
        </p:txBody>
      </p:sp>
      <p:sp>
        <p:nvSpPr>
          <p:cNvPr id="12" name="矩形 5">
            <a:extLst>
              <a:ext uri="{FF2B5EF4-FFF2-40B4-BE49-F238E27FC236}">
                <a16:creationId xmlns:a16="http://schemas.microsoft.com/office/drawing/2014/main" id="{4FAAD082-5806-4FA3-B751-6FF20309B33D}"/>
              </a:ext>
            </a:extLst>
          </p:cNvPr>
          <p:cNvSpPr>
            <a:spLocks noChangeArrowheads="1"/>
          </p:cNvSpPr>
          <p:nvPr/>
        </p:nvSpPr>
        <p:spPr bwMode="auto">
          <a:xfrm>
            <a:off x="1727200" y="3444240"/>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latin typeface="+mj-ea"/>
                <a:ea typeface="+mj-ea"/>
              </a:rPr>
              <a:t>在流计算终端内就可以看到类似如下的词频统计动态结果</a:t>
            </a:r>
            <a:endParaRPr lang="zh-CN" altLang="en-US" sz="1800">
              <a:latin typeface="+mj-ea"/>
              <a:ea typeface="+mj-ea"/>
            </a:endParaRPr>
          </a:p>
        </p:txBody>
      </p:sp>
      <p:sp>
        <p:nvSpPr>
          <p:cNvPr id="14" name="TextBox 6">
            <a:extLst>
              <a:ext uri="{FF2B5EF4-FFF2-40B4-BE49-F238E27FC236}">
                <a16:creationId xmlns:a16="http://schemas.microsoft.com/office/drawing/2014/main" id="{0B39CD22-14E3-4987-A0CC-25086E3F7608}"/>
              </a:ext>
            </a:extLst>
          </p:cNvPr>
          <p:cNvSpPr txBox="1">
            <a:spLocks noChangeArrowheads="1"/>
          </p:cNvSpPr>
          <p:nvPr/>
        </p:nvSpPr>
        <p:spPr bwMode="auto">
          <a:xfrm>
            <a:off x="1803400" y="3825240"/>
            <a:ext cx="3838575" cy="2586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Time: 2018-12-31 10:40:42</a:t>
            </a:r>
            <a:endParaRPr lang="zh-CN" altLang="zh-CN" sz="1800">
              <a:solidFill>
                <a:schemeClr val="bg1"/>
              </a:solidFill>
            </a:endParaRPr>
          </a:p>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('hadoop', 1)</a:t>
            </a:r>
            <a:endParaRPr lang="zh-CN" altLang="zh-CN" sz="1800">
              <a:solidFill>
                <a:schemeClr val="bg1"/>
              </a:solidFill>
            </a:endParaRPr>
          </a:p>
          <a:p>
            <a:pPr eaLnBrk="1" hangingPunct="1">
              <a:spcBef>
                <a:spcPct val="0"/>
              </a:spcBef>
              <a:buFontTx/>
              <a:buNone/>
            </a:pPr>
            <a:r>
              <a:rPr lang="en-US" altLang="zh-CN" sz="1800">
                <a:solidFill>
                  <a:schemeClr val="bg1"/>
                </a:solidFill>
              </a:rPr>
              <a:t> </a:t>
            </a:r>
            <a:endParaRPr lang="zh-CN" altLang="zh-CN" sz="1800">
              <a:solidFill>
                <a:schemeClr val="bg1"/>
              </a:solidFill>
            </a:endParaRPr>
          </a:p>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Time: 2018-12-31 10:40:43</a:t>
            </a:r>
            <a:endParaRPr lang="zh-CN" altLang="zh-CN" sz="1800">
              <a:solidFill>
                <a:schemeClr val="bg1"/>
              </a:solidFill>
            </a:endParaRPr>
          </a:p>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('spark', 1)</a:t>
            </a:r>
            <a:endParaRPr lang="zh-CN" altLang="en-US" sz="1800">
              <a:solidFill>
                <a:schemeClr val="bg1"/>
              </a:solidFill>
            </a:endParaRPr>
          </a:p>
        </p:txBody>
      </p:sp>
    </p:spTree>
    <p:extLst>
      <p:ext uri="{BB962C8B-B14F-4D97-AF65-F5344CB8AC3E}">
        <p14:creationId xmlns:p14="http://schemas.microsoft.com/office/powerpoint/2010/main" val="2786624909"/>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32D06AD-B160-4412-A587-7EC5AD6F9F8C}"/>
              </a:ext>
            </a:extLst>
          </p:cNvPr>
          <p:cNvSpPr>
            <a:spLocks noGrp="1"/>
          </p:cNvSpPr>
          <p:nvPr>
            <p:ph type="body" sz="quarter" idx="11"/>
          </p:nvPr>
        </p:nvSpPr>
        <p:spPr/>
        <p:txBody>
          <a:bodyPr/>
          <a:lstStyle/>
          <a:p>
            <a:r>
              <a:rPr lang="en-US" altLang="zh-CN" dirty="0"/>
              <a:t>PART SIX</a:t>
            </a:r>
            <a:endParaRPr lang="zh-CN" altLang="en-US" dirty="0"/>
          </a:p>
        </p:txBody>
      </p:sp>
      <p:sp>
        <p:nvSpPr>
          <p:cNvPr id="6" name="文本占位符 5">
            <a:extLst>
              <a:ext uri="{FF2B5EF4-FFF2-40B4-BE49-F238E27FC236}">
                <a16:creationId xmlns:a16="http://schemas.microsoft.com/office/drawing/2014/main" id="{7B2484BA-2153-4F87-90C2-CBA352B5D6A5}"/>
              </a:ext>
            </a:extLst>
          </p:cNvPr>
          <p:cNvSpPr>
            <a:spLocks noGrp="1"/>
          </p:cNvSpPr>
          <p:nvPr>
            <p:ph type="body" sz="quarter" idx="12"/>
          </p:nvPr>
        </p:nvSpPr>
        <p:spPr>
          <a:xfrm>
            <a:off x="1" y="-2219126"/>
            <a:ext cx="5386411" cy="11618565"/>
          </a:xfrm>
        </p:spPr>
        <p:txBody>
          <a:bodyPr/>
          <a:lstStyle/>
          <a:p>
            <a:r>
              <a:rPr lang="en-US" altLang="zh-CN" dirty="0"/>
              <a:t>6</a:t>
            </a:r>
            <a:endParaRPr lang="zh-CN" altLang="en-US" dirty="0"/>
          </a:p>
        </p:txBody>
      </p:sp>
      <p:sp>
        <p:nvSpPr>
          <p:cNvPr id="7" name="文本占位符 6">
            <a:extLst>
              <a:ext uri="{FF2B5EF4-FFF2-40B4-BE49-F238E27FC236}">
                <a16:creationId xmlns:a16="http://schemas.microsoft.com/office/drawing/2014/main" id="{EB724F26-56D9-4C47-99A0-C2B87F959F41}"/>
              </a:ext>
            </a:extLst>
          </p:cNvPr>
          <p:cNvSpPr>
            <a:spLocks noGrp="1"/>
          </p:cNvSpPr>
          <p:nvPr>
            <p:ph type="body" sz="quarter" idx="13"/>
          </p:nvPr>
        </p:nvSpPr>
        <p:spPr/>
        <p:txBody>
          <a:bodyPr/>
          <a:lstStyle/>
          <a:p>
            <a:r>
              <a:rPr lang="en-US" altLang="zh-CN" dirty="0"/>
              <a:t>7.6 </a:t>
            </a:r>
            <a:r>
              <a:rPr lang="zh-CN" altLang="en-US" dirty="0"/>
              <a:t>转换与输出操作</a:t>
            </a:r>
          </a:p>
        </p:txBody>
      </p:sp>
      <p:sp>
        <p:nvSpPr>
          <p:cNvPr id="8" name="文本占位符 7">
            <a:extLst>
              <a:ext uri="{FF2B5EF4-FFF2-40B4-BE49-F238E27FC236}">
                <a16:creationId xmlns:a16="http://schemas.microsoft.com/office/drawing/2014/main" id="{6A9A31ED-927D-4107-8824-40CDACF6260F}"/>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452560988"/>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261EB2D-E216-4529-AC5C-45A082F2C49C}"/>
              </a:ext>
            </a:extLst>
          </p:cNvPr>
          <p:cNvSpPr>
            <a:spLocks noGrp="1"/>
          </p:cNvSpPr>
          <p:nvPr>
            <p:ph type="body" sz="quarter" idx="14"/>
          </p:nvPr>
        </p:nvSpPr>
        <p:spPr/>
        <p:txBody>
          <a:bodyPr/>
          <a:lstStyle/>
          <a:p>
            <a:endParaRPr lang="zh-CN" altLang="en-US"/>
          </a:p>
        </p:txBody>
      </p:sp>
      <p:sp>
        <p:nvSpPr>
          <p:cNvPr id="7" name="文本占位符 6">
            <a:extLst>
              <a:ext uri="{FF2B5EF4-FFF2-40B4-BE49-F238E27FC236}">
                <a16:creationId xmlns:a16="http://schemas.microsoft.com/office/drawing/2014/main" id="{F707AF5F-761F-4AB8-ABBA-09910009839F}"/>
              </a:ext>
            </a:extLst>
          </p:cNvPr>
          <p:cNvSpPr>
            <a:spLocks noGrp="1"/>
          </p:cNvSpPr>
          <p:nvPr>
            <p:ph type="body" sz="quarter" idx="15"/>
          </p:nvPr>
        </p:nvSpPr>
        <p:spPr>
          <a:xfrm>
            <a:off x="695402" y="57750"/>
            <a:ext cx="7928834" cy="1175706"/>
          </a:xfrm>
        </p:spPr>
        <p:txBody>
          <a:bodyPr/>
          <a:lstStyle/>
          <a:p>
            <a:r>
              <a:rPr lang="en-US" altLang="zh-CN" dirty="0"/>
              <a:t>7.6 </a:t>
            </a:r>
            <a:r>
              <a:rPr lang="zh-CN" altLang="en-US" dirty="0"/>
              <a:t>转换与输出操作</a:t>
            </a:r>
          </a:p>
          <a:p>
            <a:endParaRPr lang="zh-CN" altLang="en-US" dirty="0"/>
          </a:p>
        </p:txBody>
      </p:sp>
      <p:sp>
        <p:nvSpPr>
          <p:cNvPr id="8" name="文本占位符 7">
            <a:extLst>
              <a:ext uri="{FF2B5EF4-FFF2-40B4-BE49-F238E27FC236}">
                <a16:creationId xmlns:a16="http://schemas.microsoft.com/office/drawing/2014/main" id="{5B58DEE5-D84C-43D1-83FC-ED1DA7BFDEA1}"/>
              </a:ext>
            </a:extLst>
          </p:cNvPr>
          <p:cNvSpPr>
            <a:spLocks noGrp="1"/>
          </p:cNvSpPr>
          <p:nvPr>
            <p:ph type="body" sz="quarter" idx="16"/>
          </p:nvPr>
        </p:nvSpPr>
        <p:spPr/>
        <p:txBody>
          <a:bodyPr/>
          <a:lstStyle/>
          <a:p>
            <a:pPr eaLnBrk="1" hangingPunct="1">
              <a:spcBef>
                <a:spcPct val="0"/>
              </a:spcBef>
              <a:buFontTx/>
              <a:buNone/>
            </a:pPr>
            <a:r>
              <a:rPr lang="en-US" altLang="zh-CN" sz="2400" dirty="0"/>
              <a:t>7.6.1 </a:t>
            </a:r>
            <a:r>
              <a:rPr lang="en-US" altLang="zh-CN" sz="2400" dirty="0" err="1"/>
              <a:t>DStream</a:t>
            </a:r>
            <a:r>
              <a:rPr lang="zh-CN" altLang="en-US" sz="2400" dirty="0"/>
              <a:t>无状态转换操作</a:t>
            </a:r>
            <a:endParaRPr lang="en-US" altLang="zh-CN" sz="2400" dirty="0"/>
          </a:p>
          <a:p>
            <a:pPr eaLnBrk="1" hangingPunct="1">
              <a:spcBef>
                <a:spcPct val="0"/>
              </a:spcBef>
              <a:buFontTx/>
              <a:buNone/>
            </a:pPr>
            <a:r>
              <a:rPr lang="en-US" altLang="zh-CN" dirty="0"/>
              <a:t>7</a:t>
            </a:r>
            <a:r>
              <a:rPr lang="en-US" altLang="zh-CN" sz="2400" dirty="0"/>
              <a:t>.6.2 </a:t>
            </a:r>
            <a:r>
              <a:rPr lang="en-US" altLang="zh-CN" sz="2400" dirty="0" err="1"/>
              <a:t>DStream</a:t>
            </a:r>
            <a:r>
              <a:rPr lang="zh-CN" altLang="en-US" sz="2400" dirty="0"/>
              <a:t>有状态转换操作</a:t>
            </a:r>
            <a:endParaRPr lang="en-US" altLang="zh-CN" sz="2400" dirty="0"/>
          </a:p>
          <a:p>
            <a:pPr eaLnBrk="1" hangingPunct="1">
              <a:spcBef>
                <a:spcPct val="0"/>
              </a:spcBef>
              <a:buFontTx/>
              <a:buNone/>
            </a:pPr>
            <a:r>
              <a:rPr lang="en-US" altLang="zh-CN" sz="2400" dirty="0"/>
              <a:t>7.6.3 </a:t>
            </a:r>
            <a:r>
              <a:rPr lang="zh-CN" altLang="en-US" sz="2400" dirty="0"/>
              <a:t>把</a:t>
            </a:r>
            <a:r>
              <a:rPr lang="en-US" altLang="zh-CN" sz="2400" dirty="0" err="1"/>
              <a:t>DStream</a:t>
            </a:r>
            <a:r>
              <a:rPr lang="zh-CN" altLang="en-US" sz="2400" dirty="0"/>
              <a:t>输出到文本文件中</a:t>
            </a:r>
            <a:endParaRPr lang="en-US" altLang="zh-CN" sz="2400" dirty="0"/>
          </a:p>
          <a:p>
            <a:pPr eaLnBrk="1" hangingPunct="1">
              <a:spcBef>
                <a:spcPct val="0"/>
              </a:spcBef>
              <a:buFontTx/>
              <a:buNone/>
            </a:pPr>
            <a:r>
              <a:rPr lang="en-US" altLang="zh-CN" dirty="0"/>
              <a:t>7.6</a:t>
            </a:r>
            <a:r>
              <a:rPr lang="en-US" altLang="zh-CN" sz="2400" dirty="0"/>
              <a:t>.4 </a:t>
            </a:r>
            <a:r>
              <a:rPr lang="zh-CN" altLang="en-US" sz="2400" dirty="0"/>
              <a:t>把</a:t>
            </a:r>
            <a:r>
              <a:rPr lang="en-US" altLang="zh-CN" sz="2400" dirty="0" err="1"/>
              <a:t>DStream</a:t>
            </a:r>
            <a:r>
              <a:rPr lang="zh-CN" altLang="en-US" sz="2400" dirty="0"/>
              <a:t>写入到</a:t>
            </a:r>
            <a:r>
              <a:rPr lang="en-US" altLang="zh-CN" sz="2400" dirty="0"/>
              <a:t>MySQL</a:t>
            </a:r>
            <a:r>
              <a:rPr lang="zh-CN" altLang="en-US" sz="2400" dirty="0"/>
              <a:t>数据库中</a:t>
            </a:r>
          </a:p>
          <a:p>
            <a:pPr eaLnBrk="1" hangingPunct="1">
              <a:spcBef>
                <a:spcPct val="0"/>
              </a:spcBef>
              <a:buFontTx/>
              <a:buNone/>
            </a:pPr>
            <a:endParaRPr lang="zh-CN" altLang="en-US" sz="2400" dirty="0"/>
          </a:p>
          <a:p>
            <a:endParaRPr lang="zh-CN" altLang="en-US" dirty="0"/>
          </a:p>
        </p:txBody>
      </p:sp>
    </p:spTree>
    <p:extLst>
      <p:ext uri="{BB962C8B-B14F-4D97-AF65-F5344CB8AC3E}">
        <p14:creationId xmlns:p14="http://schemas.microsoft.com/office/powerpoint/2010/main" val="384310337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94E579F-A205-4D03-BB79-98BCBE2C106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7419765-5180-4854-B539-F79F91F8A314}"/>
              </a:ext>
            </a:extLst>
          </p:cNvPr>
          <p:cNvSpPr>
            <a:spLocks noGrp="1"/>
          </p:cNvSpPr>
          <p:nvPr>
            <p:ph type="body" sz="quarter" idx="15"/>
          </p:nvPr>
        </p:nvSpPr>
        <p:spPr/>
        <p:txBody>
          <a:bodyPr/>
          <a:lstStyle/>
          <a:p>
            <a:r>
              <a:rPr lang="en-US" altLang="zh-CN" dirty="0"/>
              <a:t>7.6.1 </a:t>
            </a:r>
            <a:r>
              <a:rPr lang="en-US" altLang="zh-CN" dirty="0" err="1"/>
              <a:t>DStream</a:t>
            </a:r>
            <a:r>
              <a:rPr lang="zh-CN" altLang="en-US" dirty="0"/>
              <a:t>无状态转换操作</a:t>
            </a:r>
          </a:p>
        </p:txBody>
      </p:sp>
      <p:sp>
        <p:nvSpPr>
          <p:cNvPr id="4" name="文本占位符 3">
            <a:extLst>
              <a:ext uri="{FF2B5EF4-FFF2-40B4-BE49-F238E27FC236}">
                <a16:creationId xmlns:a16="http://schemas.microsoft.com/office/drawing/2014/main" id="{F259ADB5-D305-4603-A61F-30C5F3252B77}"/>
              </a:ext>
            </a:extLst>
          </p:cNvPr>
          <p:cNvSpPr>
            <a:spLocks noGrp="1"/>
          </p:cNvSpPr>
          <p:nvPr>
            <p:ph type="body" sz="quarter" idx="16"/>
          </p:nvPr>
        </p:nvSpPr>
        <p:spPr/>
        <p:txBody>
          <a:bodyPr/>
          <a:lstStyle/>
          <a:p>
            <a:endParaRPr lang="zh-CN" altLang="en-US"/>
          </a:p>
        </p:txBody>
      </p:sp>
      <p:sp>
        <p:nvSpPr>
          <p:cNvPr id="5" name="矩形 2">
            <a:extLst>
              <a:ext uri="{FF2B5EF4-FFF2-40B4-BE49-F238E27FC236}">
                <a16:creationId xmlns:a16="http://schemas.microsoft.com/office/drawing/2014/main" id="{C5F3B6A6-2165-4E2C-9279-F329530B9F8D}"/>
              </a:ext>
            </a:extLst>
          </p:cNvPr>
          <p:cNvSpPr>
            <a:spLocks noChangeArrowheads="1"/>
          </p:cNvSpPr>
          <p:nvPr/>
        </p:nvSpPr>
        <p:spPr bwMode="auto">
          <a:xfrm>
            <a:off x="1438199" y="1306654"/>
            <a:ext cx="902668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dirty="0">
                <a:latin typeface="+mj-ea"/>
                <a:ea typeface="+mj-ea"/>
              </a:rPr>
              <a:t>map(</a:t>
            </a:r>
            <a:r>
              <a:rPr lang="en-US" altLang="zh-CN" sz="1800" dirty="0" err="1">
                <a:latin typeface="+mj-ea"/>
                <a:ea typeface="+mj-ea"/>
              </a:rPr>
              <a:t>func</a:t>
            </a:r>
            <a:r>
              <a:rPr lang="en-US" altLang="zh-CN" sz="1800" dirty="0">
                <a:latin typeface="+mj-ea"/>
                <a:ea typeface="+mj-ea"/>
              </a:rPr>
              <a:t>) </a:t>
            </a:r>
            <a:r>
              <a:rPr lang="zh-CN" altLang="en-US" sz="1800" dirty="0">
                <a:latin typeface="+mj-ea"/>
                <a:ea typeface="+mj-ea"/>
              </a:rPr>
              <a:t>：对源</a:t>
            </a:r>
            <a:r>
              <a:rPr lang="en-US" altLang="zh-CN" sz="1800" dirty="0" err="1">
                <a:latin typeface="+mj-ea"/>
                <a:ea typeface="+mj-ea"/>
              </a:rPr>
              <a:t>DStream</a:t>
            </a:r>
            <a:r>
              <a:rPr lang="zh-CN" altLang="en-US" sz="1800" dirty="0">
                <a:latin typeface="+mj-ea"/>
                <a:ea typeface="+mj-ea"/>
              </a:rPr>
              <a:t>的每个元素，采用</a:t>
            </a:r>
            <a:r>
              <a:rPr lang="en-US" altLang="zh-CN" sz="1800" dirty="0" err="1">
                <a:latin typeface="+mj-ea"/>
                <a:ea typeface="+mj-ea"/>
              </a:rPr>
              <a:t>func</a:t>
            </a:r>
            <a:r>
              <a:rPr lang="zh-CN" altLang="en-US" sz="1800" dirty="0">
                <a:latin typeface="+mj-ea"/>
                <a:ea typeface="+mj-ea"/>
              </a:rPr>
              <a:t>函数进行转换，得到一个新的</a:t>
            </a:r>
            <a:r>
              <a:rPr lang="en-US" altLang="zh-CN" sz="1800" dirty="0" err="1">
                <a:latin typeface="+mj-ea"/>
                <a:ea typeface="+mj-ea"/>
              </a:rPr>
              <a:t>Dstream</a:t>
            </a:r>
            <a:endParaRPr lang="en-US" altLang="zh-CN" sz="1800" dirty="0">
              <a:latin typeface="+mj-ea"/>
              <a:ea typeface="+mj-ea"/>
            </a:endParaRPr>
          </a:p>
        </p:txBody>
      </p:sp>
      <p:sp>
        <p:nvSpPr>
          <p:cNvPr id="6" name="矩形 5">
            <a:extLst>
              <a:ext uri="{FF2B5EF4-FFF2-40B4-BE49-F238E27FC236}">
                <a16:creationId xmlns:a16="http://schemas.microsoft.com/office/drawing/2014/main" id="{554049BD-4DC8-4B16-967C-1B2F8EB71D42}"/>
              </a:ext>
            </a:extLst>
          </p:cNvPr>
          <p:cNvSpPr>
            <a:spLocks noChangeArrowheads="1"/>
          </p:cNvSpPr>
          <p:nvPr/>
        </p:nvSpPr>
        <p:spPr bwMode="auto">
          <a:xfrm>
            <a:off x="1438199" y="2032142"/>
            <a:ext cx="8945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flatMap(func)</a:t>
            </a:r>
            <a:r>
              <a:rPr lang="zh-CN" altLang="en-US" sz="1800">
                <a:latin typeface="+mj-ea"/>
                <a:ea typeface="+mj-ea"/>
              </a:rPr>
              <a:t>： 与</a:t>
            </a:r>
            <a:r>
              <a:rPr lang="en-US" altLang="zh-CN" sz="1800">
                <a:latin typeface="+mj-ea"/>
                <a:ea typeface="+mj-ea"/>
              </a:rPr>
              <a:t>map</a:t>
            </a:r>
            <a:r>
              <a:rPr lang="zh-CN" altLang="en-US" sz="1800">
                <a:latin typeface="+mj-ea"/>
                <a:ea typeface="+mj-ea"/>
              </a:rPr>
              <a:t>相似，但是每个输入项可用被映射为</a:t>
            </a:r>
            <a:r>
              <a:rPr lang="en-US" altLang="zh-CN" sz="1800">
                <a:latin typeface="+mj-ea"/>
                <a:ea typeface="+mj-ea"/>
              </a:rPr>
              <a:t>0</a:t>
            </a:r>
            <a:r>
              <a:rPr lang="zh-CN" altLang="en-US" sz="1800">
                <a:latin typeface="+mj-ea"/>
                <a:ea typeface="+mj-ea"/>
              </a:rPr>
              <a:t>个或者多个输出项</a:t>
            </a:r>
            <a:endParaRPr lang="en-US" altLang="zh-CN" sz="1800">
              <a:latin typeface="+mj-ea"/>
              <a:ea typeface="+mj-ea"/>
            </a:endParaRPr>
          </a:p>
        </p:txBody>
      </p:sp>
      <p:sp>
        <p:nvSpPr>
          <p:cNvPr id="7" name="矩形 6">
            <a:extLst>
              <a:ext uri="{FF2B5EF4-FFF2-40B4-BE49-F238E27FC236}">
                <a16:creationId xmlns:a16="http://schemas.microsoft.com/office/drawing/2014/main" id="{54E7489A-3E65-462A-8123-19E55C62D9E2}"/>
              </a:ext>
            </a:extLst>
          </p:cNvPr>
          <p:cNvSpPr>
            <a:spLocks noChangeArrowheads="1"/>
          </p:cNvSpPr>
          <p:nvPr/>
        </p:nvSpPr>
        <p:spPr bwMode="auto">
          <a:xfrm>
            <a:off x="1438200" y="2565542"/>
            <a:ext cx="886404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filter(func)</a:t>
            </a:r>
            <a:r>
              <a:rPr lang="zh-CN" altLang="en-US" sz="1800">
                <a:latin typeface="+mj-ea"/>
                <a:ea typeface="+mj-ea"/>
              </a:rPr>
              <a:t>： 返回一个新的</a:t>
            </a:r>
            <a:r>
              <a:rPr lang="en-US" altLang="zh-CN" sz="1800">
                <a:latin typeface="+mj-ea"/>
                <a:ea typeface="+mj-ea"/>
              </a:rPr>
              <a:t>DStream</a:t>
            </a:r>
            <a:r>
              <a:rPr lang="zh-CN" altLang="en-US" sz="1800">
                <a:latin typeface="+mj-ea"/>
                <a:ea typeface="+mj-ea"/>
              </a:rPr>
              <a:t>，仅包含源</a:t>
            </a:r>
            <a:r>
              <a:rPr lang="en-US" altLang="zh-CN" sz="1800">
                <a:latin typeface="+mj-ea"/>
                <a:ea typeface="+mj-ea"/>
              </a:rPr>
              <a:t>DStream</a:t>
            </a:r>
            <a:r>
              <a:rPr lang="zh-CN" altLang="en-US" sz="1800">
                <a:latin typeface="+mj-ea"/>
                <a:ea typeface="+mj-ea"/>
              </a:rPr>
              <a:t>中满足函数</a:t>
            </a:r>
            <a:r>
              <a:rPr lang="en-US" altLang="zh-CN" sz="1800">
                <a:latin typeface="+mj-ea"/>
                <a:ea typeface="+mj-ea"/>
              </a:rPr>
              <a:t>func</a:t>
            </a:r>
            <a:r>
              <a:rPr lang="zh-CN" altLang="en-US" sz="1800">
                <a:latin typeface="+mj-ea"/>
                <a:ea typeface="+mj-ea"/>
              </a:rPr>
              <a:t>的项</a:t>
            </a:r>
            <a:endParaRPr lang="en-US" altLang="zh-CN" sz="1800">
              <a:latin typeface="+mj-ea"/>
              <a:ea typeface="+mj-ea"/>
            </a:endParaRPr>
          </a:p>
        </p:txBody>
      </p:sp>
      <p:sp>
        <p:nvSpPr>
          <p:cNvPr id="8" name="矩形 7">
            <a:extLst>
              <a:ext uri="{FF2B5EF4-FFF2-40B4-BE49-F238E27FC236}">
                <a16:creationId xmlns:a16="http://schemas.microsoft.com/office/drawing/2014/main" id="{650E0D6F-EC4C-4F36-A564-64BF62F83BC0}"/>
              </a:ext>
            </a:extLst>
          </p:cNvPr>
          <p:cNvSpPr>
            <a:spLocks noChangeArrowheads="1"/>
          </p:cNvSpPr>
          <p:nvPr/>
        </p:nvSpPr>
        <p:spPr bwMode="auto">
          <a:xfrm>
            <a:off x="1438200" y="3022742"/>
            <a:ext cx="886404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repartition(numPartitions)</a:t>
            </a:r>
            <a:r>
              <a:rPr lang="zh-CN" altLang="en-US" sz="1800">
                <a:latin typeface="+mj-ea"/>
                <a:ea typeface="+mj-ea"/>
              </a:rPr>
              <a:t>： 通过创建更多或者更少的分区改变</a:t>
            </a:r>
            <a:r>
              <a:rPr lang="en-US" altLang="zh-CN" sz="1800">
                <a:latin typeface="+mj-ea"/>
                <a:ea typeface="+mj-ea"/>
              </a:rPr>
              <a:t>DStream</a:t>
            </a:r>
            <a:r>
              <a:rPr lang="zh-CN" altLang="en-US" sz="1800">
                <a:latin typeface="+mj-ea"/>
                <a:ea typeface="+mj-ea"/>
              </a:rPr>
              <a:t>的并行程度</a:t>
            </a:r>
            <a:endParaRPr lang="en-US" altLang="zh-CN" sz="1800">
              <a:latin typeface="+mj-ea"/>
              <a:ea typeface="+mj-ea"/>
            </a:endParaRPr>
          </a:p>
        </p:txBody>
      </p:sp>
      <p:sp>
        <p:nvSpPr>
          <p:cNvPr id="9" name="矩形 8">
            <a:extLst>
              <a:ext uri="{FF2B5EF4-FFF2-40B4-BE49-F238E27FC236}">
                <a16:creationId xmlns:a16="http://schemas.microsoft.com/office/drawing/2014/main" id="{78018831-4E00-403A-9E31-21919009CE25}"/>
              </a:ext>
            </a:extLst>
          </p:cNvPr>
          <p:cNvSpPr>
            <a:spLocks noChangeArrowheads="1"/>
          </p:cNvSpPr>
          <p:nvPr/>
        </p:nvSpPr>
        <p:spPr bwMode="auto">
          <a:xfrm>
            <a:off x="1438199" y="5080142"/>
            <a:ext cx="878271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union(otherStream)</a:t>
            </a:r>
            <a:r>
              <a:rPr lang="zh-CN" altLang="en-US" sz="1800">
                <a:latin typeface="+mj-ea"/>
                <a:ea typeface="+mj-ea"/>
              </a:rPr>
              <a:t>： 返回一个新的</a:t>
            </a:r>
            <a:r>
              <a:rPr lang="en-US" altLang="zh-CN" sz="1800">
                <a:latin typeface="+mj-ea"/>
                <a:ea typeface="+mj-ea"/>
              </a:rPr>
              <a:t>DStream</a:t>
            </a:r>
            <a:r>
              <a:rPr lang="zh-CN" altLang="en-US" sz="1800">
                <a:latin typeface="+mj-ea"/>
                <a:ea typeface="+mj-ea"/>
              </a:rPr>
              <a:t>，包含源</a:t>
            </a:r>
            <a:r>
              <a:rPr lang="en-US" altLang="zh-CN" sz="1800">
                <a:latin typeface="+mj-ea"/>
                <a:ea typeface="+mj-ea"/>
              </a:rPr>
              <a:t>DStream</a:t>
            </a:r>
            <a:r>
              <a:rPr lang="zh-CN" altLang="en-US" sz="1800">
                <a:latin typeface="+mj-ea"/>
                <a:ea typeface="+mj-ea"/>
              </a:rPr>
              <a:t>和其他</a:t>
            </a:r>
            <a:r>
              <a:rPr lang="en-US" altLang="zh-CN" sz="1800">
                <a:latin typeface="+mj-ea"/>
                <a:ea typeface="+mj-ea"/>
              </a:rPr>
              <a:t>DStream</a:t>
            </a:r>
            <a:r>
              <a:rPr lang="zh-CN" altLang="en-US" sz="1800">
                <a:latin typeface="+mj-ea"/>
                <a:ea typeface="+mj-ea"/>
              </a:rPr>
              <a:t>的元素</a:t>
            </a:r>
            <a:endParaRPr lang="en-US" altLang="zh-CN" sz="1800">
              <a:latin typeface="+mj-ea"/>
              <a:ea typeface="+mj-ea"/>
            </a:endParaRPr>
          </a:p>
        </p:txBody>
      </p:sp>
      <p:sp>
        <p:nvSpPr>
          <p:cNvPr id="10" name="矩形 9">
            <a:extLst>
              <a:ext uri="{FF2B5EF4-FFF2-40B4-BE49-F238E27FC236}">
                <a16:creationId xmlns:a16="http://schemas.microsoft.com/office/drawing/2014/main" id="{CD99740F-FB6C-46CF-B82D-73A256580DF1}"/>
              </a:ext>
            </a:extLst>
          </p:cNvPr>
          <p:cNvSpPr>
            <a:spLocks noChangeArrowheads="1"/>
          </p:cNvSpPr>
          <p:nvPr/>
        </p:nvSpPr>
        <p:spPr bwMode="auto">
          <a:xfrm>
            <a:off x="1438199" y="4546742"/>
            <a:ext cx="878271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count()</a:t>
            </a:r>
            <a:r>
              <a:rPr lang="zh-CN" altLang="en-US" sz="1800">
                <a:latin typeface="+mj-ea"/>
                <a:ea typeface="+mj-ea"/>
              </a:rPr>
              <a:t>：统计源</a:t>
            </a:r>
            <a:r>
              <a:rPr lang="en-US" altLang="zh-CN" sz="1800">
                <a:latin typeface="+mj-ea"/>
                <a:ea typeface="+mj-ea"/>
              </a:rPr>
              <a:t>DStream</a:t>
            </a:r>
            <a:r>
              <a:rPr lang="zh-CN" altLang="en-US" sz="1800">
                <a:latin typeface="+mj-ea"/>
                <a:ea typeface="+mj-ea"/>
              </a:rPr>
              <a:t>中每个</a:t>
            </a:r>
            <a:r>
              <a:rPr lang="en-US" altLang="zh-CN" sz="1800">
                <a:latin typeface="+mj-ea"/>
                <a:ea typeface="+mj-ea"/>
              </a:rPr>
              <a:t>RDD</a:t>
            </a:r>
            <a:r>
              <a:rPr lang="zh-CN" altLang="en-US" sz="1800">
                <a:latin typeface="+mj-ea"/>
                <a:ea typeface="+mj-ea"/>
              </a:rPr>
              <a:t>的元素数量</a:t>
            </a:r>
            <a:endParaRPr lang="en-US" altLang="zh-CN" sz="1800">
              <a:latin typeface="+mj-ea"/>
              <a:ea typeface="+mj-ea"/>
            </a:endParaRPr>
          </a:p>
        </p:txBody>
      </p:sp>
      <p:sp>
        <p:nvSpPr>
          <p:cNvPr id="11" name="矩形 10">
            <a:extLst>
              <a:ext uri="{FF2B5EF4-FFF2-40B4-BE49-F238E27FC236}">
                <a16:creationId xmlns:a16="http://schemas.microsoft.com/office/drawing/2014/main" id="{BFA7F832-BBD9-4CCB-BBE2-2881373F4456}"/>
              </a:ext>
            </a:extLst>
          </p:cNvPr>
          <p:cNvSpPr>
            <a:spLocks noChangeArrowheads="1"/>
          </p:cNvSpPr>
          <p:nvPr/>
        </p:nvSpPr>
        <p:spPr bwMode="auto">
          <a:xfrm>
            <a:off x="1438200" y="3748229"/>
            <a:ext cx="886404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reduce(func)</a:t>
            </a:r>
            <a:r>
              <a:rPr lang="zh-CN" altLang="en-US" sz="1800">
                <a:latin typeface="+mj-ea"/>
                <a:ea typeface="+mj-ea"/>
              </a:rPr>
              <a:t>：利用函数</a:t>
            </a:r>
            <a:r>
              <a:rPr lang="en-US" altLang="zh-CN" sz="1800">
                <a:latin typeface="+mj-ea"/>
                <a:ea typeface="+mj-ea"/>
              </a:rPr>
              <a:t>func</a:t>
            </a:r>
            <a:r>
              <a:rPr lang="zh-CN" altLang="en-US" sz="1800">
                <a:latin typeface="+mj-ea"/>
                <a:ea typeface="+mj-ea"/>
              </a:rPr>
              <a:t>聚集源</a:t>
            </a:r>
            <a:r>
              <a:rPr lang="en-US" altLang="zh-CN" sz="1800">
                <a:latin typeface="+mj-ea"/>
                <a:ea typeface="+mj-ea"/>
              </a:rPr>
              <a:t>DStream</a:t>
            </a:r>
            <a:r>
              <a:rPr lang="zh-CN" altLang="en-US" sz="1800">
                <a:latin typeface="+mj-ea"/>
                <a:ea typeface="+mj-ea"/>
              </a:rPr>
              <a:t>中每个</a:t>
            </a:r>
            <a:r>
              <a:rPr lang="en-US" altLang="zh-CN" sz="1800">
                <a:latin typeface="+mj-ea"/>
                <a:ea typeface="+mj-ea"/>
              </a:rPr>
              <a:t>RDD</a:t>
            </a:r>
            <a:r>
              <a:rPr lang="zh-CN" altLang="en-US" sz="1800">
                <a:latin typeface="+mj-ea"/>
                <a:ea typeface="+mj-ea"/>
              </a:rPr>
              <a:t>的元素，返回一个包含单元素</a:t>
            </a:r>
            <a:r>
              <a:rPr lang="en-US" altLang="zh-CN" sz="1800">
                <a:latin typeface="+mj-ea"/>
                <a:ea typeface="+mj-ea"/>
              </a:rPr>
              <a:t>RDDs</a:t>
            </a:r>
            <a:r>
              <a:rPr lang="zh-CN" altLang="en-US" sz="1800">
                <a:latin typeface="+mj-ea"/>
                <a:ea typeface="+mj-ea"/>
              </a:rPr>
              <a:t>的新</a:t>
            </a:r>
            <a:r>
              <a:rPr lang="en-US" altLang="zh-CN" sz="1800">
                <a:latin typeface="+mj-ea"/>
                <a:ea typeface="+mj-ea"/>
              </a:rPr>
              <a:t>DStream</a:t>
            </a:r>
            <a:endParaRPr lang="zh-CN" altLang="en-US" sz="1800">
              <a:latin typeface="+mj-ea"/>
              <a:ea typeface="+mj-ea"/>
            </a:endParaRPr>
          </a:p>
        </p:txBody>
      </p:sp>
    </p:spTree>
    <p:extLst>
      <p:ext uri="{BB962C8B-B14F-4D97-AF65-F5344CB8AC3E}">
        <p14:creationId xmlns:p14="http://schemas.microsoft.com/office/powerpoint/2010/main" val="589544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CCE195-A37A-40C8-9460-AE3D80EBBA5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8F37FD4-5FE1-4AAD-A203-F405B8E5C8FD}"/>
              </a:ext>
            </a:extLst>
          </p:cNvPr>
          <p:cNvSpPr>
            <a:spLocks noGrp="1"/>
          </p:cNvSpPr>
          <p:nvPr>
            <p:ph type="body" sz="quarter" idx="15"/>
          </p:nvPr>
        </p:nvSpPr>
        <p:spPr>
          <a:xfrm>
            <a:off x="695402" y="57750"/>
            <a:ext cx="7928834" cy="1175706"/>
          </a:xfrm>
        </p:spPr>
        <p:txBody>
          <a:bodyPr/>
          <a:lstStyle/>
          <a:p>
            <a:r>
              <a:rPr lang="en-US" altLang="zh-CN" dirty="0"/>
              <a:t>7.6.1 </a:t>
            </a:r>
            <a:r>
              <a:rPr lang="en-US" altLang="zh-CN" dirty="0" err="1"/>
              <a:t>DStream</a:t>
            </a:r>
            <a:r>
              <a:rPr lang="zh-CN" altLang="en-US" dirty="0"/>
              <a:t>无状态转换操作</a:t>
            </a:r>
          </a:p>
          <a:p>
            <a:endParaRPr lang="zh-CN" altLang="en-US" dirty="0"/>
          </a:p>
        </p:txBody>
      </p:sp>
      <p:sp>
        <p:nvSpPr>
          <p:cNvPr id="4" name="文本占位符 3">
            <a:extLst>
              <a:ext uri="{FF2B5EF4-FFF2-40B4-BE49-F238E27FC236}">
                <a16:creationId xmlns:a16="http://schemas.microsoft.com/office/drawing/2014/main" id="{DF26B012-3EA2-4A9D-816C-C0185289F1D0}"/>
              </a:ext>
            </a:extLst>
          </p:cNvPr>
          <p:cNvSpPr>
            <a:spLocks noGrp="1"/>
          </p:cNvSpPr>
          <p:nvPr>
            <p:ph type="body" sz="quarter" idx="16"/>
          </p:nvPr>
        </p:nvSpPr>
        <p:spPr/>
        <p:txBody>
          <a:bodyPr/>
          <a:lstStyle/>
          <a:p>
            <a:endParaRPr lang="zh-CN" altLang="en-US"/>
          </a:p>
        </p:txBody>
      </p:sp>
      <p:sp>
        <p:nvSpPr>
          <p:cNvPr id="5" name="矩形 2">
            <a:extLst>
              <a:ext uri="{FF2B5EF4-FFF2-40B4-BE49-F238E27FC236}">
                <a16:creationId xmlns:a16="http://schemas.microsoft.com/office/drawing/2014/main" id="{8DA476B1-CD18-4E0F-A7BC-EADE4AE4FCE9}"/>
              </a:ext>
            </a:extLst>
          </p:cNvPr>
          <p:cNvSpPr>
            <a:spLocks noChangeArrowheads="1"/>
          </p:cNvSpPr>
          <p:nvPr/>
        </p:nvSpPr>
        <p:spPr bwMode="auto">
          <a:xfrm>
            <a:off x="914400" y="1600770"/>
            <a:ext cx="10058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a:latin typeface="+mj-ea"/>
                <a:ea typeface="+mj-ea"/>
              </a:rPr>
              <a:t>countByValue()</a:t>
            </a:r>
            <a:r>
              <a:rPr lang="zh-CN" altLang="en-US" sz="2000">
                <a:latin typeface="+mj-ea"/>
                <a:ea typeface="+mj-ea"/>
              </a:rPr>
              <a:t>：应用于元素类型为</a:t>
            </a:r>
            <a:r>
              <a:rPr lang="en-US" altLang="zh-CN" sz="2000">
                <a:latin typeface="+mj-ea"/>
                <a:ea typeface="+mj-ea"/>
              </a:rPr>
              <a:t>K</a:t>
            </a:r>
            <a:r>
              <a:rPr lang="zh-CN" altLang="en-US" sz="2000">
                <a:latin typeface="+mj-ea"/>
                <a:ea typeface="+mj-ea"/>
              </a:rPr>
              <a:t>的</a:t>
            </a:r>
            <a:r>
              <a:rPr lang="en-US" altLang="zh-CN" sz="2000">
                <a:latin typeface="+mj-ea"/>
                <a:ea typeface="+mj-ea"/>
              </a:rPr>
              <a:t>DStream</a:t>
            </a:r>
            <a:r>
              <a:rPr lang="zh-CN" altLang="en-US" sz="2000">
                <a:latin typeface="+mj-ea"/>
                <a:ea typeface="+mj-ea"/>
              </a:rPr>
              <a:t>上，返回一个（</a:t>
            </a:r>
            <a:r>
              <a:rPr lang="en-US" altLang="zh-CN" sz="2000">
                <a:latin typeface="+mj-ea"/>
                <a:ea typeface="+mj-ea"/>
              </a:rPr>
              <a:t>K</a:t>
            </a:r>
            <a:r>
              <a:rPr lang="zh-CN" altLang="en-US" sz="2000">
                <a:latin typeface="+mj-ea"/>
                <a:ea typeface="+mj-ea"/>
              </a:rPr>
              <a:t>，</a:t>
            </a:r>
            <a:r>
              <a:rPr lang="en-US" altLang="zh-CN" sz="2000">
                <a:latin typeface="+mj-ea"/>
                <a:ea typeface="+mj-ea"/>
              </a:rPr>
              <a:t>V</a:t>
            </a:r>
            <a:r>
              <a:rPr lang="zh-CN" altLang="en-US" sz="2000">
                <a:latin typeface="+mj-ea"/>
                <a:ea typeface="+mj-ea"/>
              </a:rPr>
              <a:t>）键值对类型的新</a:t>
            </a:r>
            <a:r>
              <a:rPr lang="en-US" altLang="zh-CN" sz="2000">
                <a:latin typeface="+mj-ea"/>
                <a:ea typeface="+mj-ea"/>
              </a:rPr>
              <a:t>DStream</a:t>
            </a:r>
            <a:r>
              <a:rPr lang="zh-CN" altLang="en-US" sz="2000">
                <a:latin typeface="+mj-ea"/>
                <a:ea typeface="+mj-ea"/>
              </a:rPr>
              <a:t>，每个键的值是在原</a:t>
            </a:r>
            <a:r>
              <a:rPr lang="en-US" altLang="zh-CN" sz="2000">
                <a:latin typeface="+mj-ea"/>
                <a:ea typeface="+mj-ea"/>
              </a:rPr>
              <a:t>DStream</a:t>
            </a:r>
            <a:r>
              <a:rPr lang="zh-CN" altLang="en-US" sz="2000">
                <a:latin typeface="+mj-ea"/>
                <a:ea typeface="+mj-ea"/>
              </a:rPr>
              <a:t>的每个</a:t>
            </a:r>
            <a:r>
              <a:rPr lang="en-US" altLang="zh-CN" sz="2000">
                <a:latin typeface="+mj-ea"/>
                <a:ea typeface="+mj-ea"/>
              </a:rPr>
              <a:t>RDD</a:t>
            </a:r>
            <a:r>
              <a:rPr lang="zh-CN" altLang="en-US" sz="2000">
                <a:latin typeface="+mj-ea"/>
                <a:ea typeface="+mj-ea"/>
              </a:rPr>
              <a:t>中的出现次数</a:t>
            </a:r>
            <a:endParaRPr lang="en-US" altLang="zh-CN" sz="2000">
              <a:latin typeface="+mj-ea"/>
              <a:ea typeface="+mj-ea"/>
            </a:endParaRPr>
          </a:p>
        </p:txBody>
      </p:sp>
      <p:sp>
        <p:nvSpPr>
          <p:cNvPr id="6" name="矩形 5">
            <a:extLst>
              <a:ext uri="{FF2B5EF4-FFF2-40B4-BE49-F238E27FC236}">
                <a16:creationId xmlns:a16="http://schemas.microsoft.com/office/drawing/2014/main" id="{6A176015-8157-4CF6-8080-D09170181031}"/>
              </a:ext>
            </a:extLst>
          </p:cNvPr>
          <p:cNvSpPr>
            <a:spLocks noChangeArrowheads="1"/>
          </p:cNvSpPr>
          <p:nvPr/>
        </p:nvSpPr>
        <p:spPr bwMode="auto">
          <a:xfrm>
            <a:off x="914400" y="2591370"/>
            <a:ext cx="10058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reduceByKey(func, [numTasks])</a:t>
            </a:r>
            <a:r>
              <a:rPr lang="zh-CN" altLang="en-US" sz="1800">
                <a:latin typeface="+mj-ea"/>
                <a:ea typeface="+mj-ea"/>
              </a:rPr>
              <a:t>：当在一个由</a:t>
            </a:r>
            <a:r>
              <a:rPr lang="en-US" altLang="zh-CN" sz="1800">
                <a:latin typeface="+mj-ea"/>
                <a:ea typeface="+mj-ea"/>
              </a:rPr>
              <a:t>(K,V)</a:t>
            </a:r>
            <a:r>
              <a:rPr lang="zh-CN" altLang="en-US" sz="1800">
                <a:latin typeface="+mj-ea"/>
                <a:ea typeface="+mj-ea"/>
              </a:rPr>
              <a:t>键值对组成的</a:t>
            </a:r>
            <a:r>
              <a:rPr lang="en-US" altLang="zh-CN" sz="1800">
                <a:latin typeface="+mj-ea"/>
                <a:ea typeface="+mj-ea"/>
              </a:rPr>
              <a:t>DStream</a:t>
            </a:r>
            <a:r>
              <a:rPr lang="zh-CN" altLang="en-US" sz="1800">
                <a:latin typeface="+mj-ea"/>
                <a:ea typeface="+mj-ea"/>
              </a:rPr>
              <a:t>上执行该操作时，返回一个新的由</a:t>
            </a:r>
            <a:r>
              <a:rPr lang="en-US" altLang="zh-CN" sz="1800">
                <a:latin typeface="+mj-ea"/>
                <a:ea typeface="+mj-ea"/>
              </a:rPr>
              <a:t>(K,V)</a:t>
            </a:r>
            <a:r>
              <a:rPr lang="zh-CN" altLang="en-US" sz="1800">
                <a:latin typeface="+mj-ea"/>
                <a:ea typeface="+mj-ea"/>
              </a:rPr>
              <a:t>键值对组成的</a:t>
            </a:r>
            <a:r>
              <a:rPr lang="en-US" altLang="zh-CN" sz="1800">
                <a:latin typeface="+mj-ea"/>
                <a:ea typeface="+mj-ea"/>
              </a:rPr>
              <a:t>DStream</a:t>
            </a:r>
            <a:r>
              <a:rPr lang="zh-CN" altLang="en-US" sz="1800">
                <a:latin typeface="+mj-ea"/>
                <a:ea typeface="+mj-ea"/>
              </a:rPr>
              <a:t>，每一个</a:t>
            </a:r>
            <a:r>
              <a:rPr lang="en-US" altLang="zh-CN" sz="1800">
                <a:latin typeface="+mj-ea"/>
                <a:ea typeface="+mj-ea"/>
              </a:rPr>
              <a:t>key</a:t>
            </a:r>
            <a:r>
              <a:rPr lang="zh-CN" altLang="en-US" sz="1800">
                <a:latin typeface="+mj-ea"/>
                <a:ea typeface="+mj-ea"/>
              </a:rPr>
              <a:t>的值均由给定的</a:t>
            </a:r>
            <a:r>
              <a:rPr lang="en-US" altLang="zh-CN" sz="1800">
                <a:latin typeface="+mj-ea"/>
                <a:ea typeface="+mj-ea"/>
              </a:rPr>
              <a:t>recuce</a:t>
            </a:r>
            <a:r>
              <a:rPr lang="zh-CN" altLang="en-US" sz="1800">
                <a:latin typeface="+mj-ea"/>
                <a:ea typeface="+mj-ea"/>
              </a:rPr>
              <a:t>函数（</a:t>
            </a:r>
            <a:r>
              <a:rPr lang="en-US" altLang="zh-CN" sz="1800">
                <a:latin typeface="+mj-ea"/>
                <a:ea typeface="+mj-ea"/>
              </a:rPr>
              <a:t>func</a:t>
            </a:r>
            <a:r>
              <a:rPr lang="zh-CN" altLang="en-US" sz="1800">
                <a:latin typeface="+mj-ea"/>
                <a:ea typeface="+mj-ea"/>
              </a:rPr>
              <a:t>）聚集起来</a:t>
            </a:r>
            <a:endParaRPr lang="en-US" altLang="zh-CN" sz="1800">
              <a:latin typeface="+mj-ea"/>
              <a:ea typeface="+mj-ea"/>
            </a:endParaRPr>
          </a:p>
        </p:txBody>
      </p:sp>
      <p:sp>
        <p:nvSpPr>
          <p:cNvPr id="7" name="矩形 6">
            <a:extLst>
              <a:ext uri="{FF2B5EF4-FFF2-40B4-BE49-F238E27FC236}">
                <a16:creationId xmlns:a16="http://schemas.microsoft.com/office/drawing/2014/main" id="{2613D7C4-31DA-4EAE-954B-711AA054FD35}"/>
              </a:ext>
            </a:extLst>
          </p:cNvPr>
          <p:cNvSpPr>
            <a:spLocks noChangeArrowheads="1"/>
          </p:cNvSpPr>
          <p:nvPr/>
        </p:nvSpPr>
        <p:spPr bwMode="auto">
          <a:xfrm>
            <a:off x="914400" y="3505770"/>
            <a:ext cx="1005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join(otherStream, [numTasks])</a:t>
            </a:r>
            <a:r>
              <a:rPr lang="zh-CN" altLang="en-US" sz="1800">
                <a:latin typeface="+mj-ea"/>
                <a:ea typeface="+mj-ea"/>
              </a:rPr>
              <a:t>：当应用于两个</a:t>
            </a:r>
            <a:r>
              <a:rPr lang="en-US" altLang="zh-CN" sz="1800">
                <a:latin typeface="+mj-ea"/>
                <a:ea typeface="+mj-ea"/>
              </a:rPr>
              <a:t>DStream</a:t>
            </a:r>
            <a:r>
              <a:rPr lang="zh-CN" altLang="en-US" sz="1800">
                <a:latin typeface="+mj-ea"/>
                <a:ea typeface="+mj-ea"/>
              </a:rPr>
              <a:t>（一个包含（</a:t>
            </a:r>
            <a:r>
              <a:rPr lang="en-US" altLang="zh-CN" sz="1800">
                <a:latin typeface="+mj-ea"/>
                <a:ea typeface="+mj-ea"/>
              </a:rPr>
              <a:t>K,V</a:t>
            </a:r>
            <a:r>
              <a:rPr lang="zh-CN" altLang="en-US" sz="1800">
                <a:latin typeface="+mj-ea"/>
                <a:ea typeface="+mj-ea"/>
              </a:rPr>
              <a:t>）键值对</a:t>
            </a:r>
            <a:r>
              <a:rPr lang="en-US" altLang="zh-CN" sz="1800">
                <a:latin typeface="+mj-ea"/>
                <a:ea typeface="+mj-ea"/>
              </a:rPr>
              <a:t>,</a:t>
            </a:r>
            <a:r>
              <a:rPr lang="zh-CN" altLang="en-US" sz="1800">
                <a:latin typeface="+mj-ea"/>
                <a:ea typeface="+mj-ea"/>
              </a:rPr>
              <a:t>一个包含</a:t>
            </a:r>
            <a:r>
              <a:rPr lang="en-US" altLang="zh-CN" sz="1800">
                <a:latin typeface="+mj-ea"/>
                <a:ea typeface="+mj-ea"/>
              </a:rPr>
              <a:t>(K,W)</a:t>
            </a:r>
            <a:r>
              <a:rPr lang="zh-CN" altLang="en-US" sz="1800">
                <a:latin typeface="+mj-ea"/>
                <a:ea typeface="+mj-ea"/>
              </a:rPr>
              <a:t>键值对），返回一个包含</a:t>
            </a:r>
            <a:r>
              <a:rPr lang="en-US" altLang="zh-CN" sz="1800">
                <a:latin typeface="+mj-ea"/>
                <a:ea typeface="+mj-ea"/>
              </a:rPr>
              <a:t>(K, (V, W))</a:t>
            </a:r>
            <a:r>
              <a:rPr lang="zh-CN" altLang="en-US" sz="1800">
                <a:latin typeface="+mj-ea"/>
                <a:ea typeface="+mj-ea"/>
              </a:rPr>
              <a:t>键值对的新</a:t>
            </a:r>
            <a:r>
              <a:rPr lang="en-US" altLang="zh-CN" sz="1800">
                <a:latin typeface="+mj-ea"/>
                <a:ea typeface="+mj-ea"/>
              </a:rPr>
              <a:t>Dstream</a:t>
            </a:r>
          </a:p>
        </p:txBody>
      </p:sp>
      <p:sp>
        <p:nvSpPr>
          <p:cNvPr id="8" name="矩形 7">
            <a:extLst>
              <a:ext uri="{FF2B5EF4-FFF2-40B4-BE49-F238E27FC236}">
                <a16:creationId xmlns:a16="http://schemas.microsoft.com/office/drawing/2014/main" id="{811E823A-B973-47EA-91E2-C578B13D1493}"/>
              </a:ext>
            </a:extLst>
          </p:cNvPr>
          <p:cNvSpPr>
            <a:spLocks noChangeArrowheads="1"/>
          </p:cNvSpPr>
          <p:nvPr/>
        </p:nvSpPr>
        <p:spPr bwMode="auto">
          <a:xfrm>
            <a:off x="914400" y="4115370"/>
            <a:ext cx="9964396"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cogroup(otherStream, [numTasks])</a:t>
            </a:r>
            <a:r>
              <a:rPr lang="zh-CN" altLang="en-US" sz="1800">
                <a:latin typeface="+mj-ea"/>
                <a:ea typeface="+mj-ea"/>
              </a:rPr>
              <a:t>：当应用于两个</a:t>
            </a:r>
            <a:r>
              <a:rPr lang="en-US" altLang="zh-CN" sz="1800">
                <a:latin typeface="+mj-ea"/>
                <a:ea typeface="+mj-ea"/>
              </a:rPr>
              <a:t>DStream</a:t>
            </a:r>
            <a:r>
              <a:rPr lang="zh-CN" altLang="en-US" sz="1800">
                <a:latin typeface="+mj-ea"/>
                <a:ea typeface="+mj-ea"/>
              </a:rPr>
              <a:t>（一个包含（</a:t>
            </a:r>
            <a:r>
              <a:rPr lang="en-US" altLang="zh-CN" sz="1800">
                <a:latin typeface="+mj-ea"/>
                <a:ea typeface="+mj-ea"/>
              </a:rPr>
              <a:t>K,V</a:t>
            </a:r>
            <a:r>
              <a:rPr lang="zh-CN" altLang="en-US" sz="1800">
                <a:latin typeface="+mj-ea"/>
                <a:ea typeface="+mj-ea"/>
              </a:rPr>
              <a:t>）键值对</a:t>
            </a:r>
            <a:r>
              <a:rPr lang="en-US" altLang="zh-CN" sz="1800">
                <a:latin typeface="+mj-ea"/>
                <a:ea typeface="+mj-ea"/>
              </a:rPr>
              <a:t>,</a:t>
            </a:r>
            <a:r>
              <a:rPr lang="zh-CN" altLang="en-US" sz="1800">
                <a:latin typeface="+mj-ea"/>
                <a:ea typeface="+mj-ea"/>
              </a:rPr>
              <a:t>一个包含</a:t>
            </a:r>
            <a:r>
              <a:rPr lang="en-US" altLang="zh-CN" sz="1800">
                <a:latin typeface="+mj-ea"/>
                <a:ea typeface="+mj-ea"/>
              </a:rPr>
              <a:t>(K,W)</a:t>
            </a:r>
            <a:r>
              <a:rPr lang="zh-CN" altLang="en-US" sz="1800">
                <a:latin typeface="+mj-ea"/>
                <a:ea typeface="+mj-ea"/>
              </a:rPr>
              <a:t>键值对），返回一个包含</a:t>
            </a:r>
            <a:r>
              <a:rPr lang="en-US" altLang="zh-CN" sz="1800">
                <a:latin typeface="+mj-ea"/>
                <a:ea typeface="+mj-ea"/>
              </a:rPr>
              <a:t>(K, Seq[V], Seq[W])</a:t>
            </a:r>
            <a:r>
              <a:rPr lang="zh-CN" altLang="en-US" sz="1800">
                <a:latin typeface="+mj-ea"/>
                <a:ea typeface="+mj-ea"/>
              </a:rPr>
              <a:t>的元组</a:t>
            </a:r>
            <a:endParaRPr lang="en-US" altLang="zh-CN" sz="1800">
              <a:latin typeface="+mj-ea"/>
              <a:ea typeface="+mj-ea"/>
            </a:endParaRPr>
          </a:p>
        </p:txBody>
      </p:sp>
      <p:sp>
        <p:nvSpPr>
          <p:cNvPr id="9" name="矩形 8">
            <a:extLst>
              <a:ext uri="{FF2B5EF4-FFF2-40B4-BE49-F238E27FC236}">
                <a16:creationId xmlns:a16="http://schemas.microsoft.com/office/drawing/2014/main" id="{EFB4EEB1-D372-4089-B7F8-67A0E70FB68B}"/>
              </a:ext>
            </a:extLst>
          </p:cNvPr>
          <p:cNvSpPr>
            <a:spLocks noChangeArrowheads="1"/>
          </p:cNvSpPr>
          <p:nvPr/>
        </p:nvSpPr>
        <p:spPr bwMode="auto">
          <a:xfrm>
            <a:off x="914400" y="4801170"/>
            <a:ext cx="1005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latin typeface="+mj-ea"/>
                <a:ea typeface="+mj-ea"/>
              </a:rPr>
              <a:t>transform(func)</a:t>
            </a:r>
            <a:r>
              <a:rPr lang="zh-CN" altLang="en-US" sz="1800">
                <a:latin typeface="+mj-ea"/>
                <a:ea typeface="+mj-ea"/>
              </a:rPr>
              <a:t>：通过对源</a:t>
            </a:r>
            <a:r>
              <a:rPr lang="en-US" altLang="zh-CN" sz="1800">
                <a:latin typeface="+mj-ea"/>
                <a:ea typeface="+mj-ea"/>
              </a:rPr>
              <a:t>DStream</a:t>
            </a:r>
            <a:r>
              <a:rPr lang="zh-CN" altLang="en-US" sz="1800">
                <a:latin typeface="+mj-ea"/>
                <a:ea typeface="+mj-ea"/>
              </a:rPr>
              <a:t>的每个</a:t>
            </a:r>
            <a:r>
              <a:rPr lang="en-US" altLang="zh-CN" sz="1800">
                <a:latin typeface="+mj-ea"/>
                <a:ea typeface="+mj-ea"/>
              </a:rPr>
              <a:t>RDD</a:t>
            </a:r>
            <a:r>
              <a:rPr lang="zh-CN" altLang="en-US" sz="1800">
                <a:latin typeface="+mj-ea"/>
                <a:ea typeface="+mj-ea"/>
              </a:rPr>
              <a:t>应用</a:t>
            </a:r>
            <a:r>
              <a:rPr lang="en-US" altLang="zh-CN" sz="1800">
                <a:latin typeface="+mj-ea"/>
                <a:ea typeface="+mj-ea"/>
              </a:rPr>
              <a:t>RDD-to-RDD</a:t>
            </a:r>
            <a:r>
              <a:rPr lang="zh-CN" altLang="en-US" sz="1800">
                <a:latin typeface="+mj-ea"/>
                <a:ea typeface="+mj-ea"/>
              </a:rPr>
              <a:t>函数，创建一个新的</a:t>
            </a:r>
            <a:r>
              <a:rPr lang="en-US" altLang="zh-CN" sz="1800">
                <a:latin typeface="+mj-ea"/>
                <a:ea typeface="+mj-ea"/>
              </a:rPr>
              <a:t>DStream</a:t>
            </a:r>
            <a:r>
              <a:rPr lang="zh-CN" altLang="en-US" sz="1800">
                <a:latin typeface="+mj-ea"/>
                <a:ea typeface="+mj-ea"/>
              </a:rPr>
              <a:t>。支持在新的</a:t>
            </a:r>
            <a:r>
              <a:rPr lang="en-US" altLang="zh-CN" sz="1800">
                <a:latin typeface="+mj-ea"/>
                <a:ea typeface="+mj-ea"/>
              </a:rPr>
              <a:t>DStream</a:t>
            </a:r>
            <a:r>
              <a:rPr lang="zh-CN" altLang="en-US" sz="1800">
                <a:latin typeface="+mj-ea"/>
                <a:ea typeface="+mj-ea"/>
              </a:rPr>
              <a:t>中做任何</a:t>
            </a:r>
            <a:r>
              <a:rPr lang="en-US" altLang="zh-CN" sz="1800">
                <a:latin typeface="+mj-ea"/>
                <a:ea typeface="+mj-ea"/>
              </a:rPr>
              <a:t>RDD</a:t>
            </a:r>
            <a:r>
              <a:rPr lang="zh-CN" altLang="en-US" sz="1800">
                <a:latin typeface="+mj-ea"/>
                <a:ea typeface="+mj-ea"/>
              </a:rPr>
              <a:t>操作</a:t>
            </a:r>
          </a:p>
        </p:txBody>
      </p:sp>
    </p:spTree>
    <p:extLst>
      <p:ext uri="{BB962C8B-B14F-4D97-AF65-F5344CB8AC3E}">
        <p14:creationId xmlns:p14="http://schemas.microsoft.com/office/powerpoint/2010/main" val="2493342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50C678-9328-456F-8E31-95A1FA22FEC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BCDCA922-B5A7-482A-9E21-9C8E4F235D43}"/>
              </a:ext>
            </a:extLst>
          </p:cNvPr>
          <p:cNvSpPr>
            <a:spLocks noGrp="1"/>
          </p:cNvSpPr>
          <p:nvPr>
            <p:ph type="body" sz="quarter" idx="15"/>
          </p:nvPr>
        </p:nvSpPr>
        <p:spPr>
          <a:xfrm>
            <a:off x="695402" y="57750"/>
            <a:ext cx="7928834" cy="1175706"/>
          </a:xfrm>
        </p:spPr>
        <p:txBody>
          <a:bodyPr/>
          <a:lstStyle/>
          <a:p>
            <a:r>
              <a:rPr lang="en-US" altLang="zh-CN" dirty="0"/>
              <a:t>7.6.1 </a:t>
            </a:r>
            <a:r>
              <a:rPr lang="en-US" altLang="zh-CN" dirty="0" err="1"/>
              <a:t>DStream</a:t>
            </a:r>
            <a:r>
              <a:rPr lang="zh-CN" altLang="en-US" dirty="0"/>
              <a:t>无状态转换操作</a:t>
            </a:r>
          </a:p>
          <a:p>
            <a:endParaRPr lang="zh-CN" altLang="en-US" dirty="0"/>
          </a:p>
        </p:txBody>
      </p:sp>
      <p:sp>
        <p:nvSpPr>
          <p:cNvPr id="4" name="文本占位符 3">
            <a:extLst>
              <a:ext uri="{FF2B5EF4-FFF2-40B4-BE49-F238E27FC236}">
                <a16:creationId xmlns:a16="http://schemas.microsoft.com/office/drawing/2014/main" id="{AF54781F-F9BC-4B83-9F69-A85B66D7114E}"/>
              </a:ext>
            </a:extLst>
          </p:cNvPr>
          <p:cNvSpPr>
            <a:spLocks noGrp="1"/>
          </p:cNvSpPr>
          <p:nvPr>
            <p:ph type="body" sz="quarter" idx="16"/>
          </p:nvPr>
        </p:nvSpPr>
        <p:spPr/>
        <p:txBody>
          <a:bodyPr/>
          <a:lstStyle/>
          <a:p>
            <a:r>
              <a:rPr lang="zh-CN" altLang="en-US" dirty="0"/>
              <a:t>无状态转换操作实例：</a:t>
            </a:r>
          </a:p>
          <a:p>
            <a:pPr lvl="1"/>
            <a:r>
              <a:rPr lang="zh-CN" altLang="en-US" dirty="0"/>
              <a:t>之前“套接字流”部分介绍的词频统计，就是采用无状态转换，每次统计，都是只统计当前批次到达的单词的词频，和之前批次无关，不会进行累计</a:t>
            </a:r>
          </a:p>
          <a:p>
            <a:endParaRPr lang="zh-CN" altLang="en-US" dirty="0"/>
          </a:p>
        </p:txBody>
      </p:sp>
    </p:spTree>
    <p:extLst>
      <p:ext uri="{BB962C8B-B14F-4D97-AF65-F5344CB8AC3E}">
        <p14:creationId xmlns:p14="http://schemas.microsoft.com/office/powerpoint/2010/main" val="74395815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41D13C1-F2B1-4924-8923-84028FFAC89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83FDE4E-A9FB-4CFF-BB20-0D7F660DED77}"/>
              </a:ext>
            </a:extLst>
          </p:cNvPr>
          <p:cNvSpPr>
            <a:spLocks noGrp="1"/>
          </p:cNvSpPr>
          <p:nvPr>
            <p:ph type="body" sz="quarter" idx="15"/>
          </p:nvPr>
        </p:nvSpPr>
        <p:spPr>
          <a:xfrm>
            <a:off x="695402" y="57750"/>
            <a:ext cx="7928834" cy="1175706"/>
          </a:xfrm>
        </p:spPr>
        <p:txBody>
          <a:bodyPr/>
          <a:lstStyle/>
          <a:p>
            <a:r>
              <a:rPr lang="en-US" altLang="zh-CN" dirty="0"/>
              <a:t>7.6.2 </a:t>
            </a:r>
            <a:r>
              <a:rPr lang="en-US" altLang="zh-CN" dirty="0" err="1"/>
              <a:t>DStream</a:t>
            </a:r>
            <a:r>
              <a:rPr lang="zh-CN" altLang="en-US" dirty="0"/>
              <a:t>有状态转换操作</a:t>
            </a:r>
          </a:p>
          <a:p>
            <a:endParaRPr lang="zh-CN" altLang="en-US" dirty="0"/>
          </a:p>
        </p:txBody>
      </p:sp>
      <p:sp>
        <p:nvSpPr>
          <p:cNvPr id="4" name="文本占位符 3">
            <a:extLst>
              <a:ext uri="{FF2B5EF4-FFF2-40B4-BE49-F238E27FC236}">
                <a16:creationId xmlns:a16="http://schemas.microsoft.com/office/drawing/2014/main" id="{B5C02A98-6DCA-4C0D-B3DF-2E4DF48FAFD6}"/>
              </a:ext>
            </a:extLst>
          </p:cNvPr>
          <p:cNvSpPr>
            <a:spLocks noGrp="1"/>
          </p:cNvSpPr>
          <p:nvPr>
            <p:ph type="body" sz="quarter" idx="16"/>
          </p:nvPr>
        </p:nvSpPr>
        <p:spPr/>
        <p:txBody>
          <a:bodyPr/>
          <a:lstStyle/>
          <a:p>
            <a:pPr eaLnBrk="1" hangingPunct="1">
              <a:spcBef>
                <a:spcPct val="0"/>
              </a:spcBef>
              <a:buFontTx/>
              <a:buAutoNum type="arabicPeriod"/>
            </a:pPr>
            <a:r>
              <a:rPr lang="zh-CN" altLang="en-US" sz="2400" dirty="0"/>
              <a:t>滑动窗口转换操作</a:t>
            </a:r>
            <a:endParaRPr lang="en-US" altLang="zh-CN" sz="2400" dirty="0"/>
          </a:p>
          <a:p>
            <a:pPr eaLnBrk="1" hangingPunct="1">
              <a:spcBef>
                <a:spcPct val="0"/>
              </a:spcBef>
              <a:buFontTx/>
              <a:buAutoNum type="arabicPeriod"/>
            </a:pPr>
            <a:r>
              <a:rPr lang="en-US" altLang="zh-CN" sz="2400" dirty="0" err="1"/>
              <a:t>updateStateByKey</a:t>
            </a:r>
            <a:r>
              <a:rPr lang="zh-CN" altLang="en-US" sz="2400" dirty="0"/>
              <a:t>操作</a:t>
            </a:r>
          </a:p>
          <a:p>
            <a:endParaRPr lang="zh-CN" altLang="en-US" dirty="0"/>
          </a:p>
        </p:txBody>
      </p:sp>
    </p:spTree>
    <p:extLst>
      <p:ext uri="{BB962C8B-B14F-4D97-AF65-F5344CB8AC3E}">
        <p14:creationId xmlns:p14="http://schemas.microsoft.com/office/powerpoint/2010/main" val="4180403527"/>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1BC0A7-88E2-410C-8CEF-8B12557E9D9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1AF600B-9B8C-45CA-AFAE-9D56C669C96F}"/>
              </a:ext>
            </a:extLst>
          </p:cNvPr>
          <p:cNvSpPr>
            <a:spLocks noGrp="1"/>
          </p:cNvSpPr>
          <p:nvPr>
            <p:ph type="body" sz="quarter" idx="15"/>
          </p:nvPr>
        </p:nvSpPr>
        <p:spPr/>
        <p:txBody>
          <a:bodyPr/>
          <a:lstStyle/>
          <a:p>
            <a:endParaRPr lang="zh-CN" altLang="en-US"/>
          </a:p>
        </p:txBody>
      </p:sp>
      <p:pic>
        <p:nvPicPr>
          <p:cNvPr id="6" name="Picture 2" descr="http://dblab.xmu.edu.cn/blog/wp-content/uploads/2016/11/SparkStreaming%E6%BB%91%E5%8A%A8%E7%AA%97%E5%8F%A3%E8%BD%AC%E6%8D%A2%E6%93%8D%E4%BD%9C.png">
            <a:extLst>
              <a:ext uri="{FF2B5EF4-FFF2-40B4-BE49-F238E27FC236}">
                <a16:creationId xmlns:a16="http://schemas.microsoft.com/office/drawing/2014/main" id="{161025BE-F28B-4832-B3B8-5E6269D29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080" y="3646947"/>
            <a:ext cx="76200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3">
            <a:extLst>
              <a:ext uri="{FF2B5EF4-FFF2-40B4-BE49-F238E27FC236}">
                <a16:creationId xmlns:a16="http://schemas.microsoft.com/office/drawing/2014/main" id="{9CF326D0-43BC-44E0-8510-2173641A1382}"/>
              </a:ext>
            </a:extLst>
          </p:cNvPr>
          <p:cNvSpPr>
            <a:spLocks noChangeArrowheads="1"/>
          </p:cNvSpPr>
          <p:nvPr/>
        </p:nvSpPr>
        <p:spPr bwMode="auto">
          <a:xfrm>
            <a:off x="1163320" y="1816560"/>
            <a:ext cx="938276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800" dirty="0">
                <a:latin typeface="+mj-ea"/>
                <a:ea typeface="+mj-ea"/>
              </a:rPr>
              <a:t>事先设定一个滑动窗口的长度（也就是窗口的持续时间）</a:t>
            </a:r>
            <a:endParaRPr lang="en-US" altLang="zh-CN" sz="1800" dirty="0">
              <a:latin typeface="+mj-ea"/>
              <a:ea typeface="+mj-ea"/>
            </a:endParaRPr>
          </a:p>
          <a:p>
            <a:pPr eaLnBrk="1" hangingPunct="1">
              <a:spcBef>
                <a:spcPct val="0"/>
              </a:spcBef>
            </a:pPr>
            <a:r>
              <a:rPr lang="zh-CN" altLang="en-US" sz="1800" dirty="0">
                <a:latin typeface="+mj-ea"/>
                <a:ea typeface="+mj-ea"/>
              </a:rPr>
              <a:t>设定滑动窗口的时间间隔（每隔多长时间执行一次计算），让窗口按照指定时间间隔在源</a:t>
            </a:r>
            <a:r>
              <a:rPr lang="en-US" altLang="zh-CN" sz="1800" dirty="0" err="1">
                <a:latin typeface="+mj-ea"/>
                <a:ea typeface="+mj-ea"/>
              </a:rPr>
              <a:t>DStream</a:t>
            </a:r>
            <a:r>
              <a:rPr lang="zh-CN" altLang="en-US" sz="1800" dirty="0">
                <a:latin typeface="+mj-ea"/>
                <a:ea typeface="+mj-ea"/>
              </a:rPr>
              <a:t>上滑动</a:t>
            </a:r>
            <a:endParaRPr lang="en-US" altLang="zh-CN" sz="1800" dirty="0">
              <a:latin typeface="+mj-ea"/>
              <a:ea typeface="+mj-ea"/>
            </a:endParaRPr>
          </a:p>
          <a:p>
            <a:pPr eaLnBrk="1" hangingPunct="1">
              <a:spcBef>
                <a:spcPct val="0"/>
              </a:spcBef>
            </a:pPr>
            <a:r>
              <a:rPr lang="zh-CN" altLang="en-US" sz="1800" dirty="0">
                <a:latin typeface="+mj-ea"/>
                <a:ea typeface="+mj-ea"/>
              </a:rPr>
              <a:t>每次窗口停放的位置上，都会有一部分</a:t>
            </a:r>
            <a:r>
              <a:rPr lang="en-US" altLang="zh-CN" sz="1800" dirty="0" err="1">
                <a:latin typeface="+mj-ea"/>
                <a:ea typeface="+mj-ea"/>
              </a:rPr>
              <a:t>Dstream</a:t>
            </a:r>
            <a:r>
              <a:rPr lang="zh-CN" altLang="en-US" sz="1800" dirty="0">
                <a:latin typeface="+mj-ea"/>
                <a:ea typeface="+mj-ea"/>
              </a:rPr>
              <a:t>（或者一部分</a:t>
            </a:r>
            <a:r>
              <a:rPr lang="en-US" altLang="zh-CN" sz="1800" dirty="0">
                <a:latin typeface="+mj-ea"/>
                <a:ea typeface="+mj-ea"/>
              </a:rPr>
              <a:t>RDD</a:t>
            </a:r>
            <a:r>
              <a:rPr lang="zh-CN" altLang="en-US" sz="1800" dirty="0">
                <a:latin typeface="+mj-ea"/>
                <a:ea typeface="+mj-ea"/>
              </a:rPr>
              <a:t>）被框入窗口内，形成一个小段的</a:t>
            </a:r>
            <a:r>
              <a:rPr lang="en-US" altLang="zh-CN" sz="1800" dirty="0" err="1">
                <a:latin typeface="+mj-ea"/>
                <a:ea typeface="+mj-ea"/>
              </a:rPr>
              <a:t>Dstream</a:t>
            </a:r>
            <a:endParaRPr lang="en-US" altLang="zh-CN" sz="1800" dirty="0">
              <a:latin typeface="+mj-ea"/>
              <a:ea typeface="+mj-ea"/>
            </a:endParaRPr>
          </a:p>
          <a:p>
            <a:pPr eaLnBrk="1" hangingPunct="1">
              <a:spcBef>
                <a:spcPct val="0"/>
              </a:spcBef>
            </a:pPr>
            <a:r>
              <a:rPr lang="zh-CN" altLang="en-US" sz="1800" dirty="0">
                <a:latin typeface="+mj-ea"/>
                <a:ea typeface="+mj-ea"/>
              </a:rPr>
              <a:t>可以启动对这个小段</a:t>
            </a:r>
            <a:r>
              <a:rPr lang="en-US" altLang="zh-CN" sz="1800" dirty="0" err="1">
                <a:latin typeface="+mj-ea"/>
                <a:ea typeface="+mj-ea"/>
              </a:rPr>
              <a:t>DStream</a:t>
            </a:r>
            <a:r>
              <a:rPr lang="zh-CN" altLang="en-US" sz="1800" dirty="0">
                <a:latin typeface="+mj-ea"/>
                <a:ea typeface="+mj-ea"/>
              </a:rPr>
              <a:t>的计算</a:t>
            </a:r>
          </a:p>
        </p:txBody>
      </p:sp>
      <p:sp>
        <p:nvSpPr>
          <p:cNvPr id="10" name="矩形 4">
            <a:extLst>
              <a:ext uri="{FF2B5EF4-FFF2-40B4-BE49-F238E27FC236}">
                <a16:creationId xmlns:a16="http://schemas.microsoft.com/office/drawing/2014/main" id="{0AF6D5D0-A941-4637-B0C1-AB88E21D4045}"/>
              </a:ext>
            </a:extLst>
          </p:cNvPr>
          <p:cNvSpPr>
            <a:spLocks noChangeArrowheads="1"/>
          </p:cNvSpPr>
          <p:nvPr/>
        </p:nvSpPr>
        <p:spPr bwMode="auto">
          <a:xfrm>
            <a:off x="1087120" y="1284747"/>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AutoNum type="arabicPeriod"/>
            </a:pPr>
            <a:r>
              <a:rPr lang="zh-CN" altLang="en-US" sz="1800" b="1" dirty="0">
                <a:solidFill>
                  <a:srgbClr val="FF0000"/>
                </a:solidFill>
                <a:latin typeface="+mj-ea"/>
                <a:ea typeface="+mj-ea"/>
              </a:rPr>
              <a:t>滑动窗口转换操作</a:t>
            </a:r>
            <a:endParaRPr lang="en-US" altLang="zh-CN" sz="1800" b="1" dirty="0">
              <a:solidFill>
                <a:srgbClr val="FF0000"/>
              </a:solidFill>
              <a:latin typeface="+mj-ea"/>
              <a:ea typeface="+mj-ea"/>
            </a:endParaRPr>
          </a:p>
        </p:txBody>
      </p:sp>
    </p:spTree>
    <p:extLst>
      <p:ext uri="{BB962C8B-B14F-4D97-AF65-F5344CB8AC3E}">
        <p14:creationId xmlns:p14="http://schemas.microsoft.com/office/powerpoint/2010/main" val="2759341431"/>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EBECA8-3D4D-44CD-AE5C-59B16645E438}"/>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1FFDE74-C31B-40C1-9B31-E951FC568241}"/>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B08B112-7FD8-4BFF-B5AE-FAC69E92D62F}"/>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54693F74-1CB0-4A9D-B0DD-4AC99C279492}"/>
              </a:ext>
            </a:extLst>
          </p:cNvPr>
          <p:cNvSpPr>
            <a:spLocks noChangeArrowheads="1"/>
          </p:cNvSpPr>
          <p:nvPr/>
        </p:nvSpPr>
        <p:spPr bwMode="auto">
          <a:xfrm>
            <a:off x="934720" y="1855787"/>
            <a:ext cx="1016360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a:latin typeface="+mj-ea"/>
                <a:ea typeface="+mj-ea"/>
              </a:rPr>
              <a:t>window(windowLength, slideInterval) </a:t>
            </a:r>
            <a:r>
              <a:rPr lang="zh-CN" altLang="en-US" sz="2000">
                <a:latin typeface="+mj-ea"/>
                <a:ea typeface="+mj-ea"/>
              </a:rPr>
              <a:t>基于源</a:t>
            </a:r>
            <a:r>
              <a:rPr lang="en-US" altLang="zh-CN" sz="2000">
                <a:latin typeface="+mj-ea"/>
                <a:ea typeface="+mj-ea"/>
              </a:rPr>
              <a:t>DStream</a:t>
            </a:r>
            <a:r>
              <a:rPr lang="zh-CN" altLang="en-US" sz="2000">
                <a:latin typeface="+mj-ea"/>
                <a:ea typeface="+mj-ea"/>
              </a:rPr>
              <a:t>产生的窗口化的批数据，计算得到一个新的</a:t>
            </a:r>
            <a:r>
              <a:rPr lang="en-US" altLang="zh-CN" sz="2000">
                <a:latin typeface="+mj-ea"/>
                <a:ea typeface="+mj-ea"/>
              </a:rPr>
              <a:t>Dstream</a:t>
            </a:r>
          </a:p>
        </p:txBody>
      </p:sp>
      <p:sp>
        <p:nvSpPr>
          <p:cNvPr id="8" name="矩形 3">
            <a:extLst>
              <a:ext uri="{FF2B5EF4-FFF2-40B4-BE49-F238E27FC236}">
                <a16:creationId xmlns:a16="http://schemas.microsoft.com/office/drawing/2014/main" id="{CF68C071-0EFE-410E-B0B1-C565CDD35359}"/>
              </a:ext>
            </a:extLst>
          </p:cNvPr>
          <p:cNvSpPr>
            <a:spLocks noChangeArrowheads="1"/>
          </p:cNvSpPr>
          <p:nvPr/>
        </p:nvSpPr>
        <p:spPr bwMode="auto">
          <a:xfrm>
            <a:off x="1010920" y="1474787"/>
            <a:ext cx="399201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latin typeface="+mj-ea"/>
                <a:ea typeface="+mj-ea"/>
              </a:rPr>
              <a:t>一些窗口转换操作的含义：</a:t>
            </a:r>
          </a:p>
        </p:txBody>
      </p:sp>
      <p:sp>
        <p:nvSpPr>
          <p:cNvPr id="10" name="矩形 4">
            <a:extLst>
              <a:ext uri="{FF2B5EF4-FFF2-40B4-BE49-F238E27FC236}">
                <a16:creationId xmlns:a16="http://schemas.microsoft.com/office/drawing/2014/main" id="{EDE1F661-3D61-40FF-8632-126B17B77FD4}"/>
              </a:ext>
            </a:extLst>
          </p:cNvPr>
          <p:cNvSpPr>
            <a:spLocks noChangeArrowheads="1"/>
          </p:cNvSpPr>
          <p:nvPr/>
        </p:nvSpPr>
        <p:spPr bwMode="auto">
          <a:xfrm>
            <a:off x="934720" y="2465387"/>
            <a:ext cx="99771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a:latin typeface="+mj-ea"/>
                <a:ea typeface="+mj-ea"/>
              </a:rPr>
              <a:t>countByWindow(windowLength, slideInterval) </a:t>
            </a:r>
            <a:r>
              <a:rPr lang="zh-CN" altLang="en-US" sz="2000">
                <a:latin typeface="+mj-ea"/>
                <a:ea typeface="+mj-ea"/>
              </a:rPr>
              <a:t>返回流中元素的一个滑动窗口数</a:t>
            </a:r>
            <a:endParaRPr lang="en-US" altLang="zh-CN" sz="2000">
              <a:latin typeface="+mj-ea"/>
              <a:ea typeface="+mj-ea"/>
            </a:endParaRPr>
          </a:p>
        </p:txBody>
      </p:sp>
      <p:sp>
        <p:nvSpPr>
          <p:cNvPr id="12" name="矩形 5">
            <a:extLst>
              <a:ext uri="{FF2B5EF4-FFF2-40B4-BE49-F238E27FC236}">
                <a16:creationId xmlns:a16="http://schemas.microsoft.com/office/drawing/2014/main" id="{7DF24035-23EC-4428-B1B7-0B7E693AFDB0}"/>
              </a:ext>
            </a:extLst>
          </p:cNvPr>
          <p:cNvSpPr>
            <a:spLocks noChangeArrowheads="1"/>
          </p:cNvSpPr>
          <p:nvPr/>
        </p:nvSpPr>
        <p:spPr bwMode="auto">
          <a:xfrm>
            <a:off x="934720" y="3117850"/>
            <a:ext cx="997712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dirty="0" err="1">
                <a:latin typeface="+mj-ea"/>
                <a:ea typeface="+mj-ea"/>
              </a:rPr>
              <a:t>reduceByWindow</a:t>
            </a:r>
            <a:r>
              <a:rPr lang="en-US" altLang="zh-CN" sz="2000" dirty="0">
                <a:latin typeface="+mj-ea"/>
                <a:ea typeface="+mj-ea"/>
              </a:rPr>
              <a:t>(</a:t>
            </a:r>
            <a:r>
              <a:rPr lang="en-US" altLang="zh-CN" sz="2000" dirty="0" err="1">
                <a:latin typeface="+mj-ea"/>
                <a:ea typeface="+mj-ea"/>
              </a:rPr>
              <a:t>func</a:t>
            </a:r>
            <a:r>
              <a:rPr lang="en-US" altLang="zh-CN" sz="2000" dirty="0">
                <a:latin typeface="+mj-ea"/>
                <a:ea typeface="+mj-ea"/>
              </a:rPr>
              <a:t>, </a:t>
            </a:r>
            <a:r>
              <a:rPr lang="en-US" altLang="zh-CN" sz="2000" dirty="0" err="1">
                <a:latin typeface="+mj-ea"/>
                <a:ea typeface="+mj-ea"/>
              </a:rPr>
              <a:t>windowLength</a:t>
            </a:r>
            <a:r>
              <a:rPr lang="en-US" altLang="zh-CN" sz="2000" dirty="0">
                <a:latin typeface="+mj-ea"/>
                <a:ea typeface="+mj-ea"/>
              </a:rPr>
              <a:t>, </a:t>
            </a:r>
            <a:r>
              <a:rPr lang="en-US" altLang="zh-CN" sz="2000" dirty="0" err="1">
                <a:latin typeface="+mj-ea"/>
                <a:ea typeface="+mj-ea"/>
              </a:rPr>
              <a:t>slideInterval</a:t>
            </a:r>
            <a:r>
              <a:rPr lang="en-US" altLang="zh-CN" sz="2000" dirty="0">
                <a:latin typeface="+mj-ea"/>
                <a:ea typeface="+mj-ea"/>
              </a:rPr>
              <a:t>) </a:t>
            </a:r>
            <a:r>
              <a:rPr lang="zh-CN" altLang="en-US" sz="2000" dirty="0">
                <a:latin typeface="+mj-ea"/>
                <a:ea typeface="+mj-ea"/>
              </a:rPr>
              <a:t>返回一个单元素流。利用函数</a:t>
            </a:r>
            <a:r>
              <a:rPr lang="en-US" altLang="zh-CN" sz="2000" dirty="0" err="1">
                <a:latin typeface="+mj-ea"/>
                <a:ea typeface="+mj-ea"/>
              </a:rPr>
              <a:t>func</a:t>
            </a:r>
            <a:r>
              <a:rPr lang="zh-CN" altLang="en-US" sz="2000" dirty="0">
                <a:latin typeface="+mj-ea"/>
                <a:ea typeface="+mj-ea"/>
              </a:rPr>
              <a:t>聚集滑动时间间隔的流的元素创建这个单元素流。函数</a:t>
            </a:r>
            <a:r>
              <a:rPr lang="en-US" altLang="zh-CN" sz="2000" dirty="0" err="1">
                <a:latin typeface="+mj-ea"/>
                <a:ea typeface="+mj-ea"/>
              </a:rPr>
              <a:t>func</a:t>
            </a:r>
            <a:r>
              <a:rPr lang="zh-CN" altLang="en-US" sz="2000" dirty="0">
                <a:latin typeface="+mj-ea"/>
                <a:ea typeface="+mj-ea"/>
              </a:rPr>
              <a:t>必须满足结合律，从而可以支持并行计算</a:t>
            </a:r>
            <a:endParaRPr lang="en-US" altLang="zh-CN" sz="2000" dirty="0">
              <a:latin typeface="+mj-ea"/>
              <a:ea typeface="+mj-ea"/>
            </a:endParaRPr>
          </a:p>
        </p:txBody>
      </p:sp>
      <p:sp>
        <p:nvSpPr>
          <p:cNvPr id="14" name="矩形 7">
            <a:extLst>
              <a:ext uri="{FF2B5EF4-FFF2-40B4-BE49-F238E27FC236}">
                <a16:creationId xmlns:a16="http://schemas.microsoft.com/office/drawing/2014/main" id="{08DE8FF2-5396-45BC-ABE1-F635DCB9CB15}"/>
              </a:ext>
            </a:extLst>
          </p:cNvPr>
          <p:cNvSpPr>
            <a:spLocks noChangeArrowheads="1"/>
          </p:cNvSpPr>
          <p:nvPr/>
        </p:nvSpPr>
        <p:spPr bwMode="auto">
          <a:xfrm>
            <a:off x="1010920" y="4141787"/>
            <a:ext cx="96973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dirty="0" err="1">
                <a:latin typeface="+mj-ea"/>
                <a:ea typeface="+mj-ea"/>
              </a:rPr>
              <a:t>countByValueAndWindow</a:t>
            </a:r>
            <a:r>
              <a:rPr lang="en-US" altLang="zh-CN" sz="2000" dirty="0">
                <a:latin typeface="+mj-ea"/>
                <a:ea typeface="+mj-ea"/>
              </a:rPr>
              <a:t>(</a:t>
            </a:r>
            <a:r>
              <a:rPr lang="en-US" altLang="zh-CN" sz="2000" dirty="0" err="1">
                <a:latin typeface="+mj-ea"/>
                <a:ea typeface="+mj-ea"/>
              </a:rPr>
              <a:t>windowLength</a:t>
            </a:r>
            <a:r>
              <a:rPr lang="en-US" altLang="zh-CN" sz="2000" dirty="0">
                <a:latin typeface="+mj-ea"/>
                <a:ea typeface="+mj-ea"/>
              </a:rPr>
              <a:t>, </a:t>
            </a:r>
            <a:r>
              <a:rPr lang="en-US" altLang="zh-CN" sz="2000" dirty="0" err="1">
                <a:latin typeface="+mj-ea"/>
                <a:ea typeface="+mj-ea"/>
              </a:rPr>
              <a:t>slideInterval</a:t>
            </a:r>
            <a:r>
              <a:rPr lang="en-US" altLang="zh-CN" sz="2000" dirty="0">
                <a:latin typeface="+mj-ea"/>
                <a:ea typeface="+mj-ea"/>
              </a:rPr>
              <a:t>, [</a:t>
            </a:r>
            <a:r>
              <a:rPr lang="en-US" altLang="zh-CN" sz="2000" dirty="0" err="1">
                <a:latin typeface="+mj-ea"/>
                <a:ea typeface="+mj-ea"/>
              </a:rPr>
              <a:t>numTasks</a:t>
            </a:r>
            <a:r>
              <a:rPr lang="en-US" altLang="zh-CN" sz="2000" dirty="0">
                <a:latin typeface="+mj-ea"/>
                <a:ea typeface="+mj-ea"/>
              </a:rPr>
              <a:t>]) </a:t>
            </a:r>
            <a:r>
              <a:rPr lang="zh-CN" altLang="en-US" sz="2000" dirty="0">
                <a:latin typeface="+mj-ea"/>
                <a:ea typeface="+mj-ea"/>
              </a:rPr>
              <a:t>当应用到一个</a:t>
            </a:r>
            <a:r>
              <a:rPr lang="en-US" altLang="zh-CN" sz="2000" dirty="0">
                <a:latin typeface="+mj-ea"/>
                <a:ea typeface="+mj-ea"/>
              </a:rPr>
              <a:t>(K,V)</a:t>
            </a:r>
            <a:r>
              <a:rPr lang="zh-CN" altLang="en-US" sz="2000" dirty="0">
                <a:latin typeface="+mj-ea"/>
                <a:ea typeface="+mj-ea"/>
              </a:rPr>
              <a:t>键值对组成的</a:t>
            </a:r>
            <a:r>
              <a:rPr lang="en-US" altLang="zh-CN" sz="2000" dirty="0" err="1">
                <a:latin typeface="+mj-ea"/>
                <a:ea typeface="+mj-ea"/>
              </a:rPr>
              <a:t>DStream</a:t>
            </a:r>
            <a:r>
              <a:rPr lang="zh-CN" altLang="en-US" sz="2000" dirty="0">
                <a:latin typeface="+mj-ea"/>
                <a:ea typeface="+mj-ea"/>
              </a:rPr>
              <a:t>上，返回一个由</a:t>
            </a:r>
            <a:r>
              <a:rPr lang="en-US" altLang="zh-CN" sz="2000" dirty="0">
                <a:latin typeface="+mj-ea"/>
                <a:ea typeface="+mj-ea"/>
              </a:rPr>
              <a:t>(K,V)</a:t>
            </a:r>
            <a:r>
              <a:rPr lang="zh-CN" altLang="en-US" sz="2000" dirty="0">
                <a:latin typeface="+mj-ea"/>
                <a:ea typeface="+mj-ea"/>
              </a:rPr>
              <a:t>键值对组成的新的</a:t>
            </a:r>
            <a:r>
              <a:rPr lang="en-US" altLang="zh-CN" sz="2000" dirty="0" err="1">
                <a:latin typeface="+mj-ea"/>
                <a:ea typeface="+mj-ea"/>
              </a:rPr>
              <a:t>DStream</a:t>
            </a:r>
            <a:r>
              <a:rPr lang="zh-CN" altLang="en-US" sz="2000" dirty="0">
                <a:latin typeface="+mj-ea"/>
                <a:ea typeface="+mj-ea"/>
              </a:rPr>
              <a:t>。每个</a:t>
            </a:r>
            <a:r>
              <a:rPr lang="en-US" altLang="zh-CN" sz="2000" dirty="0">
                <a:latin typeface="+mj-ea"/>
                <a:ea typeface="+mj-ea"/>
              </a:rPr>
              <a:t>key</a:t>
            </a:r>
            <a:r>
              <a:rPr lang="zh-CN" altLang="en-US" sz="2000" dirty="0">
                <a:latin typeface="+mj-ea"/>
                <a:ea typeface="+mj-ea"/>
              </a:rPr>
              <a:t>的值都是它们在滑动窗口中出现的频率</a:t>
            </a:r>
          </a:p>
        </p:txBody>
      </p:sp>
    </p:spTree>
    <p:extLst>
      <p:ext uri="{BB962C8B-B14F-4D97-AF65-F5344CB8AC3E}">
        <p14:creationId xmlns:p14="http://schemas.microsoft.com/office/powerpoint/2010/main" val="1947786197"/>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E46B90-BB2C-452D-B8A5-7E516A931AC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019A567-EAF3-4978-BA5D-8DF6587A587D}"/>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E9BC202-CB11-4919-B514-15BC1CE41BCE}"/>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131FBFCA-FEF8-488F-B4F9-26DE78BA9D0C}"/>
              </a:ext>
            </a:extLst>
          </p:cNvPr>
          <p:cNvSpPr>
            <a:spLocks noChangeArrowheads="1"/>
          </p:cNvSpPr>
          <p:nvPr/>
        </p:nvSpPr>
        <p:spPr bwMode="auto">
          <a:xfrm>
            <a:off x="533400" y="1219200"/>
            <a:ext cx="479919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mj-ea"/>
                <a:ea typeface="+mj-ea"/>
              </a:rPr>
              <a:t>一些窗口转换操作的含义：</a:t>
            </a:r>
          </a:p>
        </p:txBody>
      </p:sp>
      <p:sp>
        <p:nvSpPr>
          <p:cNvPr id="8" name="矩形 3">
            <a:extLst>
              <a:ext uri="{FF2B5EF4-FFF2-40B4-BE49-F238E27FC236}">
                <a16:creationId xmlns:a16="http://schemas.microsoft.com/office/drawing/2014/main" id="{847E5FBC-0418-460D-A7F8-7D038DDD6709}"/>
              </a:ext>
            </a:extLst>
          </p:cNvPr>
          <p:cNvSpPr>
            <a:spLocks noChangeArrowheads="1"/>
          </p:cNvSpPr>
          <p:nvPr/>
        </p:nvSpPr>
        <p:spPr bwMode="auto">
          <a:xfrm>
            <a:off x="533400" y="3581400"/>
            <a:ext cx="990092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latin typeface="+mj-ea"/>
                <a:ea typeface="+mj-ea"/>
              </a:rPr>
              <a:t>reduceByKeyAndWindow(func, invFunc, windowLength, slideInterval, [numTasks]) </a:t>
            </a:r>
            <a:r>
              <a:rPr lang="zh-CN" altLang="en-US" sz="2400">
                <a:latin typeface="+mj-ea"/>
                <a:ea typeface="+mj-ea"/>
              </a:rPr>
              <a:t>更加高效的</a:t>
            </a:r>
            <a:r>
              <a:rPr lang="en-US" altLang="zh-CN" sz="2400">
                <a:latin typeface="+mj-ea"/>
                <a:ea typeface="+mj-ea"/>
              </a:rPr>
              <a:t>reduceByKeyAndWindow</a:t>
            </a:r>
            <a:r>
              <a:rPr lang="zh-CN" altLang="en-US" sz="2400">
                <a:latin typeface="+mj-ea"/>
                <a:ea typeface="+mj-ea"/>
              </a:rPr>
              <a:t>，每个窗口的</a:t>
            </a:r>
            <a:r>
              <a:rPr lang="en-US" altLang="zh-CN" sz="2400">
                <a:latin typeface="+mj-ea"/>
                <a:ea typeface="+mj-ea"/>
              </a:rPr>
              <a:t>reduce</a:t>
            </a:r>
            <a:r>
              <a:rPr lang="zh-CN" altLang="en-US" sz="2400">
                <a:latin typeface="+mj-ea"/>
                <a:ea typeface="+mj-ea"/>
              </a:rPr>
              <a:t>值，是基于先前窗口的</a:t>
            </a:r>
            <a:r>
              <a:rPr lang="en-US" altLang="zh-CN" sz="2400">
                <a:latin typeface="+mj-ea"/>
                <a:ea typeface="+mj-ea"/>
              </a:rPr>
              <a:t>reduce</a:t>
            </a:r>
            <a:r>
              <a:rPr lang="zh-CN" altLang="en-US" sz="2400">
                <a:latin typeface="+mj-ea"/>
                <a:ea typeface="+mj-ea"/>
              </a:rPr>
              <a:t>值进行增量计算得到的；它会对进入滑动窗口的新数据进行</a:t>
            </a:r>
            <a:r>
              <a:rPr lang="en-US" altLang="zh-CN" sz="2400">
                <a:latin typeface="+mj-ea"/>
                <a:ea typeface="+mj-ea"/>
              </a:rPr>
              <a:t>reduce</a:t>
            </a:r>
            <a:r>
              <a:rPr lang="zh-CN" altLang="en-US" sz="2400">
                <a:latin typeface="+mj-ea"/>
                <a:ea typeface="+mj-ea"/>
              </a:rPr>
              <a:t>操作，并对离开窗口的老数据进行“逆向</a:t>
            </a:r>
            <a:r>
              <a:rPr lang="en-US" altLang="zh-CN" sz="2400">
                <a:latin typeface="+mj-ea"/>
                <a:ea typeface="+mj-ea"/>
              </a:rPr>
              <a:t>reduce”</a:t>
            </a:r>
            <a:r>
              <a:rPr lang="zh-CN" altLang="en-US" sz="2400">
                <a:latin typeface="+mj-ea"/>
                <a:ea typeface="+mj-ea"/>
              </a:rPr>
              <a:t>操作。但是，只能用于“可逆</a:t>
            </a:r>
            <a:r>
              <a:rPr lang="en-US" altLang="zh-CN" sz="2400">
                <a:latin typeface="+mj-ea"/>
                <a:ea typeface="+mj-ea"/>
              </a:rPr>
              <a:t>reduce</a:t>
            </a:r>
            <a:r>
              <a:rPr lang="zh-CN" altLang="en-US" sz="2400">
                <a:latin typeface="+mj-ea"/>
                <a:ea typeface="+mj-ea"/>
              </a:rPr>
              <a:t>函数”，即那些</a:t>
            </a:r>
            <a:r>
              <a:rPr lang="en-US" altLang="zh-CN" sz="2400">
                <a:latin typeface="+mj-ea"/>
                <a:ea typeface="+mj-ea"/>
              </a:rPr>
              <a:t>reduce</a:t>
            </a:r>
            <a:r>
              <a:rPr lang="zh-CN" altLang="en-US" sz="2400">
                <a:latin typeface="+mj-ea"/>
                <a:ea typeface="+mj-ea"/>
              </a:rPr>
              <a:t>函数都有一个对应的“逆向</a:t>
            </a:r>
            <a:r>
              <a:rPr lang="en-US" altLang="zh-CN" sz="2400">
                <a:latin typeface="+mj-ea"/>
                <a:ea typeface="+mj-ea"/>
              </a:rPr>
              <a:t>reduce</a:t>
            </a:r>
            <a:r>
              <a:rPr lang="zh-CN" altLang="en-US" sz="2400">
                <a:latin typeface="+mj-ea"/>
                <a:ea typeface="+mj-ea"/>
              </a:rPr>
              <a:t>函数”（以</a:t>
            </a:r>
            <a:r>
              <a:rPr lang="en-US" altLang="zh-CN" sz="2400">
                <a:latin typeface="+mj-ea"/>
                <a:ea typeface="+mj-ea"/>
              </a:rPr>
              <a:t>InvFunc</a:t>
            </a:r>
            <a:r>
              <a:rPr lang="zh-CN" altLang="en-US" sz="2400">
                <a:latin typeface="+mj-ea"/>
                <a:ea typeface="+mj-ea"/>
              </a:rPr>
              <a:t>参数传入）</a:t>
            </a:r>
            <a:endParaRPr lang="en-US" altLang="zh-CN" sz="2400">
              <a:latin typeface="+mj-ea"/>
              <a:ea typeface="+mj-ea"/>
            </a:endParaRPr>
          </a:p>
        </p:txBody>
      </p:sp>
      <p:sp>
        <p:nvSpPr>
          <p:cNvPr id="10" name="矩形 6">
            <a:extLst>
              <a:ext uri="{FF2B5EF4-FFF2-40B4-BE49-F238E27FC236}">
                <a16:creationId xmlns:a16="http://schemas.microsoft.com/office/drawing/2014/main" id="{64D97D49-404F-454E-9DC6-02851FF794E5}"/>
              </a:ext>
            </a:extLst>
          </p:cNvPr>
          <p:cNvSpPr>
            <a:spLocks noChangeArrowheads="1"/>
          </p:cNvSpPr>
          <p:nvPr/>
        </p:nvSpPr>
        <p:spPr bwMode="auto">
          <a:xfrm>
            <a:off x="533400" y="1676400"/>
            <a:ext cx="99952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a:latin typeface="+mj-ea"/>
                <a:ea typeface="+mj-ea"/>
              </a:rPr>
              <a:t>reduceByKeyAndWindow(func, windowLength, slideInterval, [numTasks]) </a:t>
            </a:r>
            <a:r>
              <a:rPr lang="zh-CN" altLang="en-US" sz="2000">
                <a:latin typeface="+mj-ea"/>
                <a:ea typeface="+mj-ea"/>
              </a:rPr>
              <a:t>应用到一个</a:t>
            </a:r>
            <a:r>
              <a:rPr lang="en-US" altLang="zh-CN" sz="2000">
                <a:latin typeface="+mj-ea"/>
                <a:ea typeface="+mj-ea"/>
              </a:rPr>
              <a:t>(K,V)</a:t>
            </a:r>
            <a:r>
              <a:rPr lang="zh-CN" altLang="en-US" sz="2000">
                <a:latin typeface="+mj-ea"/>
                <a:ea typeface="+mj-ea"/>
              </a:rPr>
              <a:t>键值对组成的</a:t>
            </a:r>
            <a:r>
              <a:rPr lang="en-US" altLang="zh-CN" sz="2000">
                <a:latin typeface="+mj-ea"/>
                <a:ea typeface="+mj-ea"/>
              </a:rPr>
              <a:t>DStream</a:t>
            </a:r>
            <a:r>
              <a:rPr lang="zh-CN" altLang="en-US" sz="2000">
                <a:latin typeface="+mj-ea"/>
                <a:ea typeface="+mj-ea"/>
              </a:rPr>
              <a:t>上时，会返回一个由</a:t>
            </a:r>
            <a:r>
              <a:rPr lang="en-US" altLang="zh-CN" sz="2000">
                <a:latin typeface="+mj-ea"/>
                <a:ea typeface="+mj-ea"/>
              </a:rPr>
              <a:t>(K,V)</a:t>
            </a:r>
            <a:r>
              <a:rPr lang="zh-CN" altLang="en-US" sz="2000">
                <a:latin typeface="+mj-ea"/>
                <a:ea typeface="+mj-ea"/>
              </a:rPr>
              <a:t>键值对组成的新的</a:t>
            </a:r>
            <a:r>
              <a:rPr lang="en-US" altLang="zh-CN" sz="2000">
                <a:latin typeface="+mj-ea"/>
                <a:ea typeface="+mj-ea"/>
              </a:rPr>
              <a:t>DStream</a:t>
            </a:r>
            <a:r>
              <a:rPr lang="zh-CN" altLang="en-US" sz="2000">
                <a:latin typeface="+mj-ea"/>
                <a:ea typeface="+mj-ea"/>
              </a:rPr>
              <a:t>。每一个</a:t>
            </a:r>
            <a:r>
              <a:rPr lang="en-US" altLang="zh-CN" sz="2000">
                <a:latin typeface="+mj-ea"/>
                <a:ea typeface="+mj-ea"/>
              </a:rPr>
              <a:t>key</a:t>
            </a:r>
            <a:r>
              <a:rPr lang="zh-CN" altLang="en-US" sz="2000">
                <a:latin typeface="+mj-ea"/>
                <a:ea typeface="+mj-ea"/>
              </a:rPr>
              <a:t>的值均由给定的</a:t>
            </a:r>
            <a:r>
              <a:rPr lang="en-US" altLang="zh-CN" sz="2000">
                <a:latin typeface="+mj-ea"/>
                <a:ea typeface="+mj-ea"/>
              </a:rPr>
              <a:t>reduce</a:t>
            </a:r>
            <a:r>
              <a:rPr lang="zh-CN" altLang="en-US" sz="2000">
                <a:latin typeface="+mj-ea"/>
                <a:ea typeface="+mj-ea"/>
              </a:rPr>
              <a:t>函数</a:t>
            </a:r>
            <a:r>
              <a:rPr lang="en-US" altLang="zh-CN" sz="2000">
                <a:latin typeface="+mj-ea"/>
                <a:ea typeface="+mj-ea"/>
              </a:rPr>
              <a:t>(func</a:t>
            </a:r>
            <a:r>
              <a:rPr lang="zh-CN" altLang="en-US" sz="2000">
                <a:latin typeface="+mj-ea"/>
                <a:ea typeface="+mj-ea"/>
              </a:rPr>
              <a:t>函数</a:t>
            </a:r>
            <a:r>
              <a:rPr lang="en-US" altLang="zh-CN" sz="2000">
                <a:latin typeface="+mj-ea"/>
                <a:ea typeface="+mj-ea"/>
              </a:rPr>
              <a:t>)</a:t>
            </a:r>
            <a:r>
              <a:rPr lang="zh-CN" altLang="en-US" sz="2000">
                <a:latin typeface="+mj-ea"/>
                <a:ea typeface="+mj-ea"/>
              </a:rPr>
              <a:t>进行聚合计算。注意：在默认情况下，这个算子利用了</a:t>
            </a:r>
            <a:r>
              <a:rPr lang="en-US" altLang="zh-CN" sz="2000">
                <a:latin typeface="+mj-ea"/>
                <a:ea typeface="+mj-ea"/>
              </a:rPr>
              <a:t>Spark</a:t>
            </a:r>
            <a:r>
              <a:rPr lang="zh-CN" altLang="en-US" sz="2000">
                <a:latin typeface="+mj-ea"/>
                <a:ea typeface="+mj-ea"/>
              </a:rPr>
              <a:t>默认的并发任务数去分组。可以通过</a:t>
            </a:r>
            <a:r>
              <a:rPr lang="en-US" altLang="zh-CN" sz="2000">
                <a:latin typeface="+mj-ea"/>
                <a:ea typeface="+mj-ea"/>
              </a:rPr>
              <a:t>numTasks</a:t>
            </a:r>
            <a:r>
              <a:rPr lang="zh-CN" altLang="en-US" sz="2000">
                <a:latin typeface="+mj-ea"/>
                <a:ea typeface="+mj-ea"/>
              </a:rPr>
              <a:t>参数的设置来指定不同的任务数</a:t>
            </a:r>
          </a:p>
        </p:txBody>
      </p:sp>
    </p:spTree>
    <p:extLst>
      <p:ext uri="{BB962C8B-B14F-4D97-AF65-F5344CB8AC3E}">
        <p14:creationId xmlns:p14="http://schemas.microsoft.com/office/powerpoint/2010/main" val="9328713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798ED1-B4CB-4C2B-AAB9-7660697F9C61}"/>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3DF6A71-64C1-4130-B7DC-4B5A7D4278A3}"/>
              </a:ext>
            </a:extLst>
          </p:cNvPr>
          <p:cNvSpPr>
            <a:spLocks noGrp="1"/>
          </p:cNvSpPr>
          <p:nvPr>
            <p:ph type="body" sz="quarter" idx="15"/>
          </p:nvPr>
        </p:nvSpPr>
        <p:spPr/>
        <p:txBody>
          <a:bodyPr/>
          <a:lstStyle/>
          <a:p>
            <a:r>
              <a:rPr lang="en-US" altLang="zh-CN" dirty="0"/>
              <a:t>7.1.1 </a:t>
            </a:r>
            <a:r>
              <a:rPr lang="zh-CN" altLang="en-US" dirty="0"/>
              <a:t>技术术语</a:t>
            </a:r>
          </a:p>
        </p:txBody>
      </p:sp>
      <p:sp>
        <p:nvSpPr>
          <p:cNvPr id="4" name="文本占位符 3">
            <a:extLst>
              <a:ext uri="{FF2B5EF4-FFF2-40B4-BE49-F238E27FC236}">
                <a16:creationId xmlns:a16="http://schemas.microsoft.com/office/drawing/2014/main" id="{AE50BAB1-546F-4311-8FA1-FC82F4ECC76B}"/>
              </a:ext>
            </a:extLst>
          </p:cNvPr>
          <p:cNvSpPr>
            <a:spLocks noGrp="1"/>
          </p:cNvSpPr>
          <p:nvPr>
            <p:ph type="body" sz="quarter" idx="16"/>
          </p:nvPr>
        </p:nvSpPr>
        <p:spPr>
          <a:xfrm>
            <a:off x="695400" y="1385317"/>
            <a:ext cx="10673640" cy="4921286"/>
          </a:xfrm>
        </p:spPr>
        <p:txBody>
          <a:bodyPr/>
          <a:lstStyle/>
          <a:p>
            <a:r>
              <a:rPr lang="zh-CN" altLang="en-US" b="0" i="0" dirty="0">
                <a:solidFill>
                  <a:srgbClr val="3E3E3E"/>
                </a:solidFill>
                <a:effectLst/>
                <a:latin typeface="gotham"/>
              </a:rPr>
              <a:t>流计算引擎：一种被设计来处理</a:t>
            </a:r>
            <a:r>
              <a:rPr lang="zh-CN" altLang="en-US" b="1" i="0" dirty="0">
                <a:solidFill>
                  <a:srgbClr val="3E3E3E"/>
                </a:solidFill>
                <a:effectLst/>
                <a:latin typeface="gotham"/>
              </a:rPr>
              <a:t>无穷数据集</a:t>
            </a:r>
            <a:r>
              <a:rPr lang="zh-CN" altLang="en-US" b="0" i="0" dirty="0">
                <a:solidFill>
                  <a:srgbClr val="3E3E3E"/>
                </a:solidFill>
                <a:effectLst/>
                <a:latin typeface="gotham"/>
              </a:rPr>
              <a:t>的数据处理系统引擎</a:t>
            </a:r>
            <a:endParaRPr lang="en-US" altLang="zh-CN" b="0" i="0" dirty="0">
              <a:solidFill>
                <a:srgbClr val="3E3E3E"/>
              </a:solidFill>
              <a:effectLst/>
              <a:latin typeface="gotham"/>
            </a:endParaRPr>
          </a:p>
          <a:p>
            <a:r>
              <a:rPr lang="zh-CN" altLang="en-US" b="1" i="0" dirty="0">
                <a:solidFill>
                  <a:srgbClr val="3E3E3E"/>
                </a:solidFill>
                <a:effectLst/>
                <a:latin typeface="gotham"/>
              </a:rPr>
              <a:t>无穷数据（</a:t>
            </a:r>
            <a:r>
              <a:rPr lang="en-US" altLang="zh-CN" b="1" i="0" dirty="0">
                <a:solidFill>
                  <a:srgbClr val="3E3E3E"/>
                </a:solidFill>
                <a:effectLst/>
                <a:latin typeface="gotham"/>
              </a:rPr>
              <a:t>Unbounded data</a:t>
            </a:r>
            <a:r>
              <a:rPr lang="zh-CN" altLang="en-US" b="1" i="0" dirty="0">
                <a:solidFill>
                  <a:srgbClr val="3E3E3E"/>
                </a:solidFill>
                <a:effectLst/>
                <a:latin typeface="gotham"/>
              </a:rPr>
              <a:t>）：</a:t>
            </a:r>
            <a:endParaRPr lang="en-US" altLang="zh-CN" b="1" i="0" dirty="0">
              <a:solidFill>
                <a:srgbClr val="3E3E3E"/>
              </a:solidFill>
              <a:effectLst/>
              <a:latin typeface="gotham"/>
            </a:endParaRPr>
          </a:p>
          <a:p>
            <a:pPr lvl="1"/>
            <a:r>
              <a:rPr lang="zh-CN" altLang="en-US" b="0" i="0" dirty="0">
                <a:solidFill>
                  <a:srgbClr val="3E3E3E"/>
                </a:solidFill>
                <a:effectLst/>
                <a:latin typeface="gotham"/>
              </a:rPr>
              <a:t>一种持续生成，本质上是无穷尽的数据集。它经常会被称为“流数据”。</a:t>
            </a:r>
            <a:endParaRPr lang="en-US" altLang="zh-CN" b="0" i="0" dirty="0">
              <a:solidFill>
                <a:srgbClr val="3E3E3E"/>
              </a:solidFill>
              <a:effectLst/>
              <a:latin typeface="gotham"/>
            </a:endParaRPr>
          </a:p>
          <a:p>
            <a:pPr marL="457189" lvl="1" indent="-457189">
              <a:buFont typeface="Wingdings" panose="05000000000000000000" pitchFamily="2" charset="2"/>
              <a:buChar char="p"/>
            </a:pPr>
            <a:r>
              <a:rPr lang="zh-CN" altLang="en-US" sz="2400" b="1" dirty="0">
                <a:solidFill>
                  <a:srgbClr val="3E3E3E"/>
                </a:solidFill>
                <a:latin typeface="gotham"/>
              </a:rPr>
              <a:t>无穷数据处理（</a:t>
            </a:r>
            <a:r>
              <a:rPr lang="en-US" altLang="zh-CN" sz="2400" b="1" dirty="0">
                <a:solidFill>
                  <a:srgbClr val="3E3E3E"/>
                </a:solidFill>
                <a:latin typeface="gotham"/>
              </a:rPr>
              <a:t>Unbounded data processing</a:t>
            </a:r>
            <a:r>
              <a:rPr lang="zh-CN" altLang="en-US" sz="2400" b="1" dirty="0">
                <a:solidFill>
                  <a:srgbClr val="3E3E3E"/>
                </a:solidFill>
                <a:latin typeface="gotham"/>
              </a:rPr>
              <a:t>）：</a:t>
            </a:r>
          </a:p>
          <a:p>
            <a:pPr lvl="1"/>
            <a:r>
              <a:rPr lang="zh-CN" altLang="en-US" b="0" i="0" dirty="0">
                <a:solidFill>
                  <a:srgbClr val="3E3E3E"/>
                </a:solidFill>
                <a:effectLst/>
                <a:latin typeface="gotham"/>
              </a:rPr>
              <a:t>一种发展中的数据处理模式，应用于前面所说的无穷数据类型。用批处理引擎循环运行来处理无穷数据这个方法在批处理系统刚开始构思的时候就出现了。相反的，设计完善的流计算系统则比批处理系统更能承担处理有穷数据的工作。</a:t>
            </a:r>
            <a:endParaRPr lang="en-US" altLang="zh-CN" b="0" i="0" dirty="0">
              <a:solidFill>
                <a:srgbClr val="3E3E3E"/>
              </a:solidFill>
              <a:effectLst/>
              <a:latin typeface="gotham"/>
            </a:endParaRPr>
          </a:p>
          <a:p>
            <a:pPr lvl="1"/>
            <a:endParaRPr lang="en-US" altLang="zh-CN" b="0" i="0" dirty="0">
              <a:solidFill>
                <a:srgbClr val="3E3E3E"/>
              </a:solidFill>
              <a:effectLst/>
              <a:latin typeface="gotham"/>
            </a:endParaRPr>
          </a:p>
        </p:txBody>
      </p:sp>
    </p:spTree>
    <p:extLst>
      <p:ext uri="{BB962C8B-B14F-4D97-AF65-F5344CB8AC3E}">
        <p14:creationId xmlns:p14="http://schemas.microsoft.com/office/powerpoint/2010/main" val="2005145236"/>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7F013D1-40D4-49E5-8FF7-529CD0D45EE3}"/>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AB3AF615-EF5B-427A-A353-3E1A8FB12B56}"/>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25AE52DF-ACDF-49B1-8AFE-B0294D6088B4}"/>
              </a:ext>
            </a:extLst>
          </p:cNvPr>
          <p:cNvSpPr>
            <a:spLocks noGrp="1"/>
          </p:cNvSpPr>
          <p:nvPr>
            <p:ph type="body" sz="quarter" idx="16"/>
          </p:nvPr>
        </p:nvSpPr>
        <p:spPr/>
        <p:txBody>
          <a:bodyPr/>
          <a:lstStyle/>
          <a:p>
            <a:endParaRPr lang="zh-CN" altLang="en-US"/>
          </a:p>
        </p:txBody>
      </p:sp>
      <p:sp>
        <p:nvSpPr>
          <p:cNvPr id="6" name="矩形 5">
            <a:extLst>
              <a:ext uri="{FF2B5EF4-FFF2-40B4-BE49-F238E27FC236}">
                <a16:creationId xmlns:a16="http://schemas.microsoft.com/office/drawing/2014/main" id="{B2B0A978-0C38-4B81-9B7A-816EE6A9BAF0}"/>
              </a:ext>
            </a:extLst>
          </p:cNvPr>
          <p:cNvSpPr>
            <a:spLocks noChangeArrowheads="1"/>
          </p:cNvSpPr>
          <p:nvPr/>
        </p:nvSpPr>
        <p:spPr bwMode="auto">
          <a:xfrm>
            <a:off x="762000" y="1143000"/>
            <a:ext cx="3578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WindowedNetworkWordCount.py</a:t>
            </a:r>
            <a:endParaRPr lang="zh-CN" altLang="en-US" sz="1800" dirty="0"/>
          </a:p>
        </p:txBody>
      </p:sp>
      <p:sp>
        <p:nvSpPr>
          <p:cNvPr id="8" name="TextBox 6">
            <a:extLst>
              <a:ext uri="{FF2B5EF4-FFF2-40B4-BE49-F238E27FC236}">
                <a16:creationId xmlns:a16="http://schemas.microsoft.com/office/drawing/2014/main" id="{7EC71D87-EE23-4DCD-8037-A72B8856D6DC}"/>
              </a:ext>
            </a:extLst>
          </p:cNvPr>
          <p:cNvSpPr txBox="1"/>
          <p:nvPr/>
        </p:nvSpPr>
        <p:spPr>
          <a:xfrm>
            <a:off x="685800" y="1503363"/>
            <a:ext cx="8288338" cy="4862512"/>
          </a:xfrm>
          <a:prstGeom prst="rect">
            <a:avLst/>
          </a:prstGeom>
          <a:solidFill>
            <a:schemeClr val="bg2">
              <a:lumMod val="20000"/>
              <a:lumOff val="80000"/>
            </a:schemeClr>
          </a:solidFill>
        </p:spPr>
        <p:txBody>
          <a:bodyPr wrap="none">
            <a:spAutoFit/>
          </a:bodyPr>
          <a:lstStyle/>
          <a:p>
            <a:pPr eaLnBrk="1" hangingPunct="1">
              <a:buFont typeface="Arial" panose="020B0604020202020204" pitchFamily="34" charset="0"/>
              <a:buNone/>
              <a:defRPr/>
            </a:pPr>
            <a:r>
              <a:rPr lang="en-US" altLang="zh-CN" sz="1600" dirty="0"/>
              <a:t>#!/</a:t>
            </a:r>
            <a:r>
              <a:rPr lang="en-US" altLang="zh-CN" sz="1600" dirty="0" err="1"/>
              <a:t>usr</a:t>
            </a:r>
            <a:r>
              <a:rPr lang="en-US" altLang="zh-CN" sz="1600" dirty="0"/>
              <a:t>/bin/</a:t>
            </a:r>
            <a:r>
              <a:rPr lang="en-US" altLang="zh-CN" sz="1600" dirty="0" err="1"/>
              <a:t>env</a:t>
            </a:r>
            <a:r>
              <a:rPr lang="en-US" altLang="zh-CN" sz="1600" dirty="0"/>
              <a:t> python3 </a:t>
            </a:r>
            <a:endParaRPr lang="zh-CN" altLang="zh-CN" sz="1600" dirty="0"/>
          </a:p>
          <a:p>
            <a:pPr eaLnBrk="1" hangingPunct="1">
              <a:buFont typeface="Arial" panose="020B0604020202020204" pitchFamily="34" charset="0"/>
              <a:buNone/>
              <a:defRPr/>
            </a:pPr>
            <a:r>
              <a:rPr lang="en-US" altLang="zh-CN" sz="1600" dirty="0"/>
              <a:t>from __future__ import </a:t>
            </a:r>
            <a:r>
              <a:rPr lang="en-US" altLang="zh-CN" sz="1600" dirty="0" err="1"/>
              <a:t>print_function</a:t>
            </a:r>
            <a:endParaRPr lang="zh-CN" altLang="zh-CN" sz="1600" dirty="0"/>
          </a:p>
          <a:p>
            <a:pPr eaLnBrk="1" hangingPunct="1">
              <a:buFont typeface="Arial" panose="020B0604020202020204" pitchFamily="34" charset="0"/>
              <a:buNone/>
              <a:defRPr/>
            </a:pPr>
            <a:r>
              <a:rPr lang="en-US" altLang="zh-CN" sz="1600" dirty="0"/>
              <a:t>import sys</a:t>
            </a:r>
            <a:endParaRPr lang="zh-CN" altLang="zh-CN" sz="1600" dirty="0"/>
          </a:p>
          <a:p>
            <a:pPr eaLnBrk="1" hangingPunct="1">
              <a:buFont typeface="Arial" panose="020B0604020202020204" pitchFamily="34" charset="0"/>
              <a:buNone/>
              <a:defRPr/>
            </a:pPr>
            <a:r>
              <a:rPr lang="en-US" altLang="zh-CN" sz="1600" dirty="0"/>
              <a:t>from </a:t>
            </a:r>
            <a:r>
              <a:rPr lang="en-US" altLang="zh-CN" sz="1600" dirty="0" err="1"/>
              <a:t>pyspark</a:t>
            </a:r>
            <a:r>
              <a:rPr lang="en-US" altLang="zh-CN" sz="1600" dirty="0"/>
              <a:t> import </a:t>
            </a:r>
            <a:r>
              <a:rPr lang="en-US" altLang="zh-CN" sz="1600" dirty="0" err="1"/>
              <a:t>SparkContext</a:t>
            </a:r>
            <a:endParaRPr lang="zh-CN" altLang="zh-CN" sz="1600" dirty="0"/>
          </a:p>
          <a:p>
            <a:pPr eaLnBrk="1" hangingPunct="1">
              <a:buFont typeface="Arial" panose="020B0604020202020204" pitchFamily="34" charset="0"/>
              <a:buNone/>
              <a:defRPr/>
            </a:pPr>
            <a:r>
              <a:rPr lang="en-US" altLang="zh-CN" sz="1600" dirty="0"/>
              <a:t>from </a:t>
            </a:r>
            <a:r>
              <a:rPr lang="en-US" altLang="zh-CN" sz="1600" dirty="0" err="1"/>
              <a:t>pyspark.streaming</a:t>
            </a:r>
            <a:r>
              <a:rPr lang="en-US" altLang="zh-CN" sz="1600" dirty="0"/>
              <a:t> import </a:t>
            </a:r>
            <a:r>
              <a:rPr lang="en-US" altLang="zh-CN" sz="1600" dirty="0" err="1"/>
              <a:t>StreamingContext</a:t>
            </a:r>
            <a:r>
              <a:rPr lang="en-US" altLang="zh-CN" sz="1600" dirty="0"/>
              <a:t> </a:t>
            </a:r>
            <a:endParaRPr lang="zh-CN" altLang="zh-CN" sz="1600" dirty="0"/>
          </a:p>
          <a:p>
            <a:pPr eaLnBrk="1" hangingPunct="1">
              <a:buFont typeface="Arial" panose="020B0604020202020204" pitchFamily="34" charset="0"/>
              <a:buNone/>
              <a:defRPr/>
            </a:pPr>
            <a:r>
              <a:rPr lang="en-US" altLang="zh-CN" sz="1600" dirty="0"/>
              <a:t>if __name__ == "__main__":</a:t>
            </a:r>
            <a:endParaRPr lang="zh-CN" altLang="zh-CN" sz="1600" dirty="0"/>
          </a:p>
          <a:p>
            <a:pPr eaLnBrk="1" hangingPunct="1">
              <a:buFont typeface="Arial" panose="020B0604020202020204" pitchFamily="34" charset="0"/>
              <a:buNone/>
              <a:defRPr/>
            </a:pPr>
            <a:r>
              <a:rPr lang="en-US" altLang="zh-CN" sz="1600" dirty="0"/>
              <a:t>    if </a:t>
            </a:r>
            <a:r>
              <a:rPr lang="en-US" altLang="zh-CN" sz="1600" dirty="0" err="1"/>
              <a:t>len</a:t>
            </a:r>
            <a:r>
              <a:rPr lang="en-US" altLang="zh-CN" sz="1600" dirty="0"/>
              <a:t>(</a:t>
            </a:r>
            <a:r>
              <a:rPr lang="en-US" altLang="zh-CN" sz="1600" dirty="0" err="1"/>
              <a:t>sys.argv</a:t>
            </a:r>
            <a:r>
              <a:rPr lang="en-US" altLang="zh-CN" sz="1600" dirty="0"/>
              <a:t>) != 3:</a:t>
            </a:r>
            <a:endParaRPr lang="zh-CN" altLang="zh-CN" sz="1600" dirty="0"/>
          </a:p>
          <a:p>
            <a:pPr eaLnBrk="1" hangingPunct="1">
              <a:buFont typeface="Arial" panose="020B0604020202020204" pitchFamily="34" charset="0"/>
              <a:buNone/>
              <a:defRPr/>
            </a:pPr>
            <a:r>
              <a:rPr lang="en-US" altLang="zh-CN" sz="1600" dirty="0"/>
              <a:t>        print("Usage: WindowedNetworkWordCount.py &lt;hostname&gt; &lt;port&gt;", file=</a:t>
            </a:r>
            <a:r>
              <a:rPr lang="en-US" altLang="zh-CN" sz="1600" dirty="0" err="1"/>
              <a:t>sys.stderr</a:t>
            </a:r>
            <a:r>
              <a:rPr lang="en-US" altLang="zh-CN" sz="1600" dirty="0"/>
              <a:t>)</a:t>
            </a:r>
            <a:endParaRPr lang="zh-CN" altLang="zh-CN" sz="1600" dirty="0"/>
          </a:p>
          <a:p>
            <a:pPr eaLnBrk="1" hangingPunct="1">
              <a:buFont typeface="Arial" panose="020B0604020202020204" pitchFamily="34" charset="0"/>
              <a:buNone/>
              <a:defRPr/>
            </a:pPr>
            <a:r>
              <a:rPr lang="en-US" altLang="zh-CN" sz="1600" dirty="0"/>
              <a:t>        exit(-1)</a:t>
            </a:r>
            <a:endParaRPr lang="zh-CN" altLang="zh-CN" sz="1600" dirty="0"/>
          </a:p>
          <a:p>
            <a:pPr eaLnBrk="1" hangingPunct="1">
              <a:buFont typeface="Arial" panose="020B0604020202020204" pitchFamily="34" charset="0"/>
              <a:buNone/>
              <a:defRPr/>
            </a:pPr>
            <a:r>
              <a:rPr lang="en-US" altLang="zh-CN" sz="1600" dirty="0"/>
              <a:t>    sc = </a:t>
            </a:r>
            <a:r>
              <a:rPr lang="en-US" altLang="zh-CN" sz="1600" dirty="0" err="1"/>
              <a:t>SparkContext</a:t>
            </a:r>
            <a:r>
              <a:rPr lang="en-US" altLang="zh-CN" sz="1600" dirty="0"/>
              <a:t>(</a:t>
            </a:r>
            <a:r>
              <a:rPr lang="en-US" altLang="zh-CN" sz="1600" dirty="0" err="1"/>
              <a:t>appName</a:t>
            </a:r>
            <a:r>
              <a:rPr lang="en-US" altLang="zh-CN" sz="1600" dirty="0"/>
              <a:t>="</a:t>
            </a:r>
            <a:r>
              <a:rPr lang="en-US" altLang="zh-CN" sz="1600" dirty="0" err="1"/>
              <a:t>PythonStreamingWindowedNetworkWordCount</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a:t>
            </a:r>
            <a:r>
              <a:rPr lang="en-US" altLang="zh-CN" sz="1600" dirty="0"/>
              <a:t> = </a:t>
            </a:r>
            <a:r>
              <a:rPr lang="en-US" altLang="zh-CN" sz="1600" dirty="0" err="1"/>
              <a:t>StreamingContext</a:t>
            </a:r>
            <a:r>
              <a:rPr lang="en-US" altLang="zh-CN" sz="1600" dirty="0"/>
              <a:t>(sc, 10)</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ssc.checkpoint</a:t>
            </a:r>
            <a:r>
              <a:rPr lang="en-US" altLang="zh-CN" sz="1600" dirty="0"/>
              <a:t>("file:///usr/local/spark/mycode/streaming/socket/checkpoint")</a:t>
            </a:r>
            <a:endParaRPr lang="zh-CN" altLang="zh-CN" sz="1600" dirty="0"/>
          </a:p>
          <a:p>
            <a:pPr eaLnBrk="1" hangingPunct="1">
              <a:buFont typeface="Arial" panose="020B0604020202020204" pitchFamily="34" charset="0"/>
              <a:buNone/>
              <a:defRPr/>
            </a:pPr>
            <a:r>
              <a:rPr lang="en-US" altLang="zh-CN" sz="1600" dirty="0"/>
              <a:t>    lines = </a:t>
            </a:r>
            <a:r>
              <a:rPr lang="en-US" altLang="zh-CN" sz="1600" dirty="0" err="1"/>
              <a:t>ssc.socketTextStream</a:t>
            </a:r>
            <a:r>
              <a:rPr lang="en-US" altLang="zh-CN" sz="1600" dirty="0"/>
              <a:t>(</a:t>
            </a:r>
            <a:r>
              <a:rPr lang="en-US" altLang="zh-CN" sz="1600" dirty="0" err="1"/>
              <a:t>sys.argv</a:t>
            </a:r>
            <a:r>
              <a:rPr lang="en-US" altLang="zh-CN" sz="1600" dirty="0"/>
              <a:t>[1], int(</a:t>
            </a:r>
            <a:r>
              <a:rPr lang="en-US" altLang="zh-CN" sz="1600" dirty="0" err="1"/>
              <a:t>sys.argv</a:t>
            </a:r>
            <a:r>
              <a:rPr lang="en-US" altLang="zh-CN" sz="1600" dirty="0"/>
              <a:t>[2]))</a:t>
            </a:r>
            <a:endParaRPr lang="zh-CN" altLang="zh-CN" sz="1600" dirty="0"/>
          </a:p>
          <a:p>
            <a:pPr eaLnBrk="1" hangingPunct="1">
              <a:buFont typeface="Arial" panose="020B0604020202020204" pitchFamily="34" charset="0"/>
              <a:buNone/>
              <a:defRPr/>
            </a:pPr>
            <a:r>
              <a:rPr lang="en-US" altLang="zh-CN" sz="1600" dirty="0"/>
              <a:t>    counts = </a:t>
            </a:r>
            <a:r>
              <a:rPr lang="en-US" altLang="zh-CN" sz="1600" dirty="0" err="1"/>
              <a:t>lines.flatMap</a:t>
            </a:r>
            <a:r>
              <a:rPr lang="en-US" altLang="zh-CN" sz="1600" dirty="0"/>
              <a:t>(lambda line: </a:t>
            </a:r>
            <a:r>
              <a:rPr lang="en-US" altLang="zh-CN" sz="1600" dirty="0" err="1"/>
              <a:t>line.split</a:t>
            </a:r>
            <a:r>
              <a:rPr lang="en-US" altLang="zh-CN" sz="1600" dirty="0"/>
              <a:t>(" "))\</a:t>
            </a:r>
            <a:endParaRPr lang="zh-CN" altLang="zh-CN" sz="1600" dirty="0"/>
          </a:p>
          <a:p>
            <a:pPr eaLnBrk="1" hangingPunct="1">
              <a:buFont typeface="Arial" panose="020B0604020202020204" pitchFamily="34" charset="0"/>
              <a:buNone/>
              <a:defRPr/>
            </a:pPr>
            <a:r>
              <a:rPr lang="en-US" altLang="zh-CN" sz="1600" dirty="0"/>
              <a:t>                  .map(lambda word: (word, 1))\</a:t>
            </a:r>
            <a:endParaRPr lang="zh-CN" altLang="zh-CN" sz="1600" dirty="0"/>
          </a:p>
          <a:p>
            <a:pPr eaLnBrk="1" hangingPunct="1">
              <a:buFont typeface="Arial" panose="020B0604020202020204" pitchFamily="34" charset="0"/>
              <a:buNone/>
              <a:defRPr/>
            </a:pPr>
            <a:r>
              <a:rPr lang="en-US" altLang="zh-CN" sz="1600" dirty="0"/>
              <a:t>                  . </a:t>
            </a:r>
            <a:r>
              <a:rPr lang="en-US" altLang="zh-CN" sz="1600" dirty="0" err="1"/>
              <a:t>reduceByKeyAndWindow</a:t>
            </a:r>
            <a:r>
              <a:rPr lang="en-US" altLang="zh-CN" sz="1600" dirty="0"/>
              <a:t>(lambda x, y: x + y, lambda x, y: x - y, 30, 10)</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counts.pprint</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ssc.start</a:t>
            </a:r>
            <a:r>
              <a:rPr lang="en-US" altLang="zh-CN" sz="1600" dirty="0"/>
              <a:t>()</a:t>
            </a:r>
            <a:endParaRPr lang="zh-CN" altLang="zh-CN" sz="1600" dirty="0"/>
          </a:p>
          <a:p>
            <a:pPr eaLnBrk="1" hangingPunct="1">
              <a:buFont typeface="Arial" panose="020B0604020202020204" pitchFamily="34" charset="0"/>
              <a:buNone/>
              <a:defRPr/>
            </a:pPr>
            <a:r>
              <a:rPr lang="en-US" altLang="zh-CN" sz="1600" dirty="0"/>
              <a:t>    </a:t>
            </a:r>
            <a:r>
              <a:rPr lang="en-US" altLang="zh-CN" sz="1600" dirty="0" err="1"/>
              <a:t>ssc.awaitTermination</a:t>
            </a:r>
            <a:r>
              <a:rPr lang="en-US" altLang="zh-CN" sz="1600" dirty="0"/>
              <a:t>()</a:t>
            </a:r>
            <a:endParaRPr lang="zh-CN" altLang="en-US" sz="1600" dirty="0"/>
          </a:p>
        </p:txBody>
      </p:sp>
    </p:spTree>
    <p:extLst>
      <p:ext uri="{BB962C8B-B14F-4D97-AF65-F5344CB8AC3E}">
        <p14:creationId xmlns:p14="http://schemas.microsoft.com/office/powerpoint/2010/main" val="374963746"/>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0951AD-7DBC-4BEB-9466-0EEDE8AB08EF}"/>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B4D613A-C0D9-438E-8DEA-C294558CF56E}"/>
              </a:ext>
            </a:extLst>
          </p:cNvPr>
          <p:cNvSpPr>
            <a:spLocks noGrp="1"/>
          </p:cNvSpPr>
          <p:nvPr>
            <p:ph type="body" sz="quarter" idx="15"/>
          </p:nvPr>
        </p:nvSpPr>
        <p:spPr/>
        <p:txBody>
          <a:bodyPr/>
          <a:lstStyle/>
          <a:p>
            <a:endParaRPr lang="zh-CN" altLang="en-US"/>
          </a:p>
        </p:txBody>
      </p:sp>
      <p:sp>
        <p:nvSpPr>
          <p:cNvPr id="5" name="矩形 3">
            <a:extLst>
              <a:ext uri="{FF2B5EF4-FFF2-40B4-BE49-F238E27FC236}">
                <a16:creationId xmlns:a16="http://schemas.microsoft.com/office/drawing/2014/main" id="{14E5B6EB-65B7-4917-B141-DD2CA8BF2964}"/>
              </a:ext>
            </a:extLst>
          </p:cNvPr>
          <p:cNvSpPr>
            <a:spLocks noChangeArrowheads="1"/>
          </p:cNvSpPr>
          <p:nvPr/>
        </p:nvSpPr>
        <p:spPr bwMode="auto">
          <a:xfrm>
            <a:off x="1427480" y="5759307"/>
            <a:ext cx="548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图</a:t>
            </a:r>
            <a:r>
              <a:rPr lang="en-US" altLang="zh-CN" sz="1800"/>
              <a:t> reduceByKeyAndWindow</a:t>
            </a:r>
            <a:r>
              <a:rPr lang="zh-CN" altLang="en-US" sz="1800"/>
              <a:t>操作过程示意图</a:t>
            </a:r>
          </a:p>
        </p:txBody>
      </p:sp>
      <p:grpSp>
        <p:nvGrpSpPr>
          <p:cNvPr id="6" name="组合 4">
            <a:extLst>
              <a:ext uri="{FF2B5EF4-FFF2-40B4-BE49-F238E27FC236}">
                <a16:creationId xmlns:a16="http://schemas.microsoft.com/office/drawing/2014/main" id="{77C8080A-EAE1-4602-9671-D47199293157}"/>
              </a:ext>
            </a:extLst>
          </p:cNvPr>
          <p:cNvGrpSpPr>
            <a:grpSpLocks/>
          </p:cNvGrpSpPr>
          <p:nvPr/>
        </p:nvGrpSpPr>
        <p:grpSpPr bwMode="auto">
          <a:xfrm>
            <a:off x="1884680" y="958707"/>
            <a:ext cx="8229600" cy="468313"/>
            <a:chOff x="1346778" y="1083750"/>
            <a:chExt cx="9704279" cy="468000"/>
          </a:xfrm>
        </p:grpSpPr>
        <p:sp>
          <p:nvSpPr>
            <p:cNvPr id="7" name="TextBox 7">
              <a:extLst>
                <a:ext uri="{FF2B5EF4-FFF2-40B4-BE49-F238E27FC236}">
                  <a16:creationId xmlns:a16="http://schemas.microsoft.com/office/drawing/2014/main" id="{E11FBDB3-A31E-4E02-84D0-EF031E9C0909}"/>
                </a:ext>
              </a:extLst>
            </p:cNvPr>
            <p:cNvSpPr txBox="1"/>
            <p:nvPr/>
          </p:nvSpPr>
          <p:spPr>
            <a:xfrm>
              <a:off x="1346778" y="1083750"/>
              <a:ext cx="9704279" cy="468000"/>
            </a:xfrm>
            <a:prstGeom prst="roundRect">
              <a:avLst/>
            </a:prstGeom>
            <a:solidFill>
              <a:srgbClr val="E7E6E6"/>
            </a:solidFill>
          </p:spPr>
          <p:txBody>
            <a:bodyPr>
              <a:spAutoFit/>
            </a:bodyPr>
            <a:lstStyle/>
            <a:p>
              <a:pPr eaLnBrk="1" fontAlgn="auto" hangingPunct="1">
                <a:spcBef>
                  <a:spcPts val="0"/>
                </a:spcBef>
                <a:spcAft>
                  <a:spcPts val="0"/>
                </a:spcAft>
                <a:defRPr/>
              </a:pPr>
              <a:endParaRPr lang="en-US" sz="1100" kern="0" dirty="0">
                <a:solidFill>
                  <a:srgbClr val="262626">
                    <a:lumMod val="50000"/>
                    <a:lumOff val="50000"/>
                  </a:srgbClr>
                </a:solidFill>
                <a:latin typeface="Roboto Condensed"/>
              </a:endParaRPr>
            </a:p>
          </p:txBody>
        </p:sp>
        <p:sp>
          <p:nvSpPr>
            <p:cNvPr id="8" name="矩形 6">
              <a:extLst>
                <a:ext uri="{FF2B5EF4-FFF2-40B4-BE49-F238E27FC236}">
                  <a16:creationId xmlns:a16="http://schemas.microsoft.com/office/drawing/2014/main" id="{0C4D7E7C-1F52-43BE-BF57-FAC2A7B94AC8}"/>
                </a:ext>
              </a:extLst>
            </p:cNvPr>
            <p:cNvSpPr>
              <a:spLocks noChangeArrowheads="1"/>
            </p:cNvSpPr>
            <p:nvPr/>
          </p:nvSpPr>
          <p:spPr bwMode="auto">
            <a:xfrm>
              <a:off x="1586751" y="1133581"/>
              <a:ext cx="8955741" cy="36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reduceByKeyAndWindow(lambda x, y: x + y, lambda x, y: x - y, 30, 10)</a:t>
              </a:r>
              <a:endParaRPr lang="zh-CN" altLang="en-US" sz="1800"/>
            </a:p>
          </p:txBody>
        </p:sp>
      </p:grpSp>
      <p:grpSp>
        <p:nvGrpSpPr>
          <p:cNvPr id="9" name="组合 7">
            <a:extLst>
              <a:ext uri="{FF2B5EF4-FFF2-40B4-BE49-F238E27FC236}">
                <a16:creationId xmlns:a16="http://schemas.microsoft.com/office/drawing/2014/main" id="{2A20BB3E-DF34-4238-9E4A-B5744B315D0A}"/>
              </a:ext>
            </a:extLst>
          </p:cNvPr>
          <p:cNvGrpSpPr>
            <a:grpSpLocks/>
          </p:cNvGrpSpPr>
          <p:nvPr/>
        </p:nvGrpSpPr>
        <p:grpSpPr bwMode="auto">
          <a:xfrm>
            <a:off x="1559243" y="1493695"/>
            <a:ext cx="8956675" cy="4889500"/>
            <a:chOff x="1631584" y="1574650"/>
            <a:chExt cx="8955733" cy="4888898"/>
          </a:xfrm>
        </p:grpSpPr>
        <p:pic>
          <p:nvPicPr>
            <p:cNvPr id="10" name="图片 8">
              <a:extLst>
                <a:ext uri="{FF2B5EF4-FFF2-40B4-BE49-F238E27FC236}">
                  <a16:creationId xmlns:a16="http://schemas.microsoft.com/office/drawing/2014/main" id="{6929D335-8C84-40D8-BBEF-FD35966B7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543" y="1574650"/>
              <a:ext cx="7227086" cy="488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a:extLst>
                <a:ext uri="{FF2B5EF4-FFF2-40B4-BE49-F238E27FC236}">
                  <a16:creationId xmlns:a16="http://schemas.microsoft.com/office/drawing/2014/main" id="{E4680350-7F12-4FE9-8097-0282402299B3}"/>
                </a:ext>
              </a:extLst>
            </p:cNvPr>
            <p:cNvSpPr txBox="1">
              <a:spLocks noChangeArrowheads="1"/>
            </p:cNvSpPr>
            <p:nvPr/>
          </p:nvSpPr>
          <p:spPr bwMode="auto">
            <a:xfrm>
              <a:off x="1631584" y="4365812"/>
              <a:ext cx="18736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从统计结果中</a:t>
              </a:r>
              <a:endParaRPr lang="en-US" altLang="zh-CN" sz="18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减掉离开的数据</a:t>
              </a:r>
            </a:p>
          </p:txBody>
        </p:sp>
        <p:sp>
          <p:nvSpPr>
            <p:cNvPr id="12" name="TextBox 10">
              <a:extLst>
                <a:ext uri="{FF2B5EF4-FFF2-40B4-BE49-F238E27FC236}">
                  <a16:creationId xmlns:a16="http://schemas.microsoft.com/office/drawing/2014/main" id="{4EB1419A-7511-4B54-AF82-3AC692F0DCDB}"/>
                </a:ext>
              </a:extLst>
            </p:cNvPr>
            <p:cNvSpPr txBox="1">
              <a:spLocks noChangeArrowheads="1"/>
            </p:cNvSpPr>
            <p:nvPr/>
          </p:nvSpPr>
          <p:spPr bwMode="auto">
            <a:xfrm>
              <a:off x="8570257" y="4365811"/>
              <a:ext cx="20170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把新增的数据</a:t>
              </a:r>
              <a:endParaRPr lang="en-US" altLang="zh-CN" sz="18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加入到统计结果中</a:t>
              </a:r>
            </a:p>
          </p:txBody>
        </p:sp>
      </p:grpSp>
      <p:sp>
        <p:nvSpPr>
          <p:cNvPr id="13" name="TextBox 11">
            <a:extLst>
              <a:ext uri="{FF2B5EF4-FFF2-40B4-BE49-F238E27FC236}">
                <a16:creationId xmlns:a16="http://schemas.microsoft.com/office/drawing/2014/main" id="{A9C20376-D032-41ED-AA94-4FA3BA732A7D}"/>
              </a:ext>
            </a:extLst>
          </p:cNvPr>
          <p:cNvSpPr txBox="1">
            <a:spLocks noChangeArrowheads="1"/>
          </p:cNvSpPr>
          <p:nvPr/>
        </p:nvSpPr>
        <p:spPr bwMode="auto">
          <a:xfrm>
            <a:off x="1327467" y="1569895"/>
            <a:ext cx="156845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实现增量计算</a:t>
            </a:r>
          </a:p>
        </p:txBody>
      </p:sp>
    </p:spTree>
    <p:extLst>
      <p:ext uri="{BB962C8B-B14F-4D97-AF65-F5344CB8AC3E}">
        <p14:creationId xmlns:p14="http://schemas.microsoft.com/office/powerpoint/2010/main" val="25764333"/>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3CB4F5-8908-41F8-8706-D08F7A9FA724}"/>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4F33D253-330B-4E7E-BA25-E7851E0E74A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3A22036-77E0-4A6C-9064-760F01FF65EE}"/>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F9ED41C4-1866-4B7D-B982-56BB43681C03}"/>
              </a:ext>
            </a:extLst>
          </p:cNvPr>
          <p:cNvSpPr>
            <a:spLocks noChangeArrowheads="1"/>
          </p:cNvSpPr>
          <p:nvPr/>
        </p:nvSpPr>
        <p:spPr bwMode="auto">
          <a:xfrm>
            <a:off x="1666240" y="1542256"/>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latin typeface="+mj-ea"/>
                <a:ea typeface="+mj-ea"/>
              </a:rPr>
              <a:t>为了测试程序的运行效果，首先新建一个终端（记作“数据源终端”），执行如下命令运行</a:t>
            </a:r>
            <a:r>
              <a:rPr lang="en-US" altLang="zh-CN" sz="1800">
                <a:latin typeface="+mj-ea"/>
                <a:ea typeface="+mj-ea"/>
              </a:rPr>
              <a:t>nc</a:t>
            </a:r>
            <a:r>
              <a:rPr lang="zh-CN" altLang="zh-CN" sz="1800">
                <a:latin typeface="+mj-ea"/>
                <a:ea typeface="+mj-ea"/>
              </a:rPr>
              <a:t>程序：</a:t>
            </a:r>
            <a:endParaRPr lang="zh-CN" altLang="en-US" sz="1800">
              <a:latin typeface="+mj-ea"/>
              <a:ea typeface="+mj-ea"/>
            </a:endParaRPr>
          </a:p>
        </p:txBody>
      </p:sp>
      <p:sp>
        <p:nvSpPr>
          <p:cNvPr id="8" name="TextBox 4">
            <a:extLst>
              <a:ext uri="{FF2B5EF4-FFF2-40B4-BE49-F238E27FC236}">
                <a16:creationId xmlns:a16="http://schemas.microsoft.com/office/drawing/2014/main" id="{27031D26-3FE0-48B5-8133-74D97CF3246E}"/>
              </a:ext>
            </a:extLst>
          </p:cNvPr>
          <p:cNvSpPr txBox="1">
            <a:spLocks noChangeArrowheads="1"/>
          </p:cNvSpPr>
          <p:nvPr/>
        </p:nvSpPr>
        <p:spPr bwMode="auto">
          <a:xfrm>
            <a:off x="1666240" y="2228056"/>
            <a:ext cx="6324600" cy="708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latin typeface="+mj-ea"/>
                <a:ea typeface="+mj-ea"/>
              </a:rPr>
              <a:t>$ cd /usr/local/spark/mycode/streaming/socket/</a:t>
            </a:r>
            <a:endParaRPr lang="zh-CN" altLang="zh-CN" sz="2000">
              <a:solidFill>
                <a:schemeClr val="bg1"/>
              </a:solidFill>
              <a:latin typeface="+mj-ea"/>
              <a:ea typeface="+mj-ea"/>
            </a:endParaRPr>
          </a:p>
          <a:p>
            <a:pPr eaLnBrk="1" hangingPunct="1">
              <a:spcBef>
                <a:spcPct val="0"/>
              </a:spcBef>
              <a:buFontTx/>
              <a:buNone/>
            </a:pPr>
            <a:r>
              <a:rPr lang="en-US" altLang="zh-CN" sz="2000">
                <a:solidFill>
                  <a:schemeClr val="bg1"/>
                </a:solidFill>
                <a:latin typeface="+mj-ea"/>
                <a:ea typeface="+mj-ea"/>
              </a:rPr>
              <a:t>$ nc -lk 9999</a:t>
            </a:r>
            <a:endParaRPr lang="zh-CN" altLang="en-US" sz="2000">
              <a:solidFill>
                <a:schemeClr val="bg1"/>
              </a:solidFill>
              <a:latin typeface="+mj-ea"/>
              <a:ea typeface="+mj-ea"/>
            </a:endParaRPr>
          </a:p>
        </p:txBody>
      </p:sp>
      <p:sp>
        <p:nvSpPr>
          <p:cNvPr id="10" name="矩形 5">
            <a:extLst>
              <a:ext uri="{FF2B5EF4-FFF2-40B4-BE49-F238E27FC236}">
                <a16:creationId xmlns:a16="http://schemas.microsoft.com/office/drawing/2014/main" id="{3E3BE708-2BE4-40A3-BD87-7DAB062CC73F}"/>
              </a:ext>
            </a:extLst>
          </p:cNvPr>
          <p:cNvSpPr>
            <a:spLocks noChangeArrowheads="1"/>
          </p:cNvSpPr>
          <p:nvPr/>
        </p:nvSpPr>
        <p:spPr bwMode="auto">
          <a:xfrm>
            <a:off x="1666240" y="2877344"/>
            <a:ext cx="7543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latin typeface="+mj-ea"/>
                <a:ea typeface="+mj-ea"/>
              </a:rPr>
              <a:t>再新建一个终端（记作“流计算终端”），运行客户端程序</a:t>
            </a:r>
            <a:r>
              <a:rPr lang="en-US" altLang="zh-CN" sz="1800">
                <a:latin typeface="+mj-ea"/>
                <a:ea typeface="+mj-ea"/>
              </a:rPr>
              <a:t>WindowedNetworkWordCount.py</a:t>
            </a:r>
            <a:r>
              <a:rPr lang="zh-CN" altLang="zh-CN" sz="1800">
                <a:latin typeface="+mj-ea"/>
                <a:ea typeface="+mj-ea"/>
              </a:rPr>
              <a:t>，命令如下：</a:t>
            </a:r>
            <a:endParaRPr lang="zh-CN" altLang="en-US" sz="1800">
              <a:latin typeface="+mj-ea"/>
              <a:ea typeface="+mj-ea"/>
            </a:endParaRPr>
          </a:p>
        </p:txBody>
      </p:sp>
      <p:sp>
        <p:nvSpPr>
          <p:cNvPr id="12" name="TextBox 6">
            <a:extLst>
              <a:ext uri="{FF2B5EF4-FFF2-40B4-BE49-F238E27FC236}">
                <a16:creationId xmlns:a16="http://schemas.microsoft.com/office/drawing/2014/main" id="{46700318-C397-4136-A2E5-984394E65377}"/>
              </a:ext>
            </a:extLst>
          </p:cNvPr>
          <p:cNvSpPr txBox="1">
            <a:spLocks noChangeArrowheads="1"/>
          </p:cNvSpPr>
          <p:nvPr/>
        </p:nvSpPr>
        <p:spPr bwMode="auto">
          <a:xfrm>
            <a:off x="1669415" y="3639344"/>
            <a:ext cx="6245225" cy="132343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solidFill>
                  <a:schemeClr val="bg1"/>
                </a:solidFill>
                <a:latin typeface="+mj-ea"/>
                <a:ea typeface="+mj-ea"/>
              </a:rPr>
              <a:t>$ cd /usr/local/spark/mycode/streaming/socket/</a:t>
            </a:r>
            <a:endParaRPr lang="zh-CN" altLang="zh-CN" sz="2000">
              <a:solidFill>
                <a:schemeClr val="bg1"/>
              </a:solidFill>
              <a:latin typeface="+mj-ea"/>
              <a:ea typeface="+mj-ea"/>
            </a:endParaRPr>
          </a:p>
          <a:p>
            <a:pPr eaLnBrk="1" hangingPunct="1">
              <a:spcBef>
                <a:spcPct val="0"/>
              </a:spcBef>
              <a:buFontTx/>
              <a:buNone/>
            </a:pPr>
            <a:r>
              <a:rPr lang="en-US" altLang="zh-CN" sz="2000">
                <a:solidFill>
                  <a:schemeClr val="bg1"/>
                </a:solidFill>
                <a:latin typeface="+mj-ea"/>
                <a:ea typeface="+mj-ea"/>
              </a:rPr>
              <a:t>$ /usr/local/spark/bin/spark-submit  \</a:t>
            </a:r>
          </a:p>
          <a:p>
            <a:pPr eaLnBrk="1" hangingPunct="1">
              <a:spcBef>
                <a:spcPct val="0"/>
              </a:spcBef>
              <a:buFontTx/>
              <a:buNone/>
            </a:pPr>
            <a:r>
              <a:rPr lang="en-US" altLang="zh-CN" sz="2000">
                <a:solidFill>
                  <a:schemeClr val="bg1"/>
                </a:solidFill>
                <a:latin typeface="+mj-ea"/>
                <a:ea typeface="+mj-ea"/>
              </a:rPr>
              <a:t>&gt; WindowedNetworkWordCount.py localhost 9999</a:t>
            </a:r>
            <a:endParaRPr lang="zh-CN" altLang="en-US" sz="2000">
              <a:solidFill>
                <a:schemeClr val="bg1"/>
              </a:solidFill>
              <a:latin typeface="+mj-ea"/>
              <a:ea typeface="+mj-ea"/>
            </a:endParaRPr>
          </a:p>
        </p:txBody>
      </p:sp>
      <p:sp>
        <p:nvSpPr>
          <p:cNvPr id="14" name="TextBox 7">
            <a:extLst>
              <a:ext uri="{FF2B5EF4-FFF2-40B4-BE49-F238E27FC236}">
                <a16:creationId xmlns:a16="http://schemas.microsoft.com/office/drawing/2014/main" id="{C06AF8F2-62F7-47EA-B8E3-E8DE4F019630}"/>
              </a:ext>
            </a:extLst>
          </p:cNvPr>
          <p:cNvSpPr txBox="1">
            <a:spLocks noChangeArrowheads="1"/>
          </p:cNvSpPr>
          <p:nvPr/>
        </p:nvSpPr>
        <p:spPr bwMode="auto">
          <a:xfrm>
            <a:off x="1669415" y="5177077"/>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dirty="0">
                <a:latin typeface="+mj-ea"/>
                <a:ea typeface="+mj-ea"/>
              </a:rPr>
              <a:t>在数据源终端内，用键盘连续敲入</a:t>
            </a:r>
            <a:r>
              <a:rPr lang="en-US" altLang="zh-CN" sz="1800" dirty="0">
                <a:latin typeface="+mj-ea"/>
                <a:ea typeface="+mj-ea"/>
              </a:rPr>
              <a:t>10</a:t>
            </a:r>
            <a:r>
              <a:rPr lang="zh-CN" altLang="zh-CN" sz="1800" dirty="0">
                <a:latin typeface="+mj-ea"/>
                <a:ea typeface="+mj-ea"/>
              </a:rPr>
              <a:t>个“</a:t>
            </a:r>
            <a:r>
              <a:rPr lang="en-US" altLang="zh-CN" sz="1800" dirty="0" err="1">
                <a:latin typeface="+mj-ea"/>
                <a:ea typeface="+mj-ea"/>
              </a:rPr>
              <a:t>hadoop</a:t>
            </a:r>
            <a:r>
              <a:rPr lang="zh-CN" altLang="zh-CN" sz="1800" dirty="0">
                <a:latin typeface="+mj-ea"/>
                <a:ea typeface="+mj-ea"/>
              </a:rPr>
              <a:t>”，每个</a:t>
            </a:r>
            <a:r>
              <a:rPr lang="en-US" altLang="zh-CN" sz="1800" dirty="0" err="1">
                <a:latin typeface="+mj-ea"/>
                <a:ea typeface="+mj-ea"/>
              </a:rPr>
              <a:t>hadoop</a:t>
            </a:r>
            <a:r>
              <a:rPr lang="zh-CN" altLang="zh-CN" sz="1800" dirty="0">
                <a:latin typeface="+mj-ea"/>
                <a:ea typeface="+mj-ea"/>
              </a:rPr>
              <a:t>单独占一行（即输入一个</a:t>
            </a:r>
            <a:r>
              <a:rPr lang="en-US" altLang="zh-CN" sz="1800" dirty="0" err="1">
                <a:latin typeface="+mj-ea"/>
                <a:ea typeface="+mj-ea"/>
              </a:rPr>
              <a:t>hadoop</a:t>
            </a:r>
            <a:r>
              <a:rPr lang="zh-CN" altLang="zh-CN" sz="1800" dirty="0">
                <a:latin typeface="+mj-ea"/>
                <a:ea typeface="+mj-ea"/>
              </a:rPr>
              <a:t>就回车），再用键盘连续敲入</a:t>
            </a:r>
            <a:r>
              <a:rPr lang="en-US" altLang="zh-CN" sz="1800" dirty="0">
                <a:latin typeface="+mj-ea"/>
                <a:ea typeface="+mj-ea"/>
              </a:rPr>
              <a:t>10</a:t>
            </a:r>
            <a:r>
              <a:rPr lang="zh-CN" altLang="zh-CN" sz="1800" dirty="0">
                <a:latin typeface="+mj-ea"/>
                <a:ea typeface="+mj-ea"/>
              </a:rPr>
              <a:t>个“</a:t>
            </a:r>
            <a:r>
              <a:rPr lang="en-US" altLang="zh-CN" sz="1800" dirty="0">
                <a:latin typeface="+mj-ea"/>
                <a:ea typeface="+mj-ea"/>
              </a:rPr>
              <a:t>spark</a:t>
            </a:r>
            <a:r>
              <a:rPr lang="zh-CN" altLang="zh-CN" sz="1800" dirty="0">
                <a:latin typeface="+mj-ea"/>
                <a:ea typeface="+mj-ea"/>
              </a:rPr>
              <a:t>”，每个</a:t>
            </a:r>
            <a:r>
              <a:rPr lang="en-US" altLang="zh-CN" sz="1800" dirty="0">
                <a:latin typeface="+mj-ea"/>
                <a:ea typeface="+mj-ea"/>
              </a:rPr>
              <a:t>spark</a:t>
            </a:r>
            <a:r>
              <a:rPr lang="zh-CN" altLang="zh-CN" sz="1800" dirty="0">
                <a:latin typeface="+mj-ea"/>
                <a:ea typeface="+mj-ea"/>
              </a:rPr>
              <a:t>单独占一行。这时，可以查看流计算终端内显示的词频动态统计结果，可以看到，随着时间的流逝，词频统计结果会发生动态变化。</a:t>
            </a:r>
            <a:endParaRPr lang="zh-CN" altLang="en-US" sz="1800" dirty="0">
              <a:latin typeface="+mj-ea"/>
              <a:ea typeface="+mj-ea"/>
            </a:endParaRPr>
          </a:p>
        </p:txBody>
      </p:sp>
    </p:spTree>
    <p:extLst>
      <p:ext uri="{BB962C8B-B14F-4D97-AF65-F5344CB8AC3E}">
        <p14:creationId xmlns:p14="http://schemas.microsoft.com/office/powerpoint/2010/main" val="606418658"/>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C3DBB7-F336-4D8B-A87A-BF675B77248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92D275E-0E25-4B95-AB00-5A9C3AACBD92}"/>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CF3C6A1-9ED5-4079-B4F5-C6452D2798D4}"/>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E63E30FB-3723-4A2D-9793-C7F9890C5019}"/>
              </a:ext>
            </a:extLst>
          </p:cNvPr>
          <p:cNvSpPr>
            <a:spLocks noChangeArrowheads="1"/>
          </p:cNvSpPr>
          <p:nvPr/>
        </p:nvSpPr>
        <p:spPr bwMode="auto">
          <a:xfrm>
            <a:off x="1285240" y="2428082"/>
            <a:ext cx="784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mj-ea"/>
                <a:ea typeface="+mj-ea"/>
              </a:rPr>
              <a:t>需要在跨批次之间维护状态时，就必须使用</a:t>
            </a:r>
            <a:r>
              <a:rPr lang="en-US" altLang="zh-CN" sz="1800">
                <a:latin typeface="+mj-ea"/>
                <a:ea typeface="+mj-ea"/>
              </a:rPr>
              <a:t>updateStateByKey</a:t>
            </a:r>
            <a:r>
              <a:rPr lang="zh-CN" altLang="en-US" sz="1800">
                <a:latin typeface="+mj-ea"/>
                <a:ea typeface="+mj-ea"/>
              </a:rPr>
              <a:t>操作</a:t>
            </a:r>
          </a:p>
        </p:txBody>
      </p:sp>
      <p:sp>
        <p:nvSpPr>
          <p:cNvPr id="8" name="TextBox 3">
            <a:extLst>
              <a:ext uri="{FF2B5EF4-FFF2-40B4-BE49-F238E27FC236}">
                <a16:creationId xmlns:a16="http://schemas.microsoft.com/office/drawing/2014/main" id="{FE09898E-12CE-4B8F-A83E-F677EA59FDE1}"/>
              </a:ext>
            </a:extLst>
          </p:cNvPr>
          <p:cNvSpPr txBox="1">
            <a:spLocks noChangeArrowheads="1"/>
          </p:cNvSpPr>
          <p:nvPr/>
        </p:nvSpPr>
        <p:spPr bwMode="auto">
          <a:xfrm>
            <a:off x="1285240" y="2950369"/>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mj-ea"/>
                <a:ea typeface="+mj-ea"/>
              </a:rPr>
              <a:t>词频统计实例：</a:t>
            </a:r>
          </a:p>
        </p:txBody>
      </p:sp>
      <p:sp>
        <p:nvSpPr>
          <p:cNvPr id="10" name="矩形 4">
            <a:extLst>
              <a:ext uri="{FF2B5EF4-FFF2-40B4-BE49-F238E27FC236}">
                <a16:creationId xmlns:a16="http://schemas.microsoft.com/office/drawing/2014/main" id="{98E1EE31-90F7-42B9-8F9F-92DE780BFDAC}"/>
              </a:ext>
            </a:extLst>
          </p:cNvPr>
          <p:cNvSpPr>
            <a:spLocks noChangeArrowheads="1"/>
          </p:cNvSpPr>
          <p:nvPr/>
        </p:nvSpPr>
        <p:spPr bwMode="auto">
          <a:xfrm>
            <a:off x="1285240" y="3331369"/>
            <a:ext cx="792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mj-ea"/>
                <a:ea typeface="+mj-ea"/>
              </a:rPr>
              <a:t>对于有状态转换操作而言，本批次的词频统计，会在之前批次的词频统计结果的基础上进行不断累加，所以，最终统计得到的词频，是所有批次的单词的总的词频统计结果</a:t>
            </a:r>
          </a:p>
        </p:txBody>
      </p:sp>
      <p:sp>
        <p:nvSpPr>
          <p:cNvPr id="12" name="矩形 8">
            <a:extLst>
              <a:ext uri="{FF2B5EF4-FFF2-40B4-BE49-F238E27FC236}">
                <a16:creationId xmlns:a16="http://schemas.microsoft.com/office/drawing/2014/main" id="{14F741B7-D58F-439D-AA70-282981F394F7}"/>
              </a:ext>
            </a:extLst>
          </p:cNvPr>
          <p:cNvSpPr>
            <a:spLocks noChangeArrowheads="1"/>
          </p:cNvSpPr>
          <p:nvPr/>
        </p:nvSpPr>
        <p:spPr bwMode="auto">
          <a:xfrm>
            <a:off x="1361440" y="1731169"/>
            <a:ext cx="3050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dirty="0">
                <a:solidFill>
                  <a:srgbClr val="FF0000"/>
                </a:solidFill>
                <a:latin typeface="+mj-ea"/>
                <a:ea typeface="+mj-ea"/>
              </a:rPr>
              <a:t>2. </a:t>
            </a:r>
            <a:r>
              <a:rPr lang="en-US" altLang="zh-CN" sz="1800" b="1" dirty="0" err="1">
                <a:solidFill>
                  <a:srgbClr val="FF0000"/>
                </a:solidFill>
                <a:latin typeface="+mj-ea"/>
                <a:ea typeface="+mj-ea"/>
              </a:rPr>
              <a:t>updateStateByKey</a:t>
            </a:r>
            <a:r>
              <a:rPr lang="zh-CN" altLang="en-US" sz="1800" b="1" dirty="0">
                <a:solidFill>
                  <a:srgbClr val="FF0000"/>
                </a:solidFill>
                <a:latin typeface="+mj-ea"/>
                <a:ea typeface="+mj-ea"/>
              </a:rPr>
              <a:t>操作</a:t>
            </a:r>
            <a:endParaRPr lang="zh-CN" altLang="en-US" sz="1800" dirty="0">
              <a:solidFill>
                <a:srgbClr val="FF0000"/>
              </a:solidFill>
              <a:latin typeface="+mj-ea"/>
              <a:ea typeface="+mj-ea"/>
            </a:endParaRPr>
          </a:p>
        </p:txBody>
      </p:sp>
    </p:spTree>
    <p:extLst>
      <p:ext uri="{BB962C8B-B14F-4D97-AF65-F5344CB8AC3E}">
        <p14:creationId xmlns:p14="http://schemas.microsoft.com/office/powerpoint/2010/main" val="3742630213"/>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E081A18-5F52-4B0A-9447-1BA0F038319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66440C8-8B99-478C-88AD-CDA74F5CA5F0}"/>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6E2327F6-E192-4609-8A99-4530465A21DA}"/>
              </a:ext>
            </a:extLst>
          </p:cNvPr>
          <p:cNvSpPr>
            <a:spLocks noGrp="1"/>
          </p:cNvSpPr>
          <p:nvPr>
            <p:ph type="body" sz="quarter" idx="16"/>
          </p:nvPr>
        </p:nvSpPr>
        <p:spPr/>
        <p:txBody>
          <a:bodyPr/>
          <a:lstStyle/>
          <a:p>
            <a:endParaRPr lang="zh-CN" altLang="en-US"/>
          </a:p>
        </p:txBody>
      </p:sp>
      <p:sp>
        <p:nvSpPr>
          <p:cNvPr id="6" name="TextBox 2">
            <a:extLst>
              <a:ext uri="{FF2B5EF4-FFF2-40B4-BE49-F238E27FC236}">
                <a16:creationId xmlns:a16="http://schemas.microsoft.com/office/drawing/2014/main" id="{3594276F-03CA-4BE1-A059-140F9849BF91}"/>
              </a:ext>
            </a:extLst>
          </p:cNvPr>
          <p:cNvSpPr txBox="1">
            <a:spLocks noChangeArrowheads="1"/>
          </p:cNvSpPr>
          <p:nvPr/>
        </p:nvSpPr>
        <p:spPr bwMode="auto">
          <a:xfrm>
            <a:off x="1438200" y="1276174"/>
            <a:ext cx="3284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NetworkWordCountStateful.py</a:t>
            </a:r>
            <a:endParaRPr lang="zh-CN" altLang="en-US" sz="1800" dirty="0"/>
          </a:p>
        </p:txBody>
      </p:sp>
      <p:sp>
        <p:nvSpPr>
          <p:cNvPr id="8" name="TextBox 3">
            <a:extLst>
              <a:ext uri="{FF2B5EF4-FFF2-40B4-BE49-F238E27FC236}">
                <a16:creationId xmlns:a16="http://schemas.microsoft.com/office/drawing/2014/main" id="{98DE3070-CAE7-4283-A0C3-687C3AA0F6C0}"/>
              </a:ext>
            </a:extLst>
          </p:cNvPr>
          <p:cNvSpPr txBox="1">
            <a:spLocks noChangeArrowheads="1"/>
          </p:cNvSpPr>
          <p:nvPr/>
        </p:nvSpPr>
        <p:spPr bwMode="auto">
          <a:xfrm>
            <a:off x="1557263" y="1657174"/>
            <a:ext cx="605313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dirty="0"/>
              <a:t>#!/usr/bin/env python3 </a:t>
            </a:r>
            <a:endParaRPr lang="zh-CN" altLang="zh-CN" sz="1200" dirty="0"/>
          </a:p>
          <a:p>
            <a:pPr eaLnBrk="1" hangingPunct="1">
              <a:spcBef>
                <a:spcPct val="0"/>
              </a:spcBef>
              <a:buFontTx/>
              <a:buNone/>
            </a:pPr>
            <a:r>
              <a:rPr lang="en-US" altLang="zh-CN" sz="1200" dirty="0"/>
              <a:t>from __future__ import </a:t>
            </a:r>
            <a:r>
              <a:rPr lang="en-US" altLang="zh-CN" sz="1200" dirty="0" err="1"/>
              <a:t>print_function</a:t>
            </a:r>
            <a:endParaRPr lang="zh-CN" altLang="zh-CN" sz="1200" dirty="0"/>
          </a:p>
          <a:p>
            <a:pPr eaLnBrk="1" hangingPunct="1">
              <a:spcBef>
                <a:spcPct val="0"/>
              </a:spcBef>
              <a:buFontTx/>
              <a:buNone/>
            </a:pPr>
            <a:r>
              <a:rPr lang="en-US" altLang="zh-CN" sz="1200" dirty="0"/>
              <a:t>import sys</a:t>
            </a:r>
            <a:endParaRPr lang="zh-CN" altLang="zh-CN" sz="1200" dirty="0"/>
          </a:p>
          <a:p>
            <a:pPr eaLnBrk="1" hangingPunct="1">
              <a:spcBef>
                <a:spcPct val="0"/>
              </a:spcBef>
              <a:buFontTx/>
              <a:buNone/>
            </a:pPr>
            <a:r>
              <a:rPr lang="en-US" altLang="zh-CN" sz="1200" dirty="0"/>
              <a:t>from </a:t>
            </a:r>
            <a:r>
              <a:rPr lang="en-US" altLang="zh-CN" sz="1200" dirty="0" err="1"/>
              <a:t>pyspark</a:t>
            </a:r>
            <a:r>
              <a:rPr lang="en-US" altLang="zh-CN" sz="1200" dirty="0"/>
              <a:t> import </a:t>
            </a:r>
            <a:r>
              <a:rPr lang="en-US" altLang="zh-CN" sz="1200" dirty="0" err="1"/>
              <a:t>SparkContext</a:t>
            </a:r>
            <a:endParaRPr lang="zh-CN" altLang="zh-CN" sz="1200" dirty="0"/>
          </a:p>
          <a:p>
            <a:pPr eaLnBrk="1" hangingPunct="1">
              <a:spcBef>
                <a:spcPct val="0"/>
              </a:spcBef>
              <a:buFontTx/>
              <a:buNone/>
            </a:pPr>
            <a:r>
              <a:rPr lang="en-US" altLang="zh-CN" sz="1200" dirty="0"/>
              <a:t>from </a:t>
            </a:r>
            <a:r>
              <a:rPr lang="en-US" altLang="zh-CN" sz="1200" dirty="0" err="1"/>
              <a:t>pyspark.streaming</a:t>
            </a:r>
            <a:r>
              <a:rPr lang="en-US" altLang="zh-CN" sz="1200" dirty="0"/>
              <a:t> import </a:t>
            </a:r>
            <a:r>
              <a:rPr lang="en-US" altLang="zh-CN" sz="1200" dirty="0" err="1"/>
              <a:t>StreamingContext</a:t>
            </a:r>
            <a:r>
              <a:rPr lang="en-US" altLang="zh-CN" sz="1200" dirty="0"/>
              <a:t> </a:t>
            </a:r>
            <a:endParaRPr lang="zh-CN" altLang="zh-CN" sz="1200" dirty="0"/>
          </a:p>
          <a:p>
            <a:pPr eaLnBrk="1" hangingPunct="1">
              <a:spcBef>
                <a:spcPct val="0"/>
              </a:spcBef>
              <a:buFontTx/>
              <a:buNone/>
            </a:pPr>
            <a:r>
              <a:rPr lang="en-US" altLang="zh-CN" sz="1200" dirty="0"/>
              <a:t>if __name__ == "__main__":</a:t>
            </a:r>
            <a:endParaRPr lang="zh-CN" altLang="zh-CN" sz="1200" dirty="0"/>
          </a:p>
          <a:p>
            <a:pPr eaLnBrk="1" hangingPunct="1">
              <a:spcBef>
                <a:spcPct val="0"/>
              </a:spcBef>
              <a:buFontTx/>
              <a:buNone/>
            </a:pPr>
            <a:r>
              <a:rPr lang="en-US" altLang="zh-CN" sz="1200" dirty="0"/>
              <a:t>    if </a:t>
            </a:r>
            <a:r>
              <a:rPr lang="en-US" altLang="zh-CN" sz="1200" dirty="0" err="1"/>
              <a:t>len</a:t>
            </a:r>
            <a:r>
              <a:rPr lang="en-US" altLang="zh-CN" sz="1200" dirty="0"/>
              <a:t>(</a:t>
            </a:r>
            <a:r>
              <a:rPr lang="en-US" altLang="zh-CN" sz="1200" dirty="0" err="1"/>
              <a:t>sys.argv</a:t>
            </a:r>
            <a:r>
              <a:rPr lang="en-US" altLang="zh-CN" sz="1200" dirty="0"/>
              <a:t>) != 3:</a:t>
            </a:r>
            <a:endParaRPr lang="zh-CN" altLang="zh-CN" sz="1200" dirty="0"/>
          </a:p>
          <a:p>
            <a:pPr eaLnBrk="1" hangingPunct="1">
              <a:spcBef>
                <a:spcPct val="0"/>
              </a:spcBef>
              <a:buFontTx/>
              <a:buNone/>
            </a:pPr>
            <a:r>
              <a:rPr lang="en-US" altLang="zh-CN" sz="1200" dirty="0"/>
              <a:t>        print("Usage: NetworkWordCountStateful.py &lt;hostname&gt; &lt;port&gt;", file=</a:t>
            </a:r>
            <a:r>
              <a:rPr lang="en-US" altLang="zh-CN" sz="1200" dirty="0" err="1"/>
              <a:t>sys.stderr</a:t>
            </a:r>
            <a:r>
              <a:rPr lang="en-US" altLang="zh-CN" sz="1200" dirty="0"/>
              <a:t>)</a:t>
            </a:r>
            <a:endParaRPr lang="zh-CN" altLang="zh-CN" sz="1200" dirty="0"/>
          </a:p>
          <a:p>
            <a:pPr eaLnBrk="1" hangingPunct="1">
              <a:spcBef>
                <a:spcPct val="0"/>
              </a:spcBef>
              <a:buFontTx/>
              <a:buNone/>
            </a:pPr>
            <a:r>
              <a:rPr lang="en-US" altLang="zh-CN" sz="1200" dirty="0"/>
              <a:t>        exit(-1)</a:t>
            </a:r>
            <a:endParaRPr lang="zh-CN" altLang="zh-CN" sz="1200" dirty="0"/>
          </a:p>
          <a:p>
            <a:pPr eaLnBrk="1" hangingPunct="1">
              <a:spcBef>
                <a:spcPct val="0"/>
              </a:spcBef>
              <a:buFontTx/>
              <a:buNone/>
            </a:pPr>
            <a:r>
              <a:rPr lang="en-US" altLang="zh-CN" sz="1200" dirty="0"/>
              <a:t>    </a:t>
            </a:r>
            <a:r>
              <a:rPr lang="en-US" altLang="zh-CN" sz="1200" dirty="0" err="1"/>
              <a:t>sc</a:t>
            </a:r>
            <a:r>
              <a:rPr lang="en-US" altLang="zh-CN" sz="1200" dirty="0"/>
              <a:t> = </a:t>
            </a:r>
            <a:r>
              <a:rPr lang="en-US" altLang="zh-CN" sz="1200" dirty="0" err="1"/>
              <a:t>SparkContext</a:t>
            </a:r>
            <a:r>
              <a:rPr lang="en-US" altLang="zh-CN" sz="1200" dirty="0"/>
              <a:t>(</a:t>
            </a:r>
            <a:r>
              <a:rPr lang="en-US" altLang="zh-CN" sz="1200" dirty="0" err="1"/>
              <a:t>appName</a:t>
            </a:r>
            <a:r>
              <a:rPr lang="en-US" altLang="zh-CN" sz="1200" dirty="0"/>
              <a:t>="</a:t>
            </a:r>
            <a:r>
              <a:rPr lang="en-US" altLang="zh-CN" sz="1200" dirty="0" err="1"/>
              <a:t>PythonStreamingStatefulNetworkWordCount</a:t>
            </a:r>
            <a:r>
              <a:rPr lang="en-US" altLang="zh-CN" sz="1200" dirty="0"/>
              <a:t>")</a:t>
            </a:r>
            <a:endParaRPr lang="zh-CN" altLang="zh-CN" sz="1200" dirty="0"/>
          </a:p>
          <a:p>
            <a:pPr eaLnBrk="1" hangingPunct="1">
              <a:spcBef>
                <a:spcPct val="0"/>
              </a:spcBef>
              <a:buFontTx/>
              <a:buNone/>
            </a:pPr>
            <a:r>
              <a:rPr lang="en-US" altLang="zh-CN" sz="1200" dirty="0"/>
              <a:t>    </a:t>
            </a:r>
            <a:r>
              <a:rPr lang="en-US" altLang="zh-CN" sz="1200" dirty="0" err="1"/>
              <a:t>ssc</a:t>
            </a:r>
            <a:r>
              <a:rPr lang="en-US" altLang="zh-CN" sz="1200" dirty="0"/>
              <a:t> = </a:t>
            </a:r>
            <a:r>
              <a:rPr lang="en-US" altLang="zh-CN" sz="1200" dirty="0" err="1"/>
              <a:t>StreamingContext</a:t>
            </a:r>
            <a:r>
              <a:rPr lang="en-US" altLang="zh-CN" sz="1200" dirty="0"/>
              <a:t>(</a:t>
            </a:r>
            <a:r>
              <a:rPr lang="en-US" altLang="zh-CN" sz="1200" dirty="0" err="1"/>
              <a:t>sc</a:t>
            </a:r>
            <a:r>
              <a:rPr lang="en-US" altLang="zh-CN" sz="1200" dirty="0"/>
              <a:t>, 1)</a:t>
            </a:r>
            <a:endParaRPr lang="zh-CN" altLang="zh-CN" sz="1200" dirty="0"/>
          </a:p>
          <a:p>
            <a:pPr eaLnBrk="1" hangingPunct="1">
              <a:spcBef>
                <a:spcPct val="0"/>
              </a:spcBef>
              <a:buFontTx/>
              <a:buNone/>
            </a:pPr>
            <a:r>
              <a:rPr lang="en-US" altLang="zh-CN" sz="1200" dirty="0"/>
              <a:t>    </a:t>
            </a:r>
            <a:r>
              <a:rPr lang="en-US" altLang="zh-CN" sz="1200" dirty="0" err="1"/>
              <a:t>ssc.checkpoint</a:t>
            </a:r>
            <a:r>
              <a:rPr lang="en-US" altLang="zh-CN" sz="1200" dirty="0"/>
              <a:t>("file:///usr/local/spark/mycode/streaming/stateful/") </a:t>
            </a:r>
            <a:endParaRPr lang="zh-CN" altLang="zh-CN" sz="1200" dirty="0"/>
          </a:p>
          <a:p>
            <a:pPr eaLnBrk="1" hangingPunct="1">
              <a:spcBef>
                <a:spcPct val="0"/>
              </a:spcBef>
              <a:buFontTx/>
              <a:buNone/>
            </a:pPr>
            <a:r>
              <a:rPr lang="en-US" altLang="zh-CN" sz="1200" dirty="0"/>
              <a:t>    # RDD with initial state (key, value) pairs</a:t>
            </a:r>
            <a:endParaRPr lang="zh-CN" altLang="zh-CN" sz="1200" dirty="0"/>
          </a:p>
          <a:p>
            <a:pPr eaLnBrk="1" hangingPunct="1">
              <a:spcBef>
                <a:spcPct val="0"/>
              </a:spcBef>
              <a:buFontTx/>
              <a:buNone/>
            </a:pPr>
            <a:r>
              <a:rPr lang="en-US" altLang="zh-CN" sz="1200" dirty="0"/>
              <a:t>    </a:t>
            </a:r>
            <a:r>
              <a:rPr lang="en-US" altLang="zh-CN" sz="1200" dirty="0" err="1"/>
              <a:t>initialStateRDD</a:t>
            </a:r>
            <a:r>
              <a:rPr lang="en-US" altLang="zh-CN" sz="1200" dirty="0"/>
              <a:t> = </a:t>
            </a:r>
            <a:r>
              <a:rPr lang="en-US" altLang="zh-CN" sz="1200" dirty="0" err="1"/>
              <a:t>sc.parallelize</a:t>
            </a:r>
            <a:r>
              <a:rPr lang="en-US" altLang="zh-CN" sz="1200" dirty="0"/>
              <a:t>([(</a:t>
            </a:r>
            <a:r>
              <a:rPr lang="en-US" altLang="zh-CN" sz="1200" dirty="0" err="1"/>
              <a:t>u'hello</a:t>
            </a:r>
            <a:r>
              <a:rPr lang="en-US" altLang="zh-CN" sz="1200" dirty="0"/>
              <a:t>', 1), (</a:t>
            </a:r>
            <a:r>
              <a:rPr lang="en-US" altLang="zh-CN" sz="1200" dirty="0" err="1"/>
              <a:t>u'world</a:t>
            </a:r>
            <a:r>
              <a:rPr lang="en-US" altLang="zh-CN" sz="1200" dirty="0"/>
              <a:t>', 1)])</a:t>
            </a:r>
            <a:endParaRPr lang="zh-CN" altLang="zh-CN" sz="1200" dirty="0"/>
          </a:p>
          <a:p>
            <a:pPr eaLnBrk="1" hangingPunct="1">
              <a:spcBef>
                <a:spcPct val="0"/>
              </a:spcBef>
              <a:buFontTx/>
              <a:buNone/>
            </a:pPr>
            <a:r>
              <a:rPr lang="en-US" altLang="zh-CN" sz="1200" dirty="0"/>
              <a:t> </a:t>
            </a:r>
            <a:endParaRPr lang="zh-CN" altLang="zh-CN" sz="1200" dirty="0"/>
          </a:p>
          <a:p>
            <a:pPr eaLnBrk="1" hangingPunct="1">
              <a:spcBef>
                <a:spcPct val="0"/>
              </a:spcBef>
              <a:buFontTx/>
              <a:buNone/>
            </a:pPr>
            <a:r>
              <a:rPr lang="en-US" altLang="zh-CN" sz="1200" dirty="0"/>
              <a:t>    def </a:t>
            </a:r>
            <a:r>
              <a:rPr lang="en-US" altLang="zh-CN" sz="1200" dirty="0" err="1"/>
              <a:t>updateFunc</a:t>
            </a:r>
            <a:r>
              <a:rPr lang="en-US" altLang="zh-CN" sz="1200" dirty="0"/>
              <a:t>(</a:t>
            </a:r>
            <a:r>
              <a:rPr lang="en-US" altLang="zh-CN" sz="1200" dirty="0" err="1"/>
              <a:t>new_values</a:t>
            </a:r>
            <a:r>
              <a:rPr lang="en-US" altLang="zh-CN" sz="1200" dirty="0"/>
              <a:t>, </a:t>
            </a:r>
            <a:r>
              <a:rPr lang="en-US" altLang="zh-CN" sz="1200" dirty="0" err="1"/>
              <a:t>last_sum</a:t>
            </a:r>
            <a:r>
              <a:rPr lang="en-US" altLang="zh-CN" sz="1200" dirty="0"/>
              <a:t>):</a:t>
            </a:r>
            <a:endParaRPr lang="zh-CN" altLang="zh-CN" sz="1200" dirty="0"/>
          </a:p>
          <a:p>
            <a:pPr eaLnBrk="1" hangingPunct="1">
              <a:spcBef>
                <a:spcPct val="0"/>
              </a:spcBef>
              <a:buFontTx/>
              <a:buNone/>
            </a:pPr>
            <a:r>
              <a:rPr lang="en-US" altLang="zh-CN" sz="1200" dirty="0"/>
              <a:t>        return sum(</a:t>
            </a:r>
            <a:r>
              <a:rPr lang="en-US" altLang="zh-CN" sz="1200" dirty="0" err="1"/>
              <a:t>new_values</a:t>
            </a:r>
            <a:r>
              <a:rPr lang="en-US" altLang="zh-CN" sz="1200" dirty="0"/>
              <a:t>) + (</a:t>
            </a:r>
            <a:r>
              <a:rPr lang="en-US" altLang="zh-CN" sz="1200" dirty="0" err="1"/>
              <a:t>last_sum</a:t>
            </a:r>
            <a:r>
              <a:rPr lang="en-US" altLang="zh-CN" sz="1200" dirty="0"/>
              <a:t> or 0) </a:t>
            </a:r>
            <a:endParaRPr lang="zh-CN" altLang="zh-CN" sz="1200" dirty="0"/>
          </a:p>
          <a:p>
            <a:pPr eaLnBrk="1" hangingPunct="1">
              <a:spcBef>
                <a:spcPct val="0"/>
              </a:spcBef>
              <a:buFontTx/>
              <a:buNone/>
            </a:pPr>
            <a:r>
              <a:rPr lang="en-US" altLang="zh-CN" sz="1200" dirty="0"/>
              <a:t> </a:t>
            </a:r>
            <a:endParaRPr lang="zh-CN" altLang="zh-CN" sz="1200" dirty="0"/>
          </a:p>
          <a:p>
            <a:pPr eaLnBrk="1" hangingPunct="1">
              <a:spcBef>
                <a:spcPct val="0"/>
              </a:spcBef>
              <a:buFontTx/>
              <a:buNone/>
            </a:pPr>
            <a:r>
              <a:rPr lang="en-US" altLang="zh-CN" sz="1200" dirty="0"/>
              <a:t>    lines = </a:t>
            </a:r>
            <a:r>
              <a:rPr lang="en-US" altLang="zh-CN" sz="1200" dirty="0" err="1"/>
              <a:t>ssc.socketTextStream</a:t>
            </a:r>
            <a:r>
              <a:rPr lang="en-US" altLang="zh-CN" sz="1200" dirty="0"/>
              <a:t>(</a:t>
            </a:r>
            <a:r>
              <a:rPr lang="en-US" altLang="zh-CN" sz="1200" dirty="0" err="1"/>
              <a:t>sys.argv</a:t>
            </a:r>
            <a:r>
              <a:rPr lang="en-US" altLang="zh-CN" sz="1200" dirty="0"/>
              <a:t>[1], int(</a:t>
            </a:r>
            <a:r>
              <a:rPr lang="en-US" altLang="zh-CN" sz="1200" dirty="0" err="1"/>
              <a:t>sys.argv</a:t>
            </a:r>
            <a:r>
              <a:rPr lang="en-US" altLang="zh-CN" sz="1200" dirty="0"/>
              <a:t>[2]))</a:t>
            </a:r>
            <a:endParaRPr lang="zh-CN" altLang="zh-CN" sz="1200" dirty="0"/>
          </a:p>
          <a:p>
            <a:pPr eaLnBrk="1" hangingPunct="1">
              <a:spcBef>
                <a:spcPct val="0"/>
              </a:spcBef>
              <a:buFontTx/>
              <a:buNone/>
            </a:pPr>
            <a:r>
              <a:rPr lang="en-US" altLang="zh-CN" sz="1200" dirty="0"/>
              <a:t>    </a:t>
            </a:r>
            <a:r>
              <a:rPr lang="en-US" altLang="zh-CN" sz="1200" dirty="0" err="1"/>
              <a:t>running_counts</a:t>
            </a:r>
            <a:r>
              <a:rPr lang="en-US" altLang="zh-CN" sz="1200" dirty="0"/>
              <a:t> = </a:t>
            </a:r>
            <a:r>
              <a:rPr lang="en-US" altLang="zh-CN" sz="1200" dirty="0" err="1"/>
              <a:t>lines.flatMap</a:t>
            </a:r>
            <a:r>
              <a:rPr lang="en-US" altLang="zh-CN" sz="1200" dirty="0"/>
              <a:t>(lambda line: </a:t>
            </a:r>
            <a:r>
              <a:rPr lang="en-US" altLang="zh-CN" sz="1200" dirty="0" err="1"/>
              <a:t>line.split</a:t>
            </a:r>
            <a:r>
              <a:rPr lang="en-US" altLang="zh-CN" sz="1200" dirty="0"/>
              <a:t>(" "))\</a:t>
            </a:r>
            <a:endParaRPr lang="zh-CN" altLang="zh-CN" sz="1200" dirty="0"/>
          </a:p>
          <a:p>
            <a:pPr eaLnBrk="1" hangingPunct="1">
              <a:spcBef>
                <a:spcPct val="0"/>
              </a:spcBef>
              <a:buFontTx/>
              <a:buNone/>
            </a:pPr>
            <a:r>
              <a:rPr lang="en-US" altLang="zh-CN" sz="1200" dirty="0"/>
              <a:t>                          .map(lambda word: (word, 1))\</a:t>
            </a:r>
            <a:endParaRPr lang="zh-CN" altLang="zh-CN" sz="1200" dirty="0"/>
          </a:p>
          <a:p>
            <a:pPr eaLnBrk="1" hangingPunct="1">
              <a:spcBef>
                <a:spcPct val="0"/>
              </a:spcBef>
              <a:buFontTx/>
              <a:buNone/>
            </a:pPr>
            <a:r>
              <a:rPr lang="en-US" altLang="zh-CN" sz="1200" dirty="0"/>
              <a:t>                          .</a:t>
            </a:r>
            <a:r>
              <a:rPr lang="en-US" altLang="zh-CN" sz="1200" dirty="0" err="1"/>
              <a:t>updateStateByKey</a:t>
            </a:r>
            <a:r>
              <a:rPr lang="en-US" altLang="zh-CN" sz="1200" dirty="0"/>
              <a:t>(</a:t>
            </a:r>
            <a:r>
              <a:rPr lang="en-US" altLang="zh-CN" sz="1200" dirty="0" err="1"/>
              <a:t>updateFunc</a:t>
            </a:r>
            <a:r>
              <a:rPr lang="en-US" altLang="zh-CN" sz="1200" dirty="0"/>
              <a:t>, </a:t>
            </a:r>
            <a:r>
              <a:rPr lang="en-US" altLang="zh-CN" sz="1200" dirty="0" err="1"/>
              <a:t>initialRDD</a:t>
            </a:r>
            <a:r>
              <a:rPr lang="en-US" altLang="zh-CN" sz="1200" dirty="0"/>
              <a:t>=</a:t>
            </a:r>
            <a:r>
              <a:rPr lang="en-US" altLang="zh-CN" sz="1200" dirty="0" err="1"/>
              <a:t>initialStateRDD</a:t>
            </a:r>
            <a:r>
              <a:rPr lang="en-US" altLang="zh-CN" sz="1200" dirty="0"/>
              <a:t>) </a:t>
            </a:r>
            <a:endParaRPr lang="zh-CN" altLang="zh-CN" sz="1200" dirty="0"/>
          </a:p>
          <a:p>
            <a:pPr eaLnBrk="1" hangingPunct="1">
              <a:spcBef>
                <a:spcPct val="0"/>
              </a:spcBef>
              <a:buFontTx/>
              <a:buNone/>
            </a:pPr>
            <a:r>
              <a:rPr lang="en-US" altLang="zh-CN" sz="1200" dirty="0"/>
              <a:t>    </a:t>
            </a:r>
            <a:r>
              <a:rPr lang="en-US" altLang="zh-CN" sz="1200" dirty="0" err="1"/>
              <a:t>running_counts.pprint</a:t>
            </a:r>
            <a:r>
              <a:rPr lang="en-US" altLang="zh-CN" sz="1200" dirty="0"/>
              <a:t>()</a:t>
            </a:r>
            <a:endParaRPr lang="zh-CN" altLang="zh-CN" sz="1200" dirty="0"/>
          </a:p>
          <a:p>
            <a:pPr eaLnBrk="1" hangingPunct="1">
              <a:spcBef>
                <a:spcPct val="0"/>
              </a:spcBef>
              <a:buFontTx/>
              <a:buNone/>
            </a:pPr>
            <a:r>
              <a:rPr lang="en-US" altLang="zh-CN" sz="1200" dirty="0"/>
              <a:t>    </a:t>
            </a:r>
            <a:r>
              <a:rPr lang="en-US" altLang="zh-CN" sz="1200" dirty="0" err="1"/>
              <a:t>ssc.start</a:t>
            </a:r>
            <a:r>
              <a:rPr lang="en-US" altLang="zh-CN" sz="1200" dirty="0"/>
              <a:t>()</a:t>
            </a:r>
            <a:endParaRPr lang="zh-CN" altLang="zh-CN" sz="1200" dirty="0"/>
          </a:p>
          <a:p>
            <a:pPr eaLnBrk="1" hangingPunct="1">
              <a:spcBef>
                <a:spcPct val="0"/>
              </a:spcBef>
              <a:buFontTx/>
              <a:buNone/>
            </a:pPr>
            <a:r>
              <a:rPr lang="en-US" altLang="zh-CN" sz="1200" dirty="0"/>
              <a:t>    </a:t>
            </a:r>
            <a:r>
              <a:rPr lang="en-US" altLang="zh-CN" sz="1200" dirty="0" err="1"/>
              <a:t>ssc.awaitTermination</a:t>
            </a:r>
            <a:r>
              <a:rPr lang="en-US" altLang="zh-CN" sz="1200" dirty="0"/>
              <a:t>()</a:t>
            </a:r>
            <a:endParaRPr lang="zh-CN" altLang="en-US" sz="1200" dirty="0"/>
          </a:p>
        </p:txBody>
      </p:sp>
    </p:spTree>
    <p:extLst>
      <p:ext uri="{BB962C8B-B14F-4D97-AF65-F5344CB8AC3E}">
        <p14:creationId xmlns:p14="http://schemas.microsoft.com/office/powerpoint/2010/main" val="1611404671"/>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10EB16-A4F8-4185-B0E3-D7EEBE540252}"/>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0A466673-E2E5-40B6-8919-41289B56E330}"/>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327F793D-3053-4D17-BC6F-558CC6D91DBD}"/>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E0D042F8-9CFE-454F-AAF2-FA65EE9FABFB}"/>
              </a:ext>
            </a:extLst>
          </p:cNvPr>
          <p:cNvSpPr>
            <a:spLocks noChangeArrowheads="1"/>
          </p:cNvSpPr>
          <p:nvPr/>
        </p:nvSpPr>
        <p:spPr bwMode="auto">
          <a:xfrm>
            <a:off x="1109663" y="1200373"/>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t>新建一个终端（记作</a:t>
            </a:r>
            <a:r>
              <a:rPr lang="en-US" altLang="zh-CN" sz="1800"/>
              <a:t>“</a:t>
            </a:r>
            <a:r>
              <a:rPr lang="zh-CN" altLang="zh-CN" sz="1800"/>
              <a:t>数据源终端</a:t>
            </a:r>
            <a:r>
              <a:rPr lang="en-US" altLang="zh-CN" sz="1800"/>
              <a:t>”</a:t>
            </a:r>
            <a:r>
              <a:rPr lang="zh-CN" altLang="zh-CN" sz="1800"/>
              <a:t>），执行如下命令启动</a:t>
            </a:r>
            <a:r>
              <a:rPr lang="en-US" altLang="zh-CN" sz="1800"/>
              <a:t>nc</a:t>
            </a:r>
            <a:r>
              <a:rPr lang="zh-CN" altLang="zh-CN" sz="1800"/>
              <a:t>程序：</a:t>
            </a:r>
            <a:endParaRPr lang="zh-CN" altLang="en-US" sz="1800"/>
          </a:p>
        </p:txBody>
      </p:sp>
      <p:sp>
        <p:nvSpPr>
          <p:cNvPr id="8" name="矩形 3">
            <a:extLst>
              <a:ext uri="{FF2B5EF4-FFF2-40B4-BE49-F238E27FC236}">
                <a16:creationId xmlns:a16="http://schemas.microsoft.com/office/drawing/2014/main" id="{BDF3D592-9DA4-4803-B1C4-72CF6B6F68B2}"/>
              </a:ext>
            </a:extLst>
          </p:cNvPr>
          <p:cNvSpPr>
            <a:spLocks noChangeArrowheads="1"/>
          </p:cNvSpPr>
          <p:nvPr/>
        </p:nvSpPr>
        <p:spPr bwMode="auto">
          <a:xfrm>
            <a:off x="1228726" y="1581373"/>
            <a:ext cx="1633537"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bg1"/>
                </a:solidFill>
              </a:rPr>
              <a:t>$ nc  -lk  9999</a:t>
            </a:r>
            <a:endParaRPr lang="zh-CN" altLang="en-US" sz="1800">
              <a:solidFill>
                <a:schemeClr val="bg1"/>
              </a:solidFill>
            </a:endParaRPr>
          </a:p>
        </p:txBody>
      </p:sp>
      <p:sp>
        <p:nvSpPr>
          <p:cNvPr id="10" name="矩形 4">
            <a:extLst>
              <a:ext uri="{FF2B5EF4-FFF2-40B4-BE49-F238E27FC236}">
                <a16:creationId xmlns:a16="http://schemas.microsoft.com/office/drawing/2014/main" id="{25923D74-C726-423A-9541-6FC9949C8CEB}"/>
              </a:ext>
            </a:extLst>
          </p:cNvPr>
          <p:cNvSpPr>
            <a:spLocks noChangeArrowheads="1"/>
          </p:cNvSpPr>
          <p:nvPr/>
        </p:nvSpPr>
        <p:spPr bwMode="auto">
          <a:xfrm>
            <a:off x="1109663" y="2002061"/>
            <a:ext cx="731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t>新建一个</a:t>
            </a:r>
            <a:r>
              <a:rPr lang="en-US" altLang="zh-CN" sz="1800"/>
              <a:t>Linux</a:t>
            </a:r>
            <a:r>
              <a:rPr lang="zh-CN" altLang="zh-CN" sz="1800"/>
              <a:t>终端（记作</a:t>
            </a:r>
            <a:r>
              <a:rPr lang="en-US" altLang="zh-CN" sz="1800"/>
              <a:t>“</a:t>
            </a:r>
            <a:r>
              <a:rPr lang="zh-CN" altLang="zh-CN" sz="1800"/>
              <a:t>流计算终端</a:t>
            </a:r>
            <a:r>
              <a:rPr lang="en-US" altLang="zh-CN" sz="1800"/>
              <a:t>”</a:t>
            </a:r>
            <a:r>
              <a:rPr lang="zh-CN" altLang="zh-CN" sz="1800"/>
              <a:t>），执行如下命令提交运行程序：</a:t>
            </a:r>
            <a:endParaRPr lang="zh-CN" altLang="en-US" sz="1800"/>
          </a:p>
        </p:txBody>
      </p:sp>
      <p:sp>
        <p:nvSpPr>
          <p:cNvPr id="12" name="TextBox 5">
            <a:extLst>
              <a:ext uri="{FF2B5EF4-FFF2-40B4-BE49-F238E27FC236}">
                <a16:creationId xmlns:a16="http://schemas.microsoft.com/office/drawing/2014/main" id="{618A705A-A899-421F-81BC-6BB45456C901}"/>
              </a:ext>
            </a:extLst>
          </p:cNvPr>
          <p:cNvSpPr txBox="1">
            <a:spLocks noChangeArrowheads="1"/>
          </p:cNvSpPr>
          <p:nvPr/>
        </p:nvSpPr>
        <p:spPr bwMode="auto">
          <a:xfrm>
            <a:off x="1220788" y="2495773"/>
            <a:ext cx="4994275" cy="923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bg1"/>
                </a:solidFill>
              </a:rPr>
              <a:t>$ cd /usr/local/spark/mycode/streaming/stateful</a:t>
            </a:r>
            <a:endParaRPr lang="zh-CN" altLang="zh-CN" sz="1800">
              <a:solidFill>
                <a:schemeClr val="bg1"/>
              </a:solidFill>
            </a:endParaRPr>
          </a:p>
          <a:p>
            <a:pPr eaLnBrk="1" hangingPunct="1">
              <a:spcBef>
                <a:spcPct val="0"/>
              </a:spcBef>
              <a:buFontTx/>
              <a:buNone/>
            </a:pPr>
            <a:r>
              <a:rPr lang="en-US" altLang="zh-CN" sz="1800">
                <a:solidFill>
                  <a:schemeClr val="bg1"/>
                </a:solidFill>
              </a:rPr>
              <a:t>$ /usr/local/spark/bin/spark-submit \</a:t>
            </a:r>
          </a:p>
          <a:p>
            <a:pPr eaLnBrk="1" hangingPunct="1">
              <a:spcBef>
                <a:spcPct val="0"/>
              </a:spcBef>
              <a:buFontTx/>
              <a:buNone/>
            </a:pPr>
            <a:r>
              <a:rPr lang="en-US" altLang="zh-CN" sz="1800">
                <a:solidFill>
                  <a:schemeClr val="bg1"/>
                </a:solidFill>
              </a:rPr>
              <a:t>&gt; NetworkWordCountStateful.py localhost 9999</a:t>
            </a:r>
            <a:endParaRPr lang="zh-CN" altLang="en-US" sz="1800">
              <a:solidFill>
                <a:schemeClr val="bg1"/>
              </a:solidFill>
            </a:endParaRPr>
          </a:p>
        </p:txBody>
      </p:sp>
      <p:sp>
        <p:nvSpPr>
          <p:cNvPr id="14" name="矩形 6">
            <a:extLst>
              <a:ext uri="{FF2B5EF4-FFF2-40B4-BE49-F238E27FC236}">
                <a16:creationId xmlns:a16="http://schemas.microsoft.com/office/drawing/2014/main" id="{676C5BC6-C3AA-495C-A38A-B1DAACE79BA1}"/>
              </a:ext>
            </a:extLst>
          </p:cNvPr>
          <p:cNvSpPr>
            <a:spLocks noChangeArrowheads="1"/>
          </p:cNvSpPr>
          <p:nvPr/>
        </p:nvSpPr>
        <p:spPr bwMode="auto">
          <a:xfrm>
            <a:off x="1109663" y="3449861"/>
            <a:ext cx="723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800"/>
              <a:t>在数据源终端内手动输入一些单词并回车，再切换到流计算终端，可以看到已经输出了类似如下的词频统计信息：</a:t>
            </a:r>
            <a:endParaRPr lang="zh-CN" altLang="en-US" sz="1800"/>
          </a:p>
        </p:txBody>
      </p:sp>
      <p:sp>
        <p:nvSpPr>
          <p:cNvPr id="16" name="TextBox 7">
            <a:extLst>
              <a:ext uri="{FF2B5EF4-FFF2-40B4-BE49-F238E27FC236}">
                <a16:creationId xmlns:a16="http://schemas.microsoft.com/office/drawing/2014/main" id="{8C313634-E86F-4B79-AB04-6586B98AC00F}"/>
              </a:ext>
            </a:extLst>
          </p:cNvPr>
          <p:cNvSpPr txBox="1">
            <a:spLocks noChangeArrowheads="1"/>
          </p:cNvSpPr>
          <p:nvPr/>
        </p:nvSpPr>
        <p:spPr bwMode="auto">
          <a:xfrm>
            <a:off x="1185863" y="4248373"/>
            <a:ext cx="3494088" cy="2308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Time: 2018-12-30 20:53:02</a:t>
            </a:r>
            <a:endParaRPr lang="zh-CN" altLang="zh-CN" sz="1800">
              <a:solidFill>
                <a:schemeClr val="bg1"/>
              </a:solidFill>
            </a:endParaRPr>
          </a:p>
          <a:p>
            <a:pPr eaLnBrk="1" hangingPunct="1">
              <a:spcBef>
                <a:spcPct val="0"/>
              </a:spcBef>
              <a:buFontTx/>
              <a:buNone/>
            </a:pPr>
            <a:r>
              <a:rPr lang="en-US" altLang="zh-CN" sz="1800">
                <a:solidFill>
                  <a:schemeClr val="bg1"/>
                </a:solidFill>
              </a:rPr>
              <a:t>-------------------------------------------</a:t>
            </a:r>
            <a:endParaRPr lang="zh-CN" altLang="zh-CN" sz="1800">
              <a:solidFill>
                <a:schemeClr val="bg1"/>
              </a:solidFill>
            </a:endParaRPr>
          </a:p>
          <a:p>
            <a:pPr eaLnBrk="1" hangingPunct="1">
              <a:spcBef>
                <a:spcPct val="0"/>
              </a:spcBef>
              <a:buFontTx/>
              <a:buNone/>
            </a:pPr>
            <a:r>
              <a:rPr lang="en-US" altLang="zh-CN" sz="1800">
                <a:solidFill>
                  <a:schemeClr val="bg1"/>
                </a:solidFill>
              </a:rPr>
              <a:t>('hadoop', 1)</a:t>
            </a:r>
            <a:endParaRPr lang="zh-CN" altLang="zh-CN" sz="1800">
              <a:solidFill>
                <a:schemeClr val="bg1"/>
              </a:solidFill>
            </a:endParaRPr>
          </a:p>
          <a:p>
            <a:pPr eaLnBrk="1" hangingPunct="1">
              <a:spcBef>
                <a:spcPct val="0"/>
              </a:spcBef>
              <a:buFontTx/>
              <a:buNone/>
            </a:pPr>
            <a:r>
              <a:rPr lang="en-US" altLang="zh-CN" sz="1800">
                <a:solidFill>
                  <a:schemeClr val="bg1"/>
                </a:solidFill>
              </a:rPr>
              <a:t>('world', 1)</a:t>
            </a:r>
            <a:endParaRPr lang="zh-CN" altLang="zh-CN" sz="1800">
              <a:solidFill>
                <a:schemeClr val="bg1"/>
              </a:solidFill>
            </a:endParaRPr>
          </a:p>
          <a:p>
            <a:pPr eaLnBrk="1" hangingPunct="1">
              <a:spcBef>
                <a:spcPct val="0"/>
              </a:spcBef>
              <a:buFontTx/>
              <a:buNone/>
            </a:pPr>
            <a:r>
              <a:rPr lang="en-US" altLang="zh-CN" sz="1800">
                <a:solidFill>
                  <a:schemeClr val="bg1"/>
                </a:solidFill>
              </a:rPr>
              <a:t>('hello', 1)</a:t>
            </a:r>
            <a:endParaRPr lang="zh-CN" altLang="zh-CN" sz="1800">
              <a:solidFill>
                <a:schemeClr val="bg1"/>
              </a:solidFill>
            </a:endParaRPr>
          </a:p>
          <a:p>
            <a:pPr eaLnBrk="1" hangingPunct="1">
              <a:spcBef>
                <a:spcPct val="0"/>
              </a:spcBef>
              <a:buFontTx/>
              <a:buNone/>
            </a:pPr>
            <a:r>
              <a:rPr lang="en-US" altLang="zh-CN" sz="1800">
                <a:solidFill>
                  <a:schemeClr val="bg1"/>
                </a:solidFill>
              </a:rPr>
              <a:t>('spark', 1)</a:t>
            </a:r>
            <a:endParaRPr lang="zh-CN" altLang="zh-CN" sz="1800">
              <a:solidFill>
                <a:schemeClr val="bg1"/>
              </a:solidFill>
            </a:endParaRPr>
          </a:p>
          <a:p>
            <a:pPr eaLnBrk="1" hangingPunct="1">
              <a:spcBef>
                <a:spcPct val="0"/>
              </a:spcBef>
              <a:buFontTx/>
              <a:buNone/>
            </a:pPr>
            <a:r>
              <a:rPr lang="en-US" altLang="zh-CN" sz="1800">
                <a:solidFill>
                  <a:schemeClr val="bg1"/>
                </a:solidFill>
              </a:rPr>
              <a:t>-------------------------------------------</a:t>
            </a:r>
            <a:endParaRPr lang="zh-CN" altLang="zh-CN" sz="1800">
              <a:solidFill>
                <a:schemeClr val="bg1"/>
              </a:solidFill>
            </a:endParaRPr>
          </a:p>
        </p:txBody>
      </p:sp>
    </p:spTree>
    <p:extLst>
      <p:ext uri="{BB962C8B-B14F-4D97-AF65-F5344CB8AC3E}">
        <p14:creationId xmlns:p14="http://schemas.microsoft.com/office/powerpoint/2010/main" val="1713677531"/>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224CC8-7A3E-4233-BE2E-7E68E75A445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0B73F5B-D268-4251-A018-FCBEF273648B}"/>
              </a:ext>
            </a:extLst>
          </p:cNvPr>
          <p:cNvSpPr>
            <a:spLocks noGrp="1"/>
          </p:cNvSpPr>
          <p:nvPr>
            <p:ph type="body" sz="quarter" idx="15"/>
          </p:nvPr>
        </p:nvSpPr>
        <p:spPr/>
        <p:txBody>
          <a:bodyPr/>
          <a:lstStyle/>
          <a:p>
            <a:r>
              <a:rPr lang="en-US" altLang="zh-CN" dirty="0"/>
              <a:t>7.6.3 </a:t>
            </a:r>
            <a:r>
              <a:rPr lang="zh-CN" altLang="en-US" dirty="0"/>
              <a:t>把</a:t>
            </a:r>
            <a:r>
              <a:rPr lang="en-US" altLang="zh-CN" dirty="0" err="1"/>
              <a:t>DStream</a:t>
            </a:r>
            <a:r>
              <a:rPr lang="zh-CN" altLang="en-US" dirty="0"/>
              <a:t>输出到文本文件中</a:t>
            </a:r>
          </a:p>
        </p:txBody>
      </p:sp>
      <p:sp>
        <p:nvSpPr>
          <p:cNvPr id="4" name="文本占位符 3">
            <a:extLst>
              <a:ext uri="{FF2B5EF4-FFF2-40B4-BE49-F238E27FC236}">
                <a16:creationId xmlns:a16="http://schemas.microsoft.com/office/drawing/2014/main" id="{8787EFD1-7ACA-457F-8DBB-9985FA3CA56A}"/>
              </a:ext>
            </a:extLst>
          </p:cNvPr>
          <p:cNvSpPr>
            <a:spLocks noGrp="1"/>
          </p:cNvSpPr>
          <p:nvPr>
            <p:ph type="body" sz="quarter" idx="16"/>
          </p:nvPr>
        </p:nvSpPr>
        <p:spPr/>
        <p:txBody>
          <a:bodyPr/>
          <a:lstStyle/>
          <a:p>
            <a:endParaRPr lang="zh-CN" altLang="en-US"/>
          </a:p>
        </p:txBody>
      </p:sp>
      <p:sp>
        <p:nvSpPr>
          <p:cNvPr id="6" name="TextBox 7">
            <a:extLst>
              <a:ext uri="{FF2B5EF4-FFF2-40B4-BE49-F238E27FC236}">
                <a16:creationId xmlns:a16="http://schemas.microsoft.com/office/drawing/2014/main" id="{CAB4311D-3A29-4A8E-BED8-AD3C77C44C1E}"/>
              </a:ext>
            </a:extLst>
          </p:cNvPr>
          <p:cNvSpPr txBox="1">
            <a:spLocks noChangeArrowheads="1"/>
          </p:cNvSpPr>
          <p:nvPr/>
        </p:nvSpPr>
        <p:spPr bwMode="auto">
          <a:xfrm>
            <a:off x="731186" y="813007"/>
            <a:ext cx="78930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#!/usr/bin/env python3</a:t>
            </a:r>
            <a:endParaRPr lang="zh-CN" altLang="zh-CN" sz="1800" dirty="0"/>
          </a:p>
          <a:p>
            <a:pPr eaLnBrk="1" hangingPunct="1">
              <a:spcBef>
                <a:spcPct val="0"/>
              </a:spcBef>
              <a:buFontTx/>
              <a:buNone/>
            </a:pPr>
            <a:r>
              <a:rPr lang="en-US" altLang="zh-CN" sz="1800" dirty="0"/>
              <a:t> </a:t>
            </a:r>
            <a:endParaRPr lang="zh-CN" altLang="zh-CN" sz="1800" dirty="0"/>
          </a:p>
          <a:p>
            <a:pPr eaLnBrk="1" hangingPunct="1">
              <a:spcBef>
                <a:spcPct val="0"/>
              </a:spcBef>
              <a:buFontTx/>
              <a:buNone/>
            </a:pPr>
            <a:r>
              <a:rPr lang="en-US" altLang="zh-CN" sz="1800" dirty="0"/>
              <a:t>from __future__ import </a:t>
            </a:r>
            <a:r>
              <a:rPr lang="en-US" altLang="zh-CN" sz="1800" dirty="0" err="1"/>
              <a:t>print_function</a:t>
            </a:r>
            <a:endParaRPr lang="zh-CN" altLang="zh-CN" sz="1800" dirty="0"/>
          </a:p>
          <a:p>
            <a:pPr eaLnBrk="1" hangingPunct="1">
              <a:spcBef>
                <a:spcPct val="0"/>
              </a:spcBef>
              <a:buFontTx/>
              <a:buNone/>
            </a:pPr>
            <a:r>
              <a:rPr lang="en-US" altLang="zh-CN" sz="1800" dirty="0"/>
              <a:t>import sys</a:t>
            </a:r>
            <a:endParaRPr lang="zh-CN" altLang="zh-CN" sz="1800" dirty="0"/>
          </a:p>
          <a:p>
            <a:pPr eaLnBrk="1" hangingPunct="1">
              <a:spcBef>
                <a:spcPct val="0"/>
              </a:spcBef>
              <a:buFontTx/>
              <a:buNone/>
            </a:pPr>
            <a:r>
              <a:rPr lang="en-US" altLang="zh-CN" sz="1800" dirty="0"/>
              <a:t>from </a:t>
            </a:r>
            <a:r>
              <a:rPr lang="en-US" altLang="zh-CN" sz="1800" dirty="0" err="1"/>
              <a:t>pyspark</a:t>
            </a:r>
            <a:r>
              <a:rPr lang="en-US" altLang="zh-CN" sz="1800" dirty="0"/>
              <a:t> import </a:t>
            </a:r>
            <a:r>
              <a:rPr lang="en-US" altLang="zh-CN" sz="1800" dirty="0" err="1"/>
              <a:t>SparkContext</a:t>
            </a:r>
            <a:endParaRPr lang="zh-CN" altLang="zh-CN" sz="1800" dirty="0"/>
          </a:p>
          <a:p>
            <a:pPr eaLnBrk="1" hangingPunct="1">
              <a:spcBef>
                <a:spcPct val="0"/>
              </a:spcBef>
              <a:buFontTx/>
              <a:buNone/>
            </a:pPr>
            <a:r>
              <a:rPr lang="en-US" altLang="zh-CN" sz="1800" dirty="0"/>
              <a:t>from </a:t>
            </a:r>
            <a:r>
              <a:rPr lang="en-US" altLang="zh-CN" sz="1800" dirty="0" err="1"/>
              <a:t>pyspark.streaming</a:t>
            </a:r>
            <a:r>
              <a:rPr lang="en-US" altLang="zh-CN" sz="1800" dirty="0"/>
              <a:t> import </a:t>
            </a:r>
            <a:r>
              <a:rPr lang="en-US" altLang="zh-CN" sz="1800" dirty="0" err="1"/>
              <a:t>StreamingContext</a:t>
            </a:r>
            <a:r>
              <a:rPr lang="en-US" altLang="zh-CN" sz="1800" dirty="0"/>
              <a:t> </a:t>
            </a:r>
            <a:endParaRPr lang="zh-CN" altLang="zh-CN" sz="1800" dirty="0"/>
          </a:p>
        </p:txBody>
      </p:sp>
    </p:spTree>
    <p:extLst>
      <p:ext uri="{BB962C8B-B14F-4D97-AF65-F5344CB8AC3E}">
        <p14:creationId xmlns:p14="http://schemas.microsoft.com/office/powerpoint/2010/main" val="2930803333"/>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2CA0249-6D7A-443A-A048-47C434931BF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8977A129-DA55-4976-85FC-779F5CC44C5A}"/>
              </a:ext>
            </a:extLst>
          </p:cNvPr>
          <p:cNvSpPr>
            <a:spLocks noGrp="1"/>
          </p:cNvSpPr>
          <p:nvPr>
            <p:ph type="body" sz="quarter" idx="15"/>
          </p:nvPr>
        </p:nvSpPr>
        <p:spPr>
          <a:xfrm>
            <a:off x="695402" y="57750"/>
            <a:ext cx="7928834" cy="1175706"/>
          </a:xfrm>
        </p:spPr>
        <p:txBody>
          <a:bodyPr/>
          <a:lstStyle/>
          <a:p>
            <a:r>
              <a:rPr lang="en-US" altLang="zh-CN" dirty="0"/>
              <a:t>7.6.3 </a:t>
            </a:r>
            <a:r>
              <a:rPr lang="zh-CN" altLang="en-US" dirty="0"/>
              <a:t>把</a:t>
            </a:r>
            <a:r>
              <a:rPr lang="en-US" altLang="zh-CN" dirty="0" err="1"/>
              <a:t>DStream</a:t>
            </a:r>
            <a:r>
              <a:rPr lang="zh-CN" altLang="en-US" dirty="0"/>
              <a:t>输出到文本文件中</a:t>
            </a:r>
          </a:p>
          <a:p>
            <a:endParaRPr lang="zh-CN" altLang="en-US" dirty="0"/>
          </a:p>
        </p:txBody>
      </p:sp>
      <p:sp>
        <p:nvSpPr>
          <p:cNvPr id="4" name="文本占位符 3">
            <a:extLst>
              <a:ext uri="{FF2B5EF4-FFF2-40B4-BE49-F238E27FC236}">
                <a16:creationId xmlns:a16="http://schemas.microsoft.com/office/drawing/2014/main" id="{B4F7A368-36A3-4FF4-A0B3-55C2F49D97E8}"/>
              </a:ext>
            </a:extLst>
          </p:cNvPr>
          <p:cNvSpPr>
            <a:spLocks noGrp="1"/>
          </p:cNvSpPr>
          <p:nvPr>
            <p:ph type="body" sz="quarter" idx="16"/>
          </p:nvPr>
        </p:nvSpPr>
        <p:spPr/>
        <p:txBody>
          <a:bodyPr/>
          <a:lstStyle/>
          <a:p>
            <a:endParaRPr lang="zh-CN" altLang="en-US"/>
          </a:p>
        </p:txBody>
      </p:sp>
      <p:sp>
        <p:nvSpPr>
          <p:cNvPr id="6" name="TextBox 7">
            <a:extLst>
              <a:ext uri="{FF2B5EF4-FFF2-40B4-BE49-F238E27FC236}">
                <a16:creationId xmlns:a16="http://schemas.microsoft.com/office/drawing/2014/main" id="{02AF69F8-1755-4CEC-A8B0-09E0CACE52EB}"/>
              </a:ext>
            </a:extLst>
          </p:cNvPr>
          <p:cNvSpPr txBox="1">
            <a:spLocks noChangeArrowheads="1"/>
          </p:cNvSpPr>
          <p:nvPr/>
        </p:nvSpPr>
        <p:spPr bwMode="auto">
          <a:xfrm>
            <a:off x="854710" y="1126012"/>
            <a:ext cx="956945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if __name__ == "__main__":</a:t>
            </a:r>
            <a:endParaRPr lang="zh-CN" altLang="zh-CN" sz="1800" dirty="0"/>
          </a:p>
          <a:p>
            <a:pPr eaLnBrk="1" hangingPunct="1">
              <a:spcBef>
                <a:spcPct val="0"/>
              </a:spcBef>
              <a:buFontTx/>
              <a:buNone/>
            </a:pPr>
            <a:r>
              <a:rPr lang="en-US" altLang="zh-CN" sz="1800" dirty="0"/>
              <a:t>    if </a:t>
            </a:r>
            <a:r>
              <a:rPr lang="en-US" altLang="zh-CN" sz="1800" dirty="0" err="1"/>
              <a:t>len</a:t>
            </a:r>
            <a:r>
              <a:rPr lang="en-US" altLang="zh-CN" sz="1800" dirty="0"/>
              <a:t>(</a:t>
            </a:r>
            <a:r>
              <a:rPr lang="en-US" altLang="zh-CN" sz="1800" dirty="0" err="1"/>
              <a:t>sys.argv</a:t>
            </a:r>
            <a:r>
              <a:rPr lang="en-US" altLang="zh-CN" sz="1800" dirty="0"/>
              <a:t>) != 3:</a:t>
            </a:r>
            <a:endParaRPr lang="zh-CN" altLang="zh-CN" sz="1800" dirty="0"/>
          </a:p>
          <a:p>
            <a:pPr eaLnBrk="1" hangingPunct="1">
              <a:spcBef>
                <a:spcPct val="0"/>
              </a:spcBef>
              <a:buFontTx/>
              <a:buNone/>
            </a:pPr>
            <a:r>
              <a:rPr lang="en-US" altLang="zh-CN" sz="1800" dirty="0"/>
              <a:t>        print("Usage: NetworkWordCountStateful.py &lt;hostname&gt; &lt;port&gt;", file=</a:t>
            </a:r>
            <a:r>
              <a:rPr lang="en-US" altLang="zh-CN" sz="1800" dirty="0" err="1"/>
              <a:t>sys.stderr</a:t>
            </a:r>
            <a:r>
              <a:rPr lang="en-US" altLang="zh-CN" sz="1800" dirty="0"/>
              <a:t>)</a:t>
            </a:r>
            <a:endParaRPr lang="zh-CN" altLang="zh-CN" sz="1800" dirty="0"/>
          </a:p>
          <a:p>
            <a:pPr eaLnBrk="1" hangingPunct="1">
              <a:spcBef>
                <a:spcPct val="0"/>
              </a:spcBef>
              <a:buFontTx/>
              <a:buNone/>
            </a:pPr>
            <a:r>
              <a:rPr lang="en-US" altLang="zh-CN" sz="1800" dirty="0"/>
              <a:t>        exit(-1)</a:t>
            </a:r>
            <a:endParaRPr lang="zh-CN" altLang="zh-CN" sz="1800" dirty="0"/>
          </a:p>
          <a:p>
            <a:pPr eaLnBrk="1" hangingPunct="1">
              <a:spcBef>
                <a:spcPct val="0"/>
              </a:spcBef>
              <a:buFontTx/>
              <a:buNone/>
            </a:pPr>
            <a:r>
              <a:rPr lang="en-US" altLang="zh-CN" sz="1800" dirty="0"/>
              <a:t>    </a:t>
            </a:r>
            <a:r>
              <a:rPr lang="en-US" altLang="zh-CN" sz="1800" dirty="0" err="1"/>
              <a:t>sc</a:t>
            </a:r>
            <a:r>
              <a:rPr lang="en-US" altLang="zh-CN" sz="1800" dirty="0"/>
              <a:t> = </a:t>
            </a:r>
            <a:r>
              <a:rPr lang="en-US" altLang="zh-CN" sz="1800" dirty="0" err="1"/>
              <a:t>SparkContext</a:t>
            </a:r>
            <a:r>
              <a:rPr lang="en-US" altLang="zh-CN" sz="1800" dirty="0"/>
              <a:t>(</a:t>
            </a:r>
            <a:r>
              <a:rPr lang="en-US" altLang="zh-CN" sz="1800" dirty="0" err="1"/>
              <a:t>appName</a:t>
            </a:r>
            <a:r>
              <a:rPr lang="en-US" altLang="zh-CN" sz="1800" dirty="0"/>
              <a:t>="</a:t>
            </a:r>
            <a:r>
              <a:rPr lang="en-US" altLang="zh-CN" sz="1800" dirty="0" err="1"/>
              <a:t>PythonStreamingStatefulNetworkWordCount</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err="1"/>
              <a:t>ssc</a:t>
            </a:r>
            <a:r>
              <a:rPr lang="en-US" altLang="zh-CN" sz="1800" dirty="0"/>
              <a:t> = </a:t>
            </a:r>
            <a:r>
              <a:rPr lang="en-US" altLang="zh-CN" sz="1800" dirty="0" err="1"/>
              <a:t>StreamingContext</a:t>
            </a:r>
            <a:r>
              <a:rPr lang="en-US" altLang="zh-CN" sz="1800" dirty="0"/>
              <a:t>(</a:t>
            </a:r>
            <a:r>
              <a:rPr lang="en-US" altLang="zh-CN" sz="1800" dirty="0" err="1"/>
              <a:t>sc</a:t>
            </a:r>
            <a:r>
              <a:rPr lang="en-US" altLang="zh-CN" sz="1800" dirty="0"/>
              <a:t>, 1)</a:t>
            </a:r>
            <a:endParaRPr lang="zh-CN" altLang="zh-CN" sz="1800" dirty="0"/>
          </a:p>
          <a:p>
            <a:pPr eaLnBrk="1" hangingPunct="1">
              <a:spcBef>
                <a:spcPct val="0"/>
              </a:spcBef>
              <a:buFontTx/>
              <a:buNone/>
            </a:pPr>
            <a:r>
              <a:rPr lang="en-US" altLang="zh-CN" sz="1800" dirty="0"/>
              <a:t>    </a:t>
            </a:r>
            <a:r>
              <a:rPr lang="en-US" altLang="zh-CN" sz="1800" dirty="0" err="1"/>
              <a:t>ssc.checkpoint</a:t>
            </a:r>
            <a:r>
              <a:rPr lang="en-US" altLang="zh-CN" sz="1800" dirty="0"/>
              <a:t>("file:///usr/local/spark/mycode/streaming/stateful/")</a:t>
            </a:r>
            <a:endParaRPr lang="zh-CN" altLang="zh-CN" sz="1800" dirty="0"/>
          </a:p>
          <a:p>
            <a:pPr eaLnBrk="1" hangingPunct="1">
              <a:spcBef>
                <a:spcPct val="0"/>
              </a:spcBef>
              <a:buFontTx/>
              <a:buNone/>
            </a:pPr>
            <a:r>
              <a:rPr lang="en-US" altLang="zh-CN" sz="1800" dirty="0"/>
              <a:t>    # RDD with initial state (key, value) pairs</a:t>
            </a:r>
            <a:endParaRPr lang="zh-CN" altLang="zh-CN" sz="1800" dirty="0"/>
          </a:p>
          <a:p>
            <a:pPr eaLnBrk="1" hangingPunct="1">
              <a:spcBef>
                <a:spcPct val="0"/>
              </a:spcBef>
              <a:buFontTx/>
              <a:buNone/>
            </a:pPr>
            <a:r>
              <a:rPr lang="en-US" altLang="zh-CN" sz="1800" dirty="0"/>
              <a:t>    </a:t>
            </a:r>
            <a:r>
              <a:rPr lang="en-US" altLang="zh-CN" sz="1800" dirty="0" err="1"/>
              <a:t>initialStateRDD</a:t>
            </a:r>
            <a:r>
              <a:rPr lang="en-US" altLang="zh-CN" sz="1800" dirty="0"/>
              <a:t> = </a:t>
            </a:r>
            <a:r>
              <a:rPr lang="en-US" altLang="zh-CN" sz="1800" dirty="0" err="1"/>
              <a:t>sc.parallelize</a:t>
            </a:r>
            <a:r>
              <a:rPr lang="en-US" altLang="zh-CN" sz="1800" dirty="0"/>
              <a:t>([(</a:t>
            </a:r>
            <a:r>
              <a:rPr lang="en-US" altLang="zh-CN" sz="1800" dirty="0" err="1"/>
              <a:t>u'hello</a:t>
            </a:r>
            <a:r>
              <a:rPr lang="en-US" altLang="zh-CN" sz="1800" dirty="0"/>
              <a:t>', 1), (</a:t>
            </a:r>
            <a:r>
              <a:rPr lang="en-US" altLang="zh-CN" sz="1800" dirty="0" err="1"/>
              <a:t>u'world</a:t>
            </a:r>
            <a:r>
              <a:rPr lang="en-US" altLang="zh-CN" sz="1800" dirty="0"/>
              <a:t>', 1)])</a:t>
            </a:r>
            <a:endParaRPr lang="zh-CN" altLang="zh-CN" sz="1800" dirty="0"/>
          </a:p>
          <a:p>
            <a:pPr eaLnBrk="1" hangingPunct="1">
              <a:spcBef>
                <a:spcPct val="0"/>
              </a:spcBef>
              <a:buFontTx/>
              <a:buNone/>
            </a:pPr>
            <a:r>
              <a:rPr lang="en-US" altLang="zh-CN" sz="1800" dirty="0"/>
              <a:t>    def </a:t>
            </a:r>
            <a:r>
              <a:rPr lang="en-US" altLang="zh-CN" sz="1800" dirty="0" err="1"/>
              <a:t>updateFunc</a:t>
            </a:r>
            <a:r>
              <a:rPr lang="en-US" altLang="zh-CN" sz="1800" dirty="0"/>
              <a:t>(</a:t>
            </a:r>
            <a:r>
              <a:rPr lang="en-US" altLang="zh-CN" sz="1800" dirty="0" err="1"/>
              <a:t>new_values</a:t>
            </a:r>
            <a:r>
              <a:rPr lang="en-US" altLang="zh-CN" sz="1800" dirty="0"/>
              <a:t>, </a:t>
            </a:r>
            <a:r>
              <a:rPr lang="en-US" altLang="zh-CN" sz="1800" dirty="0" err="1"/>
              <a:t>last_sum</a:t>
            </a:r>
            <a:r>
              <a:rPr lang="en-US" altLang="zh-CN" sz="1800" dirty="0"/>
              <a:t>):</a:t>
            </a:r>
            <a:endParaRPr lang="zh-CN" altLang="zh-CN" sz="1800" dirty="0"/>
          </a:p>
          <a:p>
            <a:pPr eaLnBrk="1" hangingPunct="1">
              <a:spcBef>
                <a:spcPct val="0"/>
              </a:spcBef>
              <a:buFontTx/>
              <a:buNone/>
            </a:pPr>
            <a:r>
              <a:rPr lang="en-US" altLang="zh-CN" sz="1800" dirty="0"/>
              <a:t>        return sum(</a:t>
            </a:r>
            <a:r>
              <a:rPr lang="en-US" altLang="zh-CN" sz="1800" dirty="0" err="1"/>
              <a:t>new_values</a:t>
            </a:r>
            <a:r>
              <a:rPr lang="en-US" altLang="zh-CN" sz="1800" dirty="0"/>
              <a:t>) + (</a:t>
            </a:r>
            <a:r>
              <a:rPr lang="en-US" altLang="zh-CN" sz="1800" dirty="0" err="1"/>
              <a:t>last_sum</a:t>
            </a:r>
            <a:r>
              <a:rPr lang="en-US" altLang="zh-CN" sz="1800" dirty="0"/>
              <a:t> or 0)</a:t>
            </a:r>
            <a:endParaRPr lang="zh-CN" altLang="zh-CN" sz="1800" dirty="0"/>
          </a:p>
          <a:p>
            <a:pPr eaLnBrk="1" hangingPunct="1">
              <a:spcBef>
                <a:spcPct val="0"/>
              </a:spcBef>
              <a:buFontTx/>
              <a:buNone/>
            </a:pPr>
            <a:r>
              <a:rPr lang="en-US" altLang="zh-CN" sz="1800" dirty="0"/>
              <a:t>    lines = </a:t>
            </a:r>
            <a:r>
              <a:rPr lang="en-US" altLang="zh-CN" sz="1800" dirty="0" err="1"/>
              <a:t>ssc.socketTextStream</a:t>
            </a:r>
            <a:r>
              <a:rPr lang="en-US" altLang="zh-CN" sz="1800" dirty="0"/>
              <a:t>(</a:t>
            </a:r>
            <a:r>
              <a:rPr lang="en-US" altLang="zh-CN" sz="1800" dirty="0" err="1"/>
              <a:t>sys.argv</a:t>
            </a:r>
            <a:r>
              <a:rPr lang="en-US" altLang="zh-CN" sz="1800" dirty="0"/>
              <a:t>[1], int(</a:t>
            </a:r>
            <a:r>
              <a:rPr lang="en-US" altLang="zh-CN" sz="1800" dirty="0" err="1"/>
              <a:t>sys.argv</a:t>
            </a:r>
            <a:r>
              <a:rPr lang="en-US" altLang="zh-CN" sz="1800" dirty="0"/>
              <a:t>[2]))</a:t>
            </a:r>
            <a:endParaRPr lang="zh-CN" altLang="zh-CN" sz="1800" dirty="0"/>
          </a:p>
          <a:p>
            <a:pPr eaLnBrk="1" hangingPunct="1">
              <a:spcBef>
                <a:spcPct val="0"/>
              </a:spcBef>
              <a:buFontTx/>
              <a:buNone/>
            </a:pPr>
            <a:r>
              <a:rPr lang="en-US" altLang="zh-CN" sz="1800" dirty="0"/>
              <a:t>    </a:t>
            </a:r>
            <a:r>
              <a:rPr lang="en-US" altLang="zh-CN" sz="1800" dirty="0" err="1"/>
              <a:t>running_counts</a:t>
            </a:r>
            <a:r>
              <a:rPr lang="en-US" altLang="zh-CN" sz="1800" dirty="0"/>
              <a:t> = </a:t>
            </a:r>
            <a:r>
              <a:rPr lang="en-US" altLang="zh-CN" sz="1800" dirty="0" err="1"/>
              <a:t>lines.flatMap</a:t>
            </a:r>
            <a:r>
              <a:rPr lang="en-US" altLang="zh-CN" sz="1800" dirty="0"/>
              <a:t>(lambda line: </a:t>
            </a:r>
            <a:r>
              <a:rPr lang="en-US" altLang="zh-CN" sz="1800" dirty="0" err="1"/>
              <a:t>line.split</a:t>
            </a:r>
            <a:r>
              <a:rPr lang="en-US" altLang="zh-CN" sz="1800" dirty="0"/>
              <a:t>(" "))\</a:t>
            </a:r>
            <a:endParaRPr lang="zh-CN" altLang="zh-CN" sz="1800" dirty="0"/>
          </a:p>
          <a:p>
            <a:pPr eaLnBrk="1" hangingPunct="1">
              <a:spcBef>
                <a:spcPct val="0"/>
              </a:spcBef>
              <a:buFontTx/>
              <a:buNone/>
            </a:pPr>
            <a:r>
              <a:rPr lang="en-US" altLang="zh-CN" sz="1800" dirty="0"/>
              <a:t>                          .map(lambda word: (word, 1))\</a:t>
            </a:r>
            <a:endParaRPr lang="zh-CN" altLang="zh-CN" sz="1800" dirty="0"/>
          </a:p>
          <a:p>
            <a:pPr eaLnBrk="1" hangingPunct="1">
              <a:spcBef>
                <a:spcPct val="0"/>
              </a:spcBef>
              <a:buFontTx/>
              <a:buNone/>
            </a:pPr>
            <a:r>
              <a:rPr lang="en-US" altLang="zh-CN" sz="1800" dirty="0"/>
              <a:t>                          .</a:t>
            </a:r>
            <a:r>
              <a:rPr lang="en-US" altLang="zh-CN" sz="1800" dirty="0" err="1"/>
              <a:t>updateStateByKey</a:t>
            </a:r>
            <a:r>
              <a:rPr lang="en-US" altLang="zh-CN" sz="1800" dirty="0"/>
              <a:t>(</a:t>
            </a:r>
            <a:r>
              <a:rPr lang="en-US" altLang="zh-CN" sz="1800" dirty="0" err="1"/>
              <a:t>updateFunc</a:t>
            </a:r>
            <a:r>
              <a:rPr lang="en-US" altLang="zh-CN" sz="1800" dirty="0"/>
              <a:t>, </a:t>
            </a:r>
            <a:r>
              <a:rPr lang="en-US" altLang="zh-CN" sz="1800" dirty="0" err="1"/>
              <a:t>initialRDD</a:t>
            </a:r>
            <a:r>
              <a:rPr lang="en-US" altLang="zh-CN" sz="1800" dirty="0"/>
              <a:t>=</a:t>
            </a:r>
            <a:r>
              <a:rPr lang="en-US" altLang="zh-CN" sz="1800" dirty="0" err="1"/>
              <a:t>initialStateRDD</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err="1"/>
              <a:t>running_counts.</a:t>
            </a:r>
            <a:r>
              <a:rPr lang="en-US" altLang="zh-CN" sz="1800" dirty="0" err="1">
                <a:solidFill>
                  <a:srgbClr val="FF0000"/>
                </a:solidFill>
              </a:rPr>
              <a:t>saveAsTextFiles</a:t>
            </a:r>
            <a:r>
              <a:rPr lang="en-US" altLang="zh-CN" sz="1800" dirty="0"/>
              <a:t>("file:///usr/local/spark/mycode/streaming/stateful/output")</a:t>
            </a:r>
            <a:endParaRPr lang="zh-CN" altLang="zh-CN" sz="1800" dirty="0"/>
          </a:p>
          <a:p>
            <a:pPr eaLnBrk="1" hangingPunct="1">
              <a:spcBef>
                <a:spcPct val="0"/>
              </a:spcBef>
              <a:buFontTx/>
              <a:buNone/>
            </a:pPr>
            <a:r>
              <a:rPr lang="en-US" altLang="zh-CN" sz="1800" dirty="0"/>
              <a:t>    </a:t>
            </a:r>
            <a:r>
              <a:rPr lang="en-US" altLang="zh-CN" sz="1800" dirty="0" err="1"/>
              <a:t>running_counts.pprint</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err="1"/>
              <a:t>ssc.start</a:t>
            </a:r>
            <a:r>
              <a:rPr lang="en-US" altLang="zh-CN" sz="1800" dirty="0"/>
              <a:t>()</a:t>
            </a:r>
            <a:endParaRPr lang="zh-CN" altLang="zh-CN" sz="1800" dirty="0"/>
          </a:p>
          <a:p>
            <a:pPr eaLnBrk="1" hangingPunct="1">
              <a:spcBef>
                <a:spcPct val="0"/>
              </a:spcBef>
              <a:buFontTx/>
              <a:buNone/>
            </a:pPr>
            <a:r>
              <a:rPr lang="en-US" altLang="zh-CN" sz="1800" dirty="0"/>
              <a:t>    </a:t>
            </a:r>
            <a:r>
              <a:rPr lang="en-US" altLang="zh-CN" sz="1800" dirty="0" err="1"/>
              <a:t>ssc.awaitTermination</a:t>
            </a:r>
            <a:r>
              <a:rPr lang="en-US" altLang="zh-CN" sz="1800" dirty="0"/>
              <a:t>()</a:t>
            </a:r>
            <a:endParaRPr lang="zh-CN" altLang="zh-CN" sz="1800" dirty="0"/>
          </a:p>
        </p:txBody>
      </p:sp>
    </p:spTree>
    <p:extLst>
      <p:ext uri="{BB962C8B-B14F-4D97-AF65-F5344CB8AC3E}">
        <p14:creationId xmlns:p14="http://schemas.microsoft.com/office/powerpoint/2010/main" val="3997170265"/>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53B72B7-6344-4DD5-A77B-20E0378BB9D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9BA11FD8-D04E-4ADE-B762-AE60CBD5C921}"/>
              </a:ext>
            </a:extLst>
          </p:cNvPr>
          <p:cNvSpPr>
            <a:spLocks noGrp="1"/>
          </p:cNvSpPr>
          <p:nvPr>
            <p:ph type="body" sz="quarter" idx="15"/>
          </p:nvPr>
        </p:nvSpPr>
        <p:spPr>
          <a:xfrm>
            <a:off x="695402" y="57750"/>
            <a:ext cx="7928834" cy="1175706"/>
          </a:xfrm>
        </p:spPr>
        <p:txBody>
          <a:bodyPr/>
          <a:lstStyle/>
          <a:p>
            <a:r>
              <a:rPr lang="en-US" altLang="zh-CN" dirty="0"/>
              <a:t>7.6.4 </a:t>
            </a:r>
            <a:r>
              <a:rPr lang="zh-CN" altLang="en-US" dirty="0"/>
              <a:t>把</a:t>
            </a:r>
            <a:r>
              <a:rPr lang="en-US" altLang="zh-CN" dirty="0" err="1"/>
              <a:t>DStream</a:t>
            </a:r>
            <a:r>
              <a:rPr lang="zh-CN" altLang="en-US" dirty="0"/>
              <a:t>输出到</a:t>
            </a:r>
            <a:r>
              <a:rPr lang="en-US" altLang="zh-CN" dirty="0"/>
              <a:t>MySQL</a:t>
            </a:r>
            <a:r>
              <a:rPr lang="zh-CN" altLang="en-US" dirty="0"/>
              <a:t>数据库中</a:t>
            </a:r>
          </a:p>
          <a:p>
            <a:endParaRPr lang="zh-CN" altLang="en-US" dirty="0"/>
          </a:p>
        </p:txBody>
      </p:sp>
      <p:sp>
        <p:nvSpPr>
          <p:cNvPr id="4" name="文本占位符 3">
            <a:extLst>
              <a:ext uri="{FF2B5EF4-FFF2-40B4-BE49-F238E27FC236}">
                <a16:creationId xmlns:a16="http://schemas.microsoft.com/office/drawing/2014/main" id="{468B1A00-9E66-4126-A6DB-56E5A0FAF08A}"/>
              </a:ext>
            </a:extLst>
          </p:cNvPr>
          <p:cNvSpPr>
            <a:spLocks noGrp="1"/>
          </p:cNvSpPr>
          <p:nvPr>
            <p:ph type="body" sz="quarter" idx="16"/>
          </p:nvPr>
        </p:nvSpPr>
        <p:spPr/>
        <p:txBody>
          <a:bodyPr/>
          <a:lstStyle/>
          <a:p>
            <a:endParaRPr lang="zh-CN" altLang="en-US" dirty="0"/>
          </a:p>
        </p:txBody>
      </p:sp>
      <p:sp>
        <p:nvSpPr>
          <p:cNvPr id="6" name="矩形 2">
            <a:extLst>
              <a:ext uri="{FF2B5EF4-FFF2-40B4-BE49-F238E27FC236}">
                <a16:creationId xmlns:a16="http://schemas.microsoft.com/office/drawing/2014/main" id="{AE1864A6-5835-4ADE-B11B-D7ED47E1817A}"/>
              </a:ext>
            </a:extLst>
          </p:cNvPr>
          <p:cNvSpPr>
            <a:spLocks noChangeArrowheads="1"/>
          </p:cNvSpPr>
          <p:nvPr/>
        </p:nvSpPr>
        <p:spPr bwMode="auto">
          <a:xfrm>
            <a:off x="1209040" y="1450181"/>
            <a:ext cx="662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启动</a:t>
            </a:r>
            <a:r>
              <a:rPr lang="en-US" altLang="zh-CN" sz="2400"/>
              <a:t>MySQL</a:t>
            </a:r>
            <a:r>
              <a:rPr lang="zh-CN" altLang="en-US" sz="2400"/>
              <a:t>数据库，并完成数据库和表的创建：</a:t>
            </a:r>
          </a:p>
        </p:txBody>
      </p:sp>
      <p:sp>
        <p:nvSpPr>
          <p:cNvPr id="8" name="矩形 3">
            <a:extLst>
              <a:ext uri="{FF2B5EF4-FFF2-40B4-BE49-F238E27FC236}">
                <a16:creationId xmlns:a16="http://schemas.microsoft.com/office/drawing/2014/main" id="{89FACB2E-5FD5-418B-89B9-456950771D0C}"/>
              </a:ext>
            </a:extLst>
          </p:cNvPr>
          <p:cNvSpPr>
            <a:spLocks noChangeArrowheads="1"/>
          </p:cNvSpPr>
          <p:nvPr/>
        </p:nvSpPr>
        <p:spPr bwMode="auto">
          <a:xfrm>
            <a:off x="1285240" y="1983581"/>
            <a:ext cx="4572000"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rPr>
              <a:t>$ service mysql start</a:t>
            </a:r>
          </a:p>
          <a:p>
            <a:pPr eaLnBrk="1" hangingPunct="1">
              <a:spcBef>
                <a:spcPct val="0"/>
              </a:spcBef>
              <a:buFontTx/>
              <a:buNone/>
            </a:pPr>
            <a:r>
              <a:rPr lang="en-US" altLang="zh-CN" sz="2400">
                <a:solidFill>
                  <a:schemeClr val="bg1"/>
                </a:solidFill>
              </a:rPr>
              <a:t>$ mysql -u root -p</a:t>
            </a:r>
          </a:p>
          <a:p>
            <a:pPr eaLnBrk="1" hangingPunct="1">
              <a:spcBef>
                <a:spcPct val="0"/>
              </a:spcBef>
              <a:buFontTx/>
              <a:buNone/>
            </a:pPr>
            <a:r>
              <a:rPr lang="en-US" altLang="zh-CN" sz="2400">
                <a:solidFill>
                  <a:schemeClr val="bg1"/>
                </a:solidFill>
              </a:rPr>
              <a:t>$ #</a:t>
            </a:r>
            <a:r>
              <a:rPr lang="zh-CN" altLang="en-US" sz="2400">
                <a:solidFill>
                  <a:schemeClr val="bg1"/>
                </a:solidFill>
              </a:rPr>
              <a:t>屏幕会提示你输入密码</a:t>
            </a:r>
          </a:p>
        </p:txBody>
      </p:sp>
      <p:sp>
        <p:nvSpPr>
          <p:cNvPr id="10" name="矩形 4">
            <a:extLst>
              <a:ext uri="{FF2B5EF4-FFF2-40B4-BE49-F238E27FC236}">
                <a16:creationId xmlns:a16="http://schemas.microsoft.com/office/drawing/2014/main" id="{AF5FD522-3349-4F38-BA4A-340E309784CE}"/>
              </a:ext>
            </a:extLst>
          </p:cNvPr>
          <p:cNvSpPr>
            <a:spLocks noChangeArrowheads="1"/>
          </p:cNvSpPr>
          <p:nvPr/>
        </p:nvSpPr>
        <p:spPr bwMode="auto">
          <a:xfrm>
            <a:off x="1209040" y="3298031"/>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在此前已经创建好的“</a:t>
            </a:r>
            <a:r>
              <a:rPr lang="en-US" altLang="zh-CN" sz="2400"/>
              <a:t>spark”</a:t>
            </a:r>
            <a:r>
              <a:rPr lang="zh-CN" altLang="en-US" sz="2400"/>
              <a:t>数据库中创建一个名称为“</a:t>
            </a:r>
            <a:r>
              <a:rPr lang="en-US" altLang="zh-CN" sz="2400"/>
              <a:t>wordcount”</a:t>
            </a:r>
            <a:r>
              <a:rPr lang="zh-CN" altLang="en-US" sz="2400"/>
              <a:t>的表：</a:t>
            </a:r>
          </a:p>
        </p:txBody>
      </p:sp>
      <p:sp>
        <p:nvSpPr>
          <p:cNvPr id="12" name="矩形 5">
            <a:extLst>
              <a:ext uri="{FF2B5EF4-FFF2-40B4-BE49-F238E27FC236}">
                <a16:creationId xmlns:a16="http://schemas.microsoft.com/office/drawing/2014/main" id="{85819514-2480-4605-994E-015EBDA1D585}"/>
              </a:ext>
            </a:extLst>
          </p:cNvPr>
          <p:cNvSpPr>
            <a:spLocks noChangeArrowheads="1"/>
          </p:cNvSpPr>
          <p:nvPr/>
        </p:nvSpPr>
        <p:spPr bwMode="auto">
          <a:xfrm>
            <a:off x="1285240" y="4345781"/>
            <a:ext cx="7467600"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rPr>
              <a:t>mysql&gt; use spark</a:t>
            </a:r>
          </a:p>
          <a:p>
            <a:pPr eaLnBrk="1" hangingPunct="1">
              <a:spcBef>
                <a:spcPct val="0"/>
              </a:spcBef>
              <a:buFontTx/>
              <a:buNone/>
            </a:pPr>
            <a:r>
              <a:rPr lang="en-US" altLang="zh-CN" sz="2400">
                <a:solidFill>
                  <a:schemeClr val="bg1"/>
                </a:solidFill>
              </a:rPr>
              <a:t>mysql&gt; create table wordcount (word char(20), count int(4));</a:t>
            </a:r>
          </a:p>
        </p:txBody>
      </p:sp>
    </p:spTree>
    <p:extLst>
      <p:ext uri="{BB962C8B-B14F-4D97-AF65-F5344CB8AC3E}">
        <p14:creationId xmlns:p14="http://schemas.microsoft.com/office/powerpoint/2010/main" val="422102765"/>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6B8AE8C-08CF-47D3-BBBD-027948FD40B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1B56ABB-E00F-48F1-9FA3-6A2823884BAB}"/>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9FFA4748-C7DE-4FA7-8AC1-8A337DB18DD2}"/>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9883F524-5586-4049-8942-B2196E38F74A}"/>
              </a:ext>
            </a:extLst>
          </p:cNvPr>
          <p:cNvSpPr>
            <a:spLocks noChangeArrowheads="1"/>
          </p:cNvSpPr>
          <p:nvPr/>
        </p:nvSpPr>
        <p:spPr bwMode="auto">
          <a:xfrm>
            <a:off x="1244600" y="1571039"/>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400"/>
              <a:t>由于需要让</a:t>
            </a:r>
            <a:r>
              <a:rPr lang="en-US" altLang="zh-CN" sz="2400"/>
              <a:t>Python</a:t>
            </a:r>
            <a:r>
              <a:rPr lang="zh-CN" altLang="zh-CN" sz="2400"/>
              <a:t>连接数据库</a:t>
            </a:r>
            <a:r>
              <a:rPr lang="en-US" altLang="zh-CN" sz="2400"/>
              <a:t>MySQL</a:t>
            </a:r>
            <a:r>
              <a:rPr lang="zh-CN" altLang="zh-CN" sz="2400"/>
              <a:t>，所以，需要首先安装</a:t>
            </a:r>
            <a:r>
              <a:rPr lang="en-US" altLang="zh-CN" sz="2400"/>
              <a:t>Python</a:t>
            </a:r>
            <a:r>
              <a:rPr lang="zh-CN" altLang="zh-CN" sz="2400"/>
              <a:t>连接</a:t>
            </a:r>
            <a:r>
              <a:rPr lang="en-US" altLang="zh-CN" sz="2400"/>
              <a:t>MySQL</a:t>
            </a:r>
            <a:r>
              <a:rPr lang="zh-CN" altLang="zh-CN" sz="2400"/>
              <a:t>的模块</a:t>
            </a:r>
            <a:r>
              <a:rPr lang="en-US" altLang="zh-CN" sz="2400"/>
              <a:t>PyMySQL</a:t>
            </a:r>
            <a:r>
              <a:rPr lang="zh-CN" altLang="zh-CN" sz="2400"/>
              <a:t>，请在</a:t>
            </a:r>
            <a:r>
              <a:rPr lang="en-US" altLang="zh-CN" sz="2400"/>
              <a:t>Linux</a:t>
            </a:r>
            <a:r>
              <a:rPr lang="zh-CN" altLang="zh-CN" sz="2400"/>
              <a:t>终端中执行如下命令：</a:t>
            </a:r>
            <a:endParaRPr lang="zh-CN" altLang="en-US" sz="2400"/>
          </a:p>
        </p:txBody>
      </p:sp>
      <p:sp>
        <p:nvSpPr>
          <p:cNvPr id="8" name="TextBox 4">
            <a:extLst>
              <a:ext uri="{FF2B5EF4-FFF2-40B4-BE49-F238E27FC236}">
                <a16:creationId xmlns:a16="http://schemas.microsoft.com/office/drawing/2014/main" id="{433CE3D3-CB47-4226-87CB-E7F0F061E5A0}"/>
              </a:ext>
            </a:extLst>
          </p:cNvPr>
          <p:cNvSpPr txBox="1">
            <a:spLocks noChangeArrowheads="1"/>
          </p:cNvSpPr>
          <p:nvPr/>
        </p:nvSpPr>
        <p:spPr bwMode="auto">
          <a:xfrm>
            <a:off x="1397000" y="2866439"/>
            <a:ext cx="4722813" cy="1570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chemeClr val="bg1"/>
                </a:solidFill>
              </a:rPr>
              <a:t>$ sudo apt-get update</a:t>
            </a:r>
            <a:endParaRPr lang="zh-CN" altLang="zh-CN" sz="2400">
              <a:solidFill>
                <a:schemeClr val="bg1"/>
              </a:solidFill>
            </a:endParaRPr>
          </a:p>
          <a:p>
            <a:pPr eaLnBrk="1" hangingPunct="1">
              <a:spcBef>
                <a:spcPct val="0"/>
              </a:spcBef>
              <a:buFontTx/>
              <a:buNone/>
            </a:pPr>
            <a:r>
              <a:rPr lang="en-US" altLang="zh-CN" sz="2400">
                <a:solidFill>
                  <a:schemeClr val="bg1"/>
                </a:solidFill>
              </a:rPr>
              <a:t>$ sudo apt-get install python3-pip</a:t>
            </a:r>
            <a:endParaRPr lang="zh-CN" altLang="zh-CN" sz="2400">
              <a:solidFill>
                <a:schemeClr val="bg1"/>
              </a:solidFill>
            </a:endParaRPr>
          </a:p>
          <a:p>
            <a:pPr eaLnBrk="1" hangingPunct="1">
              <a:spcBef>
                <a:spcPct val="0"/>
              </a:spcBef>
              <a:buFontTx/>
              <a:buNone/>
            </a:pPr>
            <a:r>
              <a:rPr lang="en-US" altLang="zh-CN" sz="2400">
                <a:solidFill>
                  <a:schemeClr val="bg1"/>
                </a:solidFill>
              </a:rPr>
              <a:t>$ pip3 -V</a:t>
            </a:r>
            <a:endParaRPr lang="zh-CN" altLang="zh-CN" sz="2400">
              <a:solidFill>
                <a:schemeClr val="bg1"/>
              </a:solidFill>
            </a:endParaRPr>
          </a:p>
          <a:p>
            <a:pPr eaLnBrk="1" hangingPunct="1">
              <a:spcBef>
                <a:spcPct val="0"/>
              </a:spcBef>
              <a:buFontTx/>
              <a:buNone/>
            </a:pPr>
            <a:r>
              <a:rPr lang="en-US" altLang="zh-CN" sz="2400">
                <a:solidFill>
                  <a:schemeClr val="bg1"/>
                </a:solidFill>
              </a:rPr>
              <a:t>$ sudo pip3 install PyMySQL</a:t>
            </a:r>
            <a:endParaRPr lang="zh-CN" altLang="en-US" sz="2400">
              <a:solidFill>
                <a:schemeClr val="bg1"/>
              </a:solidFill>
            </a:endParaRPr>
          </a:p>
        </p:txBody>
      </p:sp>
    </p:spTree>
    <p:extLst>
      <p:ext uri="{BB962C8B-B14F-4D97-AF65-F5344CB8AC3E}">
        <p14:creationId xmlns:p14="http://schemas.microsoft.com/office/powerpoint/2010/main" val="37251665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B97BC-6F56-45A6-B56A-C9FB959F5BF9}"/>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7BAC2DE7-56C7-42CB-B50A-DA7FCB83EA4C}"/>
              </a:ext>
            </a:extLst>
          </p:cNvPr>
          <p:cNvSpPr>
            <a:spLocks noGrp="1"/>
          </p:cNvSpPr>
          <p:nvPr>
            <p:ph type="body" sz="quarter" idx="15"/>
          </p:nvPr>
        </p:nvSpPr>
        <p:spPr>
          <a:xfrm>
            <a:off x="695402" y="57750"/>
            <a:ext cx="7928834" cy="584775"/>
          </a:xfrm>
        </p:spPr>
        <p:txBody>
          <a:bodyPr/>
          <a:lstStyle/>
          <a:p>
            <a:r>
              <a:rPr lang="en-US" altLang="zh-CN" dirty="0"/>
              <a:t>7.1.1 </a:t>
            </a:r>
            <a:r>
              <a:rPr lang="zh-CN" altLang="en-US" dirty="0"/>
              <a:t>技术术语（续）</a:t>
            </a:r>
          </a:p>
        </p:txBody>
      </p:sp>
      <p:sp>
        <p:nvSpPr>
          <p:cNvPr id="4" name="文本占位符 3">
            <a:extLst>
              <a:ext uri="{FF2B5EF4-FFF2-40B4-BE49-F238E27FC236}">
                <a16:creationId xmlns:a16="http://schemas.microsoft.com/office/drawing/2014/main" id="{BBABCC57-8D5F-4DF7-A659-617BE29A372D}"/>
              </a:ext>
            </a:extLst>
          </p:cNvPr>
          <p:cNvSpPr>
            <a:spLocks noGrp="1"/>
          </p:cNvSpPr>
          <p:nvPr>
            <p:ph type="body" sz="quarter" idx="16"/>
          </p:nvPr>
        </p:nvSpPr>
        <p:spPr>
          <a:xfrm>
            <a:off x="695400" y="1385317"/>
            <a:ext cx="10633000" cy="3219450"/>
          </a:xfrm>
        </p:spPr>
        <p:txBody>
          <a:bodyPr/>
          <a:lstStyle/>
          <a:p>
            <a:r>
              <a:rPr lang="zh-CN" altLang="en-US" dirty="0"/>
              <a:t>正确性</a:t>
            </a:r>
            <a:endParaRPr lang="en-US" altLang="zh-CN" dirty="0"/>
          </a:p>
          <a:p>
            <a:pPr lvl="1"/>
            <a:r>
              <a:rPr lang="zh-CN" altLang="en-US" dirty="0"/>
              <a:t>最多一次（</a:t>
            </a:r>
            <a:r>
              <a:rPr lang="en-US" altLang="zh-CN" dirty="0"/>
              <a:t>At-most-once</a:t>
            </a:r>
            <a:r>
              <a:rPr lang="zh-CN" altLang="en-US" dirty="0"/>
              <a:t>）：保证数据最多处理一次。 这意味着如果数据在被流应用程序完全处理之前发生丢失，则不会进行其他重试或者重新发送。</a:t>
            </a:r>
          </a:p>
          <a:p>
            <a:pPr lvl="1"/>
            <a:r>
              <a:rPr lang="zh-CN" altLang="en-US" dirty="0"/>
              <a:t>至少一次（</a:t>
            </a:r>
            <a:r>
              <a:rPr lang="en-US" altLang="zh-CN" dirty="0"/>
              <a:t>At-least-once</a:t>
            </a:r>
            <a:r>
              <a:rPr lang="zh-CN" altLang="en-US" dirty="0"/>
              <a:t>）：保证数据至少被处理一次。这通常意味着如果事件在流应用程序完全处理之前丢失，则将从源头重放或重新传输事件。然而，由于事件是可以被重传的，因此一个事件有时会被处理多次，这就是所谓的至少一次</a:t>
            </a:r>
          </a:p>
          <a:p>
            <a:pPr lvl="1"/>
            <a:r>
              <a:rPr lang="zh-CN" altLang="en-US" dirty="0"/>
              <a:t>精确一次（</a:t>
            </a:r>
            <a:r>
              <a:rPr lang="en-US" altLang="zh-CN" dirty="0"/>
              <a:t>Exactly-once</a:t>
            </a:r>
            <a:r>
              <a:rPr lang="zh-CN" altLang="en-US" dirty="0"/>
              <a:t>）：强一致性必须是“只处理一次（</a:t>
            </a:r>
            <a:r>
              <a:rPr lang="en-US" altLang="zh-CN" dirty="0"/>
              <a:t>exactly-once processing</a:t>
            </a:r>
            <a:r>
              <a:rPr lang="zh-CN" altLang="en-US" dirty="0"/>
              <a:t>）”，这样才能保证正确性</a:t>
            </a:r>
          </a:p>
          <a:p>
            <a:r>
              <a:rPr lang="zh-CN" altLang="en-US" b="0" i="0" dirty="0">
                <a:solidFill>
                  <a:srgbClr val="3E3E3E"/>
                </a:solidFill>
                <a:effectLst/>
                <a:latin typeface="微软雅黑" panose="020B0503020204020204" pitchFamily="34" charset="-122"/>
                <a:ea typeface="微软雅黑" panose="020B0503020204020204" pitchFamily="34" charset="-122"/>
              </a:rPr>
              <a:t>任何一个数据处理系统里，都包含两种典型的时间：</a:t>
            </a:r>
            <a:endParaRPr lang="en-US" altLang="zh-CN" b="0" i="0" dirty="0">
              <a:solidFill>
                <a:srgbClr val="3E3E3E"/>
              </a:solidFill>
              <a:effectLst/>
              <a:latin typeface="微软雅黑" panose="020B0503020204020204" pitchFamily="34" charset="-122"/>
              <a:ea typeface="微软雅黑" panose="020B0503020204020204" pitchFamily="34" charset="-122"/>
            </a:endParaRPr>
          </a:p>
          <a:p>
            <a:pPr lvl="1"/>
            <a:r>
              <a:rPr lang="zh-CN" altLang="en-US" dirty="0"/>
              <a:t>事件时间</a:t>
            </a:r>
            <a:r>
              <a:rPr lang="en-US" altLang="zh-CN" dirty="0"/>
              <a:t>(Event time)</a:t>
            </a:r>
            <a:r>
              <a:rPr lang="zh-CN" altLang="en-US" dirty="0"/>
              <a:t>：是指事件发生的时间。</a:t>
            </a:r>
            <a:r>
              <a:rPr lang="en-US" altLang="zh-CN" dirty="0"/>
              <a:t>	</a:t>
            </a:r>
          </a:p>
          <a:p>
            <a:pPr lvl="1"/>
            <a:r>
              <a:rPr lang="zh-CN" altLang="en-US" dirty="0"/>
              <a:t>处理时间</a:t>
            </a:r>
            <a:r>
              <a:rPr lang="en-US" altLang="zh-CN" dirty="0"/>
              <a:t>(Processing time)</a:t>
            </a:r>
            <a:r>
              <a:rPr lang="zh-CN" altLang="en-US" dirty="0"/>
              <a:t>：系统观察到事件发生的时间。</a:t>
            </a:r>
            <a:endParaRPr lang="en-US" altLang="zh-CN" dirty="0"/>
          </a:p>
          <a:p>
            <a:pPr lvl="1"/>
            <a:r>
              <a:rPr lang="zh-CN" altLang="en-US" dirty="0"/>
              <a:t>两个时间经常是不一样的：</a:t>
            </a:r>
            <a:r>
              <a:rPr lang="zh-CN" altLang="en-US" dirty="0">
                <a:solidFill>
                  <a:srgbClr val="3E3E3E"/>
                </a:solidFill>
                <a:effectLst/>
              </a:rPr>
              <a:t>比如乘坐飞机的旅客在飞机落地后把手机从飞行模型调整到正常模式，然后某些事件才发生</a:t>
            </a:r>
            <a:r>
              <a:rPr lang="zh-CN" altLang="en-US" dirty="0"/>
              <a:t> </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1587463996"/>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3C401B5-0D17-42F9-A304-274A8388152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29D4DC71-25DA-47C5-9E6A-886C289B7E16}"/>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AA961E59-1D5F-4E90-AC5C-6A3997EA11DB}"/>
              </a:ext>
            </a:extLst>
          </p:cNvPr>
          <p:cNvSpPr>
            <a:spLocks noGrp="1"/>
          </p:cNvSpPr>
          <p:nvPr>
            <p:ph type="body" sz="quarter" idx="16"/>
          </p:nvPr>
        </p:nvSpPr>
        <p:spPr/>
        <p:txBody>
          <a:bodyPr/>
          <a:lstStyle/>
          <a:p>
            <a:endParaRPr lang="zh-CN" altLang="en-US"/>
          </a:p>
        </p:txBody>
      </p:sp>
      <p:sp>
        <p:nvSpPr>
          <p:cNvPr id="6" name="矩形 2">
            <a:extLst>
              <a:ext uri="{FF2B5EF4-FFF2-40B4-BE49-F238E27FC236}">
                <a16:creationId xmlns:a16="http://schemas.microsoft.com/office/drawing/2014/main" id="{43664B62-42D1-4CEC-9869-BC4EB0E11F24}"/>
              </a:ext>
            </a:extLst>
          </p:cNvPr>
          <p:cNvSpPr>
            <a:spLocks noChangeArrowheads="1"/>
          </p:cNvSpPr>
          <p:nvPr/>
        </p:nvSpPr>
        <p:spPr bwMode="auto">
          <a:xfrm>
            <a:off x="1437640" y="1137442"/>
            <a:ext cx="3605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NetworkWordCountStatefulDB.py</a:t>
            </a:r>
            <a:endParaRPr lang="zh-CN" altLang="en-US" sz="1800"/>
          </a:p>
        </p:txBody>
      </p:sp>
      <p:sp>
        <p:nvSpPr>
          <p:cNvPr id="8" name="TextBox 3">
            <a:extLst>
              <a:ext uri="{FF2B5EF4-FFF2-40B4-BE49-F238E27FC236}">
                <a16:creationId xmlns:a16="http://schemas.microsoft.com/office/drawing/2014/main" id="{52793C4D-2343-498B-ADF3-4E66A09B63EC}"/>
              </a:ext>
            </a:extLst>
          </p:cNvPr>
          <p:cNvSpPr txBox="1"/>
          <p:nvPr/>
        </p:nvSpPr>
        <p:spPr>
          <a:xfrm>
            <a:off x="1056640" y="1600992"/>
            <a:ext cx="8686800" cy="4800600"/>
          </a:xfrm>
          <a:prstGeom prst="rect">
            <a:avLst/>
          </a:prstGeom>
          <a:solidFill>
            <a:schemeClr val="bg1">
              <a:lumMod val="95000"/>
            </a:schemeClr>
          </a:solidFill>
        </p:spPr>
        <p:txBody>
          <a:bodyPr wrap="none">
            <a:spAutoFit/>
          </a:bodyPr>
          <a:lstStyle/>
          <a:p>
            <a:pPr eaLnBrk="1" hangingPunct="1">
              <a:buFont typeface="Arial" panose="020B0604020202020204" pitchFamily="34" charset="0"/>
              <a:buNone/>
              <a:defRPr/>
            </a:pPr>
            <a:r>
              <a:rPr lang="en-US" altLang="zh-CN" dirty="0"/>
              <a:t>#!/</a:t>
            </a:r>
            <a:r>
              <a:rPr lang="en-US" altLang="zh-CN" dirty="0" err="1"/>
              <a:t>usr</a:t>
            </a:r>
            <a:r>
              <a:rPr lang="en-US" altLang="zh-CN" dirty="0"/>
              <a:t>/bin/</a:t>
            </a:r>
            <a:r>
              <a:rPr lang="en-US" altLang="zh-CN" dirty="0" err="1"/>
              <a:t>env</a:t>
            </a:r>
            <a:r>
              <a:rPr lang="en-US" altLang="zh-CN" dirty="0"/>
              <a:t> python3</a:t>
            </a:r>
            <a:endParaRPr lang="zh-CN" altLang="zh-CN" dirty="0"/>
          </a:p>
          <a:p>
            <a:pPr eaLnBrk="1" hangingPunct="1">
              <a:buFont typeface="Arial" panose="020B0604020202020204" pitchFamily="34" charset="0"/>
              <a:buNone/>
              <a:defRPr/>
            </a:pPr>
            <a:r>
              <a:rPr lang="en-US" altLang="zh-CN" dirty="0"/>
              <a:t> </a:t>
            </a:r>
            <a:endParaRPr lang="zh-CN" altLang="zh-CN" dirty="0"/>
          </a:p>
          <a:p>
            <a:pPr eaLnBrk="1" hangingPunct="1">
              <a:buFont typeface="Arial" panose="020B0604020202020204" pitchFamily="34" charset="0"/>
              <a:buNone/>
              <a:defRPr/>
            </a:pPr>
            <a:r>
              <a:rPr lang="en-US" altLang="zh-CN" dirty="0"/>
              <a:t>from __future__ import </a:t>
            </a:r>
            <a:r>
              <a:rPr lang="en-US" altLang="zh-CN" dirty="0" err="1"/>
              <a:t>print_function</a:t>
            </a:r>
            <a:r>
              <a:rPr lang="en-US" altLang="zh-CN" dirty="0"/>
              <a:t> </a:t>
            </a:r>
            <a:endParaRPr lang="zh-CN" altLang="zh-CN" dirty="0"/>
          </a:p>
          <a:p>
            <a:pPr eaLnBrk="1" hangingPunct="1">
              <a:buFont typeface="Arial" panose="020B0604020202020204" pitchFamily="34" charset="0"/>
              <a:buNone/>
              <a:defRPr/>
            </a:pPr>
            <a:r>
              <a:rPr lang="en-US" altLang="zh-CN" dirty="0"/>
              <a:t>import sys </a:t>
            </a:r>
            <a:endParaRPr lang="zh-CN" altLang="zh-CN" dirty="0"/>
          </a:p>
          <a:p>
            <a:pPr eaLnBrk="1" hangingPunct="1">
              <a:buFont typeface="Arial" panose="020B0604020202020204" pitchFamily="34" charset="0"/>
              <a:buNone/>
              <a:defRPr/>
            </a:pPr>
            <a:r>
              <a:rPr lang="en-US" altLang="zh-CN" dirty="0"/>
              <a:t>import </a:t>
            </a:r>
            <a:r>
              <a:rPr lang="en-US" altLang="zh-CN" dirty="0" err="1"/>
              <a:t>pymysql</a:t>
            </a:r>
            <a:r>
              <a:rPr lang="en-US" altLang="zh-CN" dirty="0"/>
              <a:t> </a:t>
            </a:r>
            <a:endParaRPr lang="zh-CN" altLang="zh-CN" dirty="0"/>
          </a:p>
          <a:p>
            <a:pPr eaLnBrk="1" hangingPunct="1">
              <a:buFont typeface="Arial" panose="020B0604020202020204" pitchFamily="34" charset="0"/>
              <a:buNone/>
              <a:defRPr/>
            </a:pPr>
            <a:r>
              <a:rPr lang="en-US" altLang="zh-CN" dirty="0"/>
              <a:t>from </a:t>
            </a:r>
            <a:r>
              <a:rPr lang="en-US" altLang="zh-CN" dirty="0" err="1"/>
              <a:t>pyspark</a:t>
            </a:r>
            <a:r>
              <a:rPr lang="en-US" altLang="zh-CN" dirty="0"/>
              <a:t> import </a:t>
            </a:r>
            <a:r>
              <a:rPr lang="en-US" altLang="zh-CN" dirty="0" err="1"/>
              <a:t>SparkContext</a:t>
            </a:r>
            <a:endParaRPr lang="zh-CN" altLang="zh-CN" dirty="0"/>
          </a:p>
          <a:p>
            <a:pPr eaLnBrk="1" hangingPunct="1">
              <a:buFont typeface="Arial" panose="020B0604020202020204" pitchFamily="34" charset="0"/>
              <a:buNone/>
              <a:defRPr/>
            </a:pPr>
            <a:r>
              <a:rPr lang="en-US" altLang="zh-CN" dirty="0"/>
              <a:t>from </a:t>
            </a:r>
            <a:r>
              <a:rPr lang="en-US" altLang="zh-CN" dirty="0" err="1"/>
              <a:t>pyspark.streaming</a:t>
            </a:r>
            <a:r>
              <a:rPr lang="en-US" altLang="zh-CN" dirty="0"/>
              <a:t> import </a:t>
            </a:r>
            <a:r>
              <a:rPr lang="en-US" altLang="zh-CN" dirty="0" err="1"/>
              <a:t>StreamingContext</a:t>
            </a:r>
            <a:r>
              <a:rPr lang="en-US" altLang="zh-CN" dirty="0"/>
              <a:t> </a:t>
            </a:r>
            <a:endParaRPr lang="zh-CN" altLang="zh-CN" dirty="0"/>
          </a:p>
          <a:p>
            <a:pPr eaLnBrk="1" hangingPunct="1">
              <a:buFont typeface="Arial" panose="020B0604020202020204" pitchFamily="34" charset="0"/>
              <a:buNone/>
              <a:defRPr/>
            </a:pPr>
            <a:r>
              <a:rPr lang="en-US" altLang="zh-CN" dirty="0"/>
              <a:t> </a:t>
            </a:r>
            <a:endParaRPr lang="zh-CN" altLang="zh-CN" dirty="0"/>
          </a:p>
          <a:p>
            <a:pPr eaLnBrk="1" hangingPunct="1">
              <a:buFont typeface="Arial" panose="020B0604020202020204" pitchFamily="34" charset="0"/>
              <a:buNone/>
              <a:defRPr/>
            </a:pPr>
            <a:r>
              <a:rPr lang="en-US" altLang="zh-CN" dirty="0"/>
              <a:t>if __name__ == "__main__":</a:t>
            </a:r>
            <a:endParaRPr lang="zh-CN" altLang="zh-CN" dirty="0"/>
          </a:p>
          <a:p>
            <a:pPr eaLnBrk="1" hangingPunct="1">
              <a:buFont typeface="Arial" panose="020B0604020202020204" pitchFamily="34" charset="0"/>
              <a:buNone/>
              <a:defRPr/>
            </a:pPr>
            <a:r>
              <a:rPr lang="en-US" altLang="zh-CN" dirty="0"/>
              <a:t>    if </a:t>
            </a:r>
            <a:r>
              <a:rPr lang="en-US" altLang="zh-CN" dirty="0" err="1"/>
              <a:t>len</a:t>
            </a:r>
            <a:r>
              <a:rPr lang="en-US" altLang="zh-CN" dirty="0"/>
              <a:t>(</a:t>
            </a:r>
            <a:r>
              <a:rPr lang="en-US" altLang="zh-CN" dirty="0" err="1"/>
              <a:t>sys.argv</a:t>
            </a:r>
            <a:r>
              <a:rPr lang="en-US" altLang="zh-CN" dirty="0"/>
              <a:t>) != 3:</a:t>
            </a:r>
            <a:endParaRPr lang="zh-CN" altLang="zh-CN" dirty="0"/>
          </a:p>
          <a:p>
            <a:pPr eaLnBrk="1" hangingPunct="1">
              <a:buFont typeface="Arial" panose="020B0604020202020204" pitchFamily="34" charset="0"/>
              <a:buNone/>
              <a:defRPr/>
            </a:pPr>
            <a:r>
              <a:rPr lang="en-US" altLang="zh-CN" dirty="0"/>
              <a:t>        print("Usage: </a:t>
            </a:r>
            <a:r>
              <a:rPr lang="en-US" altLang="zh-CN" dirty="0" err="1"/>
              <a:t>NetworkWordCountStateful</a:t>
            </a:r>
            <a:r>
              <a:rPr lang="en-US" altLang="zh-CN" dirty="0"/>
              <a:t> &lt;hostname&gt; &lt;port&gt;", file=</a:t>
            </a:r>
            <a:r>
              <a:rPr lang="en-US" altLang="zh-CN" dirty="0" err="1"/>
              <a:t>sys.stderr</a:t>
            </a:r>
            <a:r>
              <a:rPr lang="en-US" altLang="zh-CN" dirty="0"/>
              <a:t>)</a:t>
            </a:r>
            <a:endParaRPr lang="zh-CN" altLang="zh-CN" dirty="0"/>
          </a:p>
          <a:p>
            <a:pPr eaLnBrk="1" hangingPunct="1">
              <a:buFont typeface="Arial" panose="020B0604020202020204" pitchFamily="34" charset="0"/>
              <a:buNone/>
              <a:defRPr/>
            </a:pPr>
            <a:r>
              <a:rPr lang="en-US" altLang="zh-CN" dirty="0"/>
              <a:t>        exit(-1)</a:t>
            </a:r>
            <a:endParaRPr lang="zh-CN" altLang="zh-CN" dirty="0"/>
          </a:p>
          <a:p>
            <a:pPr eaLnBrk="1" hangingPunct="1">
              <a:buFont typeface="Arial" panose="020B0604020202020204" pitchFamily="34" charset="0"/>
              <a:buNone/>
              <a:defRPr/>
            </a:pPr>
            <a:r>
              <a:rPr lang="en-US" altLang="zh-CN" dirty="0"/>
              <a:t>    sc = </a:t>
            </a:r>
            <a:r>
              <a:rPr lang="en-US" altLang="zh-CN" dirty="0" err="1"/>
              <a:t>SparkContext</a:t>
            </a:r>
            <a:r>
              <a:rPr lang="en-US" altLang="zh-CN" dirty="0"/>
              <a:t>(</a:t>
            </a:r>
            <a:r>
              <a:rPr lang="en-US" altLang="zh-CN" dirty="0" err="1"/>
              <a:t>appName</a:t>
            </a:r>
            <a:r>
              <a:rPr lang="en-US" altLang="zh-CN" dirty="0"/>
              <a:t>="</a:t>
            </a:r>
            <a:r>
              <a:rPr lang="en-US" altLang="zh-CN" dirty="0" err="1"/>
              <a:t>PythonStreamingStatefulNetworkWordCount</a:t>
            </a:r>
            <a:r>
              <a:rPr lang="en-US" altLang="zh-CN" dirty="0"/>
              <a:t>")</a:t>
            </a:r>
            <a:endParaRPr lang="zh-CN" altLang="zh-CN" dirty="0"/>
          </a:p>
          <a:p>
            <a:pPr eaLnBrk="1" hangingPunct="1">
              <a:buFont typeface="Arial" panose="020B0604020202020204" pitchFamily="34" charset="0"/>
              <a:buNone/>
              <a:defRPr/>
            </a:pPr>
            <a:r>
              <a:rPr lang="en-US" altLang="zh-CN" dirty="0"/>
              <a:t>    </a:t>
            </a:r>
            <a:r>
              <a:rPr lang="en-US" altLang="zh-CN" dirty="0" err="1"/>
              <a:t>ssc</a:t>
            </a:r>
            <a:r>
              <a:rPr lang="en-US" altLang="zh-CN" dirty="0"/>
              <a:t> = </a:t>
            </a:r>
            <a:r>
              <a:rPr lang="en-US" altLang="zh-CN" dirty="0" err="1"/>
              <a:t>StreamingContext</a:t>
            </a:r>
            <a:r>
              <a:rPr lang="en-US" altLang="zh-CN" dirty="0"/>
              <a:t>(sc, 1)</a:t>
            </a:r>
            <a:endParaRPr lang="zh-CN" altLang="zh-CN" dirty="0"/>
          </a:p>
          <a:p>
            <a:pPr eaLnBrk="1" hangingPunct="1">
              <a:buFont typeface="Arial" panose="020B0604020202020204" pitchFamily="34" charset="0"/>
              <a:buNone/>
              <a:defRPr/>
            </a:pPr>
            <a:r>
              <a:rPr lang="en-US" altLang="zh-CN" dirty="0"/>
              <a:t>    </a:t>
            </a:r>
            <a:r>
              <a:rPr lang="en-US" altLang="zh-CN" dirty="0" err="1"/>
              <a:t>ssc.checkpoint</a:t>
            </a:r>
            <a:r>
              <a:rPr lang="en-US" altLang="zh-CN" dirty="0"/>
              <a:t>("file:///usr/local/spark/mycode/streaming/stateful") </a:t>
            </a:r>
            <a:endParaRPr lang="zh-CN" altLang="zh-CN" dirty="0"/>
          </a:p>
          <a:p>
            <a:pPr eaLnBrk="1" hangingPunct="1">
              <a:buFont typeface="Arial" panose="020B0604020202020204" pitchFamily="34" charset="0"/>
              <a:buNone/>
              <a:defRPr/>
            </a:pPr>
            <a:r>
              <a:rPr lang="en-US" altLang="zh-CN" dirty="0"/>
              <a:t>    # RDD with initial state (key, value) pairs</a:t>
            </a:r>
            <a:endParaRPr lang="zh-CN" altLang="zh-CN" dirty="0"/>
          </a:p>
          <a:p>
            <a:pPr eaLnBrk="1" hangingPunct="1">
              <a:buFont typeface="Arial" panose="020B0604020202020204" pitchFamily="34" charset="0"/>
              <a:buNone/>
              <a:defRPr/>
            </a:pPr>
            <a:r>
              <a:rPr lang="en-US" altLang="zh-CN" dirty="0"/>
              <a:t>    </a:t>
            </a:r>
            <a:r>
              <a:rPr lang="en-US" altLang="zh-CN" dirty="0" err="1"/>
              <a:t>initialStateRDD</a:t>
            </a:r>
            <a:r>
              <a:rPr lang="en-US" altLang="zh-CN" dirty="0"/>
              <a:t> = </a:t>
            </a:r>
            <a:r>
              <a:rPr lang="en-US" altLang="zh-CN" dirty="0" err="1"/>
              <a:t>sc.parallelize</a:t>
            </a:r>
            <a:r>
              <a:rPr lang="en-US" altLang="zh-CN" dirty="0"/>
              <a:t>([(</a:t>
            </a:r>
            <a:r>
              <a:rPr lang="en-US" altLang="zh-CN" dirty="0" err="1"/>
              <a:t>u'hello</a:t>
            </a:r>
            <a:r>
              <a:rPr lang="en-US" altLang="zh-CN" dirty="0"/>
              <a:t>', 1), (</a:t>
            </a:r>
            <a:r>
              <a:rPr lang="en-US" altLang="zh-CN" dirty="0" err="1"/>
              <a:t>u'world</a:t>
            </a:r>
            <a:r>
              <a:rPr lang="en-US" altLang="zh-CN" dirty="0"/>
              <a:t>', 1)])</a:t>
            </a:r>
            <a:endParaRPr lang="zh-CN" altLang="en-US" dirty="0"/>
          </a:p>
        </p:txBody>
      </p:sp>
    </p:spTree>
    <p:extLst>
      <p:ext uri="{BB962C8B-B14F-4D97-AF65-F5344CB8AC3E}">
        <p14:creationId xmlns:p14="http://schemas.microsoft.com/office/powerpoint/2010/main" val="1375244515"/>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27439D-7CEE-40CF-AE23-E98CB5CADB4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FCA5F8E8-26FC-4581-86F0-BA29B3BF3593}"/>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9B4F8F5B-69AA-4021-A44E-B5418AC974B1}"/>
              </a:ext>
            </a:extLst>
          </p:cNvPr>
          <p:cNvSpPr>
            <a:spLocks noGrp="1"/>
          </p:cNvSpPr>
          <p:nvPr>
            <p:ph type="body" sz="quarter" idx="16"/>
          </p:nvPr>
        </p:nvSpPr>
        <p:spPr/>
        <p:txBody>
          <a:bodyPr/>
          <a:lstStyle/>
          <a:p>
            <a:endParaRPr lang="zh-CN" altLang="en-US"/>
          </a:p>
        </p:txBody>
      </p:sp>
      <p:sp>
        <p:nvSpPr>
          <p:cNvPr id="6" name="TextBox 2">
            <a:extLst>
              <a:ext uri="{FF2B5EF4-FFF2-40B4-BE49-F238E27FC236}">
                <a16:creationId xmlns:a16="http://schemas.microsoft.com/office/drawing/2014/main" id="{5F582F37-07E2-429D-BE6B-07544D14758C}"/>
              </a:ext>
            </a:extLst>
          </p:cNvPr>
          <p:cNvSpPr txBox="1"/>
          <p:nvPr/>
        </p:nvSpPr>
        <p:spPr>
          <a:xfrm>
            <a:off x="609600" y="1300163"/>
            <a:ext cx="8116888" cy="2586037"/>
          </a:xfrm>
          <a:prstGeom prst="rect">
            <a:avLst/>
          </a:prstGeom>
          <a:solidFill>
            <a:schemeClr val="bg1">
              <a:lumMod val="95000"/>
            </a:schemeClr>
          </a:solidFill>
        </p:spPr>
        <p:txBody>
          <a:bodyPr wrap="none">
            <a:spAutoFit/>
          </a:bodyPr>
          <a:lstStyle/>
          <a:p>
            <a:pPr eaLnBrk="1" hangingPunct="1">
              <a:buFont typeface="Arial" panose="020B0604020202020204" pitchFamily="34" charset="0"/>
              <a:buNone/>
              <a:defRPr/>
            </a:pPr>
            <a:r>
              <a:rPr lang="en-US" altLang="zh-CN" dirty="0"/>
              <a:t> </a:t>
            </a:r>
            <a:endParaRPr lang="zh-CN" altLang="zh-CN" dirty="0"/>
          </a:p>
          <a:p>
            <a:pPr eaLnBrk="1" hangingPunct="1">
              <a:buFont typeface="Arial" panose="020B0604020202020204" pitchFamily="34" charset="0"/>
              <a:buNone/>
              <a:defRPr/>
            </a:pPr>
            <a:r>
              <a:rPr lang="en-US" altLang="zh-CN" dirty="0"/>
              <a:t>    def </a:t>
            </a:r>
            <a:r>
              <a:rPr lang="en-US" altLang="zh-CN" dirty="0" err="1"/>
              <a:t>updateFunc</a:t>
            </a:r>
            <a:r>
              <a:rPr lang="en-US" altLang="zh-CN" dirty="0"/>
              <a:t>(</a:t>
            </a:r>
            <a:r>
              <a:rPr lang="en-US" altLang="zh-CN" dirty="0" err="1"/>
              <a:t>new_values</a:t>
            </a:r>
            <a:r>
              <a:rPr lang="en-US" altLang="zh-CN" dirty="0"/>
              <a:t>, </a:t>
            </a:r>
            <a:r>
              <a:rPr lang="en-US" altLang="zh-CN" dirty="0" err="1"/>
              <a:t>last_sum</a:t>
            </a:r>
            <a:r>
              <a:rPr lang="en-US" altLang="zh-CN" dirty="0"/>
              <a:t>):</a:t>
            </a:r>
            <a:endParaRPr lang="zh-CN" altLang="zh-CN" dirty="0"/>
          </a:p>
          <a:p>
            <a:pPr eaLnBrk="1" hangingPunct="1">
              <a:buFont typeface="Arial" panose="020B0604020202020204" pitchFamily="34" charset="0"/>
              <a:buNone/>
              <a:defRPr/>
            </a:pPr>
            <a:r>
              <a:rPr lang="en-US" altLang="zh-CN" dirty="0"/>
              <a:t>        return sum(</a:t>
            </a:r>
            <a:r>
              <a:rPr lang="en-US" altLang="zh-CN" dirty="0" err="1"/>
              <a:t>new_values</a:t>
            </a:r>
            <a:r>
              <a:rPr lang="en-US" altLang="zh-CN" dirty="0"/>
              <a:t>) + (</a:t>
            </a:r>
            <a:r>
              <a:rPr lang="en-US" altLang="zh-CN" dirty="0" err="1"/>
              <a:t>last_sum</a:t>
            </a:r>
            <a:r>
              <a:rPr lang="en-US" altLang="zh-CN" dirty="0"/>
              <a:t> or 0) </a:t>
            </a:r>
            <a:endParaRPr lang="zh-CN" altLang="zh-CN" dirty="0"/>
          </a:p>
          <a:p>
            <a:pPr eaLnBrk="1" hangingPunct="1">
              <a:buFont typeface="Arial" panose="020B0604020202020204" pitchFamily="34" charset="0"/>
              <a:buNone/>
              <a:defRPr/>
            </a:pPr>
            <a:r>
              <a:rPr lang="en-US" altLang="zh-CN" dirty="0"/>
              <a:t> </a:t>
            </a:r>
            <a:endParaRPr lang="zh-CN" altLang="zh-CN" dirty="0"/>
          </a:p>
          <a:p>
            <a:pPr eaLnBrk="1" hangingPunct="1">
              <a:buFont typeface="Arial" panose="020B0604020202020204" pitchFamily="34" charset="0"/>
              <a:buNone/>
              <a:defRPr/>
            </a:pPr>
            <a:r>
              <a:rPr lang="en-US" altLang="zh-CN" dirty="0"/>
              <a:t>    lines = </a:t>
            </a:r>
            <a:r>
              <a:rPr lang="en-US" altLang="zh-CN" dirty="0" err="1"/>
              <a:t>ssc.socketTextStream</a:t>
            </a:r>
            <a:r>
              <a:rPr lang="en-US" altLang="zh-CN" dirty="0"/>
              <a:t>(</a:t>
            </a:r>
            <a:r>
              <a:rPr lang="en-US" altLang="zh-CN" dirty="0" err="1"/>
              <a:t>sys.argv</a:t>
            </a:r>
            <a:r>
              <a:rPr lang="en-US" altLang="zh-CN" dirty="0"/>
              <a:t>[1], </a:t>
            </a:r>
            <a:r>
              <a:rPr lang="en-US" altLang="zh-CN" dirty="0" err="1"/>
              <a:t>int</a:t>
            </a:r>
            <a:r>
              <a:rPr lang="en-US" altLang="zh-CN" dirty="0"/>
              <a:t>(</a:t>
            </a:r>
            <a:r>
              <a:rPr lang="en-US" altLang="zh-CN" dirty="0" err="1"/>
              <a:t>sys.argv</a:t>
            </a:r>
            <a:r>
              <a:rPr lang="en-US" altLang="zh-CN" dirty="0"/>
              <a:t>[2]))</a:t>
            </a:r>
            <a:endParaRPr lang="zh-CN" altLang="zh-CN" dirty="0"/>
          </a:p>
          <a:p>
            <a:pPr eaLnBrk="1" hangingPunct="1">
              <a:buFont typeface="Arial" panose="020B0604020202020204" pitchFamily="34" charset="0"/>
              <a:buNone/>
              <a:defRPr/>
            </a:pPr>
            <a:r>
              <a:rPr lang="en-US" altLang="zh-CN" dirty="0"/>
              <a:t>    </a:t>
            </a:r>
            <a:r>
              <a:rPr lang="en-US" altLang="zh-CN" dirty="0" err="1"/>
              <a:t>running_counts</a:t>
            </a:r>
            <a:r>
              <a:rPr lang="en-US" altLang="zh-CN" dirty="0"/>
              <a:t> = </a:t>
            </a:r>
            <a:r>
              <a:rPr lang="en-US" altLang="zh-CN" dirty="0" err="1"/>
              <a:t>lines.flatMap</a:t>
            </a:r>
            <a:r>
              <a:rPr lang="en-US" altLang="zh-CN" dirty="0"/>
              <a:t>(lambda line: </a:t>
            </a:r>
            <a:r>
              <a:rPr lang="en-US" altLang="zh-CN" dirty="0" err="1"/>
              <a:t>line.split</a:t>
            </a:r>
            <a:r>
              <a:rPr lang="en-US" altLang="zh-CN" dirty="0"/>
              <a:t>(" "))\</a:t>
            </a:r>
            <a:endParaRPr lang="zh-CN" altLang="zh-CN" dirty="0"/>
          </a:p>
          <a:p>
            <a:pPr eaLnBrk="1" hangingPunct="1">
              <a:buFont typeface="Arial" panose="020B0604020202020204" pitchFamily="34" charset="0"/>
              <a:buNone/>
              <a:defRPr/>
            </a:pPr>
            <a:r>
              <a:rPr lang="en-US" altLang="zh-CN" dirty="0"/>
              <a:t>                          .map(lambda word: (word, 1))\</a:t>
            </a:r>
            <a:endParaRPr lang="zh-CN" altLang="zh-CN" dirty="0"/>
          </a:p>
          <a:p>
            <a:pPr eaLnBrk="1" hangingPunct="1">
              <a:buFont typeface="Arial" panose="020B0604020202020204" pitchFamily="34" charset="0"/>
              <a:buNone/>
              <a:defRPr/>
            </a:pPr>
            <a:r>
              <a:rPr lang="en-US" altLang="zh-CN" dirty="0"/>
              <a:t>                          .</a:t>
            </a:r>
            <a:r>
              <a:rPr lang="en-US" altLang="zh-CN" dirty="0" err="1"/>
              <a:t>updateStateByKey</a:t>
            </a:r>
            <a:r>
              <a:rPr lang="en-US" altLang="zh-CN" dirty="0"/>
              <a:t>(</a:t>
            </a:r>
            <a:r>
              <a:rPr lang="en-US" altLang="zh-CN" dirty="0" err="1"/>
              <a:t>updateFunc</a:t>
            </a:r>
            <a:r>
              <a:rPr lang="en-US" altLang="zh-CN" dirty="0"/>
              <a:t>, </a:t>
            </a:r>
            <a:r>
              <a:rPr lang="en-US" altLang="zh-CN" dirty="0" err="1"/>
              <a:t>initialRDD</a:t>
            </a:r>
            <a:r>
              <a:rPr lang="en-US" altLang="zh-CN" dirty="0"/>
              <a:t>=</a:t>
            </a:r>
            <a:r>
              <a:rPr lang="en-US" altLang="zh-CN" dirty="0" err="1"/>
              <a:t>initialStateRDD</a:t>
            </a:r>
            <a:r>
              <a:rPr lang="en-US" altLang="zh-CN" dirty="0"/>
              <a:t>) </a:t>
            </a:r>
            <a:endParaRPr lang="zh-CN" altLang="zh-CN" dirty="0"/>
          </a:p>
          <a:p>
            <a:pPr eaLnBrk="1" hangingPunct="1">
              <a:buFont typeface="Arial" panose="020B0604020202020204" pitchFamily="34" charset="0"/>
              <a:buNone/>
              <a:defRPr/>
            </a:pPr>
            <a:r>
              <a:rPr lang="en-US" altLang="zh-CN" dirty="0"/>
              <a:t>    </a:t>
            </a:r>
            <a:r>
              <a:rPr lang="en-US" altLang="zh-CN" dirty="0" err="1"/>
              <a:t>running_counts.pprint</a:t>
            </a:r>
            <a:r>
              <a:rPr lang="en-US" altLang="zh-CN" dirty="0"/>
              <a:t>()     </a:t>
            </a:r>
            <a:endParaRPr lang="zh-CN" altLang="en-US" dirty="0"/>
          </a:p>
        </p:txBody>
      </p:sp>
    </p:spTree>
    <p:extLst>
      <p:ext uri="{BB962C8B-B14F-4D97-AF65-F5344CB8AC3E}">
        <p14:creationId xmlns:p14="http://schemas.microsoft.com/office/powerpoint/2010/main" val="444032319"/>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007944-0CD3-4E6C-8D36-763611F802B0}"/>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6E6B4B17-3FBE-4CF7-863D-42A6B1EFFD85}"/>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B7187752-33D7-4205-ABCB-3C4AF880249F}"/>
              </a:ext>
            </a:extLst>
          </p:cNvPr>
          <p:cNvSpPr>
            <a:spLocks noGrp="1"/>
          </p:cNvSpPr>
          <p:nvPr>
            <p:ph type="body" sz="quarter" idx="16"/>
          </p:nvPr>
        </p:nvSpPr>
        <p:spPr/>
        <p:txBody>
          <a:bodyPr/>
          <a:lstStyle/>
          <a:p>
            <a:endParaRPr lang="zh-CN" altLang="en-US"/>
          </a:p>
        </p:txBody>
      </p:sp>
      <p:sp>
        <p:nvSpPr>
          <p:cNvPr id="6" name="矩形 5">
            <a:extLst>
              <a:ext uri="{FF2B5EF4-FFF2-40B4-BE49-F238E27FC236}">
                <a16:creationId xmlns:a16="http://schemas.microsoft.com/office/drawing/2014/main" id="{5415101A-A973-4503-956E-4A75F33229FF}"/>
              </a:ext>
            </a:extLst>
          </p:cNvPr>
          <p:cNvSpPr/>
          <p:nvPr/>
        </p:nvSpPr>
        <p:spPr>
          <a:xfrm>
            <a:off x="533400" y="1411288"/>
            <a:ext cx="8153400" cy="3694112"/>
          </a:xfrm>
          <a:prstGeom prst="rect">
            <a:avLst/>
          </a:prstGeom>
          <a:solidFill>
            <a:schemeClr val="bg1">
              <a:lumMod val="95000"/>
            </a:schemeClr>
          </a:solidFill>
        </p:spPr>
        <p:txBody>
          <a:bodyPr>
            <a:spAutoFit/>
          </a:bodyPr>
          <a:lstStyle/>
          <a:p>
            <a:pPr eaLnBrk="1" hangingPunct="1">
              <a:buFont typeface="Arial" panose="020B0604020202020204" pitchFamily="34" charset="0"/>
              <a:buNone/>
              <a:defRPr/>
            </a:pPr>
            <a:r>
              <a:rPr lang="en-US" altLang="zh-CN" dirty="0"/>
              <a:t>def </a:t>
            </a:r>
            <a:r>
              <a:rPr lang="en-US" altLang="zh-CN" dirty="0" err="1"/>
              <a:t>dbfunc</a:t>
            </a:r>
            <a:r>
              <a:rPr lang="en-US" altLang="zh-CN" dirty="0"/>
              <a:t>(records):</a:t>
            </a:r>
            <a:endParaRPr lang="zh-CN" altLang="zh-CN" dirty="0"/>
          </a:p>
          <a:p>
            <a:pPr eaLnBrk="1" hangingPunct="1">
              <a:buFont typeface="Arial" panose="020B0604020202020204" pitchFamily="34" charset="0"/>
              <a:buNone/>
              <a:defRPr/>
            </a:pPr>
            <a:r>
              <a:rPr lang="en-US" altLang="zh-CN" dirty="0"/>
              <a:t>        db = </a:t>
            </a:r>
            <a:r>
              <a:rPr lang="en-US" altLang="zh-CN" dirty="0" err="1"/>
              <a:t>pymysql.connect</a:t>
            </a:r>
            <a:r>
              <a:rPr lang="en-US" altLang="zh-CN" dirty="0"/>
              <a:t>("localhost","root","123456","spark")</a:t>
            </a:r>
            <a:endParaRPr lang="zh-CN" altLang="zh-CN" dirty="0"/>
          </a:p>
          <a:p>
            <a:pPr eaLnBrk="1" hangingPunct="1">
              <a:buFont typeface="Arial" panose="020B0604020202020204" pitchFamily="34" charset="0"/>
              <a:buNone/>
              <a:defRPr/>
            </a:pPr>
            <a:r>
              <a:rPr lang="en-US" altLang="zh-CN" dirty="0"/>
              <a:t>        cursor = </a:t>
            </a:r>
            <a:r>
              <a:rPr lang="en-US" altLang="zh-CN" dirty="0" err="1"/>
              <a:t>db.cursor</a:t>
            </a:r>
            <a:r>
              <a:rPr lang="en-US" altLang="zh-CN" dirty="0"/>
              <a:t>() </a:t>
            </a:r>
            <a:endParaRPr lang="zh-CN" altLang="zh-CN" dirty="0"/>
          </a:p>
          <a:p>
            <a:pPr eaLnBrk="1" hangingPunct="1">
              <a:buFont typeface="Arial" panose="020B0604020202020204" pitchFamily="34" charset="0"/>
              <a:buNone/>
              <a:defRPr/>
            </a:pPr>
            <a:r>
              <a:rPr lang="en-US" altLang="zh-CN" dirty="0"/>
              <a:t>        def </a:t>
            </a:r>
            <a:r>
              <a:rPr lang="en-US" altLang="zh-CN" dirty="0" err="1"/>
              <a:t>doinsert</a:t>
            </a:r>
            <a:r>
              <a:rPr lang="en-US" altLang="zh-CN" dirty="0"/>
              <a:t>(p):</a:t>
            </a:r>
            <a:endParaRPr lang="zh-CN" altLang="zh-CN" dirty="0"/>
          </a:p>
          <a:p>
            <a:pPr eaLnBrk="1" hangingPunct="1">
              <a:buFont typeface="Arial" panose="020B0604020202020204" pitchFamily="34" charset="0"/>
              <a:buNone/>
              <a:defRPr/>
            </a:pPr>
            <a:r>
              <a:rPr lang="en-US" altLang="zh-CN" dirty="0"/>
              <a:t>            </a:t>
            </a:r>
            <a:r>
              <a:rPr lang="en-US" altLang="zh-CN" dirty="0" err="1"/>
              <a:t>sql</a:t>
            </a:r>
            <a:r>
              <a:rPr lang="en-US" altLang="zh-CN" dirty="0"/>
              <a:t> = "insert into </a:t>
            </a:r>
            <a:r>
              <a:rPr lang="en-US" altLang="zh-CN" dirty="0" err="1"/>
              <a:t>wordcount</a:t>
            </a:r>
            <a:r>
              <a:rPr lang="en-US" altLang="zh-CN" dirty="0"/>
              <a:t>(</a:t>
            </a:r>
            <a:r>
              <a:rPr lang="en-US" altLang="zh-CN" dirty="0" err="1"/>
              <a:t>word,count</a:t>
            </a:r>
            <a:r>
              <a:rPr lang="en-US" altLang="zh-CN" dirty="0"/>
              <a:t>) values ('%s', '%s')" % (</a:t>
            </a:r>
            <a:r>
              <a:rPr lang="en-US" altLang="zh-CN" dirty="0" err="1"/>
              <a:t>str</a:t>
            </a:r>
            <a:r>
              <a:rPr lang="en-US" altLang="zh-CN" dirty="0"/>
              <a:t>(p[0]), </a:t>
            </a:r>
            <a:r>
              <a:rPr lang="en-US" altLang="zh-CN" dirty="0" err="1"/>
              <a:t>str</a:t>
            </a:r>
            <a:r>
              <a:rPr lang="en-US" altLang="zh-CN" dirty="0"/>
              <a:t>(p[1]))</a:t>
            </a:r>
            <a:endParaRPr lang="zh-CN" altLang="zh-CN" dirty="0"/>
          </a:p>
          <a:p>
            <a:pPr eaLnBrk="1" hangingPunct="1">
              <a:buFont typeface="Arial" panose="020B0604020202020204" pitchFamily="34" charset="0"/>
              <a:buNone/>
              <a:defRPr/>
            </a:pPr>
            <a:r>
              <a:rPr lang="en-US" altLang="zh-CN" dirty="0"/>
              <a:t>            try:</a:t>
            </a:r>
            <a:endParaRPr lang="zh-CN" altLang="zh-CN" dirty="0"/>
          </a:p>
          <a:p>
            <a:pPr eaLnBrk="1" hangingPunct="1">
              <a:buFont typeface="Arial" panose="020B0604020202020204" pitchFamily="34" charset="0"/>
              <a:buNone/>
              <a:defRPr/>
            </a:pPr>
            <a:r>
              <a:rPr lang="en-US" altLang="zh-CN" dirty="0"/>
              <a:t>                </a:t>
            </a:r>
            <a:r>
              <a:rPr lang="en-US" altLang="zh-CN" dirty="0" err="1"/>
              <a:t>cursor.execute</a:t>
            </a:r>
            <a:r>
              <a:rPr lang="en-US" altLang="zh-CN" dirty="0"/>
              <a:t>(</a:t>
            </a:r>
            <a:r>
              <a:rPr lang="en-US" altLang="zh-CN" dirty="0" err="1"/>
              <a:t>sql</a:t>
            </a:r>
            <a:r>
              <a:rPr lang="en-US" altLang="zh-CN" dirty="0"/>
              <a:t>)</a:t>
            </a:r>
            <a:endParaRPr lang="zh-CN" altLang="zh-CN" dirty="0"/>
          </a:p>
          <a:p>
            <a:pPr eaLnBrk="1" hangingPunct="1">
              <a:buFont typeface="Arial" panose="020B0604020202020204" pitchFamily="34" charset="0"/>
              <a:buNone/>
              <a:defRPr/>
            </a:pPr>
            <a:r>
              <a:rPr lang="en-US" altLang="zh-CN" dirty="0"/>
              <a:t>                </a:t>
            </a:r>
            <a:r>
              <a:rPr lang="en-US" altLang="zh-CN" dirty="0" err="1"/>
              <a:t>db.commit</a:t>
            </a:r>
            <a:r>
              <a:rPr lang="en-US" altLang="zh-CN" dirty="0"/>
              <a:t>()</a:t>
            </a:r>
            <a:endParaRPr lang="zh-CN" altLang="zh-CN" dirty="0"/>
          </a:p>
          <a:p>
            <a:pPr eaLnBrk="1" hangingPunct="1">
              <a:buFont typeface="Arial" panose="020B0604020202020204" pitchFamily="34" charset="0"/>
              <a:buNone/>
              <a:defRPr/>
            </a:pPr>
            <a:r>
              <a:rPr lang="en-US" altLang="zh-CN" dirty="0"/>
              <a:t>            except:</a:t>
            </a:r>
            <a:endParaRPr lang="zh-CN" altLang="zh-CN" dirty="0"/>
          </a:p>
          <a:p>
            <a:pPr eaLnBrk="1" hangingPunct="1">
              <a:buFont typeface="Arial" panose="020B0604020202020204" pitchFamily="34" charset="0"/>
              <a:buNone/>
              <a:defRPr/>
            </a:pPr>
            <a:r>
              <a:rPr lang="en-US" altLang="zh-CN" dirty="0"/>
              <a:t>                </a:t>
            </a:r>
            <a:r>
              <a:rPr lang="en-US" altLang="zh-CN" dirty="0" err="1"/>
              <a:t>db.rollback</a:t>
            </a:r>
            <a:r>
              <a:rPr lang="en-US" altLang="zh-CN" dirty="0"/>
              <a:t>()</a:t>
            </a:r>
            <a:endParaRPr lang="zh-CN" altLang="zh-CN" dirty="0"/>
          </a:p>
          <a:p>
            <a:pPr eaLnBrk="1" hangingPunct="1">
              <a:buFont typeface="Arial" panose="020B0604020202020204" pitchFamily="34" charset="0"/>
              <a:buNone/>
              <a:defRPr/>
            </a:pPr>
            <a:r>
              <a:rPr lang="en-US" altLang="zh-CN" dirty="0"/>
              <a:t>        for item in records:</a:t>
            </a:r>
            <a:endParaRPr lang="zh-CN" altLang="zh-CN" dirty="0"/>
          </a:p>
          <a:p>
            <a:pPr eaLnBrk="1" hangingPunct="1">
              <a:buFont typeface="Arial" panose="020B0604020202020204" pitchFamily="34" charset="0"/>
              <a:buNone/>
              <a:defRPr/>
            </a:pPr>
            <a:r>
              <a:rPr lang="en-US" altLang="zh-CN" dirty="0"/>
              <a:t>            </a:t>
            </a:r>
            <a:r>
              <a:rPr lang="en-US" altLang="zh-CN" dirty="0" err="1"/>
              <a:t>doinsert</a:t>
            </a:r>
            <a:r>
              <a:rPr lang="en-US" altLang="zh-CN" dirty="0"/>
              <a:t>(item)  </a:t>
            </a:r>
            <a:endParaRPr lang="zh-CN" altLang="zh-CN" dirty="0"/>
          </a:p>
        </p:txBody>
      </p:sp>
    </p:spTree>
    <p:extLst>
      <p:ext uri="{BB962C8B-B14F-4D97-AF65-F5344CB8AC3E}">
        <p14:creationId xmlns:p14="http://schemas.microsoft.com/office/powerpoint/2010/main" val="3817994125"/>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85C3C8-3223-40A2-A760-D3BB4C2F0C6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310BED95-31A8-467D-85EF-39E47D4CD1D4}"/>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525D9844-9445-4F62-8392-8965DDBE1274}"/>
              </a:ext>
            </a:extLst>
          </p:cNvPr>
          <p:cNvSpPr>
            <a:spLocks noGrp="1"/>
          </p:cNvSpPr>
          <p:nvPr>
            <p:ph type="body" sz="quarter" idx="16"/>
          </p:nvPr>
        </p:nvSpPr>
        <p:spPr/>
        <p:txBody>
          <a:bodyPr/>
          <a:lstStyle/>
          <a:p>
            <a:endParaRPr lang="zh-CN" altLang="en-US"/>
          </a:p>
        </p:txBody>
      </p:sp>
      <p:sp>
        <p:nvSpPr>
          <p:cNvPr id="6" name="矩形 5">
            <a:extLst>
              <a:ext uri="{FF2B5EF4-FFF2-40B4-BE49-F238E27FC236}">
                <a16:creationId xmlns:a16="http://schemas.microsoft.com/office/drawing/2014/main" id="{7B2ACF72-3EEE-4A51-9B3B-68162725C15C}"/>
              </a:ext>
            </a:extLst>
          </p:cNvPr>
          <p:cNvSpPr/>
          <p:nvPr/>
        </p:nvSpPr>
        <p:spPr>
          <a:xfrm>
            <a:off x="1132840" y="1397000"/>
            <a:ext cx="6400800" cy="2032000"/>
          </a:xfrm>
          <a:prstGeom prst="rect">
            <a:avLst/>
          </a:prstGeom>
          <a:solidFill>
            <a:schemeClr val="bg1">
              <a:lumMod val="95000"/>
            </a:schemeClr>
          </a:solidFill>
        </p:spPr>
        <p:txBody>
          <a:bodyPr>
            <a:spAutoFit/>
          </a:bodyPr>
          <a:lstStyle/>
          <a:p>
            <a:pPr eaLnBrk="1" hangingPunct="1">
              <a:buFont typeface="Arial" panose="020B0604020202020204" pitchFamily="34" charset="0"/>
              <a:buNone/>
              <a:defRPr/>
            </a:pPr>
            <a:r>
              <a:rPr lang="en-US" altLang="zh-CN" dirty="0"/>
              <a:t> def </a:t>
            </a:r>
            <a:r>
              <a:rPr lang="en-US" altLang="zh-CN" dirty="0" err="1"/>
              <a:t>func</a:t>
            </a:r>
            <a:r>
              <a:rPr lang="en-US" altLang="zh-CN" dirty="0"/>
              <a:t>(</a:t>
            </a:r>
            <a:r>
              <a:rPr lang="en-US" altLang="zh-CN" dirty="0" err="1"/>
              <a:t>rdd</a:t>
            </a:r>
            <a:r>
              <a:rPr lang="en-US" altLang="zh-CN" dirty="0"/>
              <a:t>):</a:t>
            </a:r>
            <a:endParaRPr lang="zh-CN" altLang="zh-CN" dirty="0"/>
          </a:p>
          <a:p>
            <a:pPr eaLnBrk="1" hangingPunct="1">
              <a:buFont typeface="Arial" panose="020B0604020202020204" pitchFamily="34" charset="0"/>
              <a:buNone/>
              <a:defRPr/>
            </a:pPr>
            <a:r>
              <a:rPr lang="en-US" altLang="zh-CN" dirty="0"/>
              <a:t>        </a:t>
            </a:r>
            <a:r>
              <a:rPr lang="en-US" altLang="zh-CN" dirty="0" err="1"/>
              <a:t>repartitionedRDD</a:t>
            </a:r>
            <a:r>
              <a:rPr lang="en-US" altLang="zh-CN" dirty="0"/>
              <a:t> = </a:t>
            </a:r>
            <a:r>
              <a:rPr lang="en-US" altLang="zh-CN" dirty="0" err="1"/>
              <a:t>rdd.repartition</a:t>
            </a:r>
            <a:r>
              <a:rPr lang="en-US" altLang="zh-CN" dirty="0"/>
              <a:t>(3)</a:t>
            </a:r>
            <a:endParaRPr lang="zh-CN" altLang="zh-CN" dirty="0"/>
          </a:p>
          <a:p>
            <a:pPr eaLnBrk="1" hangingPunct="1">
              <a:buFont typeface="Arial" panose="020B0604020202020204" pitchFamily="34" charset="0"/>
              <a:buNone/>
              <a:defRPr/>
            </a:pPr>
            <a:r>
              <a:rPr lang="en-US" altLang="zh-CN" dirty="0"/>
              <a:t>        </a:t>
            </a:r>
            <a:r>
              <a:rPr lang="en-US" altLang="zh-CN" dirty="0" err="1"/>
              <a:t>repartitionedRDD.foreachPartition</a:t>
            </a:r>
            <a:r>
              <a:rPr lang="en-US" altLang="zh-CN" dirty="0"/>
              <a:t>(</a:t>
            </a:r>
            <a:r>
              <a:rPr lang="en-US" altLang="zh-CN" dirty="0" err="1"/>
              <a:t>dbfunc</a:t>
            </a:r>
            <a:r>
              <a:rPr lang="en-US" altLang="zh-CN" dirty="0"/>
              <a:t>)</a:t>
            </a:r>
            <a:endParaRPr lang="zh-CN" altLang="zh-CN" dirty="0"/>
          </a:p>
          <a:p>
            <a:pPr eaLnBrk="1" hangingPunct="1">
              <a:buFont typeface="Arial" panose="020B0604020202020204" pitchFamily="34" charset="0"/>
              <a:buNone/>
              <a:defRPr/>
            </a:pPr>
            <a:r>
              <a:rPr lang="en-US" altLang="zh-CN" dirty="0"/>
              <a:t> </a:t>
            </a:r>
            <a:endParaRPr lang="zh-CN" altLang="zh-CN" dirty="0"/>
          </a:p>
          <a:p>
            <a:pPr eaLnBrk="1" hangingPunct="1">
              <a:buFont typeface="Arial" panose="020B0604020202020204" pitchFamily="34" charset="0"/>
              <a:buNone/>
              <a:defRPr/>
            </a:pPr>
            <a:r>
              <a:rPr lang="en-US" altLang="zh-CN" dirty="0"/>
              <a:t>    </a:t>
            </a:r>
            <a:r>
              <a:rPr lang="en-US" altLang="zh-CN" dirty="0" err="1"/>
              <a:t>running_counts.foreachRDD</a:t>
            </a:r>
            <a:r>
              <a:rPr lang="en-US" altLang="zh-CN" dirty="0"/>
              <a:t>(</a:t>
            </a:r>
            <a:r>
              <a:rPr lang="en-US" altLang="zh-CN" dirty="0" err="1"/>
              <a:t>func</a:t>
            </a:r>
            <a:r>
              <a:rPr lang="en-US" altLang="zh-CN" dirty="0"/>
              <a:t>)</a:t>
            </a:r>
            <a:endParaRPr lang="zh-CN" altLang="zh-CN" dirty="0"/>
          </a:p>
          <a:p>
            <a:pPr eaLnBrk="1" hangingPunct="1">
              <a:buFont typeface="Arial" panose="020B0604020202020204" pitchFamily="34" charset="0"/>
              <a:buNone/>
              <a:defRPr/>
            </a:pPr>
            <a:r>
              <a:rPr lang="en-US" altLang="zh-CN" dirty="0"/>
              <a:t>    </a:t>
            </a:r>
            <a:r>
              <a:rPr lang="en-US" altLang="zh-CN" dirty="0" err="1"/>
              <a:t>ssc.start</a:t>
            </a:r>
            <a:r>
              <a:rPr lang="en-US" altLang="zh-CN" dirty="0"/>
              <a:t>()</a:t>
            </a:r>
            <a:endParaRPr lang="zh-CN" altLang="zh-CN" dirty="0"/>
          </a:p>
          <a:p>
            <a:pPr eaLnBrk="1" hangingPunct="1">
              <a:buFont typeface="Arial" panose="020B0604020202020204" pitchFamily="34" charset="0"/>
              <a:buNone/>
              <a:defRPr/>
            </a:pPr>
            <a:r>
              <a:rPr lang="en-US" altLang="zh-CN" dirty="0"/>
              <a:t>    </a:t>
            </a:r>
            <a:r>
              <a:rPr lang="en-US" altLang="zh-CN" dirty="0" err="1"/>
              <a:t>ssc.awaitTermination</a:t>
            </a:r>
            <a:r>
              <a:rPr lang="en-US" altLang="zh-CN" dirty="0"/>
              <a:t>()</a:t>
            </a:r>
            <a:endParaRPr lang="zh-CN" altLang="en-US" dirty="0"/>
          </a:p>
        </p:txBody>
      </p:sp>
    </p:spTree>
    <p:extLst>
      <p:ext uri="{BB962C8B-B14F-4D97-AF65-F5344CB8AC3E}">
        <p14:creationId xmlns:p14="http://schemas.microsoft.com/office/powerpoint/2010/main" val="2139764872"/>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0E88B2F-CAD2-4C51-8171-A66FDD8EA5C2}"/>
              </a:ext>
            </a:extLst>
          </p:cNvPr>
          <p:cNvSpPr>
            <a:spLocks noGrp="1"/>
          </p:cNvSpPr>
          <p:nvPr>
            <p:ph type="body" sz="quarter" idx="11"/>
          </p:nvPr>
        </p:nvSpPr>
        <p:spPr/>
        <p:txBody>
          <a:bodyPr/>
          <a:lstStyle/>
          <a:p>
            <a:r>
              <a:rPr lang="en-US" altLang="zh-CN" dirty="0"/>
              <a:t>PART SEVEN</a:t>
            </a:r>
            <a:endParaRPr lang="zh-CN" altLang="en-US" dirty="0"/>
          </a:p>
        </p:txBody>
      </p:sp>
      <p:sp>
        <p:nvSpPr>
          <p:cNvPr id="6" name="文本占位符 5">
            <a:extLst>
              <a:ext uri="{FF2B5EF4-FFF2-40B4-BE49-F238E27FC236}">
                <a16:creationId xmlns:a16="http://schemas.microsoft.com/office/drawing/2014/main" id="{8E62B2ED-0DC4-44D6-BC5F-19564163B766}"/>
              </a:ext>
            </a:extLst>
          </p:cNvPr>
          <p:cNvSpPr>
            <a:spLocks noGrp="1"/>
          </p:cNvSpPr>
          <p:nvPr>
            <p:ph type="body" sz="quarter" idx="12"/>
          </p:nvPr>
        </p:nvSpPr>
        <p:spPr/>
        <p:txBody>
          <a:bodyPr/>
          <a:lstStyle/>
          <a:p>
            <a:r>
              <a:rPr lang="en-US" altLang="zh-CN" dirty="0"/>
              <a:t>7</a:t>
            </a:r>
            <a:endParaRPr lang="zh-CN" altLang="en-US" dirty="0"/>
          </a:p>
        </p:txBody>
      </p:sp>
      <p:sp>
        <p:nvSpPr>
          <p:cNvPr id="7" name="文本占位符 6">
            <a:extLst>
              <a:ext uri="{FF2B5EF4-FFF2-40B4-BE49-F238E27FC236}">
                <a16:creationId xmlns:a16="http://schemas.microsoft.com/office/drawing/2014/main" id="{A70C097D-56A5-4482-8D96-D5FA342C5C69}"/>
              </a:ext>
            </a:extLst>
          </p:cNvPr>
          <p:cNvSpPr>
            <a:spLocks noGrp="1"/>
          </p:cNvSpPr>
          <p:nvPr>
            <p:ph type="body" sz="quarter" idx="13"/>
          </p:nvPr>
        </p:nvSpPr>
        <p:spPr/>
        <p:txBody>
          <a:bodyPr/>
          <a:lstStyle/>
          <a:p>
            <a:r>
              <a:rPr lang="en-US" altLang="zh-CN" dirty="0"/>
              <a:t>7.7 Structured Streaming</a:t>
            </a:r>
            <a:endParaRPr lang="zh-CN" altLang="en-US" dirty="0"/>
          </a:p>
        </p:txBody>
      </p:sp>
      <p:sp>
        <p:nvSpPr>
          <p:cNvPr id="10" name="文本占位符 9">
            <a:extLst>
              <a:ext uri="{FF2B5EF4-FFF2-40B4-BE49-F238E27FC236}">
                <a16:creationId xmlns:a16="http://schemas.microsoft.com/office/drawing/2014/main" id="{1682D6EA-5833-48DB-87A5-90210F554BFB}"/>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511256089"/>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3E36C7D9-D7AE-4922-8486-9EB607894C70}"/>
              </a:ext>
            </a:extLst>
          </p:cNvPr>
          <p:cNvSpPr>
            <a:spLocks noGrp="1"/>
          </p:cNvSpPr>
          <p:nvPr>
            <p:ph type="body" sz="quarter" idx="14"/>
          </p:nvPr>
        </p:nvSpPr>
        <p:spPr/>
        <p:txBody>
          <a:bodyPr/>
          <a:lstStyle/>
          <a:p>
            <a:endParaRPr lang="zh-CN" altLang="en-US"/>
          </a:p>
        </p:txBody>
      </p:sp>
      <p:sp>
        <p:nvSpPr>
          <p:cNvPr id="16" name="文本占位符 15">
            <a:extLst>
              <a:ext uri="{FF2B5EF4-FFF2-40B4-BE49-F238E27FC236}">
                <a16:creationId xmlns:a16="http://schemas.microsoft.com/office/drawing/2014/main" id="{D8705B33-9FB2-4A1D-80EC-5B4AEBD10183}"/>
              </a:ext>
            </a:extLst>
          </p:cNvPr>
          <p:cNvSpPr>
            <a:spLocks noGrp="1"/>
          </p:cNvSpPr>
          <p:nvPr>
            <p:ph type="body" sz="quarter" idx="15"/>
          </p:nvPr>
        </p:nvSpPr>
        <p:spPr>
          <a:xfrm>
            <a:off x="695402" y="57750"/>
            <a:ext cx="7928834" cy="1175706"/>
          </a:xfrm>
        </p:spPr>
        <p:txBody>
          <a:bodyPr/>
          <a:lstStyle/>
          <a:p>
            <a:r>
              <a:rPr lang="en-US" altLang="zh-CN" dirty="0"/>
              <a:t>7.7 Structured Streaming</a:t>
            </a:r>
            <a:endParaRPr lang="zh-CN" altLang="en-US" dirty="0"/>
          </a:p>
          <a:p>
            <a:endParaRPr lang="zh-CN" altLang="en-US" dirty="0"/>
          </a:p>
        </p:txBody>
      </p:sp>
      <p:sp>
        <p:nvSpPr>
          <p:cNvPr id="17" name="文本占位符 16">
            <a:extLst>
              <a:ext uri="{FF2B5EF4-FFF2-40B4-BE49-F238E27FC236}">
                <a16:creationId xmlns:a16="http://schemas.microsoft.com/office/drawing/2014/main" id="{3FAC8267-E5CA-4EC4-BAEC-C23F41B3E4C7}"/>
              </a:ext>
            </a:extLst>
          </p:cNvPr>
          <p:cNvSpPr>
            <a:spLocks noGrp="1"/>
          </p:cNvSpPr>
          <p:nvPr>
            <p:ph type="body" sz="quarter" idx="16"/>
          </p:nvPr>
        </p:nvSpPr>
        <p:spPr/>
        <p:txBody>
          <a:bodyPr/>
          <a:lstStyle/>
          <a:p>
            <a:pPr eaLnBrk="1" hangingPunct="1"/>
            <a:r>
              <a:rPr lang="en-US" altLang="zh-CN" sz="2400" b="1" dirty="0">
                <a:solidFill>
                  <a:srgbClr val="000000"/>
                </a:solidFill>
                <a:ea typeface="黑体" panose="02010609060101010101" pitchFamily="49" charset="-122"/>
              </a:rPr>
              <a:t>7.7.1 </a:t>
            </a:r>
            <a:r>
              <a:rPr lang="zh-CN" altLang="en-US" sz="2400" b="1" dirty="0">
                <a:solidFill>
                  <a:srgbClr val="000000"/>
                </a:solidFill>
                <a:ea typeface="黑体" panose="02010609060101010101" pitchFamily="49" charset="-122"/>
              </a:rPr>
              <a:t>概述</a:t>
            </a:r>
            <a:endParaRPr lang="en-US" altLang="zh-CN" sz="2400" b="1" dirty="0">
              <a:solidFill>
                <a:srgbClr val="000000"/>
              </a:solidFill>
              <a:ea typeface="黑体" panose="02010609060101010101" pitchFamily="49" charset="-122"/>
            </a:endParaRPr>
          </a:p>
          <a:p>
            <a:pPr eaLnBrk="1" hangingPunct="1"/>
            <a:r>
              <a:rPr lang="en-US" altLang="zh-CN" sz="2400" b="1" dirty="0">
                <a:solidFill>
                  <a:srgbClr val="000000"/>
                </a:solidFill>
                <a:ea typeface="黑体" panose="02010609060101010101" pitchFamily="49" charset="-122"/>
              </a:rPr>
              <a:t>7.7.2 </a:t>
            </a:r>
            <a:r>
              <a:rPr lang="zh-CN" altLang="en-US" sz="2400" b="1" dirty="0">
                <a:solidFill>
                  <a:srgbClr val="000000"/>
                </a:solidFill>
                <a:ea typeface="黑体" panose="02010609060101010101" pitchFamily="49" charset="-122"/>
              </a:rPr>
              <a:t>编写</a:t>
            </a:r>
            <a:r>
              <a:rPr lang="en-US" altLang="zh-CN" sz="2400" b="1" dirty="0">
                <a:solidFill>
                  <a:srgbClr val="000000"/>
                </a:solidFill>
                <a:ea typeface="黑体" panose="02010609060101010101" pitchFamily="49" charset="-122"/>
              </a:rPr>
              <a:t>Structured Streaming</a:t>
            </a:r>
            <a:r>
              <a:rPr lang="zh-CN" altLang="en-US" sz="2400" b="1" dirty="0">
                <a:solidFill>
                  <a:srgbClr val="000000"/>
                </a:solidFill>
                <a:ea typeface="黑体" panose="02010609060101010101" pitchFamily="49" charset="-122"/>
              </a:rPr>
              <a:t>程序的基本步骤</a:t>
            </a:r>
            <a:endParaRPr lang="en-US" altLang="zh-CN" sz="2400" b="1" dirty="0">
              <a:solidFill>
                <a:srgbClr val="000000"/>
              </a:solidFill>
              <a:ea typeface="黑体" panose="02010609060101010101" pitchFamily="49" charset="-122"/>
            </a:endParaRPr>
          </a:p>
          <a:p>
            <a:endParaRPr lang="zh-CN" altLang="en-US" dirty="0"/>
          </a:p>
        </p:txBody>
      </p:sp>
    </p:spTree>
    <p:extLst>
      <p:ext uri="{BB962C8B-B14F-4D97-AF65-F5344CB8AC3E}">
        <p14:creationId xmlns:p14="http://schemas.microsoft.com/office/powerpoint/2010/main" val="1484340398"/>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7F8CF3-6EC0-4BBB-9D2A-C554BB6C358B}"/>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C732384D-61F9-4F51-9B47-561CDE45DC77}"/>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4B0BFE98-D3C8-4D38-A8DA-6B5578460828}"/>
              </a:ext>
            </a:extLst>
          </p:cNvPr>
          <p:cNvSpPr>
            <a:spLocks noGrp="1"/>
          </p:cNvSpPr>
          <p:nvPr>
            <p:ph type="body" sz="quarter" idx="16"/>
          </p:nvPr>
        </p:nvSpPr>
        <p:spPr/>
        <p:txBody>
          <a:bodyPr/>
          <a:lstStyle/>
          <a:p>
            <a:endParaRPr lang="zh-CN" altLang="en-US"/>
          </a:p>
        </p:txBody>
      </p:sp>
      <p:sp>
        <p:nvSpPr>
          <p:cNvPr id="8" name="TextBox 3">
            <a:extLst>
              <a:ext uri="{FF2B5EF4-FFF2-40B4-BE49-F238E27FC236}">
                <a16:creationId xmlns:a16="http://schemas.microsoft.com/office/drawing/2014/main" id="{5B916F7C-6AC9-4BAE-BA58-ED12725751BF}"/>
              </a:ext>
            </a:extLst>
          </p:cNvPr>
          <p:cNvSpPr txBox="1">
            <a:spLocks noChangeArrowheads="1"/>
          </p:cNvSpPr>
          <p:nvPr/>
        </p:nvSpPr>
        <p:spPr bwMode="auto">
          <a:xfrm>
            <a:off x="1066800" y="1363826"/>
            <a:ext cx="9687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000" dirty="0">
                <a:latin typeface="+mj-ea"/>
                <a:ea typeface="+mj-ea"/>
              </a:rPr>
              <a:t>Structured Streaming</a:t>
            </a:r>
            <a:r>
              <a:rPr lang="zh-CN" altLang="zh-CN" sz="2000" dirty="0">
                <a:latin typeface="+mj-ea"/>
                <a:ea typeface="+mj-ea"/>
              </a:rPr>
              <a:t>的关键思想是将实时数据流视为一张正在不断添加数据的表</a:t>
            </a:r>
            <a:endParaRPr lang="en-US" altLang="zh-CN" sz="2000" dirty="0">
              <a:latin typeface="+mj-ea"/>
              <a:ea typeface="+mj-ea"/>
            </a:endParaRPr>
          </a:p>
          <a:p>
            <a:pPr eaLnBrk="1" hangingPunct="1">
              <a:buFont typeface="Arial" panose="020B0604020202020204" pitchFamily="34" charset="0"/>
              <a:buChar char="•"/>
            </a:pPr>
            <a:r>
              <a:rPr lang="zh-CN" altLang="zh-CN" sz="2000" dirty="0">
                <a:latin typeface="+mj-ea"/>
                <a:ea typeface="+mj-ea"/>
              </a:rPr>
              <a:t>可以把流计算等同于在一个静态表上的批处理查询，</a:t>
            </a:r>
            <a:r>
              <a:rPr lang="en-US" altLang="zh-CN" sz="2000" dirty="0">
                <a:latin typeface="+mj-ea"/>
                <a:ea typeface="+mj-ea"/>
              </a:rPr>
              <a:t>Spark</a:t>
            </a:r>
            <a:r>
              <a:rPr lang="zh-CN" altLang="zh-CN" sz="2000" dirty="0">
                <a:latin typeface="+mj-ea"/>
                <a:ea typeface="+mj-ea"/>
              </a:rPr>
              <a:t>会在不断添加数据的无界输入表上运行计算，并进行增量查询</a:t>
            </a:r>
            <a:endParaRPr lang="en-US" altLang="zh-CN" sz="2000" dirty="0">
              <a:latin typeface="+mj-ea"/>
              <a:ea typeface="+mj-ea"/>
            </a:endParaRPr>
          </a:p>
          <a:p>
            <a:pPr eaLnBrk="1" hangingPunct="1">
              <a:buFont typeface="Arial" panose="020B0604020202020204" pitchFamily="34" charset="0"/>
              <a:buChar char="•"/>
            </a:pPr>
            <a:r>
              <a:rPr lang="zh-CN" altLang="en-US" sz="2000" dirty="0">
                <a:latin typeface="+mj-ea"/>
                <a:ea typeface="+mj-ea"/>
              </a:rPr>
              <a:t>在</a:t>
            </a:r>
            <a:r>
              <a:rPr lang="en-US" altLang="zh-CN" sz="2000" dirty="0">
                <a:latin typeface="+mj-ea"/>
                <a:ea typeface="+mj-ea"/>
              </a:rPr>
              <a:t>Structured Streaming</a:t>
            </a:r>
            <a:r>
              <a:rPr lang="zh-CN" altLang="en-US" sz="2000" dirty="0">
                <a:latin typeface="+mj-ea"/>
                <a:ea typeface="+mj-ea"/>
              </a:rPr>
              <a:t>发布之后，</a:t>
            </a:r>
            <a:r>
              <a:rPr lang="en-US" altLang="zh-CN" sz="2000" dirty="0" err="1">
                <a:latin typeface="+mj-ea"/>
                <a:ea typeface="+mj-ea"/>
              </a:rPr>
              <a:t>DataFrame</a:t>
            </a:r>
            <a:r>
              <a:rPr lang="zh-CN" altLang="en-US" sz="2000" dirty="0">
                <a:latin typeface="+mj-ea"/>
                <a:ea typeface="+mj-ea"/>
              </a:rPr>
              <a:t>即可以代表静态的有边界数据，也可以代表无边界数据；之前对静态</a:t>
            </a:r>
            <a:r>
              <a:rPr lang="en-US" altLang="zh-CN" sz="2000" dirty="0" err="1">
                <a:latin typeface="+mj-ea"/>
                <a:ea typeface="+mj-ea"/>
              </a:rPr>
              <a:t>DataFrame</a:t>
            </a:r>
            <a:r>
              <a:rPr lang="zh-CN" altLang="en-US" sz="2000" dirty="0">
                <a:latin typeface="+mj-ea"/>
                <a:ea typeface="+mj-ea"/>
              </a:rPr>
              <a:t>的各种操作同样适用于流式</a:t>
            </a:r>
            <a:r>
              <a:rPr lang="en-US" altLang="zh-CN" sz="2000" dirty="0" err="1">
                <a:latin typeface="+mj-ea"/>
                <a:ea typeface="+mj-ea"/>
              </a:rPr>
              <a:t>DataFrame</a:t>
            </a:r>
            <a:endParaRPr lang="zh-CN" altLang="en-US" sz="2000" dirty="0">
              <a:latin typeface="+mj-ea"/>
              <a:ea typeface="+mj-ea"/>
            </a:endParaRPr>
          </a:p>
        </p:txBody>
      </p:sp>
      <p:pic>
        <p:nvPicPr>
          <p:cNvPr id="10" name="图片 9">
            <a:extLst>
              <a:ext uri="{FF2B5EF4-FFF2-40B4-BE49-F238E27FC236}">
                <a16:creationId xmlns:a16="http://schemas.microsoft.com/office/drawing/2014/main" id="{E909F644-0C86-4AE4-8B7E-80CD5D1BF3CB}"/>
              </a:ext>
            </a:extLst>
          </p:cNvPr>
          <p:cNvPicPr>
            <a:picLocks noChangeAspect="1"/>
          </p:cNvPicPr>
          <p:nvPr/>
        </p:nvPicPr>
        <p:blipFill>
          <a:blip r:embed="rId2"/>
          <a:stretch>
            <a:fillRect/>
          </a:stretch>
        </p:blipFill>
        <p:spPr>
          <a:xfrm>
            <a:off x="3086023" y="3327712"/>
            <a:ext cx="6019953" cy="3530288"/>
          </a:xfrm>
          <a:prstGeom prst="rect">
            <a:avLst/>
          </a:prstGeom>
        </p:spPr>
      </p:pic>
    </p:spTree>
    <p:extLst>
      <p:ext uri="{BB962C8B-B14F-4D97-AF65-F5344CB8AC3E}">
        <p14:creationId xmlns:p14="http://schemas.microsoft.com/office/powerpoint/2010/main" val="40681968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8C1EC7E-CBCF-4AAB-934F-1BDC8FA7DBB7}"/>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DA02AF63-5A65-477E-85D4-EE7806801DD9}"/>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8620CCFA-3277-498C-BF15-79DF8B5E75F7}"/>
              </a:ext>
            </a:extLst>
          </p:cNvPr>
          <p:cNvSpPr>
            <a:spLocks noGrp="1"/>
          </p:cNvSpPr>
          <p:nvPr>
            <p:ph type="body" sz="quarter" idx="16"/>
          </p:nvPr>
        </p:nvSpPr>
        <p:spPr/>
        <p:txBody>
          <a:bodyPr/>
          <a:lstStyle/>
          <a:p>
            <a:r>
              <a:rPr lang="zh-CN" altLang="zh-CN" sz="2400" dirty="0"/>
              <a:t>在无界表上对输入的查询将生成结果表，系统每隔一定的周期会触发对无界表的计算并更新结果表</a:t>
            </a:r>
            <a:endParaRPr lang="zh-CN" altLang="en-US" sz="2400" dirty="0"/>
          </a:p>
          <a:p>
            <a:endParaRPr lang="zh-CN" altLang="en-US" dirty="0"/>
          </a:p>
        </p:txBody>
      </p:sp>
      <p:pic>
        <p:nvPicPr>
          <p:cNvPr id="6" name="图片 3">
            <a:extLst>
              <a:ext uri="{FF2B5EF4-FFF2-40B4-BE49-F238E27FC236}">
                <a16:creationId xmlns:a16="http://schemas.microsoft.com/office/drawing/2014/main" id="{691248BC-47E4-4F39-B50B-25F381BFF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360" y="1971040"/>
            <a:ext cx="43434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44586"/>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067698-568A-40E9-8070-BCFD3C79D8C6}"/>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5CEC790F-FD40-4854-BBCA-F5C25C972BF9}"/>
              </a:ext>
            </a:extLst>
          </p:cNvPr>
          <p:cNvSpPr>
            <a:spLocks noGrp="1"/>
          </p:cNvSpPr>
          <p:nvPr>
            <p:ph type="body" sz="quarter" idx="15"/>
          </p:nvPr>
        </p:nvSpPr>
        <p:spPr/>
        <p:txBody>
          <a:bodyPr/>
          <a:lstStyle/>
          <a:p>
            <a:r>
              <a:rPr lang="en-US" altLang="zh-CN" dirty="0"/>
              <a:t>Structured Streaming</a:t>
            </a:r>
            <a:r>
              <a:rPr lang="zh-CN" altLang="en-US" dirty="0"/>
              <a:t>的两种处理模型</a:t>
            </a:r>
          </a:p>
        </p:txBody>
      </p:sp>
      <p:sp>
        <p:nvSpPr>
          <p:cNvPr id="4" name="文本占位符 3">
            <a:extLst>
              <a:ext uri="{FF2B5EF4-FFF2-40B4-BE49-F238E27FC236}">
                <a16:creationId xmlns:a16="http://schemas.microsoft.com/office/drawing/2014/main" id="{9F4BB879-B253-4BD3-9DD3-DE40FEEC216C}"/>
              </a:ext>
            </a:extLst>
          </p:cNvPr>
          <p:cNvSpPr>
            <a:spLocks noGrp="1"/>
          </p:cNvSpPr>
          <p:nvPr>
            <p:ph type="body" sz="quarter" idx="16"/>
          </p:nvPr>
        </p:nvSpPr>
        <p:spPr/>
        <p:txBody>
          <a:bodyPr/>
          <a:lstStyle/>
          <a:p>
            <a:r>
              <a:rPr lang="zh-CN" altLang="en-US" dirty="0"/>
              <a:t>微批处理</a:t>
            </a:r>
            <a:endParaRPr lang="en-US" altLang="zh-CN" dirty="0"/>
          </a:p>
          <a:p>
            <a:pPr lvl="1"/>
            <a:r>
              <a:rPr lang="en-US" altLang="zh-CN" dirty="0"/>
              <a:t>Structured Streaming</a:t>
            </a:r>
            <a:r>
              <a:rPr lang="zh-CN" altLang="en-US" dirty="0"/>
              <a:t>默认使用微批处理执行模型，这意味着</a:t>
            </a:r>
            <a:r>
              <a:rPr lang="en-US" altLang="zh-CN" dirty="0"/>
              <a:t>Spark</a:t>
            </a:r>
            <a:r>
              <a:rPr lang="zh-CN" altLang="en-US" dirty="0"/>
              <a:t>流计算引擎会定期检查流数据源，并对自上一批次结束后到达的新数据执行批量查询</a:t>
            </a:r>
          </a:p>
          <a:p>
            <a:pPr lvl="1"/>
            <a:r>
              <a:rPr lang="zh-CN" altLang="en-US" dirty="0"/>
              <a:t>数据到达和得到处理并输出结果之间的延时超过</a:t>
            </a:r>
            <a:r>
              <a:rPr lang="en-US" altLang="zh-CN" dirty="0"/>
              <a:t>100</a:t>
            </a:r>
            <a:r>
              <a:rPr lang="zh-CN" altLang="en-US" dirty="0"/>
              <a:t>毫秒</a:t>
            </a:r>
          </a:p>
          <a:p>
            <a:endParaRPr lang="zh-CN" altLang="en-US" dirty="0"/>
          </a:p>
        </p:txBody>
      </p:sp>
      <p:pic>
        <p:nvPicPr>
          <p:cNvPr id="6" name="图片 2">
            <a:extLst>
              <a:ext uri="{FF2B5EF4-FFF2-40B4-BE49-F238E27FC236}">
                <a16:creationId xmlns:a16="http://schemas.microsoft.com/office/drawing/2014/main" id="{2C71F43C-8029-4595-AB12-6578B3414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480" y="3158525"/>
            <a:ext cx="6834188"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411151"/>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AE7F297-4B54-4CC4-BA20-FF23F6F21D85}"/>
              </a:ext>
            </a:extLst>
          </p:cNvPr>
          <p:cNvSpPr>
            <a:spLocks noGrp="1"/>
          </p:cNvSpPr>
          <p:nvPr>
            <p:ph type="body" sz="quarter" idx="14"/>
          </p:nvPr>
        </p:nvSpPr>
        <p:spPr/>
        <p:txBody>
          <a:bodyPr/>
          <a:lstStyle/>
          <a:p>
            <a:endParaRPr lang="zh-CN" altLang="en-US"/>
          </a:p>
        </p:txBody>
      </p:sp>
      <p:sp>
        <p:nvSpPr>
          <p:cNvPr id="3" name="文本占位符 2">
            <a:extLst>
              <a:ext uri="{FF2B5EF4-FFF2-40B4-BE49-F238E27FC236}">
                <a16:creationId xmlns:a16="http://schemas.microsoft.com/office/drawing/2014/main" id="{ECD44940-26D7-4F35-8E9E-66F84CBF57C0}"/>
              </a:ext>
            </a:extLst>
          </p:cNvPr>
          <p:cNvSpPr>
            <a:spLocks noGrp="1"/>
          </p:cNvSpPr>
          <p:nvPr>
            <p:ph type="body" sz="quarter" idx="15"/>
          </p:nvPr>
        </p:nvSpPr>
        <p:spPr/>
        <p:txBody>
          <a:bodyPr/>
          <a:lstStyle/>
          <a:p>
            <a:endParaRPr lang="zh-CN" altLang="en-US"/>
          </a:p>
        </p:txBody>
      </p:sp>
      <p:sp>
        <p:nvSpPr>
          <p:cNvPr id="4" name="文本占位符 3">
            <a:extLst>
              <a:ext uri="{FF2B5EF4-FFF2-40B4-BE49-F238E27FC236}">
                <a16:creationId xmlns:a16="http://schemas.microsoft.com/office/drawing/2014/main" id="{C0DDFAC3-D5B3-4CD8-B5D7-4E945CC1AE0E}"/>
              </a:ext>
            </a:extLst>
          </p:cNvPr>
          <p:cNvSpPr>
            <a:spLocks noGrp="1"/>
          </p:cNvSpPr>
          <p:nvPr>
            <p:ph type="body" sz="quarter" idx="16"/>
          </p:nvPr>
        </p:nvSpPr>
        <p:spPr/>
        <p:txBody>
          <a:bodyPr/>
          <a:lstStyle/>
          <a:p>
            <a:r>
              <a:rPr lang="zh-CN" altLang="en-US" dirty="0"/>
              <a:t>连续处理</a:t>
            </a:r>
            <a:endParaRPr lang="en-US" altLang="zh-CN" dirty="0"/>
          </a:p>
          <a:p>
            <a:pPr lvl="1"/>
            <a:r>
              <a:rPr lang="en-US" altLang="zh-CN" dirty="0"/>
              <a:t>Spark</a:t>
            </a:r>
            <a:r>
              <a:rPr lang="zh-CN" altLang="en-US" dirty="0"/>
              <a:t>从</a:t>
            </a:r>
            <a:r>
              <a:rPr lang="en-US" altLang="zh-CN" dirty="0"/>
              <a:t>2.3.0</a:t>
            </a:r>
            <a:r>
              <a:rPr lang="zh-CN" altLang="en-US" dirty="0"/>
              <a:t>版本开始引入了持续处理的试验性功能，可以实现流计算的毫秒级延迟</a:t>
            </a:r>
          </a:p>
          <a:p>
            <a:pPr lvl="1"/>
            <a:r>
              <a:rPr lang="zh-CN" altLang="en-US" dirty="0"/>
              <a:t>在持续处理模式下，</a:t>
            </a:r>
            <a:r>
              <a:rPr lang="en-US" altLang="zh-CN" dirty="0"/>
              <a:t>Spark</a:t>
            </a:r>
            <a:r>
              <a:rPr lang="zh-CN" altLang="en-US" dirty="0"/>
              <a:t>不再根据触发器来周期性启动任务，而是启动一系列的连续读取、处理和写入结果的长时间运行的任务</a:t>
            </a:r>
          </a:p>
          <a:p>
            <a:pPr lvl="1"/>
            <a:endParaRPr lang="zh-CN" altLang="en-US" dirty="0"/>
          </a:p>
        </p:txBody>
      </p:sp>
      <p:pic>
        <p:nvPicPr>
          <p:cNvPr id="8" name="图片 3">
            <a:extLst>
              <a:ext uri="{FF2B5EF4-FFF2-40B4-BE49-F238E27FC236}">
                <a16:creationId xmlns:a16="http://schemas.microsoft.com/office/drawing/2014/main" id="{A0F9481B-992A-4D6B-A1D1-5FAB9A2C0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3195320"/>
            <a:ext cx="723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24267"/>
      </p:ext>
    </p:extLst>
  </p:cSld>
  <p:clrMapOvr>
    <a:masterClrMapping/>
  </p:clrMapOvr>
  <p:transition spd="slow">
    <p:push dir="u"/>
  </p:transition>
</p:sld>
</file>

<file path=ppt/theme/theme1.xml><?xml version="1.0" encoding="utf-8"?>
<a:theme xmlns:a="http://schemas.openxmlformats.org/drawingml/2006/main" name="Office 主题">
  <a:themeElements>
    <a:clrScheme name="多彩2">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theme>
</file>

<file path=ppt/theme/theme2.xml><?xml version="1.0" encoding="utf-8"?>
<a:theme xmlns:a="http://schemas.openxmlformats.org/drawingml/2006/main" name="OfficePLUS">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000000"/>
    </a:dk2>
    <a:lt2>
      <a:srgbClr val="FFFFFF"/>
    </a:lt2>
    <a:accent1>
      <a:srgbClr val="BF3420"/>
    </a:accent1>
    <a:accent2>
      <a:srgbClr val="FDA907"/>
    </a:accent2>
    <a:accent3>
      <a:srgbClr val="95BC49"/>
    </a:accent3>
    <a:accent4>
      <a:srgbClr val="1A7BAE"/>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3916</TotalTime>
  <Words>9937</Words>
  <Application>Microsoft Office PowerPoint</Application>
  <PresentationFormat>宽屏</PresentationFormat>
  <Paragraphs>838</Paragraphs>
  <Slides>110</Slides>
  <Notes>0</Notes>
  <HiddenSlides>10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110</vt:i4>
      </vt:variant>
    </vt:vector>
  </HeadingPairs>
  <TitlesOfParts>
    <vt:vector size="124" baseType="lpstr">
      <vt:lpstr>gotham</vt:lpstr>
      <vt:lpstr>Helvetica Neue</vt:lpstr>
      <vt:lpstr>等线</vt:lpstr>
      <vt:lpstr>微软雅黑</vt:lpstr>
      <vt:lpstr>Arial</vt:lpstr>
      <vt:lpstr>Century Gothic</vt:lpstr>
      <vt:lpstr>Impact</vt:lpstr>
      <vt:lpstr>Roboto Condensed</vt:lpstr>
      <vt:lpstr>Segoe UI Light</vt:lpstr>
      <vt:lpstr>Times New Roman</vt:lpstr>
      <vt:lpstr>Wingdings</vt:lpstr>
      <vt:lpstr>Office 主题</vt:lpstr>
      <vt:lpstr>OfficePLUS</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guiling</cp:lastModifiedBy>
  <cp:revision>438</cp:revision>
  <dcterms:created xsi:type="dcterms:W3CDTF">2015-08-18T02:51:41Z</dcterms:created>
  <dcterms:modified xsi:type="dcterms:W3CDTF">2020-11-24T06:49:35Z</dcterms:modified>
  <cp:category/>
  <cp:contentStatus/>
</cp:coreProperties>
</file>