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79" r:id="rId2"/>
  </p:sldMasterIdLst>
  <p:notesMasterIdLst>
    <p:notesMasterId r:id="rId33"/>
  </p:notesMasterIdLst>
  <p:sldIdLst>
    <p:sldId id="256" r:id="rId3"/>
    <p:sldId id="257" r:id="rId4"/>
    <p:sldId id="342" r:id="rId5"/>
    <p:sldId id="258" r:id="rId6"/>
    <p:sldId id="533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41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263" r:id="rId24"/>
    <p:sldId id="296" r:id="rId25"/>
    <p:sldId id="647" r:id="rId26"/>
    <p:sldId id="648" r:id="rId27"/>
    <p:sldId id="649" r:id="rId28"/>
    <p:sldId id="650" r:id="rId29"/>
    <p:sldId id="651" r:id="rId30"/>
    <p:sldId id="652" r:id="rId31"/>
    <p:sldId id="278" r:id="rId3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ing" initials="g" lastIdx="1" clrIdx="0">
    <p:extLst>
      <p:ext uri="{19B8F6BF-5375-455C-9EA6-DF929625EA0E}">
        <p15:presenceInfo xmlns:p15="http://schemas.microsoft.com/office/powerpoint/2012/main" userId="gui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872" autoAdjust="0"/>
  </p:normalViewPr>
  <p:slideViewPr>
    <p:cSldViewPr snapToGrid="0" snapToObjects="1">
      <p:cViewPr varScale="1">
        <p:scale>
          <a:sx n="65" d="100"/>
          <a:sy n="65" d="100"/>
        </p:scale>
        <p:origin x="6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69C44-C46E-4BB4-A82E-4052BA50E55C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381BD-B1FE-4B68-972A-3B2A67BD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8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更具体的说，工作流的各个阶段按顺序运行，输入的</a:t>
            </a:r>
            <a:r>
              <a:rPr lang="en-US" altLang="zh-CN" dirty="0" err="1"/>
              <a:t>DataFrame</a:t>
            </a:r>
            <a:r>
              <a:rPr lang="zh-CN" altLang="en-US" dirty="0"/>
              <a:t>在它通过每个阶段时被转换。 对于</a:t>
            </a:r>
            <a:r>
              <a:rPr lang="en-US" altLang="zh-CN" dirty="0"/>
              <a:t>Transformer</a:t>
            </a:r>
            <a:r>
              <a:rPr lang="zh-CN" altLang="en-US" dirty="0"/>
              <a:t>阶段，在</a:t>
            </a:r>
            <a:r>
              <a:rPr lang="en-US" altLang="zh-CN" dirty="0" err="1"/>
              <a:t>DataFrame</a:t>
            </a:r>
            <a:r>
              <a:rPr lang="zh-CN" altLang="en-US" dirty="0"/>
              <a:t>上调用</a:t>
            </a:r>
            <a:r>
              <a:rPr lang="en-US" altLang="zh-CN" dirty="0"/>
              <a:t>transform</a:t>
            </a:r>
            <a:r>
              <a:rPr lang="zh-CN" altLang="en-US" dirty="0"/>
              <a:t>（）方法。 对于估计器阶段，调用</a:t>
            </a:r>
            <a:r>
              <a:rPr lang="en-US" altLang="zh-CN" dirty="0"/>
              <a:t>fit</a:t>
            </a:r>
            <a:r>
              <a:rPr lang="zh-CN" altLang="en-US" dirty="0"/>
              <a:t>（）方法来生成一个转换器（它成为</a:t>
            </a:r>
            <a:r>
              <a:rPr lang="en-US" altLang="zh-CN" dirty="0" err="1"/>
              <a:t>PipelineModel</a:t>
            </a:r>
            <a:r>
              <a:rPr lang="zh-CN" altLang="en-US" dirty="0"/>
              <a:t>的一部分或拟合的</a:t>
            </a:r>
            <a:r>
              <a:rPr lang="en-US" altLang="zh-CN" dirty="0"/>
              <a:t>Pipeline</a:t>
            </a:r>
            <a:r>
              <a:rPr lang="zh-CN" altLang="en-US" dirty="0"/>
              <a:t>），并且在</a:t>
            </a:r>
            <a:r>
              <a:rPr lang="en-US" altLang="zh-CN" dirty="0" err="1"/>
              <a:t>DataFrame</a:t>
            </a:r>
            <a:r>
              <a:rPr lang="zh-CN" altLang="en-US" dirty="0"/>
              <a:t>上调用该转换器的</a:t>
            </a:r>
            <a:r>
              <a:rPr lang="en-US" altLang="zh-CN" dirty="0"/>
              <a:t>transform</a:t>
            </a:r>
            <a:r>
              <a:rPr lang="zh-CN" altLang="en-US" dirty="0"/>
              <a:t>（）方法。</a:t>
            </a:r>
            <a:br>
              <a:rPr lang="en-US" altLang="zh-CN" dirty="0"/>
            </a:br>
            <a:r>
              <a:rPr lang="zh-CN" altLang="en-US" dirty="0"/>
              <a:t>上面，顶行表示具有三个阶段的流水线。 前两个（</a:t>
            </a:r>
            <a:r>
              <a:rPr lang="en-US" altLang="zh-CN" dirty="0"/>
              <a:t>Tokenizer</a:t>
            </a:r>
            <a:r>
              <a:rPr lang="zh-CN" altLang="en-US" dirty="0"/>
              <a:t>和</a:t>
            </a:r>
            <a:r>
              <a:rPr lang="en-US" altLang="zh-CN" dirty="0" err="1"/>
              <a:t>HashingTF</a:t>
            </a:r>
            <a:r>
              <a:rPr lang="en-US" altLang="zh-CN" dirty="0"/>
              <a:t>）</a:t>
            </a:r>
            <a:r>
              <a:rPr lang="zh-CN" altLang="en-US" dirty="0"/>
              <a:t>是</a:t>
            </a:r>
            <a:r>
              <a:rPr lang="en-US" altLang="zh-CN" dirty="0"/>
              <a:t>Transformers（</a:t>
            </a:r>
            <a:r>
              <a:rPr lang="zh-CN" altLang="en-US" dirty="0"/>
              <a:t>蓝色），第三个（</a:t>
            </a:r>
            <a:r>
              <a:rPr lang="en-US" altLang="zh-CN" dirty="0" err="1"/>
              <a:t>LogisticRegression</a:t>
            </a:r>
            <a:r>
              <a:rPr lang="en-US" altLang="zh-CN" dirty="0"/>
              <a:t>）</a:t>
            </a:r>
            <a:r>
              <a:rPr lang="zh-CN" altLang="en-US" dirty="0"/>
              <a:t>是</a:t>
            </a:r>
            <a:r>
              <a:rPr lang="en-US" altLang="zh-CN" dirty="0"/>
              <a:t>Estimator（</a:t>
            </a:r>
            <a:r>
              <a:rPr lang="zh-CN" altLang="en-US" dirty="0"/>
              <a:t>红色）。 底行表示流经管线的数据，其中圆柱表示</a:t>
            </a:r>
            <a:r>
              <a:rPr lang="en-US" altLang="zh-CN" dirty="0" err="1"/>
              <a:t>DataFrames</a:t>
            </a:r>
            <a:r>
              <a:rPr lang="en-US" altLang="zh-CN" dirty="0"/>
              <a:t>。 </a:t>
            </a:r>
            <a:r>
              <a:rPr lang="zh-CN" altLang="en-US" dirty="0"/>
              <a:t>在原始</a:t>
            </a:r>
            <a:r>
              <a:rPr lang="en-US" altLang="zh-CN" dirty="0" err="1"/>
              <a:t>DataFrame</a:t>
            </a:r>
            <a:r>
              <a:rPr lang="zh-CN" altLang="en-US" dirty="0"/>
              <a:t>上调用</a:t>
            </a:r>
            <a:r>
              <a:rPr lang="en-US" altLang="zh-CN" dirty="0" err="1"/>
              <a:t>Pipeline.fit</a:t>
            </a:r>
            <a:r>
              <a:rPr lang="en-US" altLang="zh-CN" dirty="0"/>
              <a:t>（）</a:t>
            </a:r>
            <a:r>
              <a:rPr lang="zh-CN" altLang="en-US" dirty="0"/>
              <a:t>方法，它具有原始文本文档和标签。 </a:t>
            </a:r>
            <a:r>
              <a:rPr lang="en-US" altLang="zh-CN" dirty="0" err="1"/>
              <a:t>Tokenizer.transform</a:t>
            </a:r>
            <a:r>
              <a:rPr lang="en-US" altLang="zh-CN" dirty="0"/>
              <a:t>（）</a:t>
            </a:r>
            <a:r>
              <a:rPr lang="zh-CN" altLang="en-US" dirty="0"/>
              <a:t>方法将原始文本文档拆分为单词，向</a:t>
            </a:r>
            <a:r>
              <a:rPr lang="en-US" altLang="zh-CN" dirty="0" err="1"/>
              <a:t>DataFrame</a:t>
            </a:r>
            <a:r>
              <a:rPr lang="zh-CN" altLang="en-US" dirty="0"/>
              <a:t>添加一个带有单词的新列。 </a:t>
            </a:r>
            <a:r>
              <a:rPr lang="en-US" altLang="zh-CN" dirty="0" err="1"/>
              <a:t>HashingTF.transform</a:t>
            </a:r>
            <a:r>
              <a:rPr lang="en-US" altLang="zh-CN" dirty="0"/>
              <a:t>（）</a:t>
            </a:r>
            <a:r>
              <a:rPr lang="zh-CN" altLang="en-US" dirty="0"/>
              <a:t>方法将字列转换为特征向量，向这些向量添加一个新列到</a:t>
            </a:r>
            <a:r>
              <a:rPr lang="en-US" altLang="zh-CN" dirty="0" err="1"/>
              <a:t>DataFrame</a:t>
            </a:r>
            <a:r>
              <a:rPr lang="en-US" altLang="zh-CN" dirty="0"/>
              <a:t>。 </a:t>
            </a:r>
            <a:r>
              <a:rPr lang="zh-CN" altLang="en-US" dirty="0"/>
              <a:t>现在，由于</a:t>
            </a:r>
            <a:r>
              <a:rPr lang="en-US" altLang="zh-CN" dirty="0" err="1"/>
              <a:t>LogisticRegression</a:t>
            </a:r>
            <a:r>
              <a:rPr lang="zh-CN" altLang="en-US" dirty="0"/>
              <a:t>是一个</a:t>
            </a:r>
            <a:r>
              <a:rPr lang="en-US" altLang="zh-CN" dirty="0" err="1"/>
              <a:t>Estimator，Pipeline</a:t>
            </a:r>
            <a:r>
              <a:rPr lang="zh-CN" altLang="en-US" dirty="0"/>
              <a:t>首先调用</a:t>
            </a:r>
            <a:r>
              <a:rPr lang="en-US" altLang="zh-CN" dirty="0" err="1"/>
              <a:t>LogisticRegression.fit</a:t>
            </a:r>
            <a:r>
              <a:rPr lang="en-US" altLang="zh-CN" dirty="0"/>
              <a:t>（）</a:t>
            </a:r>
            <a:r>
              <a:rPr lang="zh-CN" altLang="en-US" dirty="0"/>
              <a:t>产生一个</a:t>
            </a:r>
            <a:r>
              <a:rPr lang="en-US" altLang="zh-CN" dirty="0" err="1"/>
              <a:t>LogisticRegressionModel</a:t>
            </a:r>
            <a:r>
              <a:rPr lang="en-US" altLang="zh-CN" dirty="0"/>
              <a:t>。 </a:t>
            </a:r>
            <a:r>
              <a:rPr lang="zh-CN" altLang="en-US" dirty="0"/>
              <a:t>如果流水线有更多的阶段，则在将</a:t>
            </a:r>
            <a:r>
              <a:rPr lang="en-US" altLang="zh-CN" dirty="0" err="1"/>
              <a:t>DataFrame</a:t>
            </a:r>
            <a:r>
              <a:rPr lang="zh-CN" altLang="en-US" dirty="0"/>
              <a:t>传递到下一个阶段之前，将在</a:t>
            </a:r>
            <a:r>
              <a:rPr lang="en-US" altLang="zh-CN" dirty="0" err="1"/>
              <a:t>DataFrame</a:t>
            </a:r>
            <a:r>
              <a:rPr lang="zh-CN" altLang="en-US" dirty="0"/>
              <a:t>上调用</a:t>
            </a:r>
            <a:r>
              <a:rPr lang="en-US" altLang="zh-CN" dirty="0" err="1"/>
              <a:t>LogisticRegressionModel</a:t>
            </a:r>
            <a:r>
              <a:rPr lang="zh-CN" altLang="en-US" dirty="0"/>
              <a:t>的</a:t>
            </a:r>
            <a:r>
              <a:rPr lang="en-US" altLang="zh-CN" dirty="0"/>
              <a:t>transform（）</a:t>
            </a:r>
            <a:r>
              <a:rPr lang="zh-CN" altLang="en-US" dirty="0"/>
              <a:t>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81BD-B1FE-4B68-972A-3B2A67BD1D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9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372333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4566939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2915657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4982454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8902412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7775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0302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92167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87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887318" y="3292320"/>
            <a:ext cx="8417364" cy="136680"/>
            <a:chOff x="566555" y="877035"/>
            <a:chExt cx="2340260" cy="164545"/>
          </a:xfrm>
        </p:grpSpPr>
        <p:sp>
          <p:nvSpPr>
            <p:cNvPr id="26" name="矩形 2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246758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3431373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52059883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3BA06D-C890-4F95-8DD2-51A84DC533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0058400" cy="3219450"/>
          </a:xfrm>
          <a:prstGeom prst="rect">
            <a:avLst/>
          </a:prstGeom>
        </p:spPr>
        <p:txBody>
          <a:bodyPr/>
          <a:lstStyle>
            <a:lvl1pPr marL="457189" marR="0" indent="-457189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  <a:lvl2pPr marL="990575" marR="0" indent="-38099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buChar char="n"/>
              <a:tabLst/>
              <a:defRPr kumimoji="0" lang="zh-CN" alt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2pPr>
            <a:lvl3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3pPr>
            <a:lvl4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4pPr>
            <a:lvl5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20272445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A89CAC38-0C85-410A-BD76-E648D55C78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0058400" cy="3219450"/>
          </a:xfrm>
          <a:prstGeom prst="rect">
            <a:avLst/>
          </a:prstGeom>
        </p:spPr>
        <p:txBody>
          <a:bodyPr/>
          <a:lstStyle>
            <a:lvl1pPr marL="457189" marR="0" indent="-457189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  <a:lvl2pPr marL="990575" marR="0" indent="-38099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n"/>
              <a:tabLst/>
              <a:defRPr kumimoji="0" lang="zh-CN" alt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2pPr>
            <a:lvl3pPr marL="1562070" marR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1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3pPr>
            <a:lvl4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4pPr>
            <a:lvl5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168903154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7309FC78-C5A9-40A8-96C3-A08630E1B1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0058400" cy="3219450"/>
          </a:xfrm>
          <a:prstGeom prst="rect">
            <a:avLst/>
          </a:prstGeom>
        </p:spPr>
        <p:txBody>
          <a:bodyPr/>
          <a:lstStyle>
            <a:lvl1pPr marL="457189" marR="0" indent="-457189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  <a:lvl2pPr marL="990575" marR="0" indent="-38099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n"/>
              <a:tabLst/>
              <a:defRPr kumimoji="0" lang="zh-CN" alt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2pPr>
            <a:lvl3pPr marL="1562070" marR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1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3pPr>
            <a:lvl4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4pPr>
            <a:lvl5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139848123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11AA8D0D-B89D-42A9-B048-30E43691C2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0058400" cy="3219450"/>
          </a:xfrm>
          <a:prstGeom prst="rect">
            <a:avLst/>
          </a:prstGeom>
        </p:spPr>
        <p:txBody>
          <a:bodyPr/>
          <a:lstStyle>
            <a:lvl1pPr marL="457189" marR="0" indent="-457189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  <a:lvl2pPr marL="990575" marR="0" indent="-38099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kumimoji="0" lang="zh-CN" alt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2pPr>
            <a:lvl3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3pPr>
            <a:lvl4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4pPr>
            <a:lvl5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57588732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206084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214460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204369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316151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324526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314436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436262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444638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434547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0160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858924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作者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508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 Arial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@Smile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呆鱼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141531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149906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139815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251597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59973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249882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71709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80084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69993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91820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500196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90105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340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4483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2858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2767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94549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02925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92834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146613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230368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129459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3477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44314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3305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8"/>
          <p:cNvSpPr/>
          <p:nvPr userDrawn="1"/>
        </p:nvSpPr>
        <p:spPr>
          <a:xfrm>
            <a:off x="796539" y="563259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571635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561544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89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9397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7773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7682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79458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187834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77743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8"/>
          <p:cNvSpPr/>
          <p:nvPr userDrawn="1"/>
        </p:nvSpPr>
        <p:spPr>
          <a:xfrm>
            <a:off x="796539" y="271041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279417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269326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8"/>
          <p:cNvSpPr/>
          <p:nvPr userDrawn="1"/>
        </p:nvSpPr>
        <p:spPr>
          <a:xfrm>
            <a:off x="796539" y="36110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36947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8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35938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8"/>
          <p:cNvSpPr/>
          <p:nvPr userDrawn="1"/>
        </p:nvSpPr>
        <p:spPr>
          <a:xfrm>
            <a:off x="796539" y="451526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459902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449811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8"/>
          <p:cNvSpPr/>
          <p:nvPr userDrawn="1"/>
        </p:nvSpPr>
        <p:spPr>
          <a:xfrm>
            <a:off x="796539" y="541588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628247" y="549963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4" name="文本占位符 10"/>
          <p:cNvSpPr>
            <a:spLocks noGrp="1"/>
          </p:cNvSpPr>
          <p:nvPr>
            <p:ph type="body" sz="quarter" idx="24" hasCustomPrompt="1"/>
          </p:nvPr>
        </p:nvSpPr>
        <p:spPr>
          <a:xfrm>
            <a:off x="800384" y="539872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201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800384" y="27717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32092" y="36092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4229" y="26002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800384" y="117778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32092" y="126154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4229" y="116063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8"/>
          <p:cNvSpPr/>
          <p:nvPr userDrawn="1"/>
        </p:nvSpPr>
        <p:spPr>
          <a:xfrm>
            <a:off x="800384" y="209361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32092" y="217736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4229" y="207646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8"/>
          <p:cNvSpPr/>
          <p:nvPr userDrawn="1"/>
        </p:nvSpPr>
        <p:spPr>
          <a:xfrm>
            <a:off x="800384" y="299422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32092" y="307798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8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4229" y="297707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8"/>
          <p:cNvSpPr/>
          <p:nvPr userDrawn="1"/>
        </p:nvSpPr>
        <p:spPr>
          <a:xfrm>
            <a:off x="800384" y="389846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32092" y="398222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4229" y="388131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8"/>
          <p:cNvSpPr/>
          <p:nvPr userDrawn="1"/>
        </p:nvSpPr>
        <p:spPr>
          <a:xfrm>
            <a:off x="800384" y="4799080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632092" y="4882835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4" name="文本占位符 10"/>
          <p:cNvSpPr>
            <a:spLocks noGrp="1"/>
          </p:cNvSpPr>
          <p:nvPr>
            <p:ph type="body" sz="quarter" idx="24" hasCustomPrompt="1"/>
          </p:nvPr>
        </p:nvSpPr>
        <p:spPr>
          <a:xfrm>
            <a:off x="804229" y="4781926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矩形 8">
            <a:extLst>
              <a:ext uri="{FF2B5EF4-FFF2-40B4-BE49-F238E27FC236}">
                <a16:creationId xmlns:a16="http://schemas.microsoft.com/office/drawing/2014/main" id="{9B612B2B-E787-41D3-ACF9-72EC7FFE44CE}"/>
              </a:ext>
            </a:extLst>
          </p:cNvPr>
          <p:cNvSpPr/>
          <p:nvPr userDrawn="1"/>
        </p:nvSpPr>
        <p:spPr>
          <a:xfrm>
            <a:off x="816902" y="569969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B24947ED-7E1A-4228-913F-79165BFB559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48610" y="578344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A0B31959-BE78-440B-8581-100050F371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0747" y="568253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7645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384271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4207629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00649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9449187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277407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80818022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4" r:id="rId2"/>
    <p:sldLayoutId id="2147483692" r:id="rId3"/>
    <p:sldLayoutId id="2147483695" r:id="rId4"/>
    <p:sldLayoutId id="2147483696" r:id="rId5"/>
    <p:sldLayoutId id="2147483706" r:id="rId6"/>
    <p:sldLayoutId id="2147483697" r:id="rId7"/>
    <p:sldLayoutId id="2147483698" r:id="rId8"/>
    <p:sldLayoutId id="2147483699" r:id="rId9"/>
    <p:sldLayoutId id="2147483700" r:id="rId10"/>
    <p:sldLayoutId id="2147483688" r:id="rId11"/>
    <p:sldLayoutId id="2147483689" r:id="rId12"/>
    <p:sldLayoutId id="2147483690" r:id="rId13"/>
    <p:sldLayoutId id="2147483691" r:id="rId14"/>
    <p:sldLayoutId id="2147483693" r:id="rId15"/>
    <p:sldLayoutId id="2147483702" r:id="rId16"/>
    <p:sldLayoutId id="2147483704" r:id="rId17"/>
    <p:sldLayoutId id="2147483705" r:id="rId18"/>
    <p:sldLayoutId id="2147483703" r:id="rId19"/>
    <p:sldLayoutId id="2147483701" r:id="rId20"/>
  </p:sldLayoutIdLst>
  <p:transition spd="slow">
    <p:push dir="u"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98977" y="3567538"/>
            <a:ext cx="9938229" cy="1569660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大数据</a:t>
            </a:r>
            <a:r>
              <a:rPr lang="zh-CN" altLang="en-US" dirty="0">
                <a:solidFill>
                  <a:schemeClr val="accent2"/>
                </a:solidFill>
              </a:rPr>
              <a:t>处理与分析：</a:t>
            </a:r>
            <a:r>
              <a:rPr lang="en-US" altLang="zh-CN" dirty="0">
                <a:solidFill>
                  <a:schemeClr val="accent3"/>
                </a:solidFill>
              </a:rPr>
              <a:t>Spark</a:t>
            </a:r>
            <a:r>
              <a:rPr lang="zh-CN" altLang="en-US" dirty="0">
                <a:solidFill>
                  <a:schemeClr val="accent4"/>
                </a:solidFill>
              </a:rPr>
              <a:t>编程实践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620615" y="4594929"/>
            <a:ext cx="7294951" cy="1764073"/>
          </a:xfrm>
        </p:spPr>
        <p:txBody>
          <a:bodyPr/>
          <a:lstStyle/>
          <a:p>
            <a:r>
              <a:rPr lang="zh-CN" altLang="en-US" sz="2000" dirty="0"/>
              <a:t>王桂玲</a:t>
            </a:r>
            <a:endParaRPr lang="en-US" altLang="zh-CN" sz="2000" dirty="0"/>
          </a:p>
          <a:p>
            <a:r>
              <a:rPr lang="zh-CN" altLang="en-US" sz="1600" dirty="0"/>
              <a:t>北方工业大学信息学院数据工程研究院</a:t>
            </a:r>
            <a:endParaRPr lang="en-US" altLang="zh-CN" sz="1600" dirty="0"/>
          </a:p>
          <a:p>
            <a:r>
              <a:rPr lang="zh-CN" altLang="en-US" sz="1600" dirty="0"/>
              <a:t>大规模流数据集成与分析技术北京市重点实验室</a:t>
            </a:r>
            <a:endParaRPr lang="en-US" altLang="zh-CN" sz="1600" dirty="0"/>
          </a:p>
          <a:p>
            <a:r>
              <a:rPr lang="en-US" altLang="zh-CN" sz="1600" dirty="0"/>
              <a:t>wangguiling@ncut.edu.cn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90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A2BFA9-FFE1-4534-9E29-6D8D7E8A62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5801C3-B279-404E-A180-51422D9CA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1175706"/>
          </a:xfrm>
        </p:spPr>
        <p:txBody>
          <a:bodyPr/>
          <a:lstStyle/>
          <a:p>
            <a:r>
              <a:rPr lang="en-US" altLang="zh-CN" dirty="0"/>
              <a:t>8.1.3 Spark </a:t>
            </a:r>
            <a:r>
              <a:rPr lang="zh-CN" altLang="en-US" dirty="0"/>
              <a:t>机器学习库</a:t>
            </a:r>
            <a:r>
              <a:rPr lang="en-US" altLang="zh-CN" dirty="0" err="1"/>
              <a:t>MLLib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B262BC-BBA9-4D29-9AD3-F3262A8FFD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6"/>
            <a:ext cx="10058400" cy="3796283"/>
          </a:xfrm>
        </p:spPr>
        <p:txBody>
          <a:bodyPr/>
          <a:lstStyle/>
          <a:p>
            <a:r>
              <a:rPr lang="zh-CN" altLang="en-US" dirty="0"/>
              <a:t>需要注意的是，</a:t>
            </a:r>
            <a:r>
              <a:rPr lang="en-US" altLang="zh-CN" dirty="0" err="1"/>
              <a:t>MLlib</a:t>
            </a:r>
            <a:r>
              <a:rPr lang="zh-CN" altLang="en-US" dirty="0"/>
              <a:t>中只包含能够在集群上运行良好的并行算法，这一点很重要</a:t>
            </a:r>
          </a:p>
          <a:p>
            <a:r>
              <a:rPr lang="zh-CN" altLang="en-US" dirty="0"/>
              <a:t>有些经典的机器学习算法没有包含在其中，就是因为它们不能并行执行</a:t>
            </a:r>
          </a:p>
          <a:p>
            <a:r>
              <a:rPr lang="zh-CN" altLang="en-US" dirty="0"/>
              <a:t>相反地，一些较新的研究得出的算法因为适用于集群，也被包含在</a:t>
            </a:r>
            <a:r>
              <a:rPr lang="en-US" altLang="zh-CN" dirty="0" err="1"/>
              <a:t>MLlib</a:t>
            </a:r>
            <a:r>
              <a:rPr lang="zh-CN" altLang="en-US" dirty="0"/>
              <a:t>中，例如分布式随机森林算法、最小交替二乘算法。这样的选择使得</a:t>
            </a:r>
            <a:r>
              <a:rPr lang="en-US" altLang="zh-CN" dirty="0" err="1"/>
              <a:t>MLlib</a:t>
            </a:r>
            <a:r>
              <a:rPr lang="zh-CN" altLang="en-US" dirty="0"/>
              <a:t>中的每一个算法都适用于大规模数据集</a:t>
            </a:r>
          </a:p>
          <a:p>
            <a:r>
              <a:rPr lang="zh-CN" altLang="en-US" dirty="0"/>
              <a:t>如果是小规模数据集上训练各机器学习模型，最好还是在单个节点上使用单节点的机器学习算法库（比如</a:t>
            </a:r>
            <a:r>
              <a:rPr lang="en-US" altLang="zh-CN" dirty="0"/>
              <a:t>python </a:t>
            </a:r>
            <a:r>
              <a:rPr lang="en-US" altLang="zh-CN" dirty="0" err="1"/>
              <a:t>scikit</a:t>
            </a:r>
            <a:r>
              <a:rPr lang="en-US" altLang="zh-CN" dirty="0"/>
              <a:t>-lib</a:t>
            </a:r>
            <a:r>
              <a:rPr lang="zh-CN" altLang="en-US" dirty="0"/>
              <a:t>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3978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A5F3F2-BA71-4D63-A705-3C1930CF71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447AB-AC1C-4D28-B776-AF096AEC53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1175706"/>
          </a:xfrm>
        </p:spPr>
        <p:txBody>
          <a:bodyPr/>
          <a:lstStyle/>
          <a:p>
            <a:r>
              <a:rPr lang="en-US" altLang="zh-CN" dirty="0"/>
              <a:t>8.1.3 Spark </a:t>
            </a:r>
            <a:r>
              <a:rPr lang="zh-CN" altLang="en-US" dirty="0"/>
              <a:t>机器学习库</a:t>
            </a:r>
            <a:r>
              <a:rPr lang="en-US" altLang="zh-CN" dirty="0" err="1"/>
              <a:t>MLLib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FA3E99-84C6-4256-9048-1E7EEC4D7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 err="1"/>
              <a:t>MLlib</a:t>
            </a:r>
            <a:r>
              <a:rPr lang="zh-CN" altLang="en-US" dirty="0"/>
              <a:t>是</a:t>
            </a:r>
            <a:r>
              <a:rPr lang="en-US" altLang="zh-CN" dirty="0"/>
              <a:t>Spark</a:t>
            </a:r>
            <a:r>
              <a:rPr lang="zh-CN" altLang="en-US" dirty="0"/>
              <a:t>的机器学习（</a:t>
            </a:r>
            <a:r>
              <a:rPr lang="en-US" altLang="zh-CN" dirty="0"/>
              <a:t>Machine Learning</a:t>
            </a:r>
            <a:r>
              <a:rPr lang="zh-CN" altLang="en-US" dirty="0"/>
              <a:t>）库，旨在简化机器学习的工程实践工作</a:t>
            </a:r>
          </a:p>
          <a:p>
            <a:r>
              <a:rPr lang="en-US" altLang="zh-CN" dirty="0" err="1"/>
              <a:t>MLlib</a:t>
            </a:r>
            <a:r>
              <a:rPr lang="zh-CN" altLang="en-US" dirty="0"/>
              <a:t>由一些通用的学习算法和工具组成，包括</a:t>
            </a:r>
            <a:r>
              <a:rPr lang="zh-CN" altLang="en-US" dirty="0">
                <a:solidFill>
                  <a:srgbClr val="FF0000"/>
                </a:solidFill>
              </a:rPr>
              <a:t>分类、回归、聚类、协同过滤、降维</a:t>
            </a:r>
            <a:r>
              <a:rPr lang="zh-CN" altLang="en-US" dirty="0"/>
              <a:t>等，同时还包括底层的优化原语和高层的流水线（</a:t>
            </a:r>
            <a:r>
              <a:rPr lang="en-US" altLang="zh-CN" dirty="0"/>
              <a:t>Pipeline</a:t>
            </a:r>
            <a:r>
              <a:rPr lang="zh-CN" altLang="en-US" dirty="0"/>
              <a:t>）</a:t>
            </a:r>
            <a:r>
              <a:rPr lang="en-US" altLang="zh-CN" dirty="0"/>
              <a:t>API</a:t>
            </a:r>
            <a:r>
              <a:rPr lang="zh-CN" altLang="en-US" dirty="0"/>
              <a:t>，具体如下：</a:t>
            </a:r>
          </a:p>
          <a:p>
            <a:pPr eaLnBrk="1" hangingPunct="1"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算法工具</a:t>
            </a:r>
            <a:r>
              <a:rPr lang="zh-CN" altLang="en-US" dirty="0"/>
              <a:t>：常用的学习算法，如分类、回归、聚类和协同过滤；</a:t>
            </a:r>
          </a:p>
          <a:p>
            <a:pPr eaLnBrk="1" hangingPunct="1"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特征化工具</a:t>
            </a:r>
            <a:r>
              <a:rPr lang="zh-CN" altLang="en-US" dirty="0"/>
              <a:t>：特征提取、转化、降维和选择工具；</a:t>
            </a:r>
          </a:p>
          <a:p>
            <a:pPr eaLnBrk="1" hangingPunct="1"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流水线</a:t>
            </a:r>
            <a:r>
              <a:rPr lang="en-US" altLang="zh-CN" b="1" dirty="0">
                <a:solidFill>
                  <a:srgbClr val="FF0000"/>
                </a:solidFill>
              </a:rPr>
              <a:t>(Pipeline)</a:t>
            </a:r>
            <a:r>
              <a:rPr lang="zh-CN" altLang="en-US" dirty="0"/>
              <a:t>：用于构建、评估和调整机器学习工作流的工具</a:t>
            </a:r>
            <a:r>
              <a:rPr lang="en-US" altLang="zh-CN" dirty="0"/>
              <a:t>;</a:t>
            </a:r>
          </a:p>
          <a:p>
            <a:pPr eaLnBrk="1" hangingPunct="1"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持久性</a:t>
            </a:r>
            <a:r>
              <a:rPr lang="zh-CN" altLang="en-US" dirty="0"/>
              <a:t>：保存和加载算法、模型和管道</a:t>
            </a:r>
            <a:r>
              <a:rPr lang="en-US" altLang="zh-CN" dirty="0"/>
              <a:t>;</a:t>
            </a:r>
          </a:p>
          <a:p>
            <a:pPr eaLnBrk="1" hangingPunct="1"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实用工具</a:t>
            </a:r>
            <a:r>
              <a:rPr lang="zh-CN" altLang="en-US" dirty="0"/>
              <a:t>：线性代数、统计、数据处理等工具。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8716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EC87F7-71B8-4272-AC6F-8ACDCF7D8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CE70B-6C68-4DE0-AC69-277A0DBD5D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1175706"/>
          </a:xfrm>
        </p:spPr>
        <p:txBody>
          <a:bodyPr/>
          <a:lstStyle/>
          <a:p>
            <a:r>
              <a:rPr lang="en-US" altLang="zh-CN" dirty="0"/>
              <a:t>8.1.3 Spark </a:t>
            </a:r>
            <a:r>
              <a:rPr lang="zh-CN" altLang="en-US" dirty="0"/>
              <a:t>机器学习库</a:t>
            </a:r>
            <a:r>
              <a:rPr lang="en-US" altLang="zh-CN" dirty="0" err="1"/>
              <a:t>MLLib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5AD67-D1E8-4329-8492-9E706A158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zh-CN" altLang="en-US" dirty="0"/>
              <a:t>机器学习库从</a:t>
            </a:r>
            <a:r>
              <a:rPr lang="en-US" altLang="zh-CN" dirty="0"/>
              <a:t>1.2 </a:t>
            </a:r>
            <a:r>
              <a:rPr lang="zh-CN" altLang="en-US" dirty="0"/>
              <a:t>版本以后被分为两个包：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spark.mllib</a:t>
            </a:r>
            <a:r>
              <a:rPr lang="en-US" altLang="zh-CN" dirty="0"/>
              <a:t> </a:t>
            </a:r>
            <a:r>
              <a:rPr lang="zh-CN" altLang="en-US" dirty="0"/>
              <a:t>包含基于</a:t>
            </a:r>
            <a:r>
              <a:rPr lang="en-US" altLang="zh-CN" dirty="0"/>
              <a:t>RDD</a:t>
            </a:r>
            <a:r>
              <a:rPr lang="zh-CN" altLang="en-US" dirty="0"/>
              <a:t>的原始算法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r>
              <a:rPr lang="en-US" altLang="zh-CN" dirty="0"/>
              <a:t>Spark </a:t>
            </a:r>
            <a:r>
              <a:rPr lang="en-US" altLang="zh-CN" dirty="0" err="1"/>
              <a:t>MLlib</a:t>
            </a:r>
            <a:r>
              <a:rPr lang="en-US" altLang="zh-CN" dirty="0"/>
              <a:t> </a:t>
            </a:r>
            <a:r>
              <a:rPr lang="zh-CN" altLang="en-US" dirty="0"/>
              <a:t>历史比较长，在</a:t>
            </a:r>
            <a:r>
              <a:rPr lang="en-US" altLang="zh-CN" dirty="0"/>
              <a:t>1.0 </a:t>
            </a:r>
            <a:r>
              <a:rPr lang="zh-CN" altLang="en-US" dirty="0"/>
              <a:t>以前的版本即已经包含了，提供的算法实现都是基于原始的 </a:t>
            </a:r>
            <a:r>
              <a:rPr lang="en-US" altLang="zh-CN" dirty="0"/>
              <a:t>RDD</a:t>
            </a:r>
            <a:endParaRPr lang="zh-CN" alt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spark.ml </a:t>
            </a:r>
            <a:r>
              <a:rPr lang="zh-CN" altLang="en-US" dirty="0"/>
              <a:t>则提供了基于</a:t>
            </a:r>
            <a:r>
              <a:rPr lang="en-US" altLang="zh-CN" dirty="0" err="1"/>
              <a:t>DataFrames</a:t>
            </a:r>
            <a:r>
              <a:rPr lang="en-US" altLang="zh-CN" dirty="0"/>
              <a:t> </a:t>
            </a:r>
            <a:r>
              <a:rPr lang="zh-CN" altLang="en-US" dirty="0"/>
              <a:t>高层次的</a:t>
            </a:r>
            <a:r>
              <a:rPr lang="en-US" altLang="zh-CN" dirty="0"/>
              <a:t>API</a:t>
            </a:r>
            <a:r>
              <a:rPr lang="zh-CN" altLang="en-US" dirty="0"/>
              <a:t>，可以用来构建机器学习工作流（</a:t>
            </a:r>
            <a:r>
              <a:rPr lang="en-US" altLang="zh-CN" dirty="0" err="1"/>
              <a:t>PipeLine</a:t>
            </a:r>
            <a:r>
              <a:rPr lang="zh-CN" altLang="en-US" dirty="0"/>
              <a:t>）。</a:t>
            </a:r>
            <a:r>
              <a:rPr lang="en-US" altLang="zh-CN" dirty="0"/>
              <a:t>ML Pipeline </a:t>
            </a:r>
            <a:r>
              <a:rPr lang="zh-CN" altLang="en-US" dirty="0"/>
              <a:t>弥补了原始 </a:t>
            </a:r>
            <a:r>
              <a:rPr lang="en-US" altLang="zh-CN" dirty="0" err="1"/>
              <a:t>MLlib</a:t>
            </a:r>
            <a:r>
              <a:rPr lang="en-US" altLang="zh-CN" dirty="0"/>
              <a:t> </a:t>
            </a:r>
            <a:r>
              <a:rPr lang="zh-CN" altLang="en-US" dirty="0"/>
              <a:t>库的不足，向用户提供了一个基于 </a:t>
            </a:r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r>
              <a:rPr lang="zh-CN" altLang="en-US" dirty="0"/>
              <a:t>的机器学习工作流式 </a:t>
            </a:r>
            <a:r>
              <a:rPr lang="en-US" altLang="zh-CN" dirty="0"/>
              <a:t>API </a:t>
            </a:r>
            <a:r>
              <a:rPr lang="zh-CN" altLang="en-US" dirty="0"/>
              <a:t>套件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7157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7AD22C-6C80-4C36-B73A-C31DB0BB7E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5DFA4-E3EE-4292-861A-5041DBD526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1175706"/>
          </a:xfrm>
        </p:spPr>
        <p:txBody>
          <a:bodyPr/>
          <a:lstStyle/>
          <a:p>
            <a:r>
              <a:rPr lang="en-US" altLang="zh-CN" dirty="0"/>
              <a:t>8.1.3 Spark </a:t>
            </a:r>
            <a:r>
              <a:rPr lang="zh-CN" altLang="en-US" dirty="0"/>
              <a:t>机器学习库</a:t>
            </a:r>
            <a:r>
              <a:rPr lang="en-US" altLang="zh-CN" dirty="0" err="1"/>
              <a:t>MLLib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3F2E1-5F3D-449E-923F-D0E21E8EA9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6"/>
            <a:ext cx="10058400" cy="5006247"/>
          </a:xfrm>
        </p:spPr>
        <p:txBody>
          <a:bodyPr/>
          <a:lstStyle/>
          <a:p>
            <a:r>
              <a:rPr lang="en-US" altLang="zh-CN" dirty="0" err="1"/>
              <a:t>MLlib</a:t>
            </a:r>
            <a:r>
              <a:rPr lang="zh-CN" altLang="en-US" dirty="0"/>
              <a:t>目前支持</a:t>
            </a:r>
            <a:r>
              <a:rPr lang="en-US" altLang="zh-CN" dirty="0"/>
              <a:t>4</a:t>
            </a:r>
            <a:r>
              <a:rPr lang="zh-CN" altLang="en-US" dirty="0"/>
              <a:t>种常见的机器学习问题</a:t>
            </a:r>
            <a:r>
              <a:rPr lang="en-US" altLang="zh-CN" dirty="0"/>
              <a:t>: </a:t>
            </a:r>
            <a:r>
              <a:rPr lang="zh-CN" altLang="en-US" dirty="0"/>
              <a:t>分类、回归、聚类和协同过滤</a:t>
            </a:r>
          </a:p>
          <a:p>
            <a:endParaRPr lang="zh-CN" altLang="en-US" dirty="0"/>
          </a:p>
        </p:txBody>
      </p:sp>
      <p:pic>
        <p:nvPicPr>
          <p:cNvPr id="5" name="Picture 2" descr="http://dblab.xmu.edu.cn/blog/wp-content/uploads/2016/12/MLTable.png">
            <a:extLst>
              <a:ext uri="{FF2B5EF4-FFF2-40B4-BE49-F238E27FC236}">
                <a16:creationId xmlns:a16="http://schemas.microsoft.com/office/drawing/2014/main" id="{E7F21945-8C9B-4198-8704-621E538E6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35" y="2110804"/>
            <a:ext cx="78295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5230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TWO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805916" y="2791947"/>
            <a:ext cx="6957899" cy="748988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机器学习流水线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E4E40-87CC-4A7D-AD0D-986C183F85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6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F4ABEF8-45F4-404B-AB77-B63D0F21B2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14DD21D-E098-4518-ADF2-B4195040B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2A45B02-CF09-4084-BA08-DE03E79023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8.2.1 </a:t>
            </a:r>
            <a:r>
              <a:rPr lang="zh-CN" altLang="en-US" dirty="0"/>
              <a:t>机器学习流水线概念</a:t>
            </a:r>
            <a:endParaRPr lang="en-US" altLang="zh-CN" dirty="0"/>
          </a:p>
          <a:p>
            <a:pPr eaLnBrk="1" hangingPunct="1"/>
            <a:r>
              <a:rPr lang="en-US" altLang="zh-CN" dirty="0"/>
              <a:t>8.2.2 </a:t>
            </a:r>
            <a:r>
              <a:rPr lang="zh-CN" altLang="en-US" dirty="0"/>
              <a:t>构建一个机器学习流水线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9909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BD7BFD-040B-4C42-A4C3-608F00FA00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785FF-89DB-4C16-99C9-9A577247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机器学习流水线的概念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C162C-E5F9-4E26-B946-6B4335659D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b="1" dirty="0" err="1">
                <a:solidFill>
                  <a:srgbClr val="FF0000"/>
                </a:solidFill>
              </a:rPr>
              <a:t>DataFrame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使用</a:t>
            </a:r>
            <a:r>
              <a:rPr lang="en-US" altLang="zh-CN" dirty="0"/>
              <a:t>Spark SQL</a:t>
            </a:r>
            <a:r>
              <a:rPr lang="zh-CN" altLang="en-US" dirty="0"/>
              <a:t>中的</a:t>
            </a:r>
            <a:r>
              <a:rPr lang="en-US" altLang="zh-CN" dirty="0" err="1"/>
              <a:t>DataFrame</a:t>
            </a:r>
            <a:r>
              <a:rPr lang="zh-CN" altLang="en-US" dirty="0"/>
              <a:t>作为数据集，它可以容纳各种数据类型。较之</a:t>
            </a:r>
            <a:r>
              <a:rPr lang="en-US" altLang="zh-CN" dirty="0"/>
              <a:t>RDD</a:t>
            </a:r>
            <a:r>
              <a:rPr lang="zh-CN" altLang="en-US" dirty="0"/>
              <a:t>，</a:t>
            </a:r>
            <a:r>
              <a:rPr lang="en-US" altLang="zh-CN" dirty="0" err="1"/>
              <a:t>DataFrame</a:t>
            </a:r>
            <a:r>
              <a:rPr lang="zh-CN" altLang="en-US" dirty="0"/>
              <a:t>包含了</a:t>
            </a:r>
            <a:r>
              <a:rPr lang="en-US" altLang="zh-CN" dirty="0"/>
              <a:t>schema </a:t>
            </a:r>
            <a:r>
              <a:rPr lang="zh-CN" altLang="en-US" dirty="0"/>
              <a:t>信息，更类似传统数据库中的二维表格。</a:t>
            </a:r>
            <a:endParaRPr lang="en-US" altLang="zh-CN" dirty="0"/>
          </a:p>
          <a:p>
            <a:pPr eaLnBrk="1" hangingPunct="1">
              <a:buFontTx/>
              <a:buChar char="•"/>
            </a:pPr>
            <a:r>
              <a:rPr lang="zh-CN" altLang="en-US" dirty="0"/>
              <a:t> 它被</a:t>
            </a:r>
            <a:r>
              <a:rPr lang="en-US" altLang="zh-CN" dirty="0"/>
              <a:t>ML Pipeline</a:t>
            </a:r>
            <a:r>
              <a:rPr lang="zh-CN" altLang="en-US" dirty="0"/>
              <a:t>用来存储源数据。例如，</a:t>
            </a:r>
            <a:r>
              <a:rPr lang="en-US" altLang="zh-CN" dirty="0" err="1"/>
              <a:t>DataFrame</a:t>
            </a:r>
            <a:r>
              <a:rPr lang="zh-CN" altLang="en-US" dirty="0"/>
              <a:t>中的列可以是存储的文本、特征向量、真实标签和预测的标签等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6828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91FB43-FB6A-4E9B-8435-B940F9217C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65AEF-A0F0-4BB2-932A-B961975BC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62293-74E0-4777-A67C-5113C54B2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Transformer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翻译成转换器，是一种可以将一个</a:t>
            </a:r>
            <a:r>
              <a:rPr lang="en-US" altLang="zh-CN" dirty="0" err="1"/>
              <a:t>DataFrame</a:t>
            </a:r>
            <a:r>
              <a:rPr lang="zh-CN" altLang="en-US" dirty="0"/>
              <a:t>转换为另一个</a:t>
            </a:r>
            <a:r>
              <a:rPr lang="en-US" altLang="zh-CN" dirty="0" err="1"/>
              <a:t>DataFrame</a:t>
            </a:r>
            <a:r>
              <a:rPr lang="zh-CN" altLang="en-US" dirty="0"/>
              <a:t>的算法。比如一个模型就是一个 </a:t>
            </a:r>
            <a:r>
              <a:rPr lang="en-US" altLang="zh-CN" dirty="0"/>
              <a:t>Transformer</a:t>
            </a:r>
            <a:r>
              <a:rPr lang="zh-CN" altLang="en-US" dirty="0"/>
              <a:t>。它可以把一个不包含预测标签的测试数据集 </a:t>
            </a:r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r>
              <a:rPr lang="zh-CN" altLang="en-US" dirty="0"/>
              <a:t>打上标签，转化成另一个包含预测标签的 </a:t>
            </a:r>
            <a:r>
              <a:rPr lang="en-US" altLang="zh-CN" dirty="0" err="1"/>
              <a:t>DataFrame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技术上，</a:t>
            </a:r>
            <a:r>
              <a:rPr lang="en-US" altLang="zh-CN" dirty="0"/>
              <a:t>Transformer</a:t>
            </a:r>
            <a:r>
              <a:rPr lang="zh-CN" altLang="en-US" dirty="0"/>
              <a:t>实现了一个方法</a:t>
            </a:r>
            <a:r>
              <a:rPr lang="en-US" altLang="zh-CN" dirty="0"/>
              <a:t>transform()</a:t>
            </a:r>
            <a:r>
              <a:rPr lang="zh-CN" altLang="en-US" dirty="0"/>
              <a:t>，它通过附加一个或多个列将一个</a:t>
            </a:r>
            <a:r>
              <a:rPr lang="en-US" altLang="zh-CN" dirty="0" err="1"/>
              <a:t>DataFrame</a:t>
            </a:r>
            <a:r>
              <a:rPr lang="zh-CN" altLang="en-US" dirty="0"/>
              <a:t>转换为另一个</a:t>
            </a:r>
            <a:r>
              <a:rPr lang="en-US" altLang="zh-CN" dirty="0" err="1"/>
              <a:t>DataFrame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96678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51ED7F-81AB-4F23-BD01-A9CEC04FD8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0607C-5E1E-424A-AC14-6C2991A097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C6DAC-4377-4F8C-A89B-E1893348EC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Estimator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翻译成估计器或评估器，它是学习算法或在训练数据上的训练方法的概念抽象。在 </a:t>
            </a:r>
            <a:r>
              <a:rPr lang="en-US" altLang="zh-CN" dirty="0"/>
              <a:t>Pipeline </a:t>
            </a:r>
            <a:r>
              <a:rPr lang="zh-CN" altLang="en-US" dirty="0"/>
              <a:t>里通常是被用来操作 </a:t>
            </a:r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r>
              <a:rPr lang="zh-CN" altLang="en-US" dirty="0"/>
              <a:t>数据并生成一个 </a:t>
            </a:r>
            <a:r>
              <a:rPr lang="en-US" altLang="zh-CN" dirty="0"/>
              <a:t>Transformer</a:t>
            </a:r>
            <a:r>
              <a:rPr lang="zh-CN" altLang="en-US" dirty="0"/>
              <a:t>。从技术上讲，</a:t>
            </a:r>
            <a:r>
              <a:rPr lang="en-US" altLang="zh-CN" dirty="0"/>
              <a:t>Estimator</a:t>
            </a:r>
            <a:r>
              <a:rPr lang="zh-CN" altLang="en-US" dirty="0"/>
              <a:t>实现了一个方法</a:t>
            </a:r>
            <a:r>
              <a:rPr lang="en-US" altLang="zh-CN" dirty="0"/>
              <a:t>fit()</a:t>
            </a:r>
            <a:r>
              <a:rPr lang="zh-CN" altLang="en-US" dirty="0"/>
              <a:t>，它接受一个</a:t>
            </a:r>
            <a:r>
              <a:rPr lang="en-US" altLang="zh-CN" dirty="0" err="1"/>
              <a:t>DataFrame</a:t>
            </a:r>
            <a:r>
              <a:rPr lang="zh-CN" altLang="en-US" dirty="0"/>
              <a:t>并产生一个转换器。比如，一个随机森林算法就是一个 </a:t>
            </a:r>
            <a:r>
              <a:rPr lang="en-US" altLang="zh-CN" dirty="0"/>
              <a:t>Estimator</a:t>
            </a:r>
            <a:r>
              <a:rPr lang="zh-CN" altLang="en-US" dirty="0"/>
              <a:t>，它可以调用</a:t>
            </a:r>
            <a:r>
              <a:rPr lang="en-US" altLang="zh-CN" dirty="0"/>
              <a:t>fit()</a:t>
            </a:r>
            <a:r>
              <a:rPr lang="zh-CN" altLang="en-US" dirty="0"/>
              <a:t>，通过训练特征数据而得到一个随机森林模型。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10714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A01BFA-D7BC-4C38-ADD0-6667444620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67527-81FA-42BB-942D-AE982A4B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381E28-0128-4F82-91B7-8D25D62FDA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Parameter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Parameter </a:t>
            </a:r>
            <a:r>
              <a:rPr lang="zh-CN" altLang="en-US" dirty="0"/>
              <a:t>被用来设置 </a:t>
            </a:r>
            <a:r>
              <a:rPr lang="en-US" altLang="zh-CN" dirty="0"/>
              <a:t>Transformer </a:t>
            </a:r>
            <a:r>
              <a:rPr lang="zh-CN" altLang="en-US" dirty="0"/>
              <a:t>或者 </a:t>
            </a:r>
            <a:r>
              <a:rPr lang="en-US" altLang="zh-CN" dirty="0"/>
              <a:t>Estimator </a:t>
            </a:r>
            <a:r>
              <a:rPr lang="zh-CN" altLang="en-US" dirty="0"/>
              <a:t>的参数。现在，所有转换器和估计器可共享用于指定参数的公共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r>
              <a:rPr lang="en-US" altLang="zh-CN" dirty="0" err="1"/>
              <a:t>ParamMap</a:t>
            </a:r>
            <a:r>
              <a:rPr lang="zh-CN" altLang="en-US" dirty="0"/>
              <a:t>是一组（参数，值）对</a:t>
            </a:r>
            <a:endParaRPr lang="en-US" altLang="zh-CN" dirty="0"/>
          </a:p>
          <a:p>
            <a:pPr eaLnBrk="1" hangingPunct="1">
              <a:buFontTx/>
              <a:buChar char="•"/>
            </a:pPr>
            <a:endParaRPr lang="zh-CN" altLang="en-US" dirty="0"/>
          </a:p>
          <a:p>
            <a:pPr eaLnBrk="1" hangingPunct="1">
              <a:buFontTx/>
              <a:buChar char="•"/>
            </a:pPr>
            <a:r>
              <a:rPr lang="en-US" altLang="zh-CN" b="1" dirty="0" err="1">
                <a:solidFill>
                  <a:srgbClr val="FF0000"/>
                </a:solidFill>
              </a:rPr>
              <a:t>PipeLine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翻译为流水线或者管道。流水线将多个工作流阶段（转换器和估计器）连接在一起，形成机器学习的工作流，并获得结果输出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153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600" dirty="0"/>
              <a:t>第八章  </a:t>
            </a:r>
            <a:r>
              <a:rPr lang="en-US" altLang="zh-CN" sz="3600" dirty="0"/>
              <a:t>Spark </a:t>
            </a:r>
            <a:r>
              <a:rPr lang="en-US" altLang="zh-CN" sz="3600" dirty="0" err="1"/>
              <a:t>MLlib</a:t>
            </a:r>
            <a:endParaRPr lang="zh-CN" altLang="en-US" sz="3600" dirty="0"/>
          </a:p>
        </p:txBody>
      </p:sp>
      <p:sp>
        <p:nvSpPr>
          <p:cNvPr id="46" name="文本占位符 3">
            <a:extLst>
              <a:ext uri="{FF2B5EF4-FFF2-40B4-BE49-F238E27FC236}">
                <a16:creationId xmlns:a16="http://schemas.microsoft.com/office/drawing/2014/main" id="{CCEA24AB-A4D3-4753-BECC-F53F0FE65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8.1 Spark </a:t>
            </a:r>
            <a:r>
              <a:rPr lang="en-US" altLang="zh-CN" dirty="0" err="1"/>
              <a:t>MLlib</a:t>
            </a:r>
            <a:r>
              <a:rPr lang="zh-CN" altLang="en-US" dirty="0"/>
              <a:t>简介</a:t>
            </a:r>
          </a:p>
        </p:txBody>
      </p:sp>
      <p:sp>
        <p:nvSpPr>
          <p:cNvPr id="47" name="文本占位符 4">
            <a:extLst>
              <a:ext uri="{FF2B5EF4-FFF2-40B4-BE49-F238E27FC236}">
                <a16:creationId xmlns:a16="http://schemas.microsoft.com/office/drawing/2014/main" id="{B5F18841-2F30-45C2-839B-B7530FA0E0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占位符 5">
            <a:extLst>
              <a:ext uri="{FF2B5EF4-FFF2-40B4-BE49-F238E27FC236}">
                <a16:creationId xmlns:a16="http://schemas.microsoft.com/office/drawing/2014/main" id="{B8136C7D-A182-4604-AAA7-3264DBAA1F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机器学习流水线</a:t>
            </a:r>
          </a:p>
        </p:txBody>
      </p:sp>
      <p:sp>
        <p:nvSpPr>
          <p:cNvPr id="49" name="文本占位符 6">
            <a:extLst>
              <a:ext uri="{FF2B5EF4-FFF2-40B4-BE49-F238E27FC236}">
                <a16:creationId xmlns:a16="http://schemas.microsoft.com/office/drawing/2014/main" id="{177A0951-8FD1-4032-9D4B-7A13EE1395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文本占位符 7">
            <a:extLst>
              <a:ext uri="{FF2B5EF4-FFF2-40B4-BE49-F238E27FC236}">
                <a16:creationId xmlns:a16="http://schemas.microsoft.com/office/drawing/2014/main" id="{AAE5D439-0E09-452B-9938-6544CCBCE4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28247" y="4446383"/>
            <a:ext cx="3367087" cy="769441"/>
          </a:xfrm>
        </p:spPr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机器学习流水线实例</a:t>
            </a:r>
          </a:p>
          <a:p>
            <a:endParaRPr lang="zh-CN" altLang="en-US" dirty="0"/>
          </a:p>
        </p:txBody>
      </p:sp>
      <p:sp>
        <p:nvSpPr>
          <p:cNvPr id="51" name="文本占位符 8">
            <a:extLst>
              <a:ext uri="{FF2B5EF4-FFF2-40B4-BE49-F238E27FC236}">
                <a16:creationId xmlns:a16="http://schemas.microsoft.com/office/drawing/2014/main" id="{03043EEF-8CBD-40C5-AF57-2A696B6B38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5CEFCA-C159-402D-843A-B6ADAA3666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9B96B-8FA4-40C4-9A3E-48DC4BD0E7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8.2.2 </a:t>
            </a:r>
            <a:r>
              <a:rPr lang="zh-CN" altLang="en-US" dirty="0"/>
              <a:t>流水线工作过程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81E996-A2EF-491F-A052-AA3D030D7C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要构建一个 </a:t>
            </a:r>
            <a:r>
              <a:rPr lang="en-US" altLang="zh-CN" dirty="0"/>
              <a:t>Pipeline</a:t>
            </a:r>
            <a:r>
              <a:rPr lang="zh-CN" altLang="en-US" dirty="0"/>
              <a:t>流水线，首先需要定义 </a:t>
            </a:r>
            <a:r>
              <a:rPr lang="en-US" altLang="zh-CN" dirty="0"/>
              <a:t>Pipeline </a:t>
            </a:r>
            <a:r>
              <a:rPr lang="zh-CN" altLang="en-US" dirty="0"/>
              <a:t>中的各个</a:t>
            </a:r>
            <a:r>
              <a:rPr lang="zh-CN" altLang="en-US" b="1" dirty="0">
                <a:solidFill>
                  <a:srgbClr val="FF0000"/>
                </a:solidFill>
              </a:rPr>
              <a:t>流水线阶段</a:t>
            </a:r>
            <a:r>
              <a:rPr lang="en-US" altLang="zh-CN" dirty="0" err="1"/>
              <a:t>PipelineStage</a:t>
            </a:r>
            <a:r>
              <a:rPr lang="zh-CN" altLang="en-US" dirty="0"/>
              <a:t>（包括转换器和评估器），比如指标提取和转换模型训练等。有了这些处理特定问题的转换器和评估器，就可以按照具体的处理逻辑有序地组织</a:t>
            </a:r>
            <a:r>
              <a:rPr lang="en-US" altLang="zh-CN" dirty="0" err="1"/>
              <a:t>PipelineStages</a:t>
            </a:r>
            <a:r>
              <a:rPr lang="en-US" altLang="zh-CN" dirty="0"/>
              <a:t> </a:t>
            </a:r>
            <a:r>
              <a:rPr lang="zh-CN" altLang="en-US" dirty="0"/>
              <a:t>并创建一个</a:t>
            </a:r>
            <a:r>
              <a:rPr lang="en-US" altLang="zh-CN" dirty="0"/>
              <a:t>Pipeline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然后就可以把训练数据集作为输入参数，调用 </a:t>
            </a:r>
            <a:r>
              <a:rPr lang="en-US" altLang="zh-CN" dirty="0"/>
              <a:t>Pipeline </a:t>
            </a:r>
            <a:r>
              <a:rPr lang="zh-CN" altLang="en-US" dirty="0"/>
              <a:t>实例的 </a:t>
            </a:r>
            <a:r>
              <a:rPr lang="en-US" altLang="zh-CN" dirty="0"/>
              <a:t>fit </a:t>
            </a:r>
            <a:r>
              <a:rPr lang="zh-CN" altLang="en-US" dirty="0"/>
              <a:t>方法来开始以流的方式来处理源训练数据。这个调用会返回一个 </a:t>
            </a:r>
            <a:r>
              <a:rPr lang="en-US" altLang="zh-CN" dirty="0" err="1"/>
              <a:t>PipelineModel</a:t>
            </a:r>
            <a:r>
              <a:rPr lang="en-US" altLang="zh-CN" dirty="0"/>
              <a:t> </a:t>
            </a:r>
            <a:r>
              <a:rPr lang="zh-CN" altLang="en-US" dirty="0"/>
              <a:t>类实例，进而被用来预测测试数据的标签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F3A81BAF-000B-44D0-927F-00C70EDB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45" y="3059112"/>
            <a:ext cx="8077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pipeline = Pipeline(stages=[stage1,stage2,stage3])</a:t>
            </a:r>
          </a:p>
        </p:txBody>
      </p:sp>
    </p:spTree>
    <p:extLst>
      <p:ext uri="{BB962C8B-B14F-4D97-AF65-F5344CB8AC3E}">
        <p14:creationId xmlns:p14="http://schemas.microsoft.com/office/powerpoint/2010/main" val="405260934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0DF171A-BAFA-4C3C-BE83-DA75DF518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8EF09-D427-4FF9-AB19-7C0A4A41C9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1175706"/>
          </a:xfrm>
        </p:spPr>
        <p:txBody>
          <a:bodyPr/>
          <a:lstStyle/>
          <a:p>
            <a:r>
              <a:rPr lang="en-US" altLang="zh-CN" dirty="0"/>
              <a:t>8.2.2 </a:t>
            </a:r>
            <a:r>
              <a:rPr lang="zh-CN" altLang="en-US" dirty="0"/>
              <a:t>流水线工作过程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4C27E-5FA8-459A-A202-3832432F2F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流水线的各个阶段按顺序运行，输入的</a:t>
            </a:r>
            <a:r>
              <a:rPr lang="en-US" altLang="zh-CN" dirty="0" err="1"/>
              <a:t>DataFrame</a:t>
            </a:r>
            <a:r>
              <a:rPr lang="zh-CN" altLang="en-US" dirty="0"/>
              <a:t>在它通过每个阶段时被</a:t>
            </a:r>
            <a:r>
              <a:rPr lang="zh-CN" altLang="en-US" b="1" dirty="0">
                <a:solidFill>
                  <a:srgbClr val="FF0000"/>
                </a:solidFill>
              </a:rPr>
              <a:t>转换</a:t>
            </a:r>
          </a:p>
          <a:p>
            <a:endParaRPr lang="zh-CN" altLang="en-US" dirty="0"/>
          </a:p>
        </p:txBody>
      </p:sp>
      <p:pic>
        <p:nvPicPr>
          <p:cNvPr id="5" name="Picture 2" descr="http://dblab.xmu.edu.cn/blog/wp-content/uploads/2016/12/ml-Pipeline.png">
            <a:extLst>
              <a:ext uri="{FF2B5EF4-FFF2-40B4-BE49-F238E27FC236}">
                <a16:creationId xmlns:a16="http://schemas.microsoft.com/office/drawing/2014/main" id="{C3AA3B16-88C9-45CA-9E08-29990E3FB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054" y="2826327"/>
            <a:ext cx="825817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4080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THREE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680488" y="2791947"/>
            <a:ext cx="7083327" cy="1405641"/>
          </a:xfrm>
        </p:spPr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构建一个机器学习流水线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E2EA24-8784-4318-BE8C-D529DD0D2B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6CD7675-BD82-40CC-8C19-75751E5E5C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89EA9E-79C0-4E08-99CE-C9B2BD1397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构建一个机器学习流水线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529A857-94A7-49EC-9842-818C90474A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本节以</a:t>
            </a:r>
            <a:r>
              <a:rPr lang="zh-CN" altLang="en-US" b="1" dirty="0">
                <a:solidFill>
                  <a:srgbClr val="FF0000"/>
                </a:solidFill>
              </a:rPr>
              <a:t>逻辑回归（有的书上翻译为逻辑斯蒂回归，</a:t>
            </a:r>
            <a:r>
              <a:rPr lang="en-US" altLang="zh-CN" b="1" dirty="0">
                <a:solidFill>
                  <a:srgbClr val="FF0000"/>
                </a:solidFill>
              </a:rPr>
              <a:t>Logistic Regression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为例，构建一个典型的机器学习过程，来具体介绍一下流水线是如何应用的</a:t>
            </a:r>
            <a:endParaRPr lang="en-US" altLang="zh-CN" dirty="0"/>
          </a:p>
          <a:p>
            <a:pPr eaLnBrk="1" hangingPunct="1"/>
            <a:r>
              <a:rPr lang="zh-CN" altLang="en-US" b="1" dirty="0"/>
              <a:t>任务描述</a:t>
            </a:r>
            <a:endParaRPr lang="en-US" altLang="zh-CN" b="1" dirty="0"/>
          </a:p>
          <a:p>
            <a:pPr eaLnBrk="1" hangingPunct="1"/>
            <a:r>
              <a:rPr lang="zh-CN" altLang="en-US" dirty="0"/>
              <a:t>查找出所有包含</a:t>
            </a:r>
            <a:r>
              <a:rPr lang="en-US" altLang="zh-CN" dirty="0"/>
              <a:t>"spark"</a:t>
            </a:r>
            <a:r>
              <a:rPr lang="zh-CN" altLang="en-US" dirty="0"/>
              <a:t>的句子，即将包含</a:t>
            </a:r>
            <a:r>
              <a:rPr lang="en-US" altLang="zh-CN" dirty="0"/>
              <a:t>"spark"</a:t>
            </a:r>
            <a:r>
              <a:rPr lang="zh-CN" altLang="en-US" dirty="0"/>
              <a:t>的句子的标签设为</a:t>
            </a:r>
            <a:r>
              <a:rPr lang="en-US" altLang="zh-CN" dirty="0"/>
              <a:t>1</a:t>
            </a:r>
            <a:r>
              <a:rPr lang="zh-CN" altLang="en-US" dirty="0"/>
              <a:t>，没有</a:t>
            </a:r>
            <a:r>
              <a:rPr lang="en-US" altLang="zh-CN" dirty="0"/>
              <a:t>"spark"</a:t>
            </a:r>
            <a:r>
              <a:rPr lang="zh-CN" altLang="en-US" dirty="0"/>
              <a:t>的句子的标签设为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939121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0730ED-40FA-49AE-942A-BA2B3BE99D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74092-CC66-460E-BD92-5755095ACB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BB6645-5218-46FE-85EB-9E858B1E21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dirty="0"/>
              <a:t>需要使用</a:t>
            </a:r>
            <a:r>
              <a:rPr lang="en-US" altLang="zh-CN" b="1" dirty="0" err="1">
                <a:solidFill>
                  <a:srgbClr val="FF0000"/>
                </a:solidFill>
              </a:rPr>
              <a:t>SparkSession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zh-CN" dirty="0"/>
              <a:t>Spark2.0</a:t>
            </a:r>
            <a:r>
              <a:rPr lang="zh-CN" altLang="en-US" dirty="0"/>
              <a:t>以上版本的</a:t>
            </a:r>
            <a:r>
              <a:rPr lang="en-US" altLang="zh-CN" dirty="0" err="1"/>
              <a:t>pyspark</a:t>
            </a:r>
            <a:r>
              <a:rPr lang="zh-CN" altLang="en-US" dirty="0"/>
              <a:t>在启动时会自动创建一个名为</a:t>
            </a:r>
            <a:r>
              <a:rPr lang="en-US" altLang="zh-CN" dirty="0"/>
              <a:t>spark</a:t>
            </a:r>
            <a:r>
              <a:rPr lang="zh-CN" altLang="en-US" dirty="0"/>
              <a:t>的</a:t>
            </a:r>
            <a:r>
              <a:rPr lang="en-US" altLang="zh-CN" dirty="0" err="1"/>
              <a:t>SparkSession</a:t>
            </a:r>
            <a:r>
              <a:rPr lang="zh-CN" altLang="en-US" dirty="0"/>
              <a:t>对象，当需要手工创建时，</a:t>
            </a:r>
            <a:r>
              <a:rPr lang="en-US" altLang="zh-CN" dirty="0" err="1"/>
              <a:t>SparkSession</a:t>
            </a:r>
            <a:r>
              <a:rPr lang="zh-CN" altLang="en-US" dirty="0"/>
              <a:t>可以由其伴生对象的</a:t>
            </a:r>
            <a:r>
              <a:rPr lang="en-US" altLang="zh-CN" dirty="0"/>
              <a:t>builder()</a:t>
            </a:r>
            <a:r>
              <a:rPr lang="zh-CN" altLang="en-US" dirty="0"/>
              <a:t>方法创建出来，如下代码段所示：</a:t>
            </a:r>
            <a:endParaRPr lang="en-US" altLang="zh-CN" dirty="0"/>
          </a:p>
          <a:p>
            <a:pPr eaLnBrk="1" hangingPunct="1">
              <a:buFontTx/>
              <a:buChar char="•"/>
            </a:pPr>
            <a:endParaRPr lang="en-US" altLang="zh-CN" dirty="0"/>
          </a:p>
          <a:p>
            <a:pPr eaLnBrk="1" hangingPunct="1">
              <a:buFontTx/>
              <a:buChar char="•"/>
            </a:pPr>
            <a:endParaRPr lang="en-US" altLang="zh-CN" dirty="0"/>
          </a:p>
          <a:p>
            <a:pPr eaLnBrk="1" hangingPunct="1">
              <a:buFontTx/>
              <a:buChar char="•"/>
            </a:pPr>
            <a:endParaRPr lang="en-US" altLang="zh-CN" dirty="0"/>
          </a:p>
          <a:p>
            <a:pPr eaLnBrk="1" hangingPunct="1">
              <a:buFontTx/>
              <a:buChar char="•"/>
            </a:pPr>
            <a:r>
              <a:rPr lang="en-US" altLang="zh-CN" dirty="0"/>
              <a:t>pyspark.ml</a:t>
            </a:r>
            <a:r>
              <a:rPr lang="zh-CN" altLang="en-US" dirty="0"/>
              <a:t>依赖</a:t>
            </a:r>
            <a:r>
              <a:rPr lang="en-US" altLang="zh-CN" dirty="0" err="1"/>
              <a:t>numpy</a:t>
            </a:r>
            <a:r>
              <a:rPr lang="zh-CN" altLang="en-US" dirty="0"/>
              <a:t>包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58A360-3381-4AD8-B02F-EEE4B1AB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95" y="3225477"/>
            <a:ext cx="7772400" cy="101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from </a:t>
            </a:r>
            <a:r>
              <a:rPr lang="en-US" altLang="zh-CN" sz="2000" dirty="0" err="1">
                <a:solidFill>
                  <a:schemeClr val="bg1"/>
                </a:solidFill>
              </a:rPr>
              <a:t>pyspark.sql</a:t>
            </a:r>
            <a:r>
              <a:rPr lang="en-US" altLang="zh-CN" sz="2000" dirty="0">
                <a:solidFill>
                  <a:schemeClr val="bg1"/>
                </a:solidFill>
              </a:rPr>
              <a:t> import </a:t>
            </a:r>
            <a:r>
              <a:rPr lang="en-US" altLang="zh-CN" sz="2000" dirty="0" err="1">
                <a:solidFill>
                  <a:schemeClr val="bg1"/>
                </a:solidFill>
              </a:rPr>
              <a:t>SparkSession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spark = </a:t>
            </a:r>
            <a:r>
              <a:rPr lang="en-US" altLang="zh-CN" sz="2000" dirty="0" err="1">
                <a:solidFill>
                  <a:schemeClr val="bg1"/>
                </a:solidFill>
              </a:rPr>
              <a:t>SparkSession.builder.master</a:t>
            </a:r>
            <a:r>
              <a:rPr lang="en-US" altLang="zh-CN" sz="2000" dirty="0">
                <a:solidFill>
                  <a:schemeClr val="bg1"/>
                </a:solidFill>
              </a:rPr>
              <a:t>("local").</a:t>
            </a:r>
            <a:r>
              <a:rPr lang="en-US" altLang="zh-CN" sz="2000" dirty="0" err="1">
                <a:solidFill>
                  <a:schemeClr val="bg1"/>
                </a:solidFill>
              </a:rPr>
              <a:t>appName</a:t>
            </a:r>
            <a:r>
              <a:rPr lang="en-US" altLang="zh-CN" sz="2000" dirty="0">
                <a:solidFill>
                  <a:schemeClr val="bg1"/>
                </a:solidFill>
              </a:rPr>
              <a:t>("Word Count").</a:t>
            </a:r>
            <a:r>
              <a:rPr lang="en-US" altLang="zh-CN" sz="2000" dirty="0" err="1">
                <a:solidFill>
                  <a:schemeClr val="bg1"/>
                </a:solidFill>
              </a:rPr>
              <a:t>getOrCreate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A2DBA7-DF66-4049-80BD-0B03D49327D0}"/>
              </a:ext>
            </a:extLst>
          </p:cNvPr>
          <p:cNvSpPr/>
          <p:nvPr/>
        </p:nvSpPr>
        <p:spPr>
          <a:xfrm>
            <a:off x="4753324" y="3244334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pyspark.ml</a:t>
            </a:r>
            <a:r>
              <a:rPr lang="zh-CN" altLang="en-US" dirty="0"/>
              <a:t>依赖</a:t>
            </a:r>
            <a:r>
              <a:rPr lang="en-US" altLang="zh-CN" dirty="0" err="1"/>
              <a:t>numpy</a:t>
            </a:r>
            <a:r>
              <a:rPr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167435182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F6092D-E909-458E-95EE-0E2B10C8EF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CDE8E-1615-4012-9C10-79DE9DB0B2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482032-9C1A-46D2-90D1-3F799F5BA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）引入要包含的包并构建训练数据集</a:t>
            </a:r>
          </a:p>
          <a:p>
            <a:endParaRPr lang="zh-CN" alt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46AFFCAC-383C-4F13-9132-167A9244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00" y="2648918"/>
            <a:ext cx="8458200" cy="31400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from pyspark.ml import Pipeline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from pyspark.ml.classification import LogisticRegression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from pyspark.ml.feature import HashingTF, Tokenizer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# Prepare training documents from a list of (id, text, label) tuples.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training = spark.createDataFrame([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(0, "a b c d e spark", 1.0),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(1, "b d", 0.0),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(2, "spark f g h", 1.0),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(3, "hadoop mapreduce", 0.0)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], ["id", "text", "label"])</a:t>
            </a:r>
          </a:p>
        </p:txBody>
      </p:sp>
    </p:spTree>
    <p:extLst>
      <p:ext uri="{BB962C8B-B14F-4D97-AF65-F5344CB8AC3E}">
        <p14:creationId xmlns:p14="http://schemas.microsoft.com/office/powerpoint/2010/main" val="72996628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29FFD6-3BB8-4EFB-B1BB-89D1FA1EF2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BA569-09AF-448A-8D67-E7E3DFA181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2920D-F5D0-470E-9985-5AA5BAF497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）定义 </a:t>
            </a:r>
            <a:r>
              <a:rPr lang="en-US" altLang="zh-CN" dirty="0"/>
              <a:t>Pipeline </a:t>
            </a:r>
            <a:r>
              <a:rPr lang="zh-CN" altLang="en-US" dirty="0"/>
              <a:t>中的各个流水线阶段</a:t>
            </a:r>
            <a:r>
              <a:rPr lang="en-US" altLang="zh-CN" dirty="0" err="1"/>
              <a:t>PipelineStage</a:t>
            </a:r>
            <a:r>
              <a:rPr lang="en-US" altLang="zh-CN" dirty="0"/>
              <a:t>，</a:t>
            </a:r>
            <a:r>
              <a:rPr lang="zh-CN" altLang="en-US" dirty="0"/>
              <a:t>包括转换器和评估器，具体地，包含</a:t>
            </a:r>
            <a:r>
              <a:rPr lang="en-US" altLang="zh-CN" dirty="0"/>
              <a:t>tokenizer, </a:t>
            </a:r>
            <a:r>
              <a:rPr lang="en-US" altLang="zh-CN" dirty="0" err="1"/>
              <a:t>hashingTF</a:t>
            </a:r>
            <a:r>
              <a:rPr lang="zh-CN" altLang="en-US" dirty="0"/>
              <a:t>和</a:t>
            </a:r>
            <a:r>
              <a:rPr lang="en-US" altLang="zh-CN" dirty="0" err="1"/>
              <a:t>lr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6546E9C3-3515-44B9-9D89-343C9B070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200" y="3193916"/>
            <a:ext cx="86868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tokenizer = Tokenizer(</a:t>
            </a:r>
            <a:r>
              <a:rPr lang="en-US" altLang="zh-CN" dirty="0" err="1">
                <a:solidFill>
                  <a:schemeClr val="bg1"/>
                </a:solidFill>
              </a:rPr>
              <a:t>inputCol</a:t>
            </a:r>
            <a:r>
              <a:rPr lang="en-US" altLang="zh-CN" dirty="0">
                <a:solidFill>
                  <a:schemeClr val="bg1"/>
                </a:solidFill>
              </a:rPr>
              <a:t>="text", </a:t>
            </a:r>
            <a:r>
              <a:rPr lang="en-US" altLang="zh-CN" dirty="0" err="1">
                <a:solidFill>
                  <a:schemeClr val="bg1"/>
                </a:solidFill>
              </a:rPr>
              <a:t>outputCol</a:t>
            </a:r>
            <a:r>
              <a:rPr lang="en-US" altLang="zh-CN" dirty="0">
                <a:solidFill>
                  <a:schemeClr val="bg1"/>
                </a:solidFill>
              </a:rPr>
              <a:t>="words")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hashingTF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HashingTF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inputCol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tokenizer.getOutputCol</a:t>
            </a:r>
            <a:r>
              <a:rPr lang="en-US" altLang="zh-CN" dirty="0">
                <a:solidFill>
                  <a:schemeClr val="bg1"/>
                </a:solidFill>
              </a:rPr>
              <a:t>(), </a:t>
            </a:r>
            <a:r>
              <a:rPr lang="en-US" altLang="zh-CN" dirty="0" err="1">
                <a:solidFill>
                  <a:schemeClr val="bg1"/>
                </a:solidFill>
              </a:rPr>
              <a:t>outputCol</a:t>
            </a:r>
            <a:r>
              <a:rPr lang="en-US" altLang="zh-CN" dirty="0">
                <a:solidFill>
                  <a:schemeClr val="bg1"/>
                </a:solidFill>
              </a:rPr>
              <a:t>="features")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lr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LogisticRegression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maxIter</a:t>
            </a:r>
            <a:r>
              <a:rPr lang="en-US" altLang="zh-CN" dirty="0">
                <a:solidFill>
                  <a:schemeClr val="bg1"/>
                </a:solidFill>
              </a:rPr>
              <a:t>=10, </a:t>
            </a:r>
            <a:r>
              <a:rPr lang="en-US" altLang="zh-CN" dirty="0" err="1">
                <a:solidFill>
                  <a:schemeClr val="bg1"/>
                </a:solidFill>
              </a:rPr>
              <a:t>regParam</a:t>
            </a:r>
            <a:r>
              <a:rPr lang="en-US" altLang="zh-CN" dirty="0">
                <a:solidFill>
                  <a:schemeClr val="bg1"/>
                </a:solidFill>
              </a:rPr>
              <a:t>=0.001)</a:t>
            </a:r>
          </a:p>
        </p:txBody>
      </p:sp>
    </p:spTree>
    <p:extLst>
      <p:ext uri="{BB962C8B-B14F-4D97-AF65-F5344CB8AC3E}">
        <p14:creationId xmlns:p14="http://schemas.microsoft.com/office/powerpoint/2010/main" val="160391036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A92C3C-B26B-4EB6-AEDE-5C6F4D2AA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FD28C-2070-4CF4-ADFB-9A08621394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863AA-11C4-4950-8599-9881CD9CDC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）按照具体的处理逻辑有序地组织</a:t>
            </a:r>
            <a:r>
              <a:rPr lang="en-US" altLang="zh-CN" dirty="0" err="1"/>
              <a:t>PipelineStages</a:t>
            </a:r>
            <a:r>
              <a:rPr lang="zh-CN" altLang="en-US" dirty="0"/>
              <a:t>，并创建一个</a:t>
            </a:r>
            <a:r>
              <a:rPr lang="en-US" altLang="zh-CN" dirty="0"/>
              <a:t>Pipeline。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现在构建的</a:t>
            </a:r>
            <a:r>
              <a:rPr lang="en-US" altLang="zh-CN" dirty="0"/>
              <a:t>Pipeline</a:t>
            </a:r>
            <a:r>
              <a:rPr lang="zh-CN" altLang="en-US" dirty="0"/>
              <a:t>本质上是一个</a:t>
            </a:r>
            <a:r>
              <a:rPr lang="en-US" altLang="zh-CN" dirty="0"/>
              <a:t>Estimator，</a:t>
            </a:r>
            <a:r>
              <a:rPr lang="zh-CN" altLang="en-US" dirty="0"/>
              <a:t>在它的</a:t>
            </a:r>
            <a:r>
              <a:rPr lang="en-US" altLang="zh-CN" dirty="0"/>
              <a:t>fit()</a:t>
            </a:r>
            <a:r>
              <a:rPr lang="zh-CN" altLang="en-US" dirty="0"/>
              <a:t>方法运行之后，它将产生一个</a:t>
            </a:r>
            <a:r>
              <a:rPr lang="en-US" altLang="zh-CN" dirty="0" err="1"/>
              <a:t>PipelineModel</a:t>
            </a:r>
            <a:r>
              <a:rPr lang="en-US" altLang="zh-CN" dirty="0"/>
              <a:t>，</a:t>
            </a:r>
            <a:r>
              <a:rPr lang="zh-CN" altLang="en-US" dirty="0"/>
              <a:t>它是一个</a:t>
            </a:r>
            <a:r>
              <a:rPr lang="en-US" altLang="zh-CN" dirty="0"/>
              <a:t>Transformer。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可以看到，</a:t>
            </a:r>
            <a:r>
              <a:rPr lang="en-US" altLang="zh-CN" dirty="0"/>
              <a:t>model</a:t>
            </a:r>
            <a:r>
              <a:rPr lang="zh-CN" altLang="en-US" dirty="0"/>
              <a:t>的类型是一个</a:t>
            </a:r>
            <a:r>
              <a:rPr lang="en-US" altLang="zh-CN" dirty="0" err="1"/>
              <a:t>PipelineModel</a:t>
            </a:r>
            <a:r>
              <a:rPr lang="zh-CN" altLang="en-US" dirty="0"/>
              <a:t>，这个流水线模型将在测试数据的时候使用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33B69B74-8B33-4C3A-BC32-7D2E4D4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00" y="2504767"/>
            <a:ext cx="79248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pipeline = Pipeline(stages=[tokenizer, </a:t>
            </a:r>
            <a:r>
              <a:rPr lang="en-US" altLang="zh-CN" sz="2000" dirty="0" err="1">
                <a:solidFill>
                  <a:schemeClr val="bg1"/>
                </a:solidFill>
              </a:rPr>
              <a:t>hashingTF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</a:rPr>
              <a:t>lr</a:t>
            </a:r>
            <a:r>
              <a:rPr lang="en-US" altLang="zh-CN" sz="2000" dirty="0">
                <a:solidFill>
                  <a:schemeClr val="bg1"/>
                </a:solidFill>
              </a:rPr>
              <a:t>])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8EF6A4-C624-448A-B4C1-C4CE78FF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00" y="4209633"/>
            <a:ext cx="80010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model = pipeline.fit(training)</a:t>
            </a:r>
          </a:p>
        </p:txBody>
      </p:sp>
    </p:spTree>
    <p:extLst>
      <p:ext uri="{BB962C8B-B14F-4D97-AF65-F5344CB8AC3E}">
        <p14:creationId xmlns:p14="http://schemas.microsoft.com/office/powerpoint/2010/main" val="204590598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FABBA7C-F2D1-4F34-8BB3-12D6A058B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20CB2-B07C-4A93-A888-53E26FF6B2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D6781-50EF-4F16-B507-05607F064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）构建测试数据</a:t>
            </a:r>
          </a:p>
          <a:p>
            <a:endParaRPr lang="zh-CN" alt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4E172B08-6F48-4A73-B4CF-6D9F233D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458" y="2379406"/>
            <a:ext cx="8534400" cy="23082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test = </a:t>
            </a:r>
            <a:r>
              <a:rPr lang="en-US" altLang="zh-CN" sz="2400" dirty="0" err="1">
                <a:solidFill>
                  <a:schemeClr val="bg1"/>
                </a:solidFill>
              </a:rPr>
              <a:t>spark.createDataFrame</a:t>
            </a:r>
            <a:r>
              <a:rPr lang="en-US" altLang="zh-CN" sz="2400" dirty="0">
                <a:solidFill>
                  <a:schemeClr val="bg1"/>
                </a:solidFill>
              </a:rPr>
              <a:t>([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    (4, "spark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j k"),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    (5, "l m n"),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    (6, "spark 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 spark"),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    (7, "apache 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")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], ["id", "text"])</a:t>
            </a:r>
          </a:p>
        </p:txBody>
      </p:sp>
    </p:spTree>
    <p:extLst>
      <p:ext uri="{BB962C8B-B14F-4D97-AF65-F5344CB8AC3E}">
        <p14:creationId xmlns:p14="http://schemas.microsoft.com/office/powerpoint/2010/main" val="141884816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C73D75-89FA-426A-9DD8-0C9E279279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77312-E2F6-4EFB-8BF3-93A32A74A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AAE22-1808-489C-B43A-6250EDF6B1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）调用之前训练好的</a:t>
            </a:r>
            <a:r>
              <a:rPr lang="en-US" altLang="zh-CN" dirty="0" err="1"/>
              <a:t>PipelineModel</a:t>
            </a:r>
            <a:r>
              <a:rPr lang="zh-CN" altLang="en-US" dirty="0"/>
              <a:t>的</a:t>
            </a:r>
            <a:r>
              <a:rPr lang="en-US" altLang="zh-CN" dirty="0"/>
              <a:t>transform()</a:t>
            </a:r>
            <a:r>
              <a:rPr lang="zh-CN" altLang="en-US" dirty="0"/>
              <a:t>方法，让测试数据按顺序通过拟合的流水线，生成预测结果</a:t>
            </a:r>
          </a:p>
          <a:p>
            <a:endParaRPr lang="zh-CN" alt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442FDE73-7031-4936-9C98-95C140A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78" y="2451100"/>
            <a:ext cx="8686800" cy="3416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prediction = </a:t>
            </a:r>
            <a:r>
              <a:rPr lang="en-US" altLang="zh-CN" dirty="0" err="1">
                <a:solidFill>
                  <a:schemeClr val="bg1"/>
                </a:solidFill>
              </a:rPr>
              <a:t>model.transform</a:t>
            </a:r>
            <a:r>
              <a:rPr lang="en-US" altLang="zh-CN" dirty="0">
                <a:solidFill>
                  <a:schemeClr val="bg1"/>
                </a:solidFill>
              </a:rPr>
              <a:t>(test)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selected = </a:t>
            </a:r>
            <a:r>
              <a:rPr lang="en-US" altLang="zh-CN" dirty="0" err="1">
                <a:solidFill>
                  <a:schemeClr val="bg1"/>
                </a:solidFill>
              </a:rPr>
              <a:t>prediction.select</a:t>
            </a:r>
            <a:r>
              <a:rPr lang="en-US" altLang="zh-CN" dirty="0">
                <a:solidFill>
                  <a:schemeClr val="bg1"/>
                </a:solidFill>
              </a:rPr>
              <a:t>("id", "text", "probability", "prediction")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for row in </a:t>
            </a:r>
            <a:r>
              <a:rPr lang="en-US" altLang="zh-CN" dirty="0" err="1">
                <a:solidFill>
                  <a:schemeClr val="bg1"/>
                </a:solidFill>
              </a:rPr>
              <a:t>selected.collect</a:t>
            </a:r>
            <a:r>
              <a:rPr lang="en-US" altLang="zh-CN" dirty="0">
                <a:solidFill>
                  <a:schemeClr val="bg1"/>
                </a:solidFill>
              </a:rPr>
              <a:t>():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    rid, text, prob, prediction = row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    print("(%d, %s) --&gt; prob=%s, prediction=%f" % (rid, text, str(prob), prediction))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(4, spark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j k) --&gt; prob=[0.155543713844,0.844456286156], prediction=1.000000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(5, l m n) --&gt; prob=[0.830707735211,0.169292264789], prediction=0.000000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(6, spark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 spark) --&gt; prob=[0.0696218406195,0.93037815938], prediction=1.000000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(7, apache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) --&gt; prob=[0.981518350351,0.018481649649], prediction=0.000000</a:t>
            </a:r>
          </a:p>
        </p:txBody>
      </p:sp>
    </p:spTree>
    <p:extLst>
      <p:ext uri="{BB962C8B-B14F-4D97-AF65-F5344CB8AC3E}">
        <p14:creationId xmlns:p14="http://schemas.microsoft.com/office/powerpoint/2010/main" val="24042868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516D822-9BD7-4BEA-BA37-F82808D6E8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A5708F33-5593-4971-83A6-CD19627951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课程回顾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1CA7E7D7-1E7B-48E1-A3C4-4B601A576C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0058400" cy="443359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章  课程简介</a:t>
            </a:r>
            <a:endParaRPr lang="en-US" altLang="zh-CN" dirty="0"/>
          </a:p>
          <a:p>
            <a:r>
              <a:rPr lang="zh-CN" altLang="en-US" sz="2400" kern="0" dirty="0">
                <a:effectLst/>
              </a:rPr>
              <a:t>第</a:t>
            </a:r>
            <a:r>
              <a:rPr lang="en-US" altLang="zh-CN" sz="2400" kern="0" dirty="0">
                <a:effectLst/>
              </a:rPr>
              <a:t>1</a:t>
            </a:r>
            <a:r>
              <a:rPr lang="zh-CN" altLang="en-US" sz="2400" kern="0" dirty="0">
                <a:effectLst/>
              </a:rPr>
              <a:t>章  </a:t>
            </a:r>
            <a:r>
              <a:rPr lang="zh-CN" altLang="zh-CN" sz="2400" kern="0" dirty="0">
                <a:effectLst/>
              </a:rPr>
              <a:t>大数据处理与分析技术概述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0" dirty="0">
                <a:effectLst/>
              </a:rPr>
              <a:t>第</a:t>
            </a:r>
            <a:r>
              <a:rPr lang="en-US" altLang="zh-CN" sz="2400" kern="0" dirty="0">
                <a:effectLst/>
              </a:rPr>
              <a:t>2</a:t>
            </a:r>
            <a:r>
              <a:rPr lang="zh-CN" altLang="zh-CN" sz="2400" kern="0" dirty="0">
                <a:effectLst/>
              </a:rPr>
              <a:t>章</a:t>
            </a:r>
            <a:r>
              <a:rPr lang="en-US" altLang="zh-CN" sz="2400" kern="0" dirty="0">
                <a:effectLst/>
              </a:rPr>
              <a:t>  Python</a:t>
            </a:r>
            <a:r>
              <a:rPr lang="zh-CN" altLang="zh-CN" sz="2400" kern="0" dirty="0">
                <a:effectLst/>
              </a:rPr>
              <a:t>语言基础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0" dirty="0">
                <a:effectLst/>
              </a:rPr>
              <a:t>第</a:t>
            </a:r>
            <a:r>
              <a:rPr lang="en-US" altLang="zh-CN" sz="2400" kern="0" dirty="0">
                <a:effectLst/>
              </a:rPr>
              <a:t>3</a:t>
            </a:r>
            <a:r>
              <a:rPr lang="zh-CN" altLang="zh-CN" sz="2400" kern="0" dirty="0">
                <a:effectLst/>
              </a:rPr>
              <a:t>章</a:t>
            </a:r>
            <a:r>
              <a:rPr lang="en-US" altLang="zh-CN" sz="2400" kern="0" dirty="0">
                <a:effectLst/>
              </a:rPr>
              <a:t>  Spark</a:t>
            </a:r>
            <a:r>
              <a:rPr lang="zh-CN" altLang="zh-CN" sz="2400" kern="0" dirty="0">
                <a:effectLst/>
              </a:rPr>
              <a:t>的设计与运行原理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0" dirty="0">
                <a:effectLst/>
              </a:rPr>
              <a:t>第</a:t>
            </a:r>
            <a:r>
              <a:rPr lang="en-US" altLang="zh-CN" sz="2400" kern="0" dirty="0">
                <a:effectLst/>
              </a:rPr>
              <a:t>4</a:t>
            </a:r>
            <a:r>
              <a:rPr lang="zh-CN" altLang="zh-CN" sz="2400" kern="0" dirty="0">
                <a:effectLst/>
              </a:rPr>
              <a:t>章</a:t>
            </a:r>
            <a:r>
              <a:rPr lang="en-US" altLang="zh-CN" sz="2400" kern="0" dirty="0">
                <a:effectLst/>
              </a:rPr>
              <a:t>  Spark</a:t>
            </a:r>
            <a:r>
              <a:rPr lang="zh-CN" altLang="zh-CN" sz="2400" kern="0" dirty="0">
                <a:effectLst/>
              </a:rPr>
              <a:t>环境搭建和使用方法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100" dirty="0">
                <a:solidFill>
                  <a:schemeClr val="tx1"/>
                </a:solidFill>
                <a:effectLst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effectLst/>
              </a:rPr>
              <a:t>5</a:t>
            </a:r>
            <a:r>
              <a:rPr lang="zh-CN" altLang="zh-CN" sz="2400" kern="100" dirty="0">
                <a:solidFill>
                  <a:schemeClr val="tx1"/>
                </a:solidFill>
                <a:effectLst/>
              </a:rPr>
              <a:t>章</a:t>
            </a:r>
            <a:r>
              <a:rPr lang="en-US" altLang="zh-CN" sz="2400" kern="100" dirty="0">
                <a:solidFill>
                  <a:schemeClr val="tx1"/>
                </a:solidFill>
                <a:effectLst/>
              </a:rPr>
              <a:t>  RDD</a:t>
            </a:r>
            <a:r>
              <a:rPr lang="zh-CN" altLang="zh-CN" sz="2400" kern="100" dirty="0">
                <a:solidFill>
                  <a:schemeClr val="tx1"/>
                </a:solidFill>
                <a:effectLst/>
              </a:rPr>
              <a:t>编程</a:t>
            </a:r>
            <a:endParaRPr lang="en-US" altLang="zh-CN" sz="2400" kern="100" dirty="0">
              <a:solidFill>
                <a:schemeClr val="tx1"/>
              </a:solidFill>
              <a:effectLst/>
            </a:endParaRPr>
          </a:p>
          <a:p>
            <a:r>
              <a:rPr lang="zh-CN" altLang="en-US" kern="100" dirty="0">
                <a:solidFill>
                  <a:schemeClr val="tx1"/>
                </a:solidFill>
              </a:rPr>
              <a:t>第</a:t>
            </a:r>
            <a:r>
              <a:rPr lang="en-US" altLang="zh-CN" kern="100" dirty="0">
                <a:solidFill>
                  <a:schemeClr val="tx1"/>
                </a:solidFill>
              </a:rPr>
              <a:t>6</a:t>
            </a:r>
            <a:r>
              <a:rPr lang="zh-CN" altLang="en-US" kern="100" dirty="0">
                <a:solidFill>
                  <a:schemeClr val="tx1"/>
                </a:solidFill>
              </a:rPr>
              <a:t>章  </a:t>
            </a:r>
            <a:r>
              <a:rPr lang="en-US" altLang="zh-CN" kern="100" dirty="0">
                <a:solidFill>
                  <a:schemeClr val="tx1"/>
                </a:solidFill>
              </a:rPr>
              <a:t>Spark SQL</a:t>
            </a:r>
          </a:p>
          <a:p>
            <a:r>
              <a:rPr lang="zh-CN" altLang="en-US" kern="100" dirty="0">
                <a:solidFill>
                  <a:schemeClr val="tx1"/>
                </a:solidFill>
              </a:rPr>
              <a:t>第</a:t>
            </a:r>
            <a:r>
              <a:rPr lang="en-US" altLang="zh-CN" kern="100" dirty="0">
                <a:solidFill>
                  <a:schemeClr val="tx1"/>
                </a:solidFill>
              </a:rPr>
              <a:t>7</a:t>
            </a:r>
            <a:r>
              <a:rPr lang="zh-CN" altLang="en-US" kern="100" dirty="0">
                <a:solidFill>
                  <a:schemeClr val="tx1"/>
                </a:solidFill>
              </a:rPr>
              <a:t>章  </a:t>
            </a:r>
            <a:r>
              <a:rPr lang="en-US" altLang="zh-CN" kern="100" dirty="0">
                <a:solidFill>
                  <a:schemeClr val="tx1"/>
                </a:solidFill>
              </a:rPr>
              <a:t>Spark Streaming</a:t>
            </a:r>
          </a:p>
          <a:p>
            <a:r>
              <a:rPr lang="zh-CN" altLang="en-US" sz="2400" kern="100" dirty="0">
                <a:solidFill>
                  <a:srgbClr val="FF0000"/>
                </a:solidFill>
                <a:effectLst/>
              </a:rPr>
              <a:t>第</a:t>
            </a:r>
            <a:r>
              <a:rPr lang="en-US" altLang="zh-CN" sz="2400" kern="100" dirty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400" kern="100" dirty="0">
                <a:solidFill>
                  <a:srgbClr val="FF0000"/>
                </a:solidFill>
                <a:effectLst/>
              </a:rPr>
              <a:t>章  </a:t>
            </a:r>
            <a:r>
              <a:rPr lang="en-US" altLang="zh-CN" sz="2400" kern="100" dirty="0">
                <a:solidFill>
                  <a:srgbClr val="FF0000"/>
                </a:solidFill>
                <a:effectLst/>
              </a:rPr>
              <a:t>Spark 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</a:rPr>
              <a:t>MLlib</a:t>
            </a:r>
            <a:endParaRPr lang="en-US" altLang="zh-CN" sz="2400" kern="100" dirty="0">
              <a:solidFill>
                <a:srgbClr val="FF0000"/>
              </a:solidFill>
              <a:effectLst/>
            </a:endParaRPr>
          </a:p>
          <a:p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93561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57792" y="-7642582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65333" y="-8371200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kern="0">
                <a:solidFill>
                  <a:srgbClr val="1A7BAE"/>
                </a:solidFill>
              </a:rPr>
              <a:t>THANKS</a:t>
            </a:r>
            <a:r>
              <a:rPr lang="en-US" altLang="zh-CN" sz="3733" kern="0">
                <a:solidFill>
                  <a:srgbClr val="BF3420"/>
                </a:solidFill>
              </a:rPr>
              <a:t> </a:t>
            </a:r>
            <a:r>
              <a:rPr lang="en-US" altLang="zh-CN" sz="3733" kern="0">
                <a:solidFill>
                  <a:srgbClr val="95BC49"/>
                </a:solidFill>
              </a:rPr>
              <a:t>FOR</a:t>
            </a:r>
            <a:r>
              <a:rPr lang="zh-CN" altLang="en-US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FDA907"/>
                </a:solidFill>
              </a:rPr>
              <a:t>YOUR</a:t>
            </a:r>
            <a:r>
              <a:rPr lang="en-US" altLang="zh-CN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705391" y="-7503108"/>
            <a:ext cx="678075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Consectetaur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8B3AAA-CF01-4368-BA50-52F232524F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194570" y="1826018"/>
            <a:ext cx="6569245" cy="1015663"/>
          </a:xfrm>
        </p:spPr>
        <p:txBody>
          <a:bodyPr/>
          <a:lstStyle/>
          <a:p>
            <a:r>
              <a:rPr lang="en-US" altLang="zh-CN" kern="0" dirty="0"/>
              <a:t>PART ONE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988"/>
          </a:xfrm>
        </p:spPr>
        <p:txBody>
          <a:bodyPr/>
          <a:lstStyle/>
          <a:p>
            <a:r>
              <a:rPr lang="en-US" altLang="zh-CN" dirty="0"/>
              <a:t>8.1 Spark </a:t>
            </a:r>
            <a:r>
              <a:rPr lang="en-US" altLang="zh-CN" dirty="0" err="1"/>
              <a:t>MLlib</a:t>
            </a:r>
            <a:r>
              <a:rPr lang="zh-CN" altLang="en-US" dirty="0"/>
              <a:t>简介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5949E-8A7A-4C62-9923-9AE5550D0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94570" y="3636243"/>
            <a:ext cx="6569245" cy="276999"/>
          </a:xfrm>
        </p:spPr>
        <p:txBody>
          <a:bodyPr/>
          <a:lstStyle/>
          <a:p>
            <a:r>
              <a:rPr lang="en-US" altLang="zh-CN" dirty="0"/>
              <a:t>One can never be overeducated.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8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FD2205-B2D8-4925-8AB5-CAA5119AC0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16180-3E51-471F-821B-10DA50FD0B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8.1 Spark </a:t>
            </a:r>
            <a:r>
              <a:rPr lang="en-US" altLang="zh-CN" dirty="0" err="1"/>
              <a:t>MLlib</a:t>
            </a:r>
            <a:r>
              <a:rPr lang="zh-CN" altLang="en-US" dirty="0"/>
              <a:t>概述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5D86C5-2A3D-451C-85DB-59257A82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sz="2400" dirty="0"/>
              <a:t>8.1.1 </a:t>
            </a:r>
            <a:r>
              <a:rPr lang="zh-CN" altLang="en-US" sz="2400" dirty="0"/>
              <a:t>机器学习基本概念</a:t>
            </a:r>
          </a:p>
          <a:p>
            <a:r>
              <a:rPr lang="en-US" altLang="zh-CN" sz="2400" dirty="0"/>
              <a:t>8.1.2 </a:t>
            </a:r>
            <a:r>
              <a:rPr lang="zh-CN" altLang="en-US" dirty="0"/>
              <a:t>基于大数据的机器学习</a:t>
            </a:r>
            <a:endParaRPr lang="en-US" altLang="zh-CN" sz="2400" dirty="0"/>
          </a:p>
          <a:p>
            <a:r>
              <a:rPr lang="en-US" altLang="zh-CN" dirty="0"/>
              <a:t>8.1.3 Spark </a:t>
            </a:r>
            <a:r>
              <a:rPr lang="zh-CN" altLang="en-US" dirty="0"/>
              <a:t>机器学习库</a:t>
            </a:r>
            <a:r>
              <a:rPr lang="en-US" altLang="zh-CN" dirty="0" err="1"/>
              <a:t>MLLib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52039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F0B11B-5AD9-4ECB-BEC4-8111777C69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0A6DA-E249-4999-9DDA-7F75E06795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机器学习基本概念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0A292-23E5-43DD-A208-51E6295A5E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Arthur Samuel (1959). Machine Learning: Field of study that gives computers the ability to learn without being explicitly programmed. </a:t>
            </a:r>
          </a:p>
          <a:p>
            <a:pPr eaLnBrk="1" hangingPunct="1"/>
            <a:r>
              <a:rPr lang="en-US" altLang="zh-CN" dirty="0"/>
              <a:t>Tom Mitchell (1998) Well-posed Learning Problem: A computer program is said to </a:t>
            </a:r>
            <a:r>
              <a:rPr lang="en-US" altLang="zh-CN" i="1" dirty="0">
                <a:solidFill>
                  <a:srgbClr val="FF0000"/>
                </a:solidFill>
              </a:rPr>
              <a:t>learn</a:t>
            </a:r>
            <a:r>
              <a:rPr lang="en-US" altLang="zh-CN" dirty="0"/>
              <a:t> from </a:t>
            </a:r>
            <a:r>
              <a:rPr lang="en-US" altLang="zh-CN" dirty="0">
                <a:solidFill>
                  <a:srgbClr val="FF0000"/>
                </a:solidFill>
              </a:rPr>
              <a:t>experience E</a:t>
            </a:r>
            <a:r>
              <a:rPr lang="en-US" altLang="zh-CN" dirty="0"/>
              <a:t> with respect to some </a:t>
            </a:r>
            <a:r>
              <a:rPr lang="en-US" altLang="zh-CN" dirty="0">
                <a:solidFill>
                  <a:srgbClr val="FF0000"/>
                </a:solidFill>
              </a:rPr>
              <a:t>task T</a:t>
            </a:r>
            <a:r>
              <a:rPr lang="en-US" altLang="zh-CN" dirty="0"/>
              <a:t> and some </a:t>
            </a:r>
            <a:r>
              <a:rPr lang="en-US" altLang="zh-CN" dirty="0">
                <a:solidFill>
                  <a:srgbClr val="FF0000"/>
                </a:solidFill>
              </a:rPr>
              <a:t>performance measure P</a:t>
            </a:r>
            <a:r>
              <a:rPr lang="en-US" altLang="zh-CN" dirty="0"/>
              <a:t>, if its performance on T, as measured by P, improves with experience E. </a:t>
            </a:r>
          </a:p>
          <a:p>
            <a:endParaRPr lang="zh-CN" altLang="en-US" dirty="0"/>
          </a:p>
        </p:txBody>
      </p:sp>
      <p:pic>
        <p:nvPicPr>
          <p:cNvPr id="5" name="Picture 2" descr="http://dblab.xmu.edu.cn/blog/wp-content/uploads/2016/11/ML.jpg">
            <a:extLst>
              <a:ext uri="{FF2B5EF4-FFF2-40B4-BE49-F238E27FC236}">
                <a16:creationId xmlns:a16="http://schemas.microsoft.com/office/drawing/2014/main" id="{AB99CC2E-8EA2-4DA3-982F-9A5AF643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1" y="4173365"/>
            <a:ext cx="6197600" cy="259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FD53E6-8FB2-404C-A479-7F04065E035E}"/>
              </a:ext>
            </a:extLst>
          </p:cNvPr>
          <p:cNvSpPr/>
          <p:nvPr/>
        </p:nvSpPr>
        <p:spPr>
          <a:xfrm>
            <a:off x="6271490" y="456411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机器学习强调三个关键词：算法、经验、性能，其处理过程如图所示。</a:t>
            </a:r>
            <a:r>
              <a:rPr lang="zh-CN" altLang="en-US" i="1" dirty="0"/>
              <a:t>在数据的基础上，通过算法构建出模型并对模型进行评估。评估的性能如果达到要求，就用该模型来测试其他的数据；如果达不到要求，就要调整算法来重新建立模型，再次进行评估</a:t>
            </a:r>
            <a:r>
              <a:rPr lang="zh-CN" altLang="en-US" dirty="0"/>
              <a:t>。如此循环往复，最终获得满意的经验来处理其他的数据。</a:t>
            </a:r>
          </a:p>
        </p:txBody>
      </p:sp>
    </p:spTree>
    <p:extLst>
      <p:ext uri="{BB962C8B-B14F-4D97-AF65-F5344CB8AC3E}">
        <p14:creationId xmlns:p14="http://schemas.microsoft.com/office/powerpoint/2010/main" val="23354891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CCE927-134C-460B-9B83-7088EBB067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500D0-4F8D-47AE-B9D8-450C484C4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1175706"/>
          </a:xfrm>
        </p:spPr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机器学习基本概念（续）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DCCF8-7D00-4F81-87D8-4A9AD94024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假设你的邮件程序会观察你哪些邮件被标记为垃圾邮件，哪些没有标记为垃圾邮件，并据此学习如何更好地过滤垃圾邮件。 这种环境下的任务</a:t>
            </a:r>
            <a:r>
              <a:rPr lang="en-US" altLang="zh-CN" dirty="0"/>
              <a:t>T</a:t>
            </a:r>
            <a:r>
              <a:rPr lang="zh-CN" altLang="en-US" dirty="0"/>
              <a:t>是什么？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531063F-948B-4AAE-A14C-31FA26CFC408}"/>
              </a:ext>
            </a:extLst>
          </p:cNvPr>
          <p:cNvSpPr/>
          <p:nvPr/>
        </p:nvSpPr>
        <p:spPr>
          <a:xfrm>
            <a:off x="1438200" y="3144281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A. </a:t>
            </a:r>
            <a:r>
              <a:rPr lang="zh-CN" altLang="en-US" dirty="0">
                <a:solidFill>
                  <a:prstClr val="black"/>
                </a:solidFill>
              </a:rPr>
              <a:t>将邮件分为垃圾邮件和非垃圾邮件。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C62A8369-4FC0-48CC-BF58-DCAA9F52B105}"/>
              </a:ext>
            </a:extLst>
          </p:cNvPr>
          <p:cNvSpPr/>
          <p:nvPr/>
        </p:nvSpPr>
        <p:spPr>
          <a:xfrm>
            <a:off x="1438199" y="3601481"/>
            <a:ext cx="778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B. </a:t>
            </a:r>
            <a:r>
              <a:rPr lang="zh-CN" altLang="en-US" dirty="0">
                <a:solidFill>
                  <a:prstClr val="black"/>
                </a:solidFill>
              </a:rPr>
              <a:t>观察你给邮件贴上垃圾邮件或不是垃圾邮件的标签。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6126CCE2-BE9A-4EF9-AAEC-19AE45D11FA3}"/>
              </a:ext>
            </a:extLst>
          </p:cNvPr>
          <p:cNvSpPr/>
          <p:nvPr/>
        </p:nvSpPr>
        <p:spPr>
          <a:xfrm>
            <a:off x="1438200" y="4058681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C. </a:t>
            </a:r>
            <a:r>
              <a:rPr lang="zh-CN" altLang="en-US" dirty="0">
                <a:solidFill>
                  <a:prstClr val="black"/>
                </a:solidFill>
              </a:rPr>
              <a:t>正确分类为垃圾邮件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zh-CN" altLang="en-US" dirty="0">
                <a:solidFill>
                  <a:prstClr val="black"/>
                </a:solidFill>
              </a:rPr>
              <a:t>非垃圾邮件的邮件数量（或分数）。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515CD1C7-7481-44DF-8061-1F7E0843B605}"/>
              </a:ext>
            </a:extLst>
          </p:cNvPr>
          <p:cNvSpPr/>
          <p:nvPr/>
        </p:nvSpPr>
        <p:spPr>
          <a:xfrm>
            <a:off x="1438200" y="4532815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D. </a:t>
            </a:r>
            <a:r>
              <a:rPr lang="zh-CN" altLang="en-US" dirty="0">
                <a:solidFill>
                  <a:prstClr val="black"/>
                </a:solidFill>
              </a:rPr>
              <a:t>以上都不是</a:t>
            </a:r>
            <a:r>
              <a:rPr lang="en-US" dirty="0">
                <a:solidFill>
                  <a:prstClr val="black"/>
                </a:solidFill>
              </a:rPr>
              <a:t>—</a:t>
            </a:r>
            <a:r>
              <a:rPr lang="zh-CN" altLang="en-US" dirty="0">
                <a:solidFill>
                  <a:prstClr val="black"/>
                </a:solidFill>
              </a:rPr>
              <a:t>这不是一个机器学习的问题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872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FFCAFD2-01F0-4652-830E-E213C263C7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54CB7-43D6-457B-BD24-393F8B8A93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1175706"/>
          </a:xfrm>
        </p:spPr>
        <p:txBody>
          <a:bodyPr/>
          <a:lstStyle/>
          <a:p>
            <a:r>
              <a:rPr lang="en-US" altLang="zh-CN" dirty="0"/>
              <a:t>8.1.2 </a:t>
            </a:r>
            <a:r>
              <a:rPr lang="zh-CN" altLang="en-US" dirty="0"/>
              <a:t>基于大数据的机器学习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C0CCA-2D2B-48C8-9E5D-9066C17A3A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传统的机器学习算法，由于技术和单机存储的限制，只能在少量数据上使用，依赖于数据抽样</a:t>
            </a:r>
          </a:p>
          <a:p>
            <a:r>
              <a:rPr lang="zh-CN" altLang="en-US" dirty="0"/>
              <a:t>大数据技术的出现，可以支持在全量数据上进行机器学习</a:t>
            </a:r>
          </a:p>
          <a:p>
            <a:r>
              <a:rPr lang="zh-CN" altLang="en-US" dirty="0"/>
              <a:t>机器学习算法涉及大量</a:t>
            </a:r>
            <a:r>
              <a:rPr lang="zh-CN" altLang="en-US" dirty="0">
                <a:solidFill>
                  <a:srgbClr val="FF0000"/>
                </a:solidFill>
              </a:rPr>
              <a:t>迭代计算</a:t>
            </a:r>
          </a:p>
          <a:p>
            <a:r>
              <a:rPr lang="zh-CN" altLang="en-US" dirty="0"/>
              <a:t>基于磁盘的</a:t>
            </a:r>
            <a:r>
              <a:rPr lang="en-US" altLang="zh-CN" dirty="0"/>
              <a:t>MapReduce</a:t>
            </a:r>
            <a:r>
              <a:rPr lang="zh-CN" altLang="en-US" dirty="0"/>
              <a:t>不适合进行大量迭代计算</a:t>
            </a:r>
          </a:p>
          <a:p>
            <a:r>
              <a:rPr lang="zh-CN" altLang="en-US" dirty="0"/>
              <a:t>基于内存的</a:t>
            </a:r>
            <a:r>
              <a:rPr lang="en-US" altLang="zh-CN" dirty="0"/>
              <a:t>Spark</a:t>
            </a:r>
            <a:r>
              <a:rPr lang="zh-CN" altLang="en-US" dirty="0"/>
              <a:t>比较适合进行大量迭代计算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8743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68ED81A-F78F-499E-B478-D6BAFCD191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87719-29E1-42CF-A7DE-6A74BD3D95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1175706"/>
          </a:xfrm>
        </p:spPr>
        <p:txBody>
          <a:bodyPr/>
          <a:lstStyle/>
          <a:p>
            <a:r>
              <a:rPr lang="en-US" altLang="zh-CN" dirty="0"/>
              <a:t>8.1.3 Spark </a:t>
            </a:r>
            <a:r>
              <a:rPr lang="zh-CN" altLang="en-US" dirty="0"/>
              <a:t>机器学习库</a:t>
            </a:r>
            <a:r>
              <a:rPr lang="en-US" altLang="zh-CN" dirty="0" err="1"/>
              <a:t>MLLib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5BC56-F1A5-4D8A-9D58-0AA42C109A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提供了一个基于海量数据的</a:t>
            </a:r>
            <a:r>
              <a:rPr lang="zh-CN" altLang="en-US" b="1" dirty="0">
                <a:solidFill>
                  <a:srgbClr val="FF0000"/>
                </a:solidFill>
              </a:rPr>
              <a:t>机器学习库</a:t>
            </a:r>
            <a:r>
              <a:rPr lang="zh-CN" altLang="en-US" dirty="0"/>
              <a:t>，它提供了常用机器学习算法的分布式实现</a:t>
            </a:r>
            <a:endParaRPr lang="en-US" altLang="zh-CN" dirty="0"/>
          </a:p>
          <a:p>
            <a:r>
              <a:rPr lang="zh-CN" altLang="en-US" dirty="0"/>
              <a:t>开发者只需要有 </a:t>
            </a:r>
            <a:r>
              <a:rPr lang="en-US" altLang="zh-CN" dirty="0"/>
              <a:t>Spark </a:t>
            </a:r>
            <a:r>
              <a:rPr lang="zh-CN" altLang="en-US" dirty="0"/>
              <a:t>基础并且了解机器学习算法的原理，以及方法相关参数的含义，就可以轻松的通过调用相应的 </a:t>
            </a:r>
            <a:r>
              <a:rPr lang="en-US" altLang="zh-CN" dirty="0"/>
              <a:t>API </a:t>
            </a:r>
            <a:r>
              <a:rPr lang="zh-CN" altLang="en-US" dirty="0"/>
              <a:t>来实现基于海量数据的机器学习过程</a:t>
            </a:r>
            <a:endParaRPr lang="en-US" altLang="zh-CN" dirty="0"/>
          </a:p>
          <a:p>
            <a:r>
              <a:rPr lang="en-US" altLang="zh-CN" dirty="0" err="1"/>
              <a:t>pyspark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即席查询</a:t>
            </a:r>
            <a:r>
              <a:rPr lang="zh-CN" altLang="en-US" dirty="0"/>
              <a:t>也是一个关键。算法工程师可以边写代码边运行，边看结果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122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PLUS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4170</TotalTime>
  <Words>2201</Words>
  <Application>Microsoft Office PowerPoint</Application>
  <PresentationFormat>宽屏</PresentationFormat>
  <Paragraphs>159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宋体</vt:lpstr>
      <vt:lpstr>微软雅黑</vt:lpstr>
      <vt:lpstr>Arial</vt:lpstr>
      <vt:lpstr>Century Gothic</vt:lpstr>
      <vt:lpstr>Impact</vt:lpstr>
      <vt:lpstr>Segoe UI Light</vt:lpstr>
      <vt:lpstr>Times New Roman</vt:lpstr>
      <vt:lpstr>Wingdings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wang gl</cp:lastModifiedBy>
  <cp:revision>477</cp:revision>
  <dcterms:created xsi:type="dcterms:W3CDTF">2015-08-18T02:51:41Z</dcterms:created>
  <dcterms:modified xsi:type="dcterms:W3CDTF">2020-12-06T13:34:46Z</dcterms:modified>
  <cp:category/>
  <cp:contentStatus/>
</cp:coreProperties>
</file>