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7865-D7F5-462B-98E8-174F76D4E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FD99E-625B-4CF1-8EB8-7484D8051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1D0FD-F9BD-4853-8C7D-6C13866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BCC17-11A9-4C7F-8E24-D714AC16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7D85A-9D16-44AC-81A1-4648D7CF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02027-5C9B-464D-B916-07175130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C6184-FBEC-4304-A6CB-B45BF526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9526B-681F-4439-8452-AF671E5D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79AE-9905-4736-AC88-DF60118A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171FE-EF99-4D7F-8358-46B8D7A1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74372F-CC21-4F36-87A7-25EC3AB8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B43F0-D11D-405D-AE99-886E7AE0F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8AB68-F720-4302-BAF3-3872AD8F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8E08B-2EED-4DBF-A5E0-54994E6D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C51BC-3AA5-4861-8C8E-C588E137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A4F97-56DC-4495-8D85-FA0E1485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E5C9B-02CE-430A-91B5-BBC99F6C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DE1B6-FE06-4677-A39A-BCBC6DBB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52BD1-F098-4FED-83C6-2930A765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BC352-5C09-4EBB-9037-DE942B33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0FFB-C2A5-40C1-AA3E-5B976675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BC608-8053-4BA3-9106-E1EC7048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42EBB-6229-47CE-991A-FA5EDB52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FC765-EBB6-42CC-AECF-C5734A9F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DF347-B4E8-4CAC-83C7-9A5C388A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5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98868-6D6F-46C4-BDF7-1FE281A5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FC283-64C4-4F6C-9BB2-4F11AEB9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B6F23-83D0-41C7-B0F4-3EBE5A7D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BD480-ABB2-4406-90EF-814460D3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3E376-D460-48CE-B863-11AB0A3E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EEEA3-9581-4D21-AC6E-CFE8AC30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3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9A98-1FDD-4C12-BA16-B8F554C8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A4644-DA82-4AF0-9B42-5AED45BF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EBBDCD-A60E-4DCC-B585-AC82B294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846D4-080F-43B5-A3D4-3B58A845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DBF0BD-A49C-4A63-BBD4-185125E29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61531F-F4DE-477A-A889-C45747F3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89C49-616F-4423-9F57-3811F67E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40AF74-8D71-4B0D-867C-6A363F84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3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E190-CD63-4A48-B8A0-9964626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CFE333-F46D-45F6-A39F-EABD56B5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011AF-3B66-40EF-8F6B-C912BDE1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A19A0-3E3F-45C8-AAF2-1254854D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B8935-D79F-40AE-BE34-DEA2BEA0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B9666-BBCE-496F-9D0F-7BBD1BFD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5C6B9-6A03-4B21-B646-90B733ED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2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59C3-CEC4-4D11-99DB-FF238740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5AF2E-6E8E-446C-9EB4-D93D9483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9C31E-4B30-49CF-8DE2-E153CDE9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D77AC-3C54-4E2E-8856-1081E699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2FEEC-E952-4F7A-B15A-2BA3C29E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AA55A-1B44-449C-A76A-878E03CF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7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DE9D-3561-4CBA-BEE2-A44D2663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E4F2C-0385-469D-8CD8-E323D80A7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4C64F-0DBB-4D10-BC1F-C2B79A9A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82BE8-FA54-4F6E-B4BB-F37F1AF3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91D3E-3776-456F-9E6F-69201226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5551F-EA2C-4173-A95D-A331BCE1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2378C3-CF95-4A80-96A5-2515B0E9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A8ADB-79CC-43AF-84E8-A0D69501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9DFF9-D04D-4DE7-ABE1-4441C6849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EB2E-E32A-47A8-A523-95F36D1E9E3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3126-C375-4F12-9BC1-865A6371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08370-381D-4D64-8B7C-9BA62CFC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5876-6066-4302-BD72-D27F13861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3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0EC-FC67-4242-9250-C387F7D0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2038"/>
            <a:ext cx="9144000" cy="921508"/>
          </a:xfrm>
        </p:spPr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9D3B1-69C8-4089-9806-9DB5388E3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526"/>
            <a:ext cx="8801686" cy="921508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编程爱好者协会陈旻杰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4599A7-6A71-4C6D-8531-BA7F8978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91" y="1667103"/>
            <a:ext cx="1767993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0B44D-2CC5-457A-A067-4F2198F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22F11-6F21-4A53-8C6C-FEFCC753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欧几里德算法又称辗转相除法，用于计算两个整数</a:t>
            </a:r>
            <a:r>
              <a:rPr lang="en-US" altLang="zh-CN" dirty="0" err="1"/>
              <a:t>a,b</a:t>
            </a:r>
            <a:r>
              <a:rPr lang="zh-CN" altLang="en-US" dirty="0"/>
              <a:t>的最大公约数。</a:t>
            </a:r>
          </a:p>
          <a:p>
            <a:r>
              <a:rPr lang="en-US" altLang="zh-CN" dirty="0" err="1"/>
              <a:t>gcd</a:t>
            </a:r>
            <a:r>
              <a:rPr lang="zh-CN" altLang="en-US" dirty="0"/>
              <a:t>函数的基本性质：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(−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(∣a∣,∣b∣)</a:t>
            </a:r>
          </a:p>
          <a:p>
            <a:r>
              <a:rPr lang="zh-CN" altLang="en-US" dirty="0"/>
              <a:t>公式表述</a:t>
            </a:r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b,amodb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8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A3B11-00A7-452F-974C-646409F5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7259E-A4F5-4824-9C2F-DE0397AB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对于不完全为 </a:t>
            </a:r>
            <a:r>
              <a:rPr lang="en-US" altLang="zh-CN" dirty="0"/>
              <a:t>0 </a:t>
            </a:r>
            <a:r>
              <a:rPr lang="zh-CN" altLang="en-US" dirty="0"/>
              <a:t>的非负整数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）表示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的最大公约数，必然存在整数对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，使得 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en-US" altLang="zh-CN" dirty="0" err="1"/>
              <a:t>ax+by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函数一样，扩展</a:t>
            </a:r>
            <a:r>
              <a:rPr lang="en-US" altLang="zh-CN" dirty="0" err="1"/>
              <a:t>gcd</a:t>
            </a:r>
            <a:r>
              <a:rPr lang="zh-CN" altLang="en-US" dirty="0"/>
              <a:t>也是通过递归的思想来实现。在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a,b,x,y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b!=0</a:t>
            </a:r>
            <a:r>
              <a:rPr lang="zh-CN" altLang="en-US" dirty="0"/>
              <a:t>时，会运算函数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b,a%b,y,x</a:t>
            </a:r>
            <a:r>
              <a:rPr lang="en-US" altLang="zh-CN" dirty="0"/>
              <a:t>)</a:t>
            </a:r>
            <a:r>
              <a:rPr lang="zh-CN" altLang="en-US" dirty="0"/>
              <a:t>，直到</a:t>
            </a:r>
            <a:r>
              <a:rPr lang="en-US" altLang="zh-CN" dirty="0"/>
              <a:t>b=0</a:t>
            </a:r>
            <a:r>
              <a:rPr lang="zh-CN" altLang="en-US" dirty="0"/>
              <a:t>时函数返回此时</a:t>
            </a:r>
            <a:r>
              <a:rPr lang="en-US" altLang="zh-CN" dirty="0"/>
              <a:t>a</a:t>
            </a:r>
            <a:r>
              <a:rPr lang="zh-CN" altLang="en-US" dirty="0"/>
              <a:t>的值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D24600-83FE-49FE-AC4A-1AF32406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6" y="2600324"/>
            <a:ext cx="3484418" cy="21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CB685-9A8E-476B-B868-E188D311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4F86C-7E59-49A2-A574-4F362972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不妨先设</a:t>
            </a:r>
            <a:r>
              <a:rPr lang="en-US" altLang="zh-CN" dirty="0"/>
              <a:t>a&gt;b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b=0</a:t>
            </a:r>
            <a:r>
              <a:rPr lang="zh-CN" altLang="en-US" dirty="0"/>
              <a:t>时，显然</a:t>
            </a:r>
            <a:r>
              <a:rPr lang="en-US" altLang="zh-CN" dirty="0" err="1"/>
              <a:t>gcd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=a</a:t>
            </a:r>
            <a:r>
              <a:rPr lang="zh-CN" altLang="en-US" dirty="0"/>
              <a:t>。此时 </a:t>
            </a:r>
            <a:r>
              <a:rPr lang="en-US" altLang="zh-CN" dirty="0"/>
              <a:t>x=1</a:t>
            </a:r>
            <a:r>
              <a:rPr lang="zh-CN" altLang="en-US" dirty="0"/>
              <a:t>，</a:t>
            </a:r>
            <a:r>
              <a:rPr lang="en-US" altLang="zh-CN" dirty="0"/>
              <a:t>y=0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a&gt;b&gt;0 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ax1+ by1=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); //</a:t>
            </a:r>
            <a:r>
              <a:rPr lang="zh-CN" altLang="en-US" dirty="0"/>
              <a:t>原函数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a,b,x,y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bx2+ (a mod b)y2=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 mod b); //</a:t>
            </a:r>
            <a:r>
              <a:rPr lang="zh-CN" altLang="en-US" dirty="0"/>
              <a:t>第一次递归的函数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b,a%b,y,x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欧几里德原理有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 mod b);</a:t>
            </a:r>
          </a:p>
          <a:p>
            <a:r>
              <a:rPr lang="en-US" altLang="zh-CN" dirty="0"/>
              <a:t>∴ax1+ by1= bx2+ (a mod b)y2</a:t>
            </a:r>
          </a:p>
          <a:p>
            <a:r>
              <a:rPr lang="zh-CN" altLang="en-US" dirty="0"/>
              <a:t>而对于</a:t>
            </a:r>
            <a:r>
              <a:rPr lang="en-US" altLang="zh-CN" dirty="0"/>
              <a:t>mod</a:t>
            </a:r>
            <a:r>
              <a:rPr lang="zh-CN" altLang="en-US" dirty="0"/>
              <a:t>运算，</a:t>
            </a:r>
            <a:r>
              <a:rPr lang="en-US" altLang="zh-CN" dirty="0"/>
              <a:t>a-[a/b]*b</a:t>
            </a:r>
            <a:r>
              <a:rPr lang="zh-CN" altLang="en-US" dirty="0"/>
              <a:t>即为</a:t>
            </a:r>
            <a:r>
              <a:rPr lang="en-US" altLang="zh-CN" dirty="0"/>
              <a:t>a mod b</a:t>
            </a:r>
            <a:r>
              <a:rPr lang="zh-CN" altLang="en-US" dirty="0"/>
              <a:t>。</a:t>
            </a:r>
            <a:r>
              <a:rPr lang="en-US" altLang="zh-CN" dirty="0"/>
              <a:t>[a/b]</a:t>
            </a:r>
            <a:r>
              <a:rPr lang="zh-CN" altLang="en-US" dirty="0"/>
              <a:t>代表取小于</a:t>
            </a:r>
            <a:r>
              <a:rPr lang="en-US" altLang="zh-CN" dirty="0"/>
              <a:t>a/b</a:t>
            </a:r>
            <a:r>
              <a:rPr lang="zh-CN" altLang="en-US" dirty="0"/>
              <a:t>的最大整数</a:t>
            </a:r>
          </a:p>
          <a:p>
            <a:r>
              <a:rPr lang="en-US" altLang="zh-CN" dirty="0"/>
              <a:t>mod</a:t>
            </a:r>
            <a:r>
              <a:rPr lang="zh-CN" altLang="en-US" dirty="0"/>
              <a:t>运算代入原等式得：</a:t>
            </a:r>
            <a:r>
              <a:rPr lang="en-US" altLang="zh-CN" dirty="0"/>
              <a:t>ax1+ by1= bx2+ (a - [a / b] * b)y2=ay2+ bx2- [a / b] * by2</a:t>
            </a:r>
          </a:p>
          <a:p>
            <a:r>
              <a:rPr lang="zh-CN" altLang="en-US" dirty="0"/>
              <a:t>化简得：</a:t>
            </a:r>
            <a:r>
              <a:rPr lang="en-US" altLang="zh-CN" dirty="0"/>
              <a:t>ax1+ by1 == ay2+ b(x2- [a / b] *y2);</a:t>
            </a:r>
          </a:p>
          <a:p>
            <a:r>
              <a:rPr lang="zh-CN" altLang="en-US" dirty="0"/>
              <a:t>此时便有恒等式：</a:t>
            </a:r>
            <a:r>
              <a:rPr lang="en-US" altLang="zh-CN" dirty="0"/>
              <a:t>x1=y2; y1=x2- [a / b] *y2;</a:t>
            </a:r>
          </a:p>
          <a:p>
            <a:r>
              <a:rPr lang="zh-CN" altLang="en-US" dirty="0"/>
              <a:t>已经很明显了，</a:t>
            </a: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y1 </a:t>
            </a:r>
            <a:r>
              <a:rPr lang="zh-CN" altLang="en-US" dirty="0"/>
              <a:t>的值基于 </a:t>
            </a:r>
            <a:r>
              <a:rPr lang="en-US" altLang="zh-CN" dirty="0"/>
              <a:t>x2</a:t>
            </a:r>
            <a:r>
              <a:rPr lang="zh-CN" altLang="en-US" dirty="0"/>
              <a:t>，</a:t>
            </a:r>
            <a:r>
              <a:rPr lang="en-US" altLang="zh-CN" dirty="0"/>
              <a:t>y2</a:t>
            </a:r>
            <a:r>
              <a:rPr lang="zh-CN" altLang="en-US" dirty="0"/>
              <a:t>，当递归到</a:t>
            </a:r>
            <a:r>
              <a:rPr lang="en-US" altLang="zh-CN" dirty="0"/>
              <a:t>b==0</a:t>
            </a:r>
            <a:r>
              <a:rPr lang="zh-CN" altLang="en-US" dirty="0"/>
              <a:t>时，对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赋值为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，然后一层一层用恒等式改变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291875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CA919-57A0-46E3-A906-8B4A35D8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332A8-1D7D-4DB6-B462-63A74935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和欧几里得一样</a:t>
            </a:r>
            <a:r>
              <a:rPr lang="en-US" altLang="zh-CN" dirty="0"/>
              <a:t>,</a:t>
            </a:r>
            <a:r>
              <a:rPr lang="zh-CN" altLang="en-US" dirty="0"/>
              <a:t>扩展欧几里得函数返回的是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</a:t>
            </a:r>
            <a:r>
              <a:rPr lang="zh-CN" altLang="en-US" dirty="0"/>
              <a:t>此时的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带入原方程</a:t>
            </a:r>
            <a:r>
              <a:rPr lang="en-US" altLang="zh-CN" dirty="0" err="1"/>
              <a:t>ax+by</a:t>
            </a:r>
            <a:r>
              <a:rPr lang="zh-CN" altLang="en-US" dirty="0"/>
              <a:t>等的是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要想等的是原方程的</a:t>
            </a:r>
            <a:r>
              <a:rPr lang="en-US" altLang="zh-CN" dirty="0"/>
              <a:t>c,</a:t>
            </a:r>
            <a:r>
              <a:rPr lang="zh-CN" altLang="en-US" dirty="0"/>
              <a:t>那么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要变成</a:t>
            </a:r>
            <a:r>
              <a:rPr lang="en-US" altLang="zh-CN" dirty="0"/>
              <a:t>c,</a:t>
            </a:r>
            <a:r>
              <a:rPr lang="zh-CN" altLang="en-US" dirty="0"/>
              <a:t>也就是如下方程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ax*(c/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))+by*(c/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)*(c/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所以当</a:t>
            </a:r>
            <a:r>
              <a:rPr lang="en-US" altLang="zh-CN" dirty="0"/>
              <a:t>c</a:t>
            </a:r>
            <a:r>
              <a:rPr lang="zh-CN" altLang="en-US" dirty="0"/>
              <a:t>不能整除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时，</a:t>
            </a:r>
            <a:r>
              <a:rPr lang="en-US" altLang="zh-CN" dirty="0" err="1"/>
              <a:t>x∗c</a:t>
            </a:r>
            <a:r>
              <a:rPr lang="en-US" altLang="zh-CN" dirty="0"/>
              <a:t>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在数学的角度并不是一个整数，即，</a:t>
            </a:r>
            <a:r>
              <a:rPr lang="en-US" altLang="zh-CN" dirty="0" err="1"/>
              <a:t>a∗x+b∗x</a:t>
            </a:r>
            <a:r>
              <a:rPr lang="en-US" altLang="zh-CN" dirty="0"/>
              <a:t>=c </a:t>
            </a:r>
            <a:r>
              <a:rPr lang="zh-CN" altLang="en-US" dirty="0"/>
              <a:t>无整数解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75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F377-7B32-4A13-A90F-CDCAC624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解的情况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3D831-29F3-4DD9-A6ED-3B7D32DB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7x-3y=1   =&gt;    x=1,y=2;x=4,y=9;x=7,y=16……</a:t>
            </a:r>
          </a:p>
          <a:p>
            <a:r>
              <a:rPr lang="zh-CN" altLang="en-US" dirty="0"/>
              <a:t>可知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有解</a:t>
            </a:r>
            <a:r>
              <a:rPr lang="en-US" altLang="zh-CN" dirty="0"/>
              <a:t>,</a:t>
            </a:r>
            <a:r>
              <a:rPr lang="zh-CN" altLang="en-US" dirty="0"/>
              <a:t>那么一定是无限组解</a:t>
            </a:r>
            <a:endParaRPr lang="en-US" altLang="zh-CN" dirty="0"/>
          </a:p>
          <a:p>
            <a:r>
              <a:rPr lang="zh-CN" altLang="en-US" dirty="0"/>
              <a:t>设有任意的一组解为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</a:t>
            </a:r>
            <a:r>
              <a:rPr lang="zh-CN" altLang="en-US" dirty="0"/>
              <a:t>那么</a:t>
            </a:r>
            <a:r>
              <a:rPr lang="en-US" altLang="zh-CN" dirty="0"/>
              <a:t>(</a:t>
            </a:r>
            <a:r>
              <a:rPr lang="en-US" altLang="zh-CN" dirty="0" err="1"/>
              <a:t>x+k∗b</a:t>
            </a:r>
            <a:r>
              <a:rPr lang="en-US" altLang="zh-CN" dirty="0"/>
              <a:t>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</a:t>
            </a:r>
            <a:r>
              <a:rPr lang="en-US" altLang="zh-CN" dirty="0" err="1"/>
              <a:t>y−k∗a</a:t>
            </a:r>
            <a:r>
              <a:rPr lang="en-US" altLang="zh-CN" dirty="0"/>
              <a:t>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))</a:t>
            </a:r>
            <a:r>
              <a:rPr lang="zh-CN" altLang="en-US" dirty="0"/>
              <a:t>也是这个方程的解</a:t>
            </a:r>
            <a:r>
              <a:rPr lang="en-US" altLang="zh-CN" dirty="0"/>
              <a:t>,</a:t>
            </a:r>
            <a:r>
              <a:rPr lang="zh-CN" altLang="en-US" dirty="0"/>
              <a:t>这个便是我们求某种特殊解的前提</a:t>
            </a:r>
          </a:p>
          <a:p>
            <a:r>
              <a:rPr lang="zh-CN" altLang="en-US" dirty="0"/>
              <a:t>假设题目要求的是</a:t>
            </a:r>
            <a:r>
              <a:rPr lang="en-US" altLang="zh-CN" dirty="0"/>
              <a:t>x</a:t>
            </a:r>
            <a:r>
              <a:rPr lang="zh-CN" altLang="en-US" dirty="0"/>
              <a:t>的最小非负整数解</a:t>
            </a:r>
            <a:r>
              <a:rPr lang="en-US" altLang="zh-CN" dirty="0"/>
              <a:t>,</a:t>
            </a:r>
            <a:r>
              <a:rPr lang="zh-CN" altLang="en-US" dirty="0"/>
              <a:t>那么我们用扩展欧几里得求出来的</a:t>
            </a:r>
            <a:r>
              <a:rPr lang="en-US" altLang="zh-CN" dirty="0"/>
              <a:t>x,</a:t>
            </a:r>
            <a:r>
              <a:rPr lang="zh-CN" altLang="en-US" dirty="0"/>
              <a:t>先乘上</a:t>
            </a:r>
          </a:p>
          <a:p>
            <a:r>
              <a:rPr lang="en-US" altLang="zh-CN" dirty="0"/>
              <a:t>c/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使之变成</a:t>
            </a:r>
            <a:r>
              <a:rPr lang="en-US" altLang="zh-CN" dirty="0" err="1"/>
              <a:t>ax+by</a:t>
            </a:r>
            <a:r>
              <a:rPr lang="en-US" altLang="zh-CN" dirty="0"/>
              <a:t>=c</a:t>
            </a:r>
            <a:r>
              <a:rPr lang="zh-CN" altLang="en-US" dirty="0"/>
              <a:t>的解</a:t>
            </a:r>
            <a:r>
              <a:rPr lang="en-US" altLang="zh-CN" dirty="0"/>
              <a:t>,</a:t>
            </a:r>
            <a:r>
              <a:rPr lang="zh-CN" altLang="en-US" dirty="0"/>
              <a:t>再通过一下操作拉到</a:t>
            </a:r>
            <a:r>
              <a:rPr lang="en-US" altLang="zh-CN" dirty="0"/>
              <a:t>[0,b/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)]</a:t>
            </a:r>
            <a:r>
              <a:rPr lang="zh-CN" altLang="en-US" dirty="0"/>
              <a:t>范围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d=b/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x=(</a:t>
            </a:r>
            <a:r>
              <a:rPr lang="en-US" altLang="zh-CN" dirty="0" err="1"/>
              <a:t>x%d+d</a:t>
            </a:r>
            <a:r>
              <a:rPr lang="en-US" altLang="zh-CN" dirty="0"/>
              <a:t>)%d</a:t>
            </a:r>
          </a:p>
          <a:p>
            <a:r>
              <a:rPr lang="zh-CN" altLang="en-US" dirty="0"/>
              <a:t>当然如果求的是最小正整数解</a:t>
            </a:r>
            <a:r>
              <a:rPr lang="en-US" altLang="zh-CN" dirty="0"/>
              <a:t>,</a:t>
            </a:r>
            <a:r>
              <a:rPr lang="zh-CN" altLang="en-US" dirty="0"/>
              <a:t>只需要在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的时候变成</a:t>
            </a:r>
            <a:r>
              <a:rPr lang="en-US" altLang="zh-CN" dirty="0"/>
              <a:t>b/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就可以了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FE8C7-81A9-4AF5-932A-638AABAF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35E3C-40A7-4FAF-B967-B3D0C4C1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exgcd</a:t>
            </a:r>
            <a:r>
              <a:rPr lang="en-US" altLang="zh-CN" dirty="0"/>
              <a:t>(int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&amp;</a:t>
            </a:r>
            <a:r>
              <a:rPr lang="en-US" altLang="zh-CN" dirty="0" err="1"/>
              <a:t>x,int</a:t>
            </a:r>
            <a:r>
              <a:rPr lang="en-US" altLang="zh-CN" dirty="0"/>
              <a:t> &amp;y)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(b==0)</a:t>
            </a:r>
          </a:p>
          <a:p>
            <a:pPr marL="457200" lvl="1" indent="0">
              <a:buNone/>
            </a:pPr>
            <a:r>
              <a:rPr lang="en-US" altLang="zh-CN" sz="3300" dirty="0"/>
              <a:t>{</a:t>
            </a:r>
          </a:p>
          <a:p>
            <a:r>
              <a:rPr lang="en-US" altLang="zh-CN" dirty="0"/>
              <a:t>        x=1,y=0;</a:t>
            </a:r>
          </a:p>
          <a:p>
            <a:r>
              <a:rPr lang="en-US" altLang="zh-CN" dirty="0"/>
              <a:t>        return a;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int q=</a:t>
            </a:r>
            <a:r>
              <a:rPr lang="en-US" altLang="zh-CN" dirty="0" err="1"/>
              <a:t>exgcd</a:t>
            </a:r>
            <a:r>
              <a:rPr lang="en-US" altLang="zh-CN" dirty="0"/>
              <a:t>(</a:t>
            </a:r>
            <a:r>
              <a:rPr lang="en-US" altLang="zh-CN" dirty="0" err="1"/>
              <a:t>b,a%b,y,x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y-=a/b*x;</a:t>
            </a:r>
          </a:p>
          <a:p>
            <a:r>
              <a:rPr lang="en-US" altLang="zh-CN" dirty="0"/>
              <a:t>    return q;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7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F002-7981-4565-B01B-302118D6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1EBEF-7A1E-4A35-A950-BC01EB62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ax+by</a:t>
            </a:r>
            <a:r>
              <a:rPr lang="en-US" altLang="zh-CN" dirty="0"/>
              <a:t>=1  =&gt;  </a:t>
            </a:r>
            <a:r>
              <a:rPr lang="zh-CN" altLang="en-US" dirty="0"/>
              <a:t>两边同时对</a:t>
            </a:r>
            <a:r>
              <a:rPr lang="en-US" altLang="zh-CN" dirty="0"/>
              <a:t>b</a:t>
            </a:r>
            <a:r>
              <a:rPr lang="zh-CN" altLang="en-US" dirty="0"/>
              <a:t>取模（</a:t>
            </a:r>
            <a:r>
              <a:rPr lang="en-US" altLang="zh-CN" dirty="0"/>
              <a:t>b</a:t>
            </a:r>
            <a:r>
              <a:rPr lang="zh-CN" altLang="en-US" dirty="0"/>
              <a:t>不为</a:t>
            </a:r>
            <a:r>
              <a:rPr lang="en-US" altLang="zh-CN" dirty="0"/>
              <a:t>1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zh-CN" altLang="en-US" dirty="0"/>
              <a:t>即：</a:t>
            </a:r>
            <a:r>
              <a:rPr lang="en-US" altLang="zh-CN" dirty="0"/>
              <a:t>ax%b+0=1  =&gt; </a:t>
            </a:r>
            <a:r>
              <a:rPr lang="en-US" altLang="zh-CN" dirty="0" err="1"/>
              <a:t>ax%b</a:t>
            </a:r>
            <a:r>
              <a:rPr lang="en-US" altLang="zh-CN" dirty="0"/>
              <a:t> = 1</a:t>
            </a:r>
          </a:p>
          <a:p>
            <a:r>
              <a:rPr lang="zh-CN" altLang="en-US" dirty="0"/>
              <a:t>此时：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a(mod b)</a:t>
            </a:r>
            <a:r>
              <a:rPr lang="zh-CN" altLang="en-US" dirty="0"/>
              <a:t>的逆元</a:t>
            </a:r>
            <a:endParaRPr lang="en-US" altLang="zh-CN" dirty="0"/>
          </a:p>
          <a:p>
            <a:r>
              <a:rPr lang="zh-CN" altLang="en-US" dirty="0"/>
              <a:t>那么由此可知求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 b</a:t>
            </a:r>
            <a:r>
              <a:rPr lang="zh-CN" altLang="en-US" dirty="0"/>
              <a:t>下的逆元等同于求</a:t>
            </a:r>
            <a:r>
              <a:rPr lang="en-US" altLang="zh-CN" dirty="0" err="1"/>
              <a:t>ax+by</a:t>
            </a:r>
            <a:r>
              <a:rPr lang="en-US" altLang="zh-CN" dirty="0"/>
              <a:t>=1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2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972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扩展欧几里得算法</vt:lpstr>
      <vt:lpstr>前论</vt:lpstr>
      <vt:lpstr>扩展算法</vt:lpstr>
      <vt:lpstr>算法证明</vt:lpstr>
      <vt:lpstr>ax+by=c</vt:lpstr>
      <vt:lpstr>解的情况</vt:lpstr>
      <vt:lpstr>模板</vt:lpstr>
      <vt:lpstr>求逆元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扩展欧几里得算法</dc:title>
  <dc:creator>Aigo</dc:creator>
  <cp:lastModifiedBy>Aigo</cp:lastModifiedBy>
  <cp:revision>8</cp:revision>
  <dcterms:created xsi:type="dcterms:W3CDTF">2020-08-11T06:46:38Z</dcterms:created>
  <dcterms:modified xsi:type="dcterms:W3CDTF">2020-08-11T08:15:15Z</dcterms:modified>
</cp:coreProperties>
</file>