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sldIdLst>
    <p:sldId id="576" r:id="rId3"/>
    <p:sldId id="583" r:id="rId4"/>
    <p:sldId id="596" r:id="rId5"/>
    <p:sldId id="586" r:id="rId6"/>
    <p:sldId id="597" r:id="rId7"/>
    <p:sldId id="598" r:id="rId8"/>
    <p:sldId id="5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13"/>
    <p:restoredTop sz="94694"/>
  </p:normalViewPr>
  <p:slideViewPr>
    <p:cSldViewPr snapToGrid="0" snapToObjects="1">
      <p:cViewPr varScale="1">
        <p:scale>
          <a:sx n="79" d="100"/>
          <a:sy n="79"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8FA7-FC57-9E42-9268-DD5472232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8C308-55D9-8D40-A81F-79E1A530D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2349C9-440C-A546-ACEB-A398CF92956E}"/>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C29C3BC8-8371-FF48-A3B2-6EA10830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D7B6-4FA9-A84E-A0E8-D4E6D26CC70A}"/>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80402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9ACA-8545-AE4D-BB2E-048C6C1C4B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862E1-A1A1-424B-82DC-8055F4CC5B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015A1-3129-B844-BCDB-D0DB5E34D62A}"/>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EBA271B2-0E5A-F742-B703-897460BB4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FE71F-E391-CF49-91C3-3B99F3AA3CF4}"/>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41757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09310-388A-964C-AF0F-53C75D48CE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9FE60-5D7E-A64D-B1EC-6072EA1D2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CBB94-540D-AC4D-AC9F-C83C156AE29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9036EA1B-2E0C-1942-9BAC-8CC324FBB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8E6D2-13BD-BB49-B416-3F18F23209E7}"/>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98734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E84539-8934-4F4F-937C-13F28F72160D}"/>
              </a:ext>
            </a:extLst>
          </p:cNvPr>
          <p:cNvSpPr>
            <a:spLocks noGrp="1"/>
          </p:cNvSpPr>
          <p:nvPr>
            <p:ph type="ctrTitle"/>
          </p:nvPr>
        </p:nvSpPr>
        <p:spPr>
          <a:xfrm>
            <a:off x="1524000" y="1404967"/>
            <a:ext cx="9144000" cy="2104995"/>
          </a:xfrm>
          <a:noFill/>
        </p:spPr>
        <p:txBody>
          <a:bodyPr anchor="b"/>
          <a:lstStyle>
            <a:lvl1pPr algn="ctr">
              <a:defRPr sz="6000" baseline="0">
                <a:solidFill>
                  <a:schemeClr val="accent1"/>
                </a:solidFill>
                <a:latin typeface="Cambria" panose="02040503050406030204" pitchFamily="18"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B20D0B56-9B9D-6C4C-9AAF-5F6BB222BBF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5" name="Graphic 14">
            <a:extLst>
              <a:ext uri="{FF2B5EF4-FFF2-40B4-BE49-F238E27FC236}">
                <a16:creationId xmlns:a16="http://schemas.microsoft.com/office/drawing/2014/main" id="{21AEAB0F-C147-E049-8C4D-A450CEF4BF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5000" y="423893"/>
            <a:ext cx="7543800" cy="981075"/>
          </a:xfrm>
          <a:prstGeom prst="rect">
            <a:avLst/>
          </a:prstGeom>
        </p:spPr>
      </p:pic>
      <p:sp useBgFill="1">
        <p:nvSpPr>
          <p:cNvPr id="4" name="Rectangle 3">
            <a:extLst>
              <a:ext uri="{FF2B5EF4-FFF2-40B4-BE49-F238E27FC236}">
                <a16:creationId xmlns:a16="http://schemas.microsoft.com/office/drawing/2014/main" id="{0BBF097C-B233-D14C-AC96-A856AFFF3233}"/>
              </a:ext>
            </a:extLst>
          </p:cNvPr>
          <p:cNvSpPr/>
          <p:nvPr userDrawn="1"/>
        </p:nvSpPr>
        <p:spPr>
          <a:xfrm>
            <a:off x="8305800" y="6324600"/>
            <a:ext cx="31242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901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E84539-8934-4F4F-937C-13F28F72160D}"/>
              </a:ext>
            </a:extLst>
          </p:cNvPr>
          <p:cNvSpPr>
            <a:spLocks noGrp="1"/>
          </p:cNvSpPr>
          <p:nvPr>
            <p:ph type="ctrTitle"/>
          </p:nvPr>
        </p:nvSpPr>
        <p:spPr>
          <a:xfrm>
            <a:off x="1524000" y="1404967"/>
            <a:ext cx="9144000" cy="2104995"/>
          </a:xfrm>
          <a:noFill/>
        </p:spPr>
        <p:txBody>
          <a:bodyPr anchor="b"/>
          <a:lstStyle>
            <a:lvl1pPr algn="ctr">
              <a:defRPr sz="6000" baseline="0">
                <a:solidFill>
                  <a:schemeClr val="accent1"/>
                </a:solidFill>
                <a:latin typeface="Cambria" panose="02040503050406030204" pitchFamily="18"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B20D0B56-9B9D-6C4C-9AAF-5F6BB222BBF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5" name="Graphic 14">
            <a:extLst>
              <a:ext uri="{FF2B5EF4-FFF2-40B4-BE49-F238E27FC236}">
                <a16:creationId xmlns:a16="http://schemas.microsoft.com/office/drawing/2014/main" id="{21AEAB0F-C147-E049-8C4D-A450CEF4BF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5000" y="423893"/>
            <a:ext cx="7543800" cy="981075"/>
          </a:xfrm>
          <a:prstGeom prst="rect">
            <a:avLst/>
          </a:prstGeom>
        </p:spPr>
      </p:pic>
      <p:sp useBgFill="1">
        <p:nvSpPr>
          <p:cNvPr id="4" name="Rectangle 3">
            <a:extLst>
              <a:ext uri="{FF2B5EF4-FFF2-40B4-BE49-F238E27FC236}">
                <a16:creationId xmlns:a16="http://schemas.microsoft.com/office/drawing/2014/main" id="{0BBF097C-B233-D14C-AC96-A856AFFF3233}"/>
              </a:ext>
            </a:extLst>
          </p:cNvPr>
          <p:cNvSpPr/>
          <p:nvPr userDrawn="1"/>
        </p:nvSpPr>
        <p:spPr>
          <a:xfrm>
            <a:off x="8305800" y="6324600"/>
            <a:ext cx="31242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6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68333C94-634A-4142-8762-4EEDFE5BDC5E}"/>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12" name="Footer Placeholder 11">
            <a:extLst>
              <a:ext uri="{FF2B5EF4-FFF2-40B4-BE49-F238E27FC236}">
                <a16:creationId xmlns:a16="http://schemas.microsoft.com/office/drawing/2014/main" id="{A418BAE2-A9F3-C74F-B611-D0E08D0C95A1}"/>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13" name="Slide Number Placeholder 12">
            <a:extLst>
              <a:ext uri="{FF2B5EF4-FFF2-40B4-BE49-F238E27FC236}">
                <a16:creationId xmlns:a16="http://schemas.microsoft.com/office/drawing/2014/main" id="{5F791490-9164-FD48-92F9-D7BDBA692ADC}"/>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66769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304800" y="6248400"/>
            <a:ext cx="11582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515B5D3E-1E81-A044-9D7D-C0A965DCA42C}"/>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6EFF90BE-1E1D-0F44-9D75-40680F9753A4}"/>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0103FFA0-A967-FB46-9D2F-16E4BE329236}"/>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78625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304800" y="6248400"/>
            <a:ext cx="115824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7B80FF8-D355-9246-AC2D-836998467D53}"/>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CDF1D12C-E939-2446-B5C5-20CDFB12CD94}"/>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84332C96-1A1A-FA48-B14A-77F7FC347223}"/>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62098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A523310-556B-0143-B300-62257D20A14F}"/>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EF07753F-0286-E843-9692-182DDDF33C4F}"/>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985B82F5-D682-814F-8130-1F91870B17C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128780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5" name="Straight Connector 4"/>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CD1B768-24F1-F84E-A568-667C59A8D630}"/>
              </a:ext>
            </a:extLst>
          </p:cNvPr>
          <p:cNvSpPr>
            <a:spLocks noGrp="1"/>
          </p:cNvSpPr>
          <p:nvPr>
            <p:ph type="dt" sz="half" idx="10"/>
          </p:nvPr>
        </p:nvSpPr>
        <p:spPr>
          <a:xfrm>
            <a:off x="381000" y="6356350"/>
            <a:ext cx="2743200" cy="365125"/>
          </a:xfrm>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673031CC-964F-3342-A61A-0DAE70E622A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8" name="Slide Number Placeholder 7">
            <a:extLst>
              <a:ext uri="{FF2B5EF4-FFF2-40B4-BE49-F238E27FC236}">
                <a16:creationId xmlns:a16="http://schemas.microsoft.com/office/drawing/2014/main" id="{AB9EBF2D-1C72-EB44-84A9-141B4012ED79}"/>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94708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52B2F-2427-F745-9385-9854BB2ABA72}"/>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E968A34-9841-D24D-9F16-1A48E37536F7}"/>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AD254BB8-43CF-D34A-91D0-C27699E8940C}"/>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30711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2A8A-7A08-AC44-97EE-35C14CAD1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107AE-9291-644D-85B3-CCD33DAEB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19836-994A-DA42-96E7-FAF0C961F0AA}"/>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22E419F5-FA98-1240-AA81-641EED89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C8367-3C8D-7847-8EF7-A021B027EFE4}"/>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828359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6" name="Straight Connector 5"/>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7D1B1-8770-2E4F-8B34-D48EAA4CEE49}"/>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7" name="Footer Placeholder 6">
            <a:extLst>
              <a:ext uri="{FF2B5EF4-FFF2-40B4-BE49-F238E27FC236}">
                <a16:creationId xmlns:a16="http://schemas.microsoft.com/office/drawing/2014/main" id="{358AA6F2-18C1-3B44-B1AD-AA61E6B8BD4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8" name="Slide Number Placeholder 7">
            <a:extLst>
              <a:ext uri="{FF2B5EF4-FFF2-40B4-BE49-F238E27FC236}">
                <a16:creationId xmlns:a16="http://schemas.microsoft.com/office/drawing/2014/main" id="{CCBA853B-9A7E-2D4D-9734-410E62A3321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769538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97D8B3-CCDA-B14F-B8C9-B39B5A2B8875}"/>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8" name="Footer Placeholder 7">
            <a:extLst>
              <a:ext uri="{FF2B5EF4-FFF2-40B4-BE49-F238E27FC236}">
                <a16:creationId xmlns:a16="http://schemas.microsoft.com/office/drawing/2014/main" id="{BECD0BC0-CD4B-A84E-8247-D473411D235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9" name="Slide Number Placeholder 8">
            <a:extLst>
              <a:ext uri="{FF2B5EF4-FFF2-40B4-BE49-F238E27FC236}">
                <a16:creationId xmlns:a16="http://schemas.microsoft.com/office/drawing/2014/main" id="{1BB47AC0-7E47-2545-AFF6-47D14E50BA3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129310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12BD2-E96F-E14C-AB3C-43570D2C5AC3}"/>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42A9FA96-5172-164B-9BD5-689BAEB00BF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5" name="Slide Number Placeholder 4">
            <a:extLst>
              <a:ext uri="{FF2B5EF4-FFF2-40B4-BE49-F238E27FC236}">
                <a16:creationId xmlns:a16="http://schemas.microsoft.com/office/drawing/2014/main" id="{5C7D38C1-42DB-354C-B3F8-4328937296BB}"/>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143817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81D2C-C751-D343-95A1-7E1B4B8455A0}"/>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3" name="Footer Placeholder 2">
            <a:extLst>
              <a:ext uri="{FF2B5EF4-FFF2-40B4-BE49-F238E27FC236}">
                <a16:creationId xmlns:a16="http://schemas.microsoft.com/office/drawing/2014/main" id="{C1372C37-692D-444B-B2E8-7E98146E4C3A}"/>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4" name="Slide Number Placeholder 3">
            <a:extLst>
              <a:ext uri="{FF2B5EF4-FFF2-40B4-BE49-F238E27FC236}">
                <a16:creationId xmlns:a16="http://schemas.microsoft.com/office/drawing/2014/main" id="{A5E02EAE-0FF7-6B41-98AC-6529B0486F2A}"/>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55276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a:extLst>
              <a:ext uri="{FF2B5EF4-FFF2-40B4-BE49-F238E27FC236}">
                <a16:creationId xmlns:a16="http://schemas.microsoft.com/office/drawing/2014/main" id="{860A2EE2-2366-294E-AC49-09591D6E1245}"/>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F3B2DEA5-63DC-3D4D-B62F-3950FD483CA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52595941-E057-0542-A8FB-3C95F7D9FD6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919113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a:extLst>
              <a:ext uri="{FF2B5EF4-FFF2-40B4-BE49-F238E27FC236}">
                <a16:creationId xmlns:a16="http://schemas.microsoft.com/office/drawing/2014/main" id="{03462A42-E85E-A34D-8D7D-AF5A1756418A}"/>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0CFEBECA-DD1F-FF40-B2BF-D56B30146EB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7DA84CFB-8930-F246-ABC7-B99FFD754D67}"/>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64693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1D1DD-5298-2A41-8B2C-6924553D703D}"/>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82048C73-C940-2C4D-A862-C5DFFD88D100}"/>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79224700-2773-014F-A5F0-2E6B5FA7C68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8676502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582F7-895D-AD4F-8A41-16CE77F7344A}"/>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450DEA6D-905E-AA48-848D-9F4395D6B896}"/>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47570F8D-C64D-C74D-A424-AA2956A1F01B}"/>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549650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E68B8285-AF9A-0045-914D-1D514BE3D620}"/>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C1A7732-2CAA-B744-BCA1-2C70CA2D9E7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0201BDAE-B074-2E4E-A7F0-5A09EF292E12}"/>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2253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01A009FE-F28F-024A-9A9D-342CCCA49316}"/>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96380F10-9725-D543-BE2C-00E62CC6EC6A}"/>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E35E0223-4294-724B-84BC-57897E56738F}"/>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116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6E6-383B-6D47-8E57-3BB95CD86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A84146-431E-DE47-B1CE-FF762B041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390D9-40CF-0945-84A8-303581D6020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75A9AE8E-03D8-424E-9D1A-E2109F288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0D3DB-1D0E-1A43-A444-4C252B087102}"/>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6886415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4904E2FE-4C06-3041-BFC8-7C18C0C25ADD}"/>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5AEEF0E-4FEB-A24B-BC59-967DFBE1BD8B}"/>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A767C367-8821-9B4B-B6EA-290FABBBFBA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659303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3724F510-6543-8846-A699-00466AADDAC6}"/>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C2E1ED44-5C99-864B-A8CA-2234B5F114F0}"/>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E115DC21-B119-C247-AEBE-5BCAFF58F1C1}"/>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08042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9078-5FC4-844A-ABE0-B0459D054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A5A05-B882-5D4D-928F-8FE1F397F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D5244-E2AC-C240-9962-13C0B862B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47D76-B0A9-FE4C-94C7-10DD19EF8D0E}"/>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5EA78ECF-BC24-C24A-8969-4072103EB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A80BC-B037-B942-A257-6BD9D44EB5E5}"/>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26465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F193-124C-A545-A22B-B0F75F1A1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F5E8C-3569-CE43-B694-97463CDE0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30FCD-30B7-6742-86DB-6E6D04CEA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F5439-5280-D547-AC85-7B10F40B4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366C7-AE3B-854E-9EE2-65CE9BC07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455C3-450B-E04F-BDCA-AFAA82A72ECD}"/>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8" name="Footer Placeholder 7">
            <a:extLst>
              <a:ext uri="{FF2B5EF4-FFF2-40B4-BE49-F238E27FC236}">
                <a16:creationId xmlns:a16="http://schemas.microsoft.com/office/drawing/2014/main" id="{FA5E6251-9DCF-4B45-B369-85CA2EF31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403D6-5B49-8D4B-87A6-0253F6FEFE71}"/>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72358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1054-6C68-054E-A39F-D7657B97E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5D28F9-2067-8745-A617-E201EC3084C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4" name="Footer Placeholder 3">
            <a:extLst>
              <a:ext uri="{FF2B5EF4-FFF2-40B4-BE49-F238E27FC236}">
                <a16:creationId xmlns:a16="http://schemas.microsoft.com/office/drawing/2014/main" id="{B0B29E97-0C4F-264B-AF4C-EF24FFD08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5904F-75B3-404C-960B-675D7C1DA956}"/>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76315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C56DC-48BC-EB4A-AABE-1E57ED24DE97}"/>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3" name="Footer Placeholder 2">
            <a:extLst>
              <a:ext uri="{FF2B5EF4-FFF2-40B4-BE49-F238E27FC236}">
                <a16:creationId xmlns:a16="http://schemas.microsoft.com/office/drawing/2014/main" id="{FC4E2BBD-065D-BA47-850C-67E1D89CE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EB955-8335-4C41-B2E8-FDAC1B24467E}"/>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18206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B89F-641D-C647-98EE-A4F08FAC8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DDEAF2-704C-F64E-8DED-97063EAD1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4173D-151B-B846-94D6-C03707119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FEDFA-0AFE-3149-8D6C-B02B3460CAC4}"/>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FBFC9BA2-96D3-B54F-8E26-5AD3B0EBC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B6608-EB71-E348-A099-9E3B00EBF53A}"/>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23288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F4D3-669F-6C4B-BFAE-F89B3EC4D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F8C90-FB7D-7B4B-A534-535E171AD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B5548-7F2F-F042-8F8E-AE014B642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06D4F-E74A-C240-9D12-EC84ECBE0C2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7C0EEEFA-E260-E84B-9F65-E1D2EEB55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A6D9-A3B9-874E-B889-8894C5EA206F}"/>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09643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E4E06-3A59-434E-B03C-7105A5717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676D1-4100-DE43-B775-9E7CB9915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FB364-2890-014A-842E-7519E13DB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9C617DEE-AA45-244B-96E9-0CCE565CC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1B434-F51B-6044-A64E-18C9B4E76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30802-6980-5745-B344-147CB99D2C11}" type="slidenum">
              <a:rPr lang="en-US" smtClean="0"/>
              <a:t>‹#›</a:t>
            </a:fld>
            <a:endParaRPr lang="en-US"/>
          </a:p>
        </p:txBody>
      </p:sp>
    </p:spTree>
    <p:extLst>
      <p:ext uri="{BB962C8B-B14F-4D97-AF65-F5344CB8AC3E}">
        <p14:creationId xmlns:p14="http://schemas.microsoft.com/office/powerpoint/2010/main" val="117925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1C4C7FE-1D8F-4547-9829-BF9F03619546}"/>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458200" y="6373416"/>
            <a:ext cx="2895600" cy="376574"/>
          </a:xfrm>
          <a:prstGeom prst="rect">
            <a:avLst/>
          </a:prstGeom>
        </p:spPr>
      </p:pic>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304800" y="6248400"/>
            <a:ext cx="1158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1697DF95-EDA4-E44A-A39E-4871BA8F9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schemeClr val="accent2"/>
                </a:solidFill>
              </a:rPr>
              <a:t>Network To Code - Confidential</a:t>
            </a:r>
            <a:endParaRPr lang="en-US" dirty="0">
              <a:solidFill>
                <a:schemeClr val="accent2"/>
              </a:solidFill>
            </a:endParaRPr>
          </a:p>
        </p:txBody>
      </p:sp>
      <p:sp>
        <p:nvSpPr>
          <p:cNvPr id="13" name="Slide Number Placeholder 12">
            <a:extLst>
              <a:ext uri="{FF2B5EF4-FFF2-40B4-BE49-F238E27FC236}">
                <a16:creationId xmlns:a16="http://schemas.microsoft.com/office/drawing/2014/main" id="{08DB15A4-C86C-9B4E-82DD-4268F6071B5E}"/>
              </a:ext>
            </a:extLst>
          </p:cNvPr>
          <p:cNvSpPr>
            <a:spLocks noGrp="1"/>
          </p:cNvSpPr>
          <p:nvPr>
            <p:ph type="sldNum" sz="quarter" idx="4"/>
          </p:nvPr>
        </p:nvSpPr>
        <p:spPr>
          <a:xfrm>
            <a:off x="11353800" y="6356350"/>
            <a:ext cx="457200" cy="365125"/>
          </a:xfrm>
          <a:prstGeom prst="rect">
            <a:avLst/>
          </a:prstGeom>
        </p:spPr>
        <p:txBody>
          <a:bodyPr vert="horz" lIns="91440" tIns="45720" rIns="91440" bIns="45720" rtlCol="0" anchor="ctr"/>
          <a:lstStyle>
            <a:lvl1pPr algn="r">
              <a:defRPr sz="1200">
                <a:solidFill>
                  <a:schemeClr val="tx2"/>
                </a:solidFill>
              </a:defRPr>
            </a:lvl1pPr>
          </a:lstStyle>
          <a:p>
            <a:fld id="{25432005-F95C-1042-B169-0520854A0B2A}" type="slidenum">
              <a:rPr lang="en-US" smtClean="0"/>
              <a:pPr/>
              <a:t>‹#›</a:t>
            </a:fld>
            <a:endParaRPr lang="en-US" dirty="0"/>
          </a:p>
        </p:txBody>
      </p:sp>
      <p:sp>
        <p:nvSpPr>
          <p:cNvPr id="14" name="Date Placeholder 13">
            <a:extLst>
              <a:ext uri="{FF2B5EF4-FFF2-40B4-BE49-F238E27FC236}">
                <a16:creationId xmlns:a16="http://schemas.microsoft.com/office/drawing/2014/main" id="{20C6099A-1557-4647-A1D5-E62BA53911BA}"/>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lstStyle>
            <a:lvl1pPr algn="l">
              <a:defRPr sz="1200">
                <a:solidFill>
                  <a:schemeClr val="tx2"/>
                </a:solidFill>
              </a:defRPr>
            </a:lvl1p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Tree>
    <p:extLst>
      <p:ext uri="{BB962C8B-B14F-4D97-AF65-F5344CB8AC3E}">
        <p14:creationId xmlns:p14="http://schemas.microsoft.com/office/powerpoint/2010/main" val="1162533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hdr="0"/>
  <p:txStyles>
    <p:titleStyle>
      <a:lvl1pPr algn="ctr" defTabSz="914400" rtl="0" eaLnBrk="1" latinLnBrk="0" hangingPunct="1">
        <a:spcBef>
          <a:spcPct val="0"/>
        </a:spcBef>
        <a:buNone/>
        <a:defRPr sz="4400" kern="1200">
          <a:solidFill>
            <a:schemeClr val="accent1"/>
          </a:solidFill>
          <a:latin typeface="Palatino Linotyp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whitej6/meetup_demo" TargetMode="External"/><Relationship Id="rId2" Type="http://schemas.openxmlformats.org/officeDocument/2006/relationships/hyperlink" Target="https://github.com/whitej6/Demo_Repo"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31D8-4317-8B4E-8BF7-BB3ED3F307BE}"/>
              </a:ext>
            </a:extLst>
          </p:cNvPr>
          <p:cNvSpPr>
            <a:spLocks noGrp="1"/>
          </p:cNvSpPr>
          <p:nvPr>
            <p:ph type="ctrTitle"/>
          </p:nvPr>
        </p:nvSpPr>
        <p:spPr/>
        <p:txBody>
          <a:bodyPr anchor="ctr">
            <a:normAutofit/>
          </a:bodyPr>
          <a:lstStyle/>
          <a:p>
            <a:r>
              <a:rPr lang="en-US" sz="5400" dirty="0"/>
              <a:t>AWX Python VENVs as Code </a:t>
            </a:r>
          </a:p>
        </p:txBody>
      </p:sp>
      <p:sp>
        <p:nvSpPr>
          <p:cNvPr id="3" name="Subtitle 2">
            <a:extLst>
              <a:ext uri="{FF2B5EF4-FFF2-40B4-BE49-F238E27FC236}">
                <a16:creationId xmlns:a16="http://schemas.microsoft.com/office/drawing/2014/main" id="{17551EBB-DC01-A544-A700-F2A281FA07B6}"/>
              </a:ext>
            </a:extLst>
          </p:cNvPr>
          <p:cNvSpPr>
            <a:spLocks noGrp="1"/>
          </p:cNvSpPr>
          <p:nvPr>
            <p:ph type="subTitle" idx="1"/>
          </p:nvPr>
        </p:nvSpPr>
        <p:spPr/>
        <p:txBody>
          <a:bodyPr/>
          <a:lstStyle/>
          <a:p>
            <a:r>
              <a:rPr lang="en-US" dirty="0"/>
              <a:t>A simple scalable solution for managing python virtual environments within AWX.</a:t>
            </a:r>
          </a:p>
        </p:txBody>
      </p:sp>
      <p:pic>
        <p:nvPicPr>
          <p:cNvPr id="4" name="Picture 3">
            <a:extLst>
              <a:ext uri="{FF2B5EF4-FFF2-40B4-BE49-F238E27FC236}">
                <a16:creationId xmlns:a16="http://schemas.microsoft.com/office/drawing/2014/main" id="{11D44F75-D7AC-5D4D-9B72-E36D03EF8A5B}"/>
              </a:ext>
            </a:extLst>
          </p:cNvPr>
          <p:cNvPicPr>
            <a:picLocks noChangeAspect="1"/>
          </p:cNvPicPr>
          <p:nvPr/>
        </p:nvPicPr>
        <p:blipFill>
          <a:blip r:embed="rId2"/>
          <a:stretch>
            <a:fillRect/>
          </a:stretch>
        </p:blipFill>
        <p:spPr>
          <a:xfrm>
            <a:off x="5289550" y="4781550"/>
            <a:ext cx="1612900" cy="952500"/>
          </a:xfrm>
          <a:prstGeom prst="rect">
            <a:avLst/>
          </a:prstGeom>
        </p:spPr>
      </p:pic>
    </p:spTree>
    <p:extLst>
      <p:ext uri="{BB962C8B-B14F-4D97-AF65-F5344CB8AC3E}">
        <p14:creationId xmlns:p14="http://schemas.microsoft.com/office/powerpoint/2010/main" val="39050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Ansible</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id="{1C1AFE7E-6C71-411D-B7FA-CE46AAC046B5}"/>
              </a:ext>
            </a:extLst>
          </p:cNvPr>
          <p:cNvSpPr>
            <a:spLocks noGrp="1"/>
          </p:cNvSpPr>
          <p:nvPr>
            <p:ph idx="1"/>
          </p:nvPr>
        </p:nvSpPr>
        <p:spPr/>
        <p:txBody>
          <a:bodyPr>
            <a:normAutofit lnSpcReduction="10000"/>
          </a:bodyPr>
          <a:lstStyle/>
          <a:p>
            <a:pPr marL="0" indent="0">
              <a:buNone/>
            </a:pPr>
            <a:r>
              <a:rPr lang="en-US" dirty="0"/>
              <a:t>Ansible is a radically simple IT automation engine that automates cloud provisioning, configuration management, application deployment, intra-service orchestration, and many other IT needs.</a:t>
            </a:r>
          </a:p>
          <a:p>
            <a:pPr marL="0" indent="0">
              <a:buNone/>
            </a:pPr>
            <a:endParaRPr lang="en-US" dirty="0"/>
          </a:p>
          <a:p>
            <a:pPr marL="0" indent="0">
              <a:buNone/>
            </a:pPr>
            <a:r>
              <a:rPr lang="en-US" dirty="0"/>
              <a:t>Designed for multi-tier deployments since day one, Ansible models your IT infrastructure by describing how all of your systems inter-relate, rather than just managing one system at a time.</a:t>
            </a:r>
          </a:p>
        </p:txBody>
      </p:sp>
    </p:spTree>
    <p:extLst>
      <p:ext uri="{BB962C8B-B14F-4D97-AF65-F5344CB8AC3E}">
        <p14:creationId xmlns:p14="http://schemas.microsoft.com/office/powerpoint/2010/main" val="27719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AWX</a:t>
            </a:r>
          </a:p>
        </p:txBody>
      </p:sp>
      <p:sp>
        <p:nvSpPr>
          <p:cNvPr id="3" name="Content Placeholder 2"/>
          <p:cNvSpPr>
            <a:spLocks noGrp="1"/>
          </p:cNvSpPr>
          <p:nvPr>
            <p:ph idx="1"/>
          </p:nvPr>
        </p:nvSpPr>
        <p:spPr/>
        <p:txBody>
          <a:bodyPr>
            <a:normAutofit/>
          </a:bodyPr>
          <a:lstStyle/>
          <a:p>
            <a:pPr marL="0" indent="0">
              <a:buNone/>
            </a:pPr>
            <a:r>
              <a:rPr lang="en-US" dirty="0"/>
              <a:t>AWX is an open source web application that provides a user interface, REST API, and task engine for Ansible. It's the open source version of the Ansible Tower. The AWX allows you to manage Ansible playbooks, inventories, and schedule jobs to run using the web interface.</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spTree>
    <p:extLst>
      <p:ext uri="{BB962C8B-B14F-4D97-AF65-F5344CB8AC3E}">
        <p14:creationId xmlns:p14="http://schemas.microsoft.com/office/powerpoint/2010/main" val="95326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Ansible Compared to Python</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953F1D6A-A9F8-0947-BA51-DF07B51277C0}"/>
              </a:ext>
            </a:extLst>
          </p:cNvPr>
          <p:cNvPicPr>
            <a:picLocks noChangeAspect="1"/>
          </p:cNvPicPr>
          <p:nvPr/>
        </p:nvPicPr>
        <p:blipFill>
          <a:blip r:embed="rId2"/>
          <a:stretch>
            <a:fillRect/>
          </a:stretch>
        </p:blipFill>
        <p:spPr>
          <a:xfrm>
            <a:off x="609600" y="2235200"/>
            <a:ext cx="4546600" cy="2387600"/>
          </a:xfrm>
          <a:prstGeom prst="rect">
            <a:avLst/>
          </a:prstGeom>
        </p:spPr>
      </p:pic>
      <p:pic>
        <p:nvPicPr>
          <p:cNvPr id="8" name="Picture 7">
            <a:extLst>
              <a:ext uri="{FF2B5EF4-FFF2-40B4-BE49-F238E27FC236}">
                <a16:creationId xmlns:a16="http://schemas.microsoft.com/office/drawing/2014/main" id="{B60E3E44-E0C8-3649-B15A-5C99F51E2914}"/>
              </a:ext>
            </a:extLst>
          </p:cNvPr>
          <p:cNvPicPr>
            <a:picLocks noChangeAspect="1"/>
          </p:cNvPicPr>
          <p:nvPr/>
        </p:nvPicPr>
        <p:blipFill>
          <a:blip r:embed="rId3"/>
          <a:stretch>
            <a:fillRect/>
          </a:stretch>
        </p:blipFill>
        <p:spPr>
          <a:xfrm>
            <a:off x="5803900" y="2444750"/>
            <a:ext cx="5778500" cy="1968500"/>
          </a:xfrm>
          <a:prstGeom prst="rect">
            <a:avLst/>
          </a:prstGeom>
        </p:spPr>
      </p:pic>
    </p:spTree>
    <p:extLst>
      <p:ext uri="{BB962C8B-B14F-4D97-AF65-F5344CB8AC3E}">
        <p14:creationId xmlns:p14="http://schemas.microsoft.com/office/powerpoint/2010/main" val="249915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Environment Definition</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DA9AE68B-80CF-D540-A9CB-7A53874C0A03}"/>
              </a:ext>
            </a:extLst>
          </p:cNvPr>
          <p:cNvPicPr>
            <a:picLocks noChangeAspect="1"/>
          </p:cNvPicPr>
          <p:nvPr/>
        </p:nvPicPr>
        <p:blipFill>
          <a:blip r:embed="rId2"/>
          <a:stretch>
            <a:fillRect/>
          </a:stretch>
        </p:blipFill>
        <p:spPr>
          <a:xfrm>
            <a:off x="3588203" y="2075586"/>
            <a:ext cx="5015593" cy="2706828"/>
          </a:xfrm>
          <a:prstGeom prst="rect">
            <a:avLst/>
          </a:prstGeom>
        </p:spPr>
      </p:pic>
    </p:spTree>
    <p:extLst>
      <p:ext uri="{BB962C8B-B14F-4D97-AF65-F5344CB8AC3E}">
        <p14:creationId xmlns:p14="http://schemas.microsoft.com/office/powerpoint/2010/main" val="19524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Configuration Sample</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2638D9D2-9D10-224A-9D96-289481AA2C61}"/>
              </a:ext>
            </a:extLst>
          </p:cNvPr>
          <p:cNvPicPr>
            <a:picLocks noChangeAspect="1"/>
          </p:cNvPicPr>
          <p:nvPr/>
        </p:nvPicPr>
        <p:blipFill>
          <a:blip r:embed="rId2"/>
          <a:stretch>
            <a:fillRect/>
          </a:stretch>
        </p:blipFill>
        <p:spPr>
          <a:xfrm>
            <a:off x="2682421" y="1631785"/>
            <a:ext cx="6827157" cy="3594430"/>
          </a:xfrm>
          <a:prstGeom prst="rect">
            <a:avLst/>
          </a:prstGeom>
        </p:spPr>
      </p:pic>
    </p:spTree>
    <p:extLst>
      <p:ext uri="{BB962C8B-B14F-4D97-AF65-F5344CB8AC3E}">
        <p14:creationId xmlns:p14="http://schemas.microsoft.com/office/powerpoint/2010/main" val="33683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a:t>
            </a:r>
          </a:p>
        </p:txBody>
      </p:sp>
      <p:sp>
        <p:nvSpPr>
          <p:cNvPr id="3" name="Content Placeholder 2"/>
          <p:cNvSpPr>
            <a:spLocks noGrp="1"/>
          </p:cNvSpPr>
          <p:nvPr>
            <p:ph idx="1"/>
          </p:nvPr>
        </p:nvSpPr>
        <p:spPr/>
        <p:txBody>
          <a:bodyPr>
            <a:normAutofit/>
          </a:bodyPr>
          <a:lstStyle/>
          <a:p>
            <a:pPr marL="0" indent="0">
              <a:buNone/>
            </a:pPr>
            <a:r>
              <a:rPr lang="en-US" dirty="0"/>
              <a:t>Playbook Repo </a:t>
            </a:r>
          </a:p>
          <a:p>
            <a:pPr marL="0" indent="0">
              <a:buNone/>
            </a:pPr>
            <a:r>
              <a:rPr lang="en-US" dirty="0">
                <a:hlinkClick r:id="rId2"/>
              </a:rPr>
              <a:t>https://</a:t>
            </a:r>
            <a:r>
              <a:rPr lang="en-US" dirty="0" err="1">
                <a:hlinkClick r:id="rId2"/>
              </a:rPr>
              <a:t>github.com</a:t>
            </a:r>
            <a:r>
              <a:rPr lang="en-US" dirty="0">
                <a:hlinkClick r:id="rId2"/>
              </a:rPr>
              <a:t>/whitej6/</a:t>
            </a:r>
            <a:r>
              <a:rPr lang="en-US" dirty="0" err="1">
                <a:hlinkClick r:id="rId2"/>
              </a:rPr>
              <a:t>Demo_Repo</a:t>
            </a:r>
            <a:endParaRPr lang="en-US" dirty="0"/>
          </a:p>
          <a:p>
            <a:pPr marL="0" indent="0">
              <a:buNone/>
            </a:pPr>
            <a:endParaRPr lang="en-US" dirty="0"/>
          </a:p>
          <a:p>
            <a:pPr marL="0" indent="0">
              <a:buNone/>
            </a:pPr>
            <a:r>
              <a:rPr lang="en-US" dirty="0"/>
              <a:t>AWX Deployment Repo</a:t>
            </a:r>
          </a:p>
          <a:p>
            <a:pPr marL="0" indent="0">
              <a:buNone/>
            </a:pPr>
            <a:r>
              <a:rPr lang="en-US" dirty="0">
                <a:hlinkClick r:id="rId3"/>
              </a:rPr>
              <a:t>https://github.com/whitej6/meetup_demo</a:t>
            </a:r>
            <a:r>
              <a:rPr lang="en-US" dirty="0"/>
              <a:t> </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spTree>
    <p:extLst>
      <p:ext uri="{BB962C8B-B14F-4D97-AF65-F5344CB8AC3E}">
        <p14:creationId xmlns:p14="http://schemas.microsoft.com/office/powerpoint/2010/main" val="22645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2567E7"/>
      </a:accent1>
      <a:accent2>
        <a:srgbClr val="EF8934"/>
      </a:accent2>
      <a:accent3>
        <a:srgbClr val="A5A5A5"/>
      </a:accent3>
      <a:accent4>
        <a:srgbClr val="FFC000"/>
      </a:accent4>
      <a:accent5>
        <a:srgbClr val="3A8EF4"/>
      </a:accent5>
      <a:accent6>
        <a:srgbClr val="70AD47"/>
      </a:accent6>
      <a:hlink>
        <a:srgbClr val="0563C1"/>
      </a:hlink>
      <a:folHlink>
        <a:srgbClr val="954F72"/>
      </a:folHlink>
    </a:clrScheme>
    <a:fontScheme name="Yotta SOW">
      <a:majorFont>
        <a:latin typeface="Cambria"/>
        <a:ea typeface=""/>
        <a:cs typeface=""/>
      </a:majorFont>
      <a:minorFont>
        <a:latin typeface="Calibri"/>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TC_theme_dark_grey" id="{31CBCA52-8A49-3B4F-A04E-CA789E2BEA99}" vid="{28B1F7A3-8A96-0C4F-9694-63D0D2CC12E9}"/>
    </a:ext>
  </a:extLst>
</a:theme>
</file>

<file path=docProps/app.xml><?xml version="1.0" encoding="utf-8"?>
<Properties xmlns="http://schemas.openxmlformats.org/officeDocument/2006/extended-properties" xmlns:vt="http://schemas.openxmlformats.org/officeDocument/2006/docPropsVTypes">
  <TotalTime>582</TotalTime>
  <Words>160</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Cambria</vt:lpstr>
      <vt:lpstr>Palatino Linotype</vt:lpstr>
      <vt:lpstr>Office Theme</vt:lpstr>
      <vt:lpstr>1_Office Theme</vt:lpstr>
      <vt:lpstr>AWX Python VENVs as Code </vt:lpstr>
      <vt:lpstr>What is Ansible</vt:lpstr>
      <vt:lpstr>What is AWX</vt:lpstr>
      <vt:lpstr>Ansible Compared to Python</vt:lpstr>
      <vt:lpstr>Virtual Environment Definition</vt:lpstr>
      <vt:lpstr>Deployment Configuration Sample</vt:lpstr>
      <vt:lpstr>Repositories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AWX Python VENVs as Code </dc:title>
  <dc:creator>yoyoman247@yahoo.com</dc:creator>
  <cp:lastModifiedBy>yoyoman247@yahoo.com</cp:lastModifiedBy>
  <cp:revision>8</cp:revision>
  <dcterms:created xsi:type="dcterms:W3CDTF">2019-08-20T12:23:12Z</dcterms:created>
  <dcterms:modified xsi:type="dcterms:W3CDTF">2019-08-20T22:10:08Z</dcterms:modified>
</cp:coreProperties>
</file>