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0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D946-5439-485A-9DD2-AD2328FE3A1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DF62-3805-4CE4-9D72-1CB74BBBD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06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D946-5439-485A-9DD2-AD2328FE3A1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DF62-3805-4CE4-9D72-1CB74BBBD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88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D946-5439-485A-9DD2-AD2328FE3A1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DF62-3805-4CE4-9D72-1CB74BBBD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06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D946-5439-485A-9DD2-AD2328FE3A1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DF62-3805-4CE4-9D72-1CB74BBBD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44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D946-5439-485A-9DD2-AD2328FE3A1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DF62-3805-4CE4-9D72-1CB74BBBD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1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D946-5439-485A-9DD2-AD2328FE3A1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DF62-3805-4CE4-9D72-1CB74BBBD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7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D946-5439-485A-9DD2-AD2328FE3A1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DF62-3805-4CE4-9D72-1CB74BBBD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89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D946-5439-485A-9DD2-AD2328FE3A1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DF62-3805-4CE4-9D72-1CB74BBBD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76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D946-5439-485A-9DD2-AD2328FE3A1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DF62-3805-4CE4-9D72-1CB74BBBD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5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D946-5439-485A-9DD2-AD2328FE3A1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DF62-3805-4CE4-9D72-1CB74BBBD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06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D946-5439-485A-9DD2-AD2328FE3A1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DF62-3805-4CE4-9D72-1CB74BBBD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89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8D946-5439-485A-9DD2-AD2328FE3A1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9DF62-3805-4CE4-9D72-1CB74BBBD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63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5660" y="505895"/>
            <a:ext cx="1021658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/>
              <a:t>1. 원본 </a:t>
            </a:r>
            <a:r>
              <a:rPr lang="ko-KR" altLang="en-US" sz="2400" dirty="0" err="1" smtClean="0"/>
              <a:t>train.csv</a:t>
            </a:r>
            <a:r>
              <a:rPr lang="ko-KR" altLang="en-US" sz="2400" dirty="0" smtClean="0"/>
              <a:t> --&gt; </a:t>
            </a:r>
            <a:r>
              <a:rPr lang="ko-KR" altLang="en-US" sz="2400" dirty="0" err="1" smtClean="0"/>
              <a:t>sliding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window</a:t>
            </a:r>
            <a:r>
              <a:rPr lang="ko-KR" altLang="en-US" sz="2400" dirty="0" smtClean="0"/>
              <a:t> 로 </a:t>
            </a:r>
            <a:r>
              <a:rPr lang="ko-KR" altLang="en-US" sz="2400" dirty="0" err="1" smtClean="0"/>
              <a:t>roberta-large</a:t>
            </a:r>
            <a:r>
              <a:rPr lang="ko-KR" altLang="en-US" sz="2400" dirty="0" smtClean="0"/>
              <a:t> </a:t>
            </a:r>
            <a:r>
              <a:rPr lang="en-US" altLang="ko-KR" sz="2400" dirty="0" err="1" smtClean="0"/>
              <a:t>lora</a:t>
            </a:r>
            <a:r>
              <a:rPr lang="en-US" altLang="ko-KR" sz="2400" dirty="0" smtClean="0"/>
              <a:t> fine-tuning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학습 ( 0.89 ~ 0.9 )</a:t>
            </a:r>
          </a:p>
          <a:p>
            <a:r>
              <a:rPr lang="ko-KR" altLang="en-US" sz="2400" dirty="0" smtClean="0"/>
              <a:t>2. 원본 </a:t>
            </a:r>
            <a:r>
              <a:rPr lang="ko-KR" altLang="en-US" sz="2400" dirty="0" err="1" smtClean="0"/>
              <a:t>train.csv</a:t>
            </a:r>
            <a:r>
              <a:rPr lang="ko-KR" altLang="en-US" sz="2400" dirty="0" smtClean="0"/>
              <a:t> --&gt; </a:t>
            </a:r>
            <a:r>
              <a:rPr lang="ko-KR" altLang="en-US" sz="2400" dirty="0" err="1" smtClean="0"/>
              <a:t>paragraph</a:t>
            </a:r>
            <a:r>
              <a:rPr lang="ko-KR" altLang="en-US" sz="2400" dirty="0" smtClean="0"/>
              <a:t> 단위 (\</a:t>
            </a:r>
            <a:r>
              <a:rPr lang="ko-KR" altLang="en-US" sz="2400" dirty="0" err="1" smtClean="0"/>
              <a:t>n</a:t>
            </a:r>
            <a:r>
              <a:rPr lang="ko-KR" altLang="en-US" sz="2400" dirty="0" smtClean="0"/>
              <a:t> 기준) </a:t>
            </a:r>
            <a:r>
              <a:rPr lang="ko-KR" altLang="en-US" sz="2400" dirty="0" err="1" smtClean="0"/>
              <a:t>으로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cut</a:t>
            </a:r>
            <a:r>
              <a:rPr lang="ko-KR" altLang="en-US" sz="2400" dirty="0" smtClean="0"/>
              <a:t> 후 </a:t>
            </a:r>
            <a:r>
              <a:rPr lang="ko-KR" altLang="en-US" sz="2400" dirty="0" err="1" smtClean="0"/>
              <a:t>1번의</a:t>
            </a:r>
            <a:r>
              <a:rPr lang="ko-KR" altLang="en-US" sz="2400" dirty="0" smtClean="0"/>
              <a:t> 모델로 </a:t>
            </a:r>
            <a:r>
              <a:rPr lang="ko-KR" altLang="en-US" sz="2400" dirty="0" err="1" smtClean="0"/>
              <a:t>pseudo-labeling</a:t>
            </a:r>
            <a:endParaRPr lang="ko-KR" altLang="en-US" sz="2400" dirty="0" smtClean="0"/>
          </a:p>
          <a:p>
            <a:r>
              <a:rPr lang="ko-KR" altLang="en-US" sz="2400" dirty="0" smtClean="0"/>
              <a:t>3. </a:t>
            </a:r>
            <a:r>
              <a:rPr lang="ko-KR" altLang="en-US" sz="2400" dirty="0" err="1" smtClean="0"/>
              <a:t>pseudo-labeling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csv</a:t>
            </a:r>
            <a:r>
              <a:rPr lang="ko-KR" altLang="en-US" sz="2400" dirty="0" smtClean="0"/>
              <a:t> 의 </a:t>
            </a:r>
            <a:r>
              <a:rPr lang="ko-KR" altLang="en-US" sz="2400" dirty="0" err="1" smtClean="0"/>
              <a:t>minimum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text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length</a:t>
            </a:r>
            <a:r>
              <a:rPr lang="ko-KR" altLang="en-US" sz="2400" dirty="0" smtClean="0"/>
              <a:t> 기준으로 </a:t>
            </a:r>
            <a:r>
              <a:rPr lang="ko-KR" altLang="en-US" sz="2400" dirty="0" err="1" smtClean="0"/>
              <a:t>filtering</a:t>
            </a:r>
            <a:endParaRPr lang="ko-KR" altLang="en-US" sz="2400" dirty="0" smtClean="0"/>
          </a:p>
          <a:p>
            <a:r>
              <a:rPr lang="ko-KR" altLang="en-US" sz="2400" dirty="0" smtClean="0"/>
              <a:t>4. </a:t>
            </a:r>
            <a:r>
              <a:rPr lang="ko-KR" altLang="en-US" sz="2400" dirty="0" err="1" smtClean="0"/>
              <a:t>gemma</a:t>
            </a:r>
            <a:r>
              <a:rPr lang="ko-KR" altLang="en-US" sz="2400" dirty="0" smtClean="0"/>
              <a:t> 모델을 사용하여 </a:t>
            </a:r>
            <a:r>
              <a:rPr lang="ko-KR" altLang="en-US" sz="2400" dirty="0" err="1" smtClean="0"/>
              <a:t>augmentation</a:t>
            </a:r>
            <a:r>
              <a:rPr lang="ko-KR" altLang="en-US" sz="2400" dirty="0" smtClean="0"/>
              <a:t> ( </a:t>
            </a:r>
            <a:r>
              <a:rPr lang="ko-KR" altLang="en-US" sz="2400" dirty="0" err="1" smtClean="0"/>
              <a:t>pseudo-labeling</a:t>
            </a:r>
            <a:r>
              <a:rPr lang="ko-KR" altLang="en-US" sz="2400" dirty="0" smtClean="0"/>
              <a:t> 과 상관없이 항상 1 )</a:t>
            </a:r>
          </a:p>
          <a:p>
            <a:r>
              <a:rPr lang="ko-KR" altLang="en-US" sz="2400" dirty="0" smtClean="0"/>
              <a:t>5. 6:1 의 비율에 맞게 </a:t>
            </a:r>
            <a:r>
              <a:rPr lang="ko-KR" altLang="en-US" sz="2400" dirty="0" err="1" smtClean="0"/>
              <a:t>label</a:t>
            </a:r>
            <a:r>
              <a:rPr lang="ko-KR" altLang="en-US" sz="2400" dirty="0" smtClean="0"/>
              <a:t> 0 </a:t>
            </a:r>
            <a:r>
              <a:rPr lang="ko-KR" altLang="en-US" sz="2400" dirty="0" err="1" smtClean="0"/>
              <a:t>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under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sampling</a:t>
            </a:r>
            <a:r>
              <a:rPr lang="ko-KR" altLang="en-US" sz="2400" dirty="0" smtClean="0"/>
              <a:t> ( 원래는 </a:t>
            </a:r>
            <a:r>
              <a:rPr lang="en-US" altLang="ko-KR" sz="2400" dirty="0" smtClean="0"/>
              <a:t>23</a:t>
            </a:r>
            <a:r>
              <a:rPr lang="ko-KR" altLang="en-US" sz="2400" dirty="0" smtClean="0"/>
              <a:t> : 1 + @ )</a:t>
            </a:r>
          </a:p>
          <a:p>
            <a:r>
              <a:rPr lang="ko-KR" altLang="en-US" sz="2400" dirty="0" smtClean="0"/>
              <a:t>6. 최종적인 </a:t>
            </a:r>
            <a:r>
              <a:rPr lang="ko-KR" altLang="en-US" sz="2400" dirty="0" err="1" smtClean="0"/>
              <a:t>csv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를</a:t>
            </a:r>
            <a:r>
              <a:rPr lang="ko-KR" altLang="en-US" sz="2400" dirty="0" smtClean="0"/>
              <a:t> 통해 모델 </a:t>
            </a:r>
            <a:r>
              <a:rPr lang="ko-KR" altLang="en-US" sz="2400" dirty="0" err="1" smtClean="0"/>
              <a:t>3개</a:t>
            </a:r>
            <a:r>
              <a:rPr lang="ko-KR" altLang="en-US" sz="2400" dirty="0" smtClean="0"/>
              <a:t> 학습 (</a:t>
            </a:r>
            <a:r>
              <a:rPr lang="ko-KR" altLang="en-US" sz="2400" dirty="0" err="1" smtClean="0"/>
              <a:t>roberta-large</a:t>
            </a:r>
            <a:r>
              <a:rPr lang="ko-KR" altLang="en-US" sz="2400" dirty="0" smtClean="0"/>
              <a:t> 0.929, </a:t>
            </a:r>
            <a:r>
              <a:rPr lang="ko-KR" altLang="en-US" sz="2400" dirty="0" err="1" smtClean="0"/>
              <a:t>kobigbird</a:t>
            </a:r>
            <a:r>
              <a:rPr lang="ko-KR" altLang="en-US" sz="2400" dirty="0" smtClean="0"/>
              <a:t> 0.925, </a:t>
            </a:r>
            <a:r>
              <a:rPr lang="ko-KR" altLang="en-US" sz="2400" dirty="0" err="1" smtClean="0"/>
              <a:t>koelectra</a:t>
            </a:r>
            <a:r>
              <a:rPr lang="ko-KR" altLang="en-US" sz="2400" dirty="0" smtClean="0"/>
              <a:t> 0.924)</a:t>
            </a:r>
          </a:p>
          <a:p>
            <a:r>
              <a:rPr lang="ko-KR" altLang="en-US" sz="2400" dirty="0" smtClean="0"/>
              <a:t>7. 위의 </a:t>
            </a:r>
            <a:r>
              <a:rPr lang="ko-KR" altLang="en-US" sz="2400" dirty="0" err="1" smtClean="0"/>
              <a:t>3개를</a:t>
            </a:r>
            <a:r>
              <a:rPr lang="ko-KR" altLang="en-US" sz="2400" dirty="0" smtClean="0"/>
              <a:t> 확률 앙상블 진행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413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cuments - Free busines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16" y="1549975"/>
            <a:ext cx="1282479" cy="128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4597" y="1049803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Original </a:t>
            </a:r>
          </a:p>
          <a:p>
            <a:pPr algn="ctr"/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Train.csv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617716" y="2078917"/>
            <a:ext cx="5903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ree Document SVG, PNG Icon, Symbol. Download Image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227" y="1488420"/>
            <a:ext cx="1331564" cy="133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427468" y="2011640"/>
            <a:ext cx="367934" cy="1054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35869" y="1047169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Sliding </a:t>
            </a:r>
          </a:p>
          <a:p>
            <a:pPr algn="ctr"/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window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3433830" y="2078917"/>
            <a:ext cx="5903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신경망 - 무료 네트워킹개 아이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077" y="1573023"/>
            <a:ext cx="1106593" cy="110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993135" y="1288680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Roberta-large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50776" y="1780510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Trainer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2735946" y="4340382"/>
            <a:ext cx="55106" cy="838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4664097" y="2819984"/>
            <a:ext cx="0" cy="4575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280784" y="3704754"/>
            <a:ext cx="8963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Inference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4664097" y="4661917"/>
            <a:ext cx="0" cy="4354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Documents - Free busines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187" y="5201573"/>
            <a:ext cx="1366665" cy="136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/>
          <p:cNvSpPr txBox="1"/>
          <p:nvPr/>
        </p:nvSpPr>
        <p:spPr>
          <a:xfrm>
            <a:off x="5855311" y="4661917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Pseudo labeling</a:t>
            </a:r>
          </a:p>
          <a:p>
            <a:pPr algn="ctr"/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Train.csv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0" name="Picture 2" descr="Documents - Free busines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71" y="3484506"/>
            <a:ext cx="1282479" cy="128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554596" y="3006722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Original </a:t>
            </a:r>
          </a:p>
          <a:p>
            <a:pPr algn="ctr"/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Train.csv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1607671" y="4013448"/>
            <a:ext cx="5903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4" descr="Free Document SVG, PNG Icon, Symbol. Download Image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82" y="3422951"/>
            <a:ext cx="1331564" cy="133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2224581" y="3031536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Paragraph</a:t>
            </a:r>
          </a:p>
          <a:p>
            <a:pPr algn="ctr"/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Cut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3423785" y="4013448"/>
            <a:ext cx="5903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H="1">
            <a:off x="2735946" y="3833672"/>
            <a:ext cx="55106" cy="838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3053600" y="3966364"/>
            <a:ext cx="55106" cy="838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H="1">
            <a:off x="3053600" y="4092230"/>
            <a:ext cx="55106" cy="838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H="1">
            <a:off x="3053600" y="4218096"/>
            <a:ext cx="55106" cy="838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6" descr="신경망 - 무료 네트워킹개 아이콘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800" y="3413067"/>
            <a:ext cx="1106593" cy="110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직선 화살표 연결선 73"/>
          <p:cNvCxnSpPr/>
          <p:nvPr/>
        </p:nvCxnSpPr>
        <p:spPr>
          <a:xfrm>
            <a:off x="5340213" y="5884905"/>
            <a:ext cx="5903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228528" y="5592721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filtering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6" name="Picture 2" descr="Documents - Free busines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161" y="5156602"/>
            <a:ext cx="1366665" cy="136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3897596" y="4630926"/>
            <a:ext cx="77777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Pseudo</a:t>
            </a:r>
          </a:p>
          <a:p>
            <a:pPr algn="ctr"/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labeling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2" name="꺾인 연결선 71"/>
          <p:cNvCxnSpPr/>
          <p:nvPr/>
        </p:nvCxnSpPr>
        <p:spPr>
          <a:xfrm flipV="1">
            <a:off x="7287687" y="3720057"/>
            <a:ext cx="1174200" cy="1824827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rtificial intelligence - Free technology ic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606" y="3089025"/>
            <a:ext cx="1360088" cy="136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/>
          <p:cNvSpPr txBox="1"/>
          <p:nvPr/>
        </p:nvSpPr>
        <p:spPr>
          <a:xfrm>
            <a:off x="7023284" y="3926391"/>
            <a:ext cx="8707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Random</a:t>
            </a:r>
          </a:p>
          <a:p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Sampling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436266" y="2893035"/>
            <a:ext cx="1306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Ko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gemma</a:t>
            </a:r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-2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93936" y="144320"/>
            <a:ext cx="214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Data pipeline</a:t>
            </a:r>
            <a:endParaRPr lang="ko-KR" altLang="en-US" sz="2400" b="1" dirty="0"/>
          </a:p>
        </p:txBody>
      </p:sp>
      <p:pic>
        <p:nvPicPr>
          <p:cNvPr id="90" name="Picture 4" descr="Free Document SVG, PNG Icon, Symbol. Download Image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389" y="3253890"/>
            <a:ext cx="775894" cy="77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4" descr="Free Document SVG, PNG Icon, Symbol. Download Image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011" y="3328257"/>
            <a:ext cx="775894" cy="77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4" descr="Free Document SVG, PNG Icon, Symbol. Download Image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633" y="3415323"/>
            <a:ext cx="775894" cy="77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직선 화살표 연결선 92"/>
          <p:cNvCxnSpPr/>
          <p:nvPr/>
        </p:nvCxnSpPr>
        <p:spPr>
          <a:xfrm>
            <a:off x="9764705" y="3719921"/>
            <a:ext cx="5903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645322" y="3422472"/>
            <a:ext cx="8290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Augment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251053" y="2815870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Augmentaion</a:t>
            </a:r>
            <a:endParaRPr lang="en-US" altLang="ko-KR" sz="12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samples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7297826" y="6022234"/>
            <a:ext cx="2669134" cy="78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Picture 2" descr="Documents - Free busines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247" y="5189353"/>
            <a:ext cx="1366665" cy="136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1" name="직선 화살표 연결선 100"/>
          <p:cNvCxnSpPr/>
          <p:nvPr/>
        </p:nvCxnSpPr>
        <p:spPr>
          <a:xfrm>
            <a:off x="10848840" y="4233263"/>
            <a:ext cx="0" cy="4575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0138999" y="4325100"/>
            <a:ext cx="696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Concat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160190" y="4732860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preprocessing</a:t>
            </a:r>
          </a:p>
          <a:p>
            <a:pPr algn="ctr"/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Train.csv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674175" y="3744229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filtering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560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936" y="144320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Model pipeline</a:t>
            </a:r>
            <a:endParaRPr lang="ko-KR" altLang="en-US" sz="2400" b="1" dirty="0"/>
          </a:p>
        </p:txBody>
      </p:sp>
      <p:pic>
        <p:nvPicPr>
          <p:cNvPr id="5" name="Picture 2" descr="Documents - Free busines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336" y="2933833"/>
            <a:ext cx="1366665" cy="136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83522" y="2382317"/>
            <a:ext cx="96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Sampling</a:t>
            </a:r>
          </a:p>
          <a:p>
            <a:pPr algn="ctr"/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Train.csv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Picture 6" descr="신경망 - 무료 네트워킹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516" y="1199298"/>
            <a:ext cx="1333843" cy="133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신경망 - 무료 네트워킹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17" y="2998501"/>
            <a:ext cx="1333843" cy="133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신경망 - 무료 네트워킹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17" y="4901133"/>
            <a:ext cx="1333843" cy="133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214199" y="947194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Roberta-large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7029" y="2728338"/>
            <a:ext cx="1011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Kobigbird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39472" y="4601130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koelectra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꺾인 연결선 14"/>
          <p:cNvCxnSpPr/>
          <p:nvPr/>
        </p:nvCxnSpPr>
        <p:spPr>
          <a:xfrm flipV="1">
            <a:off x="3915731" y="1855713"/>
            <a:ext cx="1169556" cy="1354855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>
            <a:off x="3912641" y="3976193"/>
            <a:ext cx="1149235" cy="159186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3912641" y="3586480"/>
            <a:ext cx="1065759" cy="6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Documents - Free busines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04" y="2933833"/>
            <a:ext cx="1366665" cy="136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245259" y="2382317"/>
            <a:ext cx="1377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preprocessing</a:t>
            </a:r>
          </a:p>
          <a:p>
            <a:pPr algn="ctr"/>
            <a:r>
              <a:rPr lang="en-US" altLang="ko-KR" sz="1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Train.csv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5" name="직선 화살표 연결선 24"/>
          <p:cNvCxnSpPr>
            <a:stCxn id="22" idx="3"/>
            <a:endCxn id="5" idx="1"/>
          </p:cNvCxnSpPr>
          <p:nvPr/>
        </p:nvCxnSpPr>
        <p:spPr>
          <a:xfrm>
            <a:off x="1602169" y="3617166"/>
            <a:ext cx="7761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58881" y="2998501"/>
            <a:ext cx="8194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Class</a:t>
            </a:r>
          </a:p>
          <a:p>
            <a:pPr algn="ctr"/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Balance</a:t>
            </a:r>
          </a:p>
          <a:p>
            <a:pPr algn="ctr"/>
            <a:r>
              <a:rPr lang="en-US" altLang="ko-KR" sz="1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sampling</a:t>
            </a:r>
            <a:endParaRPr lang="ko-KR" altLang="en-US" sz="1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13183" y="2120707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Trainer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77470" y="3266073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Trainer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3183" y="4608824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Trainer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2" name="Picture 2" descr="Documents - Free busines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066" y="1166288"/>
            <a:ext cx="1366665" cy="136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ocuments - Free busines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066" y="2903147"/>
            <a:ext cx="1366665" cy="136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ocuments - Free busines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066" y="4648107"/>
            <a:ext cx="1366665" cy="136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/>
          <p:cNvCxnSpPr/>
          <p:nvPr/>
        </p:nvCxnSpPr>
        <p:spPr>
          <a:xfrm flipV="1">
            <a:off x="6757674" y="1866554"/>
            <a:ext cx="1065759" cy="6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6757674" y="3613714"/>
            <a:ext cx="1065759" cy="6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6757673" y="5561152"/>
            <a:ext cx="1065759" cy="6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856778" y="1450721"/>
            <a:ext cx="8675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Test.csv</a:t>
            </a:r>
            <a:endParaRPr lang="en-US" altLang="ko-KR" sz="105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Inference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56778" y="3227081"/>
            <a:ext cx="8675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Test.csv</a:t>
            </a:r>
            <a:endParaRPr lang="en-US" altLang="ko-KR" sz="105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Inference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6778" y="5123691"/>
            <a:ext cx="8675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Test.csv</a:t>
            </a:r>
            <a:endParaRPr lang="en-US" altLang="ko-KR" sz="105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Inference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960761" y="949491"/>
            <a:ext cx="1775277" cy="5287782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9897368" y="3665422"/>
            <a:ext cx="5705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Documents - Free busines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208" y="2983815"/>
            <a:ext cx="1366665" cy="136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9736036" y="3339466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Ensemble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86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156</Words>
  <Application>Microsoft Office PowerPoint</Application>
  <PresentationFormat>와이드스크린</PresentationFormat>
  <Paragraphs>55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11</cp:revision>
  <dcterms:created xsi:type="dcterms:W3CDTF">2025-07-15T06:25:52Z</dcterms:created>
  <dcterms:modified xsi:type="dcterms:W3CDTF">2025-07-15T07:31:06Z</dcterms:modified>
</cp:coreProperties>
</file>