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265" r:id="rId3"/>
    <p:sldId id="325" r:id="rId4"/>
    <p:sldId id="310" r:id="rId5"/>
    <p:sldId id="312" r:id="rId6"/>
    <p:sldId id="311" r:id="rId7"/>
    <p:sldId id="326" r:id="rId8"/>
    <p:sldId id="327" r:id="rId9"/>
    <p:sldId id="328" r:id="rId10"/>
    <p:sldId id="313" r:id="rId11"/>
    <p:sldId id="314" r:id="rId12"/>
    <p:sldId id="316" r:id="rId13"/>
    <p:sldId id="315" r:id="rId14"/>
    <p:sldId id="317" r:id="rId15"/>
    <p:sldId id="318" r:id="rId16"/>
    <p:sldId id="321" r:id="rId17"/>
    <p:sldId id="320" r:id="rId18"/>
    <p:sldId id="319" r:id="rId19"/>
    <p:sldId id="329" r:id="rId20"/>
    <p:sldId id="322" r:id="rId21"/>
    <p:sldId id="323" r:id="rId22"/>
    <p:sldId id="324" r:id="rId23"/>
  </p:sldIdLst>
  <p:sldSz cx="12188825" cy="6858000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2" autoAdjust="0"/>
    <p:restoredTop sz="94629" autoAdjust="0"/>
  </p:normalViewPr>
  <p:slideViewPr>
    <p:cSldViewPr showGuides="1">
      <p:cViewPr varScale="1">
        <p:scale>
          <a:sx n="116" d="100"/>
          <a:sy n="116" d="100"/>
        </p:scale>
        <p:origin x="102" y="84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14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EEF685-31C9-4A14-8248-283EB54B50A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5305583-665F-49D2-91A1-1A7CF5C604E1}">
      <dgm:prSet phldrT="[Tekst]"/>
      <dgm:spPr/>
      <dgm:t>
        <a:bodyPr/>
        <a:lstStyle/>
        <a:p>
          <a:r>
            <a:rPr lang="nl-BE" b="1" dirty="0" smtClean="0"/>
            <a:t>Oogbeweging</a:t>
          </a:r>
          <a:endParaRPr lang="nl-BE" b="1" dirty="0"/>
        </a:p>
      </dgm:t>
    </dgm:pt>
    <dgm:pt modelId="{8EE2B6C8-A046-40DB-A143-326834BC2A28}" type="parTrans" cxnId="{964D8390-F752-4001-8045-EBCB8867A8E6}">
      <dgm:prSet/>
      <dgm:spPr/>
      <dgm:t>
        <a:bodyPr/>
        <a:lstStyle/>
        <a:p>
          <a:endParaRPr lang="nl-BE"/>
        </a:p>
      </dgm:t>
    </dgm:pt>
    <dgm:pt modelId="{BCF84296-7FCC-4B9F-BDF6-CB6FACF03A66}" type="sibTrans" cxnId="{964D8390-F752-4001-8045-EBCB8867A8E6}">
      <dgm:prSet/>
      <dgm:spPr/>
      <dgm:t>
        <a:bodyPr/>
        <a:lstStyle/>
        <a:p>
          <a:endParaRPr lang="nl-BE"/>
        </a:p>
      </dgm:t>
    </dgm:pt>
    <dgm:pt modelId="{827D0602-C5DB-4CB1-8FAA-556344047A38}">
      <dgm:prSet phldrT="[Tekst]"/>
      <dgm:spPr/>
      <dgm:t>
        <a:bodyPr/>
        <a:lstStyle/>
        <a:p>
          <a:r>
            <a:rPr lang="nl-BE" b="1" dirty="0" smtClean="0"/>
            <a:t>Signaalinterpretatie</a:t>
          </a:r>
          <a:endParaRPr lang="nl-BE" b="1" dirty="0"/>
        </a:p>
      </dgm:t>
    </dgm:pt>
    <dgm:pt modelId="{F4CF6BB4-FB89-49B8-823F-4FD8EE09B8BD}" type="parTrans" cxnId="{682B537B-A48E-44D9-B911-E2D51492B553}">
      <dgm:prSet/>
      <dgm:spPr/>
      <dgm:t>
        <a:bodyPr/>
        <a:lstStyle/>
        <a:p>
          <a:endParaRPr lang="nl-BE"/>
        </a:p>
      </dgm:t>
    </dgm:pt>
    <dgm:pt modelId="{DFEF5429-DCD9-4679-84ED-0C309A5A7E58}" type="sibTrans" cxnId="{682B537B-A48E-44D9-B911-E2D51492B553}">
      <dgm:prSet/>
      <dgm:spPr/>
      <dgm:t>
        <a:bodyPr/>
        <a:lstStyle/>
        <a:p>
          <a:endParaRPr lang="nl-BE"/>
        </a:p>
      </dgm:t>
    </dgm:pt>
    <dgm:pt modelId="{D0A35E71-BB5E-40CB-A8E2-CF158AE9CC5B}">
      <dgm:prSet phldrT="[Tekst]"/>
      <dgm:spPr/>
      <dgm:t>
        <a:bodyPr/>
        <a:lstStyle/>
        <a:p>
          <a:r>
            <a:rPr lang="nl-BE" b="1" dirty="0" smtClean="0"/>
            <a:t>Muisbesturing</a:t>
          </a:r>
          <a:endParaRPr lang="nl-BE" b="1" dirty="0"/>
        </a:p>
      </dgm:t>
    </dgm:pt>
    <dgm:pt modelId="{EACBA859-5123-4987-B4B9-5545EC996790}" type="parTrans" cxnId="{74177028-B137-4582-968F-798916088C49}">
      <dgm:prSet/>
      <dgm:spPr/>
      <dgm:t>
        <a:bodyPr/>
        <a:lstStyle/>
        <a:p>
          <a:endParaRPr lang="nl-BE"/>
        </a:p>
      </dgm:t>
    </dgm:pt>
    <dgm:pt modelId="{0C5BFFC2-11C1-4D48-9793-0077A04F22B6}" type="sibTrans" cxnId="{74177028-B137-4582-968F-798916088C49}">
      <dgm:prSet/>
      <dgm:spPr/>
      <dgm:t>
        <a:bodyPr/>
        <a:lstStyle/>
        <a:p>
          <a:endParaRPr lang="nl-BE"/>
        </a:p>
      </dgm:t>
    </dgm:pt>
    <dgm:pt modelId="{C78BA8E0-A0C6-49EA-92F6-5DD455370C91}">
      <dgm:prSet phldrT="[Tekst]"/>
      <dgm:spPr/>
      <dgm:t>
        <a:bodyPr/>
        <a:lstStyle/>
        <a:p>
          <a:r>
            <a:rPr lang="nl-BE" b="1" dirty="0" smtClean="0"/>
            <a:t>Leerproces</a:t>
          </a:r>
          <a:endParaRPr lang="nl-BE" b="1" dirty="0"/>
        </a:p>
      </dgm:t>
    </dgm:pt>
    <dgm:pt modelId="{96A82024-9B4C-4DBA-BA4D-422601D1BE7D}" type="parTrans" cxnId="{45ED6150-95F7-4266-B3B1-2BA502A4E9BE}">
      <dgm:prSet/>
      <dgm:spPr/>
      <dgm:t>
        <a:bodyPr/>
        <a:lstStyle/>
        <a:p>
          <a:endParaRPr lang="nl-BE"/>
        </a:p>
      </dgm:t>
    </dgm:pt>
    <dgm:pt modelId="{25149998-BD5E-49AC-AA01-ED42CA924510}" type="sibTrans" cxnId="{45ED6150-95F7-4266-B3B1-2BA502A4E9BE}">
      <dgm:prSet/>
      <dgm:spPr/>
      <dgm:t>
        <a:bodyPr/>
        <a:lstStyle/>
        <a:p>
          <a:endParaRPr lang="nl-BE"/>
        </a:p>
      </dgm:t>
    </dgm:pt>
    <dgm:pt modelId="{F5A63357-78A1-4E8D-BF01-B7FD5D587A6E}" type="pres">
      <dgm:prSet presAssocID="{62EEF685-31C9-4A14-8248-283EB54B50A5}" presName="CompostProcess" presStyleCnt="0">
        <dgm:presLayoutVars>
          <dgm:dir/>
          <dgm:resizeHandles val="exact"/>
        </dgm:presLayoutVars>
      </dgm:prSet>
      <dgm:spPr/>
    </dgm:pt>
    <dgm:pt modelId="{23341D02-1ECF-46D3-8536-BF921400A5AA}" type="pres">
      <dgm:prSet presAssocID="{62EEF685-31C9-4A14-8248-283EB54B50A5}" presName="arrow" presStyleLbl="bgShp" presStyleIdx="0" presStyleCnt="1"/>
      <dgm:spPr/>
    </dgm:pt>
    <dgm:pt modelId="{474F14C6-7E22-472D-9254-2DD4958C7E17}" type="pres">
      <dgm:prSet presAssocID="{62EEF685-31C9-4A14-8248-283EB54B50A5}" presName="linearProcess" presStyleCnt="0"/>
      <dgm:spPr/>
    </dgm:pt>
    <dgm:pt modelId="{BC581A49-E03D-429A-B2AD-C1ADA842842F}" type="pres">
      <dgm:prSet presAssocID="{E5305583-665F-49D2-91A1-1A7CF5C604E1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753515A1-549C-406C-A1CC-0CA104268998}" type="pres">
      <dgm:prSet presAssocID="{BCF84296-7FCC-4B9F-BDF6-CB6FACF03A66}" presName="sibTrans" presStyleCnt="0"/>
      <dgm:spPr/>
    </dgm:pt>
    <dgm:pt modelId="{1D66D55E-B699-4532-A698-3FDFA908C245}" type="pres">
      <dgm:prSet presAssocID="{827D0602-C5DB-4CB1-8FAA-556344047A38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4FD82316-3CD5-4511-A9BE-CAD295AA365D}" type="pres">
      <dgm:prSet presAssocID="{DFEF5429-DCD9-4679-84ED-0C309A5A7E58}" presName="sibTrans" presStyleCnt="0"/>
      <dgm:spPr/>
    </dgm:pt>
    <dgm:pt modelId="{3735DEA4-BEBB-4B6D-B852-0B1BFA707A41}" type="pres">
      <dgm:prSet presAssocID="{D0A35E71-BB5E-40CB-A8E2-CF158AE9CC5B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9283C04D-7818-47F4-9EAB-4BDEF381A842}" type="pres">
      <dgm:prSet presAssocID="{0C5BFFC2-11C1-4D48-9793-0077A04F22B6}" presName="sibTrans" presStyleCnt="0"/>
      <dgm:spPr/>
    </dgm:pt>
    <dgm:pt modelId="{F55C3694-9D54-48CE-BCE1-726046F79947}" type="pres">
      <dgm:prSet presAssocID="{C78BA8E0-A0C6-49EA-92F6-5DD455370C91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</dgm:ptLst>
  <dgm:cxnLst>
    <dgm:cxn modelId="{FDD50EA9-5EA4-4DBD-BED6-33112F404EFB}" type="presOf" srcId="{62EEF685-31C9-4A14-8248-283EB54B50A5}" destId="{F5A63357-78A1-4E8D-BF01-B7FD5D587A6E}" srcOrd="0" destOrd="0" presId="urn:microsoft.com/office/officeart/2005/8/layout/hProcess9"/>
    <dgm:cxn modelId="{C16C0257-241F-4BEF-9B3C-E7A50F5826AC}" type="presOf" srcId="{C78BA8E0-A0C6-49EA-92F6-5DD455370C91}" destId="{F55C3694-9D54-48CE-BCE1-726046F79947}" srcOrd="0" destOrd="0" presId="urn:microsoft.com/office/officeart/2005/8/layout/hProcess9"/>
    <dgm:cxn modelId="{FE7507A5-CDEF-4676-BB12-56E83CEBAB35}" type="presOf" srcId="{D0A35E71-BB5E-40CB-A8E2-CF158AE9CC5B}" destId="{3735DEA4-BEBB-4B6D-B852-0B1BFA707A41}" srcOrd="0" destOrd="0" presId="urn:microsoft.com/office/officeart/2005/8/layout/hProcess9"/>
    <dgm:cxn modelId="{16EE46EA-4B84-4FB7-8408-E19DFBF149AF}" type="presOf" srcId="{827D0602-C5DB-4CB1-8FAA-556344047A38}" destId="{1D66D55E-B699-4532-A698-3FDFA908C245}" srcOrd="0" destOrd="0" presId="urn:microsoft.com/office/officeart/2005/8/layout/hProcess9"/>
    <dgm:cxn modelId="{74177028-B137-4582-968F-798916088C49}" srcId="{62EEF685-31C9-4A14-8248-283EB54B50A5}" destId="{D0A35E71-BB5E-40CB-A8E2-CF158AE9CC5B}" srcOrd="2" destOrd="0" parTransId="{EACBA859-5123-4987-B4B9-5545EC996790}" sibTransId="{0C5BFFC2-11C1-4D48-9793-0077A04F22B6}"/>
    <dgm:cxn modelId="{AB1C61DD-2D71-496F-8F83-3E864B396E4F}" type="presOf" srcId="{E5305583-665F-49D2-91A1-1A7CF5C604E1}" destId="{BC581A49-E03D-429A-B2AD-C1ADA842842F}" srcOrd="0" destOrd="0" presId="urn:microsoft.com/office/officeart/2005/8/layout/hProcess9"/>
    <dgm:cxn modelId="{964D8390-F752-4001-8045-EBCB8867A8E6}" srcId="{62EEF685-31C9-4A14-8248-283EB54B50A5}" destId="{E5305583-665F-49D2-91A1-1A7CF5C604E1}" srcOrd="0" destOrd="0" parTransId="{8EE2B6C8-A046-40DB-A143-326834BC2A28}" sibTransId="{BCF84296-7FCC-4B9F-BDF6-CB6FACF03A66}"/>
    <dgm:cxn modelId="{45ED6150-95F7-4266-B3B1-2BA502A4E9BE}" srcId="{62EEF685-31C9-4A14-8248-283EB54B50A5}" destId="{C78BA8E0-A0C6-49EA-92F6-5DD455370C91}" srcOrd="3" destOrd="0" parTransId="{96A82024-9B4C-4DBA-BA4D-422601D1BE7D}" sibTransId="{25149998-BD5E-49AC-AA01-ED42CA924510}"/>
    <dgm:cxn modelId="{682B537B-A48E-44D9-B911-E2D51492B553}" srcId="{62EEF685-31C9-4A14-8248-283EB54B50A5}" destId="{827D0602-C5DB-4CB1-8FAA-556344047A38}" srcOrd="1" destOrd="0" parTransId="{F4CF6BB4-FB89-49B8-823F-4FD8EE09B8BD}" sibTransId="{DFEF5429-DCD9-4679-84ED-0C309A5A7E58}"/>
    <dgm:cxn modelId="{3FFBAEBC-6EDA-4CC1-87FD-340C56ACFE20}" type="presParOf" srcId="{F5A63357-78A1-4E8D-BF01-B7FD5D587A6E}" destId="{23341D02-1ECF-46D3-8536-BF921400A5AA}" srcOrd="0" destOrd="0" presId="urn:microsoft.com/office/officeart/2005/8/layout/hProcess9"/>
    <dgm:cxn modelId="{45B07CFC-CD73-4B0A-B99F-4284BDDDBF19}" type="presParOf" srcId="{F5A63357-78A1-4E8D-BF01-B7FD5D587A6E}" destId="{474F14C6-7E22-472D-9254-2DD4958C7E17}" srcOrd="1" destOrd="0" presId="urn:microsoft.com/office/officeart/2005/8/layout/hProcess9"/>
    <dgm:cxn modelId="{16AF6C15-FF3B-4C7A-AB32-F41D654D16CF}" type="presParOf" srcId="{474F14C6-7E22-472D-9254-2DD4958C7E17}" destId="{BC581A49-E03D-429A-B2AD-C1ADA842842F}" srcOrd="0" destOrd="0" presId="urn:microsoft.com/office/officeart/2005/8/layout/hProcess9"/>
    <dgm:cxn modelId="{A6818352-0522-40E0-887D-9DDA2FF4E1C0}" type="presParOf" srcId="{474F14C6-7E22-472D-9254-2DD4958C7E17}" destId="{753515A1-549C-406C-A1CC-0CA104268998}" srcOrd="1" destOrd="0" presId="urn:microsoft.com/office/officeart/2005/8/layout/hProcess9"/>
    <dgm:cxn modelId="{D515FAA8-6AA7-4EED-99E2-6029C004E18E}" type="presParOf" srcId="{474F14C6-7E22-472D-9254-2DD4958C7E17}" destId="{1D66D55E-B699-4532-A698-3FDFA908C245}" srcOrd="2" destOrd="0" presId="urn:microsoft.com/office/officeart/2005/8/layout/hProcess9"/>
    <dgm:cxn modelId="{0F570E72-4C83-4695-A866-6B1FD24F8328}" type="presParOf" srcId="{474F14C6-7E22-472D-9254-2DD4958C7E17}" destId="{4FD82316-3CD5-4511-A9BE-CAD295AA365D}" srcOrd="3" destOrd="0" presId="urn:microsoft.com/office/officeart/2005/8/layout/hProcess9"/>
    <dgm:cxn modelId="{B951411A-4E4D-4D10-B4E8-120CC69C6ABF}" type="presParOf" srcId="{474F14C6-7E22-472D-9254-2DD4958C7E17}" destId="{3735DEA4-BEBB-4B6D-B852-0B1BFA707A41}" srcOrd="4" destOrd="0" presId="urn:microsoft.com/office/officeart/2005/8/layout/hProcess9"/>
    <dgm:cxn modelId="{32AF3DD3-6C26-4E3C-9791-6333B8E91068}" type="presParOf" srcId="{474F14C6-7E22-472D-9254-2DD4958C7E17}" destId="{9283C04D-7818-47F4-9EAB-4BDEF381A842}" srcOrd="5" destOrd="0" presId="urn:microsoft.com/office/officeart/2005/8/layout/hProcess9"/>
    <dgm:cxn modelId="{1830F36B-CD2E-417A-8663-7AF177D1819B}" type="presParOf" srcId="{474F14C6-7E22-472D-9254-2DD4958C7E17}" destId="{F55C3694-9D54-48CE-BCE1-726046F79947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341D02-1ECF-46D3-8536-BF921400A5AA}">
      <dsp:nvSpPr>
        <dsp:cNvPr id="0" name=""/>
        <dsp:cNvSpPr/>
      </dsp:nvSpPr>
      <dsp:spPr>
        <a:xfrm>
          <a:off x="739882" y="0"/>
          <a:ext cx="8385331" cy="376107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581A49-E03D-429A-B2AD-C1ADA842842F}">
      <dsp:nvSpPr>
        <dsp:cNvPr id="0" name=""/>
        <dsp:cNvSpPr/>
      </dsp:nvSpPr>
      <dsp:spPr>
        <a:xfrm>
          <a:off x="348" y="1128321"/>
          <a:ext cx="2351035" cy="15044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800" b="1" kern="1200" dirty="0" smtClean="0"/>
            <a:t>Oogbeweging</a:t>
          </a:r>
          <a:endParaRPr lang="nl-BE" sz="1800" b="1" kern="1200" dirty="0"/>
        </a:p>
      </dsp:txBody>
      <dsp:txXfrm>
        <a:off x="73788" y="1201761"/>
        <a:ext cx="2204155" cy="1357548"/>
      </dsp:txXfrm>
    </dsp:sp>
    <dsp:sp modelId="{1D66D55E-B699-4532-A698-3FDFA908C245}">
      <dsp:nvSpPr>
        <dsp:cNvPr id="0" name=""/>
        <dsp:cNvSpPr/>
      </dsp:nvSpPr>
      <dsp:spPr>
        <a:xfrm>
          <a:off x="2504802" y="1128321"/>
          <a:ext cx="2351035" cy="15044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800" b="1" kern="1200" dirty="0" smtClean="0"/>
            <a:t>Signaalinterpretatie</a:t>
          </a:r>
          <a:endParaRPr lang="nl-BE" sz="1800" b="1" kern="1200" dirty="0"/>
        </a:p>
      </dsp:txBody>
      <dsp:txXfrm>
        <a:off x="2578242" y="1201761"/>
        <a:ext cx="2204155" cy="1357548"/>
      </dsp:txXfrm>
    </dsp:sp>
    <dsp:sp modelId="{3735DEA4-BEBB-4B6D-B852-0B1BFA707A41}">
      <dsp:nvSpPr>
        <dsp:cNvPr id="0" name=""/>
        <dsp:cNvSpPr/>
      </dsp:nvSpPr>
      <dsp:spPr>
        <a:xfrm>
          <a:off x="5009257" y="1128321"/>
          <a:ext cx="2351035" cy="15044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800" b="1" kern="1200" dirty="0" smtClean="0"/>
            <a:t>Muisbesturing</a:t>
          </a:r>
          <a:endParaRPr lang="nl-BE" sz="1800" b="1" kern="1200" dirty="0"/>
        </a:p>
      </dsp:txBody>
      <dsp:txXfrm>
        <a:off x="5082697" y="1201761"/>
        <a:ext cx="2204155" cy="1357548"/>
      </dsp:txXfrm>
    </dsp:sp>
    <dsp:sp modelId="{F55C3694-9D54-48CE-BCE1-726046F79947}">
      <dsp:nvSpPr>
        <dsp:cNvPr id="0" name=""/>
        <dsp:cNvSpPr/>
      </dsp:nvSpPr>
      <dsp:spPr>
        <a:xfrm>
          <a:off x="7513712" y="1128321"/>
          <a:ext cx="2351035" cy="15044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800" b="1" kern="1200" dirty="0" smtClean="0"/>
            <a:t>Leerproces</a:t>
          </a:r>
          <a:endParaRPr lang="nl-BE" sz="1800" b="1" kern="1200" dirty="0"/>
        </a:p>
      </dsp:txBody>
      <dsp:txXfrm>
        <a:off x="7587152" y="1201761"/>
        <a:ext cx="2204155" cy="13575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nl-NL" smtClean="0"/>
              <a:t>27-4-2015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nl-NL" smtClean="0"/>
              <a:t>27-4-2015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27-4-2015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27-4-2015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27-4-2015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27-4-2015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27-4-2015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27-4-2015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27-4-2015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27-4-2015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27-4-2015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pPr/>
              <a:t>27-4-2015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nl-NL" smtClean="0"/>
              <a:pPr/>
              <a:t>27-4-2015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Muisbesturing a.d.h.v. </a:t>
            </a:r>
            <a:r>
              <a:rPr lang="nl-NL" dirty="0" smtClean="0"/>
              <a:t>Elektro-oculografie</a:t>
            </a:r>
            <a:endParaRPr lang="nl-NL" dirty="0"/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837828" y="5085184"/>
            <a:ext cx="8229600" cy="1219200"/>
          </a:xfrm>
        </p:spPr>
        <p:txBody>
          <a:bodyPr/>
          <a:lstStyle/>
          <a:p>
            <a:r>
              <a:rPr lang="nl-NL" dirty="0"/>
              <a:t>Michiel Willems</a:t>
            </a:r>
          </a:p>
          <a:p>
            <a:r>
              <a:rPr lang="nl-NL" dirty="0"/>
              <a:t>Pieter Verlinden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Oplossing – Gevoeligheid Y-signaal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Prioriteit geven aan X-signaal. 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188" y="1766578"/>
            <a:ext cx="5752381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1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Oplossing – </a:t>
            </a:r>
            <a:r>
              <a:rPr lang="nl-BE" dirty="0" err="1" smtClean="0"/>
              <a:t>Blinks</a:t>
            </a:r>
            <a:r>
              <a:rPr lang="nl-BE" dirty="0" smtClean="0"/>
              <a:t/>
            </a:r>
            <a:br>
              <a:rPr lang="nl-BE" dirty="0" smtClean="0"/>
            </a:br>
            <a:endParaRPr lang="nl-BE" dirty="0"/>
          </a:p>
        </p:txBody>
      </p:sp>
      <p:pic>
        <p:nvPicPr>
          <p:cNvPr id="9" name="Tijdelijke aanduiding voor inhoud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180" y="1268760"/>
            <a:ext cx="7992207" cy="4114800"/>
          </a:xfrm>
          <a:prstGeom prst="rect">
            <a:avLst/>
          </a:prstGeom>
        </p:spPr>
      </p:pic>
      <p:sp>
        <p:nvSpPr>
          <p:cNvPr id="10" name="Tekstvak 9"/>
          <p:cNvSpPr txBox="1"/>
          <p:nvPr/>
        </p:nvSpPr>
        <p:spPr>
          <a:xfrm>
            <a:off x="837828" y="2780928"/>
            <a:ext cx="294240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nl-BE" dirty="0" smtClean="0"/>
              <a:t>Analyse Queue mechanisme:</a:t>
            </a:r>
          </a:p>
          <a:p>
            <a:pPr>
              <a:lnSpc>
                <a:spcPct val="90000"/>
              </a:lnSpc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0106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Oplossing - </a:t>
            </a:r>
            <a:r>
              <a:rPr lang="nl-BE" dirty="0" err="1" smtClean="0"/>
              <a:t>Drifting</a:t>
            </a:r>
            <a:endParaRPr lang="nl-BE" dirty="0"/>
          </a:p>
        </p:txBody>
      </p:sp>
      <p:sp>
        <p:nvSpPr>
          <p:cNvPr id="5" name="Tekstvak 4"/>
          <p:cNvSpPr txBox="1"/>
          <p:nvPr/>
        </p:nvSpPr>
        <p:spPr>
          <a:xfrm>
            <a:off x="189756" y="2862657"/>
            <a:ext cx="6120680" cy="430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nl-BE" sz="2000" dirty="0" smtClean="0"/>
              <a:t>Verschil in signaal gebruiken i.p.v. vaste waarden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nl-BE" sz="2000" dirty="0" err="1" smtClean="0"/>
              <a:t>Thresholds</a:t>
            </a:r>
            <a:r>
              <a:rPr lang="nl-BE" sz="2000" dirty="0" smtClean="0"/>
              <a:t> voor Boven-Onder en Links-Rechts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nl-BE" sz="2000" dirty="0" smtClean="0"/>
          </a:p>
          <a:p>
            <a:pPr>
              <a:lnSpc>
                <a:spcPct val="90000"/>
              </a:lnSpc>
            </a:pPr>
            <a:r>
              <a:rPr lang="nl-BE" sz="2400" b="1" dirty="0" smtClean="0"/>
              <a:t>Analyse Queue </a:t>
            </a:r>
            <a:r>
              <a:rPr lang="nl-BE" sz="2400" b="1" dirty="0" smtClean="0"/>
              <a:t>Algoritme (</a:t>
            </a:r>
            <a:r>
              <a:rPr lang="nl-BE" sz="2400" b="1" dirty="0" smtClean="0"/>
              <a:t>weg) </a:t>
            </a:r>
            <a:r>
              <a:rPr lang="nl-BE" sz="2400" b="1" dirty="0" smtClean="0"/>
              <a:t>:</a:t>
            </a:r>
            <a:endParaRPr lang="nl-BE" sz="2400" b="1" dirty="0" smtClean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nl-BE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Vul</a:t>
            </a:r>
            <a:r>
              <a:rPr lang="nl-BE" sz="2000" dirty="0" smtClean="0"/>
              <a:t> Queue tot </a:t>
            </a:r>
            <a:r>
              <a:rPr lang="nl-BE" sz="2000" i="1" dirty="0" smtClean="0"/>
              <a:t>MAX_SIZE (1sec)</a:t>
            </a:r>
            <a:endParaRPr lang="nl-BE" sz="2000" i="1" dirty="0" smtClean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nl-BE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Als</a:t>
            </a:r>
            <a:r>
              <a:rPr lang="nl-BE" sz="2000" dirty="0" smtClean="0"/>
              <a:t> </a:t>
            </a:r>
            <a:r>
              <a:rPr lang="nl-BE" sz="2000" i="1" dirty="0" smtClean="0"/>
              <a:t>MAX_SIZE</a:t>
            </a:r>
            <a:r>
              <a:rPr lang="nl-BE" sz="2000" dirty="0" smtClean="0"/>
              <a:t>: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nl-BE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nl-BE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nl-BE" sz="2000" dirty="0" err="1" smtClean="0"/>
              <a:t>left</a:t>
            </a:r>
            <a:endParaRPr lang="nl-BE" sz="2000" dirty="0" smtClean="0"/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nl-BE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Pop</a:t>
            </a:r>
            <a:r>
              <a:rPr lang="nl-BE" sz="2000" dirty="0" smtClean="0"/>
              <a:t> right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nl-BE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Calculate_State</a:t>
            </a:r>
            <a:r>
              <a:rPr lang="nl-BE" sz="2000" dirty="0" smtClean="0"/>
              <a:t>(first – last)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nl-BE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Als</a:t>
            </a:r>
            <a:r>
              <a:rPr lang="nl-BE" sz="2000" dirty="0" smtClean="0"/>
              <a:t> </a:t>
            </a:r>
            <a:r>
              <a:rPr lang="nl-BE" sz="2000" dirty="0" err="1" smtClean="0"/>
              <a:t>State_Changed</a:t>
            </a:r>
            <a:r>
              <a:rPr lang="nl-BE" sz="2000" dirty="0" smtClean="0"/>
              <a:t>:</a:t>
            </a:r>
          </a:p>
          <a:p>
            <a:pPr marL="1257300" lvl="2" indent="-342900">
              <a:lnSpc>
                <a:spcPct val="90000"/>
              </a:lnSpc>
              <a:buFont typeface="+mj-lt"/>
              <a:buAutoNum type="arabicPeriod"/>
            </a:pPr>
            <a:r>
              <a:rPr lang="nl-BE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Clear</a:t>
            </a:r>
            <a:r>
              <a:rPr lang="nl-BE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nl-BE" sz="2000" dirty="0" smtClean="0"/>
              <a:t>queue</a:t>
            </a:r>
          </a:p>
          <a:p>
            <a:pPr marL="1257300" lvl="2" indent="-342900">
              <a:lnSpc>
                <a:spcPct val="90000"/>
              </a:lnSpc>
              <a:buFont typeface="+mj-lt"/>
              <a:buAutoNum type="arabicPeriod"/>
            </a:pPr>
            <a:endParaRPr lang="nl-BE" sz="2000" dirty="0"/>
          </a:p>
          <a:p>
            <a:pPr marL="1257300" lvl="2" indent="-342900">
              <a:lnSpc>
                <a:spcPct val="90000"/>
              </a:lnSpc>
              <a:buFont typeface="+mj-lt"/>
              <a:buAutoNum type="arabicPeriod"/>
            </a:pPr>
            <a:r>
              <a:rPr lang="nl-BE" sz="2000" dirty="0" smtClean="0"/>
              <a:t>(Minder algoritmisch meer uitleg over </a:t>
            </a:r>
            <a:r>
              <a:rPr lang="nl-BE" sz="2000" dirty="0" err="1" smtClean="0"/>
              <a:t>calculate</a:t>
            </a:r>
            <a:r>
              <a:rPr lang="nl-BE" sz="2000" dirty="0" smtClean="0"/>
              <a:t> state)</a:t>
            </a:r>
            <a:endParaRPr lang="nl-BE" sz="2000" dirty="0"/>
          </a:p>
          <a:p>
            <a:pPr>
              <a:lnSpc>
                <a:spcPct val="90000"/>
              </a:lnSpc>
            </a:pPr>
            <a:endParaRPr lang="nl-BE" sz="2000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332" y="1491057"/>
            <a:ext cx="6297906" cy="4515669"/>
          </a:xfrm>
          <a:prstGeom prst="rect">
            <a:avLst/>
          </a:prstGeom>
        </p:spPr>
      </p:pic>
      <p:sp>
        <p:nvSpPr>
          <p:cNvPr id="3" name="Tekstvak 2"/>
          <p:cNvSpPr txBox="1"/>
          <p:nvPr/>
        </p:nvSpPr>
        <p:spPr>
          <a:xfrm>
            <a:off x="10046532" y="2862657"/>
            <a:ext cx="64472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nl-BE" dirty="0" smtClean="0"/>
              <a:t>1 sec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8364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Bepalen van toestand</a:t>
            </a:r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045" y="1752600"/>
            <a:ext cx="5738822" cy="4114800"/>
          </a:xfrm>
        </p:spPr>
      </p:pic>
    </p:spTree>
    <p:extLst>
      <p:ext uri="{BB962C8B-B14F-4D97-AF65-F5344CB8AC3E}">
        <p14:creationId xmlns:p14="http://schemas.microsoft.com/office/powerpoint/2010/main" val="304225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80173"/>
            <a:ext cx="8311438" cy="678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9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520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Thresholds</a:t>
            </a:r>
            <a:r>
              <a:rPr lang="nl-BE" dirty="0" smtClean="0"/>
              <a:t> bepalen	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Training</a:t>
            </a:r>
          </a:p>
          <a:p>
            <a:endParaRPr lang="nl-BE" dirty="0"/>
          </a:p>
          <a:p>
            <a:pPr marL="0" indent="0">
              <a:buNone/>
            </a:pPr>
            <a:r>
              <a:rPr lang="nl-BE" dirty="0" smtClean="0"/>
              <a:t>Trainingsalgoritme: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0430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3" y="155194"/>
            <a:ext cx="9144001" cy="1371600"/>
          </a:xfrm>
        </p:spPr>
        <p:txBody>
          <a:bodyPr/>
          <a:lstStyle/>
          <a:p>
            <a:r>
              <a:rPr lang="nl-BE" dirty="0" err="1" smtClean="0"/>
              <a:t>Thresholds</a:t>
            </a:r>
            <a:r>
              <a:rPr lang="nl-BE" dirty="0" smtClean="0"/>
              <a:t> verbeteren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532023" y="1526794"/>
            <a:ext cx="9134391" cy="4114801"/>
          </a:xfrm>
        </p:spPr>
        <p:txBody>
          <a:bodyPr/>
          <a:lstStyle/>
          <a:p>
            <a:r>
              <a:rPr lang="nl-BE" dirty="0" err="1" smtClean="0"/>
              <a:t>Threshold</a:t>
            </a:r>
            <a:r>
              <a:rPr lang="nl-BE" dirty="0" smtClean="0"/>
              <a:t> trainer (verlaging)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6" y="1988840"/>
            <a:ext cx="4464496" cy="4353602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5996519" y="1988840"/>
            <a:ext cx="4778413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nl-BE" dirty="0" smtClean="0"/>
              <a:t>Algoritme:</a:t>
            </a:r>
          </a:p>
          <a:p>
            <a:pPr>
              <a:lnSpc>
                <a:spcPct val="90000"/>
              </a:lnSpc>
            </a:pPr>
            <a:endParaRPr lang="nl-BE" dirty="0"/>
          </a:p>
          <a:p>
            <a:pPr>
              <a:lnSpc>
                <a:spcPct val="90000"/>
              </a:lnSpc>
            </a:pPr>
            <a:r>
              <a:rPr lang="nl-BE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Als</a:t>
            </a:r>
            <a:r>
              <a:rPr lang="nl-BE" dirty="0" smtClean="0"/>
              <a:t> </a:t>
            </a:r>
            <a:r>
              <a:rPr lang="nl-BE" i="1" dirty="0" smtClean="0"/>
              <a:t>STATE</a:t>
            </a:r>
            <a:r>
              <a:rPr lang="nl-BE" dirty="0" smtClean="0"/>
              <a:t> == </a:t>
            </a:r>
            <a:r>
              <a:rPr lang="nl-BE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r>
              <a:rPr lang="nl-BE" dirty="0" smtClean="0"/>
              <a:t>:</a:t>
            </a:r>
          </a:p>
          <a:p>
            <a:pPr>
              <a:lnSpc>
                <a:spcPct val="90000"/>
              </a:lnSpc>
            </a:pPr>
            <a:r>
              <a:rPr lang="nl-BE" dirty="0"/>
              <a:t>	</a:t>
            </a:r>
            <a:r>
              <a:rPr lang="nl-BE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Als</a:t>
            </a:r>
            <a:r>
              <a:rPr lang="nl-BE" dirty="0" smtClean="0"/>
              <a:t> </a:t>
            </a:r>
            <a:r>
              <a:rPr lang="nl-BE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CALCULATED_STATE</a:t>
            </a:r>
            <a:r>
              <a:rPr lang="nl-BE" dirty="0" smtClean="0"/>
              <a:t> == </a:t>
            </a:r>
            <a:r>
              <a:rPr lang="nl-BE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r>
              <a:rPr lang="nl-BE" dirty="0" smtClean="0"/>
              <a:t>:</a:t>
            </a:r>
          </a:p>
          <a:p>
            <a:pPr>
              <a:lnSpc>
                <a:spcPct val="90000"/>
              </a:lnSpc>
            </a:pPr>
            <a:r>
              <a:rPr lang="nl-BE" dirty="0"/>
              <a:t>	</a:t>
            </a:r>
            <a:r>
              <a:rPr lang="nl-BE" dirty="0" smtClean="0"/>
              <a:t>	</a:t>
            </a:r>
            <a:r>
              <a:rPr lang="nl-BE" i="1" dirty="0" smtClean="0"/>
              <a:t>STATE</a:t>
            </a:r>
            <a:r>
              <a:rPr lang="nl-BE" dirty="0" smtClean="0"/>
              <a:t> = </a:t>
            </a:r>
            <a:r>
              <a:rPr lang="nl-BE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r>
              <a:rPr lang="nl-BE" baseline="-25000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nl-BE" baseline="-25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nl-BE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Als</a:t>
            </a:r>
            <a:r>
              <a:rPr lang="nl-BE" dirty="0" smtClean="0"/>
              <a:t> </a:t>
            </a:r>
            <a:r>
              <a:rPr lang="nl-BE" i="1" dirty="0" smtClean="0"/>
              <a:t>STATE</a:t>
            </a:r>
            <a:r>
              <a:rPr lang="nl-BE" dirty="0" smtClean="0"/>
              <a:t> == </a:t>
            </a:r>
            <a:r>
              <a:rPr lang="nl-BE" dirty="0" smtClean="0">
                <a:solidFill>
                  <a:schemeClr val="accent5">
                    <a:lumMod val="75000"/>
                  </a:schemeClr>
                </a:solidFill>
              </a:rPr>
              <a:t>X²</a:t>
            </a:r>
            <a:r>
              <a:rPr lang="nl-BE" dirty="0" smtClean="0"/>
              <a:t>: </a:t>
            </a:r>
            <a:r>
              <a:rPr lang="nl-BE" sz="1400" i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#Foutieve toestand</a:t>
            </a:r>
            <a:endParaRPr lang="nl-BE" i="1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nl-BE" dirty="0"/>
              <a:t>	</a:t>
            </a:r>
            <a:r>
              <a:rPr lang="nl-BE" i="1" dirty="0" smtClean="0"/>
              <a:t>THRESHOLD</a:t>
            </a:r>
            <a:r>
              <a:rPr lang="nl-BE" dirty="0" smtClean="0"/>
              <a:t> *= </a:t>
            </a:r>
            <a:r>
              <a:rPr lang="nl-BE" i="1" dirty="0" smtClean="0"/>
              <a:t>CTE </a:t>
            </a:r>
            <a:r>
              <a:rPr lang="nl-BE" sz="1400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</a:t>
            </a:r>
            <a:r>
              <a:rPr lang="nl-BE" sz="1400" i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vb</a:t>
            </a:r>
            <a:r>
              <a:rPr lang="nl-BE" sz="1400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: </a:t>
            </a:r>
            <a:r>
              <a:rPr lang="nl-BE" sz="1400" i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0,95</a:t>
            </a:r>
          </a:p>
          <a:p>
            <a:pPr>
              <a:lnSpc>
                <a:spcPct val="90000"/>
              </a:lnSpc>
            </a:pPr>
            <a:r>
              <a:rPr lang="nl-BE" dirty="0"/>
              <a:t>	</a:t>
            </a:r>
            <a:r>
              <a:rPr lang="nl-BE" i="1" dirty="0" smtClean="0"/>
              <a:t>STATE</a:t>
            </a:r>
            <a:r>
              <a:rPr lang="nl-BE" dirty="0" smtClean="0"/>
              <a:t> = </a:t>
            </a:r>
            <a:r>
              <a:rPr lang="nl-BE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nl-BE" sz="1400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0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Thresholds</a:t>
            </a:r>
            <a:r>
              <a:rPr lang="nl-BE" dirty="0" smtClean="0"/>
              <a:t> </a:t>
            </a:r>
            <a:r>
              <a:rPr lang="nl-BE" dirty="0" smtClean="0"/>
              <a:t>verbeteren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Threshold</a:t>
            </a:r>
            <a:r>
              <a:rPr lang="nl-BE" dirty="0" smtClean="0"/>
              <a:t> trainer (verhoging)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132" y="1995735"/>
            <a:ext cx="8474120" cy="4176464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441784" y="3882972"/>
            <a:ext cx="6264696" cy="2557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Algoritme</a:t>
            </a:r>
            <a:r>
              <a:rPr lang="nl-BE" dirty="0" smtClean="0"/>
              <a:t>:</a:t>
            </a:r>
          </a:p>
          <a:p>
            <a:endParaRPr lang="nl-BE" dirty="0"/>
          </a:p>
          <a:p>
            <a:r>
              <a:rPr lang="nl-BE" dirty="0">
                <a:solidFill>
                  <a:schemeClr val="accent5">
                    <a:lumMod val="75000"/>
                  </a:schemeClr>
                </a:solidFill>
              </a:rPr>
              <a:t>Als</a:t>
            </a:r>
            <a:r>
              <a:rPr lang="nl-BE" dirty="0"/>
              <a:t> </a:t>
            </a:r>
            <a:r>
              <a:rPr lang="nl-B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STATE_CHANGED</a:t>
            </a:r>
            <a:r>
              <a:rPr lang="nl-BE" dirty="0"/>
              <a:t>:</a:t>
            </a:r>
          </a:p>
          <a:p>
            <a:r>
              <a:rPr lang="nl-BE" dirty="0"/>
              <a:t>	</a:t>
            </a:r>
            <a:r>
              <a:rPr lang="nl-BE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nl-B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nl-BE" dirty="0"/>
              <a:t>(</a:t>
            </a:r>
            <a:r>
              <a:rPr lang="nl-BE" dirty="0" err="1"/>
              <a:t>diff</a:t>
            </a:r>
            <a:r>
              <a:rPr lang="nl-BE" dirty="0"/>
              <a:t>)</a:t>
            </a:r>
          </a:p>
          <a:p>
            <a:r>
              <a:rPr lang="nl-BE" dirty="0"/>
              <a:t>	</a:t>
            </a:r>
            <a:r>
              <a:rPr lang="nl-BE" dirty="0">
                <a:solidFill>
                  <a:schemeClr val="accent5">
                    <a:lumMod val="75000"/>
                  </a:schemeClr>
                </a:solidFill>
              </a:rPr>
              <a:t>Als</a:t>
            </a:r>
            <a:r>
              <a:rPr lang="nl-BE" dirty="0"/>
              <a:t> </a:t>
            </a:r>
            <a:r>
              <a:rPr lang="nl-BE" i="1" dirty="0"/>
              <a:t>MAX_SIZE</a:t>
            </a:r>
            <a:r>
              <a:rPr lang="nl-BE" dirty="0"/>
              <a:t>:</a:t>
            </a:r>
          </a:p>
          <a:p>
            <a:r>
              <a:rPr lang="nl-BE" dirty="0"/>
              <a:t>		</a:t>
            </a:r>
            <a:r>
              <a:rPr lang="nl-BE" dirty="0">
                <a:solidFill>
                  <a:schemeClr val="accent5">
                    <a:lumMod val="75000"/>
                  </a:schemeClr>
                </a:solidFill>
              </a:rPr>
              <a:t>Als</a:t>
            </a:r>
            <a:r>
              <a:rPr lang="nl-BE" dirty="0"/>
              <a:t> </a:t>
            </a:r>
            <a:r>
              <a:rPr lang="nl-B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AVG</a:t>
            </a:r>
            <a:r>
              <a:rPr lang="nl-BE" dirty="0"/>
              <a:t>(Queue) &gt; </a:t>
            </a:r>
            <a:r>
              <a:rPr lang="nl-BE" i="1" dirty="0"/>
              <a:t>CTE * THRESHOLD</a:t>
            </a:r>
            <a:r>
              <a:rPr lang="nl-BE" dirty="0"/>
              <a:t>:</a:t>
            </a:r>
          </a:p>
          <a:p>
            <a:r>
              <a:rPr lang="nl-BE" dirty="0"/>
              <a:t>			</a:t>
            </a:r>
            <a:r>
              <a:rPr lang="nl-BE" i="1" dirty="0"/>
              <a:t>THRESHOLD</a:t>
            </a:r>
            <a:r>
              <a:rPr lang="nl-BE" dirty="0"/>
              <a:t> = </a:t>
            </a:r>
            <a:r>
              <a:rPr lang="nl-BE" i="1" dirty="0"/>
              <a:t>CTE</a:t>
            </a:r>
            <a:r>
              <a:rPr lang="nl-BE" dirty="0"/>
              <a:t>*</a:t>
            </a:r>
            <a:r>
              <a:rPr lang="nl-B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AVG</a:t>
            </a:r>
            <a:r>
              <a:rPr lang="nl-BE" dirty="0"/>
              <a:t>(Queue)</a:t>
            </a:r>
          </a:p>
          <a:p>
            <a:endParaRPr lang="nl-BE" dirty="0"/>
          </a:p>
          <a:p>
            <a:pPr>
              <a:lnSpc>
                <a:spcPct val="90000"/>
              </a:lnSpc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5951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Experiment opstelling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Kivy</a:t>
            </a:r>
            <a:r>
              <a:rPr lang="nl-BE" dirty="0" smtClean="0"/>
              <a:t> experiment.</a:t>
            </a:r>
          </a:p>
          <a:p>
            <a:pPr lvl="1"/>
            <a:r>
              <a:rPr lang="nl-BE" dirty="0" smtClean="0"/>
              <a:t>Random Goals</a:t>
            </a:r>
          </a:p>
          <a:p>
            <a:pPr lvl="1"/>
            <a:r>
              <a:rPr lang="nl-BE" dirty="0" smtClean="0"/>
              <a:t>Navigeren naar de goals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b="428"/>
          <a:stretch/>
        </p:blipFill>
        <p:spPr>
          <a:xfrm>
            <a:off x="5086300" y="1744289"/>
            <a:ext cx="6306010" cy="499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6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Inhoud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502801" y="1844824"/>
            <a:ext cx="9134391" cy="4114801"/>
          </a:xfrm>
        </p:spPr>
        <p:txBody>
          <a:bodyPr/>
          <a:lstStyle/>
          <a:p>
            <a:r>
              <a:rPr lang="nl-BE" dirty="0" smtClean="0"/>
              <a:t>Doel</a:t>
            </a:r>
          </a:p>
          <a:p>
            <a:r>
              <a:rPr lang="nl-BE" dirty="0" smtClean="0"/>
              <a:t>Waarom Elektro-oculografie</a:t>
            </a:r>
          </a:p>
          <a:p>
            <a:r>
              <a:rPr lang="nl-BE" dirty="0" smtClean="0"/>
              <a:t>Probleemstelling</a:t>
            </a:r>
          </a:p>
          <a:p>
            <a:r>
              <a:rPr lang="nl-BE" dirty="0" smtClean="0"/>
              <a:t>Oplossingen</a:t>
            </a:r>
          </a:p>
          <a:p>
            <a:r>
              <a:rPr lang="nl-BE" dirty="0" smtClean="0"/>
              <a:t>Experimenten/Resultaten</a:t>
            </a:r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2790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Geteste waarden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Afstand</a:t>
            </a:r>
          </a:p>
          <a:p>
            <a:pPr lvl="1"/>
            <a:r>
              <a:rPr lang="nl-BE" dirty="0" smtClean="0"/>
              <a:t>Genormaliseerd op volgende manier:</a:t>
            </a:r>
          </a:p>
          <a:p>
            <a:pPr lvl="2"/>
            <a:r>
              <a:rPr lang="nl-BE" dirty="0" smtClean="0"/>
              <a:t>Bla </a:t>
            </a:r>
            <a:r>
              <a:rPr lang="nl-BE" dirty="0" err="1" smtClean="0"/>
              <a:t>bla</a:t>
            </a:r>
            <a:r>
              <a:rPr lang="nl-BE" dirty="0" smtClean="0"/>
              <a:t> </a:t>
            </a:r>
            <a:r>
              <a:rPr lang="nl-BE" dirty="0" err="1" smtClean="0"/>
              <a:t>bla</a:t>
            </a:r>
            <a:endParaRPr lang="nl-BE" dirty="0" smtClean="0"/>
          </a:p>
          <a:p>
            <a:r>
              <a:rPr lang="nl-BE" dirty="0" smtClean="0"/>
              <a:t>Tijd</a:t>
            </a:r>
          </a:p>
          <a:p>
            <a:pPr lvl="1"/>
            <a:r>
              <a:rPr lang="nl-BE" dirty="0" smtClean="0"/>
              <a:t>Genormaliseerd op volgende manier:</a:t>
            </a:r>
          </a:p>
          <a:p>
            <a:pPr lvl="2"/>
            <a:r>
              <a:rPr lang="nl-BE" dirty="0" smtClean="0"/>
              <a:t>Bla </a:t>
            </a:r>
            <a:r>
              <a:rPr lang="nl-BE" dirty="0" err="1" smtClean="0"/>
              <a:t>bla</a:t>
            </a:r>
            <a:r>
              <a:rPr lang="nl-BE" dirty="0" smtClean="0"/>
              <a:t> </a:t>
            </a:r>
            <a:r>
              <a:rPr lang="nl-BE" dirty="0" err="1" smtClean="0"/>
              <a:t>bla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671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Resultaten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Zonder verbeteringen</a:t>
            </a:r>
          </a:p>
          <a:p>
            <a:pPr lvl="1"/>
            <a:r>
              <a:rPr lang="nl-BE" dirty="0" smtClean="0"/>
              <a:t>Bla </a:t>
            </a:r>
            <a:r>
              <a:rPr lang="nl-BE" dirty="0" err="1" smtClean="0"/>
              <a:t>bla</a:t>
            </a:r>
            <a:r>
              <a:rPr lang="nl-BE" dirty="0" smtClean="0"/>
              <a:t> </a:t>
            </a:r>
            <a:r>
              <a:rPr lang="nl-BE" dirty="0" err="1" smtClean="0"/>
              <a:t>bla</a:t>
            </a:r>
            <a:endParaRPr lang="nl-BE" dirty="0" smtClean="0"/>
          </a:p>
          <a:p>
            <a:r>
              <a:rPr lang="nl-BE" dirty="0" smtClean="0"/>
              <a:t>Met </a:t>
            </a:r>
            <a:r>
              <a:rPr lang="nl-BE" dirty="0" err="1" smtClean="0"/>
              <a:t>Threshold</a:t>
            </a:r>
            <a:r>
              <a:rPr lang="nl-BE" dirty="0" smtClean="0"/>
              <a:t> trainer (vaste start </a:t>
            </a:r>
            <a:r>
              <a:rPr lang="nl-BE" dirty="0" err="1" smtClean="0"/>
              <a:t>thresholds</a:t>
            </a:r>
            <a:r>
              <a:rPr lang="nl-BE" dirty="0" smtClean="0"/>
              <a:t>)</a:t>
            </a:r>
          </a:p>
          <a:p>
            <a:pPr lvl="1"/>
            <a:r>
              <a:rPr lang="nl-BE" dirty="0" smtClean="0"/>
              <a:t>Bla </a:t>
            </a:r>
            <a:r>
              <a:rPr lang="nl-BE" dirty="0" err="1" smtClean="0"/>
              <a:t>bla</a:t>
            </a:r>
            <a:r>
              <a:rPr lang="nl-BE" dirty="0" smtClean="0"/>
              <a:t> </a:t>
            </a:r>
            <a:r>
              <a:rPr lang="nl-BE" dirty="0" err="1" smtClean="0"/>
              <a:t>bla</a:t>
            </a:r>
            <a:endParaRPr lang="nl-BE" dirty="0" smtClean="0"/>
          </a:p>
          <a:p>
            <a:r>
              <a:rPr lang="nl-BE" dirty="0" smtClean="0"/>
              <a:t>Met Trainer en </a:t>
            </a:r>
            <a:r>
              <a:rPr lang="nl-BE" dirty="0" err="1" smtClean="0"/>
              <a:t>Threshold</a:t>
            </a:r>
            <a:r>
              <a:rPr lang="nl-BE" dirty="0" smtClean="0"/>
              <a:t> trainer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7290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</a:t>
            </a:r>
            <a:endParaRPr lang="nl-NL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25531505"/>
              </p:ext>
            </p:extLst>
          </p:nvPr>
        </p:nvGraphicFramePr>
        <p:xfrm>
          <a:off x="1197868" y="1752600"/>
          <a:ext cx="9865096" cy="3761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Waarom Elektro-oculografie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Goedkoop</a:t>
            </a:r>
          </a:p>
          <a:p>
            <a:r>
              <a:rPr lang="nl-BE" dirty="0" smtClean="0"/>
              <a:t>Uitwendig</a:t>
            </a:r>
          </a:p>
          <a:p>
            <a:r>
              <a:rPr lang="nl-BE" dirty="0" smtClean="0"/>
              <a:t>Blokkeert het zicht relatief weinig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0221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Probleemstelling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Toestanden bepalen(?)</a:t>
            </a:r>
            <a:endParaRPr lang="nl-BE" dirty="0" smtClean="0"/>
          </a:p>
          <a:p>
            <a:r>
              <a:rPr lang="nl-BE" dirty="0" smtClean="0"/>
              <a:t>Ruis</a:t>
            </a:r>
            <a:endParaRPr lang="nl-BE" dirty="0" smtClean="0"/>
          </a:p>
          <a:p>
            <a:pPr lvl="1"/>
            <a:r>
              <a:rPr lang="nl-BE" dirty="0" smtClean="0"/>
              <a:t>Witte ruis</a:t>
            </a:r>
          </a:p>
          <a:p>
            <a:pPr lvl="1"/>
            <a:r>
              <a:rPr lang="nl-BE" dirty="0" smtClean="0"/>
              <a:t>Y-signaal gevoelig bij X-beweging</a:t>
            </a:r>
          </a:p>
          <a:p>
            <a:r>
              <a:rPr lang="nl-BE" dirty="0" err="1" smtClean="0"/>
              <a:t>Blinks</a:t>
            </a:r>
            <a:endParaRPr lang="nl-BE" dirty="0" smtClean="0"/>
          </a:p>
          <a:p>
            <a:r>
              <a:rPr lang="nl-BE" dirty="0" err="1" smtClean="0"/>
              <a:t>Drifting</a:t>
            </a:r>
            <a:endParaRPr lang="nl-BE" dirty="0" smtClean="0"/>
          </a:p>
          <a:p>
            <a:r>
              <a:rPr lang="nl-BE" dirty="0" smtClean="0"/>
              <a:t>Bepalen &amp; Verbeteren van </a:t>
            </a:r>
            <a:r>
              <a:rPr lang="nl-BE" dirty="0" err="1" smtClean="0"/>
              <a:t>Thresholds</a:t>
            </a:r>
            <a:endParaRPr lang="nl-BE" dirty="0" smtClean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9377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Ruis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8" y="2636912"/>
            <a:ext cx="5040558" cy="2512296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36" y="2636912"/>
            <a:ext cx="5040558" cy="251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8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Blinks</a:t>
            </a:r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975" y="2157412"/>
            <a:ext cx="69913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2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Drifting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0" r="11524"/>
          <a:stretch/>
        </p:blipFill>
        <p:spPr>
          <a:xfrm>
            <a:off x="3286100" y="2276872"/>
            <a:ext cx="4824536" cy="3538736"/>
          </a:xfrm>
        </p:spPr>
      </p:pic>
      <p:sp>
        <p:nvSpPr>
          <p:cNvPr id="5" name="Tekstvak 4"/>
          <p:cNvSpPr txBox="1"/>
          <p:nvPr/>
        </p:nvSpPr>
        <p:spPr>
          <a:xfrm>
            <a:off x="5358371" y="5495105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nl-BE" sz="2000" b="1" dirty="0" smtClean="0">
                <a:solidFill>
                  <a:schemeClr val="bg1"/>
                </a:solidFill>
              </a:rPr>
              <a:t>TIJD</a:t>
            </a:r>
            <a:endParaRPr lang="nl-BE" sz="2000" b="1" dirty="0">
              <a:solidFill>
                <a:schemeClr val="bg1"/>
              </a:solidFill>
            </a:endParaRPr>
          </a:p>
        </p:txBody>
      </p:sp>
      <p:sp>
        <p:nvSpPr>
          <p:cNvPr id="6" name="Tekstvak 5"/>
          <p:cNvSpPr txBox="1"/>
          <p:nvPr/>
        </p:nvSpPr>
        <p:spPr>
          <a:xfrm rot="16200000">
            <a:off x="2924656" y="386157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nl-BE" sz="2000" b="1" dirty="0" smtClean="0">
                <a:solidFill>
                  <a:schemeClr val="bg1"/>
                </a:solidFill>
              </a:rPr>
              <a:t>SIGNAAL</a:t>
            </a:r>
          </a:p>
        </p:txBody>
      </p:sp>
    </p:spTree>
    <p:extLst>
      <p:ext uri="{BB962C8B-B14F-4D97-AF65-F5344CB8AC3E}">
        <p14:creationId xmlns:p14="http://schemas.microsoft.com/office/powerpoint/2010/main" val="343306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Oplossing – Witte Ruis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Normaliseren bij onmogelijke toestanden:</a:t>
            </a:r>
          </a:p>
          <a:p>
            <a:endParaRPr lang="nl-BE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520789"/>
              </p:ext>
            </p:extLst>
          </p:nvPr>
        </p:nvGraphicFramePr>
        <p:xfrm>
          <a:off x="2061964" y="2852936"/>
          <a:ext cx="812588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628"/>
                <a:gridCol w="2708628"/>
                <a:gridCol w="2708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X</a:t>
                      </a:r>
                      <a:r>
                        <a:rPr lang="nl-BE" baseline="0" dirty="0" smtClean="0"/>
                        <a:t>-State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Y-State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Output State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>
                          <a:solidFill>
                            <a:srgbClr val="00B050"/>
                          </a:solidFill>
                        </a:rPr>
                        <a:t>MID</a:t>
                      </a:r>
                      <a:endParaRPr lang="nl-B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>
                          <a:solidFill>
                            <a:srgbClr val="00B050"/>
                          </a:solidFill>
                        </a:rPr>
                        <a:t>MID</a:t>
                      </a:r>
                      <a:endParaRPr lang="nl-B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MID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RIGHT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>
                          <a:solidFill>
                            <a:srgbClr val="00B050"/>
                          </a:solidFill>
                        </a:rPr>
                        <a:t>MID</a:t>
                      </a:r>
                      <a:endParaRPr lang="nl-B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RIGHT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LEFT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>
                          <a:solidFill>
                            <a:srgbClr val="00B050"/>
                          </a:solidFill>
                        </a:rPr>
                        <a:t>MID</a:t>
                      </a:r>
                      <a:endParaRPr lang="nl-B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LEFT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>
                          <a:solidFill>
                            <a:srgbClr val="00B050"/>
                          </a:solidFill>
                        </a:rPr>
                        <a:t>MID</a:t>
                      </a:r>
                      <a:endParaRPr lang="nl-B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UP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UP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>
                          <a:solidFill>
                            <a:srgbClr val="00B050"/>
                          </a:solidFill>
                        </a:rPr>
                        <a:t>MID</a:t>
                      </a:r>
                      <a:endParaRPr lang="nl-B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DOWN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DOWN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RIGHT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UP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>
                          <a:solidFill>
                            <a:srgbClr val="FF0000"/>
                          </a:solidFill>
                        </a:rPr>
                        <a:t>NORMALISING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RIGHT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DOWN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>
                          <a:solidFill>
                            <a:srgbClr val="FF0000"/>
                          </a:solidFill>
                        </a:rPr>
                        <a:t>NORMALISING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LEFT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UP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>
                          <a:solidFill>
                            <a:srgbClr val="FF0000"/>
                          </a:solidFill>
                        </a:rPr>
                        <a:t>NORMALISING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LEFT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DOWN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>
                          <a:solidFill>
                            <a:srgbClr val="FF0000"/>
                          </a:solidFill>
                        </a:rPr>
                        <a:t>NORMALISING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7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Kantoor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257D54-B65D-4775-8A47-BF76CA13EE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Presentatie met digitale blauwe tunnel (breedbeeld)</Template>
  <TotalTime>0</TotalTime>
  <Words>252</Words>
  <Application>Microsoft Office PowerPoint</Application>
  <PresentationFormat>Aangepast</PresentationFormat>
  <Paragraphs>124</Paragraphs>
  <Slides>21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4" baseType="lpstr">
      <vt:lpstr>Arial</vt:lpstr>
      <vt:lpstr>Corbel</vt:lpstr>
      <vt:lpstr>Digital Blue Tunnel 16x9</vt:lpstr>
      <vt:lpstr>Muisbesturing a.d.h.v. Elektro-oculografie</vt:lpstr>
      <vt:lpstr>Inhoud</vt:lpstr>
      <vt:lpstr>Doel</vt:lpstr>
      <vt:lpstr>Waarom Elektro-oculografie</vt:lpstr>
      <vt:lpstr>Probleemstelling</vt:lpstr>
      <vt:lpstr>Ruis</vt:lpstr>
      <vt:lpstr>Blinks</vt:lpstr>
      <vt:lpstr>Drifting</vt:lpstr>
      <vt:lpstr>Oplossing – Witte Ruis</vt:lpstr>
      <vt:lpstr>Oplossing – Gevoeligheid Y-signaal</vt:lpstr>
      <vt:lpstr>Oplossing – Blinks </vt:lpstr>
      <vt:lpstr>Oplossing - Drifting</vt:lpstr>
      <vt:lpstr>Bepalen van toestand</vt:lpstr>
      <vt:lpstr>PowerPoint-presentatie</vt:lpstr>
      <vt:lpstr>PowerPoint-presentatie</vt:lpstr>
      <vt:lpstr>Thresholds bepalen </vt:lpstr>
      <vt:lpstr>Thresholds verbeteren</vt:lpstr>
      <vt:lpstr>Thresholds verbeteren</vt:lpstr>
      <vt:lpstr>Experiment opstelling</vt:lpstr>
      <vt:lpstr>Geteste waarden</vt:lpstr>
      <vt:lpstr>Resultaten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2015-04-20T13:54:50Z</dcterms:created>
  <dcterms:modified xsi:type="dcterms:W3CDTF">2015-04-27T15:35:50Z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