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1"/>
  </p:notesMasterIdLst>
  <p:handoutMasterIdLst>
    <p:handoutMasterId r:id="rId82"/>
  </p:handoutMasterIdLst>
  <p:sldIdLst>
    <p:sldId id="361" r:id="rId5"/>
    <p:sldId id="305" r:id="rId6"/>
    <p:sldId id="357" r:id="rId7"/>
    <p:sldId id="404" r:id="rId8"/>
    <p:sldId id="403" r:id="rId9"/>
    <p:sldId id="415" r:id="rId10"/>
    <p:sldId id="417" r:id="rId11"/>
    <p:sldId id="450" r:id="rId12"/>
    <p:sldId id="451" r:id="rId13"/>
    <p:sldId id="452" r:id="rId14"/>
    <p:sldId id="363" r:id="rId15"/>
    <p:sldId id="418" r:id="rId16"/>
    <p:sldId id="420" r:id="rId17"/>
    <p:sldId id="419" r:id="rId18"/>
    <p:sldId id="421" r:id="rId19"/>
    <p:sldId id="423" r:id="rId20"/>
    <p:sldId id="424" r:id="rId21"/>
    <p:sldId id="428" r:id="rId22"/>
    <p:sldId id="429" r:id="rId23"/>
    <p:sldId id="430" r:id="rId24"/>
    <p:sldId id="432" r:id="rId25"/>
    <p:sldId id="433" r:id="rId26"/>
    <p:sldId id="435" r:id="rId27"/>
    <p:sldId id="436" r:id="rId28"/>
    <p:sldId id="437" r:id="rId29"/>
    <p:sldId id="438" r:id="rId30"/>
    <p:sldId id="439" r:id="rId31"/>
    <p:sldId id="440" r:id="rId32"/>
    <p:sldId id="442" r:id="rId33"/>
    <p:sldId id="441" r:id="rId34"/>
    <p:sldId id="443" r:id="rId35"/>
    <p:sldId id="453" r:id="rId36"/>
    <p:sldId id="444" r:id="rId37"/>
    <p:sldId id="445" r:id="rId38"/>
    <p:sldId id="446" r:id="rId39"/>
    <p:sldId id="447" r:id="rId40"/>
    <p:sldId id="448" r:id="rId41"/>
    <p:sldId id="449" r:id="rId42"/>
    <p:sldId id="422" r:id="rId43"/>
    <p:sldId id="405" r:id="rId44"/>
    <p:sldId id="407" r:id="rId45"/>
    <p:sldId id="406" r:id="rId46"/>
    <p:sldId id="380" r:id="rId47"/>
    <p:sldId id="408" r:id="rId48"/>
    <p:sldId id="409" r:id="rId49"/>
    <p:sldId id="410" r:id="rId50"/>
    <p:sldId id="375" r:id="rId51"/>
    <p:sldId id="376" r:id="rId52"/>
    <p:sldId id="382" r:id="rId53"/>
    <p:sldId id="413" r:id="rId54"/>
    <p:sldId id="381" r:id="rId55"/>
    <p:sldId id="396" r:id="rId56"/>
    <p:sldId id="397" r:id="rId57"/>
    <p:sldId id="411" r:id="rId58"/>
    <p:sldId id="401" r:id="rId59"/>
    <p:sldId id="386" r:id="rId60"/>
    <p:sldId id="412" r:id="rId61"/>
    <p:sldId id="402" r:id="rId62"/>
    <p:sldId id="414" r:id="rId63"/>
    <p:sldId id="366" r:id="rId64"/>
    <p:sldId id="364" r:id="rId65"/>
    <p:sldId id="369" r:id="rId66"/>
    <p:sldId id="371" r:id="rId67"/>
    <p:sldId id="372" r:id="rId68"/>
    <p:sldId id="373" r:id="rId69"/>
    <p:sldId id="374" r:id="rId70"/>
    <p:sldId id="370" r:id="rId71"/>
    <p:sldId id="378" r:id="rId72"/>
    <p:sldId id="379" r:id="rId73"/>
    <p:sldId id="384" r:id="rId74"/>
    <p:sldId id="385" r:id="rId75"/>
    <p:sldId id="387" r:id="rId76"/>
    <p:sldId id="388" r:id="rId77"/>
    <p:sldId id="390" r:id="rId78"/>
    <p:sldId id="344" r:id="rId79"/>
    <p:sldId id="346" r:id="rId80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Walraven" initials="SW" lastIdx="2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58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91" autoAdjust="0"/>
    <p:restoredTop sz="84615" autoAdjust="0"/>
  </p:normalViewPr>
  <p:slideViewPr>
    <p:cSldViewPr snapToGrid="0" snapToObjects="1" showGuides="1">
      <p:cViewPr>
        <p:scale>
          <a:sx n="153" d="100"/>
          <a:sy n="153" d="100"/>
        </p:scale>
        <p:origin x="144" y="144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2094" y="-44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commentAuthors" Target="commentAuthors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Confidential LIMITED USE ONLY</a:t>
            </a:r>
            <a:endParaRPr lang="en-US" sz="900" b="0" i="0" cap="all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759604"/>
            <a:ext cx="893299" cy="1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3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rporate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1" y="120650"/>
            <a:ext cx="9135879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2896425"/>
            <a:ext cx="8421086" cy="523220"/>
          </a:xfrm>
        </p:spPr>
        <p:txBody>
          <a:bodyPr wrap="square" lIns="108000" rIns="0" anchor="b">
            <a:spAutoFit/>
          </a:bodyPr>
          <a:lstStyle>
            <a:lvl1pPr algn="l">
              <a:defRPr sz="2800" cap="none" baseline="0"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A short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7" y="3428775"/>
            <a:ext cx="8421089" cy="523220"/>
          </a:xfrm>
        </p:spPr>
        <p:txBody>
          <a:bodyPr wrap="square" lIns="108000" rIns="0" anchor="t">
            <a:spAutoFit/>
          </a:bodyPr>
          <a:lstStyle>
            <a:lvl1pPr marL="0" indent="0" algn="l">
              <a:buNone/>
              <a:defRPr sz="20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Speaker, Date</a:t>
            </a:r>
            <a:endParaRPr lang="en-US" dirty="0"/>
          </a:p>
        </p:txBody>
      </p:sp>
      <p:pic>
        <p:nvPicPr>
          <p:cNvPr id="7" name="Afbeelding 6" descr="DistriNet-rgb-transparan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312" y="1654335"/>
            <a:ext cx="5138106" cy="993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6" y="4674627"/>
            <a:ext cx="1111744" cy="3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5" y="0"/>
            <a:ext cx="9135879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216809"/>
            <a:ext cx="8839200" cy="707886"/>
          </a:xfrm>
        </p:spPr>
        <p:txBody>
          <a:bodyPr anchor="ctr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5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707886"/>
          </a:xfrm>
        </p:spPr>
        <p:txBody>
          <a:bodyPr anchor="t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Ligh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707886"/>
          </a:xfrm>
        </p:spPr>
        <p:txBody>
          <a:bodyPr anchor="t"/>
          <a:lstStyle>
            <a:lvl1pPr algn="ctr"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707886"/>
          </a:xfrm>
        </p:spPr>
        <p:txBody>
          <a:bodyPr anchor="t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DistriNet-rgb-transparant-invers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24" y="1982443"/>
            <a:ext cx="5138106" cy="9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roject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6" y="2634458"/>
            <a:ext cx="8421086" cy="707886"/>
          </a:xfrm>
        </p:spPr>
        <p:txBody>
          <a:bodyPr wrap="square" lIns="108000" rIns="0" anchor="b">
            <a:spAutoFit/>
          </a:bodyPr>
          <a:lstStyle>
            <a:lvl1pPr algn="l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Project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45349"/>
            <a:ext cx="8421089" cy="523220"/>
          </a:xfrm>
        </p:spPr>
        <p:txBody>
          <a:bodyPr wrap="square" lIns="108000" rIns="0" anchor="t">
            <a:spAutoFit/>
          </a:bodyPr>
          <a:lstStyle>
            <a:lvl1pPr marL="0" indent="0" algn="l">
              <a:buNone/>
              <a:defRPr sz="20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Speaker, Date</a:t>
            </a:r>
            <a:endParaRPr lang="en-US" dirty="0"/>
          </a:p>
        </p:txBody>
      </p:sp>
      <p:pic>
        <p:nvPicPr>
          <p:cNvPr id="7" name="Afbeelding 6" descr="DistriNet-rgb-transparan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9855" y="4509856"/>
            <a:ext cx="2297869" cy="4442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6" y="4558052"/>
            <a:ext cx="1111744" cy="3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60631" y="1099535"/>
            <a:ext cx="8753475" cy="3429983"/>
          </a:xfrm>
        </p:spPr>
        <p:txBody>
          <a:bodyPr/>
          <a:lstStyle>
            <a:lvl2pPr marL="668655" indent="-257175">
              <a:buFontTx/>
              <a:buBlip>
                <a:blip r:embed="rId2"/>
              </a:buBlip>
              <a:defRPr/>
            </a:lvl2pPr>
            <a:lvl3pPr marL="1028700" indent="-205740">
              <a:buFontTx/>
              <a:buBlip>
                <a:blip r:embed="rId3"/>
              </a:buBlip>
              <a:defRPr/>
            </a:lvl3pPr>
            <a:lvl4pPr marL="1520190" indent="-285750">
              <a:buFontTx/>
              <a:buBlip>
                <a:blip r:embed="rId4"/>
              </a:buBlip>
              <a:defRPr/>
            </a:lvl4pPr>
            <a:lvl5pPr marL="1851660" indent="-205740">
              <a:buFontTx/>
              <a:buBlip>
                <a:blip r:embed="rId5"/>
              </a:buBlip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461665"/>
          </a:xfrm>
        </p:spPr>
        <p:txBody>
          <a:bodyPr wrap="square" anchor="t">
            <a:spAutoFit/>
          </a:bodyPr>
          <a:lstStyle>
            <a:lvl1pPr marL="0" indent="0">
              <a:lnSpc>
                <a:spcPct val="120000"/>
              </a:lnSpc>
              <a:buFont typeface="Arial"/>
              <a:buNone/>
              <a:defRPr sz="2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735952"/>
            <a:ext cx="8636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60631" y="1099535"/>
            <a:ext cx="8753475" cy="3429983"/>
          </a:xfrm>
        </p:spPr>
        <p:txBody>
          <a:bodyPr/>
          <a:lstStyle>
            <a:lvl2pPr marL="668655" indent="-257175">
              <a:buFontTx/>
              <a:buBlip>
                <a:blip r:embed="rId2"/>
              </a:buBlip>
              <a:defRPr/>
            </a:lvl2pPr>
            <a:lvl3pPr marL="1028700" indent="-205740">
              <a:buFontTx/>
              <a:buBlip>
                <a:blip r:embed="rId3"/>
              </a:buBlip>
              <a:defRPr/>
            </a:lvl3pPr>
            <a:lvl4pPr marL="1520190" indent="-285750">
              <a:buFontTx/>
              <a:buBlip>
                <a:blip r:embed="rId4"/>
              </a:buBlip>
              <a:defRPr/>
            </a:lvl4pPr>
            <a:lvl5pPr marL="1851660" indent="-205740">
              <a:buFontTx/>
              <a:buBlip>
                <a:blip r:embed="rId5"/>
              </a:buBlip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99534"/>
            <a:ext cx="4318000" cy="35029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523220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sz="2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99534"/>
            <a:ext cx="4318000" cy="35029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523220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2000" b="0" i="0" kern="1200" cap="none" baseline="0" dirty="0">
                <a:solidFill>
                  <a:schemeClr val="tx1"/>
                </a:solidFill>
                <a:latin typeface="+mj-l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2" y="0"/>
            <a:ext cx="9135877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 anchor="ctr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1" y="0"/>
            <a:ext cx="9146231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216809"/>
            <a:ext cx="8839200" cy="707886"/>
          </a:xfrm>
        </p:spPr>
        <p:txBody>
          <a:bodyPr anchor="ctr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21" Type="http://schemas.openxmlformats.org/officeDocument/2006/relationships/image" Target="../media/image5.png"/><Relationship Id="rId22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144539"/>
            <a:ext cx="8753475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120877"/>
            <a:ext cx="8753475" cy="348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793102"/>
            <a:ext cx="8636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Afbeelding 4" descr="DistriNet-rgb-transparant.png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1154" y="4733946"/>
            <a:ext cx="1262951" cy="244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4770141"/>
            <a:ext cx="609600" cy="2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21" r:id="rId2"/>
    <p:sldLayoutId id="2147483650" r:id="rId3"/>
    <p:sldLayoutId id="2147483824" r:id="rId4"/>
    <p:sldLayoutId id="2147483656" r:id="rId5"/>
    <p:sldLayoutId id="2147483654" r:id="rId6"/>
    <p:sldLayoutId id="2147483823" r:id="rId7"/>
    <p:sldLayoutId id="2147483657" r:id="rId8"/>
    <p:sldLayoutId id="2147483814" r:id="rId9"/>
    <p:sldLayoutId id="2147483820" r:id="rId10"/>
    <p:sldLayoutId id="2147483655" r:id="rId11"/>
    <p:sldLayoutId id="2147483687" r:id="rId12"/>
    <p:sldLayoutId id="2147483688" r:id="rId13"/>
    <p:sldLayoutId id="2147483822" r:id="rId14"/>
    <p:sldLayoutId id="214748371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11480" rtl="0" eaLnBrk="1" latinLnBrk="0" hangingPunct="1">
        <a:spcBef>
          <a:spcPct val="0"/>
        </a:spcBef>
        <a:buNone/>
        <a:defRPr sz="2800" b="0" i="0" kern="1200" cap="none">
          <a:solidFill>
            <a:schemeClr val="tx2"/>
          </a:solidFill>
          <a:latin typeface="+mj-lt"/>
          <a:ea typeface="+mj-ea"/>
          <a:cs typeface="Arial"/>
        </a:defRPr>
      </a:lvl1pPr>
    </p:titleStyle>
    <p:bodyStyle>
      <a:lvl1pPr marL="308610" indent="-308610" algn="l" defTabSz="411480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00000"/>
        <a:buFont typeface="Arial" panose="020B0604020202020204" pitchFamily="34" charset="0"/>
        <a:buChar char="›"/>
        <a:defRPr sz="2400" b="0" i="0" kern="1200">
          <a:solidFill>
            <a:srgbClr val="000000"/>
          </a:solidFill>
          <a:latin typeface="Arial"/>
          <a:ea typeface="+mn-ea"/>
          <a:cs typeface="Arial"/>
        </a:defRPr>
      </a:lvl1pPr>
      <a:lvl2pPr marL="668655" indent="-257175" algn="l" defTabSz="411480" rtl="0" eaLnBrk="1" latinLnBrk="0" hangingPunct="1">
        <a:lnSpc>
          <a:spcPct val="140000"/>
        </a:lnSpc>
        <a:spcBef>
          <a:spcPct val="20000"/>
        </a:spcBef>
        <a:buClr>
          <a:schemeClr val="tx1"/>
        </a:buClr>
        <a:buSzPct val="100000"/>
        <a:buFontTx/>
        <a:buBlip>
          <a:blip r:embed="rId19"/>
        </a:buBlip>
        <a:defRPr sz="2000" b="0" i="0" kern="1200">
          <a:solidFill>
            <a:srgbClr val="000000"/>
          </a:solidFill>
          <a:latin typeface="Arial"/>
          <a:ea typeface="+mn-ea"/>
          <a:cs typeface="Arial"/>
        </a:defRPr>
      </a:lvl2pPr>
      <a:lvl3pPr marL="1028700" indent="-205740" algn="l" defTabSz="411480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00000"/>
        <a:buFontTx/>
        <a:buBlip>
          <a:blip r:embed="rId20"/>
        </a:buBlip>
        <a:defRPr sz="1800" b="0" i="0" kern="1200">
          <a:solidFill>
            <a:srgbClr val="000000"/>
          </a:solidFill>
          <a:latin typeface="Arial"/>
          <a:ea typeface="+mn-ea"/>
          <a:cs typeface="Arial"/>
        </a:defRPr>
      </a:lvl3pPr>
      <a:lvl4pPr marL="1440180" indent="-205740" algn="l" defTabSz="411480" rtl="0" eaLnBrk="1" latinLnBrk="0" hangingPunct="1">
        <a:lnSpc>
          <a:spcPct val="140000"/>
        </a:lnSpc>
        <a:spcBef>
          <a:spcPct val="20000"/>
        </a:spcBef>
        <a:buClr>
          <a:schemeClr val="tx1"/>
        </a:buClr>
        <a:buSzPct val="100000"/>
        <a:buFontTx/>
        <a:buBlip>
          <a:blip r:embed="rId21"/>
        </a:buBlip>
        <a:defRPr sz="1600" b="0" i="0" kern="1200">
          <a:solidFill>
            <a:srgbClr val="000000"/>
          </a:solidFill>
          <a:latin typeface="Arial"/>
          <a:ea typeface="+mn-ea"/>
          <a:cs typeface="Arial"/>
        </a:defRPr>
      </a:lvl4pPr>
      <a:lvl5pPr marL="1931670" indent="-285750" algn="l" defTabSz="411480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00000"/>
        <a:buFontTx/>
        <a:buBlip>
          <a:blip r:embed="rId22"/>
        </a:buBlip>
        <a:defRPr sz="1400" b="0" i="0" kern="1200">
          <a:solidFill>
            <a:srgbClr val="000000"/>
          </a:solidFill>
          <a:latin typeface="Arial"/>
          <a:ea typeface="+mn-ea"/>
          <a:cs typeface="Arial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GI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456" y="1403352"/>
            <a:ext cx="7685264" cy="1938992"/>
          </a:xfrm>
        </p:spPr>
        <p:txBody>
          <a:bodyPr/>
          <a:lstStyle/>
          <a:p>
            <a:r>
              <a:rPr lang="en-US" dirty="0" smtClean="0"/>
              <a:t>Security </a:t>
            </a:r>
            <a:r>
              <a:rPr lang="en-US" dirty="0"/>
              <a:t>in Automobiles: Vulnerability and Protection </a:t>
            </a:r>
            <a:r>
              <a:rPr lang="en-US" dirty="0" smtClean="0"/>
              <a:t>(OBD-II Access Control)</a:t>
            </a:r>
            <a:endParaRPr lang="nl-BE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1456" y="3345349"/>
            <a:ext cx="8421089" cy="523220"/>
          </a:xfrm>
        </p:spPr>
        <p:txBody>
          <a:bodyPr/>
          <a:lstStyle/>
          <a:p>
            <a:r>
              <a:rPr lang="nl-BE" smtClean="0"/>
              <a:t>Master Thesis. Michiel Willems, </a:t>
            </a:r>
            <a:r>
              <a:rPr lang="nl-BE" smtClean="0"/>
              <a:t>25</a:t>
            </a:r>
            <a:r>
              <a:rPr lang="nl-BE" smtClean="0"/>
              <a:t>/04/18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52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374968" y="2417002"/>
            <a:ext cx="2975956" cy="266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74968" y="1057817"/>
            <a:ext cx="3726757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 smtClean="0"/>
              <a:t>Threat</a:t>
            </a:r>
            <a:r>
              <a:rPr lang="nl-NL" smtClean="0"/>
              <a:t> Model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8" y="2200826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4" y="2087216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19745" y="2414339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030778" y="2777011"/>
            <a:ext cx="573578" cy="82540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3679136"/>
            <a:ext cx="465383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1600" dirty="0" smtClean="0"/>
              <a:t>Physical Access to OBD-II DLC.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600" dirty="0" smtClean="0"/>
              <a:t>Ability to inject arbitrary packets.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600" dirty="0" smtClean="0"/>
              <a:t>Able to exploit vulnerabilities in ECU software.</a:t>
            </a:r>
          </a:p>
          <a:p>
            <a:pPr marL="285750" indent="-285750">
              <a:buFont typeface="Arial" charset="0"/>
              <a:buChar char="•"/>
            </a:pPr>
            <a:endParaRPr lang="en-GB" sz="1400" dirty="0"/>
          </a:p>
          <a:p>
            <a:pPr marL="285750" indent="-285750">
              <a:buFont typeface="Arial" charset="0"/>
              <a:buChar char="•"/>
            </a:pP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148128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/>
          <a:lstStyle/>
          <a:p>
            <a:pPr algn="l"/>
            <a:r>
              <a:rPr lang="nl-BE" sz="4000" dirty="0" smtClean="0"/>
              <a:t>OBD-II Access Control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675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 smtClean="0"/>
              <a:t>Introduction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891717"/>
            <a:ext cx="8753475" cy="3429983"/>
          </a:xfrm>
        </p:spPr>
        <p:txBody>
          <a:bodyPr/>
          <a:lstStyle/>
          <a:p>
            <a:r>
              <a:rPr lang="en-GB" smtClean="0"/>
              <a:t>Thesis Subject: </a:t>
            </a:r>
            <a:r>
              <a:rPr lang="en-GB" b="1" smtClean="0"/>
              <a:t>Role Based Access Control.</a:t>
            </a:r>
          </a:p>
          <a:p>
            <a:r>
              <a:rPr lang="en-GB" smtClean="0"/>
              <a:t>Every role determines what kind of access is permitted.</a:t>
            </a:r>
          </a:p>
          <a:p>
            <a:r>
              <a:rPr lang="en-GB" smtClean="0"/>
              <a:t>For example:</a:t>
            </a:r>
          </a:p>
          <a:p>
            <a:pPr lvl="1"/>
            <a:r>
              <a:rPr lang="en-GB" smtClean="0"/>
              <a:t>Repair shop =&gt; Read diagnostics information only.</a:t>
            </a:r>
          </a:p>
          <a:p>
            <a:pPr lvl="1"/>
            <a:r>
              <a:rPr lang="en-GB" smtClean="0"/>
              <a:t>Official dealership =&gt; Diagnostics + ability to fix/test faulty ECU’s.</a:t>
            </a:r>
          </a:p>
          <a:p>
            <a:pPr lvl="1"/>
            <a:r>
              <a:rPr lang="en-GB" smtClean="0"/>
              <a:t>Police =&gt; Check integrity of vehicle network.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3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85258" y="2402863"/>
            <a:ext cx="3765666" cy="14139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36372" y="1057817"/>
            <a:ext cx="4965354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 smtClean="0"/>
              <a:t>Introduction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1" y="2174730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9" y="2069441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989214" y="2414338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Bevel 6"/>
          <p:cNvSpPr/>
          <p:nvPr/>
        </p:nvSpPr>
        <p:spPr>
          <a:xfrm>
            <a:off x="3141462" y="2002644"/>
            <a:ext cx="494259" cy="823388"/>
          </a:xfrm>
          <a:prstGeom prst="bevel">
            <a:avLst/>
          </a:prstGeom>
          <a:noFill/>
          <a:ln w="381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8" y="2905717"/>
            <a:ext cx="579332" cy="308506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6" name="TextBox 15"/>
          <p:cNvSpPr txBox="1"/>
          <p:nvPr/>
        </p:nvSpPr>
        <p:spPr>
          <a:xfrm>
            <a:off x="297552" y="3235040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Private Key</a:t>
            </a:r>
            <a:endParaRPr lang="en-GB" sz="1200" err="1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34" y="2899912"/>
            <a:ext cx="579332" cy="308506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7" name="TextBox 16"/>
          <p:cNvSpPr txBox="1"/>
          <p:nvPr/>
        </p:nvSpPr>
        <p:spPr>
          <a:xfrm>
            <a:off x="2928888" y="3235040"/>
            <a:ext cx="909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Public Key</a:t>
            </a:r>
            <a:endParaRPr lang="en-GB" sz="1200" err="1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46167" y="3054165"/>
            <a:ext cx="1234464" cy="0"/>
          </a:xfrm>
          <a:prstGeom prst="straightConnector1">
            <a:avLst/>
          </a:prstGeom>
          <a:ln w="3175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96508" y="1756423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smtClean="0"/>
              <a:t>Central Gateway</a:t>
            </a:r>
          </a:p>
        </p:txBody>
      </p:sp>
    </p:spTree>
    <p:extLst>
      <p:ext uri="{BB962C8B-B14F-4D97-AF65-F5344CB8AC3E}">
        <p14:creationId xmlns:p14="http://schemas.microsoft.com/office/powerpoint/2010/main" val="16919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 smtClean="0"/>
              <a:t>Introduction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891717"/>
            <a:ext cx="8753475" cy="3429983"/>
          </a:xfrm>
        </p:spPr>
        <p:txBody>
          <a:bodyPr>
            <a:normAutofit/>
          </a:bodyPr>
          <a:lstStyle/>
          <a:p>
            <a:r>
              <a:rPr lang="en-GB" dirty="0" smtClean="0"/>
              <a:t>Challenges:</a:t>
            </a:r>
            <a:endParaRPr lang="en-GB" dirty="0"/>
          </a:p>
          <a:p>
            <a:pPr lvl="1"/>
            <a:r>
              <a:rPr lang="en-GB" dirty="0" smtClean="0"/>
              <a:t>PKI infrastructure.</a:t>
            </a:r>
          </a:p>
          <a:p>
            <a:pPr lvl="1"/>
            <a:r>
              <a:rPr lang="en-GB" dirty="0" smtClean="0"/>
              <a:t>Authentication protocol (challenge response).</a:t>
            </a:r>
          </a:p>
          <a:p>
            <a:pPr lvl="1"/>
            <a:r>
              <a:rPr lang="en-GB" dirty="0" smtClean="0"/>
              <a:t>Permissions table.</a:t>
            </a:r>
          </a:p>
          <a:p>
            <a:pPr lvl="1"/>
            <a:r>
              <a:rPr lang="en-GB" dirty="0" smtClean="0"/>
              <a:t>Secure private key API.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76086" y="430135"/>
            <a:ext cx="8839200" cy="1938992"/>
          </a:xfrm>
        </p:spPr>
        <p:txBody>
          <a:bodyPr/>
          <a:lstStyle/>
          <a:p>
            <a:pPr algn="ctr"/>
            <a:r>
              <a:rPr lang="en-US"/>
              <a:t>Security, Vulnerability and Protection of Vehicular On-board Diagnostics </a:t>
            </a:r>
            <a:r>
              <a:rPr lang="en-US"/>
              <a:t/>
            </a:r>
            <a:br>
              <a:rPr lang="en-US"/>
            </a:br>
            <a:endParaRPr lang="nl-BE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023881" y="1635615"/>
            <a:ext cx="697735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Aastha</a:t>
            </a:r>
            <a:r>
              <a:rPr lang="en-US" sz="1200" dirty="0"/>
              <a:t> Yadav, Gaurav Bose, Radhika </a:t>
            </a:r>
            <a:r>
              <a:rPr lang="en-US" sz="1200" dirty="0" err="1"/>
              <a:t>Bhange</a:t>
            </a:r>
            <a:r>
              <a:rPr lang="en-US" sz="1200" dirty="0"/>
              <a:t>, Karan Kapoor, </a:t>
            </a:r>
            <a:r>
              <a:rPr lang="en-US" sz="1200" dirty="0" err="1"/>
              <a:t>N.Ch.S.N</a:t>
            </a:r>
            <a:r>
              <a:rPr lang="en-US" sz="1200" dirty="0"/>
              <a:t> </a:t>
            </a:r>
            <a:r>
              <a:rPr lang="en-US" sz="1200" dirty="0" err="1"/>
              <a:t>Iyengar</a:t>
            </a:r>
            <a:r>
              <a:rPr lang="en-US" sz="1200" dirty="0"/>
              <a:t>, Ronnie D. </a:t>
            </a:r>
            <a:r>
              <a:rPr lang="en-US" sz="1200" dirty="0" err="1" smtClean="0"/>
              <a:t>Caytiles</a:t>
            </a:r>
            <a:endParaRPr lang="en-US" sz="1200" dirty="0" smtClean="0"/>
          </a:p>
          <a:p>
            <a:pPr algn="ctr"/>
            <a:r>
              <a:rPr lang="en-US" sz="1200" dirty="0"/>
              <a:t>VIT University.Vellore-632014, </a:t>
            </a:r>
            <a:r>
              <a:rPr lang="en-US" sz="1200" dirty="0" err="1"/>
              <a:t>Tamilnadu</a:t>
            </a:r>
            <a:r>
              <a:rPr lang="en-US" sz="1200" dirty="0"/>
              <a:t>, India, </a:t>
            </a:r>
            <a:r>
              <a:rPr lang="en-US" sz="1200" dirty="0" err="1" smtClean="0"/>
              <a:t>Hannam</a:t>
            </a:r>
            <a:r>
              <a:rPr lang="en-US" sz="1200" dirty="0" smtClean="0"/>
              <a:t> </a:t>
            </a:r>
            <a:r>
              <a:rPr lang="en-US" sz="1200" dirty="0"/>
              <a:t>University, Korea</a:t>
            </a:r>
            <a:r>
              <a:rPr lang="en-US" sz="1400" dirty="0"/>
              <a:t> </a:t>
            </a:r>
            <a:endParaRPr lang="en-US" sz="1400" dirty="0"/>
          </a:p>
          <a:p>
            <a:pPr algn="ctr"/>
            <a:r>
              <a:rPr lang="en-US" sz="1400" dirty="0" smtClean="0"/>
              <a:t> </a:t>
            </a:r>
            <a:endParaRPr lang="en-US" sz="1400" dirty="0"/>
          </a:p>
          <a:p>
            <a:pPr algn="ctr"/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45516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Paper - </a:t>
            </a:r>
            <a:r>
              <a:rPr lang="nl-NL" dirty="0" err="1" smtClean="0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791964"/>
            <a:ext cx="8753475" cy="400113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Outline: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sz="2100" dirty="0" smtClean="0"/>
              <a:t>Introduction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sz="2100" dirty="0" smtClean="0"/>
              <a:t>Motivation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sz="2100" dirty="0" smtClean="0"/>
              <a:t>Background Research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sz="2100" dirty="0" smtClean="0"/>
              <a:t>Points Entry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sz="2100" dirty="0" smtClean="0"/>
              <a:t>On-Board Diagnostic (OBD)-II Port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sz="2100" dirty="0" smtClean="0"/>
              <a:t>OBD-II Port Security Threats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sz="2100" dirty="0" smtClean="0"/>
              <a:t>Security Solution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sz="2100" dirty="0" smtClean="0"/>
              <a:t>Conclusion</a:t>
            </a:r>
          </a:p>
          <a:p>
            <a:pPr marL="868680" lvl="1" indent="-457200">
              <a:buFont typeface="+mj-lt"/>
              <a:buAutoNum type="arabicPeriod"/>
            </a:pPr>
            <a:endParaRPr lang="nl-NL" dirty="0"/>
          </a:p>
          <a:p>
            <a:pPr lvl="1"/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Paper - </a:t>
            </a:r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791964"/>
            <a:ext cx="8753475" cy="400113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Outline: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sz="2100" dirty="0" smtClean="0"/>
              <a:t>Introduction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sz="2100" dirty="0" smtClean="0"/>
              <a:t>Motivation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sz="2100" dirty="0" smtClean="0"/>
              <a:t>Background Research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sz="2100" dirty="0" smtClean="0"/>
              <a:t>Points Entry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sz="2100" b="1" dirty="0" smtClean="0"/>
              <a:t>On-Board Diagnostic (OBD)-II Port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sz="2100" b="1" dirty="0" smtClean="0"/>
              <a:t>OBD-II Port Security Threats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sz="2100" b="1" dirty="0" smtClean="0"/>
              <a:t>Security Solution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sz="2100" dirty="0" smtClean="0"/>
              <a:t>Conclusion</a:t>
            </a:r>
          </a:p>
          <a:p>
            <a:pPr marL="868680" lvl="1" indent="-457200">
              <a:buFont typeface="+mj-lt"/>
              <a:buAutoNum type="arabicPeriod"/>
            </a:pPr>
            <a:endParaRPr lang="nl-NL" dirty="0"/>
          </a:p>
          <a:p>
            <a:pPr lvl="1"/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0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76086" y="430135"/>
            <a:ext cx="8839200" cy="1938992"/>
          </a:xfrm>
        </p:spPr>
        <p:txBody>
          <a:bodyPr/>
          <a:lstStyle/>
          <a:p>
            <a:pPr algn="ctr"/>
            <a:r>
              <a:rPr lang="en-US"/>
              <a:t>Security, Vulnerability and Protection of Vehicular On-board Diagnostics </a:t>
            </a:r>
            <a:r>
              <a:rPr lang="en-US"/>
              <a:t/>
            </a:r>
            <a:br>
              <a:rPr lang="en-US"/>
            </a:br>
            <a:endParaRPr lang="nl-BE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023881" y="1635615"/>
            <a:ext cx="697735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Aastha</a:t>
            </a:r>
            <a:r>
              <a:rPr lang="en-US" sz="1200" dirty="0"/>
              <a:t> Yadav, Gaurav Bose, Radhika </a:t>
            </a:r>
            <a:r>
              <a:rPr lang="en-US" sz="1200" dirty="0" err="1"/>
              <a:t>Bhange</a:t>
            </a:r>
            <a:r>
              <a:rPr lang="en-US" sz="1200" dirty="0"/>
              <a:t>, Karan Kapoor, </a:t>
            </a:r>
            <a:r>
              <a:rPr lang="en-US" sz="1200" dirty="0" err="1"/>
              <a:t>N.Ch.S.N</a:t>
            </a:r>
            <a:r>
              <a:rPr lang="en-US" sz="1200" dirty="0"/>
              <a:t> </a:t>
            </a:r>
            <a:r>
              <a:rPr lang="en-US" sz="1200" dirty="0" err="1"/>
              <a:t>Iyengar</a:t>
            </a:r>
            <a:r>
              <a:rPr lang="en-US" sz="1200" dirty="0"/>
              <a:t>, Ronnie D. </a:t>
            </a:r>
            <a:r>
              <a:rPr lang="en-US" sz="1200" dirty="0" err="1" smtClean="0"/>
              <a:t>Caytiles</a:t>
            </a:r>
            <a:endParaRPr lang="en-US" sz="1200" dirty="0" smtClean="0"/>
          </a:p>
          <a:p>
            <a:pPr algn="ctr"/>
            <a:r>
              <a:rPr lang="en-US" sz="1200" dirty="0"/>
              <a:t>VIT University.Vellore-632014, </a:t>
            </a:r>
            <a:r>
              <a:rPr lang="en-US" sz="1200" dirty="0" err="1"/>
              <a:t>Tamilnadu</a:t>
            </a:r>
            <a:r>
              <a:rPr lang="en-US" sz="1200" dirty="0"/>
              <a:t>, India, </a:t>
            </a:r>
            <a:r>
              <a:rPr lang="en-US" sz="1200" dirty="0" err="1" smtClean="0"/>
              <a:t>Hannam</a:t>
            </a:r>
            <a:r>
              <a:rPr lang="en-US" sz="1200" dirty="0" smtClean="0"/>
              <a:t> </a:t>
            </a:r>
            <a:r>
              <a:rPr lang="en-US" sz="1200" dirty="0"/>
              <a:t>University, Korea</a:t>
            </a:r>
            <a:r>
              <a:rPr lang="en-US" sz="1400" dirty="0"/>
              <a:t> </a:t>
            </a:r>
            <a:endParaRPr lang="en-US" sz="1400" dirty="0"/>
          </a:p>
          <a:p>
            <a:pPr algn="ctr"/>
            <a:r>
              <a:rPr lang="en-US" sz="1400" dirty="0" smtClean="0"/>
              <a:t> </a:t>
            </a:r>
            <a:endParaRPr lang="en-US" sz="1400" dirty="0"/>
          </a:p>
          <a:p>
            <a:pPr algn="ctr"/>
            <a:endParaRPr lang="en-GB" sz="1200" dirty="0" smtClean="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92960" y="2866721"/>
            <a:ext cx="8839200" cy="70788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l" defTabSz="41148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</a:lstStyle>
          <a:p>
            <a:pPr algn="ctr"/>
            <a:r>
              <a:rPr lang="nl-BE" dirty="0" smtClean="0"/>
              <a:t>Proposed Security Solutions</a:t>
            </a:r>
          </a:p>
        </p:txBody>
      </p:sp>
    </p:spTree>
    <p:extLst>
      <p:ext uri="{BB962C8B-B14F-4D97-AF65-F5344CB8AC3E}">
        <p14:creationId xmlns:p14="http://schemas.microsoft.com/office/powerpoint/2010/main" val="14008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Security Solutions – </a:t>
            </a:r>
            <a:r>
              <a:rPr lang="nl-NL" dirty="0" err="1" smtClean="0"/>
              <a:t>Seed</a:t>
            </a:r>
            <a:r>
              <a:rPr lang="nl-NL" dirty="0"/>
              <a:t> </a:t>
            </a:r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791964"/>
            <a:ext cx="8753475" cy="4001138"/>
          </a:xfrm>
        </p:spPr>
        <p:txBody>
          <a:bodyPr>
            <a:normAutofit/>
          </a:bodyPr>
          <a:lstStyle/>
          <a:p>
            <a:r>
              <a:rPr lang="en-GB" dirty="0" smtClean="0"/>
              <a:t>Implement security at ECU level.</a:t>
            </a:r>
          </a:p>
          <a:p>
            <a:r>
              <a:rPr lang="en-GB" dirty="0" smtClean="0"/>
              <a:t>Every ECU holds a secret key.</a:t>
            </a:r>
          </a:p>
          <a:p>
            <a:r>
              <a:rPr lang="en-GB" dirty="0" smtClean="0"/>
              <a:t>Algorithm: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dirty="0" smtClean="0"/>
              <a:t>Tester sends a PID to the ECU.</a:t>
            </a:r>
            <a:endParaRPr lang="en-GB" dirty="0" smtClean="0"/>
          </a:p>
          <a:p>
            <a:pPr marL="868680" lvl="1" indent="-457200">
              <a:buFont typeface="+mj-lt"/>
              <a:buAutoNum type="arabicPeriod"/>
            </a:pPr>
            <a:r>
              <a:rPr lang="en-GB" dirty="0" smtClean="0"/>
              <a:t>ECU sends a seed value to the Tester.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dirty="0" smtClean="0"/>
              <a:t>Both ECU and Tester calculate response from seed and secret key.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GB" dirty="0" smtClean="0"/>
              <a:t>Tester sends response to ECU where it is verified.</a:t>
            </a:r>
            <a:endParaRPr lang="nl-NL" dirty="0"/>
          </a:p>
          <a:p>
            <a:pPr lvl="1"/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782683"/>
            <a:ext cx="8753475" cy="342998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OBD-II </a:t>
            </a:r>
            <a:r>
              <a:rPr lang="en-GB" dirty="0"/>
              <a:t>Access </a:t>
            </a:r>
            <a:r>
              <a:rPr lang="en-GB" dirty="0" smtClean="0"/>
              <a:t>Control</a:t>
            </a:r>
          </a:p>
          <a:p>
            <a:r>
              <a:rPr lang="en-GB" dirty="0" smtClean="0"/>
              <a:t>Paper: </a:t>
            </a:r>
            <a:r>
              <a:rPr lang="en-GB" sz="1600" dirty="0"/>
              <a:t>Security, Vulnerability and Protection of Vehicular On-board Diagnostics </a:t>
            </a:r>
            <a:endParaRPr lang="en-GB" sz="1600" dirty="0"/>
          </a:p>
          <a:p>
            <a:pPr lvl="1"/>
            <a:r>
              <a:rPr lang="en-GB" dirty="0" smtClean="0"/>
              <a:t>Introduction</a:t>
            </a:r>
          </a:p>
          <a:p>
            <a:pPr lvl="1"/>
            <a:r>
              <a:rPr lang="en-GB" dirty="0" smtClean="0"/>
              <a:t>Proposed Security Solutions</a:t>
            </a:r>
          </a:p>
          <a:p>
            <a:r>
              <a:rPr lang="en-GB" dirty="0" smtClean="0"/>
              <a:t>Current Thesis Status</a:t>
            </a:r>
          </a:p>
          <a:p>
            <a:r>
              <a:rPr lang="en-GB" dirty="0" smtClean="0"/>
              <a:t>Planning </a:t>
            </a:r>
            <a:r>
              <a:rPr lang="en-GB" dirty="0" smtClean="0"/>
              <a:t>next </a:t>
            </a:r>
            <a:r>
              <a:rPr lang="en-GB" dirty="0" smtClean="0"/>
              <a:t>two</a:t>
            </a:r>
            <a:r>
              <a:rPr lang="en-GB" dirty="0" smtClean="0"/>
              <a:t> </a:t>
            </a:r>
            <a:r>
              <a:rPr lang="en-GB" dirty="0" smtClean="0"/>
              <a:t>months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Security Solutions – </a:t>
            </a:r>
            <a:r>
              <a:rPr lang="nl-NL" dirty="0" err="1" smtClean="0"/>
              <a:t>Seed</a:t>
            </a:r>
            <a:r>
              <a:rPr lang="nl-NL" dirty="0"/>
              <a:t> </a:t>
            </a:r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791964"/>
            <a:ext cx="8753475" cy="4001138"/>
          </a:xfrm>
        </p:spPr>
        <p:txBody>
          <a:bodyPr>
            <a:normAutofit/>
          </a:bodyPr>
          <a:lstStyle/>
          <a:p>
            <a:r>
              <a:rPr lang="en-GB" dirty="0" smtClean="0"/>
              <a:t>Security Issues:</a:t>
            </a:r>
          </a:p>
          <a:p>
            <a:pPr lvl="1"/>
            <a:r>
              <a:rPr lang="en-GB" dirty="0" smtClean="0"/>
              <a:t>Same secret key shared.</a:t>
            </a:r>
          </a:p>
          <a:p>
            <a:pPr lvl="1"/>
            <a:r>
              <a:rPr lang="en-GB" dirty="0" smtClean="0"/>
              <a:t>Secret key stored in unprotected memory.</a:t>
            </a:r>
          </a:p>
          <a:p>
            <a:pPr lvl="1"/>
            <a:r>
              <a:rPr lang="en-GB" dirty="0" smtClean="0"/>
              <a:t>Algorithms are proprietary and Confidential (Security through Obscurity).</a:t>
            </a:r>
          </a:p>
          <a:p>
            <a:pPr lvl="1"/>
            <a:r>
              <a:rPr lang="en-GB" dirty="0" smtClean="0"/>
              <a:t>Seed values often too short ( 10 min to crack 16 bit seed ).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0124" y="4239104"/>
            <a:ext cx="73837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K. </a:t>
            </a:r>
            <a:r>
              <a:rPr lang="en-US" sz="1000" dirty="0" err="1"/>
              <a:t>Koscher</a:t>
            </a:r>
            <a:r>
              <a:rPr lang="en-US" sz="1000" dirty="0"/>
              <a:t>, A. </a:t>
            </a:r>
            <a:r>
              <a:rPr lang="en-US" sz="1000" dirty="0" err="1"/>
              <a:t>Czeskis</a:t>
            </a:r>
            <a:r>
              <a:rPr lang="en-US" sz="1000" dirty="0"/>
              <a:t>, F. </a:t>
            </a:r>
            <a:r>
              <a:rPr lang="en-US" sz="1000" dirty="0" err="1"/>
              <a:t>Roesner</a:t>
            </a:r>
            <a:r>
              <a:rPr lang="en-US" sz="1000" dirty="0"/>
              <a:t>, S. Patel, T. Kohno, S. </a:t>
            </a:r>
            <a:r>
              <a:rPr lang="en-US" sz="1000" dirty="0" err="1"/>
              <a:t>Checkoway</a:t>
            </a:r>
            <a:r>
              <a:rPr lang="en-US" sz="1000" dirty="0"/>
              <a:t>, D. McCoy, B. Kantor, </a:t>
            </a:r>
            <a:r>
              <a:rPr lang="en-US" sz="1000" dirty="0" err="1"/>
              <a:t>D.Anderson</a:t>
            </a:r>
            <a:r>
              <a:rPr lang="en-US" sz="1000" dirty="0"/>
              <a:t> and </a:t>
            </a:r>
            <a:r>
              <a:rPr lang="en-US" sz="1000" dirty="0" err="1"/>
              <a:t>H.a.o</a:t>
            </a:r>
            <a:r>
              <a:rPr lang="en-US" sz="1000" dirty="0"/>
              <a:t>. </a:t>
            </a:r>
            <a:r>
              <a:rPr lang="en-US" sz="1000" dirty="0" err="1"/>
              <a:t>Shacham</a:t>
            </a:r>
            <a:r>
              <a:rPr lang="en-US" sz="1000" dirty="0" smtClean="0"/>
              <a:t>,</a:t>
            </a:r>
          </a:p>
          <a:p>
            <a:pPr algn="ctr"/>
            <a:r>
              <a:rPr lang="en-US" sz="1000" dirty="0" smtClean="0"/>
              <a:t> </a:t>
            </a:r>
            <a:r>
              <a:rPr lang="en-US" sz="1000" dirty="0"/>
              <a:t>"Experimental security analysis of a modern automobile", Security and Privacy (SP), 2010 IEEE Symposium on, (2010). </a:t>
            </a:r>
            <a:endParaRPr lang="en-US" sz="1000" dirty="0"/>
          </a:p>
          <a:p>
            <a:pPr algn="ctr"/>
            <a:endParaRPr lang="en-GB" sz="1000" dirty="0" err="1" smtClean="0"/>
          </a:p>
        </p:txBody>
      </p:sp>
    </p:spTree>
    <p:extLst>
      <p:ext uri="{BB962C8B-B14F-4D97-AF65-F5344CB8AC3E}">
        <p14:creationId xmlns:p14="http://schemas.microsoft.com/office/powerpoint/2010/main" val="64135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Security Solutions – </a:t>
            </a:r>
            <a:r>
              <a:rPr lang="nl-NL" dirty="0" err="1" smtClean="0"/>
              <a:t>Two</a:t>
            </a:r>
            <a:r>
              <a:rPr lang="nl-NL" dirty="0"/>
              <a:t> </a:t>
            </a:r>
            <a:r>
              <a:rPr lang="nl-NL" dirty="0" smtClean="0"/>
              <a:t>Way </a:t>
            </a:r>
            <a:r>
              <a:rPr lang="nl-NL" dirty="0" err="1" smtClean="0"/>
              <a:t>Authentication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791964"/>
            <a:ext cx="8753475" cy="4001138"/>
          </a:xfrm>
        </p:spPr>
        <p:txBody>
          <a:bodyPr>
            <a:normAutofit/>
          </a:bodyPr>
          <a:lstStyle/>
          <a:p>
            <a:r>
              <a:rPr lang="en-GB" dirty="0" smtClean="0"/>
              <a:t>Extends Seed-Key Algorithm.</a:t>
            </a:r>
          </a:p>
          <a:p>
            <a:r>
              <a:rPr lang="en-GB" dirty="0" smtClean="0"/>
              <a:t>Introduce device that allows client (owner of car) to control access to the OBD-II port.</a:t>
            </a:r>
          </a:p>
          <a:p>
            <a:r>
              <a:rPr lang="en-GB" dirty="0" smtClean="0"/>
              <a:t>Device can be a pager, cell phone, smartphone app, </a:t>
            </a:r>
            <a:r>
              <a:rPr lang="en-GB" dirty="0" err="1" smtClean="0"/>
              <a:t>bluetooth</a:t>
            </a:r>
            <a:r>
              <a:rPr lang="en-GB" dirty="0" smtClean="0"/>
              <a:t>, etc.</a:t>
            </a:r>
          </a:p>
          <a:p>
            <a:r>
              <a:rPr lang="en-GB" dirty="0" smtClean="0"/>
              <a:t>Device allows client to receive and send acknowledgments.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Security Solutions – </a:t>
            </a:r>
            <a:r>
              <a:rPr lang="nl-NL" dirty="0" err="1" smtClean="0"/>
              <a:t>Two</a:t>
            </a:r>
            <a:r>
              <a:rPr lang="nl-NL" dirty="0"/>
              <a:t> </a:t>
            </a:r>
            <a:r>
              <a:rPr lang="nl-NL" dirty="0" smtClean="0"/>
              <a:t>Way </a:t>
            </a:r>
            <a:r>
              <a:rPr lang="nl-NL" dirty="0" err="1" smtClean="0"/>
              <a:t>Authentication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791964"/>
            <a:ext cx="8753475" cy="40011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62" y="791964"/>
            <a:ext cx="6311171" cy="38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Security Solutions – Timer Method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791964"/>
            <a:ext cx="8753475" cy="4001138"/>
          </a:xfrm>
        </p:spPr>
        <p:txBody>
          <a:bodyPr>
            <a:normAutofit/>
          </a:bodyPr>
          <a:lstStyle/>
          <a:p>
            <a:r>
              <a:rPr lang="en-US" dirty="0" smtClean="0"/>
              <a:t>Extends Two-Way authentication method.</a:t>
            </a:r>
          </a:p>
          <a:p>
            <a:r>
              <a:rPr lang="en-US" dirty="0" smtClean="0"/>
              <a:t>Introduces 2 things:</a:t>
            </a:r>
          </a:p>
          <a:p>
            <a:pPr lvl="1"/>
            <a:r>
              <a:rPr lang="en-US" dirty="0" smtClean="0"/>
              <a:t>Timer started once seed is received, if it runs out the client is notified.</a:t>
            </a:r>
          </a:p>
          <a:p>
            <a:pPr lvl="1"/>
            <a:r>
              <a:rPr lang="en-US" dirty="0" smtClean="0"/>
              <a:t>Client needs to enter code when completing acknowledgement.</a:t>
            </a:r>
          </a:p>
          <a:p>
            <a:r>
              <a:rPr lang="en-US" dirty="0" smtClean="0"/>
              <a:t>Timer should prevent brute force attacks.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6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Paper – My Issues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791964"/>
            <a:ext cx="8753475" cy="4001138"/>
          </a:xfrm>
        </p:spPr>
        <p:txBody>
          <a:bodyPr>
            <a:normAutofit/>
          </a:bodyPr>
          <a:lstStyle/>
          <a:p>
            <a:r>
              <a:rPr lang="en-US" dirty="0" smtClean="0"/>
              <a:t>Solution assumes official tester device.</a:t>
            </a:r>
          </a:p>
          <a:p>
            <a:pPr lvl="1"/>
            <a:r>
              <a:rPr lang="en-US" dirty="0" smtClean="0"/>
              <a:t>Custom tester software could use revealed secret keys.</a:t>
            </a:r>
          </a:p>
          <a:p>
            <a:pPr lvl="1"/>
            <a:r>
              <a:rPr lang="en-US" dirty="0" smtClean="0"/>
              <a:t>Custom tester software would bypass two-way authentication.</a:t>
            </a:r>
          </a:p>
          <a:p>
            <a:r>
              <a:rPr lang="en-US" dirty="0"/>
              <a:t>I</a:t>
            </a:r>
            <a:r>
              <a:rPr lang="en-US" dirty="0" smtClean="0"/>
              <a:t>mplementation uses small key and seed sizes.</a:t>
            </a:r>
          </a:p>
          <a:p>
            <a:pPr lvl="1"/>
            <a:r>
              <a:rPr lang="en-US" dirty="0" smtClean="0"/>
              <a:t>Demo uses 5 bit seeds and keys.</a:t>
            </a:r>
          </a:p>
          <a:p>
            <a:r>
              <a:rPr lang="en-US" dirty="0" smtClean="0"/>
              <a:t>ECU is implemented only virtually (no CAN).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/>
          <a:lstStyle/>
          <a:p>
            <a:pPr algn="l"/>
            <a:r>
              <a:rPr lang="nl-BE" sz="4000" dirty="0" smtClean="0"/>
              <a:t>Current Thesis Status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0282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Thesis Status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791964"/>
            <a:ext cx="8753475" cy="4001138"/>
          </a:xfrm>
        </p:spPr>
        <p:txBody>
          <a:bodyPr>
            <a:normAutofit/>
          </a:bodyPr>
          <a:lstStyle/>
          <a:p>
            <a:r>
              <a:rPr lang="en-US" dirty="0" smtClean="0"/>
              <a:t>2 DVK90CAN1 AVR development boards (AT90CAN128).</a:t>
            </a:r>
          </a:p>
          <a:p>
            <a:r>
              <a:rPr lang="en-US" dirty="0" smtClean="0"/>
              <a:t>Gateway:</a:t>
            </a:r>
          </a:p>
          <a:p>
            <a:pPr lvl="1"/>
            <a:r>
              <a:rPr lang="en-US" dirty="0" smtClean="0"/>
              <a:t>Holds public keys &amp; permissions table.</a:t>
            </a:r>
          </a:p>
          <a:p>
            <a:r>
              <a:rPr lang="en-US" dirty="0" smtClean="0"/>
              <a:t>Tester:</a:t>
            </a:r>
          </a:p>
          <a:p>
            <a:pPr lvl="1"/>
            <a:r>
              <a:rPr lang="en-US" dirty="0" smtClean="0"/>
              <a:t>Implements private key API.</a:t>
            </a:r>
          </a:p>
          <a:p>
            <a:pPr lvl="1"/>
            <a:r>
              <a:rPr lang="en-US" dirty="0" smtClean="0"/>
              <a:t>Authenticate &amp; send OBD-II messages.</a:t>
            </a: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5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Thesis Status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795" y="2221521"/>
            <a:ext cx="1830608" cy="1017818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83754" y="2221521"/>
            <a:ext cx="1830608" cy="1017818"/>
          </a:xfrm>
          <a:prstGeom prst="rect">
            <a:avLst/>
          </a:prstGeom>
        </p:spPr>
      </p:pic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60631" y="791964"/>
            <a:ext cx="8753475" cy="4001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8610" indent="-30861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›"/>
              <a:defRPr sz="2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668655" indent="-257175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Blip>
                <a:blip r:embed="rId3"/>
              </a:buBlip>
              <a:defRPr sz="20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2pPr>
            <a:lvl3pPr marL="1028700" indent="-20574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4"/>
              </a:buBlip>
              <a:defRPr sz="18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520190" indent="-28575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Blip>
                <a:blip r:embed="rId5"/>
              </a:buBlip>
              <a:defRPr sz="16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4pPr>
            <a:lvl5pPr marL="1851660" indent="-20574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6"/>
              </a:buBlip>
              <a:defRPr sz="1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5pPr>
            <a:lvl6pPr marL="226314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Authentication Request.</a:t>
            </a:r>
          </a:p>
          <a:p>
            <a:endParaRPr lang="nl-NL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90898" y="2793076"/>
            <a:ext cx="5274426" cy="361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8106" y="3769939"/>
            <a:ext cx="74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Tester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601967" y="3769939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Gateway</a:t>
            </a:r>
            <a:endParaRPr lang="en-GB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438350" y="2079943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Remote CAN frame</a:t>
            </a:r>
          </a:p>
          <a:p>
            <a:pPr algn="ctr"/>
            <a:r>
              <a:rPr lang="en-GB" sz="1800" dirty="0" smtClean="0"/>
              <a:t>With Specific ID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9096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>
            <a:off x="1990898" y="2793076"/>
            <a:ext cx="5274426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Thesis Status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795" y="2221521"/>
            <a:ext cx="1830608" cy="1017818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83754" y="2221521"/>
            <a:ext cx="1830608" cy="1017818"/>
          </a:xfrm>
          <a:prstGeom prst="rect">
            <a:avLst/>
          </a:prstGeom>
        </p:spPr>
      </p:pic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60631" y="791964"/>
            <a:ext cx="8753475" cy="4001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8610" indent="-30861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›"/>
              <a:defRPr sz="2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668655" indent="-257175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Blip>
                <a:blip r:embed="rId3"/>
              </a:buBlip>
              <a:defRPr sz="20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2pPr>
            <a:lvl3pPr marL="1028700" indent="-20574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4"/>
              </a:buBlip>
              <a:defRPr sz="18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520190" indent="-28575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Blip>
                <a:blip r:embed="rId5"/>
              </a:buBlip>
              <a:defRPr sz="16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4pPr>
            <a:lvl5pPr marL="1851660" indent="-20574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6"/>
              </a:buBlip>
              <a:defRPr sz="1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5pPr>
            <a:lvl6pPr marL="226314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Challenge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808106" y="3769939"/>
            <a:ext cx="74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Tester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601967" y="3769939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Gateway</a:t>
            </a:r>
            <a:endParaRPr lang="en-GB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547353" y="2084642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2 CAN Frames</a:t>
            </a:r>
          </a:p>
          <a:p>
            <a:pPr algn="ctr"/>
            <a:r>
              <a:rPr lang="en-GB" sz="1800" dirty="0" smtClean="0"/>
              <a:t>128 bit Challenge</a:t>
            </a:r>
          </a:p>
        </p:txBody>
      </p:sp>
    </p:spTree>
    <p:extLst>
      <p:ext uri="{BB962C8B-B14F-4D97-AF65-F5344CB8AC3E}">
        <p14:creationId xmlns:p14="http://schemas.microsoft.com/office/powerpoint/2010/main" val="143027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Thesis Status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795" y="2221521"/>
            <a:ext cx="1830608" cy="1017818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83754" y="2221521"/>
            <a:ext cx="1830608" cy="1017818"/>
          </a:xfrm>
          <a:prstGeom prst="rect">
            <a:avLst/>
          </a:prstGeom>
        </p:spPr>
      </p:pic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60631" y="791964"/>
            <a:ext cx="8753475" cy="4001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8610" indent="-30861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›"/>
              <a:defRPr sz="2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668655" indent="-257175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Blip>
                <a:blip r:embed="rId3"/>
              </a:buBlip>
              <a:defRPr sz="20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2pPr>
            <a:lvl3pPr marL="1028700" indent="-20574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4"/>
              </a:buBlip>
              <a:defRPr sz="18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520190" indent="-28575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Blip>
                <a:blip r:embed="rId5"/>
              </a:buBlip>
              <a:defRPr sz="16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4pPr>
            <a:lvl5pPr marL="1851660" indent="-20574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6"/>
              </a:buBlip>
              <a:defRPr sz="1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5pPr>
            <a:lvl6pPr marL="226314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Attestation</a:t>
            </a:r>
            <a:endParaRPr lang="nl-NL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90898" y="2793076"/>
            <a:ext cx="5274426" cy="361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8106" y="3769939"/>
            <a:ext cx="74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Tester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601967" y="3769939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Gateway</a:t>
            </a:r>
            <a:endParaRPr lang="en-GB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893333" y="2058006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8 CAN frames</a:t>
            </a:r>
          </a:p>
          <a:p>
            <a:pPr algn="ctr"/>
            <a:r>
              <a:rPr lang="en-GB" sz="1800" dirty="0" smtClean="0"/>
              <a:t>512 bit Signature of Challenge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84898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/>
          <a:lstStyle/>
          <a:p>
            <a:pPr algn="l"/>
            <a:r>
              <a:rPr lang="nl-BE" sz="4000" smtClean="0"/>
              <a:t>Introduction</a:t>
            </a:r>
            <a:endParaRPr lang="nl-BE" sz="4000"/>
          </a:p>
        </p:txBody>
      </p:sp>
    </p:spTree>
    <p:extLst>
      <p:ext uri="{BB962C8B-B14F-4D97-AF65-F5344CB8AC3E}">
        <p14:creationId xmlns:p14="http://schemas.microsoft.com/office/powerpoint/2010/main" val="106317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Thesis Status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791964"/>
            <a:ext cx="8753475" cy="4001138"/>
          </a:xfrm>
        </p:spPr>
        <p:txBody>
          <a:bodyPr>
            <a:normAutofit/>
          </a:bodyPr>
          <a:lstStyle/>
          <a:p>
            <a:r>
              <a:rPr lang="en-GB" dirty="0" smtClean="0"/>
              <a:t>Elliptic Curve Digital Signature Algorithm.</a:t>
            </a:r>
          </a:p>
          <a:p>
            <a:r>
              <a:rPr lang="en-GB" dirty="0" smtClean="0"/>
              <a:t>Key Size:</a:t>
            </a:r>
          </a:p>
          <a:p>
            <a:pPr lvl="1"/>
            <a:r>
              <a:rPr lang="en-GB" dirty="0" smtClean="0"/>
              <a:t>Security level is Key Size / 2 (smaller key than normal DSA).</a:t>
            </a:r>
          </a:p>
          <a:p>
            <a:pPr lvl="1"/>
            <a:r>
              <a:rPr lang="en-GB" dirty="0" smtClean="0"/>
              <a:t>According to NSA 256 bit key sufficient (128-bit security level) .</a:t>
            </a:r>
          </a:p>
          <a:p>
            <a:r>
              <a:rPr lang="en-GB" dirty="0" smtClean="0"/>
              <a:t>Signature Size:</a:t>
            </a:r>
          </a:p>
          <a:p>
            <a:pPr lvl="1"/>
            <a:r>
              <a:rPr lang="en-GB" dirty="0" smtClean="0"/>
              <a:t>Security level is Signature size / 4.</a:t>
            </a:r>
          </a:p>
          <a:p>
            <a:pPr lvl="1"/>
            <a:r>
              <a:rPr lang="en-GB" dirty="0" smtClean="0"/>
              <a:t>A signature of size 512 bit will be sufficient (</a:t>
            </a:r>
            <a:r>
              <a:rPr lang="en-GB" dirty="0"/>
              <a:t>128-bit security </a:t>
            </a:r>
            <a:r>
              <a:rPr lang="en-GB" dirty="0" smtClean="0"/>
              <a:t>level).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894" y="4517197"/>
            <a:ext cx="4208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https://</a:t>
            </a:r>
            <a:r>
              <a:rPr lang="en-GB" sz="1000" dirty="0" smtClean="0"/>
              <a:t>en.wikipedia.org/wiki/Key_size#cite_note-19</a:t>
            </a:r>
          </a:p>
          <a:p>
            <a:pPr algn="ctr"/>
            <a:r>
              <a:rPr lang="en-GB" sz="1000" dirty="0"/>
              <a:t>https://</a:t>
            </a:r>
            <a:r>
              <a:rPr lang="en-GB" sz="1000" dirty="0" err="1"/>
              <a:t>en.wikipedia.org</a:t>
            </a:r>
            <a:r>
              <a:rPr lang="en-GB" sz="1000" dirty="0"/>
              <a:t>/wiki/</a:t>
            </a:r>
            <a:r>
              <a:rPr lang="en-GB" sz="1000" dirty="0" err="1"/>
              <a:t>Elliptic_Curve_Digital_Signature_Algorithm</a:t>
            </a:r>
            <a:endParaRPr lang="en-GB" sz="1000" dirty="0" smtClean="0"/>
          </a:p>
        </p:txBody>
      </p:sp>
    </p:spTree>
    <p:extLst>
      <p:ext uri="{BB962C8B-B14F-4D97-AF65-F5344CB8AC3E}">
        <p14:creationId xmlns:p14="http://schemas.microsoft.com/office/powerpoint/2010/main" val="14302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>
            <a:off x="1990898" y="2793076"/>
            <a:ext cx="5274426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Thesis Status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795" y="2221521"/>
            <a:ext cx="1830608" cy="1017818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83754" y="2221521"/>
            <a:ext cx="1830608" cy="1017818"/>
          </a:xfrm>
          <a:prstGeom prst="rect">
            <a:avLst/>
          </a:prstGeom>
        </p:spPr>
      </p:pic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60631" y="791964"/>
            <a:ext cx="8753475" cy="4001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8610" indent="-30861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›"/>
              <a:defRPr sz="2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668655" indent="-257175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Blip>
                <a:blip r:embed="rId3"/>
              </a:buBlip>
              <a:defRPr sz="20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2pPr>
            <a:lvl3pPr marL="1028700" indent="-20574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4"/>
              </a:buBlip>
              <a:defRPr sz="18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520190" indent="-28575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Blip>
                <a:blip r:embed="rId5"/>
              </a:buBlip>
              <a:defRPr sz="16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4pPr>
            <a:lvl5pPr marL="1851660" indent="-20574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6"/>
              </a:buBlip>
              <a:defRPr sz="1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5pPr>
            <a:lvl6pPr marL="226314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Authentication Request.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808106" y="3769939"/>
            <a:ext cx="74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Tester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601967" y="3769939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Gateway</a:t>
            </a:r>
            <a:endParaRPr lang="en-GB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438354" y="2058006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Remote</a:t>
            </a:r>
            <a:r>
              <a:rPr lang="en-GB" sz="1800" dirty="0" smtClean="0"/>
              <a:t> CAN frame</a:t>
            </a:r>
          </a:p>
          <a:p>
            <a:pPr algn="ctr"/>
            <a:r>
              <a:rPr lang="en-GB" sz="1800" dirty="0" smtClean="0"/>
              <a:t>Acknowledgment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3144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Thesis Status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795" y="2221521"/>
            <a:ext cx="1830608" cy="1017818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83754" y="2221521"/>
            <a:ext cx="1830608" cy="1017818"/>
          </a:xfrm>
          <a:prstGeom prst="rect">
            <a:avLst/>
          </a:prstGeom>
        </p:spPr>
      </p:pic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60631" y="791964"/>
            <a:ext cx="8753475" cy="4001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8610" indent="-30861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›"/>
              <a:defRPr sz="2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668655" indent="-257175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Blip>
                <a:blip r:embed="rId3"/>
              </a:buBlip>
              <a:defRPr sz="20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2pPr>
            <a:lvl3pPr marL="1028700" indent="-20574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4"/>
              </a:buBlip>
              <a:defRPr sz="18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3pPr>
            <a:lvl4pPr marL="1520190" indent="-28575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Blip>
                <a:blip r:embed="rId5"/>
              </a:buBlip>
              <a:defRPr sz="16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4pPr>
            <a:lvl5pPr marL="1851660" indent="-205740" algn="l" defTabSz="411480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Blip>
                <a:blip r:embed="rId6"/>
              </a:buBlip>
              <a:defRPr sz="14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5pPr>
            <a:lvl6pPr marL="226314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/>
              <a:t>Send</a:t>
            </a:r>
            <a:r>
              <a:rPr lang="nl-NL" dirty="0" smtClean="0"/>
              <a:t> OBD-II </a:t>
            </a:r>
            <a:r>
              <a:rPr lang="nl-NL" dirty="0" err="1" smtClean="0"/>
              <a:t>message</a:t>
            </a:r>
            <a:endParaRPr lang="nl-NL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90898" y="2793076"/>
            <a:ext cx="5274426" cy="361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8106" y="3769939"/>
            <a:ext cx="74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Tester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601967" y="3769939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Gateway</a:t>
            </a:r>
            <a:endParaRPr lang="en-GB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592237" y="2294838"/>
            <a:ext cx="18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smtClean="0"/>
              <a:t>OBD-II message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79742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Thesis Status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791964"/>
            <a:ext cx="8753475" cy="400113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Former protocol is for sending 1 OBD-II message.</a:t>
            </a:r>
          </a:p>
          <a:p>
            <a:r>
              <a:rPr lang="en-GB" dirty="0" smtClean="0"/>
              <a:t>If multiple messages are to be sent shared secret is established:</a:t>
            </a:r>
          </a:p>
          <a:p>
            <a:pPr lvl="1"/>
            <a:r>
              <a:rPr lang="en-GB" dirty="0" smtClean="0"/>
              <a:t>Elliptic Curve </a:t>
            </a:r>
            <a:r>
              <a:rPr lang="en-GB" dirty="0" err="1" smtClean="0"/>
              <a:t>Diffie</a:t>
            </a:r>
            <a:r>
              <a:rPr lang="en-GB" dirty="0" smtClean="0"/>
              <a:t>-Hellman</a:t>
            </a:r>
          </a:p>
          <a:p>
            <a:r>
              <a:rPr lang="en-GB" dirty="0" smtClean="0"/>
              <a:t>Shared secret used as new symmetric key.</a:t>
            </a:r>
          </a:p>
          <a:p>
            <a:r>
              <a:rPr lang="en-GB" dirty="0" smtClean="0"/>
              <a:t>Every OBD-II message followed by MAC of message using shared symmetric key.</a:t>
            </a:r>
          </a:p>
          <a:p>
            <a:r>
              <a:rPr lang="en-GB" dirty="0" smtClean="0"/>
              <a:t>Periodically new symmetric key established.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Thesis Status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791964"/>
            <a:ext cx="8753475" cy="4001138"/>
          </a:xfrm>
        </p:spPr>
        <p:txBody>
          <a:bodyPr>
            <a:normAutofit/>
          </a:bodyPr>
          <a:lstStyle/>
          <a:p>
            <a:r>
              <a:rPr lang="en-GB" dirty="0" smtClean="0"/>
              <a:t>Current Implementation:</a:t>
            </a:r>
          </a:p>
          <a:p>
            <a:pPr lvl="1"/>
            <a:r>
              <a:rPr lang="en-GB" dirty="0" smtClean="0"/>
              <a:t>Relevant Microcontroller functions explored.</a:t>
            </a:r>
          </a:p>
          <a:p>
            <a:pPr lvl="1"/>
            <a:r>
              <a:rPr lang="en-GB" dirty="0" smtClean="0"/>
              <a:t>2 AVR boards can send and receive CAN messages.</a:t>
            </a:r>
          </a:p>
          <a:p>
            <a:pPr lvl="1"/>
            <a:r>
              <a:rPr lang="en-GB" dirty="0" smtClean="0"/>
              <a:t>Serial link between board and pc (for demo).</a:t>
            </a:r>
          </a:p>
          <a:p>
            <a:pPr lvl="1"/>
            <a:r>
              <a:rPr lang="en-GB" dirty="0" smtClean="0"/>
              <a:t>Elliptic Curve Library (micro-</a:t>
            </a:r>
            <a:r>
              <a:rPr lang="en-GB" dirty="0" err="1" smtClean="0"/>
              <a:t>ecc</a:t>
            </a:r>
            <a:r>
              <a:rPr lang="en-GB" dirty="0" smtClean="0"/>
              <a:t>) imported and tested (Key Storage).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62291" y="3266902"/>
            <a:ext cx="2755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https://</a:t>
            </a:r>
            <a:r>
              <a:rPr lang="en-GB" sz="1200" dirty="0" err="1"/>
              <a:t>github.com</a:t>
            </a:r>
            <a:r>
              <a:rPr lang="en-GB" sz="1200" dirty="0"/>
              <a:t>/</a:t>
            </a:r>
            <a:r>
              <a:rPr lang="en-GB" sz="1200" dirty="0" err="1"/>
              <a:t>kmackay</a:t>
            </a:r>
            <a:r>
              <a:rPr lang="en-GB" sz="1200" dirty="0"/>
              <a:t>/micro-</a:t>
            </a:r>
            <a:r>
              <a:rPr lang="en-GB" sz="1200" dirty="0" err="1"/>
              <a:t>ecc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8930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/>
          <a:lstStyle/>
          <a:p>
            <a:pPr algn="l"/>
            <a:r>
              <a:rPr lang="nl-BE" sz="4000" dirty="0" smtClean="0"/>
              <a:t>Planning next 2 months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9468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791964"/>
            <a:ext cx="8753475" cy="4001138"/>
          </a:xfrm>
        </p:spPr>
        <p:txBody>
          <a:bodyPr>
            <a:normAutofit/>
          </a:bodyPr>
          <a:lstStyle/>
          <a:p>
            <a:r>
              <a:rPr lang="en-GB" dirty="0" smtClean="0"/>
              <a:t>Implementation:</a:t>
            </a:r>
          </a:p>
          <a:p>
            <a:pPr lvl="1"/>
            <a:r>
              <a:rPr lang="en-GB" dirty="0" smtClean="0"/>
              <a:t>Finish Authentication + ECDH protocol.</a:t>
            </a:r>
          </a:p>
          <a:p>
            <a:pPr lvl="1"/>
            <a:r>
              <a:rPr lang="en-GB" dirty="0" smtClean="0"/>
              <a:t>Build permissions table.</a:t>
            </a:r>
          </a:p>
          <a:p>
            <a:pPr lvl="1"/>
            <a:r>
              <a:rPr lang="en-GB" dirty="0" smtClean="0"/>
              <a:t>Tester private key API.</a:t>
            </a:r>
          </a:p>
          <a:p>
            <a:pPr lvl="2"/>
            <a:r>
              <a:rPr lang="en-GB" dirty="0" smtClean="0"/>
              <a:t> represents online API for interacting with private keys.</a:t>
            </a:r>
          </a:p>
          <a:p>
            <a:pPr lvl="2"/>
            <a:r>
              <a:rPr lang="en-GB" dirty="0"/>
              <a:t> </a:t>
            </a:r>
            <a:r>
              <a:rPr lang="en-GB" dirty="0" smtClean="0"/>
              <a:t>This API should be secure!</a:t>
            </a:r>
          </a:p>
          <a:p>
            <a:r>
              <a:rPr lang="en-GB" dirty="0" smtClean="0"/>
              <a:t>Testing.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791964"/>
            <a:ext cx="8753475" cy="4001138"/>
          </a:xfrm>
        </p:spPr>
        <p:txBody>
          <a:bodyPr>
            <a:normAutofit/>
          </a:bodyPr>
          <a:lstStyle/>
          <a:p>
            <a:r>
              <a:rPr lang="en-GB" dirty="0" smtClean="0"/>
              <a:t>Writing:</a:t>
            </a:r>
          </a:p>
          <a:p>
            <a:pPr lvl="1"/>
            <a:r>
              <a:rPr lang="en-GB" dirty="0" smtClean="0"/>
              <a:t>Finishing touches: Literary Review, Background (CAN &amp; OBD-II), Contributions, Introduction and Abstract.</a:t>
            </a:r>
          </a:p>
          <a:p>
            <a:pPr lvl="1"/>
            <a:r>
              <a:rPr lang="en-GB" dirty="0" smtClean="0"/>
              <a:t>OBD-II Access control (explanation of implemented protocol).</a:t>
            </a:r>
          </a:p>
          <a:p>
            <a:pPr lvl="1"/>
            <a:r>
              <a:rPr lang="en-GB" dirty="0" smtClean="0"/>
              <a:t>Formulation and interpretation of test results.</a:t>
            </a:r>
          </a:p>
          <a:p>
            <a:pPr lvl="1"/>
            <a:r>
              <a:rPr lang="en-GB" dirty="0" smtClean="0"/>
              <a:t>Conclusion.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/>
          <a:lstStyle/>
          <a:p>
            <a:pPr algn="l"/>
            <a:r>
              <a:rPr lang="nl-BE" sz="4000" dirty="0" smtClean="0"/>
              <a:t>Questions</a:t>
            </a:r>
            <a:r>
              <a:rPr lang="nl-BE" sz="4000" dirty="0" smtClean="0"/>
              <a:t>?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9284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OBD-II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On Board Diagnostics Protocol. </a:t>
            </a:r>
            <a:endParaRPr lang="en-GB" smtClean="0"/>
          </a:p>
          <a:p>
            <a:pPr lvl="1"/>
            <a:r>
              <a:rPr lang="en-GB"/>
              <a:t>Help </a:t>
            </a:r>
            <a:r>
              <a:rPr lang="en-GB" smtClean="0"/>
              <a:t>Technicians Diagnose </a:t>
            </a:r>
            <a:r>
              <a:rPr lang="en-GB"/>
              <a:t>and Repair Complex Problems </a:t>
            </a:r>
            <a:endParaRPr lang="en-GB" smtClean="0"/>
          </a:p>
          <a:p>
            <a:pPr lvl="1"/>
            <a:r>
              <a:rPr lang="en-GB" smtClean="0"/>
              <a:t>Allows access to vehicle subsystems via </a:t>
            </a:r>
            <a:r>
              <a:rPr lang="en-GB" smtClean="0"/>
              <a:t>connector</a:t>
            </a:r>
            <a:r>
              <a:rPr lang="en-GB" smtClean="0"/>
              <a:t>.</a:t>
            </a:r>
          </a:p>
          <a:p>
            <a:pPr lvl="1"/>
            <a:r>
              <a:rPr lang="en-GB" smtClean="0"/>
              <a:t>Introduces parameter ID’s (PID) to request data from ECU’s.</a:t>
            </a:r>
          </a:p>
          <a:p>
            <a:pPr lvl="1"/>
            <a:r>
              <a:rPr lang="en-GB" smtClean="0"/>
              <a:t>PID </a:t>
            </a:r>
            <a:r>
              <a:rPr lang="en-GB" smtClean="0"/>
              <a:t>manufacturer </a:t>
            </a:r>
            <a:r>
              <a:rPr lang="en-GB" smtClean="0"/>
              <a:t>and model specific.</a:t>
            </a:r>
          </a:p>
          <a:p>
            <a:pPr lvl="1"/>
            <a:r>
              <a:rPr lang="en-GB" smtClean="0"/>
              <a:t>Works with multiple signalling protocols, but CAN mostly used.</a:t>
            </a:r>
          </a:p>
          <a:p>
            <a:pPr lvl="1"/>
            <a:endParaRPr lang="en-GB" smtClean="0"/>
          </a:p>
          <a:p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631" y="4291978"/>
            <a:ext cx="3020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/>
              <a:t>https://</a:t>
            </a:r>
            <a:r>
              <a:rPr lang="en-GB" sz="1000" err="1"/>
              <a:t>en.wikipedia.org</a:t>
            </a:r>
            <a:r>
              <a:rPr lang="en-GB" sz="1000"/>
              <a:t>/wiki/On-</a:t>
            </a:r>
            <a:r>
              <a:rPr lang="en-GB" sz="1000" err="1"/>
              <a:t>board_diagnostics</a:t>
            </a:r>
            <a:endParaRPr lang="en-GB" sz="1000" smtClean="0"/>
          </a:p>
        </p:txBody>
      </p:sp>
    </p:spTree>
    <p:extLst>
      <p:ext uri="{BB962C8B-B14F-4D97-AF65-F5344CB8AC3E}">
        <p14:creationId xmlns:p14="http://schemas.microsoft.com/office/powerpoint/2010/main" val="136716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931356"/>
            <a:ext cx="8753475" cy="3429983"/>
          </a:xfrm>
        </p:spPr>
        <p:txBody>
          <a:bodyPr/>
          <a:lstStyle/>
          <a:p>
            <a:r>
              <a:rPr lang="en-GB" dirty="0" smtClean="0"/>
              <a:t>Automobile hacking has become one of the major concerns for software security today:</a:t>
            </a:r>
          </a:p>
          <a:p>
            <a:pPr lvl="1"/>
            <a:r>
              <a:rPr lang="en-GB" dirty="0" smtClean="0"/>
              <a:t>Over 100M lines of code deployed over more than 70 ECU’s.</a:t>
            </a:r>
          </a:p>
          <a:p>
            <a:pPr lvl="1"/>
            <a:r>
              <a:rPr lang="en-GB" dirty="0" smtClean="0"/>
              <a:t>Networking protocols (e.g. CAN).</a:t>
            </a:r>
          </a:p>
          <a:p>
            <a:pPr lvl="1"/>
            <a:r>
              <a:rPr lang="en-GB" dirty="0" smtClean="0"/>
              <a:t>Increasing </a:t>
            </a:r>
            <a:r>
              <a:rPr lang="en-GB" dirty="0" err="1" smtClean="0"/>
              <a:t>connectability</a:t>
            </a:r>
            <a:r>
              <a:rPr lang="en-GB" dirty="0" smtClean="0"/>
              <a:t> (Bluetooth, </a:t>
            </a:r>
            <a:r>
              <a:rPr lang="en-GB" dirty="0" err="1" smtClean="0"/>
              <a:t>Wifi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r>
              <a:rPr lang="en-GB" dirty="0" smtClean="0"/>
              <a:t>).</a:t>
            </a:r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0693" y="3658605"/>
            <a:ext cx="49295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/>
              <a:t>Lee Pike, Jamey Sharp, Mark </a:t>
            </a:r>
            <a:r>
              <a:rPr lang="en-US" sz="1000" err="1" smtClean="0"/>
              <a:t>Tullsen</a:t>
            </a:r>
            <a:r>
              <a:rPr lang="en-US" sz="1000" smtClean="0"/>
              <a:t>, Patrick C. Hickey and James </a:t>
            </a:r>
            <a:r>
              <a:rPr lang="en-US" sz="1000" err="1" smtClean="0"/>
              <a:t>Bielman</a:t>
            </a:r>
            <a:r>
              <a:rPr lang="en-US" sz="1000" smtClean="0"/>
              <a:t>. 2015. </a:t>
            </a:r>
          </a:p>
          <a:p>
            <a:pPr algn="ctr"/>
            <a:r>
              <a:rPr lang="en-US" sz="1000" smtClean="0"/>
              <a:t>Securing the automobile: A comprehensive approach. </a:t>
            </a:r>
          </a:p>
          <a:p>
            <a:pPr algn="ctr"/>
            <a:endParaRPr lang="en-GB" sz="1000" smtClean="0"/>
          </a:p>
          <a:p>
            <a:pPr algn="ctr"/>
            <a:r>
              <a:rPr lang="en-GB" sz="1000" smtClean="0"/>
              <a:t>Dan </a:t>
            </a:r>
            <a:r>
              <a:rPr lang="en-GB" sz="1000" err="1" smtClean="0"/>
              <a:t>Klinedinst</a:t>
            </a:r>
            <a:r>
              <a:rPr lang="en-GB" sz="1000" smtClean="0"/>
              <a:t>, Christopher King. 2016</a:t>
            </a:r>
          </a:p>
          <a:p>
            <a:pPr algn="ctr"/>
            <a:r>
              <a:rPr lang="en-GB" sz="1000" smtClean="0"/>
              <a:t>On Board Diagnostics: Risks and Vulnerabilities of the Connected Vehicle </a:t>
            </a:r>
          </a:p>
          <a:p>
            <a:pPr algn="ctr"/>
            <a:endParaRPr lang="en-GB" sz="1000"/>
          </a:p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624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374968" y="2417002"/>
            <a:ext cx="2975956" cy="266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74968" y="1057817"/>
            <a:ext cx="3726757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OBD-II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8" y="2200826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4" y="2087216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19745" y="2414339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1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374968" y="2417002"/>
            <a:ext cx="2975956" cy="266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74968" y="1057817"/>
            <a:ext cx="3726757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OBD-II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8" y="2200826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4" y="2087216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19745" y="2414339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52528" y="1539791"/>
            <a:ext cx="463809" cy="59672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31211" y="107938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OBD-II</a:t>
            </a:r>
          </a:p>
          <a:p>
            <a:pPr algn="ctr"/>
            <a:r>
              <a:rPr lang="en-GB" sz="1200" smtClean="0"/>
              <a:t>Data Link Connector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5" y="2995704"/>
            <a:ext cx="2311416" cy="17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374968" y="2417002"/>
            <a:ext cx="2975956" cy="266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74968" y="1057817"/>
            <a:ext cx="3726757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OBD-II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8" y="2200826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4" y="2087216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19745" y="2414339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413921" y="2488353"/>
            <a:ext cx="0" cy="52085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42477" y="3009207"/>
            <a:ext cx="942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Diagnostic </a:t>
            </a:r>
          </a:p>
          <a:p>
            <a:pPr algn="ctr"/>
            <a:r>
              <a:rPr lang="en-GB" sz="1200" smtClean="0"/>
              <a:t>Scan Tool</a:t>
            </a:r>
          </a:p>
        </p:txBody>
      </p:sp>
    </p:spTree>
    <p:extLst>
      <p:ext uri="{BB962C8B-B14F-4D97-AF65-F5344CB8AC3E}">
        <p14:creationId xmlns:p14="http://schemas.microsoft.com/office/powerpoint/2010/main" val="611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OBD-II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850153"/>
            <a:ext cx="8753475" cy="3429983"/>
          </a:xfrm>
        </p:spPr>
        <p:txBody>
          <a:bodyPr/>
          <a:lstStyle/>
          <a:p>
            <a:pPr lvl="1"/>
            <a:r>
              <a:rPr lang="en-GB" smtClean="0"/>
              <a:t>Scan Tools.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1762972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250369"/>
            <a:ext cx="2368140" cy="2368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001" y="167911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9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374968" y="2417002"/>
            <a:ext cx="2975956" cy="266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74968" y="1057817"/>
            <a:ext cx="3726757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OBD-II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8" y="2200826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4" y="2087216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19745" y="2414339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94065" y="2426790"/>
            <a:ext cx="2104275" cy="109780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74101" y="3370708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smtClean="0"/>
              <a:t>CAN Bus</a:t>
            </a:r>
          </a:p>
        </p:txBody>
      </p:sp>
    </p:spTree>
    <p:extLst>
      <p:ext uri="{BB962C8B-B14F-4D97-AF65-F5344CB8AC3E}">
        <p14:creationId xmlns:p14="http://schemas.microsoft.com/office/powerpoint/2010/main" val="9072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CAN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Controller Area Network.</a:t>
            </a:r>
          </a:p>
          <a:p>
            <a:pPr lvl="1"/>
            <a:r>
              <a:rPr lang="en-GB" smtClean="0"/>
              <a:t>Bus allowing communications between ECU’s inside the vehicle.</a:t>
            </a:r>
          </a:p>
          <a:p>
            <a:pPr lvl="1"/>
            <a:r>
              <a:rPr lang="en-GB" smtClean="0"/>
              <a:t>Message Based Protocol (Frame).</a:t>
            </a:r>
          </a:p>
          <a:p>
            <a:pPr lvl="1"/>
            <a:r>
              <a:rPr lang="en-GB" smtClean="0"/>
              <a:t>Carrier Sense Multiple Access with Collision Avoidance (CSMA/CA).</a:t>
            </a:r>
          </a:p>
          <a:p>
            <a:pPr lvl="1"/>
            <a:r>
              <a:rPr lang="en-GB" smtClean="0"/>
              <a:t>Not only communications protocol implemented in vehicles (</a:t>
            </a:r>
            <a:r>
              <a:rPr lang="en-GB" err="1" smtClean="0"/>
              <a:t>cf</a:t>
            </a:r>
            <a:r>
              <a:rPr lang="en-GB" smtClean="0"/>
              <a:t> LIN, MOST) but most common.</a:t>
            </a:r>
          </a:p>
          <a:p>
            <a:pPr lvl="1"/>
            <a:endParaRPr lang="en-GB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5988" y="4516103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/>
              <a:t>https://</a:t>
            </a:r>
            <a:r>
              <a:rPr lang="en-GB" sz="1000" err="1"/>
              <a:t>en.wikipedia.org</a:t>
            </a:r>
            <a:r>
              <a:rPr lang="en-GB" sz="1000"/>
              <a:t>/wiki/</a:t>
            </a:r>
            <a:r>
              <a:rPr lang="en-GB" sz="1000" err="1"/>
              <a:t>CAN_bus</a:t>
            </a:r>
            <a:endParaRPr lang="en-GB" sz="1000" smtClean="0"/>
          </a:p>
        </p:txBody>
      </p:sp>
    </p:spTree>
    <p:extLst>
      <p:ext uri="{BB962C8B-B14F-4D97-AF65-F5344CB8AC3E}">
        <p14:creationId xmlns:p14="http://schemas.microsoft.com/office/powerpoint/2010/main" val="209814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374968" y="2417002"/>
            <a:ext cx="2975956" cy="266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74968" y="1057817"/>
            <a:ext cx="3726757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OBD-II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8" y="2200826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4" y="2087216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19745" y="2414339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/>
          <a:lstStyle/>
          <a:p>
            <a:pPr algn="l"/>
            <a:r>
              <a:rPr lang="nl-BE" smtClean="0"/>
              <a:t>Security Issues</a:t>
            </a:r>
            <a:endParaRPr lang="nl-BE" sz="4000"/>
          </a:p>
        </p:txBody>
      </p:sp>
    </p:spTree>
    <p:extLst>
      <p:ext uri="{BB962C8B-B14F-4D97-AF65-F5344CB8AC3E}">
        <p14:creationId xmlns:p14="http://schemas.microsoft.com/office/powerpoint/2010/main" val="199642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Security Issues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496" y="85621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20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321477" y="1338226"/>
            <a:ext cx="8501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’</a:t>
            </a:r>
            <a:r>
              <a:rPr lang="en-US" sz="2400" b="1" smtClean="0"/>
              <a:t>CAN</a:t>
            </a:r>
            <a:r>
              <a:rPr lang="en-US" sz="2400" b="1"/>
              <a:t>, by design, offers no protection from </a:t>
            </a:r>
            <a:r>
              <a:rPr lang="en-US" sz="2400" b="1" smtClean="0"/>
              <a:t>manipulation</a:t>
            </a:r>
            <a:r>
              <a:rPr lang="en-US" sz="2400" smtClean="0"/>
              <a:t>’</a:t>
            </a:r>
            <a:r>
              <a:rPr lang="en-US" sz="1800" smtClean="0"/>
              <a:t> </a:t>
            </a:r>
          </a:p>
          <a:p>
            <a:pPr algn="ctr"/>
            <a:r>
              <a:rPr lang="en-US" sz="1200" smtClean="0"/>
              <a:t>(</a:t>
            </a:r>
            <a:r>
              <a:rPr lang="en-US" sz="1200"/>
              <a:t>Miller, 2013), (</a:t>
            </a:r>
            <a:r>
              <a:rPr lang="en-US" sz="1200" err="1"/>
              <a:t>Koscher</a:t>
            </a:r>
            <a:r>
              <a:rPr lang="en-US" sz="1200"/>
              <a:t>, 2010) </a:t>
            </a:r>
          </a:p>
          <a:p>
            <a:pPr algn="ctr"/>
            <a:endParaRPr lang="en-US" sz="1200" err="1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/>
          </a:p>
          <a:p>
            <a:endParaRPr lang="en-US"/>
          </a:p>
          <a:p>
            <a:r>
              <a:rPr lang="en-US" smtClean="0"/>
              <a:t>No source address =&gt; No certainty about origin.</a:t>
            </a:r>
          </a:p>
          <a:p>
            <a:r>
              <a:rPr lang="en-US" smtClean="0"/>
              <a:t>Broadcast nature =&gt; Information Disclosure.</a:t>
            </a:r>
          </a:p>
          <a:p>
            <a:r>
              <a:rPr lang="en-US" smtClean="0"/>
              <a:t>Prioritized ID’s =&gt; Denial of Service.</a:t>
            </a:r>
          </a:p>
          <a:p>
            <a:r>
              <a:rPr lang="en-US" smtClean="0"/>
              <a:t>No support for encryption or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6228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Security Issues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Potential hacking results.</a:t>
            </a:r>
          </a:p>
          <a:p>
            <a:pPr lvl="1"/>
            <a:r>
              <a:rPr lang="en-GB" smtClean="0"/>
              <a:t>Vehicle Theft.</a:t>
            </a:r>
          </a:p>
          <a:p>
            <a:pPr lvl="1"/>
            <a:r>
              <a:rPr lang="en-GB" smtClean="0"/>
              <a:t>Changing Emission information (“</a:t>
            </a:r>
            <a:r>
              <a:rPr lang="en-GB" err="1" smtClean="0"/>
              <a:t>Dieselgate</a:t>
            </a:r>
            <a:r>
              <a:rPr lang="en-GB" smtClean="0"/>
              <a:t>”).</a:t>
            </a:r>
          </a:p>
          <a:p>
            <a:pPr lvl="1"/>
            <a:r>
              <a:rPr lang="en-GB" smtClean="0"/>
              <a:t>Reduce odometer value.</a:t>
            </a:r>
          </a:p>
          <a:p>
            <a:pPr lvl="1"/>
            <a:r>
              <a:rPr lang="en-GB" smtClean="0"/>
              <a:t>Change recorded data after crash.</a:t>
            </a:r>
          </a:p>
          <a:p>
            <a:pPr lvl="1"/>
            <a:r>
              <a:rPr lang="is-IS" smtClean="0"/>
              <a:t>…</a:t>
            </a:r>
            <a:endParaRPr lang="en-GB" smtClean="0"/>
          </a:p>
          <a:p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7955" y="4107312"/>
            <a:ext cx="54248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EXTREMETECH, „Hack the diagnostics connector, steal yourself a BMW in 3 minutes </a:t>
            </a:r>
            <a:endParaRPr lang="en-US" sz="1000" smtClean="0"/>
          </a:p>
          <a:p>
            <a:pPr algn="ctr"/>
            <a:endParaRPr lang="en-US" sz="1000"/>
          </a:p>
          <a:p>
            <a:pPr algn="ctr"/>
            <a:r>
              <a:rPr lang="en-US" sz="1000" smtClean="0"/>
              <a:t>Stephanie </a:t>
            </a:r>
            <a:r>
              <a:rPr lang="en-US" sz="1000"/>
              <a:t>Bayer, Thomas </a:t>
            </a:r>
            <a:r>
              <a:rPr lang="en-US" sz="1000" err="1"/>
              <a:t>Enderle</a:t>
            </a:r>
            <a:r>
              <a:rPr lang="en-US" sz="1000"/>
              <a:t>, Dennis </a:t>
            </a:r>
            <a:r>
              <a:rPr lang="en-US" sz="1000" err="1"/>
              <a:t>Kengo</a:t>
            </a:r>
            <a:r>
              <a:rPr lang="en-US" sz="1000"/>
              <a:t> Oka , Marko Wolf </a:t>
            </a:r>
            <a:r>
              <a:rPr lang="en-US" sz="1000" smtClean="0"/>
              <a:t>.</a:t>
            </a:r>
          </a:p>
          <a:p>
            <a:pPr algn="ctr"/>
            <a:r>
              <a:rPr lang="en-US" sz="1000"/>
              <a:t>Security Crash Test – Practical Security Evaluations of Automotive Onboard IT Components</a:t>
            </a:r>
            <a:r>
              <a:rPr lang="en-US" sz="1200"/>
              <a:t> </a:t>
            </a:r>
          </a:p>
          <a:p>
            <a:pPr algn="ctr"/>
            <a:endParaRPr lang="en-US" sz="1200"/>
          </a:p>
          <a:p>
            <a:pPr algn="ctr"/>
            <a:endParaRPr lang="en-GB" sz="1200" err="1" smtClean="0"/>
          </a:p>
        </p:txBody>
      </p:sp>
    </p:spTree>
    <p:extLst>
      <p:ext uri="{BB962C8B-B14F-4D97-AF65-F5344CB8AC3E}">
        <p14:creationId xmlns:p14="http://schemas.microsoft.com/office/powerpoint/2010/main" val="2320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7" y="576319"/>
            <a:ext cx="7881598" cy="3840191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2333" y="4485325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7102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374968" y="2417002"/>
            <a:ext cx="2975956" cy="266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74968" y="1057817"/>
            <a:ext cx="3726757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 smtClean="0"/>
              <a:t>Threat</a:t>
            </a:r>
            <a:r>
              <a:rPr lang="nl-NL" smtClean="0"/>
              <a:t> Model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8" y="2200826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4" y="2087216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19745" y="2414339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030778" y="2777011"/>
            <a:ext cx="573578" cy="82540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3679136"/>
            <a:ext cx="465383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1600" smtClean="0"/>
              <a:t>Physical Access to OBD-II DLC.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600" smtClean="0"/>
              <a:t>Ability to inject arbitrary packets.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600" smtClean="0"/>
              <a:t>Able to exploit vulnerabilities in ECU software.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600" smtClean="0"/>
              <a:t>Enable wireless connectivity</a:t>
            </a:r>
            <a:r>
              <a:rPr lang="en-GB" sz="140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GB" sz="1400"/>
          </a:p>
          <a:p>
            <a:pPr marL="285750" indent="-285750">
              <a:buFont typeface="Arial" charset="0"/>
              <a:buChar char="•"/>
            </a:pPr>
            <a:endParaRPr lang="en-GB" sz="1400" smtClean="0"/>
          </a:p>
        </p:txBody>
      </p:sp>
    </p:spTree>
    <p:extLst>
      <p:ext uri="{BB962C8B-B14F-4D97-AF65-F5344CB8AC3E}">
        <p14:creationId xmlns:p14="http://schemas.microsoft.com/office/powerpoint/2010/main" val="5284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1909032"/>
            <a:ext cx="8839200" cy="1323439"/>
          </a:xfrm>
        </p:spPr>
        <p:txBody>
          <a:bodyPr/>
          <a:lstStyle/>
          <a:p>
            <a:r>
              <a:rPr lang="nl-BE" smtClean="0"/>
              <a:t>Proposed Solution:</a:t>
            </a:r>
            <a:br>
              <a:rPr lang="nl-BE" smtClean="0"/>
            </a:br>
            <a:r>
              <a:rPr lang="nl-BE"/>
              <a:t>OBD-II Role Based Access Control</a:t>
            </a:r>
            <a:r>
              <a:rPr lang="nl-BE" smtClean="0"/>
              <a:t> </a:t>
            </a:r>
            <a:endParaRPr lang="nl-BE" sz="4000"/>
          </a:p>
        </p:txBody>
      </p:sp>
    </p:spTree>
    <p:extLst>
      <p:ext uri="{BB962C8B-B14F-4D97-AF65-F5344CB8AC3E}">
        <p14:creationId xmlns:p14="http://schemas.microsoft.com/office/powerpoint/2010/main" val="5290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Solution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891717"/>
            <a:ext cx="8753475" cy="3429983"/>
          </a:xfrm>
        </p:spPr>
        <p:txBody>
          <a:bodyPr/>
          <a:lstStyle/>
          <a:p>
            <a:r>
              <a:rPr lang="en-GB" smtClean="0"/>
              <a:t>Proposed solution: </a:t>
            </a:r>
            <a:r>
              <a:rPr lang="en-GB" b="1" smtClean="0"/>
              <a:t>Role Based Access Control.</a:t>
            </a:r>
          </a:p>
          <a:p>
            <a:r>
              <a:rPr lang="en-GB" smtClean="0"/>
              <a:t>Every role determines what kind of access is permitted.</a:t>
            </a:r>
          </a:p>
          <a:p>
            <a:r>
              <a:rPr lang="en-GB" smtClean="0"/>
              <a:t>For example:</a:t>
            </a:r>
          </a:p>
          <a:p>
            <a:pPr lvl="1"/>
            <a:r>
              <a:rPr lang="en-GB" smtClean="0"/>
              <a:t>Repair shop =&gt; Read diagnostics information only.</a:t>
            </a:r>
          </a:p>
          <a:p>
            <a:pPr lvl="1"/>
            <a:r>
              <a:rPr lang="en-GB" smtClean="0"/>
              <a:t>Official dealership =&gt; Diagnostics + ability to fix/test faulty ECU’s.</a:t>
            </a:r>
          </a:p>
          <a:p>
            <a:pPr lvl="1"/>
            <a:r>
              <a:rPr lang="en-GB" smtClean="0"/>
              <a:t>Police =&gt; Check integrity of vehicle network.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Solution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891717"/>
            <a:ext cx="8753475" cy="3429983"/>
          </a:xfrm>
        </p:spPr>
        <p:txBody>
          <a:bodyPr/>
          <a:lstStyle/>
          <a:p>
            <a:r>
              <a:rPr lang="en-GB" smtClean="0"/>
              <a:t>Central gateway (CGW).</a:t>
            </a:r>
          </a:p>
          <a:p>
            <a:pPr lvl="1"/>
            <a:r>
              <a:rPr lang="en-GB" smtClean="0"/>
              <a:t>Acts as router for all subnetworks + gate for all incoming data.</a:t>
            </a:r>
            <a:endParaRPr lang="en-GB"/>
          </a:p>
          <a:p>
            <a:r>
              <a:rPr lang="en-GB" smtClean="0"/>
              <a:t>Perfect place to implement access control solution.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2" y="2780801"/>
            <a:ext cx="5036127" cy="18064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6531" y="2942706"/>
            <a:ext cx="989214" cy="249381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6117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85258" y="2402863"/>
            <a:ext cx="3765666" cy="14139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36372" y="1057817"/>
            <a:ext cx="4965354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Solution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1" y="2174730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9" y="2069441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989214" y="2414338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Bevel 6"/>
          <p:cNvSpPr/>
          <p:nvPr/>
        </p:nvSpPr>
        <p:spPr>
          <a:xfrm>
            <a:off x="3141462" y="2002644"/>
            <a:ext cx="494259" cy="823388"/>
          </a:xfrm>
          <a:prstGeom prst="bevel">
            <a:avLst/>
          </a:prstGeom>
          <a:noFill/>
          <a:ln w="381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8" y="2905717"/>
            <a:ext cx="579332" cy="308506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6" name="TextBox 15"/>
          <p:cNvSpPr txBox="1"/>
          <p:nvPr/>
        </p:nvSpPr>
        <p:spPr>
          <a:xfrm>
            <a:off x="297552" y="3235040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Private Key</a:t>
            </a:r>
            <a:endParaRPr lang="en-GB" sz="1200" err="1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34" y="2899912"/>
            <a:ext cx="579332" cy="308506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7" name="TextBox 16"/>
          <p:cNvSpPr txBox="1"/>
          <p:nvPr/>
        </p:nvSpPr>
        <p:spPr>
          <a:xfrm>
            <a:off x="2928888" y="3235040"/>
            <a:ext cx="909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Public Key</a:t>
            </a:r>
            <a:endParaRPr lang="en-GB" sz="1200" err="1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46167" y="3054165"/>
            <a:ext cx="1234464" cy="0"/>
          </a:xfrm>
          <a:prstGeom prst="straightConnector1">
            <a:avLst/>
          </a:prstGeom>
          <a:ln w="3175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96508" y="1756423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smtClean="0"/>
              <a:t>Central Gateway</a:t>
            </a:r>
          </a:p>
        </p:txBody>
      </p:sp>
    </p:spTree>
    <p:extLst>
      <p:ext uri="{BB962C8B-B14F-4D97-AF65-F5344CB8AC3E}">
        <p14:creationId xmlns:p14="http://schemas.microsoft.com/office/powerpoint/2010/main" val="85978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Solution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775339"/>
            <a:ext cx="8753475" cy="3796661"/>
          </a:xfrm>
        </p:spPr>
        <p:txBody>
          <a:bodyPr>
            <a:normAutofit/>
          </a:bodyPr>
          <a:lstStyle/>
          <a:p>
            <a:r>
              <a:rPr lang="en-GB" smtClean="0"/>
              <a:t>Implementation:</a:t>
            </a:r>
          </a:p>
          <a:p>
            <a:pPr lvl="1"/>
            <a:r>
              <a:rPr lang="en-GB" smtClean="0"/>
              <a:t>Microcontroller with CAN controller (AT90CAN128).</a:t>
            </a:r>
          </a:p>
          <a:p>
            <a:pPr lvl="1"/>
            <a:r>
              <a:rPr lang="en-GB" smtClean="0"/>
              <a:t>CAN Transceiver.</a:t>
            </a:r>
          </a:p>
          <a:p>
            <a:pPr lvl="1"/>
            <a:r>
              <a:rPr lang="en-GB" smtClean="0"/>
              <a:t>OBD-II connector.</a:t>
            </a:r>
          </a:p>
          <a:p>
            <a:r>
              <a:rPr lang="en-GB" smtClean="0"/>
              <a:t>Demo:</a:t>
            </a:r>
          </a:p>
          <a:p>
            <a:pPr lvl="1"/>
            <a:r>
              <a:rPr lang="en-GB" smtClean="0"/>
              <a:t>CAN </a:t>
            </a:r>
            <a:r>
              <a:rPr lang="en-GB" err="1" smtClean="0"/>
              <a:t>testbench</a:t>
            </a:r>
            <a:r>
              <a:rPr lang="en-GB" smtClean="0"/>
              <a:t> designed at </a:t>
            </a:r>
            <a:r>
              <a:rPr lang="en-GB" err="1" smtClean="0"/>
              <a:t>KuLeuven</a:t>
            </a:r>
            <a:r>
              <a:rPr lang="en-GB" smtClean="0"/>
              <a:t> for testing </a:t>
            </a:r>
            <a:r>
              <a:rPr lang="en-GB" err="1" smtClean="0"/>
              <a:t>VulCAN</a:t>
            </a:r>
            <a:r>
              <a:rPr lang="en-GB" smtClean="0"/>
              <a:t>.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503" y="461676"/>
            <a:ext cx="1632248" cy="135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65" y="1816651"/>
            <a:ext cx="2061497" cy="1597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37367" y="3890356"/>
            <a:ext cx="4084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Jo Van </a:t>
            </a:r>
            <a:r>
              <a:rPr lang="en-US" sz="1200" err="1"/>
              <a:t>Bulck</a:t>
            </a:r>
            <a:r>
              <a:rPr lang="en-US" sz="1200"/>
              <a:t>, Jan Tobias </a:t>
            </a:r>
            <a:r>
              <a:rPr lang="en-US" sz="1200" err="1"/>
              <a:t>Mühlberg</a:t>
            </a:r>
            <a:r>
              <a:rPr lang="en-US" sz="1200"/>
              <a:t>, and Frank </a:t>
            </a:r>
            <a:r>
              <a:rPr lang="en-US" sz="1200" err="1"/>
              <a:t>Piessens</a:t>
            </a:r>
            <a:r>
              <a:rPr lang="en-US" sz="1200"/>
              <a:t> </a:t>
            </a:r>
          </a:p>
          <a:p>
            <a:pPr algn="ctr"/>
            <a:r>
              <a:rPr lang="en-GB" sz="1200" smtClean="0"/>
              <a:t>December 2017</a:t>
            </a:r>
          </a:p>
        </p:txBody>
      </p:sp>
    </p:spTree>
    <p:extLst>
      <p:ext uri="{BB962C8B-B14F-4D97-AF65-F5344CB8AC3E}">
        <p14:creationId xmlns:p14="http://schemas.microsoft.com/office/powerpoint/2010/main" val="103162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/>
          <a:lstStyle/>
          <a:p>
            <a:pPr algn="l"/>
            <a:r>
              <a:rPr lang="nl-BE" sz="4000" smtClean="0"/>
              <a:t>Planning Next Three Months </a:t>
            </a:r>
            <a:endParaRPr lang="nl-BE" sz="4000"/>
          </a:p>
        </p:txBody>
      </p:sp>
    </p:spTree>
    <p:extLst>
      <p:ext uri="{BB962C8B-B14F-4D97-AF65-F5344CB8AC3E}">
        <p14:creationId xmlns:p14="http://schemas.microsoft.com/office/powerpoint/2010/main" val="7345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Planning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775339"/>
            <a:ext cx="8753475" cy="3796661"/>
          </a:xfrm>
        </p:spPr>
        <p:txBody>
          <a:bodyPr>
            <a:normAutofit/>
          </a:bodyPr>
          <a:lstStyle/>
          <a:p>
            <a:r>
              <a:rPr lang="en-GB" smtClean="0"/>
              <a:t>December:</a:t>
            </a:r>
          </a:p>
          <a:p>
            <a:pPr lvl="1"/>
            <a:r>
              <a:rPr lang="en-GB" smtClean="0"/>
              <a:t>Get Familiar with Microcontroller software development.</a:t>
            </a:r>
          </a:p>
          <a:p>
            <a:pPr lvl="1"/>
            <a:r>
              <a:rPr lang="en-GB" smtClean="0"/>
              <a:t>Write December paper/poster.</a:t>
            </a:r>
          </a:p>
          <a:p>
            <a:r>
              <a:rPr lang="en-GB" smtClean="0"/>
              <a:t>January &amp; February:</a:t>
            </a:r>
          </a:p>
          <a:p>
            <a:pPr lvl="1"/>
            <a:r>
              <a:rPr lang="en-GB" smtClean="0"/>
              <a:t>Implement a simple CAN compliant device.</a:t>
            </a:r>
          </a:p>
          <a:p>
            <a:pPr lvl="1"/>
            <a:r>
              <a:rPr lang="en-GB" smtClean="0"/>
              <a:t>Start Implementing rudimentary access control.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1293480"/>
            <a:ext cx="8839200" cy="2554545"/>
          </a:xfrm>
        </p:spPr>
        <p:txBody>
          <a:bodyPr/>
          <a:lstStyle/>
          <a:p>
            <a:pPr algn="l"/>
            <a:r>
              <a:rPr lang="nl-BE" sz="4000" smtClean="0"/>
              <a:t>Questions?</a:t>
            </a:r>
            <a:br>
              <a:rPr lang="nl-BE" sz="4000" smtClean="0"/>
            </a:br>
            <a:r>
              <a:rPr lang="nl-BE" smtClean="0"/>
              <a:t>Notes: </a:t>
            </a:r>
            <a:br>
              <a:rPr lang="nl-BE" smtClean="0"/>
            </a:br>
            <a:r>
              <a:rPr lang="nl-BE" smtClean="0"/>
              <a:t>- Timing.</a:t>
            </a:r>
            <a:br>
              <a:rPr lang="nl-BE" smtClean="0"/>
            </a:br>
            <a:endParaRPr lang="nl-BE" sz="4000"/>
          </a:p>
        </p:txBody>
      </p:sp>
    </p:spTree>
    <p:extLst>
      <p:ext uri="{BB962C8B-B14F-4D97-AF65-F5344CB8AC3E}">
        <p14:creationId xmlns:p14="http://schemas.microsoft.com/office/powerpoint/2010/main" val="160822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6" y="363071"/>
            <a:ext cx="8839200" cy="707886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52976" y="1521230"/>
            <a:ext cx="3616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Timing difficulties.</a:t>
            </a:r>
          </a:p>
          <a:p>
            <a:pPr algn="ctr"/>
            <a:r>
              <a:rPr lang="en-GB" sz="1200" smtClean="0"/>
              <a:t>Major Challenges!: Key infrastructure, Key size, </a:t>
            </a:r>
            <a:r>
              <a:rPr lang="is-IS" sz="1200" smtClean="0"/>
              <a:t>…</a:t>
            </a:r>
          </a:p>
          <a:p>
            <a:pPr algn="ctr"/>
            <a:r>
              <a:rPr lang="is-IS" sz="1200" smtClean="0"/>
              <a:t>No Slowing Down!!!</a:t>
            </a:r>
            <a:endParaRPr lang="en-GB" sz="1200" smtClean="0"/>
          </a:p>
        </p:txBody>
      </p:sp>
    </p:spTree>
    <p:extLst>
      <p:ext uri="{BB962C8B-B14F-4D97-AF65-F5344CB8AC3E}">
        <p14:creationId xmlns:p14="http://schemas.microsoft.com/office/powerpoint/2010/main" val="170279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7" y="576319"/>
            <a:ext cx="7881598" cy="3840191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2333" y="4485325"/>
            <a:ext cx="184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000" dirty="0"/>
          </a:p>
          <a:p>
            <a:pPr algn="ctr"/>
            <a:endParaRPr lang="en-GB" sz="1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30189" y="922713"/>
            <a:ext cx="590204" cy="232756"/>
          </a:xfrm>
          <a:prstGeom prst="rect">
            <a:avLst/>
          </a:prstGeom>
          <a:noFill/>
          <a:ln w="635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</p:spTree>
    <p:extLst>
      <p:ext uri="{BB962C8B-B14F-4D97-AF65-F5344CB8AC3E}">
        <p14:creationId xmlns:p14="http://schemas.microsoft.com/office/powerpoint/2010/main" val="20415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/>
          <a:lstStyle/>
          <a:p>
            <a:pPr algn="l"/>
            <a:r>
              <a:rPr lang="nl-BE" sz="4000" smtClean="0"/>
              <a:t>CAN Protocol</a:t>
            </a:r>
            <a:endParaRPr lang="nl-BE" sz="4000"/>
          </a:p>
        </p:txBody>
      </p:sp>
    </p:spTree>
    <p:extLst>
      <p:ext uri="{BB962C8B-B14F-4D97-AF65-F5344CB8AC3E}">
        <p14:creationId xmlns:p14="http://schemas.microsoft.com/office/powerpoint/2010/main" val="51646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CAN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Controller Area Network.</a:t>
            </a:r>
          </a:p>
          <a:p>
            <a:pPr lvl="1"/>
            <a:r>
              <a:rPr lang="en-GB" smtClean="0"/>
              <a:t>Bus allowing communications between ECU’s inside the vehicle.</a:t>
            </a:r>
          </a:p>
          <a:p>
            <a:pPr lvl="1"/>
            <a:r>
              <a:rPr lang="en-GB" smtClean="0"/>
              <a:t>Message Based Protocol.</a:t>
            </a:r>
          </a:p>
          <a:p>
            <a:pPr lvl="1"/>
            <a:r>
              <a:rPr lang="en-GB" smtClean="0"/>
              <a:t>Carrier Sense Multiple Access with Collision Avoidance (CSMA/CA).</a:t>
            </a:r>
          </a:p>
          <a:p>
            <a:pPr lvl="1"/>
            <a:r>
              <a:rPr lang="en-GB" smtClean="0"/>
              <a:t>Not only communications protocol implemented in vehicles (</a:t>
            </a:r>
            <a:r>
              <a:rPr lang="en-GB" err="1" smtClean="0"/>
              <a:t>cf</a:t>
            </a:r>
            <a:r>
              <a:rPr lang="en-GB" smtClean="0"/>
              <a:t> LIN, MOST) but most common.</a:t>
            </a:r>
          </a:p>
          <a:p>
            <a:pPr lvl="1"/>
            <a:endParaRPr lang="en-GB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CAN Frame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1546166"/>
            <a:ext cx="8753475" cy="2983351"/>
          </a:xfrm>
        </p:spPr>
        <p:txBody>
          <a:bodyPr>
            <a:normAutofit/>
          </a:bodyPr>
          <a:lstStyle/>
          <a:p>
            <a:r>
              <a:rPr lang="en-GB" smtClean="0"/>
              <a:t>Identity Field</a:t>
            </a:r>
          </a:p>
          <a:p>
            <a:pPr lvl="1"/>
            <a:r>
              <a:rPr lang="en-GB" smtClean="0"/>
              <a:t>Used to identify each ECU in the vehicle.</a:t>
            </a:r>
          </a:p>
          <a:p>
            <a:pPr lvl="1"/>
            <a:r>
              <a:rPr lang="en-GB" smtClean="0"/>
              <a:t>Also specifies a priority (Lowest ID = highest priority).</a:t>
            </a:r>
          </a:p>
          <a:p>
            <a:pPr lvl="1"/>
            <a:r>
              <a:rPr lang="en-GB"/>
              <a:t>B</a:t>
            </a:r>
            <a:r>
              <a:rPr lang="en-GB" smtClean="0"/>
              <a:t>itwise contention resolution (1 = Recessive &amp; 0 = Dominant).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09711"/>
              </p:ext>
            </p:extLst>
          </p:nvPr>
        </p:nvGraphicFramePr>
        <p:xfrm>
          <a:off x="597325" y="736122"/>
          <a:ext cx="78800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956"/>
                <a:gridCol w="543164"/>
                <a:gridCol w="399900"/>
                <a:gridCol w="656674"/>
                <a:gridCol w="656674"/>
                <a:gridCol w="656674"/>
                <a:gridCol w="656674"/>
                <a:gridCol w="656674"/>
                <a:gridCol w="656674"/>
                <a:gridCol w="656674"/>
                <a:gridCol w="656674"/>
                <a:gridCol w="6566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SOF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DLC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CRC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>
                          <a:solidFill>
                            <a:schemeClr val="tx1"/>
                          </a:solidFill>
                        </a:rPr>
                        <a:t>CRCd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ACK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EOF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 Bits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81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CAN </a:t>
            </a:r>
            <a:r>
              <a:rPr lang="nl-NL" err="1" smtClean="0"/>
              <a:t>Bitwise</a:t>
            </a:r>
            <a:r>
              <a:rPr lang="nl-NL" smtClean="0"/>
              <a:t> </a:t>
            </a:r>
            <a:r>
              <a:rPr lang="nl-NL" err="1" smtClean="0"/>
              <a:t>Contention</a:t>
            </a:r>
            <a:r>
              <a:rPr lang="nl-NL" smtClean="0"/>
              <a:t> </a:t>
            </a:r>
            <a:r>
              <a:rPr lang="nl-NL" err="1" smtClean="0"/>
              <a:t>Resolution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09558"/>
              </p:ext>
            </p:extLst>
          </p:nvPr>
        </p:nvGraphicFramePr>
        <p:xfrm>
          <a:off x="834044" y="1246332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36156"/>
              </p:ext>
            </p:extLst>
          </p:nvPr>
        </p:nvGraphicFramePr>
        <p:xfrm>
          <a:off x="5467004" y="1246332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54152"/>
              </p:ext>
            </p:extLst>
          </p:nvPr>
        </p:nvGraphicFramePr>
        <p:xfrm>
          <a:off x="834044" y="2299423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17038"/>
              </p:ext>
            </p:extLst>
          </p:nvPr>
        </p:nvGraphicFramePr>
        <p:xfrm>
          <a:off x="5467004" y="2299423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75616" y="161717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616" y="267026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30216" y="161717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0216" y="267026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17574" y="3352514"/>
            <a:ext cx="223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smtClean="0"/>
              <a:t>Value Transmitted: 0 </a:t>
            </a:r>
          </a:p>
        </p:txBody>
      </p:sp>
    </p:spTree>
    <p:extLst>
      <p:ext uri="{BB962C8B-B14F-4D97-AF65-F5344CB8AC3E}">
        <p14:creationId xmlns:p14="http://schemas.microsoft.com/office/powerpoint/2010/main" val="4813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CAN </a:t>
            </a:r>
            <a:r>
              <a:rPr lang="nl-NL" err="1" smtClean="0"/>
              <a:t>Bitwise</a:t>
            </a:r>
            <a:r>
              <a:rPr lang="nl-NL" smtClean="0"/>
              <a:t> </a:t>
            </a:r>
            <a:r>
              <a:rPr lang="nl-NL" err="1" smtClean="0"/>
              <a:t>Contention</a:t>
            </a:r>
            <a:r>
              <a:rPr lang="nl-NL" smtClean="0"/>
              <a:t> </a:t>
            </a:r>
            <a:r>
              <a:rPr lang="nl-NL" err="1" smtClean="0"/>
              <a:t>Resolution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88974"/>
              </p:ext>
            </p:extLst>
          </p:nvPr>
        </p:nvGraphicFramePr>
        <p:xfrm>
          <a:off x="834044" y="1246332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3364"/>
              </p:ext>
            </p:extLst>
          </p:nvPr>
        </p:nvGraphicFramePr>
        <p:xfrm>
          <a:off x="5467004" y="1246332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1377"/>
              </p:ext>
            </p:extLst>
          </p:nvPr>
        </p:nvGraphicFramePr>
        <p:xfrm>
          <a:off x="834044" y="2299423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6929"/>
              </p:ext>
            </p:extLst>
          </p:nvPr>
        </p:nvGraphicFramePr>
        <p:xfrm>
          <a:off x="5467004" y="2299423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75616" y="161717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trike="sngStrike" smtClean="0"/>
              <a:t>Node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616" y="267026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30216" y="161717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0216" y="267026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17574" y="3352514"/>
            <a:ext cx="223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smtClean="0"/>
              <a:t>Value Transmitted: 0 </a:t>
            </a:r>
          </a:p>
        </p:txBody>
      </p:sp>
    </p:spTree>
    <p:extLst>
      <p:ext uri="{BB962C8B-B14F-4D97-AF65-F5344CB8AC3E}">
        <p14:creationId xmlns:p14="http://schemas.microsoft.com/office/powerpoint/2010/main" val="125655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CAN </a:t>
            </a:r>
            <a:r>
              <a:rPr lang="nl-NL" err="1" smtClean="0"/>
              <a:t>Bitwise</a:t>
            </a:r>
            <a:r>
              <a:rPr lang="nl-NL" smtClean="0"/>
              <a:t> </a:t>
            </a:r>
            <a:r>
              <a:rPr lang="nl-NL" err="1" smtClean="0"/>
              <a:t>Contention</a:t>
            </a:r>
            <a:r>
              <a:rPr lang="nl-NL" smtClean="0"/>
              <a:t> </a:t>
            </a:r>
            <a:r>
              <a:rPr lang="nl-NL" err="1" smtClean="0"/>
              <a:t>Resolution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86998"/>
              </p:ext>
            </p:extLst>
          </p:nvPr>
        </p:nvGraphicFramePr>
        <p:xfrm>
          <a:off x="834044" y="1246332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07807"/>
              </p:ext>
            </p:extLst>
          </p:nvPr>
        </p:nvGraphicFramePr>
        <p:xfrm>
          <a:off x="5467004" y="1246332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43330"/>
              </p:ext>
            </p:extLst>
          </p:nvPr>
        </p:nvGraphicFramePr>
        <p:xfrm>
          <a:off x="834044" y="2299423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86278"/>
              </p:ext>
            </p:extLst>
          </p:nvPr>
        </p:nvGraphicFramePr>
        <p:xfrm>
          <a:off x="5467004" y="2299423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75616" y="161717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trike="sngStrike" smtClean="0"/>
              <a:t>Node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616" y="267026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trike="sngStrike" smtClean="0"/>
              <a:t>Node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30216" y="161717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0216" y="267026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17574" y="3352514"/>
            <a:ext cx="223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smtClean="0"/>
              <a:t>Value Transmitted: 0 </a:t>
            </a:r>
          </a:p>
        </p:txBody>
      </p:sp>
    </p:spTree>
    <p:extLst>
      <p:ext uri="{BB962C8B-B14F-4D97-AF65-F5344CB8AC3E}">
        <p14:creationId xmlns:p14="http://schemas.microsoft.com/office/powerpoint/2010/main" val="52780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CAN </a:t>
            </a:r>
            <a:r>
              <a:rPr lang="nl-NL" err="1" smtClean="0"/>
              <a:t>Bitwise</a:t>
            </a:r>
            <a:r>
              <a:rPr lang="nl-NL" smtClean="0"/>
              <a:t> </a:t>
            </a:r>
            <a:r>
              <a:rPr lang="nl-NL" err="1" smtClean="0"/>
              <a:t>Contention</a:t>
            </a:r>
            <a:r>
              <a:rPr lang="nl-NL" smtClean="0"/>
              <a:t> </a:t>
            </a:r>
            <a:r>
              <a:rPr lang="nl-NL" err="1" smtClean="0"/>
              <a:t>Resolution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66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51415"/>
              </p:ext>
            </p:extLst>
          </p:nvPr>
        </p:nvGraphicFramePr>
        <p:xfrm>
          <a:off x="834044" y="1246332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65564"/>
              </p:ext>
            </p:extLst>
          </p:nvPr>
        </p:nvGraphicFramePr>
        <p:xfrm>
          <a:off x="5467004" y="1246332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586"/>
              </p:ext>
            </p:extLst>
          </p:nvPr>
        </p:nvGraphicFramePr>
        <p:xfrm>
          <a:off x="834044" y="2299423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3281"/>
              </p:ext>
            </p:extLst>
          </p:nvPr>
        </p:nvGraphicFramePr>
        <p:xfrm>
          <a:off x="5467004" y="2299423"/>
          <a:ext cx="2624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  <a:gridCol w="238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75616" y="161717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trike="sngStrike" smtClean="0"/>
              <a:t>Node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616" y="267026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trike="sngStrike" smtClean="0"/>
              <a:t>Node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30216" y="161717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trike="sngStrike" smtClean="0"/>
              <a:t>Node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0216" y="267026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Node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17574" y="3352514"/>
            <a:ext cx="223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smtClean="0"/>
              <a:t>Value Transmitted: 1 </a:t>
            </a:r>
          </a:p>
        </p:txBody>
      </p:sp>
    </p:spTree>
    <p:extLst>
      <p:ext uri="{BB962C8B-B14F-4D97-AF65-F5344CB8AC3E}">
        <p14:creationId xmlns:p14="http://schemas.microsoft.com/office/powerpoint/2010/main" val="163750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CAN Frame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1546166"/>
            <a:ext cx="8753475" cy="2983351"/>
          </a:xfrm>
        </p:spPr>
        <p:txBody>
          <a:bodyPr>
            <a:normAutofit/>
          </a:bodyPr>
          <a:lstStyle/>
          <a:p>
            <a:r>
              <a:rPr lang="en-GB" smtClean="0"/>
              <a:t>Data Field</a:t>
            </a:r>
          </a:p>
          <a:p>
            <a:pPr lvl="1"/>
            <a:r>
              <a:rPr lang="en-GB" smtClean="0"/>
              <a:t>Carries the payload.</a:t>
            </a:r>
          </a:p>
          <a:p>
            <a:pPr lvl="1"/>
            <a:r>
              <a:rPr lang="en-GB" smtClean="0"/>
              <a:t>Length is 64 so only 8 bytes of data in each message.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67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660890"/>
              </p:ext>
            </p:extLst>
          </p:nvPr>
        </p:nvGraphicFramePr>
        <p:xfrm>
          <a:off x="597324" y="736122"/>
          <a:ext cx="78800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957"/>
                <a:gridCol w="543164"/>
                <a:gridCol w="399900"/>
                <a:gridCol w="656674"/>
                <a:gridCol w="656674"/>
                <a:gridCol w="656674"/>
                <a:gridCol w="656674"/>
                <a:gridCol w="656674"/>
                <a:gridCol w="656674"/>
                <a:gridCol w="656674"/>
                <a:gridCol w="656674"/>
                <a:gridCol w="6566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SOF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RTR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r0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DLC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CRC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>
                          <a:solidFill>
                            <a:schemeClr val="tx1"/>
                          </a:solidFill>
                        </a:rPr>
                        <a:t>CRCd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ACK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EOF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b="1" baseline="0" smtClean="0">
                          <a:solidFill>
                            <a:schemeClr val="tx1"/>
                          </a:solidFill>
                        </a:rPr>
                        <a:t> Bits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58E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26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OBD-II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0383" y="1847680"/>
            <a:ext cx="8753475" cy="3429983"/>
          </a:xfrm>
        </p:spPr>
        <p:txBody>
          <a:bodyPr/>
          <a:lstStyle/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26" y="406149"/>
            <a:ext cx="5393748" cy="44576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03800" y="2410691"/>
            <a:ext cx="665480" cy="1163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smtClean="0"/>
          </a:p>
        </p:txBody>
      </p:sp>
      <p:sp>
        <p:nvSpPr>
          <p:cNvPr id="9" name="Rectangle 8"/>
          <p:cNvSpPr/>
          <p:nvPr/>
        </p:nvSpPr>
        <p:spPr>
          <a:xfrm>
            <a:off x="5003800" y="2410691"/>
            <a:ext cx="665480" cy="11637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smtClean="0"/>
          </a:p>
        </p:txBody>
      </p:sp>
      <p:sp>
        <p:nvSpPr>
          <p:cNvPr id="10" name="Rectangle 9"/>
          <p:cNvSpPr/>
          <p:nvPr/>
        </p:nvSpPr>
        <p:spPr>
          <a:xfrm>
            <a:off x="5003800" y="3424844"/>
            <a:ext cx="665480" cy="1413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68996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OBD-II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Parameter ID’s (PID)</a:t>
            </a:r>
          </a:p>
          <a:p>
            <a:pPr lvl="1"/>
            <a:r>
              <a:rPr lang="en-GB" smtClean="0"/>
              <a:t>Codes to request data from a vehicle.</a:t>
            </a:r>
          </a:p>
          <a:p>
            <a:pPr lvl="1"/>
            <a:r>
              <a:rPr lang="en-GB" smtClean="0"/>
              <a:t>Typical Use (with scan tool connected to DLC):</a:t>
            </a:r>
          </a:p>
          <a:p>
            <a:pPr marL="1165860" lvl="2" indent="-342900">
              <a:buFont typeface="+mj-lt"/>
              <a:buAutoNum type="arabicPeriod"/>
            </a:pPr>
            <a:r>
              <a:rPr lang="en-GB" sz="1600" smtClean="0"/>
              <a:t>Technician enters PID on the scan tool.</a:t>
            </a:r>
          </a:p>
          <a:p>
            <a:pPr marL="1165860" lvl="2" indent="-342900">
              <a:buFont typeface="+mj-lt"/>
              <a:buAutoNum type="arabicPeriod"/>
            </a:pPr>
            <a:r>
              <a:rPr lang="en-GB" sz="1600" smtClean="0"/>
              <a:t>PID is sent to the CAN bus (accessed via the DLC).</a:t>
            </a:r>
          </a:p>
          <a:p>
            <a:pPr marL="1165860" lvl="2" indent="-342900">
              <a:buFont typeface="+mj-lt"/>
              <a:buAutoNum type="arabicPeriod"/>
            </a:pPr>
            <a:r>
              <a:rPr lang="en-GB" sz="1600" smtClean="0"/>
              <a:t>Some ECU recognises the PID and reports the corresponding value on the bus.</a:t>
            </a:r>
          </a:p>
          <a:p>
            <a:pPr marL="1165860" lvl="2" indent="-342900">
              <a:buFont typeface="+mj-lt"/>
              <a:buAutoNum type="arabicPeriod"/>
            </a:pPr>
            <a:r>
              <a:rPr lang="en-GB" sz="1600" smtClean="0"/>
              <a:t>Scan tool reads response and displays it to the technician.</a:t>
            </a:r>
          </a:p>
          <a:p>
            <a:pPr marL="868680" lvl="1" indent="-457200">
              <a:buFont typeface="+mj-lt"/>
              <a:buAutoNum type="arabicPeriod"/>
            </a:pPr>
            <a:endParaRPr lang="en-GB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5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On Board Diagnostics Protocol. </a:t>
            </a:r>
            <a:endParaRPr lang="en-GB" smtClean="0"/>
          </a:p>
          <a:p>
            <a:pPr lvl="1"/>
            <a:r>
              <a:rPr lang="en-GB"/>
              <a:t>Help </a:t>
            </a:r>
            <a:r>
              <a:rPr lang="en-GB" smtClean="0"/>
              <a:t>Technicians Diagnose </a:t>
            </a:r>
            <a:r>
              <a:rPr lang="en-GB"/>
              <a:t>and Repair Complex Problems </a:t>
            </a:r>
            <a:endParaRPr lang="en-GB" smtClean="0"/>
          </a:p>
          <a:p>
            <a:pPr lvl="1"/>
            <a:r>
              <a:rPr lang="en-GB" smtClean="0"/>
              <a:t>Allows access to vehicle subsystems via </a:t>
            </a:r>
            <a:r>
              <a:rPr lang="en-GB" smtClean="0"/>
              <a:t>connector</a:t>
            </a:r>
            <a:r>
              <a:rPr lang="en-GB" smtClean="0"/>
              <a:t>.</a:t>
            </a:r>
          </a:p>
          <a:p>
            <a:pPr lvl="1"/>
            <a:r>
              <a:rPr lang="en-GB" smtClean="0"/>
              <a:t>Introduces parameter ID’s (PID) to request data from ECU’s.</a:t>
            </a:r>
          </a:p>
          <a:p>
            <a:pPr lvl="1"/>
            <a:r>
              <a:rPr lang="en-GB" smtClean="0"/>
              <a:t>PID </a:t>
            </a:r>
            <a:r>
              <a:rPr lang="en-GB" smtClean="0"/>
              <a:t>manufacturer </a:t>
            </a:r>
            <a:r>
              <a:rPr lang="en-GB" smtClean="0"/>
              <a:t>and model specific.</a:t>
            </a:r>
          </a:p>
          <a:p>
            <a:pPr lvl="1"/>
            <a:r>
              <a:rPr lang="en-GB" smtClean="0"/>
              <a:t>Works with multiple signalling protocols, but CAN mostly used.</a:t>
            </a:r>
          </a:p>
          <a:p>
            <a:pPr lvl="1"/>
            <a:endParaRPr lang="en-GB" smtClean="0"/>
          </a:p>
          <a:p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9050" y="4269881"/>
            <a:ext cx="541686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/>
              <a:t>https://</a:t>
            </a:r>
            <a:r>
              <a:rPr lang="en-GB" sz="900" smtClean="0"/>
              <a:t>en.wikipedia.org/wiki/On-board_diagnostics</a:t>
            </a:r>
          </a:p>
          <a:p>
            <a:pPr algn="ctr"/>
            <a:endParaRPr lang="en-GB" sz="900"/>
          </a:p>
          <a:p>
            <a:pPr algn="ctr"/>
            <a:r>
              <a:rPr lang="en-GB" sz="900"/>
              <a:t>Allen Lyons, California Air Resources Board , On-Board Diagnostics (OBD) Program Overview, 2015 . </a:t>
            </a:r>
            <a:endParaRPr lang="en-GB" sz="900"/>
          </a:p>
          <a:p>
            <a:pPr algn="ctr"/>
            <a:endParaRPr lang="en-GB" sz="100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25" y="144539"/>
            <a:ext cx="2470431" cy="15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Security Issues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Potential hacking results (safety critical).</a:t>
            </a:r>
          </a:p>
          <a:p>
            <a:pPr lvl="1"/>
            <a:r>
              <a:rPr lang="en-GB" smtClean="0"/>
              <a:t>Driver Distractions (wipers etc.).</a:t>
            </a:r>
          </a:p>
          <a:p>
            <a:pPr lvl="1"/>
            <a:r>
              <a:rPr lang="en-GB" smtClean="0"/>
              <a:t>Engine shutoff.</a:t>
            </a:r>
          </a:p>
          <a:p>
            <a:pPr lvl="1"/>
            <a:r>
              <a:rPr lang="en-GB" smtClean="0"/>
              <a:t>Steering changes.</a:t>
            </a:r>
          </a:p>
          <a:p>
            <a:pPr lvl="1"/>
            <a:r>
              <a:rPr lang="is-IS" smtClean="0"/>
              <a:t>…</a:t>
            </a:r>
            <a:endParaRPr lang="en-GB" smtClean="0"/>
          </a:p>
          <a:p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 smtClean="0"/>
              <a:t>Physical</a:t>
            </a:r>
            <a:r>
              <a:rPr lang="nl-NL" smtClean="0"/>
              <a:t> Access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775338"/>
            <a:ext cx="8753475" cy="3780037"/>
          </a:xfrm>
        </p:spPr>
        <p:txBody>
          <a:bodyPr>
            <a:normAutofit fontScale="92500" lnSpcReduction="10000"/>
          </a:bodyPr>
          <a:lstStyle/>
          <a:p>
            <a:r>
              <a:rPr lang="en-GB" smtClean="0"/>
              <a:t>Impossible to completely deny physical access.</a:t>
            </a:r>
          </a:p>
          <a:p>
            <a:r>
              <a:rPr lang="en-GB" smtClean="0"/>
              <a:t>Solutions rely on reducing potential harm of unauthorized access:</a:t>
            </a:r>
          </a:p>
          <a:p>
            <a:pPr lvl="1"/>
            <a:r>
              <a:rPr lang="en-GB" smtClean="0"/>
              <a:t>Seed-key mechanism</a:t>
            </a:r>
          </a:p>
          <a:p>
            <a:pPr lvl="1"/>
            <a:r>
              <a:rPr lang="en-GB" smtClean="0"/>
              <a:t>Two-way authentication between ECU’s.</a:t>
            </a:r>
          </a:p>
          <a:p>
            <a:pPr lvl="1"/>
            <a:r>
              <a:rPr lang="en-GB" smtClean="0"/>
              <a:t>Timer method.</a:t>
            </a:r>
          </a:p>
          <a:p>
            <a:pPr lvl="1"/>
            <a:r>
              <a:rPr lang="en-GB" smtClean="0"/>
              <a:t>Intrusion detection system.</a:t>
            </a:r>
          </a:p>
          <a:p>
            <a:pPr lvl="1"/>
            <a:r>
              <a:rPr lang="en-GB" smtClean="0"/>
              <a:t>Honeypot.</a:t>
            </a:r>
          </a:p>
          <a:p>
            <a:pPr lvl="1"/>
            <a:r>
              <a:rPr lang="en-GB" err="1" smtClean="0"/>
              <a:t>VulCAN</a:t>
            </a:r>
            <a:r>
              <a:rPr lang="en-GB" smtClean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538" y="2069869"/>
            <a:ext cx="2938323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4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Bluetooth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Standard </a:t>
            </a:r>
            <a:r>
              <a:rPr lang="en-GB"/>
              <a:t>B</a:t>
            </a:r>
            <a:r>
              <a:rPr lang="en-GB" smtClean="0"/>
              <a:t>luetooth security not sufficient.</a:t>
            </a:r>
          </a:p>
          <a:p>
            <a:r>
              <a:rPr lang="en-GB" smtClean="0"/>
              <a:t>Large protocol stack, so susceptible to multiple attacks:</a:t>
            </a:r>
          </a:p>
          <a:p>
            <a:pPr lvl="1"/>
            <a:r>
              <a:rPr lang="en-GB" smtClean="0"/>
              <a:t>Cipher attacks, </a:t>
            </a:r>
            <a:r>
              <a:rPr lang="en-GB" err="1" smtClean="0"/>
              <a:t>Bluejacking</a:t>
            </a:r>
            <a:r>
              <a:rPr lang="en-GB" smtClean="0"/>
              <a:t>, Backdoor attack, etc.</a:t>
            </a:r>
          </a:p>
          <a:p>
            <a:r>
              <a:rPr lang="en-GB" smtClean="0"/>
              <a:t>Solutions should apply to the Bluetooth implementation used inside the vehicle.</a:t>
            </a:r>
          </a:p>
          <a:p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211" y="107654"/>
            <a:ext cx="1720789" cy="17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Remote </a:t>
            </a:r>
            <a:r>
              <a:rPr lang="nl-NL" err="1" smtClean="0"/>
              <a:t>Keyless</a:t>
            </a:r>
            <a:r>
              <a:rPr lang="nl-NL" smtClean="0"/>
              <a:t> Entry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0" y="808590"/>
            <a:ext cx="8753475" cy="3429983"/>
          </a:xfrm>
        </p:spPr>
        <p:txBody>
          <a:bodyPr/>
          <a:lstStyle/>
          <a:p>
            <a:r>
              <a:rPr lang="en-US" smtClean="0"/>
              <a:t>Most cars today use RF-based </a:t>
            </a:r>
            <a:r>
              <a:rPr lang="en-US"/>
              <a:t>remote keyless entry (RKE) </a:t>
            </a:r>
          </a:p>
          <a:p>
            <a:r>
              <a:rPr lang="en-US"/>
              <a:t>radio transmitter sends encrypted data containing identifying </a:t>
            </a:r>
            <a:r>
              <a:rPr lang="en-US" smtClean="0"/>
              <a:t>information. </a:t>
            </a:r>
          </a:p>
          <a:p>
            <a:r>
              <a:rPr lang="en-US"/>
              <a:t>T</a:t>
            </a:r>
            <a:r>
              <a:rPr lang="en-US" smtClean="0"/>
              <a:t>he </a:t>
            </a:r>
            <a:r>
              <a:rPr lang="en-US"/>
              <a:t>ECU can determine if the key is valid and </a:t>
            </a:r>
            <a:r>
              <a:rPr lang="en-US" smtClean="0"/>
              <a:t>lock</a:t>
            </a:r>
            <a:r>
              <a:rPr lang="en-US"/>
              <a:t>, unlock, and start the vehicle </a:t>
            </a:r>
          </a:p>
          <a:p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82" y="3138182"/>
            <a:ext cx="2420055" cy="151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 smtClean="0"/>
              <a:t>Tire</a:t>
            </a:r>
            <a:r>
              <a:rPr lang="nl-NL" smtClean="0"/>
              <a:t> </a:t>
            </a:r>
            <a:r>
              <a:rPr lang="nl-NL" err="1" smtClean="0"/>
              <a:t>Pressure</a:t>
            </a:r>
            <a:r>
              <a:rPr lang="nl-NL" smtClean="0"/>
              <a:t> Monitoring System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tire </a:t>
            </a:r>
            <a:r>
              <a:rPr lang="en-US" smtClean="0"/>
              <a:t>has </a:t>
            </a:r>
            <a:r>
              <a:rPr lang="en-US"/>
              <a:t>pressure </a:t>
            </a:r>
            <a:r>
              <a:rPr lang="en-US" smtClean="0"/>
              <a:t>sensor.</a:t>
            </a:r>
            <a:endParaRPr lang="en-US"/>
          </a:p>
          <a:p>
            <a:r>
              <a:rPr lang="en-US" smtClean="0"/>
              <a:t>Transmits real </a:t>
            </a:r>
            <a:r>
              <a:rPr lang="en-US"/>
              <a:t>time data to an </a:t>
            </a:r>
            <a:r>
              <a:rPr lang="en-US" smtClean="0"/>
              <a:t>ECU.</a:t>
            </a:r>
          </a:p>
          <a:p>
            <a:r>
              <a:rPr lang="en-US" smtClean="0"/>
              <a:t>Radio signal can be blocked/mimicked.</a:t>
            </a:r>
          </a:p>
          <a:p>
            <a:pPr lvl="1"/>
            <a:r>
              <a:rPr lang="en-US" smtClean="0"/>
              <a:t>Solution: ?</a:t>
            </a:r>
          </a:p>
          <a:p>
            <a:endParaRPr lang="en-GB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1" y="2216810"/>
            <a:ext cx="8839200" cy="707886"/>
          </a:xfrm>
        </p:spPr>
        <p:txBody>
          <a:bodyPr/>
          <a:lstStyle/>
          <a:p>
            <a:pPr algn="l"/>
            <a:r>
              <a:rPr lang="nl-BE" sz="4000" smtClean="0"/>
              <a:t>Distributed Software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1" y="2216809"/>
            <a:ext cx="8839200" cy="707886"/>
          </a:xfrm>
        </p:spPr>
        <p:txBody>
          <a:bodyPr/>
          <a:lstStyle/>
          <a:p>
            <a:pPr algn="l"/>
            <a:r>
              <a:rPr lang="nl-BE" sz="4000" smtClean="0"/>
              <a:t>Secure Software &amp; Systems</a:t>
            </a:r>
            <a:endParaRPr lang="nl-BE" sz="4000"/>
          </a:p>
        </p:txBody>
      </p:sp>
    </p:spTree>
    <p:extLst>
      <p:ext uri="{BB962C8B-B14F-4D97-AF65-F5344CB8AC3E}">
        <p14:creationId xmlns:p14="http://schemas.microsoft.com/office/powerpoint/2010/main" val="41273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374968" y="2417002"/>
            <a:ext cx="2975956" cy="2662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74968" y="1057817"/>
            <a:ext cx="3726757" cy="27176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OBD-II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8" y="2200826"/>
            <a:ext cx="1252220" cy="46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5" y="1641035"/>
            <a:ext cx="541713" cy="541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16" y="2653537"/>
            <a:ext cx="541713" cy="541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6" y="2653538"/>
            <a:ext cx="541713" cy="541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2653538"/>
            <a:ext cx="541713" cy="541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76" y="1641035"/>
            <a:ext cx="541713" cy="54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5" y="1641034"/>
            <a:ext cx="541713" cy="541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6" y="2146145"/>
            <a:ext cx="541713" cy="541713"/>
          </a:xfrm>
          <a:prstGeom prst="rect">
            <a:avLst/>
          </a:prstGeom>
        </p:spPr>
      </p:pic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5846732" y="218274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42589" y="218245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8089" y="2432114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44222" y="2182368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045706" y="2416620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46732" y="2432115"/>
            <a:ext cx="1" cy="23425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74" y="2087216"/>
            <a:ext cx="1311880" cy="6897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6407" y="3789179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smtClean="0"/>
              <a:t>Vehicle Network</a:t>
            </a:r>
            <a:endParaRPr lang="en-GB" sz="120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19745" y="2414339"/>
            <a:ext cx="55695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68" y="3210416"/>
            <a:ext cx="1455291" cy="14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Security Issues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1496" y="85621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20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321477" y="1338226"/>
            <a:ext cx="8501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’</a:t>
            </a:r>
            <a:r>
              <a:rPr lang="en-US" sz="2400" b="1" smtClean="0"/>
              <a:t>CAN</a:t>
            </a:r>
            <a:r>
              <a:rPr lang="en-US" sz="2400" b="1"/>
              <a:t>, by design, offers no protection from </a:t>
            </a:r>
            <a:r>
              <a:rPr lang="en-US" sz="2400" b="1" smtClean="0"/>
              <a:t>manipulation</a:t>
            </a:r>
            <a:r>
              <a:rPr lang="en-US" sz="2400" smtClean="0"/>
              <a:t>’</a:t>
            </a:r>
            <a:r>
              <a:rPr lang="en-US" sz="1800" smtClean="0"/>
              <a:t> </a:t>
            </a:r>
          </a:p>
          <a:p>
            <a:pPr algn="ctr"/>
            <a:r>
              <a:rPr lang="en-US" sz="1200" smtClean="0"/>
              <a:t>(</a:t>
            </a:r>
            <a:r>
              <a:rPr lang="en-US" sz="1200"/>
              <a:t>Miller, 2013), (</a:t>
            </a:r>
            <a:r>
              <a:rPr lang="en-US" sz="1200" err="1"/>
              <a:t>Koscher</a:t>
            </a:r>
            <a:r>
              <a:rPr lang="en-US" sz="1200"/>
              <a:t>, 2010) </a:t>
            </a:r>
          </a:p>
          <a:p>
            <a:pPr algn="ctr"/>
            <a:endParaRPr lang="en-US" sz="1200" err="1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/>
          </a:p>
          <a:p>
            <a:endParaRPr lang="en-US"/>
          </a:p>
          <a:p>
            <a:r>
              <a:rPr lang="en-US" smtClean="0"/>
              <a:t>No source address =&gt; No certainty about origin.</a:t>
            </a:r>
          </a:p>
          <a:p>
            <a:r>
              <a:rPr lang="en-US" smtClean="0"/>
              <a:t>Broadcast nature =&gt; Information Disclosure.</a:t>
            </a:r>
          </a:p>
          <a:p>
            <a:r>
              <a:rPr lang="en-US" smtClean="0"/>
              <a:t>Prioritized ID’s =&gt; Denial of Service.</a:t>
            </a:r>
          </a:p>
          <a:p>
            <a:r>
              <a:rPr lang="en-US" smtClean="0"/>
              <a:t>No support for encryption or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4378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 imec rebranded">
  <a:themeElements>
    <a:clrScheme name="Aangepast 2">
      <a:dk1>
        <a:srgbClr val="262626"/>
      </a:dk1>
      <a:lt1>
        <a:srgbClr val="FFFFFF"/>
      </a:lt1>
      <a:dk2>
        <a:srgbClr val="4A9CC2"/>
      </a:dk2>
      <a:lt2>
        <a:srgbClr val="929497"/>
      </a:lt2>
      <a:accent1>
        <a:srgbClr val="4BC3AD"/>
      </a:accent1>
      <a:accent2>
        <a:srgbClr val="006994"/>
      </a:accent2>
      <a:accent3>
        <a:srgbClr val="AFDFF9"/>
      </a:accent3>
      <a:accent4>
        <a:srgbClr val="9DC34B"/>
      </a:accent4>
      <a:accent5>
        <a:srgbClr val="C34B61"/>
      </a:accent5>
      <a:accent6>
        <a:srgbClr val="714BC3"/>
      </a:accent6>
      <a:hlink>
        <a:srgbClr val="4A9CC2"/>
      </a:hlink>
      <a:folHlink>
        <a:srgbClr val="006994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DCC5ABA5-24D7-4FD5-A411-616C7DEE587D}" vid="{7514B14F-80A4-4302-B381-6B6F69C34F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74E096FEF6E440BF8EA16CF11E129B" ma:contentTypeVersion="0" ma:contentTypeDescription="Create a new document." ma:contentTypeScope="" ma:versionID="a0adfe3406d0fa8ca32fd3e42d8d3b3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ED42DB-2592-4949-BBA7-317B7328A7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53267F-F1DF-4325-B2F1-079A22EB75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1761B41-BE96-4043-AC88-57E7DC1249BF}">
  <ds:schemaRefs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DistriNet-KUL_presentation</Template>
  <TotalTime>6447</TotalTime>
  <Words>2340</Words>
  <Application>Microsoft Macintosh PowerPoint</Application>
  <PresentationFormat>On-screen Show (16:9)</PresentationFormat>
  <Paragraphs>689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Calibri</vt:lpstr>
      <vt:lpstr>Courier New</vt:lpstr>
      <vt:lpstr>Gill Sans MT</vt:lpstr>
      <vt:lpstr>Arial</vt:lpstr>
      <vt:lpstr>Office Theme imec rebranded</vt:lpstr>
      <vt:lpstr>Security in Automobiles: Vulnerability and Protection (OBD-II Access Control)</vt:lpstr>
      <vt:lpstr>Outline</vt:lpstr>
      <vt:lpstr>Introduction</vt:lpstr>
      <vt:lpstr>Introduction</vt:lpstr>
      <vt:lpstr>Introduction</vt:lpstr>
      <vt:lpstr>Introduction</vt:lpstr>
      <vt:lpstr>Introduction</vt:lpstr>
      <vt:lpstr>OBD-II</vt:lpstr>
      <vt:lpstr>Security Issues</vt:lpstr>
      <vt:lpstr>Threat Model</vt:lpstr>
      <vt:lpstr>OBD-II Access Control</vt:lpstr>
      <vt:lpstr>Introduction</vt:lpstr>
      <vt:lpstr>Introduction</vt:lpstr>
      <vt:lpstr>Introduction</vt:lpstr>
      <vt:lpstr>Security, Vulnerability and Protection of Vehicular On-board Diagnostics  </vt:lpstr>
      <vt:lpstr>Paper - Introduction</vt:lpstr>
      <vt:lpstr>Paper - Introduction</vt:lpstr>
      <vt:lpstr>Security, Vulnerability and Protection of Vehicular On-board Diagnostics  </vt:lpstr>
      <vt:lpstr>Security Solutions – Seed Key Algorithm</vt:lpstr>
      <vt:lpstr>Security Solutions – Seed Key Algorithm</vt:lpstr>
      <vt:lpstr>Security Solutions – Two Way Authentication</vt:lpstr>
      <vt:lpstr>Security Solutions – Two Way Authentication</vt:lpstr>
      <vt:lpstr>Security Solutions – Timer Method</vt:lpstr>
      <vt:lpstr>Paper – My Issues</vt:lpstr>
      <vt:lpstr>Current Thesis Status</vt:lpstr>
      <vt:lpstr>Current Thesis Status</vt:lpstr>
      <vt:lpstr>Current Thesis Status</vt:lpstr>
      <vt:lpstr>Current Thesis Status</vt:lpstr>
      <vt:lpstr>Current Thesis Status</vt:lpstr>
      <vt:lpstr>Current Thesis Status</vt:lpstr>
      <vt:lpstr>Current Thesis Status</vt:lpstr>
      <vt:lpstr>Current Thesis Status</vt:lpstr>
      <vt:lpstr>Current Thesis Status</vt:lpstr>
      <vt:lpstr>Current Thesis Status</vt:lpstr>
      <vt:lpstr>Planning next 2 months</vt:lpstr>
      <vt:lpstr>Planning</vt:lpstr>
      <vt:lpstr>Planning</vt:lpstr>
      <vt:lpstr>Questions?</vt:lpstr>
      <vt:lpstr>OBD-II</vt:lpstr>
      <vt:lpstr>OBD-II</vt:lpstr>
      <vt:lpstr>OBD-II</vt:lpstr>
      <vt:lpstr>OBD-II</vt:lpstr>
      <vt:lpstr>OBD-II</vt:lpstr>
      <vt:lpstr>OBD-II</vt:lpstr>
      <vt:lpstr>CAN</vt:lpstr>
      <vt:lpstr>OBD-II</vt:lpstr>
      <vt:lpstr>Security Issues</vt:lpstr>
      <vt:lpstr>Security Issues</vt:lpstr>
      <vt:lpstr>Security Issues</vt:lpstr>
      <vt:lpstr>Threat Model</vt:lpstr>
      <vt:lpstr>Proposed Solution: OBD-II Role Based Access Control </vt:lpstr>
      <vt:lpstr>Solution</vt:lpstr>
      <vt:lpstr>Solution</vt:lpstr>
      <vt:lpstr>Solution</vt:lpstr>
      <vt:lpstr>Solution</vt:lpstr>
      <vt:lpstr>Planning Next Three Months </vt:lpstr>
      <vt:lpstr>Planning</vt:lpstr>
      <vt:lpstr>Questions? Notes:  - Timing. </vt:lpstr>
      <vt:lpstr>PowerPoint Presentation</vt:lpstr>
      <vt:lpstr>CAN Protocol</vt:lpstr>
      <vt:lpstr>CAN</vt:lpstr>
      <vt:lpstr>CAN Frame</vt:lpstr>
      <vt:lpstr>CAN Bitwise Contention Resolution</vt:lpstr>
      <vt:lpstr>CAN Bitwise Contention Resolution</vt:lpstr>
      <vt:lpstr>CAN Bitwise Contention Resolution</vt:lpstr>
      <vt:lpstr>CAN Bitwise Contention Resolution</vt:lpstr>
      <vt:lpstr>CAN Frame</vt:lpstr>
      <vt:lpstr>OBD-II</vt:lpstr>
      <vt:lpstr>OBD-II</vt:lpstr>
      <vt:lpstr>Security Issues</vt:lpstr>
      <vt:lpstr>Physical Access</vt:lpstr>
      <vt:lpstr>Bluetooth</vt:lpstr>
      <vt:lpstr>Remote Keyless Entry</vt:lpstr>
      <vt:lpstr>Tire Pressure Monitoring System</vt:lpstr>
      <vt:lpstr>Distributed Software</vt:lpstr>
      <vt:lpstr>Secure Software &amp; Systems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– Project Presentation</dc:title>
  <dc:subject/>
  <dc:creator>Microsoft Office User</dc:creator>
  <cp:keywords/>
  <dc:description/>
  <cp:lastModifiedBy>Microsoft Office User</cp:lastModifiedBy>
  <cp:revision>123</cp:revision>
  <cp:lastPrinted>2018-04-24T23:48:36Z</cp:lastPrinted>
  <dcterms:created xsi:type="dcterms:W3CDTF">2017-11-27T15:19:08Z</dcterms:created>
  <dcterms:modified xsi:type="dcterms:W3CDTF">2018-04-25T09:24:30Z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0x010100BD74E096FEF6E440BF8EA16CF11E129B</vt:lpwstr>
  </property>
</Properties>
</file>