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50"/>
  </p:notesMasterIdLst>
  <p:handoutMasterIdLst>
    <p:handoutMasterId r:id="rId51"/>
  </p:handoutMasterIdLst>
  <p:sldIdLst>
    <p:sldId id="361" r:id="rId5"/>
    <p:sldId id="305" r:id="rId6"/>
    <p:sldId id="357" r:id="rId7"/>
    <p:sldId id="404" r:id="rId8"/>
    <p:sldId id="403" r:id="rId9"/>
    <p:sldId id="365" r:id="rId10"/>
    <p:sldId id="363" r:id="rId11"/>
    <p:sldId id="367" r:id="rId12"/>
    <p:sldId id="405" r:id="rId13"/>
    <p:sldId id="407" r:id="rId14"/>
    <p:sldId id="406" r:id="rId15"/>
    <p:sldId id="380" r:id="rId16"/>
    <p:sldId id="408" r:id="rId17"/>
    <p:sldId id="409" r:id="rId18"/>
    <p:sldId id="410" r:id="rId19"/>
    <p:sldId id="375" r:id="rId20"/>
    <p:sldId id="376" r:id="rId21"/>
    <p:sldId id="382" r:id="rId22"/>
    <p:sldId id="413" r:id="rId23"/>
    <p:sldId id="381" r:id="rId24"/>
    <p:sldId id="396" r:id="rId25"/>
    <p:sldId id="397" r:id="rId26"/>
    <p:sldId id="411" r:id="rId27"/>
    <p:sldId id="401" r:id="rId28"/>
    <p:sldId id="386" r:id="rId29"/>
    <p:sldId id="412" r:id="rId30"/>
    <p:sldId id="402" r:id="rId31"/>
    <p:sldId id="414" r:id="rId32"/>
    <p:sldId id="366" r:id="rId33"/>
    <p:sldId id="364" r:id="rId34"/>
    <p:sldId id="369" r:id="rId35"/>
    <p:sldId id="371" r:id="rId36"/>
    <p:sldId id="372" r:id="rId37"/>
    <p:sldId id="373" r:id="rId38"/>
    <p:sldId id="374" r:id="rId39"/>
    <p:sldId id="370" r:id="rId40"/>
    <p:sldId id="378" r:id="rId41"/>
    <p:sldId id="379" r:id="rId42"/>
    <p:sldId id="384" r:id="rId43"/>
    <p:sldId id="385" r:id="rId44"/>
    <p:sldId id="387" r:id="rId45"/>
    <p:sldId id="388" r:id="rId46"/>
    <p:sldId id="390" r:id="rId47"/>
    <p:sldId id="344" r:id="rId48"/>
    <p:sldId id="346" r:id="rId49"/>
  </p:sldIdLst>
  <p:sldSz cx="9144000" cy="5143500" type="screen16x9"/>
  <p:notesSz cx="6858000" cy="9144000"/>
  <p:defaultTextStyle>
    <a:defPPr>
      <a:defRPr lang="en-US"/>
    </a:defPPr>
    <a:lvl1pPr marL="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40" userDrawn="1">
          <p15:clr>
            <a:srgbClr val="A4A3A4"/>
          </p15:clr>
        </p15:guide>
        <p15:guide id="5" orient="horz" pos="2928" userDrawn="1">
          <p15:clr>
            <a:srgbClr val="A4A3A4"/>
          </p15:clr>
        </p15:guide>
        <p15:guide id="6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fan Walraven" initials="SW" lastIdx="2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758E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4" autoAdjust="0"/>
    <p:restoredTop sz="84615" autoAdjust="0"/>
  </p:normalViewPr>
  <p:slideViewPr>
    <p:cSldViewPr snapToGrid="0" snapToObjects="1" showGuides="1">
      <p:cViewPr>
        <p:scale>
          <a:sx n="153" d="100"/>
          <a:sy n="153" d="100"/>
        </p:scale>
        <p:origin x="248" y="424"/>
      </p:cViewPr>
      <p:guideLst>
        <p:guide orient="horz" pos="3140"/>
        <p:guide orient="horz" pos="292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>
        <p:scale>
          <a:sx n="164" d="100"/>
          <a:sy n="164" d="100"/>
        </p:scale>
        <p:origin x="2094" y="-444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50" Type="http://schemas.openxmlformats.org/officeDocument/2006/relationships/notesMaster" Target="notesMasters/notesMaster1.xml"/><Relationship Id="rId51" Type="http://schemas.openxmlformats.org/officeDocument/2006/relationships/handoutMaster" Target="handoutMasters/handoutMaster1.xml"/><Relationship Id="rId52" Type="http://schemas.openxmlformats.org/officeDocument/2006/relationships/commentAuthors" Target="commentAuthors.xml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2D495-AFBC-D049-9D2A-D4CC16EF0503}" type="datetimeFigureOut">
              <a:rPr lang="en-US" smtClean="0"/>
              <a:t>12/6/17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152AA6-2B99-6D4C-A44D-6EF5FEC71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193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8.png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75557" y="4247147"/>
            <a:ext cx="6098722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080982" y="8701475"/>
            <a:ext cx="696036" cy="23083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algn="ctr">
              <a:defRPr sz="900" b="0" i="0"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B91B61D-47B7-A144-8E63-D9376A6761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28820" y="8701475"/>
            <a:ext cx="2535988" cy="230832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/>
            <a:r>
              <a:rPr lang="en-US" sz="900" b="0" i="0" cap="all" smtClean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rPr>
              <a:t>Confidential LIMITED USE ONLY</a:t>
            </a:r>
            <a:endParaRPr lang="en-US" sz="900" b="0" i="0" cap="all">
              <a:solidFill>
                <a:schemeClr val="tx1"/>
              </a:solidFill>
              <a:latin typeface="Gill Sans MT" charset="0"/>
              <a:ea typeface="Gill Sans MT" charset="0"/>
              <a:cs typeface="Gill Sans MT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8759604"/>
            <a:ext cx="893299" cy="17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1720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54305" indent="-154305" algn="l" defTabSz="411480" rtl="0" eaLnBrk="1" latinLnBrk="0" hangingPunct="1">
      <a:buClr>
        <a:srgbClr val="6A036A"/>
      </a:buClr>
      <a:buFont typeface="Courier New" charset="0"/>
      <a:buChar char="o"/>
      <a:defRPr sz="990" kern="1200">
        <a:solidFill>
          <a:schemeClr val="tx1"/>
        </a:solidFill>
        <a:latin typeface="Gill Sans MT" charset="0"/>
        <a:ea typeface="Gill Sans MT" charset="0"/>
        <a:cs typeface="Gill Sans MT" charset="0"/>
      </a:defRPr>
    </a:lvl1pPr>
    <a:lvl2pPr marL="565785" indent="-154305" algn="l" defTabSz="411480" rtl="0" eaLnBrk="1" latinLnBrk="0" hangingPunct="1">
      <a:buClr>
        <a:srgbClr val="007BB8"/>
      </a:buClr>
      <a:buFont typeface="Courier New" charset="0"/>
      <a:buChar char="o"/>
      <a:defRPr sz="990" kern="1200">
        <a:solidFill>
          <a:schemeClr val="tx1"/>
        </a:solidFill>
        <a:latin typeface="Gill Sans MT" charset="0"/>
        <a:ea typeface="Gill Sans MT" charset="0"/>
        <a:cs typeface="Gill Sans MT" charset="0"/>
      </a:defRPr>
    </a:lvl2pPr>
    <a:lvl3pPr marL="977265" indent="-154305" algn="l" defTabSz="411480" rtl="0" eaLnBrk="1" latinLnBrk="0" hangingPunct="1">
      <a:buClr>
        <a:srgbClr val="6A036A"/>
      </a:buClr>
      <a:buFont typeface="Courier New" charset="0"/>
      <a:buChar char="o"/>
      <a:defRPr sz="990" kern="1200">
        <a:solidFill>
          <a:schemeClr val="tx1"/>
        </a:solidFill>
        <a:latin typeface="Gill Sans MT" charset="0"/>
        <a:ea typeface="Gill Sans MT" charset="0"/>
        <a:cs typeface="Gill Sans MT" charset="0"/>
      </a:defRPr>
    </a:lvl3pPr>
    <a:lvl4pPr marL="1388745" indent="-154305" algn="l" defTabSz="411480" rtl="0" eaLnBrk="1" latinLnBrk="0" hangingPunct="1">
      <a:buClr>
        <a:srgbClr val="007BB8"/>
      </a:buClr>
      <a:buFont typeface="Courier New" charset="0"/>
      <a:buChar char="o"/>
      <a:defRPr sz="990" kern="1200">
        <a:solidFill>
          <a:schemeClr val="tx1"/>
        </a:solidFill>
        <a:latin typeface="Gill Sans MT" charset="0"/>
        <a:ea typeface="Gill Sans MT" charset="0"/>
        <a:cs typeface="Gill Sans MT" charset="0"/>
      </a:defRPr>
    </a:lvl4pPr>
    <a:lvl5pPr marL="1800225" indent="-154305" algn="l" defTabSz="411480" rtl="0" eaLnBrk="1" latinLnBrk="0" hangingPunct="1">
      <a:buClr>
        <a:srgbClr val="6A036A"/>
      </a:buClr>
      <a:buFont typeface="Courier New" charset="0"/>
      <a:buChar char="o"/>
      <a:defRPr sz="990" kern="1200">
        <a:solidFill>
          <a:schemeClr val="tx1"/>
        </a:solidFill>
        <a:latin typeface="Gill Sans MT" charset="0"/>
        <a:ea typeface="Gill Sans MT" charset="0"/>
        <a:cs typeface="Gill Sans MT" charset="0"/>
      </a:defRPr>
    </a:lvl5pPr>
    <a:lvl6pPr marL="2057400" algn="l" defTabSz="41148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41148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41148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41148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1B61D-47B7-A144-8E63-D9376A6761B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934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Corporate Presenta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21" y="120650"/>
            <a:ext cx="9135879" cy="51435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61457" y="2896425"/>
            <a:ext cx="8421086" cy="523220"/>
          </a:xfrm>
        </p:spPr>
        <p:txBody>
          <a:bodyPr wrap="square" lIns="108000" rIns="0" anchor="b">
            <a:spAutoFit/>
          </a:bodyPr>
          <a:lstStyle>
            <a:lvl1pPr algn="l">
              <a:defRPr sz="2800" cap="none" baseline="0">
                <a:solidFill>
                  <a:schemeClr val="tx2"/>
                </a:solidFill>
              </a:defRPr>
            </a:lvl1pPr>
          </a:lstStyle>
          <a:p>
            <a:r>
              <a:rPr lang="nl-BE" dirty="0" smtClean="0"/>
              <a:t>A short title can be put here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1457" y="3428775"/>
            <a:ext cx="8421089" cy="523220"/>
          </a:xfrm>
        </p:spPr>
        <p:txBody>
          <a:bodyPr wrap="square" lIns="108000" rIns="0" anchor="t">
            <a:spAutoFit/>
          </a:bodyPr>
          <a:lstStyle>
            <a:lvl1pPr marL="0" indent="0" algn="l">
              <a:buNone/>
              <a:defRPr sz="2000" cap="none" baseline="0">
                <a:solidFill>
                  <a:schemeClr val="tx1"/>
                </a:solidFill>
              </a:defRPr>
            </a:lvl1pPr>
            <a:lvl2pPr marL="411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2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dirty="0" smtClean="0"/>
              <a:t>Speaker, Date</a:t>
            </a:r>
            <a:endParaRPr lang="en-US" dirty="0"/>
          </a:p>
        </p:txBody>
      </p:sp>
      <p:pic>
        <p:nvPicPr>
          <p:cNvPr id="7" name="Afbeelding 6" descr="DistriNet-rgb-transparant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312" y="1654335"/>
            <a:ext cx="5138106" cy="9933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56" y="4674627"/>
            <a:ext cx="1111744" cy="39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57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ur 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45" y="0"/>
            <a:ext cx="9135879" cy="51435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1" y="2216809"/>
            <a:ext cx="8839200" cy="707886"/>
          </a:xfrm>
        </p:spPr>
        <p:txBody>
          <a:bodyPr anchor="ctr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657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80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Divider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401" y="2364001"/>
            <a:ext cx="8753475" cy="707886"/>
          </a:xfrm>
        </p:spPr>
        <p:txBody>
          <a:bodyPr anchor="t"/>
          <a:lstStyle>
            <a:lvl1pPr algn="ct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Divider Light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52401" y="2364001"/>
            <a:ext cx="8753475" cy="707886"/>
          </a:xfrm>
        </p:spPr>
        <p:txBody>
          <a:bodyPr anchor="t"/>
          <a:lstStyle>
            <a:lvl1pPr algn="ctr">
              <a:defRPr sz="40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58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Divider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52401" y="2364001"/>
            <a:ext cx="8753475" cy="707886"/>
          </a:xfrm>
        </p:spPr>
        <p:txBody>
          <a:bodyPr anchor="t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884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 descr="DistriNet-rgb-transparant-inverse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7524" y="1982443"/>
            <a:ext cx="5138106" cy="99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369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Project Presenta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61456" y="2634458"/>
            <a:ext cx="8421086" cy="707886"/>
          </a:xfrm>
        </p:spPr>
        <p:txBody>
          <a:bodyPr wrap="square" lIns="108000" rIns="0" anchor="b">
            <a:spAutoFit/>
          </a:bodyPr>
          <a:lstStyle>
            <a:lvl1pPr algn="l">
              <a:defRPr sz="4000" cap="none" baseline="0">
                <a:solidFill>
                  <a:schemeClr val="tx2"/>
                </a:solidFill>
              </a:defRPr>
            </a:lvl1pPr>
          </a:lstStyle>
          <a:p>
            <a:r>
              <a:rPr lang="nl-BE" dirty="0" smtClean="0"/>
              <a:t>Project Title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1456" y="3345349"/>
            <a:ext cx="8421089" cy="523220"/>
          </a:xfrm>
        </p:spPr>
        <p:txBody>
          <a:bodyPr wrap="square" lIns="108000" rIns="0" anchor="t">
            <a:spAutoFit/>
          </a:bodyPr>
          <a:lstStyle>
            <a:lvl1pPr marL="0" indent="0" algn="l">
              <a:buNone/>
              <a:defRPr sz="2000" cap="none" baseline="0">
                <a:solidFill>
                  <a:schemeClr val="tx1"/>
                </a:solidFill>
              </a:defRPr>
            </a:lvl1pPr>
            <a:lvl2pPr marL="411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2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dirty="0" smtClean="0"/>
              <a:t>Speaker, Date</a:t>
            </a:r>
            <a:endParaRPr lang="en-US" dirty="0"/>
          </a:p>
        </p:txBody>
      </p:sp>
      <p:pic>
        <p:nvPicPr>
          <p:cNvPr id="7" name="Afbeelding 6" descr="DistriNet-rgb-transparant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9855" y="4509856"/>
            <a:ext cx="2297869" cy="44425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56" y="4558052"/>
            <a:ext cx="1111744" cy="39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4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60631" y="1099535"/>
            <a:ext cx="8753475" cy="3429983"/>
          </a:xfrm>
        </p:spPr>
        <p:txBody>
          <a:bodyPr/>
          <a:lstStyle>
            <a:lvl2pPr marL="668655" indent="-257175">
              <a:buFontTx/>
              <a:buBlip>
                <a:blip r:embed="rId2"/>
              </a:buBlip>
              <a:defRPr/>
            </a:lvl2pPr>
            <a:lvl3pPr marL="1028700" indent="-205740">
              <a:buFontTx/>
              <a:buBlip>
                <a:blip r:embed="rId3"/>
              </a:buBlip>
              <a:defRPr/>
            </a:lvl3pPr>
            <a:lvl4pPr marL="1520190" indent="-285750">
              <a:buFontTx/>
              <a:buBlip>
                <a:blip r:embed="rId4"/>
              </a:buBlip>
              <a:defRPr/>
            </a:lvl4pPr>
            <a:lvl5pPr marL="1851660" indent="-205740">
              <a:buFontTx/>
              <a:buBlip>
                <a:blip r:embed="rId5"/>
              </a:buBlip>
              <a:defRPr/>
            </a:lvl5pPr>
          </a:lstStyle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0" y="576315"/>
            <a:ext cx="8753475" cy="461665"/>
          </a:xfrm>
        </p:spPr>
        <p:txBody>
          <a:bodyPr wrap="square" anchor="t">
            <a:spAutoFit/>
          </a:bodyPr>
          <a:lstStyle>
            <a:lvl1pPr marL="0" indent="0">
              <a:lnSpc>
                <a:spcPct val="120000"/>
              </a:lnSpc>
              <a:buFont typeface="Arial"/>
              <a:buNone/>
              <a:defRPr sz="20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 smtClean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40200" y="4735952"/>
            <a:ext cx="863600" cy="276999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12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8836216C-5BC3-7C44-80F8-E30864FFC2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35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60631" y="1099535"/>
            <a:ext cx="8753475" cy="3429983"/>
          </a:xfrm>
        </p:spPr>
        <p:txBody>
          <a:bodyPr/>
          <a:lstStyle>
            <a:lvl2pPr marL="668655" indent="-257175">
              <a:buFontTx/>
              <a:buBlip>
                <a:blip r:embed="rId2"/>
              </a:buBlip>
              <a:defRPr/>
            </a:lvl2pPr>
            <a:lvl3pPr marL="1028700" indent="-205740">
              <a:buFontTx/>
              <a:buBlip>
                <a:blip r:embed="rId3"/>
              </a:buBlip>
              <a:defRPr/>
            </a:lvl3pPr>
            <a:lvl4pPr marL="1520190" indent="-285750">
              <a:buFontTx/>
              <a:buBlip>
                <a:blip r:embed="rId4"/>
              </a:buBlip>
              <a:defRPr/>
            </a:lvl4pPr>
            <a:lvl5pPr marL="1851660" indent="-205740">
              <a:buFontTx/>
              <a:buBlip>
                <a:blip r:embed="rId5"/>
              </a:buBlip>
              <a:defRPr/>
            </a:lvl5pPr>
          </a:lstStyle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70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30" y="1099534"/>
            <a:ext cx="4318000" cy="350294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523220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sz="20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 smtClean="0"/>
              <a:t>Click to edit master subtitle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587876" y="1099534"/>
            <a:ext cx="4318000" cy="350294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485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523220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2000" b="0" i="0" kern="1200" cap="none" baseline="0" dirty="0">
                <a:solidFill>
                  <a:schemeClr val="tx1"/>
                </a:solidFill>
                <a:latin typeface="+mj-lt"/>
                <a:ea typeface="+mn-ea"/>
                <a:cs typeface="Gill Sans MT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8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8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ur divi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22" y="0"/>
            <a:ext cx="9135877" cy="51434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2216808"/>
            <a:ext cx="8839200" cy="707886"/>
          </a:xfrm>
        </p:spPr>
        <p:txBody>
          <a:bodyPr anchor="ctr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55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ur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231" y="0"/>
            <a:ext cx="9146231" cy="51435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1" y="2216809"/>
            <a:ext cx="8839200" cy="707886"/>
          </a:xfrm>
        </p:spPr>
        <p:txBody>
          <a:bodyPr anchor="ctr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4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4.png"/><Relationship Id="rId21" Type="http://schemas.openxmlformats.org/officeDocument/2006/relationships/image" Target="../media/image5.png"/><Relationship Id="rId22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png"/><Relationship Id="rId18" Type="http://schemas.openxmlformats.org/officeDocument/2006/relationships/image" Target="../media/image2.png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31" y="144539"/>
            <a:ext cx="8753475" cy="52322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31" y="1120877"/>
            <a:ext cx="8753475" cy="34816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40200" y="4793102"/>
            <a:ext cx="863600" cy="276999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12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8836216C-5BC3-7C44-80F8-E30864FFC22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Afbeelding 4" descr="DistriNet-rgb-transparant.png"/>
          <p:cNvPicPr>
            <a:picLocks noChangeAspect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51154" y="4733946"/>
            <a:ext cx="1262951" cy="2441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4770141"/>
            <a:ext cx="609600" cy="21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181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821" r:id="rId2"/>
    <p:sldLayoutId id="2147483650" r:id="rId3"/>
    <p:sldLayoutId id="2147483824" r:id="rId4"/>
    <p:sldLayoutId id="2147483656" r:id="rId5"/>
    <p:sldLayoutId id="2147483654" r:id="rId6"/>
    <p:sldLayoutId id="2147483823" r:id="rId7"/>
    <p:sldLayoutId id="2147483657" r:id="rId8"/>
    <p:sldLayoutId id="2147483814" r:id="rId9"/>
    <p:sldLayoutId id="2147483820" r:id="rId10"/>
    <p:sldLayoutId id="2147483655" r:id="rId11"/>
    <p:sldLayoutId id="2147483687" r:id="rId12"/>
    <p:sldLayoutId id="2147483688" r:id="rId13"/>
    <p:sldLayoutId id="2147483822" r:id="rId14"/>
    <p:sldLayoutId id="2147483717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11480" rtl="0" eaLnBrk="1" latinLnBrk="0" hangingPunct="1">
        <a:spcBef>
          <a:spcPct val="0"/>
        </a:spcBef>
        <a:buNone/>
        <a:defRPr sz="2800" b="0" i="0" kern="1200" cap="none">
          <a:solidFill>
            <a:schemeClr val="tx2"/>
          </a:solidFill>
          <a:latin typeface="+mj-lt"/>
          <a:ea typeface="+mj-ea"/>
          <a:cs typeface="Arial"/>
        </a:defRPr>
      </a:lvl1pPr>
    </p:titleStyle>
    <p:bodyStyle>
      <a:lvl1pPr marL="308610" indent="-308610" algn="l" defTabSz="411480" rtl="0" eaLnBrk="1" latinLnBrk="0" hangingPunct="1">
        <a:lnSpc>
          <a:spcPct val="140000"/>
        </a:lnSpc>
        <a:spcBef>
          <a:spcPct val="20000"/>
        </a:spcBef>
        <a:buClr>
          <a:schemeClr val="tx2"/>
        </a:buClr>
        <a:buSzPct val="100000"/>
        <a:buFont typeface="Arial" panose="020B0604020202020204" pitchFamily="34" charset="0"/>
        <a:buChar char="›"/>
        <a:defRPr sz="2400" b="0" i="0" kern="1200">
          <a:solidFill>
            <a:srgbClr val="000000"/>
          </a:solidFill>
          <a:latin typeface="Arial"/>
          <a:ea typeface="+mn-ea"/>
          <a:cs typeface="Arial"/>
        </a:defRPr>
      </a:lvl1pPr>
      <a:lvl2pPr marL="668655" indent="-257175" algn="l" defTabSz="411480" rtl="0" eaLnBrk="1" latinLnBrk="0" hangingPunct="1">
        <a:lnSpc>
          <a:spcPct val="140000"/>
        </a:lnSpc>
        <a:spcBef>
          <a:spcPct val="20000"/>
        </a:spcBef>
        <a:buClr>
          <a:schemeClr val="tx1"/>
        </a:buClr>
        <a:buSzPct val="100000"/>
        <a:buFontTx/>
        <a:buBlip>
          <a:blip r:embed="rId19"/>
        </a:buBlip>
        <a:defRPr sz="2000" b="0" i="0" kern="1200">
          <a:solidFill>
            <a:srgbClr val="000000"/>
          </a:solidFill>
          <a:latin typeface="Arial"/>
          <a:ea typeface="+mn-ea"/>
          <a:cs typeface="Arial"/>
        </a:defRPr>
      </a:lvl2pPr>
      <a:lvl3pPr marL="1028700" indent="-205740" algn="l" defTabSz="411480" rtl="0" eaLnBrk="1" latinLnBrk="0" hangingPunct="1">
        <a:lnSpc>
          <a:spcPct val="140000"/>
        </a:lnSpc>
        <a:spcBef>
          <a:spcPct val="20000"/>
        </a:spcBef>
        <a:buClr>
          <a:schemeClr val="tx2"/>
        </a:buClr>
        <a:buSzPct val="100000"/>
        <a:buFontTx/>
        <a:buBlip>
          <a:blip r:embed="rId20"/>
        </a:buBlip>
        <a:defRPr sz="1800" b="0" i="0" kern="1200">
          <a:solidFill>
            <a:srgbClr val="000000"/>
          </a:solidFill>
          <a:latin typeface="Arial"/>
          <a:ea typeface="+mn-ea"/>
          <a:cs typeface="Arial"/>
        </a:defRPr>
      </a:lvl3pPr>
      <a:lvl4pPr marL="1440180" indent="-205740" algn="l" defTabSz="411480" rtl="0" eaLnBrk="1" latinLnBrk="0" hangingPunct="1">
        <a:lnSpc>
          <a:spcPct val="140000"/>
        </a:lnSpc>
        <a:spcBef>
          <a:spcPct val="20000"/>
        </a:spcBef>
        <a:buClr>
          <a:schemeClr val="tx1"/>
        </a:buClr>
        <a:buSzPct val="100000"/>
        <a:buFontTx/>
        <a:buBlip>
          <a:blip r:embed="rId21"/>
        </a:buBlip>
        <a:defRPr sz="1600" b="0" i="0" kern="1200">
          <a:solidFill>
            <a:srgbClr val="000000"/>
          </a:solidFill>
          <a:latin typeface="Arial"/>
          <a:ea typeface="+mn-ea"/>
          <a:cs typeface="Arial"/>
        </a:defRPr>
      </a:lvl4pPr>
      <a:lvl5pPr marL="1931670" indent="-285750" algn="l" defTabSz="411480" rtl="0" eaLnBrk="1" latinLnBrk="0" hangingPunct="1">
        <a:lnSpc>
          <a:spcPct val="140000"/>
        </a:lnSpc>
        <a:spcBef>
          <a:spcPct val="20000"/>
        </a:spcBef>
        <a:buClr>
          <a:schemeClr val="tx2"/>
        </a:buClr>
        <a:buSzPct val="100000"/>
        <a:buFontTx/>
        <a:buBlip>
          <a:blip r:embed="rId22"/>
        </a:buBlip>
        <a:defRPr sz="1400" b="0" i="0" kern="1200">
          <a:solidFill>
            <a:srgbClr val="000000"/>
          </a:solidFill>
          <a:latin typeface="Arial"/>
          <a:ea typeface="+mn-ea"/>
          <a:cs typeface="Arial"/>
        </a:defRPr>
      </a:lvl5pPr>
      <a:lvl6pPr marL="226314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5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jp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4" Type="http://schemas.openxmlformats.org/officeDocument/2006/relationships/image" Target="../media/image21.jp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GI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7.jp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9.jp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1456" y="1403352"/>
            <a:ext cx="7685264" cy="1938992"/>
          </a:xfrm>
        </p:spPr>
        <p:txBody>
          <a:bodyPr/>
          <a:lstStyle/>
          <a:p>
            <a:r>
              <a:rPr lang="en-US" dirty="0" smtClean="0"/>
              <a:t>Security </a:t>
            </a:r>
            <a:r>
              <a:rPr lang="en-US" dirty="0"/>
              <a:t>in Automobiles: Vulnerability and Protection </a:t>
            </a:r>
            <a:r>
              <a:rPr lang="en-US" dirty="0" smtClean="0"/>
              <a:t>(OBD-II Access Control)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61456" y="3345349"/>
            <a:ext cx="8421089" cy="523220"/>
          </a:xfrm>
        </p:spPr>
        <p:txBody>
          <a:bodyPr/>
          <a:lstStyle/>
          <a:p>
            <a:r>
              <a:rPr lang="nl-BE" dirty="0" smtClean="0"/>
              <a:t>Master Thesis. Michiel </a:t>
            </a:r>
            <a:r>
              <a:rPr lang="nl-BE" dirty="0" smtClean="0"/>
              <a:t>Willems, 06/12/17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19527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flipV="1">
            <a:off x="3374968" y="2417002"/>
            <a:ext cx="2975956" cy="2662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374968" y="1057817"/>
            <a:ext cx="3726757" cy="271760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OBD-II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858" y="2200826"/>
            <a:ext cx="1252220" cy="4677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515" y="1641035"/>
            <a:ext cx="541713" cy="54171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516" y="2653537"/>
            <a:ext cx="541713" cy="54171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196" y="2653538"/>
            <a:ext cx="541713" cy="54171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876" y="2653538"/>
            <a:ext cx="541713" cy="54171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876" y="1641035"/>
            <a:ext cx="541713" cy="54171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195" y="1641034"/>
            <a:ext cx="541713" cy="54171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256" y="2146145"/>
            <a:ext cx="541713" cy="541713"/>
          </a:xfrm>
          <a:prstGeom prst="rect">
            <a:avLst/>
          </a:prstGeom>
        </p:spPr>
      </p:pic>
      <p:cxnSp>
        <p:nvCxnSpPr>
          <p:cNvPr id="21" name="Straight Connector 20"/>
          <p:cNvCxnSpPr>
            <a:endCxn id="14" idx="2"/>
          </p:cNvCxnSpPr>
          <p:nvPr/>
        </p:nvCxnSpPr>
        <p:spPr>
          <a:xfrm flipV="1">
            <a:off x="5846732" y="2182748"/>
            <a:ext cx="1" cy="234253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5042589" y="2182450"/>
            <a:ext cx="1" cy="234253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248089" y="2432114"/>
            <a:ext cx="1" cy="234253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4244222" y="2182368"/>
            <a:ext cx="1" cy="234253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5045706" y="2416620"/>
            <a:ext cx="1" cy="234253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5846732" y="2432115"/>
            <a:ext cx="1" cy="234253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74" y="2087216"/>
            <a:ext cx="1311880" cy="68979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4596407" y="3789179"/>
            <a:ext cx="1283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smtClean="0"/>
              <a:t>Vehicle Network</a:t>
            </a:r>
            <a:endParaRPr lang="en-GB" sz="1200" dirty="0" err="1" smtClean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119745" y="2414339"/>
            <a:ext cx="556953" cy="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652528" y="1539791"/>
            <a:ext cx="463809" cy="596727"/>
          </a:xfrm>
          <a:prstGeom prst="straightConnector1">
            <a:avLst/>
          </a:prstGeom>
          <a:ln w="3175" cmpd="sng"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31211" y="1079383"/>
            <a:ext cx="1582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 smtClean="0"/>
              <a:t>OBD-II</a:t>
            </a:r>
          </a:p>
          <a:p>
            <a:pPr algn="ctr"/>
            <a:r>
              <a:rPr lang="en-GB" sz="1200" dirty="0" smtClean="0"/>
              <a:t>Data Link Connector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85" y="2995704"/>
            <a:ext cx="2311416" cy="173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2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flipV="1">
            <a:off x="3374968" y="2417002"/>
            <a:ext cx="2975956" cy="2662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374968" y="1057817"/>
            <a:ext cx="3726757" cy="271760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OBD-II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858" y="2200826"/>
            <a:ext cx="1252220" cy="4677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515" y="1641035"/>
            <a:ext cx="541713" cy="54171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516" y="2653537"/>
            <a:ext cx="541713" cy="54171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196" y="2653538"/>
            <a:ext cx="541713" cy="54171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876" y="2653538"/>
            <a:ext cx="541713" cy="54171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876" y="1641035"/>
            <a:ext cx="541713" cy="54171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195" y="1641034"/>
            <a:ext cx="541713" cy="54171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256" y="2146145"/>
            <a:ext cx="541713" cy="541713"/>
          </a:xfrm>
          <a:prstGeom prst="rect">
            <a:avLst/>
          </a:prstGeom>
        </p:spPr>
      </p:pic>
      <p:cxnSp>
        <p:nvCxnSpPr>
          <p:cNvPr id="21" name="Straight Connector 20"/>
          <p:cNvCxnSpPr>
            <a:endCxn id="14" idx="2"/>
          </p:cNvCxnSpPr>
          <p:nvPr/>
        </p:nvCxnSpPr>
        <p:spPr>
          <a:xfrm flipV="1">
            <a:off x="5846732" y="2182748"/>
            <a:ext cx="1" cy="234253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5042589" y="2182450"/>
            <a:ext cx="1" cy="234253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248089" y="2432114"/>
            <a:ext cx="1" cy="234253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4244222" y="2182368"/>
            <a:ext cx="1" cy="234253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5045706" y="2416620"/>
            <a:ext cx="1" cy="234253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5846732" y="2432115"/>
            <a:ext cx="1" cy="234253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74" y="2087216"/>
            <a:ext cx="1311880" cy="68979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4596407" y="3789179"/>
            <a:ext cx="1283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smtClean="0"/>
              <a:t>Vehicle Network</a:t>
            </a:r>
            <a:endParaRPr lang="en-GB" sz="1200" dirty="0" err="1" smtClean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119745" y="2414339"/>
            <a:ext cx="556953" cy="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413921" y="2488353"/>
            <a:ext cx="0" cy="520854"/>
          </a:xfrm>
          <a:prstGeom prst="straightConnector1">
            <a:avLst/>
          </a:prstGeom>
          <a:ln w="3175" cmpd="sng"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42477" y="3009207"/>
            <a:ext cx="942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 smtClean="0"/>
              <a:t>Diagnostic </a:t>
            </a:r>
          </a:p>
          <a:p>
            <a:pPr algn="ctr"/>
            <a:r>
              <a:rPr lang="en-GB" sz="1200" dirty="0" smtClean="0"/>
              <a:t>Scan Tool</a:t>
            </a:r>
          </a:p>
        </p:txBody>
      </p:sp>
    </p:spTree>
    <p:extLst>
      <p:ext uri="{BB962C8B-B14F-4D97-AF65-F5344CB8AC3E}">
        <p14:creationId xmlns:p14="http://schemas.microsoft.com/office/powerpoint/2010/main" val="6114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OBD-II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60630" y="850153"/>
            <a:ext cx="8753475" cy="3429983"/>
          </a:xfrm>
        </p:spPr>
        <p:txBody>
          <a:bodyPr/>
          <a:lstStyle/>
          <a:p>
            <a:pPr lvl="1"/>
            <a:r>
              <a:rPr lang="en-GB" smtClean="0"/>
              <a:t>Scan Tools.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50" y="1762972"/>
            <a:ext cx="2857500" cy="2857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050" y="250369"/>
            <a:ext cx="2368140" cy="23681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001" y="1679119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89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flipV="1">
            <a:off x="3374968" y="2417002"/>
            <a:ext cx="2975956" cy="2662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374968" y="1057817"/>
            <a:ext cx="3726757" cy="271760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OBD-II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858" y="2200826"/>
            <a:ext cx="1252220" cy="4677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515" y="1641035"/>
            <a:ext cx="541713" cy="54171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516" y="2653537"/>
            <a:ext cx="541713" cy="54171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196" y="2653538"/>
            <a:ext cx="541713" cy="54171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876" y="2653538"/>
            <a:ext cx="541713" cy="54171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876" y="1641035"/>
            <a:ext cx="541713" cy="54171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195" y="1641034"/>
            <a:ext cx="541713" cy="54171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256" y="2146145"/>
            <a:ext cx="541713" cy="541713"/>
          </a:xfrm>
          <a:prstGeom prst="rect">
            <a:avLst/>
          </a:prstGeom>
        </p:spPr>
      </p:pic>
      <p:cxnSp>
        <p:nvCxnSpPr>
          <p:cNvPr id="21" name="Straight Connector 20"/>
          <p:cNvCxnSpPr>
            <a:endCxn id="14" idx="2"/>
          </p:cNvCxnSpPr>
          <p:nvPr/>
        </p:nvCxnSpPr>
        <p:spPr>
          <a:xfrm flipV="1">
            <a:off x="5846732" y="2182748"/>
            <a:ext cx="1" cy="234253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5042589" y="2182450"/>
            <a:ext cx="1" cy="234253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248089" y="2432114"/>
            <a:ext cx="1" cy="234253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4244222" y="2182368"/>
            <a:ext cx="1" cy="234253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5045706" y="2416620"/>
            <a:ext cx="1" cy="234253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5846732" y="2432115"/>
            <a:ext cx="1" cy="234253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74" y="2087216"/>
            <a:ext cx="1311880" cy="68979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4596407" y="3789179"/>
            <a:ext cx="1283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smtClean="0"/>
              <a:t>Vehicle Network</a:t>
            </a:r>
            <a:endParaRPr lang="en-GB" sz="1200" dirty="0" err="1" smtClean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119745" y="2414339"/>
            <a:ext cx="556953" cy="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394065" y="2426790"/>
            <a:ext cx="2104275" cy="1097807"/>
          </a:xfrm>
          <a:prstGeom prst="straightConnector1">
            <a:avLst/>
          </a:prstGeom>
          <a:ln w="3175" cmpd="sng"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474101" y="3370708"/>
            <a:ext cx="923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/>
              <a:t>CAN Bus</a:t>
            </a:r>
          </a:p>
        </p:txBody>
      </p:sp>
    </p:spTree>
    <p:extLst>
      <p:ext uri="{BB962C8B-B14F-4D97-AF65-F5344CB8AC3E}">
        <p14:creationId xmlns:p14="http://schemas.microsoft.com/office/powerpoint/2010/main" val="907289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CAN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Controller Area Network.</a:t>
            </a:r>
          </a:p>
          <a:p>
            <a:pPr lvl="1"/>
            <a:r>
              <a:rPr lang="en-GB" dirty="0" smtClean="0"/>
              <a:t>Bus allowing communications between ECU’s inside the vehicle.</a:t>
            </a:r>
          </a:p>
          <a:p>
            <a:pPr lvl="1"/>
            <a:r>
              <a:rPr lang="en-GB" dirty="0" smtClean="0"/>
              <a:t>Message Based </a:t>
            </a:r>
            <a:r>
              <a:rPr lang="en-GB" dirty="0" smtClean="0"/>
              <a:t>Protocol (Frame).</a:t>
            </a:r>
            <a:endParaRPr lang="en-GB" dirty="0" smtClean="0"/>
          </a:p>
          <a:p>
            <a:pPr lvl="1"/>
            <a:r>
              <a:rPr lang="en-GB" dirty="0" smtClean="0"/>
              <a:t>Carrier Sense Multiple Access with Collision Avoidance (CSMA/CA).</a:t>
            </a:r>
          </a:p>
          <a:p>
            <a:pPr lvl="1"/>
            <a:r>
              <a:rPr lang="en-GB" dirty="0" smtClean="0"/>
              <a:t>Not only communications protocol implemented in vehicles (</a:t>
            </a:r>
            <a:r>
              <a:rPr lang="en-GB" dirty="0" err="1" smtClean="0"/>
              <a:t>cf</a:t>
            </a:r>
            <a:r>
              <a:rPr lang="en-GB" dirty="0" smtClean="0"/>
              <a:t> LIN, MOST) but most common.</a:t>
            </a:r>
          </a:p>
          <a:p>
            <a:pPr lvl="1"/>
            <a:endParaRPr lang="en-GB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85988" y="4516103"/>
            <a:ext cx="23198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/>
              <a:t>https://</a:t>
            </a:r>
            <a:r>
              <a:rPr lang="en-GB" sz="1000" dirty="0" err="1"/>
              <a:t>en.wikipedia.org</a:t>
            </a:r>
            <a:r>
              <a:rPr lang="en-GB" sz="1000" dirty="0"/>
              <a:t>/wiki/</a:t>
            </a:r>
            <a:r>
              <a:rPr lang="en-GB" sz="1000" dirty="0" err="1"/>
              <a:t>CAN_bus</a:t>
            </a:r>
            <a:endParaRPr lang="en-GB" sz="1000" dirty="0" smtClean="0"/>
          </a:p>
        </p:txBody>
      </p:sp>
    </p:spTree>
    <p:extLst>
      <p:ext uri="{BB962C8B-B14F-4D97-AF65-F5344CB8AC3E}">
        <p14:creationId xmlns:p14="http://schemas.microsoft.com/office/powerpoint/2010/main" val="2098145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flipV="1">
            <a:off x="3374968" y="2417002"/>
            <a:ext cx="2975956" cy="2662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374968" y="1057817"/>
            <a:ext cx="3726757" cy="271760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OBD-II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858" y="2200826"/>
            <a:ext cx="1252220" cy="4677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515" y="1641035"/>
            <a:ext cx="541713" cy="54171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516" y="2653537"/>
            <a:ext cx="541713" cy="54171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196" y="2653538"/>
            <a:ext cx="541713" cy="54171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876" y="2653538"/>
            <a:ext cx="541713" cy="54171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876" y="1641035"/>
            <a:ext cx="541713" cy="54171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195" y="1641034"/>
            <a:ext cx="541713" cy="54171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256" y="2146145"/>
            <a:ext cx="541713" cy="541713"/>
          </a:xfrm>
          <a:prstGeom prst="rect">
            <a:avLst/>
          </a:prstGeom>
        </p:spPr>
      </p:pic>
      <p:cxnSp>
        <p:nvCxnSpPr>
          <p:cNvPr id="21" name="Straight Connector 20"/>
          <p:cNvCxnSpPr>
            <a:endCxn id="14" idx="2"/>
          </p:cNvCxnSpPr>
          <p:nvPr/>
        </p:nvCxnSpPr>
        <p:spPr>
          <a:xfrm flipV="1">
            <a:off x="5846732" y="2182748"/>
            <a:ext cx="1" cy="234253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5042589" y="2182450"/>
            <a:ext cx="1" cy="234253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248089" y="2432114"/>
            <a:ext cx="1" cy="234253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4244222" y="2182368"/>
            <a:ext cx="1" cy="234253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5045706" y="2416620"/>
            <a:ext cx="1" cy="234253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5846732" y="2432115"/>
            <a:ext cx="1" cy="234253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74" y="2087216"/>
            <a:ext cx="1311880" cy="68979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4596407" y="3789179"/>
            <a:ext cx="1283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smtClean="0"/>
              <a:t>Vehicle Network</a:t>
            </a:r>
            <a:endParaRPr lang="en-GB" sz="1200" dirty="0" err="1" smtClean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119745" y="2414339"/>
            <a:ext cx="556953" cy="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46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5"/>
          <p:cNvSpPr>
            <a:spLocks noGrp="1"/>
          </p:cNvSpPr>
          <p:nvPr>
            <p:ph type="title"/>
          </p:nvPr>
        </p:nvSpPr>
        <p:spPr>
          <a:xfrm>
            <a:off x="152401" y="2216808"/>
            <a:ext cx="8839200" cy="707886"/>
          </a:xfrm>
        </p:spPr>
        <p:txBody>
          <a:bodyPr/>
          <a:lstStyle/>
          <a:p>
            <a:pPr algn="l"/>
            <a:r>
              <a:rPr lang="nl-BE" smtClean="0"/>
              <a:t>Security Issues</a:t>
            </a:r>
            <a:endParaRPr lang="nl-BE" sz="4000"/>
          </a:p>
        </p:txBody>
      </p:sp>
    </p:spTree>
    <p:extLst>
      <p:ext uri="{BB962C8B-B14F-4D97-AF65-F5344CB8AC3E}">
        <p14:creationId xmlns:p14="http://schemas.microsoft.com/office/powerpoint/2010/main" val="1996423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Security Issues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11496" y="856211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1200" err="1" smtClean="0"/>
          </a:p>
        </p:txBody>
      </p:sp>
      <p:sp>
        <p:nvSpPr>
          <p:cNvPr id="6" name="TextBox 5"/>
          <p:cNvSpPr txBox="1"/>
          <p:nvPr/>
        </p:nvSpPr>
        <p:spPr>
          <a:xfrm>
            <a:off x="321477" y="1338226"/>
            <a:ext cx="85010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mtClean="0"/>
              <a:t>’</a:t>
            </a:r>
            <a:r>
              <a:rPr lang="en-US" sz="2400" b="1" smtClean="0"/>
              <a:t>CAN</a:t>
            </a:r>
            <a:r>
              <a:rPr lang="en-US" sz="2400" b="1"/>
              <a:t>, by design, offers no protection from </a:t>
            </a:r>
            <a:r>
              <a:rPr lang="en-US" sz="2400" b="1" smtClean="0"/>
              <a:t>manipulation</a:t>
            </a:r>
            <a:r>
              <a:rPr lang="en-US" sz="2400" smtClean="0"/>
              <a:t>’</a:t>
            </a:r>
            <a:r>
              <a:rPr lang="en-US" sz="1800" smtClean="0"/>
              <a:t> </a:t>
            </a:r>
          </a:p>
          <a:p>
            <a:pPr algn="ctr"/>
            <a:r>
              <a:rPr lang="en-US" sz="1200" smtClean="0"/>
              <a:t>(</a:t>
            </a:r>
            <a:r>
              <a:rPr lang="en-US" sz="1200"/>
              <a:t>Miller, 2013), (</a:t>
            </a:r>
            <a:r>
              <a:rPr lang="en-US" sz="1200" err="1"/>
              <a:t>Koscher</a:t>
            </a:r>
            <a:r>
              <a:rPr lang="en-US" sz="1200"/>
              <a:t>, 2010) </a:t>
            </a:r>
          </a:p>
          <a:p>
            <a:pPr algn="ctr"/>
            <a:endParaRPr lang="en-US" sz="1200" err="1" smtClean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 source address =&gt; No certainty about origin.</a:t>
            </a:r>
          </a:p>
          <a:p>
            <a:r>
              <a:rPr lang="en-US" dirty="0" smtClean="0"/>
              <a:t>Broadcast nature =&gt; Information Disclosure.</a:t>
            </a:r>
          </a:p>
          <a:p>
            <a:r>
              <a:rPr lang="en-US" dirty="0" smtClean="0"/>
              <a:t>Prioritized ID’s =&gt; Denial of Service.</a:t>
            </a:r>
          </a:p>
          <a:p>
            <a:r>
              <a:rPr lang="en-US" dirty="0" smtClean="0"/>
              <a:t>No support for encryption or authentication.</a:t>
            </a:r>
          </a:p>
        </p:txBody>
      </p:sp>
    </p:spTree>
    <p:extLst>
      <p:ext uri="{BB962C8B-B14F-4D97-AF65-F5344CB8AC3E}">
        <p14:creationId xmlns:p14="http://schemas.microsoft.com/office/powerpoint/2010/main" val="62282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Security Issues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Potential hacking results.</a:t>
            </a:r>
          </a:p>
          <a:p>
            <a:pPr lvl="1"/>
            <a:r>
              <a:rPr lang="en-GB" dirty="0" smtClean="0"/>
              <a:t>Vehicle Theft.</a:t>
            </a:r>
          </a:p>
          <a:p>
            <a:pPr lvl="1"/>
            <a:r>
              <a:rPr lang="en-GB" dirty="0" smtClean="0"/>
              <a:t>Changing Emission information (“</a:t>
            </a:r>
            <a:r>
              <a:rPr lang="en-GB" dirty="0" err="1" smtClean="0"/>
              <a:t>Dieselgate</a:t>
            </a:r>
            <a:r>
              <a:rPr lang="en-GB" dirty="0" smtClean="0"/>
              <a:t>”).</a:t>
            </a:r>
          </a:p>
          <a:p>
            <a:pPr lvl="1"/>
            <a:r>
              <a:rPr lang="en-GB" dirty="0" smtClean="0"/>
              <a:t>Reduce odometer value.</a:t>
            </a:r>
          </a:p>
          <a:p>
            <a:pPr lvl="1"/>
            <a:r>
              <a:rPr lang="en-GB" dirty="0" smtClean="0"/>
              <a:t>Change recorded data after crash.</a:t>
            </a:r>
          </a:p>
          <a:p>
            <a:pPr lvl="1"/>
            <a:r>
              <a:rPr lang="is-IS" dirty="0" smtClean="0"/>
              <a:t>…</a:t>
            </a:r>
            <a:endParaRPr lang="en-GB" dirty="0" smtClean="0"/>
          </a:p>
          <a:p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endParaRPr lang="nl-NL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57955" y="4107312"/>
            <a:ext cx="542488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EXTREMETECH, „Hack the diagnostics connector, steal yourself a BMW in 3 minutes </a:t>
            </a:r>
            <a:endParaRPr lang="en-US" sz="1000" dirty="0" smtClean="0"/>
          </a:p>
          <a:p>
            <a:pPr algn="ctr"/>
            <a:endParaRPr lang="en-US" sz="1000" dirty="0"/>
          </a:p>
          <a:p>
            <a:pPr algn="ctr"/>
            <a:r>
              <a:rPr lang="en-US" sz="1000" dirty="0" smtClean="0"/>
              <a:t>Stephanie </a:t>
            </a:r>
            <a:r>
              <a:rPr lang="en-US" sz="1000" dirty="0"/>
              <a:t>Bayer, Thomas </a:t>
            </a:r>
            <a:r>
              <a:rPr lang="en-US" sz="1000" dirty="0" err="1"/>
              <a:t>Enderle</a:t>
            </a:r>
            <a:r>
              <a:rPr lang="en-US" sz="1000" dirty="0"/>
              <a:t>, Dennis </a:t>
            </a:r>
            <a:r>
              <a:rPr lang="en-US" sz="1000" dirty="0" err="1"/>
              <a:t>Kengo</a:t>
            </a:r>
            <a:r>
              <a:rPr lang="en-US" sz="1000" dirty="0"/>
              <a:t> Oka , Marko Wolf </a:t>
            </a:r>
            <a:r>
              <a:rPr lang="en-US" sz="1000" dirty="0" smtClean="0"/>
              <a:t>.</a:t>
            </a:r>
          </a:p>
          <a:p>
            <a:pPr algn="ctr"/>
            <a:r>
              <a:rPr lang="en-US" sz="1000" dirty="0"/>
              <a:t>Security Crash Test – Practical Security Evaluations of Automotive Onboard IT Components</a:t>
            </a:r>
            <a:r>
              <a:rPr lang="en-US" sz="1200" dirty="0"/>
              <a:t> </a:t>
            </a:r>
          </a:p>
          <a:p>
            <a:pPr algn="ctr"/>
            <a:endParaRPr lang="en-US" sz="1200" dirty="0"/>
          </a:p>
          <a:p>
            <a:pPr algn="ctr"/>
            <a:endParaRPr lang="en-GB" sz="1200" dirty="0" err="1" smtClean="0"/>
          </a:p>
        </p:txBody>
      </p:sp>
    </p:spTree>
    <p:extLst>
      <p:ext uri="{BB962C8B-B14F-4D97-AF65-F5344CB8AC3E}">
        <p14:creationId xmlns:p14="http://schemas.microsoft.com/office/powerpoint/2010/main" val="23202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flipV="1">
            <a:off x="3374968" y="2417002"/>
            <a:ext cx="2975956" cy="2662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374968" y="1057817"/>
            <a:ext cx="3726757" cy="271760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Threat</a:t>
            </a:r>
            <a:r>
              <a:rPr lang="nl-NL" dirty="0" smtClean="0"/>
              <a:t> Model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858" y="2200826"/>
            <a:ext cx="1252220" cy="4677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515" y="1641035"/>
            <a:ext cx="541713" cy="54171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516" y="2653537"/>
            <a:ext cx="541713" cy="54171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196" y="2653538"/>
            <a:ext cx="541713" cy="54171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876" y="2653538"/>
            <a:ext cx="541713" cy="54171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876" y="1641035"/>
            <a:ext cx="541713" cy="54171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195" y="1641034"/>
            <a:ext cx="541713" cy="54171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256" y="2146145"/>
            <a:ext cx="541713" cy="541713"/>
          </a:xfrm>
          <a:prstGeom prst="rect">
            <a:avLst/>
          </a:prstGeom>
        </p:spPr>
      </p:pic>
      <p:cxnSp>
        <p:nvCxnSpPr>
          <p:cNvPr id="21" name="Straight Connector 20"/>
          <p:cNvCxnSpPr>
            <a:endCxn id="14" idx="2"/>
          </p:cNvCxnSpPr>
          <p:nvPr/>
        </p:nvCxnSpPr>
        <p:spPr>
          <a:xfrm flipV="1">
            <a:off x="5846732" y="2182748"/>
            <a:ext cx="1" cy="234253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5042589" y="2182450"/>
            <a:ext cx="1" cy="234253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248089" y="2432114"/>
            <a:ext cx="1" cy="234253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4244222" y="2182368"/>
            <a:ext cx="1" cy="234253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5045706" y="2416620"/>
            <a:ext cx="1" cy="234253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5846732" y="2432115"/>
            <a:ext cx="1" cy="234253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74" y="2087216"/>
            <a:ext cx="1311880" cy="68979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4596407" y="3789179"/>
            <a:ext cx="1283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smtClean="0"/>
              <a:t>Vehicle Network</a:t>
            </a:r>
            <a:endParaRPr lang="en-GB" sz="1200" dirty="0" err="1" smtClean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119745" y="2414339"/>
            <a:ext cx="556953" cy="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030778" y="2777011"/>
            <a:ext cx="573578" cy="82540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0" y="3679136"/>
            <a:ext cx="4653838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GB" sz="1600" dirty="0" smtClean="0"/>
              <a:t>Physical Access to OBD-II DLC.</a:t>
            </a:r>
          </a:p>
          <a:p>
            <a:pPr marL="285750" indent="-285750">
              <a:buFont typeface="Arial" charset="0"/>
              <a:buChar char="•"/>
            </a:pPr>
            <a:r>
              <a:rPr lang="en-GB" sz="1600" dirty="0" smtClean="0"/>
              <a:t>Ability to inject arbitrary packets.</a:t>
            </a:r>
          </a:p>
          <a:p>
            <a:pPr marL="285750" indent="-285750">
              <a:buFont typeface="Arial" charset="0"/>
              <a:buChar char="•"/>
            </a:pPr>
            <a:r>
              <a:rPr lang="en-GB" sz="1600" dirty="0" smtClean="0"/>
              <a:t>Able to exploit vulnerabilities in ECU software.</a:t>
            </a:r>
          </a:p>
          <a:p>
            <a:pPr marL="285750" indent="-285750">
              <a:buFont typeface="Arial" charset="0"/>
              <a:buChar char="•"/>
            </a:pPr>
            <a:r>
              <a:rPr lang="en-GB" sz="1600" dirty="0" smtClean="0"/>
              <a:t>Enable wireless connectivity</a:t>
            </a:r>
            <a:r>
              <a:rPr lang="en-GB" sz="1400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endParaRPr lang="en-GB" sz="1400" dirty="0"/>
          </a:p>
          <a:p>
            <a:pPr marL="285750" indent="-285750">
              <a:buFont typeface="Arial" charset="0"/>
              <a:buChar char="•"/>
            </a:pPr>
            <a:endParaRPr lang="en-GB" sz="1400" dirty="0" smtClean="0"/>
          </a:p>
        </p:txBody>
      </p:sp>
    </p:spTree>
    <p:extLst>
      <p:ext uri="{BB962C8B-B14F-4D97-AF65-F5344CB8AC3E}">
        <p14:creationId xmlns:p14="http://schemas.microsoft.com/office/powerpoint/2010/main" val="52848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Outline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60630" y="782683"/>
            <a:ext cx="8753475" cy="3429983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Introduction</a:t>
            </a:r>
          </a:p>
          <a:p>
            <a:r>
              <a:rPr lang="en-GB" dirty="0" smtClean="0"/>
              <a:t>Background</a:t>
            </a:r>
          </a:p>
          <a:p>
            <a:pPr lvl="1"/>
            <a:r>
              <a:rPr lang="en-GB" dirty="0" smtClean="0"/>
              <a:t>OBD-II Protocol</a:t>
            </a:r>
          </a:p>
          <a:p>
            <a:pPr lvl="1"/>
            <a:r>
              <a:rPr lang="en-GB" dirty="0" smtClean="0"/>
              <a:t>CAN Protocol</a:t>
            </a:r>
          </a:p>
          <a:p>
            <a:r>
              <a:rPr lang="en-GB" dirty="0" smtClean="0"/>
              <a:t>Security Issues</a:t>
            </a:r>
          </a:p>
          <a:p>
            <a:r>
              <a:rPr lang="en-GB" dirty="0" smtClean="0"/>
              <a:t>OBD-II Access Control</a:t>
            </a:r>
          </a:p>
          <a:p>
            <a:r>
              <a:rPr lang="en-GB" dirty="0" smtClean="0"/>
              <a:t>Planning next three months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367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5"/>
          <p:cNvSpPr>
            <a:spLocks noGrp="1"/>
          </p:cNvSpPr>
          <p:nvPr>
            <p:ph type="title"/>
          </p:nvPr>
        </p:nvSpPr>
        <p:spPr>
          <a:xfrm>
            <a:off x="152401" y="1909032"/>
            <a:ext cx="8839200" cy="1323439"/>
          </a:xfrm>
        </p:spPr>
        <p:txBody>
          <a:bodyPr/>
          <a:lstStyle/>
          <a:p>
            <a:r>
              <a:rPr lang="nl-BE" dirty="0" smtClean="0"/>
              <a:t>Proposed Solution:</a:t>
            </a:r>
            <a:br>
              <a:rPr lang="nl-BE" dirty="0" smtClean="0"/>
            </a:br>
            <a:r>
              <a:rPr lang="nl-BE" dirty="0"/>
              <a:t>OBD-II Role Based Access Control</a:t>
            </a:r>
            <a:r>
              <a:rPr lang="nl-BE" dirty="0" smtClean="0"/>
              <a:t> 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529004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Solution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60630" y="891717"/>
            <a:ext cx="8753475" cy="3429983"/>
          </a:xfrm>
        </p:spPr>
        <p:txBody>
          <a:bodyPr/>
          <a:lstStyle/>
          <a:p>
            <a:r>
              <a:rPr lang="en-GB" smtClean="0"/>
              <a:t>Proposed solution: </a:t>
            </a:r>
            <a:r>
              <a:rPr lang="en-GB" b="1" smtClean="0"/>
              <a:t>Role Based Access Control.</a:t>
            </a:r>
          </a:p>
          <a:p>
            <a:r>
              <a:rPr lang="en-GB" smtClean="0"/>
              <a:t>Every role determines what kind of access is permitted.</a:t>
            </a:r>
          </a:p>
          <a:p>
            <a:r>
              <a:rPr lang="en-GB" smtClean="0"/>
              <a:t>For example:</a:t>
            </a:r>
          </a:p>
          <a:p>
            <a:pPr lvl="1"/>
            <a:r>
              <a:rPr lang="en-GB" smtClean="0"/>
              <a:t>Repair shop =&gt; Read diagnostics information only.</a:t>
            </a:r>
          </a:p>
          <a:p>
            <a:pPr lvl="1"/>
            <a:r>
              <a:rPr lang="en-GB" smtClean="0"/>
              <a:t>Official dealership =&gt; Diagnostics + ability to fix/test faulty ECU’s.</a:t>
            </a:r>
          </a:p>
          <a:p>
            <a:pPr lvl="1"/>
            <a:r>
              <a:rPr lang="en-GB" smtClean="0"/>
              <a:t>Police =&gt; Check integrity of vehicle network.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1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Solution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60630" y="891717"/>
            <a:ext cx="8753475" cy="3429983"/>
          </a:xfrm>
        </p:spPr>
        <p:txBody>
          <a:bodyPr/>
          <a:lstStyle/>
          <a:p>
            <a:r>
              <a:rPr lang="en-GB" smtClean="0"/>
              <a:t>Central gateway (CGW).</a:t>
            </a:r>
          </a:p>
          <a:p>
            <a:pPr lvl="1"/>
            <a:r>
              <a:rPr lang="en-GB" smtClean="0"/>
              <a:t>Acts as router for all subnetworks + gate for all incoming data.</a:t>
            </a:r>
            <a:endParaRPr lang="en-GB"/>
          </a:p>
          <a:p>
            <a:r>
              <a:rPr lang="en-GB" smtClean="0"/>
              <a:t>Perfect place to implement access control solution.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32" y="2780801"/>
            <a:ext cx="5036127" cy="180642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416531" y="2942706"/>
            <a:ext cx="989214" cy="249381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smtClean="0"/>
          </a:p>
        </p:txBody>
      </p:sp>
    </p:spTree>
    <p:extLst>
      <p:ext uri="{BB962C8B-B14F-4D97-AF65-F5344CB8AC3E}">
        <p14:creationId xmlns:p14="http://schemas.microsoft.com/office/powerpoint/2010/main" val="161170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2585258" y="2402863"/>
            <a:ext cx="3765666" cy="14139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136372" y="1057817"/>
            <a:ext cx="4965354" cy="271760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Solution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411" y="2174730"/>
            <a:ext cx="1252220" cy="4677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515" y="1641035"/>
            <a:ext cx="541713" cy="54171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516" y="2653537"/>
            <a:ext cx="541713" cy="54171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196" y="2653538"/>
            <a:ext cx="541713" cy="54171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876" y="2653538"/>
            <a:ext cx="541713" cy="54171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876" y="1641035"/>
            <a:ext cx="541713" cy="54171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195" y="1641034"/>
            <a:ext cx="541713" cy="54171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256" y="2146145"/>
            <a:ext cx="541713" cy="541713"/>
          </a:xfrm>
          <a:prstGeom prst="rect">
            <a:avLst/>
          </a:prstGeom>
        </p:spPr>
      </p:pic>
      <p:cxnSp>
        <p:nvCxnSpPr>
          <p:cNvPr id="21" name="Straight Connector 20"/>
          <p:cNvCxnSpPr>
            <a:endCxn id="14" idx="2"/>
          </p:cNvCxnSpPr>
          <p:nvPr/>
        </p:nvCxnSpPr>
        <p:spPr>
          <a:xfrm flipV="1">
            <a:off x="5846732" y="2182748"/>
            <a:ext cx="1" cy="234253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5042589" y="2182450"/>
            <a:ext cx="1" cy="234253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248089" y="2432114"/>
            <a:ext cx="1" cy="234253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4244222" y="2182368"/>
            <a:ext cx="1" cy="234253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5045706" y="2416620"/>
            <a:ext cx="1" cy="234253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5846732" y="2432115"/>
            <a:ext cx="1" cy="234253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29" y="2069441"/>
            <a:ext cx="1311880" cy="68979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4596407" y="3789179"/>
            <a:ext cx="1283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smtClean="0"/>
              <a:t>Vehicle Network</a:t>
            </a:r>
            <a:endParaRPr lang="en-GB" sz="1200" dirty="0" err="1" smtClean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989214" y="2414338"/>
            <a:ext cx="556953" cy="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Bevel 6"/>
          <p:cNvSpPr/>
          <p:nvPr/>
        </p:nvSpPr>
        <p:spPr>
          <a:xfrm>
            <a:off x="3141462" y="2002644"/>
            <a:ext cx="494259" cy="823388"/>
          </a:xfrm>
          <a:prstGeom prst="bevel">
            <a:avLst/>
          </a:prstGeom>
          <a:noFill/>
          <a:ln w="381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68" y="2905717"/>
            <a:ext cx="579332" cy="308506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16" name="TextBox 15"/>
          <p:cNvSpPr txBox="1"/>
          <p:nvPr/>
        </p:nvSpPr>
        <p:spPr>
          <a:xfrm>
            <a:off x="297552" y="3235040"/>
            <a:ext cx="970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smtClean="0"/>
              <a:t>Private Key</a:t>
            </a:r>
            <a:endParaRPr lang="en-GB" sz="1200" dirty="0" err="1" smtClean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834" y="2899912"/>
            <a:ext cx="579332" cy="308506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17" name="TextBox 16"/>
          <p:cNvSpPr txBox="1"/>
          <p:nvPr/>
        </p:nvSpPr>
        <p:spPr>
          <a:xfrm>
            <a:off x="2928888" y="3235040"/>
            <a:ext cx="9092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smtClean="0"/>
              <a:t>Public Key</a:t>
            </a:r>
            <a:endParaRPr lang="en-GB" sz="1200" dirty="0" err="1" smtClean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546167" y="3054165"/>
            <a:ext cx="1234464" cy="0"/>
          </a:xfrm>
          <a:prstGeom prst="straightConnector1">
            <a:avLst/>
          </a:prstGeom>
          <a:ln w="3175" cmpd="sng">
            <a:solidFill>
              <a:srgbClr val="FF000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96508" y="1756423"/>
            <a:ext cx="11352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 smtClean="0"/>
              <a:t>Central Gateway</a:t>
            </a:r>
          </a:p>
        </p:txBody>
      </p:sp>
    </p:spTree>
    <p:extLst>
      <p:ext uri="{BB962C8B-B14F-4D97-AF65-F5344CB8AC3E}">
        <p14:creationId xmlns:p14="http://schemas.microsoft.com/office/powerpoint/2010/main" val="859784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Solution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60630" y="775339"/>
            <a:ext cx="8753475" cy="3796661"/>
          </a:xfrm>
        </p:spPr>
        <p:txBody>
          <a:bodyPr>
            <a:normAutofit/>
          </a:bodyPr>
          <a:lstStyle/>
          <a:p>
            <a:r>
              <a:rPr lang="en-GB" dirty="0" smtClean="0"/>
              <a:t>Implementation:</a:t>
            </a:r>
          </a:p>
          <a:p>
            <a:pPr lvl="1"/>
            <a:r>
              <a:rPr lang="en-GB" dirty="0" smtClean="0"/>
              <a:t>Microcontroller with CAN controller (AT90CAN128).</a:t>
            </a:r>
          </a:p>
          <a:p>
            <a:pPr lvl="1"/>
            <a:r>
              <a:rPr lang="en-GB" dirty="0" smtClean="0"/>
              <a:t>CAN Transceiver.</a:t>
            </a:r>
          </a:p>
          <a:p>
            <a:pPr lvl="1"/>
            <a:r>
              <a:rPr lang="en-GB" dirty="0" smtClean="0"/>
              <a:t>OBD-II connector.</a:t>
            </a:r>
          </a:p>
          <a:p>
            <a:r>
              <a:rPr lang="en-GB" dirty="0" smtClean="0"/>
              <a:t>Demo:</a:t>
            </a:r>
          </a:p>
          <a:p>
            <a:pPr lvl="1"/>
            <a:r>
              <a:rPr lang="en-GB" dirty="0" smtClean="0"/>
              <a:t>CAN </a:t>
            </a:r>
            <a:r>
              <a:rPr lang="en-GB" dirty="0" err="1" smtClean="0"/>
              <a:t>testbench</a:t>
            </a:r>
            <a:r>
              <a:rPr lang="en-GB" dirty="0" smtClean="0"/>
              <a:t> designed at </a:t>
            </a:r>
            <a:r>
              <a:rPr lang="en-GB" dirty="0" err="1" smtClean="0"/>
              <a:t>KuLeuven</a:t>
            </a:r>
            <a:r>
              <a:rPr lang="en-GB" dirty="0" smtClean="0"/>
              <a:t> for testing </a:t>
            </a:r>
            <a:r>
              <a:rPr lang="en-GB" dirty="0" err="1" smtClean="0"/>
              <a:t>VulCAN</a:t>
            </a:r>
            <a:r>
              <a:rPr lang="en-GB" dirty="0" smtClean="0"/>
              <a:t>.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503" y="461676"/>
            <a:ext cx="1632248" cy="1354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65" y="1816651"/>
            <a:ext cx="2061497" cy="15976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37367" y="3890356"/>
            <a:ext cx="4084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Jo Van </a:t>
            </a:r>
            <a:r>
              <a:rPr lang="en-US" sz="1200" dirty="0" err="1"/>
              <a:t>Bulck</a:t>
            </a:r>
            <a:r>
              <a:rPr lang="en-US" sz="1200" dirty="0"/>
              <a:t>, Jan Tobias </a:t>
            </a:r>
            <a:r>
              <a:rPr lang="en-US" sz="1200" dirty="0" err="1"/>
              <a:t>Mühlberg</a:t>
            </a:r>
            <a:r>
              <a:rPr lang="en-US" sz="1200" dirty="0"/>
              <a:t>, and Frank </a:t>
            </a:r>
            <a:r>
              <a:rPr lang="en-US" sz="1200" dirty="0" err="1"/>
              <a:t>Piessens</a:t>
            </a:r>
            <a:r>
              <a:rPr lang="en-US" sz="1200" dirty="0"/>
              <a:t> </a:t>
            </a:r>
          </a:p>
          <a:p>
            <a:pPr algn="ctr"/>
            <a:r>
              <a:rPr lang="en-GB" sz="1200" dirty="0" smtClean="0"/>
              <a:t>December 2017</a:t>
            </a:r>
          </a:p>
        </p:txBody>
      </p:sp>
    </p:spTree>
    <p:extLst>
      <p:ext uri="{BB962C8B-B14F-4D97-AF65-F5344CB8AC3E}">
        <p14:creationId xmlns:p14="http://schemas.microsoft.com/office/powerpoint/2010/main" val="103162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5"/>
          <p:cNvSpPr>
            <a:spLocks noGrp="1"/>
          </p:cNvSpPr>
          <p:nvPr>
            <p:ph type="title"/>
          </p:nvPr>
        </p:nvSpPr>
        <p:spPr>
          <a:xfrm>
            <a:off x="152401" y="2216808"/>
            <a:ext cx="8839200" cy="707886"/>
          </a:xfrm>
        </p:spPr>
        <p:txBody>
          <a:bodyPr/>
          <a:lstStyle/>
          <a:p>
            <a:pPr algn="l"/>
            <a:r>
              <a:rPr lang="nl-BE" sz="4000" dirty="0" smtClean="0"/>
              <a:t>Planning Next Three Months 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734562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Planning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60630" y="775339"/>
            <a:ext cx="8753475" cy="3796661"/>
          </a:xfrm>
        </p:spPr>
        <p:txBody>
          <a:bodyPr>
            <a:normAutofit/>
          </a:bodyPr>
          <a:lstStyle/>
          <a:p>
            <a:r>
              <a:rPr lang="en-GB" dirty="0" smtClean="0"/>
              <a:t>December:</a:t>
            </a:r>
          </a:p>
          <a:p>
            <a:pPr lvl="1"/>
            <a:r>
              <a:rPr lang="en-GB" dirty="0" smtClean="0"/>
              <a:t>Get Familiar with Microcontroller software development.</a:t>
            </a:r>
          </a:p>
          <a:p>
            <a:pPr lvl="1"/>
            <a:r>
              <a:rPr lang="en-GB" dirty="0" smtClean="0"/>
              <a:t>Write December paper/poster.</a:t>
            </a:r>
          </a:p>
          <a:p>
            <a:r>
              <a:rPr lang="en-GB" dirty="0" smtClean="0"/>
              <a:t>January &amp; February:</a:t>
            </a:r>
          </a:p>
          <a:p>
            <a:pPr lvl="1"/>
            <a:r>
              <a:rPr lang="en-GB" dirty="0" smtClean="0"/>
              <a:t>Implement a simple CAN compliant device.</a:t>
            </a:r>
          </a:p>
          <a:p>
            <a:pPr lvl="1"/>
            <a:r>
              <a:rPr lang="en-GB" dirty="0" smtClean="0"/>
              <a:t>Start Implementing rudimentary access control.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9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5"/>
          <p:cNvSpPr>
            <a:spLocks noGrp="1"/>
          </p:cNvSpPr>
          <p:nvPr>
            <p:ph type="title"/>
          </p:nvPr>
        </p:nvSpPr>
        <p:spPr>
          <a:xfrm>
            <a:off x="152401" y="1293480"/>
            <a:ext cx="8839200" cy="2554545"/>
          </a:xfrm>
        </p:spPr>
        <p:txBody>
          <a:bodyPr/>
          <a:lstStyle/>
          <a:p>
            <a:pPr algn="l"/>
            <a:r>
              <a:rPr lang="nl-BE" sz="4000" dirty="0" smtClean="0"/>
              <a:t>Questions</a:t>
            </a:r>
            <a:r>
              <a:rPr lang="nl-BE" sz="4000" dirty="0" smtClean="0"/>
              <a:t>?</a:t>
            </a:r>
            <a:br>
              <a:rPr lang="nl-BE" sz="4000" dirty="0" smtClean="0"/>
            </a:br>
            <a:r>
              <a:rPr lang="nl-BE" dirty="0" smtClean="0"/>
              <a:t>Notes: </a:t>
            </a:r>
            <a:br>
              <a:rPr lang="nl-BE" dirty="0" smtClean="0"/>
            </a:br>
            <a:r>
              <a:rPr lang="nl-BE" dirty="0" smtClean="0"/>
              <a:t>- Timing.</a:t>
            </a:r>
            <a:br>
              <a:rPr lang="nl-BE" dirty="0" smtClean="0"/>
            </a:b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160822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86" y="363071"/>
            <a:ext cx="8839200" cy="707886"/>
          </a:xfrm>
        </p:spPr>
        <p:txBody>
          <a:bodyPr/>
          <a:lstStyle/>
          <a:p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352976" y="1521230"/>
            <a:ext cx="3616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 smtClean="0"/>
              <a:t>Timing difficulties.</a:t>
            </a:r>
          </a:p>
          <a:p>
            <a:pPr algn="ctr"/>
            <a:r>
              <a:rPr lang="en-GB" sz="1200" dirty="0" smtClean="0"/>
              <a:t>Major Challenges!: Key infrastructure, Key size, </a:t>
            </a:r>
            <a:r>
              <a:rPr lang="is-IS" sz="1200" dirty="0" smtClean="0"/>
              <a:t>…</a:t>
            </a:r>
          </a:p>
          <a:p>
            <a:pPr algn="ctr"/>
            <a:r>
              <a:rPr lang="is-IS" sz="1200" smtClean="0"/>
              <a:t>No Slowing Down!!!</a:t>
            </a:r>
            <a:endParaRPr lang="en-GB" sz="1200" dirty="0" smtClean="0"/>
          </a:p>
        </p:txBody>
      </p:sp>
    </p:spTree>
    <p:extLst>
      <p:ext uri="{BB962C8B-B14F-4D97-AF65-F5344CB8AC3E}">
        <p14:creationId xmlns:p14="http://schemas.microsoft.com/office/powerpoint/2010/main" val="1702794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5"/>
          <p:cNvSpPr>
            <a:spLocks noGrp="1"/>
          </p:cNvSpPr>
          <p:nvPr>
            <p:ph type="title"/>
          </p:nvPr>
        </p:nvSpPr>
        <p:spPr>
          <a:xfrm>
            <a:off x="152401" y="2216808"/>
            <a:ext cx="8839200" cy="707886"/>
          </a:xfrm>
        </p:spPr>
        <p:txBody>
          <a:bodyPr/>
          <a:lstStyle/>
          <a:p>
            <a:pPr algn="l"/>
            <a:r>
              <a:rPr lang="nl-BE" sz="4000" smtClean="0"/>
              <a:t>CAN Protocol</a:t>
            </a:r>
            <a:endParaRPr lang="nl-BE" sz="4000"/>
          </a:p>
        </p:txBody>
      </p:sp>
    </p:spTree>
    <p:extLst>
      <p:ext uri="{BB962C8B-B14F-4D97-AF65-F5344CB8AC3E}">
        <p14:creationId xmlns:p14="http://schemas.microsoft.com/office/powerpoint/2010/main" val="516463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5"/>
          <p:cNvSpPr>
            <a:spLocks noGrp="1"/>
          </p:cNvSpPr>
          <p:nvPr>
            <p:ph type="title"/>
          </p:nvPr>
        </p:nvSpPr>
        <p:spPr>
          <a:xfrm>
            <a:off x="152401" y="2216808"/>
            <a:ext cx="8839200" cy="707886"/>
          </a:xfrm>
        </p:spPr>
        <p:txBody>
          <a:bodyPr/>
          <a:lstStyle/>
          <a:p>
            <a:pPr algn="l"/>
            <a:r>
              <a:rPr lang="nl-BE" sz="4000" smtClean="0"/>
              <a:t>Introduction</a:t>
            </a:r>
            <a:endParaRPr lang="nl-BE" sz="4000"/>
          </a:p>
        </p:txBody>
      </p:sp>
    </p:spTree>
    <p:extLst>
      <p:ext uri="{BB962C8B-B14F-4D97-AF65-F5344CB8AC3E}">
        <p14:creationId xmlns:p14="http://schemas.microsoft.com/office/powerpoint/2010/main" val="106317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CAN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mtClean="0"/>
              <a:t>Controller Area Network.</a:t>
            </a:r>
          </a:p>
          <a:p>
            <a:pPr lvl="1"/>
            <a:r>
              <a:rPr lang="en-GB" smtClean="0"/>
              <a:t>Bus allowing communications between ECU’s inside the vehicle.</a:t>
            </a:r>
          </a:p>
          <a:p>
            <a:pPr lvl="1"/>
            <a:r>
              <a:rPr lang="en-GB" smtClean="0"/>
              <a:t>Message Based Protocol.</a:t>
            </a:r>
          </a:p>
          <a:p>
            <a:pPr lvl="1"/>
            <a:r>
              <a:rPr lang="en-GB" smtClean="0"/>
              <a:t>Carrier Sense Multiple Access with Collision Avoidance (CSMA/CA).</a:t>
            </a:r>
          </a:p>
          <a:p>
            <a:pPr lvl="1"/>
            <a:r>
              <a:rPr lang="en-GB" smtClean="0"/>
              <a:t>Not only communications protocol implemented in vehicles (</a:t>
            </a:r>
            <a:r>
              <a:rPr lang="en-GB" err="1" smtClean="0"/>
              <a:t>cf</a:t>
            </a:r>
            <a:r>
              <a:rPr lang="en-GB" smtClean="0"/>
              <a:t> LIN, MOST) but most common.</a:t>
            </a:r>
          </a:p>
          <a:p>
            <a:pPr lvl="1"/>
            <a:endParaRPr lang="en-GB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07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CAN Frame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60631" y="1546166"/>
            <a:ext cx="8753475" cy="2983351"/>
          </a:xfrm>
        </p:spPr>
        <p:txBody>
          <a:bodyPr>
            <a:normAutofit/>
          </a:bodyPr>
          <a:lstStyle/>
          <a:p>
            <a:r>
              <a:rPr lang="en-GB" smtClean="0"/>
              <a:t>Identity Field</a:t>
            </a:r>
          </a:p>
          <a:p>
            <a:pPr lvl="1"/>
            <a:r>
              <a:rPr lang="en-GB" smtClean="0"/>
              <a:t>Used to identify each ECU in the vehicle.</a:t>
            </a:r>
          </a:p>
          <a:p>
            <a:pPr lvl="1"/>
            <a:r>
              <a:rPr lang="en-GB" smtClean="0"/>
              <a:t>Also specifies a priority (Lowest ID = highest priority).</a:t>
            </a:r>
          </a:p>
          <a:p>
            <a:pPr lvl="1"/>
            <a:r>
              <a:rPr lang="en-GB"/>
              <a:t>B</a:t>
            </a:r>
            <a:r>
              <a:rPr lang="en-GB" smtClean="0"/>
              <a:t>itwise contention resolution (1 = Recessive &amp; 0 = Dominant).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31</a:t>
            </a:fld>
            <a:endParaRPr lang="en-US"/>
          </a:p>
        </p:txBody>
      </p:sp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009711"/>
              </p:ext>
            </p:extLst>
          </p:nvPr>
        </p:nvGraphicFramePr>
        <p:xfrm>
          <a:off x="597325" y="736122"/>
          <a:ext cx="788008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956"/>
                <a:gridCol w="543164"/>
                <a:gridCol w="399900"/>
                <a:gridCol w="656674"/>
                <a:gridCol w="656674"/>
                <a:gridCol w="656674"/>
                <a:gridCol w="656674"/>
                <a:gridCol w="656674"/>
                <a:gridCol w="656674"/>
                <a:gridCol w="656674"/>
                <a:gridCol w="656674"/>
                <a:gridCol w="6566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SOF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758E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RTR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IDE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r0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DLC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CRC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err="1" smtClean="0">
                          <a:solidFill>
                            <a:schemeClr val="tx1"/>
                          </a:solidFill>
                        </a:rPr>
                        <a:t>CRCd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ACK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EOF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smtClean="0">
                          <a:solidFill>
                            <a:schemeClr val="tx1"/>
                          </a:solidFill>
                        </a:rPr>
                        <a:t>No.</a:t>
                      </a:r>
                      <a:r>
                        <a:rPr lang="en-US" b="1" baseline="0" smtClean="0">
                          <a:solidFill>
                            <a:schemeClr val="tx1"/>
                          </a:solidFill>
                        </a:rPr>
                        <a:t> Bits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758E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481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CAN </a:t>
            </a:r>
            <a:r>
              <a:rPr lang="nl-NL" err="1" smtClean="0"/>
              <a:t>Bitwise</a:t>
            </a:r>
            <a:r>
              <a:rPr lang="nl-NL" smtClean="0"/>
              <a:t> </a:t>
            </a:r>
            <a:r>
              <a:rPr lang="nl-NL" err="1" smtClean="0"/>
              <a:t>Contention</a:t>
            </a:r>
            <a:r>
              <a:rPr lang="nl-NL" smtClean="0"/>
              <a:t> </a:t>
            </a:r>
            <a:r>
              <a:rPr lang="nl-NL" err="1" smtClean="0"/>
              <a:t>Resolution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32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809558"/>
              </p:ext>
            </p:extLst>
          </p:nvPr>
        </p:nvGraphicFramePr>
        <p:xfrm>
          <a:off x="834044" y="1246332"/>
          <a:ext cx="26240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758E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836156"/>
              </p:ext>
            </p:extLst>
          </p:nvPr>
        </p:nvGraphicFramePr>
        <p:xfrm>
          <a:off x="5467004" y="1246332"/>
          <a:ext cx="26240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758E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554152"/>
              </p:ext>
            </p:extLst>
          </p:nvPr>
        </p:nvGraphicFramePr>
        <p:xfrm>
          <a:off x="834044" y="2299423"/>
          <a:ext cx="26240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758E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017038"/>
              </p:ext>
            </p:extLst>
          </p:nvPr>
        </p:nvGraphicFramePr>
        <p:xfrm>
          <a:off x="5467004" y="2299423"/>
          <a:ext cx="26240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758E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775616" y="1617171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smtClean="0"/>
              <a:t>Node 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75616" y="2670263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smtClean="0"/>
              <a:t>Node 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30216" y="1617172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smtClean="0"/>
              <a:t>Node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30216" y="2670262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smtClean="0"/>
              <a:t>Node 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17574" y="3352514"/>
            <a:ext cx="22395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smtClean="0"/>
              <a:t>Value Transmitted: 0 </a:t>
            </a:r>
          </a:p>
        </p:txBody>
      </p:sp>
    </p:spTree>
    <p:extLst>
      <p:ext uri="{BB962C8B-B14F-4D97-AF65-F5344CB8AC3E}">
        <p14:creationId xmlns:p14="http://schemas.microsoft.com/office/powerpoint/2010/main" val="48137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CAN </a:t>
            </a:r>
            <a:r>
              <a:rPr lang="nl-NL" err="1" smtClean="0"/>
              <a:t>Bitwise</a:t>
            </a:r>
            <a:r>
              <a:rPr lang="nl-NL" smtClean="0"/>
              <a:t> </a:t>
            </a:r>
            <a:r>
              <a:rPr lang="nl-NL" err="1" smtClean="0"/>
              <a:t>Contention</a:t>
            </a:r>
            <a:r>
              <a:rPr lang="nl-NL" smtClean="0"/>
              <a:t> </a:t>
            </a:r>
            <a:r>
              <a:rPr lang="nl-NL" err="1" smtClean="0"/>
              <a:t>Resolution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33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588974"/>
              </p:ext>
            </p:extLst>
          </p:nvPr>
        </p:nvGraphicFramePr>
        <p:xfrm>
          <a:off x="834044" y="1246332"/>
          <a:ext cx="26240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trike="noStrike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trike="noStrike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trike="noStrike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trike="noStrike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trike="noStrike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trike="noStrike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trike="noStrike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trike="noStrike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trike="noStrike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trike="noStrike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trike="noStrike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trike="noStrike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73364"/>
              </p:ext>
            </p:extLst>
          </p:nvPr>
        </p:nvGraphicFramePr>
        <p:xfrm>
          <a:off x="5467004" y="1246332"/>
          <a:ext cx="26240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758E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41377"/>
              </p:ext>
            </p:extLst>
          </p:nvPr>
        </p:nvGraphicFramePr>
        <p:xfrm>
          <a:off x="834044" y="2299423"/>
          <a:ext cx="26240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758E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46929"/>
              </p:ext>
            </p:extLst>
          </p:nvPr>
        </p:nvGraphicFramePr>
        <p:xfrm>
          <a:off x="5467004" y="2299423"/>
          <a:ext cx="26240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758E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775616" y="1617171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strike="sngStrike" smtClean="0"/>
              <a:t>Node 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75616" y="2670263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smtClean="0"/>
              <a:t>Node 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30216" y="1617172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smtClean="0"/>
              <a:t>Node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30216" y="2670262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smtClean="0"/>
              <a:t>Node 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17574" y="3352514"/>
            <a:ext cx="22395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smtClean="0"/>
              <a:t>Value Transmitted: 0 </a:t>
            </a:r>
          </a:p>
        </p:txBody>
      </p:sp>
    </p:spTree>
    <p:extLst>
      <p:ext uri="{BB962C8B-B14F-4D97-AF65-F5344CB8AC3E}">
        <p14:creationId xmlns:p14="http://schemas.microsoft.com/office/powerpoint/2010/main" val="125655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CAN </a:t>
            </a:r>
            <a:r>
              <a:rPr lang="nl-NL" err="1" smtClean="0"/>
              <a:t>Bitwise</a:t>
            </a:r>
            <a:r>
              <a:rPr lang="nl-NL" smtClean="0"/>
              <a:t> </a:t>
            </a:r>
            <a:r>
              <a:rPr lang="nl-NL" err="1" smtClean="0"/>
              <a:t>Contention</a:t>
            </a:r>
            <a:r>
              <a:rPr lang="nl-NL" smtClean="0"/>
              <a:t> </a:t>
            </a:r>
            <a:r>
              <a:rPr lang="nl-NL" err="1" smtClean="0"/>
              <a:t>Resolution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34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686998"/>
              </p:ext>
            </p:extLst>
          </p:nvPr>
        </p:nvGraphicFramePr>
        <p:xfrm>
          <a:off x="834044" y="1246332"/>
          <a:ext cx="26240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207807"/>
              </p:ext>
            </p:extLst>
          </p:nvPr>
        </p:nvGraphicFramePr>
        <p:xfrm>
          <a:off x="5467004" y="1246332"/>
          <a:ext cx="26240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758E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043330"/>
              </p:ext>
            </p:extLst>
          </p:nvPr>
        </p:nvGraphicFramePr>
        <p:xfrm>
          <a:off x="834044" y="2299423"/>
          <a:ext cx="26240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586278"/>
              </p:ext>
            </p:extLst>
          </p:nvPr>
        </p:nvGraphicFramePr>
        <p:xfrm>
          <a:off x="5467004" y="2299423"/>
          <a:ext cx="26240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758E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775616" y="1617171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strike="sngStrike" smtClean="0"/>
              <a:t>Node 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75616" y="2670263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strike="sngStrike" smtClean="0"/>
              <a:t>Node 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30216" y="1617172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smtClean="0"/>
              <a:t>Node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30216" y="2670262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smtClean="0"/>
              <a:t>Node 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17574" y="3352514"/>
            <a:ext cx="22395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smtClean="0"/>
              <a:t>Value Transmitted: 0 </a:t>
            </a:r>
          </a:p>
        </p:txBody>
      </p:sp>
    </p:spTree>
    <p:extLst>
      <p:ext uri="{BB962C8B-B14F-4D97-AF65-F5344CB8AC3E}">
        <p14:creationId xmlns:p14="http://schemas.microsoft.com/office/powerpoint/2010/main" val="52780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CAN </a:t>
            </a:r>
            <a:r>
              <a:rPr lang="nl-NL" err="1" smtClean="0"/>
              <a:t>Bitwise</a:t>
            </a:r>
            <a:r>
              <a:rPr lang="nl-NL" smtClean="0"/>
              <a:t> </a:t>
            </a:r>
            <a:r>
              <a:rPr lang="nl-NL" err="1" smtClean="0"/>
              <a:t>Contention</a:t>
            </a:r>
            <a:r>
              <a:rPr lang="nl-NL" smtClean="0"/>
              <a:t> </a:t>
            </a:r>
            <a:r>
              <a:rPr lang="nl-NL" err="1" smtClean="0"/>
              <a:t>Resolution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35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551415"/>
              </p:ext>
            </p:extLst>
          </p:nvPr>
        </p:nvGraphicFramePr>
        <p:xfrm>
          <a:off x="834044" y="1246332"/>
          <a:ext cx="26240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765564"/>
              </p:ext>
            </p:extLst>
          </p:nvPr>
        </p:nvGraphicFramePr>
        <p:xfrm>
          <a:off x="5467004" y="1246332"/>
          <a:ext cx="26240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9586"/>
              </p:ext>
            </p:extLst>
          </p:nvPr>
        </p:nvGraphicFramePr>
        <p:xfrm>
          <a:off x="834044" y="2299423"/>
          <a:ext cx="26240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73281"/>
              </p:ext>
            </p:extLst>
          </p:nvPr>
        </p:nvGraphicFramePr>
        <p:xfrm>
          <a:off x="5467004" y="2299423"/>
          <a:ext cx="26240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758E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775616" y="1617171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strike="sngStrike" smtClean="0"/>
              <a:t>Node 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75616" y="2670263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strike="sngStrike" smtClean="0"/>
              <a:t>Node 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30216" y="1617172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strike="sngStrike" smtClean="0"/>
              <a:t>Node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30216" y="2670262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smtClean="0"/>
              <a:t>Node 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17574" y="3352514"/>
            <a:ext cx="22395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smtClean="0"/>
              <a:t>Value Transmitted: 1 </a:t>
            </a:r>
          </a:p>
        </p:txBody>
      </p:sp>
    </p:spTree>
    <p:extLst>
      <p:ext uri="{BB962C8B-B14F-4D97-AF65-F5344CB8AC3E}">
        <p14:creationId xmlns:p14="http://schemas.microsoft.com/office/powerpoint/2010/main" val="1637507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CAN Frame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60631" y="1546166"/>
            <a:ext cx="8753475" cy="2983351"/>
          </a:xfrm>
        </p:spPr>
        <p:txBody>
          <a:bodyPr>
            <a:normAutofit/>
          </a:bodyPr>
          <a:lstStyle/>
          <a:p>
            <a:r>
              <a:rPr lang="en-GB" smtClean="0"/>
              <a:t>Data Field</a:t>
            </a:r>
          </a:p>
          <a:p>
            <a:pPr lvl="1"/>
            <a:r>
              <a:rPr lang="en-GB" smtClean="0"/>
              <a:t>Carries the payload.</a:t>
            </a:r>
          </a:p>
          <a:p>
            <a:pPr lvl="1"/>
            <a:r>
              <a:rPr lang="en-GB" smtClean="0"/>
              <a:t>Length is 64 so only 8 bytes of data in each message.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36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5660890"/>
              </p:ext>
            </p:extLst>
          </p:nvPr>
        </p:nvGraphicFramePr>
        <p:xfrm>
          <a:off x="597324" y="736122"/>
          <a:ext cx="788008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957"/>
                <a:gridCol w="543164"/>
                <a:gridCol w="399900"/>
                <a:gridCol w="656674"/>
                <a:gridCol w="656674"/>
                <a:gridCol w="656674"/>
                <a:gridCol w="656674"/>
                <a:gridCol w="656674"/>
                <a:gridCol w="656674"/>
                <a:gridCol w="656674"/>
                <a:gridCol w="656674"/>
                <a:gridCol w="6566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SOF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RTR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IDE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r0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DLC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758E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CRC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err="1" smtClean="0">
                          <a:solidFill>
                            <a:schemeClr val="tx1"/>
                          </a:solidFill>
                        </a:rPr>
                        <a:t>CRCd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ACK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EOF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smtClean="0">
                          <a:solidFill>
                            <a:schemeClr val="tx1"/>
                          </a:solidFill>
                        </a:rPr>
                        <a:t>No.</a:t>
                      </a:r>
                      <a:r>
                        <a:rPr lang="en-US" b="1" baseline="0" smtClean="0">
                          <a:solidFill>
                            <a:schemeClr val="tx1"/>
                          </a:solidFill>
                        </a:rPr>
                        <a:t> Bits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758E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7262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OBD-II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60383" y="1847680"/>
            <a:ext cx="8753475" cy="3429983"/>
          </a:xfrm>
        </p:spPr>
        <p:txBody>
          <a:bodyPr/>
          <a:lstStyle/>
          <a:p>
            <a:pPr lvl="1"/>
            <a:endParaRPr lang="en-GB" smtClean="0"/>
          </a:p>
          <a:p>
            <a:pPr lvl="1"/>
            <a:endParaRPr lang="en-GB" smtClean="0"/>
          </a:p>
          <a:p>
            <a:pPr lvl="1"/>
            <a:endParaRPr lang="en-GB" smtClean="0"/>
          </a:p>
          <a:p>
            <a:pPr lvl="1"/>
            <a:endParaRPr lang="en-GB" smtClean="0"/>
          </a:p>
          <a:p>
            <a:endParaRPr lang="nl-NL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326" y="406149"/>
            <a:ext cx="5393748" cy="445764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003800" y="2410691"/>
            <a:ext cx="665480" cy="1163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smtClean="0"/>
          </a:p>
        </p:txBody>
      </p:sp>
      <p:sp>
        <p:nvSpPr>
          <p:cNvPr id="9" name="Rectangle 8"/>
          <p:cNvSpPr/>
          <p:nvPr/>
        </p:nvSpPr>
        <p:spPr>
          <a:xfrm>
            <a:off x="5003800" y="2410691"/>
            <a:ext cx="665480" cy="116378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smtClean="0"/>
          </a:p>
        </p:txBody>
      </p:sp>
      <p:sp>
        <p:nvSpPr>
          <p:cNvPr id="10" name="Rectangle 9"/>
          <p:cNvSpPr/>
          <p:nvPr/>
        </p:nvSpPr>
        <p:spPr>
          <a:xfrm>
            <a:off x="5003800" y="3424844"/>
            <a:ext cx="665480" cy="14131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smtClean="0"/>
          </a:p>
        </p:txBody>
      </p:sp>
    </p:spTree>
    <p:extLst>
      <p:ext uri="{BB962C8B-B14F-4D97-AF65-F5344CB8AC3E}">
        <p14:creationId xmlns:p14="http://schemas.microsoft.com/office/powerpoint/2010/main" val="1689964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OBD-II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Parameter ID’s (PID)</a:t>
            </a:r>
          </a:p>
          <a:p>
            <a:pPr lvl="1"/>
            <a:r>
              <a:rPr lang="en-GB" dirty="0" smtClean="0"/>
              <a:t>Codes to request data from a vehicle.</a:t>
            </a:r>
          </a:p>
          <a:p>
            <a:pPr lvl="1"/>
            <a:r>
              <a:rPr lang="en-GB" dirty="0" smtClean="0"/>
              <a:t>Typical Use (with scan tool connected to DLC):</a:t>
            </a:r>
          </a:p>
          <a:p>
            <a:pPr marL="1165860" lvl="2" indent="-342900">
              <a:buFont typeface="+mj-lt"/>
              <a:buAutoNum type="arabicPeriod"/>
            </a:pPr>
            <a:r>
              <a:rPr lang="en-GB" sz="1600" dirty="0" smtClean="0"/>
              <a:t>Technician enters PID on the scan tool.</a:t>
            </a:r>
          </a:p>
          <a:p>
            <a:pPr marL="1165860" lvl="2" indent="-342900">
              <a:buFont typeface="+mj-lt"/>
              <a:buAutoNum type="arabicPeriod"/>
            </a:pPr>
            <a:r>
              <a:rPr lang="en-GB" sz="1600" dirty="0" smtClean="0"/>
              <a:t>PID is sent to the CAN bus (accessed via the DLC).</a:t>
            </a:r>
          </a:p>
          <a:p>
            <a:pPr marL="1165860" lvl="2" indent="-342900">
              <a:buFont typeface="+mj-lt"/>
              <a:buAutoNum type="arabicPeriod"/>
            </a:pPr>
            <a:r>
              <a:rPr lang="en-GB" sz="1600" dirty="0" smtClean="0"/>
              <a:t>Some ECU recognises the PID and reports the corresponding value on the bus.</a:t>
            </a:r>
          </a:p>
          <a:p>
            <a:pPr marL="1165860" lvl="2" indent="-342900">
              <a:buFont typeface="+mj-lt"/>
              <a:buAutoNum type="arabicPeriod"/>
            </a:pPr>
            <a:r>
              <a:rPr lang="en-GB" sz="1600" dirty="0" smtClean="0"/>
              <a:t>Scan tool reads response and displays it to the technician.</a:t>
            </a:r>
          </a:p>
          <a:p>
            <a:pPr marL="868680" lvl="1" indent="-457200">
              <a:buFont typeface="+mj-lt"/>
              <a:buAutoNum type="arabicPeriod"/>
            </a:pPr>
            <a:endParaRPr lang="en-GB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45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Security Issues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Potential hacking results (safety critical).</a:t>
            </a:r>
          </a:p>
          <a:p>
            <a:pPr lvl="1"/>
            <a:r>
              <a:rPr lang="en-GB" smtClean="0"/>
              <a:t>Driver Distractions (wipers etc.).</a:t>
            </a:r>
          </a:p>
          <a:p>
            <a:pPr lvl="1"/>
            <a:r>
              <a:rPr lang="en-GB" smtClean="0"/>
              <a:t>Engine shutoff.</a:t>
            </a:r>
          </a:p>
          <a:p>
            <a:pPr lvl="1"/>
            <a:r>
              <a:rPr lang="en-GB" smtClean="0"/>
              <a:t>Steering changes.</a:t>
            </a:r>
          </a:p>
          <a:p>
            <a:pPr lvl="1"/>
            <a:r>
              <a:rPr lang="is-IS" smtClean="0"/>
              <a:t>…</a:t>
            </a:r>
            <a:endParaRPr lang="en-GB" smtClean="0"/>
          </a:p>
          <a:p>
            <a:endParaRPr lang="en-GB" smtClean="0"/>
          </a:p>
          <a:p>
            <a:pPr lvl="1"/>
            <a:endParaRPr lang="en-GB" smtClean="0"/>
          </a:p>
          <a:p>
            <a:pPr lvl="1"/>
            <a:endParaRPr lang="en-GB" smtClean="0"/>
          </a:p>
          <a:p>
            <a:endParaRPr lang="nl-NL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66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Introduction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60631" y="1330367"/>
            <a:ext cx="8753475" cy="3429983"/>
          </a:xfrm>
        </p:spPr>
        <p:txBody>
          <a:bodyPr/>
          <a:lstStyle/>
          <a:p>
            <a:r>
              <a:rPr lang="en-GB" dirty="0" smtClean="0"/>
              <a:t>Modern vehicle is a “</a:t>
            </a:r>
            <a:r>
              <a:rPr lang="en-GB" b="1" u="sng" dirty="0" smtClean="0"/>
              <a:t>Computer on Wheels</a:t>
            </a:r>
            <a:r>
              <a:rPr lang="en-GB" dirty="0" smtClean="0"/>
              <a:t>”. </a:t>
            </a:r>
          </a:p>
          <a:p>
            <a:pPr lvl="1"/>
            <a:r>
              <a:rPr lang="en-GB" dirty="0" smtClean="0"/>
              <a:t>Over </a:t>
            </a:r>
            <a:r>
              <a:rPr lang="en-GB" dirty="0"/>
              <a:t>100M lines of </a:t>
            </a:r>
            <a:r>
              <a:rPr lang="en-GB" dirty="0" smtClean="0"/>
              <a:t>code deployed </a:t>
            </a:r>
            <a:r>
              <a:rPr lang="en-GB" dirty="0"/>
              <a:t>over </a:t>
            </a:r>
            <a:r>
              <a:rPr lang="en-GB" dirty="0" smtClean="0"/>
              <a:t>as many as 70 ECU’s.</a:t>
            </a:r>
          </a:p>
          <a:p>
            <a:pPr lvl="1"/>
            <a:r>
              <a:rPr lang="en-GB" dirty="0" smtClean="0"/>
              <a:t>Networking protocols to facilitate internal communications (e.g. CAN).</a:t>
            </a:r>
          </a:p>
          <a:p>
            <a:pPr lvl="1"/>
            <a:r>
              <a:rPr lang="en-GB" dirty="0" smtClean="0"/>
              <a:t>Increasing </a:t>
            </a:r>
            <a:r>
              <a:rPr lang="en-GB" dirty="0" err="1" smtClean="0"/>
              <a:t>connectability</a:t>
            </a:r>
            <a:r>
              <a:rPr lang="en-GB" dirty="0" smtClean="0"/>
              <a:t> </a:t>
            </a:r>
            <a:r>
              <a:rPr lang="en-GB" dirty="0" smtClean="0"/>
              <a:t>(Bluetooth, </a:t>
            </a:r>
            <a:r>
              <a:rPr lang="en-GB" dirty="0" err="1" smtClean="0"/>
              <a:t>Wifi</a:t>
            </a:r>
            <a:r>
              <a:rPr lang="en-GB" dirty="0" smtClean="0"/>
              <a:t>, </a:t>
            </a:r>
            <a:r>
              <a:rPr lang="en-GB" dirty="0" err="1" smtClean="0"/>
              <a:t>etc</a:t>
            </a:r>
            <a:r>
              <a:rPr lang="en-GB" dirty="0" smtClean="0"/>
              <a:t>).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0693" y="3658605"/>
            <a:ext cx="492955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Lee </a:t>
            </a:r>
            <a:r>
              <a:rPr lang="en-US" sz="1000" dirty="0" smtClean="0"/>
              <a:t>Pike, Jamey Sharp, Mark </a:t>
            </a:r>
            <a:r>
              <a:rPr lang="en-US" sz="1000" dirty="0" err="1" smtClean="0"/>
              <a:t>Tullsen</a:t>
            </a:r>
            <a:r>
              <a:rPr lang="en-US" sz="1000" dirty="0" smtClean="0"/>
              <a:t>, Patrick </a:t>
            </a:r>
            <a:r>
              <a:rPr lang="en-US" sz="1000" dirty="0"/>
              <a:t>C. Hickey and James </a:t>
            </a:r>
            <a:r>
              <a:rPr lang="en-US" sz="1000" dirty="0" err="1" smtClean="0"/>
              <a:t>Bielman</a:t>
            </a:r>
            <a:r>
              <a:rPr lang="en-US" sz="1000" dirty="0" smtClean="0"/>
              <a:t>. 2015. </a:t>
            </a:r>
          </a:p>
          <a:p>
            <a:pPr algn="ctr"/>
            <a:r>
              <a:rPr lang="en-US" sz="1000" dirty="0" smtClean="0"/>
              <a:t>Securing the automobile: A comprehensive approach. </a:t>
            </a:r>
          </a:p>
          <a:p>
            <a:pPr algn="ctr"/>
            <a:endParaRPr lang="en-GB" sz="1000" dirty="0" err="1"/>
          </a:p>
          <a:p>
            <a:pPr algn="ctr"/>
            <a:r>
              <a:rPr lang="en-GB" sz="1000" dirty="0"/>
              <a:t>Dan </a:t>
            </a:r>
            <a:r>
              <a:rPr lang="en-GB" sz="1000" dirty="0" err="1" smtClean="0"/>
              <a:t>Klinedinst</a:t>
            </a:r>
            <a:r>
              <a:rPr lang="en-GB" sz="1000" dirty="0" smtClean="0"/>
              <a:t>, </a:t>
            </a:r>
            <a:r>
              <a:rPr lang="en-GB" sz="1000" dirty="0"/>
              <a:t>Christopher </a:t>
            </a:r>
            <a:r>
              <a:rPr lang="en-GB" sz="1000" dirty="0" smtClean="0"/>
              <a:t>King. 2016</a:t>
            </a:r>
          </a:p>
          <a:p>
            <a:pPr algn="ctr"/>
            <a:r>
              <a:rPr lang="en-GB" sz="1000" dirty="0" smtClean="0"/>
              <a:t>On </a:t>
            </a:r>
            <a:r>
              <a:rPr lang="en-GB" sz="1000" dirty="0"/>
              <a:t>Board Diagnostics: Risks and Vulnerabilities of the Connected Vehicle </a:t>
            </a:r>
          </a:p>
          <a:p>
            <a:pPr algn="ctr"/>
            <a:endParaRPr lang="en-GB" sz="1000" dirty="0"/>
          </a:p>
          <a:p>
            <a:pPr algn="ctr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624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 smtClean="0"/>
              <a:t>Physical</a:t>
            </a:r>
            <a:r>
              <a:rPr lang="nl-NL" smtClean="0"/>
              <a:t> Access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60630" y="775338"/>
            <a:ext cx="8753475" cy="3780037"/>
          </a:xfrm>
        </p:spPr>
        <p:txBody>
          <a:bodyPr>
            <a:normAutofit fontScale="92500" lnSpcReduction="10000"/>
          </a:bodyPr>
          <a:lstStyle/>
          <a:p>
            <a:r>
              <a:rPr lang="en-GB" smtClean="0"/>
              <a:t>Impossible to completely deny physical access.</a:t>
            </a:r>
          </a:p>
          <a:p>
            <a:r>
              <a:rPr lang="en-GB" smtClean="0"/>
              <a:t>Solutions rely on reducing potential harm of unauthorized access:</a:t>
            </a:r>
          </a:p>
          <a:p>
            <a:pPr lvl="1"/>
            <a:r>
              <a:rPr lang="en-GB" smtClean="0"/>
              <a:t>Seed-key mechanism</a:t>
            </a:r>
          </a:p>
          <a:p>
            <a:pPr lvl="1"/>
            <a:r>
              <a:rPr lang="en-GB" smtClean="0"/>
              <a:t>Two-way authentication between ECU’s.</a:t>
            </a:r>
          </a:p>
          <a:p>
            <a:pPr lvl="1"/>
            <a:r>
              <a:rPr lang="en-GB" smtClean="0"/>
              <a:t>Timer method.</a:t>
            </a:r>
          </a:p>
          <a:p>
            <a:pPr lvl="1"/>
            <a:r>
              <a:rPr lang="en-GB" smtClean="0"/>
              <a:t>Intrusion detection system.</a:t>
            </a:r>
          </a:p>
          <a:p>
            <a:pPr lvl="1"/>
            <a:r>
              <a:rPr lang="en-GB" smtClean="0"/>
              <a:t>Honeypot.</a:t>
            </a:r>
          </a:p>
          <a:p>
            <a:pPr lvl="1"/>
            <a:r>
              <a:rPr lang="en-GB" err="1" smtClean="0"/>
              <a:t>VulCAN</a:t>
            </a:r>
            <a:r>
              <a:rPr lang="en-GB" smtClean="0"/>
              <a:t>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538" y="2069869"/>
            <a:ext cx="2938323" cy="219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447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Bluetooth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Standard </a:t>
            </a:r>
            <a:r>
              <a:rPr lang="en-GB"/>
              <a:t>B</a:t>
            </a:r>
            <a:r>
              <a:rPr lang="en-GB" smtClean="0"/>
              <a:t>luetooth security not sufficient.</a:t>
            </a:r>
          </a:p>
          <a:p>
            <a:r>
              <a:rPr lang="en-GB" smtClean="0"/>
              <a:t>Large protocol stack, so susceptible to multiple attacks:</a:t>
            </a:r>
          </a:p>
          <a:p>
            <a:pPr lvl="1"/>
            <a:r>
              <a:rPr lang="en-GB" smtClean="0"/>
              <a:t>Cipher attacks, </a:t>
            </a:r>
            <a:r>
              <a:rPr lang="en-GB" err="1" smtClean="0"/>
              <a:t>Bluejacking</a:t>
            </a:r>
            <a:r>
              <a:rPr lang="en-GB" smtClean="0"/>
              <a:t>, Backdoor attack, etc.</a:t>
            </a:r>
          </a:p>
          <a:p>
            <a:r>
              <a:rPr lang="en-GB" smtClean="0"/>
              <a:t>Solutions should apply to the Bluetooth implementation used inside the vehicle.</a:t>
            </a:r>
          </a:p>
          <a:p>
            <a:endParaRPr lang="nl-NL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211" y="107654"/>
            <a:ext cx="1720789" cy="1720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4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Remote </a:t>
            </a:r>
            <a:r>
              <a:rPr lang="nl-NL" err="1" smtClean="0"/>
              <a:t>Keyless</a:t>
            </a:r>
            <a:r>
              <a:rPr lang="nl-NL" smtClean="0"/>
              <a:t> Entry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60630" y="808590"/>
            <a:ext cx="8753475" cy="3429983"/>
          </a:xfrm>
        </p:spPr>
        <p:txBody>
          <a:bodyPr/>
          <a:lstStyle/>
          <a:p>
            <a:r>
              <a:rPr lang="en-US" smtClean="0"/>
              <a:t>Most cars today use RF-based </a:t>
            </a:r>
            <a:r>
              <a:rPr lang="en-US"/>
              <a:t>remote keyless entry (RKE) </a:t>
            </a:r>
          </a:p>
          <a:p>
            <a:r>
              <a:rPr lang="en-US"/>
              <a:t>radio transmitter sends encrypted data containing identifying </a:t>
            </a:r>
            <a:r>
              <a:rPr lang="en-US" smtClean="0"/>
              <a:t>information. </a:t>
            </a:r>
          </a:p>
          <a:p>
            <a:r>
              <a:rPr lang="en-US"/>
              <a:t>T</a:t>
            </a:r>
            <a:r>
              <a:rPr lang="en-US" smtClean="0"/>
              <a:t>he </a:t>
            </a:r>
            <a:r>
              <a:rPr lang="en-US"/>
              <a:t>ECU can determine if the key is valid and </a:t>
            </a:r>
            <a:r>
              <a:rPr lang="en-US" smtClean="0"/>
              <a:t>lock</a:t>
            </a:r>
            <a:r>
              <a:rPr lang="en-US"/>
              <a:t>, unlock, and start the vehicle </a:t>
            </a:r>
          </a:p>
          <a:p>
            <a:endParaRPr lang="nl-NL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782" y="3138182"/>
            <a:ext cx="2420055" cy="151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22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 smtClean="0"/>
              <a:t>Tire</a:t>
            </a:r>
            <a:r>
              <a:rPr lang="nl-NL" smtClean="0"/>
              <a:t> </a:t>
            </a:r>
            <a:r>
              <a:rPr lang="nl-NL" err="1" smtClean="0"/>
              <a:t>Pressure</a:t>
            </a:r>
            <a:r>
              <a:rPr lang="nl-NL" smtClean="0"/>
              <a:t> Monitoring System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Each tire </a:t>
            </a:r>
            <a:r>
              <a:rPr lang="en-US" smtClean="0"/>
              <a:t>has </a:t>
            </a:r>
            <a:r>
              <a:rPr lang="en-US"/>
              <a:t>pressure </a:t>
            </a:r>
            <a:r>
              <a:rPr lang="en-US" smtClean="0"/>
              <a:t>sensor.</a:t>
            </a:r>
            <a:endParaRPr lang="en-US"/>
          </a:p>
          <a:p>
            <a:r>
              <a:rPr lang="en-US" smtClean="0"/>
              <a:t>Transmits real </a:t>
            </a:r>
            <a:r>
              <a:rPr lang="en-US"/>
              <a:t>time data to an </a:t>
            </a:r>
            <a:r>
              <a:rPr lang="en-US" smtClean="0"/>
              <a:t>ECU.</a:t>
            </a:r>
          </a:p>
          <a:p>
            <a:r>
              <a:rPr lang="en-US" smtClean="0"/>
              <a:t>Radio signal can be blocked/mimicked.</a:t>
            </a:r>
          </a:p>
          <a:p>
            <a:pPr lvl="1"/>
            <a:r>
              <a:rPr lang="en-US" smtClean="0"/>
              <a:t>Solution: ?</a:t>
            </a:r>
          </a:p>
          <a:p>
            <a:endParaRPr lang="en-GB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13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2401" y="2216810"/>
            <a:ext cx="8839200" cy="707886"/>
          </a:xfrm>
        </p:spPr>
        <p:txBody>
          <a:bodyPr/>
          <a:lstStyle/>
          <a:p>
            <a:pPr algn="l"/>
            <a:r>
              <a:rPr lang="nl-BE" sz="4000" smtClean="0"/>
              <a:t>Distributed Software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98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401" y="2216809"/>
            <a:ext cx="8839200" cy="707886"/>
          </a:xfrm>
        </p:spPr>
        <p:txBody>
          <a:bodyPr/>
          <a:lstStyle/>
          <a:p>
            <a:pPr algn="l"/>
            <a:r>
              <a:rPr lang="nl-BE" sz="4000" smtClean="0"/>
              <a:t>Secure Software &amp; Systems</a:t>
            </a:r>
            <a:endParaRPr lang="nl-BE" sz="4000"/>
          </a:p>
        </p:txBody>
      </p:sp>
    </p:spTree>
    <p:extLst>
      <p:ext uri="{BB962C8B-B14F-4D97-AF65-F5344CB8AC3E}">
        <p14:creationId xmlns:p14="http://schemas.microsoft.com/office/powerpoint/2010/main" val="412730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Introduction</a:t>
            </a:r>
            <a:endParaRPr lang="nl-NL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67" y="576319"/>
            <a:ext cx="7881598" cy="3840191"/>
          </a:xfrm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21888" y="4485325"/>
            <a:ext cx="624562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/>
              <a:t>Aastha</a:t>
            </a:r>
            <a:r>
              <a:rPr lang="en-US" sz="1000" dirty="0"/>
              <a:t> </a:t>
            </a:r>
            <a:r>
              <a:rPr lang="en-US" sz="1000" dirty="0" smtClean="0"/>
              <a:t>Yadav, </a:t>
            </a:r>
            <a:r>
              <a:rPr lang="en-US" sz="1000" dirty="0"/>
              <a:t>Gaurav </a:t>
            </a:r>
            <a:r>
              <a:rPr lang="en-US" sz="1000" dirty="0" smtClean="0"/>
              <a:t>Bose, </a:t>
            </a:r>
            <a:r>
              <a:rPr lang="en-US" sz="1000" dirty="0"/>
              <a:t>Radhika </a:t>
            </a:r>
            <a:r>
              <a:rPr lang="en-US" sz="1000" dirty="0" err="1" smtClean="0"/>
              <a:t>Bhange</a:t>
            </a:r>
            <a:r>
              <a:rPr lang="en-US" sz="1000" dirty="0" smtClean="0"/>
              <a:t>, </a:t>
            </a:r>
            <a:r>
              <a:rPr lang="en-US" sz="1000" dirty="0"/>
              <a:t>Karan </a:t>
            </a:r>
            <a:r>
              <a:rPr lang="en-US" sz="1000" dirty="0" smtClean="0"/>
              <a:t>Kapoor, </a:t>
            </a:r>
            <a:r>
              <a:rPr lang="en-US" sz="1000" dirty="0" err="1"/>
              <a:t>N.Ch.S.N</a:t>
            </a:r>
            <a:r>
              <a:rPr lang="en-US" sz="1000" dirty="0"/>
              <a:t> </a:t>
            </a:r>
            <a:r>
              <a:rPr lang="en-US" sz="1000" dirty="0" err="1" smtClean="0"/>
              <a:t>Iyengar</a:t>
            </a:r>
            <a:r>
              <a:rPr lang="en-US" sz="1000" dirty="0" smtClean="0"/>
              <a:t>, </a:t>
            </a:r>
            <a:r>
              <a:rPr lang="en-US" sz="1000" dirty="0"/>
              <a:t>Ronnie D. </a:t>
            </a:r>
            <a:r>
              <a:rPr lang="en-US" sz="1000" dirty="0" err="1" smtClean="0"/>
              <a:t>Caytiles</a:t>
            </a:r>
            <a:r>
              <a:rPr lang="en-US" sz="1000" dirty="0" smtClean="0"/>
              <a:t>. 2016.</a:t>
            </a:r>
          </a:p>
          <a:p>
            <a:pPr algn="ctr"/>
            <a:r>
              <a:rPr lang="en-US" sz="1000" dirty="0"/>
              <a:t>Security, Vulnerability and Protection of Vehicular On-board Diagnostics </a:t>
            </a:r>
          </a:p>
          <a:p>
            <a:pPr algn="ctr"/>
            <a:endParaRPr lang="en-US" sz="1000" dirty="0" smtClean="0"/>
          </a:p>
          <a:p>
            <a:pPr algn="ctr"/>
            <a:endParaRPr lang="en-US" sz="1000" dirty="0"/>
          </a:p>
          <a:p>
            <a:pPr algn="ctr"/>
            <a:endParaRPr lang="en-GB" sz="1200" dirty="0" err="1" smtClean="0"/>
          </a:p>
        </p:txBody>
      </p:sp>
    </p:spTree>
    <p:extLst>
      <p:ext uri="{BB962C8B-B14F-4D97-AF65-F5344CB8AC3E}">
        <p14:creationId xmlns:p14="http://schemas.microsoft.com/office/powerpoint/2010/main" val="971025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 smtClean="0"/>
              <a:t>Introduction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60630" y="1199288"/>
            <a:ext cx="8753475" cy="3429983"/>
          </a:xfrm>
        </p:spPr>
        <p:txBody>
          <a:bodyPr/>
          <a:lstStyle/>
          <a:p>
            <a:r>
              <a:rPr lang="en-GB" dirty="0" smtClean="0"/>
              <a:t>Goal of </a:t>
            </a:r>
            <a:r>
              <a:rPr lang="en-GB" dirty="0" smtClean="0"/>
              <a:t>thesis: </a:t>
            </a:r>
            <a:r>
              <a:rPr lang="en-GB" dirty="0" smtClean="0"/>
              <a:t>Securing </a:t>
            </a:r>
            <a:r>
              <a:rPr lang="en-GB" dirty="0"/>
              <a:t>the </a:t>
            </a:r>
            <a:r>
              <a:rPr lang="en-GB" b="1" dirty="0"/>
              <a:t>OBD-II port</a:t>
            </a:r>
            <a:r>
              <a:rPr lang="en-GB" dirty="0"/>
              <a:t> by implementing some kind of access control </a:t>
            </a:r>
            <a:r>
              <a:rPr lang="en-GB" dirty="0" smtClean="0"/>
              <a:t>mechanism</a:t>
            </a:r>
            <a:r>
              <a:rPr lang="en-GB" dirty="0" smtClean="0"/>
              <a:t>.</a:t>
            </a:r>
            <a:endParaRPr lang="en-GB" dirty="0" smtClean="0"/>
          </a:p>
          <a:p>
            <a:r>
              <a:rPr lang="en-GB" dirty="0" smtClean="0"/>
              <a:t>More Precisely:</a:t>
            </a:r>
            <a:endParaRPr lang="en-GB" dirty="0" smtClean="0"/>
          </a:p>
          <a:p>
            <a:pPr lvl="1"/>
            <a:r>
              <a:rPr lang="en-GB" sz="2400" b="1" dirty="0" smtClean="0"/>
              <a:t>Role Based Access Control</a:t>
            </a:r>
            <a:r>
              <a:rPr lang="en-GB" b="1" dirty="0" smtClean="0"/>
              <a:t>.</a:t>
            </a:r>
            <a:endParaRPr lang="en-GB" b="1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8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5"/>
          <p:cNvSpPr>
            <a:spLocks noGrp="1"/>
          </p:cNvSpPr>
          <p:nvPr>
            <p:ph type="title"/>
          </p:nvPr>
        </p:nvSpPr>
        <p:spPr>
          <a:xfrm>
            <a:off x="152401" y="2216808"/>
            <a:ext cx="8839200" cy="707886"/>
          </a:xfrm>
        </p:spPr>
        <p:txBody>
          <a:bodyPr/>
          <a:lstStyle/>
          <a:p>
            <a:pPr algn="l"/>
            <a:r>
              <a:rPr lang="nl-BE" sz="4000" smtClean="0"/>
              <a:t>OBD-II Protocol</a:t>
            </a:r>
            <a:endParaRPr lang="nl-BE" sz="4000"/>
          </a:p>
        </p:txBody>
      </p:sp>
    </p:spTree>
    <p:extLst>
      <p:ext uri="{BB962C8B-B14F-4D97-AF65-F5344CB8AC3E}">
        <p14:creationId xmlns:p14="http://schemas.microsoft.com/office/powerpoint/2010/main" val="467553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OBD-II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On Board Diagnostics Protocol. </a:t>
            </a:r>
          </a:p>
          <a:p>
            <a:pPr lvl="1"/>
            <a:r>
              <a:rPr lang="en-GB" dirty="0" smtClean="0"/>
              <a:t>Allows access to vehicle subsystems via data link connector.</a:t>
            </a:r>
          </a:p>
          <a:p>
            <a:pPr lvl="1"/>
            <a:r>
              <a:rPr lang="en-GB" dirty="0" smtClean="0"/>
              <a:t>Introduces parameter ID’s (PID) to request data from ECU’s.</a:t>
            </a:r>
          </a:p>
          <a:p>
            <a:pPr lvl="1"/>
            <a:r>
              <a:rPr lang="en-GB" dirty="0" smtClean="0"/>
              <a:t>PID specifications are manufacturer and model specific.</a:t>
            </a:r>
          </a:p>
          <a:p>
            <a:pPr lvl="1"/>
            <a:r>
              <a:rPr lang="en-GB" dirty="0" smtClean="0"/>
              <a:t>Works with multiple signalling protocols, but CAN mostly used.</a:t>
            </a:r>
          </a:p>
          <a:p>
            <a:pPr lvl="1"/>
            <a:endParaRPr lang="en-GB" dirty="0" smtClean="0"/>
          </a:p>
          <a:p>
            <a:endParaRPr lang="nl-NL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0631" y="4291978"/>
            <a:ext cx="3020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/>
              <a:t>https://</a:t>
            </a:r>
            <a:r>
              <a:rPr lang="en-GB" sz="1000" dirty="0" err="1"/>
              <a:t>en.wikipedia.org</a:t>
            </a:r>
            <a:r>
              <a:rPr lang="en-GB" sz="1000" dirty="0"/>
              <a:t>/wiki/On-</a:t>
            </a:r>
            <a:r>
              <a:rPr lang="en-GB" sz="1000" dirty="0" err="1"/>
              <a:t>board_diagnostics</a:t>
            </a:r>
            <a:endParaRPr lang="en-GB" sz="1000" dirty="0" smtClean="0"/>
          </a:p>
        </p:txBody>
      </p:sp>
    </p:spTree>
    <p:extLst>
      <p:ext uri="{BB962C8B-B14F-4D97-AF65-F5344CB8AC3E}">
        <p14:creationId xmlns:p14="http://schemas.microsoft.com/office/powerpoint/2010/main" val="539846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flipV="1">
            <a:off x="3374968" y="2417002"/>
            <a:ext cx="2975956" cy="2662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374968" y="1057817"/>
            <a:ext cx="3726757" cy="271760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OBD-II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858" y="2200826"/>
            <a:ext cx="1252220" cy="4677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515" y="1641035"/>
            <a:ext cx="541713" cy="54171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516" y="2653537"/>
            <a:ext cx="541713" cy="54171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196" y="2653538"/>
            <a:ext cx="541713" cy="54171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876" y="2653538"/>
            <a:ext cx="541713" cy="54171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876" y="1641035"/>
            <a:ext cx="541713" cy="54171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195" y="1641034"/>
            <a:ext cx="541713" cy="54171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256" y="2146145"/>
            <a:ext cx="541713" cy="541713"/>
          </a:xfrm>
          <a:prstGeom prst="rect">
            <a:avLst/>
          </a:prstGeom>
        </p:spPr>
      </p:pic>
      <p:cxnSp>
        <p:nvCxnSpPr>
          <p:cNvPr id="21" name="Straight Connector 20"/>
          <p:cNvCxnSpPr>
            <a:endCxn id="14" idx="2"/>
          </p:cNvCxnSpPr>
          <p:nvPr/>
        </p:nvCxnSpPr>
        <p:spPr>
          <a:xfrm flipV="1">
            <a:off x="5846732" y="2182748"/>
            <a:ext cx="1" cy="234253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5042589" y="2182450"/>
            <a:ext cx="1" cy="234253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248089" y="2432114"/>
            <a:ext cx="1" cy="234253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4244222" y="2182368"/>
            <a:ext cx="1" cy="234253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5045706" y="2416620"/>
            <a:ext cx="1" cy="234253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5846732" y="2432115"/>
            <a:ext cx="1" cy="234253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74" y="2087216"/>
            <a:ext cx="1311880" cy="68979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4596407" y="3789179"/>
            <a:ext cx="1283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smtClean="0"/>
              <a:t>Vehicle Network</a:t>
            </a:r>
            <a:endParaRPr lang="en-GB" sz="1200" dirty="0" err="1" smtClean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119745" y="2414339"/>
            <a:ext cx="556953" cy="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41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 imec rebranded">
  <a:themeElements>
    <a:clrScheme name="Aangepast 2">
      <a:dk1>
        <a:srgbClr val="262626"/>
      </a:dk1>
      <a:lt1>
        <a:srgbClr val="FFFFFF"/>
      </a:lt1>
      <a:dk2>
        <a:srgbClr val="4A9CC2"/>
      </a:dk2>
      <a:lt2>
        <a:srgbClr val="929497"/>
      </a:lt2>
      <a:accent1>
        <a:srgbClr val="4BC3AD"/>
      </a:accent1>
      <a:accent2>
        <a:srgbClr val="006994"/>
      </a:accent2>
      <a:accent3>
        <a:srgbClr val="AFDFF9"/>
      </a:accent3>
      <a:accent4>
        <a:srgbClr val="9DC34B"/>
      </a:accent4>
      <a:accent5>
        <a:srgbClr val="C34B61"/>
      </a:accent5>
      <a:accent6>
        <a:srgbClr val="714BC3"/>
      </a:accent6>
      <a:hlink>
        <a:srgbClr val="4A9CC2"/>
      </a:hlink>
      <a:folHlink>
        <a:srgbClr val="006994"/>
      </a:folHlink>
    </a:clrScheme>
    <a:fontScheme name="Office - klassiek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DCC5ABA5-24D7-4FD5-A411-616C7DEE587D}" vid="{7514B14F-80A4-4302-B381-6B6F69C34F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74E096FEF6E440BF8EA16CF11E129B" ma:contentTypeVersion="0" ma:contentTypeDescription="Create a new document." ma:contentTypeScope="" ma:versionID="a0adfe3406d0fa8ca32fd3e42d8d3b3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5ED42DB-2592-4949-BBA7-317B7328A7B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53267F-F1DF-4325-B2F1-079A22EB75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1761B41-BE96-4043-AC88-57E7DC1249BF}">
  <ds:schemaRefs>
    <ds:schemaRef ds:uri="http://www.w3.org/XML/1998/namespace"/>
    <ds:schemaRef ds:uri="http://purl.org/dc/terms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DistriNet-KUL_presentation</Template>
  <TotalTime>3934</TotalTime>
  <Words>1318</Words>
  <Application>Microsoft Macintosh PowerPoint</Application>
  <PresentationFormat>On-screen Show (16:9)</PresentationFormat>
  <Paragraphs>473</Paragraphs>
  <Slides>45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Calibri</vt:lpstr>
      <vt:lpstr>Courier New</vt:lpstr>
      <vt:lpstr>Gill Sans MT</vt:lpstr>
      <vt:lpstr>Arial</vt:lpstr>
      <vt:lpstr>Office Theme imec rebranded</vt:lpstr>
      <vt:lpstr>Security in Automobiles: Vulnerability and Protection (OBD-II Access Control)</vt:lpstr>
      <vt:lpstr>Outline</vt:lpstr>
      <vt:lpstr>Introduction</vt:lpstr>
      <vt:lpstr>Introduction</vt:lpstr>
      <vt:lpstr>Introduction</vt:lpstr>
      <vt:lpstr>Introduction</vt:lpstr>
      <vt:lpstr>OBD-II Protocol</vt:lpstr>
      <vt:lpstr>OBD-II</vt:lpstr>
      <vt:lpstr>OBD-II</vt:lpstr>
      <vt:lpstr>OBD-II</vt:lpstr>
      <vt:lpstr>OBD-II</vt:lpstr>
      <vt:lpstr>OBD-II</vt:lpstr>
      <vt:lpstr>OBD-II</vt:lpstr>
      <vt:lpstr>CAN</vt:lpstr>
      <vt:lpstr>OBD-II</vt:lpstr>
      <vt:lpstr>Security Issues</vt:lpstr>
      <vt:lpstr>Security Issues</vt:lpstr>
      <vt:lpstr>Security Issues</vt:lpstr>
      <vt:lpstr>Threat Model</vt:lpstr>
      <vt:lpstr>Proposed Solution: OBD-II Role Based Access Control </vt:lpstr>
      <vt:lpstr>Solution</vt:lpstr>
      <vt:lpstr>Solution</vt:lpstr>
      <vt:lpstr>Solution</vt:lpstr>
      <vt:lpstr>Solution</vt:lpstr>
      <vt:lpstr>Planning Next Three Months </vt:lpstr>
      <vt:lpstr>Planning</vt:lpstr>
      <vt:lpstr>Questions? Notes:  - Timing. </vt:lpstr>
      <vt:lpstr>PowerPoint Presentation</vt:lpstr>
      <vt:lpstr>CAN Protocol</vt:lpstr>
      <vt:lpstr>CAN</vt:lpstr>
      <vt:lpstr>CAN Frame</vt:lpstr>
      <vt:lpstr>CAN Bitwise Contention Resolution</vt:lpstr>
      <vt:lpstr>CAN Bitwise Contention Resolution</vt:lpstr>
      <vt:lpstr>CAN Bitwise Contention Resolution</vt:lpstr>
      <vt:lpstr>CAN Bitwise Contention Resolution</vt:lpstr>
      <vt:lpstr>CAN Frame</vt:lpstr>
      <vt:lpstr>OBD-II</vt:lpstr>
      <vt:lpstr>OBD-II</vt:lpstr>
      <vt:lpstr>Security Issues</vt:lpstr>
      <vt:lpstr>Physical Access</vt:lpstr>
      <vt:lpstr>Bluetooth</vt:lpstr>
      <vt:lpstr>Remote Keyless Entry</vt:lpstr>
      <vt:lpstr>Tire Pressure Monitoring System</vt:lpstr>
      <vt:lpstr>Distributed Software</vt:lpstr>
      <vt:lpstr>Secure Software &amp; Systems</vt:lpstr>
    </vt:vector>
  </TitlesOfParts>
  <Manager/>
  <Company/>
  <LinksUpToDate>false</LinksUpToDate>
  <SharedDoc>false</SharedDoc>
  <HyperlinkBase/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– Project Presentation</dc:title>
  <dc:subject/>
  <dc:creator>Microsoft Office User</dc:creator>
  <cp:keywords/>
  <dc:description/>
  <cp:lastModifiedBy>Microsoft Office User</cp:lastModifiedBy>
  <cp:revision>79</cp:revision>
  <cp:lastPrinted>2017-05-30T21:13:11Z</cp:lastPrinted>
  <dcterms:created xsi:type="dcterms:W3CDTF">2017-11-27T15:19:08Z</dcterms:created>
  <dcterms:modified xsi:type="dcterms:W3CDTF">2017-12-06T09:48:30Z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0x010100BD74E096FEF6E440BF8EA16CF11E129B</vt:lpwstr>
  </property>
</Properties>
</file>