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03E20-3189-400B-BE00-A8D64A6F297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FA4B-6ED2-4748-A0FB-0221BC0E89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2417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3883025" y="0"/>
            <a:ext cx="297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0" y="0"/>
            <a:ext cx="29702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80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12750" y="4773613"/>
            <a:ext cx="6029325" cy="3756025"/>
          </a:xfrm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164" tIns="45582" rIns="91164" bIns="45582" anchor="t"/>
          <a:lstStyle/>
          <a:p>
            <a:pPr defTabSz="425450" eaLnBrk="1" hangingPunct="1">
              <a:spcBef>
                <a:spcPct val="0"/>
              </a:spcBef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Lesson Aim</a:t>
            </a:r>
          </a:p>
          <a:p>
            <a:pPr marL="119063" lvl="1" defTabSz="425450" eaLnBrk="1" hangingPunct="1">
              <a:spcBef>
                <a:spcPct val="0"/>
              </a:spcBef>
            </a:pPr>
            <a:r>
              <a:rPr lang="en-US" altLang="zh-CN" smtClean="0">
                <a:latin typeface="Times New Roman" pitchFamily="18" charset="0"/>
                <a:ea typeface="宋体" charset="-122"/>
              </a:rPr>
              <a:t>In this lesson, you learn about tables, the main database objects, and their relationships to each other. You also learn how to </a:t>
            </a:r>
            <a:r>
              <a:rPr lang="en-US" altLang="zh-CN" smtClean="0">
                <a:solidFill>
                  <a:srgbClr val="FC0128"/>
                </a:solidFill>
                <a:latin typeface="Times New Roman" pitchFamily="18" charset="0"/>
                <a:ea typeface="宋体" charset="-122"/>
              </a:rPr>
              <a:t>create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, alter, and drop tables.</a:t>
            </a:r>
          </a:p>
        </p:txBody>
      </p:sp>
      <p:sp>
        <p:nvSpPr>
          <p:cNvPr id="81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2125" y="161925"/>
            <a:ext cx="5872163" cy="4403725"/>
          </a:xfrm>
          <a:ln w="12700" cap="flat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xmlns="" val="3118351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>
                <a:latin typeface="+mn-lt"/>
              </a:rPr>
              <a:t>Data Manipulation Language (DML) statements are used for managing data within schema objects. Some examples:</a:t>
            </a:r>
          </a:p>
          <a:p>
            <a:pPr>
              <a:defRPr/>
            </a:pPr>
            <a:r>
              <a:rPr lang="en-US" altLang="zh-CN" smtClean="0"/>
              <a:t>SELECT - retrieve data from the a database </a:t>
            </a:r>
            <a:br>
              <a:rPr lang="en-US" altLang="zh-CN" smtClean="0"/>
            </a:br>
            <a:r>
              <a:rPr lang="en-US" altLang="zh-CN" smtClean="0"/>
              <a:t>INSERT - insert data into a table </a:t>
            </a:r>
            <a:br>
              <a:rPr lang="en-US" altLang="zh-CN" smtClean="0"/>
            </a:br>
            <a:r>
              <a:rPr lang="en-US" altLang="zh-CN" smtClean="0"/>
              <a:t>UPDATE - updates existing data within a table </a:t>
            </a:r>
            <a:br>
              <a:rPr lang="en-US" altLang="zh-CN" smtClean="0"/>
            </a:br>
            <a:r>
              <a:rPr lang="en-US" altLang="zh-CN" smtClean="0"/>
              <a:t>DELETE - deletes all records from a table, the space for the records remain</a:t>
            </a:r>
            <a:endParaRPr lang="zh-CN" altLang="en-US">
              <a:latin typeface="+mn-lt"/>
            </a:endParaRPr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F6A0999B-CAED-4562-B3CD-BF785D3D0095}" type="slidenum">
              <a:rPr lang="zh-CN" altLang="en-US" smtClean="0">
                <a:latin typeface="Arial" charset="0"/>
                <a:ea typeface="Arial Unicode MS" pitchFamily="34" charset="-122"/>
                <a:cs typeface="Arial Unicode MS" pitchFamily="34" charset="-122"/>
              </a:rPr>
              <a:pPr eaLnBrk="1" hangingPunct="1">
                <a:spcBef>
                  <a:spcPct val="0"/>
                </a:spcBef>
              </a:pPr>
              <a:t>3</a:t>
            </a:fld>
            <a:endParaRPr lang="zh-CN" altLang="en-US" smtClean="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1194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Definition Language (DDL) statements are used to define the database structure or schema. Some examples: </a:t>
            </a:r>
          </a:p>
          <a:p>
            <a:r>
              <a:rPr lang="en-US" altLang="zh-CN" smtClean="0">
                <a:ea typeface="宋体" charset="-122"/>
              </a:rPr>
              <a:t>CREATE - to create objects in the database 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ALTER - alters the structure of the database 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DROP - delete objects from the database 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TRUNCATE - remove all records from a table, including all spaces allocated for the records are removed </a:t>
            </a:r>
          </a:p>
          <a:p>
            <a:r>
              <a:rPr lang="en-US" altLang="zh-CN" smtClean="0">
                <a:ea typeface="宋体" charset="-122"/>
              </a:rPr>
              <a:t>RENAME - rename an object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5E5C4EA4-1715-45D8-96B1-FDE8813D251A}" type="slidenum">
              <a:rPr lang="zh-CN" altLang="en-US" smtClean="0">
                <a:latin typeface="Arial" charset="0"/>
                <a:ea typeface="Arial Unicode MS" pitchFamily="34" charset="-122"/>
                <a:cs typeface="Arial Unicode MS" pitchFamily="34" charset="-122"/>
              </a:rPr>
              <a:pPr eaLnBrk="1" hangingPunct="1">
                <a:spcBef>
                  <a:spcPct val="0"/>
                </a:spcBef>
              </a:pPr>
              <a:t>4</a:t>
            </a:fld>
            <a:endParaRPr lang="zh-CN" altLang="en-US" smtClean="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29737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Data Control Language (DCL) statements. Some examples:</a:t>
            </a:r>
          </a:p>
          <a:p>
            <a:r>
              <a:rPr lang="en-US" altLang="zh-CN" smtClean="0">
                <a:ea typeface="宋体" charset="-122"/>
              </a:rPr>
              <a:t>GRANT - gives user's access privileges to database </a:t>
            </a:r>
            <a:br>
              <a:rPr lang="en-US" altLang="zh-CN" smtClean="0">
                <a:ea typeface="宋体" charset="-122"/>
              </a:rPr>
            </a:br>
            <a:r>
              <a:rPr lang="en-US" altLang="zh-CN" smtClean="0">
                <a:ea typeface="宋体" charset="-122"/>
              </a:rPr>
              <a:t>REVOKE - withdraw access privileges given with the GRANT command</a:t>
            </a:r>
            <a:endParaRPr lang="zh-CN" altLang="en-US" smtClean="0">
              <a:ea typeface="宋体" charset="-122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88ACE48B-5404-4B1E-AADD-D4303E4F5529}" type="slidenum">
              <a:rPr lang="zh-CN" altLang="en-US" smtClean="0">
                <a:latin typeface="Arial" charset="0"/>
                <a:ea typeface="Arial Unicode MS" pitchFamily="34" charset="-122"/>
                <a:cs typeface="Arial Unicode MS" pitchFamily="34" charset="-122"/>
              </a:rPr>
              <a:pPr eaLnBrk="1" hangingPunct="1">
                <a:spcBef>
                  <a:spcPct val="0"/>
                </a:spcBef>
              </a:pPr>
              <a:t>5</a:t>
            </a:fld>
            <a:endParaRPr lang="zh-CN" altLang="en-US" smtClean="0">
              <a:latin typeface="Arial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950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2019/5/21 Tuesday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11363" y="2492375"/>
            <a:ext cx="4767262" cy="14478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8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SQL</a:t>
            </a:r>
            <a:r>
              <a:rPr lang="zh-CN" altLang="en-US" sz="88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华文新魏" panose="02010800040101010101" pitchFamily="2" charset="-122"/>
              </a:rPr>
              <a:t>概述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50" y="1628775"/>
            <a:ext cx="8428038" cy="2954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SQL(</a:t>
            </a:r>
            <a:r>
              <a:rPr lang="en-US" altLang="zh-CN" sz="2000" dirty="0">
                <a:ea typeface="宋体" pitchFamily="2" charset="-122"/>
              </a:rPr>
              <a:t>Structural query language</a:t>
            </a:r>
            <a:r>
              <a:rPr lang="en-US" altLang="zh-CN" sz="3200" b="1" dirty="0">
                <a:latin typeface="+mn-lt"/>
                <a:ea typeface="宋体" pitchFamily="2" charset="-122"/>
                <a:cs typeface="Times New Roman" pitchFamily="18" charset="0"/>
              </a:rPr>
              <a:t>)</a:t>
            </a:r>
            <a:r>
              <a:rPr lang="zh-CN" altLang="en-US" sz="3200" b="1" dirty="0">
                <a:latin typeface="+mn-lt"/>
                <a:ea typeface="宋体" pitchFamily="2" charset="-122"/>
                <a:cs typeface="Times New Roman" pitchFamily="18" charset="0"/>
              </a:rPr>
              <a:t>语句分为以下三种类型：</a:t>
            </a:r>
            <a:endParaRPr lang="en-US" altLang="zh-CN" sz="3200" b="1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DML: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Data Manipulation Language 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数据操纵语言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DDL: 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Data Definition Language 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数据定义语言</a:t>
            </a:r>
            <a:endParaRPr lang="en-US" altLang="zh-CN" sz="2800" dirty="0">
              <a:latin typeface="+mn-lt"/>
              <a:ea typeface="宋体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  <a:cs typeface="Times New Roman" pitchFamily="18" charset="0"/>
              </a:rPr>
              <a:t>DCL:  </a:t>
            </a:r>
            <a:r>
              <a:rPr lang="en-US" altLang="zh-CN" sz="2800" dirty="0">
                <a:latin typeface="+mn-lt"/>
                <a:ea typeface="宋体" pitchFamily="2" charset="-122"/>
                <a:cs typeface="Times New Roman" pitchFamily="18" charset="0"/>
              </a:rPr>
              <a:t>Data Control Language 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数据控制语言</a:t>
            </a:r>
            <a:endParaRPr lang="en-US" altLang="zh-CN" sz="2800" dirty="0">
              <a:latin typeface="+mn-lt"/>
              <a:ea typeface="宋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773100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>
            <a:spLocks noChangeArrowheads="1"/>
          </p:cNvSpPr>
          <p:nvPr/>
        </p:nvSpPr>
        <p:spPr bwMode="auto">
          <a:xfrm>
            <a:off x="4427538" y="763588"/>
            <a:ext cx="14414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mtClean="0">
                <a:latin typeface="+mn-lt"/>
                <a:cs typeface="Times New Roman" pitchFamily="18" charset="0"/>
              </a:rPr>
              <a:t>DML</a:t>
            </a:r>
            <a:endParaRPr lang="zh-CN" altLang="en-US" sz="3600" b="1" smtClean="0"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4500" y="1628775"/>
            <a:ext cx="8356600" cy="3465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DML</a:t>
            </a:r>
            <a:r>
              <a:rPr lang="zh-CN" altLang="en-US" sz="2800" dirty="0">
                <a:latin typeface="+mn-lt"/>
                <a:ea typeface="宋体" pitchFamily="2" charset="-122"/>
              </a:rPr>
              <a:t>用于查询与修改数据记录，包括如下</a:t>
            </a:r>
            <a:r>
              <a:rPr lang="en-US" altLang="zh-CN" sz="2800" dirty="0">
                <a:latin typeface="+mn-lt"/>
                <a:ea typeface="宋体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itchFamily="2" charset="-122"/>
              </a:rPr>
              <a:t>语句：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INSERT</a:t>
            </a:r>
            <a:r>
              <a:rPr lang="zh-CN" altLang="en-US" sz="2800" dirty="0">
                <a:latin typeface="+mn-lt"/>
                <a:ea typeface="宋体" pitchFamily="2" charset="-122"/>
              </a:rPr>
              <a:t>：添加数据到数据库中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UPDATE</a:t>
            </a:r>
            <a:r>
              <a:rPr lang="zh-CN" altLang="en-US" sz="2800" dirty="0">
                <a:latin typeface="+mn-lt"/>
                <a:ea typeface="宋体" pitchFamily="2" charset="-122"/>
              </a:rPr>
              <a:t>：修改数据库中的数据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DELETE</a:t>
            </a:r>
            <a:r>
              <a:rPr lang="zh-CN" altLang="en-US" sz="2800" dirty="0">
                <a:latin typeface="+mn-lt"/>
                <a:ea typeface="宋体" pitchFamily="2" charset="-122"/>
              </a:rPr>
              <a:t>：删除数据库中的数据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+mn-lt"/>
                <a:ea typeface="宋体" pitchFamily="2" charset="-122"/>
              </a:rPr>
              <a:t>SELECT</a:t>
            </a:r>
            <a:r>
              <a:rPr lang="zh-CN" altLang="en-US" sz="2800" b="1" dirty="0">
                <a:solidFill>
                  <a:srgbClr val="C00000"/>
                </a:solidFill>
                <a:latin typeface="+mn-lt"/>
                <a:ea typeface="宋体" pitchFamily="2" charset="-122"/>
              </a:rPr>
              <a:t>：选择（查询）数据</a:t>
            </a:r>
            <a:endParaRPr lang="en-US" altLang="zh-CN" sz="2800" b="1" dirty="0">
              <a:solidFill>
                <a:srgbClr val="C00000"/>
              </a:solidFill>
              <a:latin typeface="+mn-lt"/>
              <a:ea typeface="宋体" pitchFamily="2" charset="-122"/>
            </a:endParaRPr>
          </a:p>
          <a:p>
            <a:pPr marL="800100" lvl="1" indent="-342900">
              <a:lnSpc>
                <a:spcPct val="120000"/>
              </a:lnSpc>
              <a:buFont typeface="Wingdings" pitchFamily="2" charset="2"/>
              <a:buChar char="Ø"/>
              <a:defRPr/>
            </a:pPr>
            <a:r>
              <a:rPr lang="en-US" altLang="zh-CN" sz="2400" dirty="0">
                <a:latin typeface="+mn-lt"/>
                <a:ea typeface="宋体" pitchFamily="2" charset="-122"/>
              </a:rPr>
              <a:t>SELECT</a:t>
            </a:r>
            <a:r>
              <a:rPr lang="zh-CN" altLang="en-US" sz="2400" dirty="0">
                <a:latin typeface="+mn-lt"/>
                <a:ea typeface="宋体" pitchFamily="2" charset="-122"/>
              </a:rPr>
              <a:t>是</a:t>
            </a:r>
            <a:r>
              <a:rPr lang="en-US" altLang="zh-CN" sz="2400" dirty="0">
                <a:latin typeface="+mn-lt"/>
                <a:ea typeface="宋体" pitchFamily="2" charset="-122"/>
              </a:rPr>
              <a:t>SQL</a:t>
            </a:r>
            <a:r>
              <a:rPr lang="zh-CN" altLang="en-US" sz="2400" dirty="0">
                <a:latin typeface="+mn-lt"/>
                <a:ea typeface="宋体" pitchFamily="2" charset="-122"/>
              </a:rPr>
              <a:t>语言的基础，最为重要。</a:t>
            </a:r>
            <a:endParaRPr lang="en-US" altLang="zh-CN" sz="24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0964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1"/>
          <p:cNvSpPr txBox="1">
            <a:spLocks noChangeArrowheads="1"/>
          </p:cNvSpPr>
          <p:nvPr/>
        </p:nvSpPr>
        <p:spPr bwMode="auto">
          <a:xfrm>
            <a:off x="4283075" y="835025"/>
            <a:ext cx="1801813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dirty="0" smtClean="0">
                <a:latin typeface="+mn-lt"/>
                <a:cs typeface="Times New Roman" pitchFamily="18" charset="0"/>
              </a:rPr>
              <a:t>DDL</a:t>
            </a:r>
            <a:endParaRPr lang="zh-CN" altLang="en-US" sz="3600" b="1" dirty="0" smtClean="0"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9238" y="1654175"/>
            <a:ext cx="8716962" cy="3970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DDL</a:t>
            </a:r>
            <a:r>
              <a:rPr lang="zh-CN" altLang="en-US" sz="2800" dirty="0">
                <a:latin typeface="+mn-lt"/>
                <a:ea typeface="宋体" pitchFamily="2" charset="-122"/>
                <a:cs typeface="Times New Roman" pitchFamily="18" charset="0"/>
              </a:rPr>
              <a:t>用于定义数据库的结构，比如创建、修改或删除数据库对象，</a:t>
            </a:r>
            <a:r>
              <a:rPr lang="zh-CN" altLang="en-US" sz="2800" dirty="0">
                <a:latin typeface="+mn-lt"/>
                <a:ea typeface="宋体" pitchFamily="2" charset="-122"/>
              </a:rPr>
              <a:t>包括如下</a:t>
            </a:r>
            <a:r>
              <a:rPr lang="en-US" altLang="zh-CN" sz="2800" dirty="0">
                <a:latin typeface="+mn-lt"/>
                <a:ea typeface="宋体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itchFamily="2" charset="-122"/>
              </a:rPr>
              <a:t>语句：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CREATE</a:t>
            </a:r>
            <a:r>
              <a:rPr lang="en-US" altLang="zh-CN" sz="2800" dirty="0">
                <a:latin typeface="+mn-lt"/>
                <a:ea typeface="宋体" pitchFamily="2" charset="-122"/>
              </a:rPr>
              <a:t> TABLE</a:t>
            </a:r>
            <a:r>
              <a:rPr lang="zh-CN" altLang="en-US" sz="2800" dirty="0">
                <a:latin typeface="+mn-lt"/>
                <a:ea typeface="宋体" pitchFamily="2" charset="-122"/>
              </a:rPr>
              <a:t>：创建数据库表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ALTER </a:t>
            </a:r>
            <a:r>
              <a:rPr lang="en-US" altLang="zh-CN" sz="2800" dirty="0">
                <a:latin typeface="+mn-lt"/>
                <a:ea typeface="宋体" pitchFamily="2" charset="-122"/>
              </a:rPr>
              <a:t> TABLE</a:t>
            </a:r>
            <a:r>
              <a:rPr lang="zh-CN" altLang="en-US" sz="2800" dirty="0">
                <a:latin typeface="+mn-lt"/>
                <a:ea typeface="宋体" pitchFamily="2" charset="-122"/>
              </a:rPr>
              <a:t>：</a:t>
            </a:r>
            <a:r>
              <a:rPr lang="zh-CN" altLang="en-US" sz="2500" dirty="0">
                <a:latin typeface="+mn-lt"/>
                <a:ea typeface="宋体" pitchFamily="2" charset="-122"/>
              </a:rPr>
              <a:t>更改表结构、添加、删除、修改列长度</a:t>
            </a:r>
            <a:endParaRPr lang="en-US" altLang="zh-CN" sz="25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DROP </a:t>
            </a:r>
            <a:r>
              <a:rPr lang="en-US" altLang="zh-CN" sz="2800" dirty="0">
                <a:latin typeface="+mn-lt"/>
                <a:ea typeface="宋体" pitchFamily="2" charset="-122"/>
              </a:rPr>
              <a:t>TABLE</a:t>
            </a:r>
            <a:r>
              <a:rPr lang="zh-CN" altLang="en-US" sz="2800" dirty="0">
                <a:latin typeface="+mn-lt"/>
                <a:ea typeface="宋体" pitchFamily="2" charset="-122"/>
              </a:rPr>
              <a:t>：删除表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CREATE INDEX</a:t>
            </a:r>
            <a:r>
              <a:rPr lang="zh-CN" altLang="en-US" sz="2800" dirty="0">
                <a:latin typeface="+mn-lt"/>
                <a:ea typeface="宋体" pitchFamily="2" charset="-122"/>
              </a:rPr>
              <a:t>：在表上建立索引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DROP INDEX</a:t>
            </a:r>
            <a:r>
              <a:rPr lang="zh-CN" altLang="en-US" sz="2800" dirty="0">
                <a:latin typeface="+mn-lt"/>
                <a:ea typeface="宋体" pitchFamily="2" charset="-122"/>
              </a:rPr>
              <a:t>：删除索引</a:t>
            </a:r>
          </a:p>
        </p:txBody>
      </p:sp>
    </p:spTree>
    <p:extLst>
      <p:ext uri="{BB962C8B-B14F-4D97-AF65-F5344CB8AC3E}">
        <p14:creationId xmlns:p14="http://schemas.microsoft.com/office/powerpoint/2010/main" xmlns="" val="357295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>
            <a:spLocks noChangeArrowheads="1"/>
          </p:cNvSpPr>
          <p:nvPr/>
        </p:nvSpPr>
        <p:spPr bwMode="auto">
          <a:xfrm>
            <a:off x="4427538" y="835025"/>
            <a:ext cx="165735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b="1" smtClean="0">
                <a:latin typeface="+mn-lt"/>
                <a:cs typeface="Times New Roman" pitchFamily="18" charset="0"/>
              </a:rPr>
              <a:t>DCL</a:t>
            </a:r>
            <a:endParaRPr lang="zh-CN" altLang="en-US" sz="3600" b="1" smtClean="0">
              <a:latin typeface="+mn-lt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6725" y="1628775"/>
            <a:ext cx="8355013" cy="4056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DCL</a:t>
            </a:r>
            <a:r>
              <a:rPr lang="zh-CN" altLang="en-US" sz="2800" dirty="0">
                <a:latin typeface="+mn-lt"/>
                <a:ea typeface="宋体" pitchFamily="2" charset="-122"/>
              </a:rPr>
              <a:t>用来控制数据库的访问，包括如下</a:t>
            </a:r>
            <a:r>
              <a:rPr lang="en-US" altLang="zh-CN" sz="2800" dirty="0">
                <a:latin typeface="+mn-lt"/>
                <a:ea typeface="宋体" pitchFamily="2" charset="-122"/>
              </a:rPr>
              <a:t>SQL</a:t>
            </a:r>
            <a:r>
              <a:rPr lang="zh-CN" altLang="en-US" sz="2800" dirty="0">
                <a:latin typeface="+mn-lt"/>
                <a:ea typeface="宋体" pitchFamily="2" charset="-122"/>
              </a:rPr>
              <a:t>语句：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>
              <a:defRPr/>
            </a:pP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GRANT</a:t>
            </a:r>
            <a:r>
              <a:rPr lang="zh-CN" altLang="en-US" sz="2800" dirty="0">
                <a:latin typeface="+mn-lt"/>
                <a:ea typeface="宋体" pitchFamily="2" charset="-122"/>
              </a:rPr>
              <a:t>：授予访问权限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REVOKE</a:t>
            </a:r>
            <a:r>
              <a:rPr lang="zh-CN" altLang="en-US" sz="2800" dirty="0">
                <a:latin typeface="+mn-lt"/>
                <a:ea typeface="宋体" pitchFamily="2" charset="-122"/>
              </a:rPr>
              <a:t>：撤销访问权限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COMMIT</a:t>
            </a:r>
            <a:r>
              <a:rPr lang="zh-CN" altLang="en-US" sz="2800" dirty="0">
                <a:latin typeface="+mn-lt"/>
                <a:ea typeface="宋体" pitchFamily="2" charset="-122"/>
              </a:rPr>
              <a:t>：提交事务处理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ROLLBACK</a:t>
            </a:r>
            <a:r>
              <a:rPr lang="zh-CN" altLang="en-US" sz="2800" dirty="0">
                <a:latin typeface="+mn-lt"/>
                <a:ea typeface="宋体" pitchFamily="2" charset="-122"/>
              </a:rPr>
              <a:t>：事务处理回退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ea typeface="宋体" pitchFamily="2" charset="-122"/>
              </a:rPr>
              <a:t>SAVEPOINT</a:t>
            </a:r>
            <a:r>
              <a:rPr lang="zh-CN" altLang="en-US" sz="2800" dirty="0">
                <a:latin typeface="+mn-lt"/>
                <a:ea typeface="宋体" pitchFamily="2" charset="-122"/>
              </a:rPr>
              <a:t>：设置保存点</a:t>
            </a:r>
            <a:endParaRPr lang="en-US" altLang="zh-CN" sz="2800" dirty="0">
              <a:latin typeface="+mn-lt"/>
              <a:ea typeface="宋体" pitchFamily="2" charset="-122"/>
            </a:endParaRP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l"/>
              <a:defRPr/>
            </a:pPr>
            <a:r>
              <a:rPr lang="en-US" altLang="zh-CN" sz="2800" dirty="0">
                <a:latin typeface="+mn-lt"/>
                <a:ea typeface="宋体" pitchFamily="2" charset="-122"/>
              </a:rPr>
              <a:t>LOCK</a:t>
            </a:r>
            <a:r>
              <a:rPr lang="zh-CN" altLang="en-US" sz="2800" dirty="0">
                <a:latin typeface="+mn-lt"/>
                <a:ea typeface="宋体" pitchFamily="2" charset="-122"/>
              </a:rPr>
              <a:t>：对数据库的特定部分进行锁定</a:t>
            </a:r>
            <a:endParaRPr lang="en-US" altLang="zh-CN" sz="2800" dirty="0">
              <a:latin typeface="+mn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2648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399</Words>
  <Application>Microsoft Office PowerPoint</Application>
  <PresentationFormat>全屏显示(4:3)</PresentationFormat>
  <Paragraphs>43</Paragraphs>
  <Slides>6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Think Pad</dc:creator>
  <cp:lastModifiedBy>Administrator</cp:lastModifiedBy>
  <cp:revision>15</cp:revision>
  <dcterms:created xsi:type="dcterms:W3CDTF">2013-03-04T07:19:04Z</dcterms:created>
  <dcterms:modified xsi:type="dcterms:W3CDTF">2019-05-21T06:51:27Z</dcterms:modified>
</cp:coreProperties>
</file>