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1" r:id="rId4"/>
    <p:sldId id="262" r:id="rId5"/>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260"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9" d="100"/>
          <a:sy n="89" d="100"/>
        </p:scale>
        <p:origin x="-143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9061F-44BE-44DB-963B-54F1C6305A4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CBDBD7-24D7-4B7B-BA0A-3DBD0803873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oleObject" Target="../embeddings/oleObject1.bin"/><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oleObject" Target="../embeddings/oleObject2.bin"/><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oleObject" Target="../embeddings/oleObject3.bin"/><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oleObject" Target="../embeddings/oleObject4.bin"/><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4" Type="http://schemas.openxmlformats.org/officeDocument/2006/relationships/image" Target="../media/image81.png"/><Relationship Id="rId3" Type="http://schemas.openxmlformats.org/officeDocument/2006/relationships/image" Target="../media/image80.png"/><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4" Type="http://schemas.openxmlformats.org/officeDocument/2006/relationships/image" Target="../media/image90.png"/><Relationship Id="rId3" Type="http://schemas.openxmlformats.org/officeDocument/2006/relationships/image" Target="../media/image89.png"/><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oleObject" Target="../embeddings/oleObject5.bin"/><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oleObject" Target="../embeddings/oleObject6.bin"/><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9.xml.rels><?xml version="1.0" encoding="UTF-8" standalone="yes"?>
<Relationships xmlns="http://schemas.openxmlformats.org/package/2006/relationships"><Relationship Id="rId4" Type="http://schemas.openxmlformats.org/officeDocument/2006/relationships/image" Target="../media/image112.png"/><Relationship Id="rId3" Type="http://schemas.openxmlformats.org/officeDocument/2006/relationships/image" Target="../media/image111.png"/><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3025" y="-1588"/>
            <a:ext cx="297656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91139" name="Rectangle 3"/>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68612" name="Rectangle 4"/>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normAutofit/>
          </a:bodyPr>
          <a:lstStyle/>
          <a:p>
            <a:pPr defTabSz="425450" eaLnBrk="1" hangingPunct="1">
              <a:tabLst>
                <a:tab pos="471170" algn="l"/>
              </a:tabLst>
              <a:defRPr/>
            </a:pPr>
            <a:r>
              <a:rPr lang="en-US" altLang="ja-JP" smtClean="0"/>
              <a:t>Basic </a:t>
            </a:r>
            <a:r>
              <a:rPr lang="en-US" altLang="ja-JP" smtClean="0">
                <a:latin typeface="Courier New" panose="02070309020205020404" pitchFamily="49" charset="0"/>
              </a:rPr>
              <a:t>SELECT </a:t>
            </a:r>
            <a:r>
              <a:rPr lang="en-US" altLang="ja-JP" smtClean="0"/>
              <a:t>Statement</a:t>
            </a:r>
            <a:endParaRPr lang="en-US" altLang="ja-JP" smtClean="0"/>
          </a:p>
          <a:p>
            <a:pPr marL="119380" lvl="1" defTabSz="425450" eaLnBrk="1" hangingPunct="1">
              <a:tabLst>
                <a:tab pos="471170" algn="l"/>
              </a:tabLst>
              <a:defRPr/>
            </a:pPr>
            <a:r>
              <a:rPr lang="en-US" altLang="ja-JP" smtClean="0"/>
              <a:t>In its simplest form, a </a:t>
            </a:r>
            <a:r>
              <a:rPr lang="en-US" altLang="ja-JP" smtClean="0">
                <a:latin typeface="Courier New" panose="02070309020205020404" pitchFamily="49" charset="0"/>
              </a:rPr>
              <a:t>SELECT</a:t>
            </a:r>
            <a:r>
              <a:rPr lang="en-US" altLang="ja-JP" smtClean="0"/>
              <a:t> statement must include the following:</a:t>
            </a:r>
            <a:endParaRPr lang="en-US" altLang="ja-JP" smtClean="0"/>
          </a:p>
          <a:p>
            <a:pPr marL="471805" lvl="2" indent="-234950" defTabSz="425450" eaLnBrk="1" hangingPunct="1">
              <a:tabLst>
                <a:tab pos="471170" algn="l"/>
              </a:tabLst>
              <a:defRPr/>
            </a:pPr>
            <a:r>
              <a:rPr lang="en-US" altLang="ja-JP" smtClean="0"/>
              <a:t>A </a:t>
            </a:r>
            <a:r>
              <a:rPr lang="en-US" altLang="ja-JP" smtClean="0">
                <a:solidFill>
                  <a:srgbClr val="FC0128"/>
                </a:solidFill>
                <a:latin typeface="Courier New" panose="02070309020205020404" pitchFamily="49" charset="0"/>
              </a:rPr>
              <a:t>SELECT</a:t>
            </a:r>
            <a:r>
              <a:rPr lang="en-US" altLang="ja-JP" smtClean="0">
                <a:solidFill>
                  <a:srgbClr val="FC0128"/>
                </a:solidFill>
              </a:rPr>
              <a:t> clause</a:t>
            </a:r>
            <a:r>
              <a:rPr lang="en-US" altLang="ja-JP" smtClean="0"/>
              <a:t>, which specifies the columns to be displayed</a:t>
            </a:r>
            <a:endParaRPr lang="en-US" altLang="ja-JP" smtClean="0"/>
          </a:p>
          <a:p>
            <a:pPr marL="471805" lvl="2" indent="-234950" defTabSz="425450" eaLnBrk="1" hangingPunct="1">
              <a:tabLst>
                <a:tab pos="471170" algn="l"/>
              </a:tabLst>
              <a:defRPr/>
            </a:pPr>
            <a:r>
              <a:rPr lang="en-US" altLang="ja-JP" smtClean="0"/>
              <a:t>A </a:t>
            </a:r>
            <a:r>
              <a:rPr lang="en-US" altLang="ja-JP" smtClean="0">
                <a:solidFill>
                  <a:srgbClr val="FC0128"/>
                </a:solidFill>
                <a:latin typeface="Courier New" panose="02070309020205020404" pitchFamily="49" charset="0"/>
              </a:rPr>
              <a:t>FROM</a:t>
            </a:r>
            <a:r>
              <a:rPr lang="en-US" altLang="ja-JP" smtClean="0">
                <a:solidFill>
                  <a:srgbClr val="FC0128"/>
                </a:solidFill>
              </a:rPr>
              <a:t> </a:t>
            </a:r>
            <a:r>
              <a:rPr lang="en-US" altLang="ja-JP" smtClean="0"/>
              <a:t>clause, which specifies the table containing the columns listed in the </a:t>
            </a:r>
            <a:r>
              <a:rPr lang="en-US" altLang="ja-JP" smtClean="0">
                <a:latin typeface="Courier New" panose="02070309020205020404" pitchFamily="49" charset="0"/>
              </a:rPr>
              <a:t>SELECT</a:t>
            </a:r>
            <a:r>
              <a:rPr lang="en-US" altLang="ja-JP" smtClean="0"/>
              <a:t> clause</a:t>
            </a:r>
            <a:endParaRPr lang="en-US" altLang="ja-JP" b="1" smtClean="0"/>
          </a:p>
          <a:p>
            <a:pPr marL="119380" lvl="1" defTabSz="425450" eaLnBrk="1" hangingPunct="1">
              <a:tabLst>
                <a:tab pos="471170" algn="l"/>
              </a:tabLst>
              <a:defRPr/>
            </a:pPr>
            <a:r>
              <a:rPr lang="en-US" altLang="ja-JP" smtClean="0"/>
              <a:t>In the syntax:</a:t>
            </a:r>
            <a:endParaRPr lang="en-US" altLang="ja-JP" smtClean="0"/>
          </a:p>
          <a:p>
            <a:pPr marL="119380" lvl="1" defTabSz="425450" eaLnBrk="1" hangingPunct="1">
              <a:tabLst>
                <a:tab pos="471170" algn="l"/>
              </a:tabLst>
              <a:defRPr/>
            </a:pPr>
            <a:r>
              <a:rPr lang="en-US" altLang="ja-JP" smtClean="0">
                <a:solidFill>
                  <a:srgbClr val="000000"/>
                </a:solidFill>
              </a:rPr>
              <a:t>	</a:t>
            </a:r>
            <a:r>
              <a:rPr lang="en-US" altLang="ja-JP" smtClean="0">
                <a:solidFill>
                  <a:srgbClr val="000000"/>
                </a:solidFill>
                <a:latin typeface="Courier New" panose="02070309020205020404" pitchFamily="49" charset="0"/>
              </a:rPr>
              <a:t>SELECT</a:t>
            </a:r>
            <a:r>
              <a:rPr lang="en-US" altLang="ja-JP" smtClean="0">
                <a:solidFill>
                  <a:srgbClr val="000000"/>
                </a:solidFill>
              </a:rPr>
              <a:t>			is a list of one or more columns</a:t>
            </a:r>
            <a:endParaRPr lang="en-US" altLang="ja-JP" i="1" smtClean="0">
              <a:solidFill>
                <a:srgbClr val="000000"/>
              </a:solidFill>
            </a:endParaRPr>
          </a:p>
          <a:p>
            <a:pPr marL="471805" lvl="2" indent="-234950" defTabSz="425450" eaLnBrk="1" hangingPunct="1">
              <a:tabLst>
                <a:tab pos="471170" algn="l"/>
              </a:tabLst>
              <a:defRPr/>
            </a:pPr>
            <a:r>
              <a:rPr lang="en-US" altLang="ja-JP" smtClean="0">
                <a:solidFill>
                  <a:srgbClr val="000000"/>
                </a:solidFill>
              </a:rPr>
              <a:t>	</a:t>
            </a:r>
            <a:r>
              <a:rPr lang="en-US" altLang="ja-JP" smtClean="0">
                <a:solidFill>
                  <a:srgbClr val="000000"/>
                </a:solidFill>
                <a:latin typeface="Courier New" panose="02070309020205020404" pitchFamily="49" charset="0"/>
              </a:rPr>
              <a:t>*</a:t>
            </a:r>
            <a:r>
              <a:rPr lang="en-US" altLang="ja-JP" i="1" smtClean="0">
                <a:solidFill>
                  <a:srgbClr val="000000"/>
                </a:solidFill>
                <a:latin typeface="Courier New" panose="02070309020205020404" pitchFamily="49" charset="0"/>
              </a:rPr>
              <a:t> </a:t>
            </a:r>
            <a:r>
              <a:rPr lang="en-US" altLang="ja-JP" i="1" smtClean="0">
                <a:solidFill>
                  <a:srgbClr val="000000"/>
                </a:solidFill>
              </a:rPr>
              <a:t> 				</a:t>
            </a:r>
            <a:r>
              <a:rPr lang="en-US" altLang="ja-JP" smtClean="0">
                <a:solidFill>
                  <a:srgbClr val="000000"/>
                </a:solidFill>
              </a:rPr>
              <a:t>selects all columns</a:t>
            </a:r>
            <a:endParaRPr lang="en-US" altLang="ja-JP" smtClean="0">
              <a:solidFill>
                <a:srgbClr val="000000"/>
              </a:solidFill>
            </a:endParaRPr>
          </a:p>
          <a:p>
            <a:pPr marL="471805" lvl="2" indent="-234950" defTabSz="425450" eaLnBrk="1" hangingPunct="1">
              <a:tabLst>
                <a:tab pos="471170" algn="l"/>
              </a:tabLst>
              <a:defRPr/>
            </a:pPr>
            <a:r>
              <a:rPr lang="en-US" altLang="ja-JP" smtClean="0">
                <a:solidFill>
                  <a:srgbClr val="000000"/>
                </a:solidFill>
              </a:rPr>
              <a:t>	</a:t>
            </a:r>
            <a:r>
              <a:rPr lang="en-US" altLang="ja-JP" smtClean="0">
                <a:solidFill>
                  <a:srgbClr val="FC0128"/>
                </a:solidFill>
                <a:latin typeface="Courier New" panose="02070309020205020404" pitchFamily="49" charset="0"/>
              </a:rPr>
              <a:t>DISTINCT</a:t>
            </a:r>
            <a:r>
              <a:rPr lang="en-US" altLang="ja-JP" smtClean="0">
                <a:solidFill>
                  <a:srgbClr val="000000"/>
                </a:solidFill>
              </a:rPr>
              <a:t>			suppresses duplicates</a:t>
            </a:r>
            <a:endParaRPr lang="en-US" altLang="ja-JP" smtClean="0">
              <a:solidFill>
                <a:srgbClr val="000000"/>
              </a:solidFill>
            </a:endParaRPr>
          </a:p>
          <a:p>
            <a:pPr marL="471805" lvl="2" indent="-234950" defTabSz="425450" eaLnBrk="1" hangingPunct="1">
              <a:tabLst>
                <a:tab pos="471170" algn="l"/>
              </a:tabLst>
              <a:defRPr/>
            </a:pPr>
            <a:r>
              <a:rPr lang="en-US" altLang="ja-JP" i="1" smtClean="0">
                <a:solidFill>
                  <a:srgbClr val="000000"/>
                </a:solidFill>
              </a:rPr>
              <a:t>	</a:t>
            </a:r>
            <a:r>
              <a:rPr lang="en-US" altLang="ja-JP" i="1" smtClean="0">
                <a:solidFill>
                  <a:srgbClr val="000000"/>
                </a:solidFill>
                <a:latin typeface="Courier New" panose="02070309020205020404" pitchFamily="49" charset="0"/>
              </a:rPr>
              <a:t>column|expression</a:t>
            </a:r>
            <a:r>
              <a:rPr lang="en-US" altLang="ja-JP" smtClean="0">
                <a:solidFill>
                  <a:srgbClr val="000000"/>
                </a:solidFill>
              </a:rPr>
              <a:t>	selects the named column or the expression</a:t>
            </a:r>
            <a:endParaRPr lang="en-US" altLang="ja-JP" smtClean="0">
              <a:solidFill>
                <a:srgbClr val="000000"/>
              </a:solidFill>
            </a:endParaRPr>
          </a:p>
          <a:p>
            <a:pPr marL="471805" lvl="2" indent="-234950" defTabSz="425450" eaLnBrk="1" hangingPunct="1">
              <a:tabLst>
                <a:tab pos="471170" algn="l"/>
              </a:tabLst>
              <a:defRPr/>
            </a:pPr>
            <a:r>
              <a:rPr lang="en-US" altLang="ja-JP" i="1" smtClean="0">
                <a:solidFill>
                  <a:srgbClr val="000000"/>
                </a:solidFill>
              </a:rPr>
              <a:t>	</a:t>
            </a:r>
            <a:r>
              <a:rPr lang="en-US" altLang="ja-JP" i="1" smtClean="0">
                <a:solidFill>
                  <a:srgbClr val="FC0128"/>
                </a:solidFill>
                <a:latin typeface="Courier New" panose="02070309020205020404" pitchFamily="49" charset="0"/>
              </a:rPr>
              <a:t>alias</a:t>
            </a:r>
            <a:r>
              <a:rPr lang="en-US" altLang="ja-JP" i="1" smtClean="0">
                <a:solidFill>
                  <a:srgbClr val="000000"/>
                </a:solidFill>
                <a:latin typeface="Courier New" panose="02070309020205020404" pitchFamily="49" charset="0"/>
              </a:rPr>
              <a:t>			</a:t>
            </a:r>
            <a:r>
              <a:rPr lang="en-US" altLang="ja-JP" smtClean="0">
                <a:solidFill>
                  <a:srgbClr val="000000"/>
                </a:solidFill>
              </a:rPr>
              <a:t>gives selected columns different headings</a:t>
            </a:r>
            <a:endParaRPr lang="en-US" altLang="ja-JP" smtClean="0">
              <a:solidFill>
                <a:srgbClr val="000000"/>
              </a:solidFill>
            </a:endParaRPr>
          </a:p>
          <a:p>
            <a:pPr marL="471805" lvl="2" indent="-234950" defTabSz="425450" eaLnBrk="1" hangingPunct="1">
              <a:tabLst>
                <a:tab pos="471170" algn="l"/>
              </a:tabLst>
              <a:defRPr/>
            </a:pPr>
            <a:r>
              <a:rPr lang="en-US" altLang="ja-JP" smtClean="0">
                <a:solidFill>
                  <a:srgbClr val="000000"/>
                </a:solidFill>
              </a:rPr>
              <a:t>	</a:t>
            </a:r>
            <a:r>
              <a:rPr lang="en-US" altLang="ja-JP" smtClean="0">
                <a:solidFill>
                  <a:srgbClr val="000000"/>
                </a:solidFill>
                <a:latin typeface="Courier New" panose="02070309020205020404" pitchFamily="49" charset="0"/>
              </a:rPr>
              <a:t>FROM</a:t>
            </a:r>
            <a:r>
              <a:rPr lang="en-US" altLang="ja-JP" i="1" smtClean="0">
                <a:solidFill>
                  <a:srgbClr val="000000"/>
                </a:solidFill>
                <a:latin typeface="Courier New" panose="02070309020205020404" pitchFamily="49" charset="0"/>
              </a:rPr>
              <a:t> table</a:t>
            </a:r>
            <a:r>
              <a:rPr lang="en-US" altLang="ja-JP" i="1" smtClean="0">
                <a:solidFill>
                  <a:srgbClr val="000000"/>
                </a:solidFill>
              </a:rPr>
              <a:t> 		</a:t>
            </a:r>
            <a:r>
              <a:rPr lang="en-US" altLang="ja-JP" smtClean="0">
                <a:solidFill>
                  <a:srgbClr val="000000"/>
                </a:solidFill>
              </a:rPr>
              <a:t>specifies the table containing the columns</a:t>
            </a:r>
            <a:endParaRPr lang="en-US" altLang="ja-JP" smtClean="0">
              <a:solidFill>
                <a:srgbClr val="000000"/>
              </a:solidFill>
            </a:endParaRPr>
          </a:p>
          <a:p>
            <a:pPr marL="119380" lvl="1" defTabSz="425450" eaLnBrk="1" hangingPunct="1">
              <a:tabLst>
                <a:tab pos="471170" algn="l"/>
              </a:tabLst>
              <a:defRPr/>
            </a:pPr>
            <a:r>
              <a:rPr lang="en-US" altLang="ja-JP" b="1" smtClean="0"/>
              <a:t>Note: </a:t>
            </a:r>
            <a:r>
              <a:rPr lang="en-US" altLang="ja-JP" smtClean="0"/>
              <a:t>Throughout this course, the words </a:t>
            </a:r>
            <a:r>
              <a:rPr lang="en-US" altLang="ja-JP" i="1" smtClean="0"/>
              <a:t>keyword</a:t>
            </a:r>
            <a:r>
              <a:rPr lang="en-US" altLang="ja-JP" smtClean="0"/>
              <a:t>, </a:t>
            </a:r>
            <a:r>
              <a:rPr lang="en-US" altLang="ja-JP" i="1" smtClean="0"/>
              <a:t>clause</a:t>
            </a:r>
            <a:r>
              <a:rPr lang="en-US" altLang="ja-JP" smtClean="0"/>
              <a:t>, and </a:t>
            </a:r>
            <a:r>
              <a:rPr lang="en-US" altLang="ja-JP" i="1" smtClean="0"/>
              <a:t>statement</a:t>
            </a:r>
            <a:r>
              <a:rPr lang="en-US" altLang="ja-JP" smtClean="0"/>
              <a:t> are used as follows:</a:t>
            </a:r>
            <a:endParaRPr lang="en-US" altLang="ja-JP" smtClean="0"/>
          </a:p>
          <a:p>
            <a:pPr marL="471805" lvl="2" indent="-234950" defTabSz="425450" eaLnBrk="1" hangingPunct="1">
              <a:tabLst>
                <a:tab pos="471170" algn="l"/>
              </a:tabLst>
              <a:defRPr/>
            </a:pPr>
            <a:r>
              <a:rPr lang="en-US" altLang="ja-JP" smtClean="0"/>
              <a:t>A </a:t>
            </a:r>
            <a:r>
              <a:rPr lang="en-US" altLang="ja-JP" i="1" smtClean="0">
                <a:solidFill>
                  <a:srgbClr val="FC0128"/>
                </a:solidFill>
              </a:rPr>
              <a:t>keyword</a:t>
            </a:r>
            <a:r>
              <a:rPr lang="en-US" altLang="ja-JP" smtClean="0"/>
              <a:t> refers to an individual SQL element.</a:t>
            </a:r>
            <a:br>
              <a:rPr lang="en-US" altLang="ja-JP" smtClean="0"/>
            </a:br>
            <a:r>
              <a:rPr lang="en-US" altLang="ja-JP" smtClean="0"/>
              <a:t>For example, </a:t>
            </a:r>
            <a:r>
              <a:rPr lang="en-US" altLang="ja-JP" smtClean="0">
                <a:latin typeface="Courier New" panose="02070309020205020404" pitchFamily="49" charset="0"/>
              </a:rPr>
              <a:t>SELECT</a:t>
            </a:r>
            <a:r>
              <a:rPr lang="en-US" altLang="ja-JP" smtClean="0"/>
              <a:t> and </a:t>
            </a:r>
            <a:r>
              <a:rPr lang="en-US" altLang="ja-JP" smtClean="0">
                <a:latin typeface="Courier New" panose="02070309020205020404" pitchFamily="49" charset="0"/>
              </a:rPr>
              <a:t>FROM</a:t>
            </a:r>
            <a:r>
              <a:rPr lang="en-US" altLang="ja-JP" smtClean="0"/>
              <a:t> are keywords.</a:t>
            </a:r>
            <a:endParaRPr lang="en-US" altLang="ja-JP" smtClean="0"/>
          </a:p>
          <a:p>
            <a:pPr marL="471805" lvl="2" indent="-234950" defTabSz="425450" eaLnBrk="1" hangingPunct="1">
              <a:tabLst>
                <a:tab pos="471170" algn="l"/>
              </a:tabLst>
              <a:defRPr/>
            </a:pPr>
            <a:r>
              <a:rPr lang="en-US" altLang="ja-JP" smtClean="0"/>
              <a:t>A </a:t>
            </a:r>
            <a:r>
              <a:rPr lang="en-US" altLang="ja-JP" i="1" smtClean="0">
                <a:solidFill>
                  <a:srgbClr val="FC0128"/>
                </a:solidFill>
              </a:rPr>
              <a:t>clause</a:t>
            </a:r>
            <a:r>
              <a:rPr lang="en-US" altLang="ja-JP" smtClean="0"/>
              <a:t> is a part of a SQL statement.</a:t>
            </a:r>
            <a:br>
              <a:rPr lang="en-US" altLang="ja-JP" smtClean="0"/>
            </a:br>
            <a:r>
              <a:rPr lang="en-US" altLang="ja-JP" smtClean="0"/>
              <a:t>For example, </a:t>
            </a:r>
            <a:r>
              <a:rPr lang="en-US" altLang="ja-JP" smtClean="0">
                <a:latin typeface="Courier New" panose="02070309020205020404" pitchFamily="49" charset="0"/>
              </a:rPr>
              <a:t>SELECT employee_id, last_name, ...</a:t>
            </a:r>
            <a:r>
              <a:rPr lang="en-US" altLang="ja-JP" smtClean="0"/>
              <a:t> is a clause.</a:t>
            </a:r>
            <a:endParaRPr lang="en-US" altLang="ja-JP" smtClean="0"/>
          </a:p>
          <a:p>
            <a:pPr marL="471805" lvl="2" indent="-234950" defTabSz="425450" eaLnBrk="1" hangingPunct="1">
              <a:tabLst>
                <a:tab pos="471170" algn="l"/>
              </a:tabLst>
              <a:defRPr/>
            </a:pPr>
            <a:r>
              <a:rPr lang="en-US" altLang="ja-JP" smtClean="0"/>
              <a:t>A </a:t>
            </a:r>
            <a:r>
              <a:rPr lang="en-US" altLang="ja-JP" i="1" smtClean="0">
                <a:solidFill>
                  <a:srgbClr val="FC0128"/>
                </a:solidFill>
              </a:rPr>
              <a:t>statement</a:t>
            </a:r>
            <a:r>
              <a:rPr lang="en-US" altLang="ja-JP" b="1" i="1" smtClean="0"/>
              <a:t> </a:t>
            </a:r>
            <a:r>
              <a:rPr lang="en-US" altLang="ja-JP" smtClean="0"/>
              <a:t>is a combination of two or more clauses.</a:t>
            </a:r>
            <a:br>
              <a:rPr lang="en-US" altLang="ja-JP" smtClean="0"/>
            </a:br>
            <a:r>
              <a:rPr lang="en-US" altLang="ja-JP" smtClean="0"/>
              <a:t>For example, </a:t>
            </a:r>
            <a:r>
              <a:rPr lang="en-US" altLang="ja-JP" smtClean="0">
                <a:latin typeface="Courier New" panose="02070309020205020404" pitchFamily="49" charset="0"/>
              </a:rPr>
              <a:t>SELECT * FROM employees</a:t>
            </a:r>
            <a:r>
              <a:rPr lang="en-US" altLang="ja-JP" smtClean="0"/>
              <a:t> is a SQL statement.</a:t>
            </a:r>
            <a:endParaRPr lang="en-US" altLang="ja-JP" smtClean="0"/>
          </a:p>
        </p:txBody>
      </p:sp>
      <p:sp>
        <p:nvSpPr>
          <p:cNvPr id="91141" name="Rectangle 5"/>
          <p:cNvSpPr>
            <a:spLocks noGrp="1" noRot="1" noChangeAspect="1" noChangeArrowheads="1" noTextEdit="1"/>
          </p:cNvSpPr>
          <p:nvPr>
            <p:ph type="sldImg"/>
          </p:nvPr>
        </p:nvSpPr>
        <p:spPr bwMode="auto">
          <a:xfrm>
            <a:off x="485775" y="153988"/>
            <a:ext cx="5884863" cy="441325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00355"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ja-JP" smtClean="0"/>
              <a:t>Limiting the Rows Selected</a:t>
            </a:r>
            <a:endParaRPr lang="en-US" altLang="ja-JP" smtClean="0"/>
          </a:p>
          <a:p>
            <a:pPr lvl="1" eaLnBrk="1" hangingPunct="1">
              <a:spcBef>
                <a:spcPct val="0"/>
              </a:spcBef>
            </a:pPr>
            <a:r>
              <a:rPr lang="en-US" altLang="ja-JP" smtClean="0"/>
              <a:t>You can restrict the rows returned from the query by using the </a:t>
            </a:r>
            <a:r>
              <a:rPr lang="en-US" altLang="ja-JP" smtClean="0">
                <a:solidFill>
                  <a:srgbClr val="FC0128"/>
                </a:solidFill>
                <a:latin typeface="Courier New" panose="02070309020205020404" pitchFamily="49" charset="0"/>
              </a:rPr>
              <a:t>WHERE</a:t>
            </a:r>
            <a:r>
              <a:rPr lang="en-US" altLang="ja-JP" smtClean="0">
                <a:solidFill>
                  <a:srgbClr val="FC0128"/>
                </a:solidFill>
              </a:rPr>
              <a:t> clause</a:t>
            </a:r>
            <a:r>
              <a:rPr lang="en-US" altLang="ja-JP" smtClean="0"/>
              <a:t>. A </a:t>
            </a:r>
            <a:r>
              <a:rPr lang="en-US" altLang="ja-JP" smtClean="0">
                <a:latin typeface="Courier New" panose="02070309020205020404" pitchFamily="49" charset="0"/>
              </a:rPr>
              <a:t>WHERE</a:t>
            </a:r>
            <a:r>
              <a:rPr lang="en-US" altLang="ja-JP" smtClean="0"/>
              <a:t> clause contains a condition that must be met, and it directly follows the </a:t>
            </a:r>
            <a:r>
              <a:rPr lang="en-US" altLang="ja-JP" smtClean="0">
                <a:latin typeface="Courier New" panose="02070309020205020404" pitchFamily="49" charset="0"/>
              </a:rPr>
              <a:t>FROM</a:t>
            </a:r>
            <a:r>
              <a:rPr lang="en-US" altLang="ja-JP" smtClean="0"/>
              <a:t> clause. If the condition is true, the row meeting the condition is returned.</a:t>
            </a:r>
            <a:endParaRPr lang="en-US" altLang="ja-JP" smtClean="0"/>
          </a:p>
          <a:p>
            <a:pPr lvl="1" eaLnBrk="1" hangingPunct="1">
              <a:spcBef>
                <a:spcPct val="0"/>
              </a:spcBef>
            </a:pPr>
            <a:r>
              <a:rPr lang="en-US" altLang="ja-JP" smtClean="0">
                <a:solidFill>
                  <a:srgbClr val="000000"/>
                </a:solidFill>
              </a:rPr>
              <a:t>In the syntax:</a:t>
            </a:r>
            <a:endParaRPr lang="en-US" altLang="ja-JP" smtClean="0">
              <a:solidFill>
                <a:srgbClr val="000000"/>
              </a:solidFill>
            </a:endParaRPr>
          </a:p>
          <a:p>
            <a:pPr eaLnBrk="1" hangingPunct="1">
              <a:spcBef>
                <a:spcPct val="0"/>
              </a:spcBef>
            </a:pPr>
            <a:r>
              <a:rPr lang="en-US" altLang="ja-JP" b="1" smtClean="0"/>
              <a:t>	</a:t>
            </a:r>
            <a:r>
              <a:rPr lang="en-US" altLang="ja-JP" b="1" smtClean="0">
                <a:latin typeface="Courier New" panose="02070309020205020404" pitchFamily="49" charset="0"/>
              </a:rPr>
              <a:t>WHERE</a:t>
            </a:r>
            <a:r>
              <a:rPr lang="en-US" altLang="ja-JP" smtClean="0"/>
              <a:t>		</a:t>
            </a:r>
            <a:r>
              <a:rPr lang="en-US" altLang="ja-JP" b="1" smtClean="0"/>
              <a:t>restricts the query to rows that meet a condition</a:t>
            </a:r>
            <a:r>
              <a:rPr lang="en-US" altLang="ja-JP" smtClean="0"/>
              <a:t>	</a:t>
            </a:r>
            <a:endParaRPr lang="en-US" altLang="ja-JP" smtClean="0"/>
          </a:p>
          <a:p>
            <a:pPr eaLnBrk="1" hangingPunct="1">
              <a:spcBef>
                <a:spcPct val="0"/>
              </a:spcBef>
            </a:pPr>
            <a:r>
              <a:rPr lang="en-US" altLang="ja-JP" b="1" i="1" smtClean="0"/>
              <a:t>	</a:t>
            </a:r>
            <a:r>
              <a:rPr lang="en-US" altLang="ja-JP" b="1" i="1" smtClean="0">
                <a:latin typeface="Courier New" panose="02070309020205020404" pitchFamily="49" charset="0"/>
              </a:rPr>
              <a:t>condition</a:t>
            </a:r>
            <a:r>
              <a:rPr lang="en-US" altLang="ja-JP" smtClean="0"/>
              <a:t>		</a:t>
            </a:r>
            <a:r>
              <a:rPr lang="en-US" altLang="ja-JP" b="1" smtClean="0"/>
              <a:t>is composed of column names, expressions, 								constants, and a comparison operator</a:t>
            </a:r>
            <a:r>
              <a:rPr lang="en-US" altLang="ja-JP" smtClean="0"/>
              <a:t>	</a:t>
            </a:r>
            <a:endParaRPr lang="en-US" altLang="ja-JP" smtClean="0"/>
          </a:p>
          <a:p>
            <a:pPr lvl="1" eaLnBrk="1" hangingPunct="1">
              <a:spcBef>
                <a:spcPct val="0"/>
              </a:spcBef>
            </a:pPr>
            <a:endParaRPr lang="en-US" altLang="ja-JP" smtClean="0">
              <a:solidFill>
                <a:srgbClr val="000000"/>
              </a:solidFill>
            </a:endParaRPr>
          </a:p>
          <a:p>
            <a:pPr lvl="1" eaLnBrk="1" hangingPunct="1">
              <a:spcBef>
                <a:spcPct val="0"/>
              </a:spcBef>
            </a:pPr>
            <a:r>
              <a:rPr lang="en-US" altLang="ja-JP" smtClean="0">
                <a:solidFill>
                  <a:srgbClr val="000000"/>
                </a:solidFill>
              </a:rPr>
              <a:t>The </a:t>
            </a:r>
            <a:r>
              <a:rPr lang="en-US" altLang="ja-JP" smtClean="0">
                <a:solidFill>
                  <a:srgbClr val="FF0033"/>
                </a:solidFill>
                <a:latin typeface="Courier New" panose="02070309020205020404" pitchFamily="49" charset="0"/>
              </a:rPr>
              <a:t>WHERE</a:t>
            </a:r>
            <a:r>
              <a:rPr lang="en-US" altLang="ja-JP" smtClean="0">
                <a:solidFill>
                  <a:srgbClr val="000000"/>
                </a:solidFill>
              </a:rPr>
              <a:t> clause can compare values in columns, literal values, arithmetic expressions, or functions. It consists of three elements:</a:t>
            </a:r>
            <a:endParaRPr lang="en-US" altLang="ja-JP" smtClean="0">
              <a:solidFill>
                <a:srgbClr val="000000"/>
              </a:solidFill>
            </a:endParaRPr>
          </a:p>
          <a:p>
            <a:pPr lvl="2" eaLnBrk="1" hangingPunct="1">
              <a:spcBef>
                <a:spcPct val="0"/>
              </a:spcBef>
            </a:pPr>
            <a:r>
              <a:rPr lang="en-US" altLang="ja-JP" smtClean="0">
                <a:solidFill>
                  <a:srgbClr val="000000"/>
                </a:solidFill>
              </a:rPr>
              <a:t>Column name</a:t>
            </a:r>
            <a:endParaRPr lang="en-US" altLang="ja-JP" smtClean="0">
              <a:solidFill>
                <a:srgbClr val="000000"/>
              </a:solidFill>
            </a:endParaRPr>
          </a:p>
          <a:p>
            <a:pPr lvl="2" eaLnBrk="1" hangingPunct="1">
              <a:spcBef>
                <a:spcPct val="0"/>
              </a:spcBef>
            </a:pPr>
            <a:r>
              <a:rPr lang="en-US" altLang="ja-JP" smtClean="0">
                <a:solidFill>
                  <a:srgbClr val="000000"/>
                </a:solidFill>
              </a:rPr>
              <a:t>Comparison condition</a:t>
            </a:r>
            <a:endParaRPr lang="en-US" altLang="ja-JP" smtClean="0">
              <a:solidFill>
                <a:srgbClr val="000000"/>
              </a:solidFill>
            </a:endParaRPr>
          </a:p>
          <a:p>
            <a:pPr lvl="2" eaLnBrk="1" hangingPunct="1">
              <a:spcBef>
                <a:spcPct val="0"/>
              </a:spcBef>
            </a:pPr>
            <a:r>
              <a:rPr lang="en-US" altLang="ja-JP" smtClean="0">
                <a:solidFill>
                  <a:srgbClr val="000000"/>
                </a:solidFill>
              </a:rPr>
              <a:t>Column name, constant, or list of values</a:t>
            </a:r>
            <a:endParaRPr lang="en-US" altLang="ja-JP" smtClean="0">
              <a:solidFill>
                <a:schemeClr val="accent1"/>
              </a:solidFill>
            </a:endParaRPr>
          </a:p>
          <a:p>
            <a:pPr eaLnBrk="1" hangingPunct="1">
              <a:spcBef>
                <a:spcPct val="0"/>
              </a:spcBef>
            </a:pPr>
            <a:endParaRPr lang="en-US" altLang="ja-JP" smtClean="0">
              <a:solidFill>
                <a:schemeClr val="accent1"/>
              </a:solidFill>
            </a:endParaRPr>
          </a:p>
          <a:p>
            <a:pPr eaLnBrk="1" hangingPunct="1">
              <a:spcBef>
                <a:spcPct val="0"/>
              </a:spcBef>
            </a:pPr>
            <a:endParaRPr lang="en-US" altLang="ja-JP" smtClean="0">
              <a:solidFill>
                <a:schemeClr val="accent1"/>
              </a:solidFill>
            </a:endParaRPr>
          </a:p>
          <a:p>
            <a:pPr lvl="2" eaLnBrk="1" hangingPunct="1">
              <a:spcBef>
                <a:spcPct val="0"/>
              </a:spcBef>
            </a:pPr>
            <a:endParaRPr lang="en-US" altLang="ja-JP" smtClean="0"/>
          </a:p>
          <a:p>
            <a:pPr eaLnBrk="1" hangingPunct="1">
              <a:spcBef>
                <a:spcPct val="0"/>
              </a:spcBef>
            </a:pPr>
            <a:endParaRPr lang="en-US" altLang="ja-JP" b="1"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01379"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ja-JP" smtClean="0">
                <a:solidFill>
                  <a:srgbClr val="000000"/>
                </a:solidFill>
              </a:rPr>
              <a:t>Using the </a:t>
            </a:r>
            <a:r>
              <a:rPr lang="en-US" altLang="ja-JP" smtClean="0">
                <a:solidFill>
                  <a:srgbClr val="000000"/>
                </a:solidFill>
                <a:latin typeface="Courier New" panose="02070309020205020404" pitchFamily="49" charset="0"/>
              </a:rPr>
              <a:t>WHERE</a:t>
            </a:r>
            <a:r>
              <a:rPr lang="en-US" altLang="ja-JP" smtClean="0">
                <a:solidFill>
                  <a:srgbClr val="000000"/>
                </a:solidFill>
              </a:rPr>
              <a:t> Clause</a:t>
            </a:r>
            <a:endParaRPr lang="en-US" altLang="ja-JP" smtClean="0"/>
          </a:p>
          <a:p>
            <a:pPr lvl="1" eaLnBrk="1" hangingPunct="1">
              <a:spcBef>
                <a:spcPct val="0"/>
              </a:spcBef>
            </a:pPr>
            <a:r>
              <a:rPr lang="en-US" altLang="ja-JP" smtClean="0">
                <a:solidFill>
                  <a:srgbClr val="000000"/>
                </a:solidFill>
              </a:rPr>
              <a:t>In the example, the </a:t>
            </a:r>
            <a:r>
              <a:rPr lang="en-US" altLang="ja-JP" smtClean="0">
                <a:solidFill>
                  <a:srgbClr val="000000"/>
                </a:solidFill>
                <a:latin typeface="Courier New" panose="02070309020205020404" pitchFamily="49" charset="0"/>
              </a:rPr>
              <a:t>SELECT</a:t>
            </a:r>
            <a:r>
              <a:rPr lang="en-US" altLang="ja-JP" smtClean="0">
                <a:solidFill>
                  <a:srgbClr val="000000"/>
                </a:solidFill>
              </a:rPr>
              <a:t> statement retrieves the name, job ID, and department number of all employees whose job ID is </a:t>
            </a:r>
            <a:r>
              <a:rPr lang="en-US" altLang="ja-JP" smtClean="0">
                <a:solidFill>
                  <a:srgbClr val="000000"/>
                </a:solidFill>
                <a:latin typeface="Courier New" panose="02070309020205020404" pitchFamily="49" charset="0"/>
              </a:rPr>
              <a:t>SA_REP</a:t>
            </a:r>
            <a:r>
              <a:rPr lang="en-US" altLang="ja-JP" smtClean="0">
                <a:solidFill>
                  <a:srgbClr val="000000"/>
                </a:solidFill>
              </a:rPr>
              <a:t>. </a:t>
            </a:r>
            <a:endParaRPr lang="en-US" altLang="ja-JP" smtClean="0">
              <a:solidFill>
                <a:srgbClr val="000000"/>
              </a:solidFill>
            </a:endParaRPr>
          </a:p>
          <a:p>
            <a:pPr lvl="1" eaLnBrk="1" hangingPunct="1">
              <a:spcBef>
                <a:spcPct val="0"/>
              </a:spcBef>
            </a:pPr>
            <a:r>
              <a:rPr lang="en-US" altLang="ja-JP" smtClean="0">
                <a:solidFill>
                  <a:srgbClr val="000000"/>
                </a:solidFill>
              </a:rPr>
              <a:t>Note that the job title </a:t>
            </a:r>
            <a:r>
              <a:rPr lang="en-US" altLang="ja-JP" smtClean="0">
                <a:solidFill>
                  <a:srgbClr val="000000"/>
                </a:solidFill>
                <a:latin typeface="Courier New" panose="02070309020205020404" pitchFamily="49" charset="0"/>
              </a:rPr>
              <a:t>SA_REP</a:t>
            </a:r>
            <a:r>
              <a:rPr lang="en-US" altLang="ja-JP" smtClean="0">
                <a:solidFill>
                  <a:srgbClr val="000000"/>
                </a:solidFill>
              </a:rPr>
              <a:t> has been specified in uppercase to ensure that it matches the job ID column in the </a:t>
            </a:r>
            <a:r>
              <a:rPr lang="en-US" altLang="ja-JP" smtClean="0">
                <a:solidFill>
                  <a:srgbClr val="000000"/>
                </a:solidFill>
                <a:latin typeface="Courier New" panose="02070309020205020404" pitchFamily="49" charset="0"/>
              </a:rPr>
              <a:t>EMPLOYEES</a:t>
            </a:r>
            <a:r>
              <a:rPr lang="en-US" altLang="ja-JP" smtClean="0">
                <a:solidFill>
                  <a:srgbClr val="000000"/>
                </a:solidFill>
              </a:rPr>
              <a:t> table. </a:t>
            </a:r>
            <a:r>
              <a:rPr lang="en-US" altLang="ja-JP" smtClean="0">
                <a:solidFill>
                  <a:srgbClr val="FC0128"/>
                </a:solidFill>
              </a:rPr>
              <a:t>Character strings</a:t>
            </a:r>
            <a:r>
              <a:rPr lang="en-US" altLang="ja-JP" smtClean="0">
                <a:solidFill>
                  <a:srgbClr val="000000"/>
                </a:solidFill>
              </a:rPr>
              <a:t> are case sensitive.</a:t>
            </a:r>
            <a:endParaRPr lang="en-US" altLang="ja-JP" smtClean="0">
              <a:solidFill>
                <a:srgbClr val="000000"/>
              </a:solidFill>
            </a:endParaRPr>
          </a:p>
          <a:p>
            <a:pPr eaLnBrk="1" hangingPunct="1">
              <a:spcBef>
                <a:spcPct val="0"/>
              </a:spcBef>
            </a:pPr>
            <a:endParaRPr lang="en-US" altLang="ja-JP" b="1" smtClean="0">
              <a:solidFill>
                <a:srgbClr val="000000"/>
              </a:solidFill>
            </a:endParaRPr>
          </a:p>
          <a:p>
            <a:pPr eaLnBrk="1" hangingPunct="1">
              <a:spcBef>
                <a:spcPct val="0"/>
              </a:spcBef>
            </a:pPr>
            <a:endParaRPr lang="en-US" altLang="ja-JP" b="1" smtClean="0">
              <a:solidFill>
                <a:srgbClr val="000000"/>
              </a:solidFill>
            </a:endParaRPr>
          </a:p>
          <a:p>
            <a:pPr eaLnBrk="1" hangingPunct="1">
              <a:spcBef>
                <a:spcPct val="0"/>
              </a:spcBef>
            </a:pPr>
            <a:endParaRPr lang="en-US" altLang="ja-JP" b="1" smtClean="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83025" y="-1588"/>
            <a:ext cx="2974975"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02403" name="Rectangle 3"/>
          <p:cNvSpPr>
            <a:spLocks noChangeArrowheads="1"/>
          </p:cNvSpPr>
          <p:nvPr/>
        </p:nvSpPr>
        <p:spPr bwMode="auto">
          <a:xfrm>
            <a:off x="-1588" y="-1588"/>
            <a:ext cx="297021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02404" name="Rectangle 4"/>
          <p:cNvSpPr>
            <a:spLocks noGrp="1" noChangeArrowheads="1"/>
          </p:cNvSpPr>
          <p:nvPr>
            <p:ph type="body" idx="1"/>
          </p:nvPr>
        </p:nvSpPr>
        <p:spPr bwMode="auto">
          <a:xfrm>
            <a:off x="412750" y="4773613"/>
            <a:ext cx="6110288"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5450" eaLnBrk="1" hangingPunct="1">
              <a:spcBef>
                <a:spcPct val="0"/>
              </a:spcBef>
              <a:tabLst>
                <a:tab pos="420370" algn="l"/>
              </a:tabLst>
            </a:pPr>
            <a:r>
              <a:rPr lang="en-US" altLang="ja-JP" smtClean="0"/>
              <a:t>Comparison Conditions</a:t>
            </a:r>
            <a:endParaRPr lang="en-US" altLang="ja-JP" smtClean="0"/>
          </a:p>
          <a:p>
            <a:pPr marL="119380" lvl="1" defTabSz="425450" eaLnBrk="1" hangingPunct="1">
              <a:spcBef>
                <a:spcPct val="0"/>
              </a:spcBef>
              <a:tabLst>
                <a:tab pos="420370" algn="l"/>
              </a:tabLst>
            </a:pPr>
            <a:r>
              <a:rPr lang="en-US" altLang="ja-JP" smtClean="0"/>
              <a:t>Comparison conditions are used in conditions that compare one expression to another value or expression. They are used in the </a:t>
            </a:r>
            <a:r>
              <a:rPr lang="en-US" altLang="ja-JP" smtClean="0">
                <a:latin typeface="Courier New" panose="02070309020205020404" pitchFamily="49" charset="0"/>
              </a:rPr>
              <a:t>WHERE</a:t>
            </a:r>
            <a:r>
              <a:rPr lang="en-US" altLang="ja-JP" smtClean="0"/>
              <a:t> clause in the following format:</a:t>
            </a:r>
            <a:endParaRPr lang="en-US" altLang="ja-JP" smtClean="0"/>
          </a:p>
          <a:p>
            <a:pPr marL="119380" lvl="1" defTabSz="425450" eaLnBrk="1" hangingPunct="1">
              <a:spcBef>
                <a:spcPct val="0"/>
              </a:spcBef>
              <a:tabLst>
                <a:tab pos="420370" algn="l"/>
              </a:tabLst>
            </a:pPr>
            <a:r>
              <a:rPr lang="en-US" altLang="ja-JP" b="1" smtClean="0"/>
              <a:t>Syntax</a:t>
            </a:r>
            <a:r>
              <a:rPr lang="en-US" altLang="ja-JP" smtClean="0"/>
              <a:t> </a:t>
            </a:r>
            <a:endParaRPr lang="en-US" altLang="ja-JP" smtClean="0"/>
          </a:p>
          <a:p>
            <a:pPr defTabSz="425450" eaLnBrk="1" hangingPunct="1">
              <a:lnSpc>
                <a:spcPct val="95000"/>
              </a:lnSpc>
              <a:spcBef>
                <a:spcPct val="0"/>
              </a:spcBef>
              <a:tabLst>
                <a:tab pos="420370" algn="l"/>
              </a:tabLst>
            </a:pPr>
            <a:endParaRPr lang="en-US" altLang="ja-JP" sz="400" smtClean="0"/>
          </a:p>
          <a:p>
            <a:pPr marL="119380" lvl="1" defTabSz="425450" eaLnBrk="1" hangingPunct="1">
              <a:lnSpc>
                <a:spcPct val="95000"/>
              </a:lnSpc>
              <a:spcBef>
                <a:spcPct val="0"/>
              </a:spcBef>
              <a:tabLst>
                <a:tab pos="420370" algn="l"/>
              </a:tabLst>
            </a:pPr>
            <a:r>
              <a:rPr lang="en-US" altLang="ja-JP" b="1" smtClean="0">
                <a:latin typeface="Courier New" panose="02070309020205020404" pitchFamily="49" charset="0"/>
              </a:rPr>
              <a:t> 	</a:t>
            </a:r>
            <a:r>
              <a:rPr lang="en-US" altLang="ja-JP" smtClean="0">
                <a:latin typeface="Courier New" panose="02070309020205020404" pitchFamily="49" charset="0"/>
              </a:rPr>
              <a:t>... WHERE </a:t>
            </a:r>
            <a:r>
              <a:rPr lang="en-US" altLang="ja-JP" i="1" smtClean="0">
                <a:latin typeface="Courier New" panose="02070309020205020404" pitchFamily="49" charset="0"/>
              </a:rPr>
              <a:t>expr operator value</a:t>
            </a:r>
            <a:endParaRPr lang="en-US" altLang="ja-JP" i="1" smtClean="0">
              <a:latin typeface="Courier New" panose="02070309020205020404" pitchFamily="49" charset="0"/>
            </a:endParaRPr>
          </a:p>
          <a:p>
            <a:pPr marL="119380" lvl="1" defTabSz="425450" eaLnBrk="1" hangingPunct="1">
              <a:lnSpc>
                <a:spcPct val="95000"/>
              </a:lnSpc>
              <a:spcBef>
                <a:spcPct val="0"/>
              </a:spcBef>
              <a:tabLst>
                <a:tab pos="420370" algn="l"/>
              </a:tabLst>
            </a:pPr>
            <a:endParaRPr lang="en-US" altLang="ja-JP" sz="500" i="1" smtClean="0">
              <a:latin typeface="Courier New" panose="02070309020205020404" pitchFamily="49" charset="0"/>
            </a:endParaRPr>
          </a:p>
          <a:p>
            <a:pPr marL="119380" lvl="1" defTabSz="425450" eaLnBrk="1" hangingPunct="1">
              <a:spcBef>
                <a:spcPct val="0"/>
              </a:spcBef>
              <a:tabLst>
                <a:tab pos="420370" algn="l"/>
              </a:tabLst>
            </a:pPr>
            <a:r>
              <a:rPr lang="en-US" altLang="ja-JP" b="1" smtClean="0"/>
              <a:t>For Example</a:t>
            </a:r>
            <a:endParaRPr lang="en-US" altLang="ja-JP" smtClean="0"/>
          </a:p>
          <a:p>
            <a:pPr defTabSz="425450" eaLnBrk="1" hangingPunct="1">
              <a:lnSpc>
                <a:spcPct val="80000"/>
              </a:lnSpc>
              <a:spcBef>
                <a:spcPct val="0"/>
              </a:spcBef>
              <a:tabLst>
                <a:tab pos="420370" algn="l"/>
              </a:tabLst>
            </a:pPr>
            <a:endParaRPr lang="en-US" altLang="ja-JP" sz="400" i="1" smtClean="0"/>
          </a:p>
          <a:p>
            <a:pPr marL="119380" lvl="1" defTabSz="425450" eaLnBrk="1" hangingPunct="1">
              <a:spcBef>
                <a:spcPct val="0"/>
              </a:spcBef>
              <a:tabLst>
                <a:tab pos="420370" algn="l"/>
              </a:tabLst>
            </a:pPr>
            <a:r>
              <a:rPr lang="en-US" altLang="ja-JP" b="1" smtClean="0">
                <a:latin typeface="Courier New" panose="02070309020205020404" pitchFamily="49" charset="0"/>
              </a:rPr>
              <a:t>	</a:t>
            </a:r>
            <a:r>
              <a:rPr lang="en-US" altLang="ja-JP" smtClean="0">
                <a:latin typeface="Courier New" panose="02070309020205020404" pitchFamily="49" charset="0"/>
              </a:rPr>
              <a:t>... WHERE hire_date='01-JAN-95'</a:t>
            </a:r>
            <a:endParaRPr lang="en-US" altLang="ja-JP" smtClean="0">
              <a:latin typeface="Courier New" panose="02070309020205020404" pitchFamily="49" charset="0"/>
            </a:endParaRPr>
          </a:p>
          <a:p>
            <a:pPr marL="119380" lvl="1" defTabSz="425450" eaLnBrk="1" hangingPunct="1">
              <a:spcBef>
                <a:spcPct val="0"/>
              </a:spcBef>
              <a:tabLst>
                <a:tab pos="420370" algn="l"/>
              </a:tabLst>
            </a:pPr>
            <a:r>
              <a:rPr lang="en-US" altLang="ja-JP" smtClean="0">
                <a:latin typeface="Courier New" panose="02070309020205020404" pitchFamily="49" charset="0"/>
              </a:rPr>
              <a:t>	... WHERE salary&gt;=6000</a:t>
            </a:r>
            <a:endParaRPr lang="en-US" altLang="ja-JP" smtClean="0">
              <a:latin typeface="Courier New" panose="02070309020205020404" pitchFamily="49" charset="0"/>
            </a:endParaRPr>
          </a:p>
          <a:p>
            <a:pPr marL="119380" lvl="1" defTabSz="425450" eaLnBrk="1" hangingPunct="1">
              <a:spcBef>
                <a:spcPct val="0"/>
              </a:spcBef>
              <a:tabLst>
                <a:tab pos="420370" algn="l"/>
              </a:tabLst>
            </a:pPr>
            <a:r>
              <a:rPr lang="en-US" altLang="ja-JP" smtClean="0">
                <a:latin typeface="Courier New" panose="02070309020205020404" pitchFamily="49" charset="0"/>
              </a:rPr>
              <a:t>	... WHERE last_name='Smith'</a:t>
            </a:r>
            <a:endParaRPr lang="en-US" altLang="ja-JP" smtClean="0">
              <a:latin typeface="Courier New" panose="02070309020205020404" pitchFamily="49" charset="0"/>
            </a:endParaRPr>
          </a:p>
          <a:p>
            <a:pPr marL="119380" lvl="1" defTabSz="425450" eaLnBrk="1" hangingPunct="1">
              <a:spcBef>
                <a:spcPct val="0"/>
              </a:spcBef>
              <a:tabLst>
                <a:tab pos="420370" algn="l"/>
              </a:tabLst>
            </a:pPr>
            <a:r>
              <a:rPr lang="en-US" altLang="ja-JP" smtClean="0"/>
              <a:t>An </a:t>
            </a:r>
            <a:r>
              <a:rPr lang="en-US" altLang="ja-JP" smtClean="0">
                <a:solidFill>
                  <a:srgbClr val="FC0128"/>
                </a:solidFill>
              </a:rPr>
              <a:t>alias cannot</a:t>
            </a:r>
            <a:r>
              <a:rPr lang="en-US" altLang="ja-JP" smtClean="0"/>
              <a:t> be used in the </a:t>
            </a:r>
            <a:r>
              <a:rPr lang="en-US" altLang="ja-JP" smtClean="0">
                <a:latin typeface="Courier New" panose="02070309020205020404" pitchFamily="49" charset="0"/>
              </a:rPr>
              <a:t>WHERE</a:t>
            </a:r>
            <a:r>
              <a:rPr lang="en-US" altLang="ja-JP" smtClean="0"/>
              <a:t> clause.</a:t>
            </a:r>
            <a:endParaRPr lang="en-US" altLang="ja-JP" b="1" smtClean="0">
              <a:latin typeface="Courier New" panose="02070309020205020404" pitchFamily="49" charset="0"/>
            </a:endParaRPr>
          </a:p>
          <a:p>
            <a:pPr marL="119380" lvl="1" defTabSz="425450" eaLnBrk="1" hangingPunct="1">
              <a:spcBef>
                <a:spcPct val="0"/>
              </a:spcBef>
              <a:tabLst>
                <a:tab pos="420370" algn="l"/>
              </a:tabLst>
            </a:pPr>
            <a:r>
              <a:rPr lang="en-US" altLang="ja-JP" b="1" smtClean="0"/>
              <a:t>Note:</a:t>
            </a:r>
            <a:r>
              <a:rPr lang="en-US" altLang="ja-JP" smtClean="0"/>
              <a:t> The symbol </a:t>
            </a:r>
            <a:r>
              <a:rPr lang="en-US" altLang="ja-JP" smtClean="0">
                <a:latin typeface="Courier New" panose="02070309020205020404" pitchFamily="49" charset="0"/>
              </a:rPr>
              <a:t>!=</a:t>
            </a:r>
            <a:r>
              <a:rPr lang="en-US" altLang="ja-JP" smtClean="0"/>
              <a:t>  and </a:t>
            </a:r>
            <a:r>
              <a:rPr lang="en-US" altLang="ja-JP" smtClean="0">
                <a:latin typeface="Courier New" panose="02070309020205020404" pitchFamily="49" charset="0"/>
              </a:rPr>
              <a:t>^=</a:t>
            </a:r>
            <a:r>
              <a:rPr lang="en-US" altLang="ja-JP" smtClean="0"/>
              <a:t> can also represent the </a:t>
            </a:r>
            <a:r>
              <a:rPr lang="en-US" altLang="ja-JP" i="1" smtClean="0"/>
              <a:t>not equal to</a:t>
            </a:r>
            <a:r>
              <a:rPr lang="en-US" altLang="ja-JP" smtClean="0"/>
              <a:t> condition.</a:t>
            </a:r>
            <a:endParaRPr lang="en-US" altLang="ja-JP" smtClean="0"/>
          </a:p>
          <a:p>
            <a:pPr marL="119380" lvl="1" defTabSz="425450" eaLnBrk="1" hangingPunct="1">
              <a:spcBef>
                <a:spcPct val="0"/>
              </a:spcBef>
              <a:tabLst>
                <a:tab pos="420370" algn="l"/>
              </a:tabLst>
            </a:pPr>
            <a:endParaRPr lang="en-US" altLang="ja-JP" smtClean="0"/>
          </a:p>
          <a:p>
            <a:pPr marL="119380" lvl="1" defTabSz="425450" eaLnBrk="1" hangingPunct="1">
              <a:spcBef>
                <a:spcPct val="0"/>
              </a:spcBef>
              <a:tabLst>
                <a:tab pos="420370" algn="l"/>
              </a:tabLst>
            </a:pPr>
            <a:endParaRPr lang="en-US" altLang="ja-JP" smtClean="0"/>
          </a:p>
          <a:p>
            <a:pPr defTabSz="425450" eaLnBrk="1" hangingPunct="1">
              <a:spcBef>
                <a:spcPct val="0"/>
              </a:spcBef>
              <a:tabLst>
                <a:tab pos="420370" algn="l"/>
              </a:tabLst>
            </a:pPr>
            <a:endParaRPr lang="en-US" altLang="ja-JP" b="1" smtClean="0"/>
          </a:p>
        </p:txBody>
      </p:sp>
      <p:sp>
        <p:nvSpPr>
          <p:cNvPr id="102405" name="Rectangle 5"/>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03427"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ja-JP" smtClean="0"/>
              <a:t>Using the Comparison Conditions</a:t>
            </a:r>
            <a:endParaRPr lang="en-US" altLang="ja-JP" smtClean="0"/>
          </a:p>
          <a:p>
            <a:pPr lvl="1" eaLnBrk="1" hangingPunct="1">
              <a:spcBef>
                <a:spcPct val="0"/>
              </a:spcBef>
            </a:pPr>
            <a:r>
              <a:rPr lang="en-US" altLang="ja-JP" smtClean="0">
                <a:solidFill>
                  <a:srgbClr val="000000"/>
                </a:solidFill>
              </a:rPr>
              <a:t>In the example, the </a:t>
            </a:r>
            <a:r>
              <a:rPr lang="en-US" altLang="ja-JP" smtClean="0">
                <a:solidFill>
                  <a:srgbClr val="FC0128"/>
                </a:solidFill>
                <a:latin typeface="Courier New" panose="02070309020205020404" pitchFamily="49" charset="0"/>
              </a:rPr>
              <a:t>SELECT</a:t>
            </a:r>
            <a:r>
              <a:rPr lang="en-US" altLang="ja-JP" smtClean="0">
                <a:solidFill>
                  <a:srgbClr val="FC0128"/>
                </a:solidFill>
              </a:rPr>
              <a:t> statement</a:t>
            </a:r>
            <a:r>
              <a:rPr lang="en-US" altLang="ja-JP" smtClean="0">
                <a:solidFill>
                  <a:srgbClr val="000000"/>
                </a:solidFill>
              </a:rPr>
              <a:t> retrieves the last name and salary from the </a:t>
            </a:r>
            <a:r>
              <a:rPr lang="en-US" altLang="ja-JP" smtClean="0">
                <a:solidFill>
                  <a:srgbClr val="000000"/>
                </a:solidFill>
                <a:latin typeface="Courier New" panose="02070309020205020404" pitchFamily="49" charset="0"/>
              </a:rPr>
              <a:t>EMPLOYEES</a:t>
            </a:r>
            <a:r>
              <a:rPr lang="en-US" altLang="ja-JP" smtClean="0">
                <a:solidFill>
                  <a:srgbClr val="000000"/>
                </a:solidFill>
              </a:rPr>
              <a:t> table, where the employee salary is less than or equal to 3000. Note that there is an explicit value supplied to the </a:t>
            </a:r>
            <a:r>
              <a:rPr lang="en-US" altLang="ja-JP" smtClean="0">
                <a:solidFill>
                  <a:srgbClr val="000000"/>
                </a:solidFill>
                <a:latin typeface="Courier New" panose="02070309020205020404" pitchFamily="49" charset="0"/>
              </a:rPr>
              <a:t>WHERE</a:t>
            </a:r>
            <a:r>
              <a:rPr lang="en-US" altLang="ja-JP" smtClean="0">
                <a:solidFill>
                  <a:srgbClr val="000000"/>
                </a:solidFill>
              </a:rPr>
              <a:t> clause. The explicit value of 3000 is compared to the salary value in the </a:t>
            </a:r>
            <a:r>
              <a:rPr lang="en-US" altLang="ja-JP" smtClean="0">
                <a:solidFill>
                  <a:srgbClr val="000000"/>
                </a:solidFill>
                <a:latin typeface="Courier New" panose="02070309020205020404" pitchFamily="49" charset="0"/>
              </a:rPr>
              <a:t>SALARY</a:t>
            </a:r>
            <a:r>
              <a:rPr lang="en-US" altLang="ja-JP" smtClean="0">
                <a:solidFill>
                  <a:srgbClr val="000000"/>
                </a:solidFill>
              </a:rPr>
              <a:t> column of the </a:t>
            </a:r>
            <a:r>
              <a:rPr lang="en-US" altLang="ja-JP" smtClean="0">
                <a:solidFill>
                  <a:srgbClr val="000000"/>
                </a:solidFill>
                <a:latin typeface="Courier New" panose="02070309020205020404" pitchFamily="49" charset="0"/>
              </a:rPr>
              <a:t>EMPLOYEES</a:t>
            </a:r>
            <a:r>
              <a:rPr lang="en-US" altLang="ja-JP" smtClean="0">
                <a:solidFill>
                  <a:srgbClr val="000000"/>
                </a:solidFill>
              </a:rPr>
              <a:t> table.</a:t>
            </a:r>
            <a:endParaRPr lang="en-US" altLang="ja-JP" smtClean="0">
              <a:solidFill>
                <a:srgbClr val="000000"/>
              </a:solidFill>
            </a:endParaRPr>
          </a:p>
          <a:p>
            <a:pPr eaLnBrk="1" hangingPunct="1">
              <a:spcBef>
                <a:spcPct val="0"/>
              </a:spcBef>
            </a:pPr>
            <a:endParaRPr lang="en-US" altLang="ja-JP" b="1" smtClean="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04451"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endParaRPr lang="ja-JP"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body" idx="1"/>
          </p:nvPr>
        </p:nvSpPr>
        <p:spPr>
          <a:xfrm>
            <a:off x="412750" y="4773613"/>
            <a:ext cx="6029325" cy="3754437"/>
          </a:xfrm>
        </p:spPr>
        <p:txBody>
          <a:bodyPr wrap="square" lIns="91164" tIns="45582" rIns="91164" bIns="45582" numCol="1" anchor="t" anchorCtr="0" compatLnSpc="1"/>
          <a:lstStyle/>
          <a:p>
            <a:pPr defTabSz="425450" eaLnBrk="1" hangingPunct="1">
              <a:spcBef>
                <a:spcPct val="0"/>
              </a:spcBef>
              <a:defRPr/>
            </a:pPr>
            <a:r>
              <a:rPr lang="en-US" altLang="ja-JP" smtClean="0"/>
              <a:t>The </a:t>
            </a:r>
            <a:r>
              <a:rPr lang="en-US" altLang="ja-JP" smtClean="0">
                <a:latin typeface="Courier New" panose="02070309020205020404" pitchFamily="49" charset="0"/>
              </a:rPr>
              <a:t>BETWEEN</a:t>
            </a:r>
            <a:r>
              <a:rPr lang="en-US" altLang="ja-JP" smtClean="0"/>
              <a:t> Condition</a:t>
            </a:r>
            <a:endParaRPr lang="en-US" altLang="ja-JP" smtClean="0"/>
          </a:p>
          <a:p>
            <a:pPr marL="119380" lvl="1" defTabSz="425450" eaLnBrk="1" hangingPunct="1">
              <a:spcBef>
                <a:spcPct val="0"/>
              </a:spcBef>
              <a:defRPr/>
            </a:pPr>
            <a:r>
              <a:rPr lang="en-US" altLang="ja-JP" smtClean="0"/>
              <a:t>You can display rows based on a range of values using the </a:t>
            </a:r>
            <a:r>
              <a:rPr lang="en-US" altLang="ja-JP" smtClean="0">
                <a:solidFill>
                  <a:srgbClr val="FC0128"/>
                </a:solidFill>
                <a:latin typeface="Courier New" panose="02070309020205020404" pitchFamily="49" charset="0"/>
              </a:rPr>
              <a:t>BETWEEN</a:t>
            </a:r>
            <a:r>
              <a:rPr lang="en-US" altLang="ja-JP" smtClean="0">
                <a:solidFill>
                  <a:srgbClr val="FC0128"/>
                </a:solidFill>
              </a:rPr>
              <a:t> range condition</a:t>
            </a:r>
            <a:r>
              <a:rPr lang="en-US" altLang="ja-JP" smtClean="0"/>
              <a:t>. The range that you specify contains a lower limit and an upper limit.</a:t>
            </a:r>
            <a:endParaRPr lang="en-US" altLang="ja-JP" smtClean="0"/>
          </a:p>
          <a:p>
            <a:pPr marL="119380" lvl="1" defTabSz="425450" eaLnBrk="1" hangingPunct="1">
              <a:lnSpc>
                <a:spcPct val="95000"/>
              </a:lnSpc>
              <a:spcBef>
                <a:spcPct val="35000"/>
              </a:spcBef>
              <a:defRPr/>
            </a:pPr>
            <a:r>
              <a:rPr lang="en-US" altLang="ja-JP" smtClean="0"/>
              <a:t>The </a:t>
            </a:r>
            <a:r>
              <a:rPr lang="en-US" altLang="ja-JP" smtClean="0">
                <a:latin typeface="Courier New" panose="02070309020205020404" pitchFamily="49" charset="0"/>
              </a:rPr>
              <a:t>SELECT</a:t>
            </a:r>
            <a:r>
              <a:rPr lang="en-US" altLang="ja-JP" smtClean="0"/>
              <a:t> statement on the slide returns rows from the </a:t>
            </a:r>
            <a:r>
              <a:rPr lang="en-US" altLang="ja-JP" smtClean="0">
                <a:latin typeface="Courier New" panose="02070309020205020404" pitchFamily="49" charset="0"/>
              </a:rPr>
              <a:t>EMPLOYEES</a:t>
            </a:r>
            <a:r>
              <a:rPr lang="en-US" altLang="ja-JP" smtClean="0"/>
              <a:t> table for any employee whose salary is between $2,500 and $3,500.</a:t>
            </a:r>
            <a:endParaRPr lang="en-US" altLang="ja-JP" sz="2500" b="1" smtClean="0">
              <a:effectLst>
                <a:outerShdw blurRad="38100" dist="38100" dir="2700000" algn="tl">
                  <a:srgbClr val="C0C0C0"/>
                </a:outerShdw>
              </a:effectLst>
              <a:latin typeface="Arial" panose="020B0604020202020204" pitchFamily="34" charset="0"/>
            </a:endParaRPr>
          </a:p>
          <a:p>
            <a:pPr marL="119380" lvl="1" defTabSz="425450" eaLnBrk="1" hangingPunct="1">
              <a:spcBef>
                <a:spcPct val="0"/>
              </a:spcBef>
              <a:defRPr/>
            </a:pPr>
            <a:r>
              <a:rPr lang="en-US" altLang="ja-JP" smtClean="0"/>
              <a:t>Values specified with the </a:t>
            </a:r>
            <a:r>
              <a:rPr lang="en-US" altLang="ja-JP" smtClean="0">
                <a:latin typeface="Courier New" panose="02070309020205020404" pitchFamily="49" charset="0"/>
              </a:rPr>
              <a:t>BETWEEN</a:t>
            </a:r>
            <a:r>
              <a:rPr lang="en-US" altLang="ja-JP" smtClean="0"/>
              <a:t> condition are inclusive. You must specify the lower limit first.</a:t>
            </a:r>
            <a:endParaRPr lang="en-US" altLang="ja-JP" smtClean="0"/>
          </a:p>
          <a:p>
            <a:pPr marL="119380" lvl="1" defTabSz="425450" eaLnBrk="1" hangingPunct="1">
              <a:spcBef>
                <a:spcPct val="0"/>
              </a:spcBef>
              <a:defRPr/>
            </a:pPr>
            <a:endParaRPr lang="en-US" altLang="ja-JP" smtClean="0"/>
          </a:p>
          <a:p>
            <a:pPr marL="119380" lvl="1" defTabSz="425450" eaLnBrk="1" hangingPunct="1">
              <a:spcBef>
                <a:spcPct val="0"/>
              </a:spcBef>
              <a:defRPr/>
            </a:pPr>
            <a:endParaRPr lang="en-US" altLang="ja-JP" smtClean="0"/>
          </a:p>
          <a:p>
            <a:pPr marL="119380" lvl="1" defTabSz="425450" eaLnBrk="1" hangingPunct="1">
              <a:spcBef>
                <a:spcPct val="0"/>
              </a:spcBef>
              <a:defRPr/>
            </a:pPr>
            <a:endParaRPr lang="en-US" altLang="ja-JP" smtClean="0"/>
          </a:p>
          <a:p>
            <a:pPr marL="119380" lvl="1" defTabSz="425450" eaLnBrk="1" hangingPunct="1">
              <a:spcBef>
                <a:spcPct val="0"/>
              </a:spcBef>
              <a:defRPr/>
            </a:pPr>
            <a:endParaRPr lang="en-US" altLang="ja-JP" smtClean="0"/>
          </a:p>
          <a:p>
            <a:pPr marL="119380" lvl="1" defTabSz="425450" eaLnBrk="1" hangingPunct="1">
              <a:spcBef>
                <a:spcPct val="0"/>
              </a:spcBef>
              <a:defRPr/>
            </a:pPr>
            <a:endParaRPr lang="en-US" altLang="ja-JP" smtClean="0"/>
          </a:p>
          <a:p>
            <a:pPr defTabSz="425450" eaLnBrk="1" hangingPunct="1">
              <a:spcBef>
                <a:spcPct val="0"/>
              </a:spcBef>
              <a:defRPr/>
            </a:pPr>
            <a:r>
              <a:rPr lang="en-US" altLang="ja-JP" smtClean="0">
                <a:solidFill>
                  <a:srgbClr val="0000FF"/>
                </a:solidFill>
              </a:rPr>
              <a:t>Instructor Note</a:t>
            </a:r>
            <a:endParaRPr lang="en-US" altLang="ja-JP" smtClean="0">
              <a:solidFill>
                <a:srgbClr val="0000FF"/>
              </a:solidFill>
            </a:endParaRPr>
          </a:p>
          <a:p>
            <a:pPr marL="119380" lvl="1" defTabSz="425450" eaLnBrk="1" hangingPunct="1">
              <a:spcBef>
                <a:spcPct val="0"/>
              </a:spcBef>
              <a:defRPr/>
            </a:pPr>
            <a:r>
              <a:rPr lang="en-US" altLang="ja-JP" smtClean="0">
                <a:solidFill>
                  <a:srgbClr val="0000FF"/>
                </a:solidFill>
              </a:rPr>
              <a:t>Emphasize that the values specified with the </a:t>
            </a:r>
            <a:r>
              <a:rPr lang="en-US" altLang="ja-JP" smtClean="0">
                <a:solidFill>
                  <a:srgbClr val="0000FF"/>
                </a:solidFill>
                <a:latin typeface="Courier New" panose="02070309020205020404" pitchFamily="49" charset="0"/>
              </a:rPr>
              <a:t>BETWEEN</a:t>
            </a:r>
            <a:r>
              <a:rPr lang="en-US" altLang="ja-JP" smtClean="0">
                <a:solidFill>
                  <a:srgbClr val="0000FF"/>
                </a:solidFill>
              </a:rPr>
              <a:t> operator in the example are inclusive. Explain that </a:t>
            </a:r>
            <a:r>
              <a:rPr lang="en-US" altLang="ja-JP" smtClean="0">
                <a:solidFill>
                  <a:srgbClr val="0000FF"/>
                </a:solidFill>
                <a:latin typeface="Courier New" panose="02070309020205020404" pitchFamily="49" charset="0"/>
              </a:rPr>
              <a:t>BETWEEN … AND …</a:t>
            </a:r>
            <a:r>
              <a:rPr lang="en-US" altLang="ja-JP" smtClean="0">
                <a:solidFill>
                  <a:srgbClr val="0000FF"/>
                </a:solidFill>
              </a:rPr>
              <a:t> is actually translated by Oracle server to a pair of </a:t>
            </a:r>
            <a:r>
              <a:rPr lang="en-US" altLang="ja-JP" smtClean="0">
                <a:solidFill>
                  <a:srgbClr val="0000FF"/>
                </a:solidFill>
                <a:latin typeface="Courier New" panose="02070309020205020404" pitchFamily="49" charset="0"/>
              </a:rPr>
              <a:t>AND</a:t>
            </a:r>
            <a:r>
              <a:rPr lang="en-US" altLang="ja-JP" smtClean="0">
                <a:solidFill>
                  <a:srgbClr val="0000FF"/>
                </a:solidFill>
              </a:rPr>
              <a:t> conditions: (</a:t>
            </a:r>
            <a:r>
              <a:rPr lang="en-US" altLang="ja-JP" smtClean="0">
                <a:solidFill>
                  <a:srgbClr val="0000FF"/>
                </a:solidFill>
                <a:latin typeface="Courier New" panose="02070309020205020404" pitchFamily="49" charset="0"/>
              </a:rPr>
              <a:t>a &gt;= lower limit</a:t>
            </a:r>
            <a:r>
              <a:rPr lang="en-US" altLang="ja-JP" smtClean="0">
                <a:solidFill>
                  <a:srgbClr val="0000FF"/>
                </a:solidFill>
              </a:rPr>
              <a:t>) </a:t>
            </a:r>
            <a:r>
              <a:rPr lang="en-US" altLang="ja-JP" smtClean="0">
                <a:solidFill>
                  <a:srgbClr val="0000FF"/>
                </a:solidFill>
                <a:latin typeface="Courier New" panose="02070309020205020404" pitchFamily="49" charset="0"/>
              </a:rPr>
              <a:t>AND</a:t>
            </a:r>
            <a:r>
              <a:rPr lang="en-US" altLang="ja-JP" smtClean="0">
                <a:solidFill>
                  <a:srgbClr val="0000FF"/>
                </a:solidFill>
              </a:rPr>
              <a:t> (</a:t>
            </a:r>
            <a:r>
              <a:rPr lang="en-US" altLang="ja-JP" smtClean="0">
                <a:solidFill>
                  <a:srgbClr val="0000FF"/>
                </a:solidFill>
                <a:latin typeface="Courier New" panose="02070309020205020404" pitchFamily="49" charset="0"/>
              </a:rPr>
              <a:t>a &lt;= higher limit</a:t>
            </a:r>
            <a:r>
              <a:rPr lang="en-US" altLang="ja-JP" smtClean="0">
                <a:solidFill>
                  <a:srgbClr val="0000FF"/>
                </a:solidFill>
              </a:rPr>
              <a:t>). So using </a:t>
            </a:r>
            <a:r>
              <a:rPr lang="en-US" altLang="ja-JP" smtClean="0">
                <a:solidFill>
                  <a:srgbClr val="0000FF"/>
                </a:solidFill>
                <a:latin typeface="Courier New" panose="02070309020205020404" pitchFamily="49" charset="0"/>
              </a:rPr>
              <a:t>BETWEEN … AND …</a:t>
            </a:r>
            <a:r>
              <a:rPr lang="en-US" altLang="ja-JP" smtClean="0">
                <a:solidFill>
                  <a:srgbClr val="0000FF"/>
                </a:solidFill>
              </a:rPr>
              <a:t> has no performance benefits, and it is used for logical simplicity.</a:t>
            </a:r>
            <a:endParaRPr lang="en-US" altLang="ja-JP" smtClean="0">
              <a:solidFill>
                <a:srgbClr val="0000FF"/>
              </a:solidFill>
            </a:endParaRPr>
          </a:p>
          <a:p>
            <a:pPr marL="119380" lvl="1" defTabSz="425450" eaLnBrk="1" hangingPunct="1">
              <a:spcBef>
                <a:spcPct val="0"/>
              </a:spcBef>
              <a:defRPr/>
            </a:pPr>
            <a:r>
              <a:rPr lang="en-US" altLang="ja-JP" smtClean="0">
                <a:solidFill>
                  <a:srgbClr val="0000FF"/>
                </a:solidFill>
              </a:rPr>
              <a:t>Demo: </a:t>
            </a:r>
            <a:r>
              <a:rPr lang="en-US" altLang="ja-JP" smtClean="0">
                <a:solidFill>
                  <a:srgbClr val="0000FF"/>
                </a:solidFill>
                <a:latin typeface="Courier New" panose="02070309020205020404" pitchFamily="49" charset="0"/>
              </a:rPr>
              <a:t>2_betw.sql</a:t>
            </a:r>
            <a:endParaRPr lang="en-US" altLang="ja-JP" smtClean="0">
              <a:solidFill>
                <a:srgbClr val="0000FF"/>
              </a:solidFill>
              <a:latin typeface="Courier New" panose="02070309020205020404" pitchFamily="49" charset="0"/>
            </a:endParaRPr>
          </a:p>
          <a:p>
            <a:pPr marL="119380" lvl="1" defTabSz="425450" eaLnBrk="1" hangingPunct="1">
              <a:spcBef>
                <a:spcPct val="0"/>
              </a:spcBef>
              <a:defRPr/>
            </a:pPr>
            <a:r>
              <a:rPr lang="en-US" altLang="ja-JP" smtClean="0">
                <a:solidFill>
                  <a:srgbClr val="0000FF"/>
                </a:solidFill>
              </a:rPr>
              <a:t>Purpose: To illustrate using the </a:t>
            </a:r>
            <a:r>
              <a:rPr lang="en-US" altLang="ja-JP" smtClean="0">
                <a:solidFill>
                  <a:srgbClr val="0000FF"/>
                </a:solidFill>
                <a:latin typeface="Courier New" panose="02070309020205020404" pitchFamily="49" charset="0"/>
              </a:rPr>
              <a:t>BETWEEN</a:t>
            </a:r>
            <a:r>
              <a:rPr lang="en-US" altLang="ja-JP" smtClean="0">
                <a:solidFill>
                  <a:srgbClr val="0000FF"/>
                </a:solidFill>
              </a:rPr>
              <a:t> operator.</a:t>
            </a:r>
            <a:endParaRPr lang="en-US" altLang="ja-JP" smtClean="0">
              <a:solidFill>
                <a:srgbClr val="0000FF"/>
              </a:solidFill>
            </a:endParaRPr>
          </a:p>
        </p:txBody>
      </p:sp>
      <p:sp>
        <p:nvSpPr>
          <p:cNvPr id="105475" name="Rectangle 3"/>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normAutofit lnSpcReduction="10000"/>
          </a:bodyPr>
          <a:lstStyle/>
          <a:p>
            <a:pPr defTabSz="425450" eaLnBrk="1" hangingPunct="1">
              <a:spcBef>
                <a:spcPct val="0"/>
              </a:spcBef>
              <a:defRPr/>
            </a:pPr>
            <a:r>
              <a:rPr lang="en-US" altLang="ja-JP" smtClean="0"/>
              <a:t>The </a:t>
            </a:r>
            <a:r>
              <a:rPr lang="en-US" altLang="ja-JP" smtClean="0">
                <a:latin typeface="Courier New" panose="02070309020205020404" pitchFamily="49" charset="0"/>
              </a:rPr>
              <a:t>IN</a:t>
            </a:r>
            <a:r>
              <a:rPr lang="en-US" altLang="ja-JP" smtClean="0"/>
              <a:t> Condition</a:t>
            </a:r>
            <a:endParaRPr lang="en-US" altLang="ja-JP" smtClean="0"/>
          </a:p>
          <a:p>
            <a:pPr marL="119380" lvl="1" defTabSz="425450" eaLnBrk="1" hangingPunct="1">
              <a:spcBef>
                <a:spcPct val="0"/>
              </a:spcBef>
              <a:defRPr/>
            </a:pPr>
            <a:r>
              <a:rPr lang="en-US" altLang="ja-JP" smtClean="0"/>
              <a:t>To test for values in a specified set of values, use the </a:t>
            </a:r>
            <a:r>
              <a:rPr lang="en-US" altLang="ja-JP" smtClean="0">
                <a:solidFill>
                  <a:srgbClr val="FC0128"/>
                </a:solidFill>
                <a:latin typeface="Courier New" panose="02070309020205020404" pitchFamily="49" charset="0"/>
              </a:rPr>
              <a:t>IN</a:t>
            </a:r>
            <a:r>
              <a:rPr lang="en-US" altLang="ja-JP" smtClean="0">
                <a:solidFill>
                  <a:srgbClr val="FC0128"/>
                </a:solidFill>
              </a:rPr>
              <a:t> condition</a:t>
            </a:r>
            <a:r>
              <a:rPr lang="en-US" altLang="ja-JP" smtClean="0"/>
              <a:t>. The </a:t>
            </a:r>
            <a:r>
              <a:rPr lang="en-US" altLang="ja-JP" smtClean="0">
                <a:latin typeface="Courier New" panose="02070309020205020404" pitchFamily="49" charset="0"/>
              </a:rPr>
              <a:t>IN</a:t>
            </a:r>
            <a:r>
              <a:rPr lang="en-US" altLang="ja-JP" smtClean="0"/>
              <a:t> condition is also known as the </a:t>
            </a:r>
            <a:r>
              <a:rPr lang="en-US" altLang="ja-JP" i="1" smtClean="0"/>
              <a:t>membership condition</a:t>
            </a:r>
            <a:r>
              <a:rPr lang="en-US" altLang="ja-JP" smtClean="0"/>
              <a:t>.</a:t>
            </a:r>
            <a:endParaRPr lang="en-US" altLang="ja-JP" smtClean="0"/>
          </a:p>
          <a:p>
            <a:pPr marL="119380" lvl="1" defTabSz="425450" eaLnBrk="1" hangingPunct="1">
              <a:spcBef>
                <a:spcPct val="0"/>
              </a:spcBef>
              <a:defRPr/>
            </a:pPr>
            <a:r>
              <a:rPr lang="en-US" altLang="ja-JP" smtClean="0"/>
              <a:t>The slide example displays employee numbers, last names, salaries, and manager’s employee numbers for all the employees whose manager’s employee number is 100, 101, or 201.</a:t>
            </a:r>
            <a:endParaRPr lang="en-US" altLang="ja-JP" smtClean="0"/>
          </a:p>
          <a:p>
            <a:pPr marL="119380" lvl="1" defTabSz="425450" eaLnBrk="1" hangingPunct="1">
              <a:spcBef>
                <a:spcPct val="0"/>
              </a:spcBef>
              <a:defRPr/>
            </a:pPr>
            <a:r>
              <a:rPr lang="en-US" altLang="ja-JP" smtClean="0"/>
              <a:t>The </a:t>
            </a:r>
            <a:r>
              <a:rPr lang="en-US" altLang="ja-JP" smtClean="0">
                <a:latin typeface="Courier New" panose="02070309020205020404" pitchFamily="49" charset="0"/>
              </a:rPr>
              <a:t>IN</a:t>
            </a:r>
            <a:r>
              <a:rPr lang="en-US" altLang="ja-JP" smtClean="0"/>
              <a:t> condition can be used with any data type. The following example </a:t>
            </a:r>
            <a:r>
              <a:rPr lang="en-US" altLang="ja-JP" smtClean="0">
                <a:solidFill>
                  <a:srgbClr val="000000"/>
                </a:solidFill>
              </a:rPr>
              <a:t>returns a row from the </a:t>
            </a:r>
            <a:r>
              <a:rPr lang="en-US" altLang="ja-JP" smtClean="0">
                <a:solidFill>
                  <a:srgbClr val="000000"/>
                </a:solidFill>
                <a:latin typeface="Courier New" panose="02070309020205020404" pitchFamily="49" charset="0"/>
              </a:rPr>
              <a:t>EMPLOYEES</a:t>
            </a:r>
            <a:r>
              <a:rPr lang="en-US" altLang="ja-JP" smtClean="0">
                <a:solidFill>
                  <a:srgbClr val="000000"/>
                </a:solidFill>
              </a:rPr>
              <a:t> table for any employee whose last name is included in the list of names in the </a:t>
            </a:r>
            <a:r>
              <a:rPr lang="en-US" altLang="ja-JP" smtClean="0">
                <a:solidFill>
                  <a:srgbClr val="000000"/>
                </a:solidFill>
                <a:latin typeface="Courier New" panose="02070309020205020404" pitchFamily="49" charset="0"/>
              </a:rPr>
              <a:t>WHERE</a:t>
            </a:r>
            <a:r>
              <a:rPr lang="en-US" altLang="ja-JP" smtClean="0">
                <a:solidFill>
                  <a:srgbClr val="000000"/>
                </a:solidFill>
              </a:rPr>
              <a:t> clause:</a:t>
            </a:r>
            <a:endParaRPr lang="en-US" altLang="ja-JP" smtClean="0">
              <a:solidFill>
                <a:srgbClr val="000000"/>
              </a:solidFill>
            </a:endParaRPr>
          </a:p>
          <a:p>
            <a:pPr marL="119380" lvl="1" defTabSz="425450" eaLnBrk="1" hangingPunct="1">
              <a:spcBef>
                <a:spcPct val="0"/>
              </a:spcBef>
              <a:defRPr/>
            </a:pPr>
            <a:endParaRPr lang="en-US" altLang="ja-JP" sz="800" smtClean="0"/>
          </a:p>
          <a:p>
            <a:pPr marL="119380" lvl="1" defTabSz="425450" eaLnBrk="1" hangingPunct="1">
              <a:spcBef>
                <a:spcPct val="0"/>
              </a:spcBef>
              <a:defRPr/>
            </a:pPr>
            <a:r>
              <a:rPr lang="en-US" altLang="ja-JP" b="1" smtClean="0">
                <a:solidFill>
                  <a:srgbClr val="000000"/>
                </a:solidFill>
                <a:latin typeface="Courier New" panose="02070309020205020404" pitchFamily="49" charset="0"/>
              </a:rPr>
              <a:t>   </a:t>
            </a:r>
            <a:r>
              <a:rPr lang="en-US" altLang="ja-JP" smtClean="0">
                <a:solidFill>
                  <a:srgbClr val="000000"/>
                </a:solidFill>
                <a:latin typeface="Courier New" panose="02070309020205020404" pitchFamily="49" charset="0"/>
              </a:rPr>
              <a:t>SELECT employee_id, manager_id, department_id</a:t>
            </a:r>
            <a:endParaRPr lang="en-US" altLang="ja-JP" smtClean="0">
              <a:solidFill>
                <a:srgbClr val="000000"/>
              </a:solidFill>
              <a:latin typeface="Courier New" panose="02070309020205020404" pitchFamily="49" charset="0"/>
            </a:endParaRPr>
          </a:p>
          <a:p>
            <a:pPr marL="119380" lvl="1" defTabSz="425450" eaLnBrk="1" hangingPunct="1">
              <a:spcBef>
                <a:spcPct val="0"/>
              </a:spcBef>
              <a:defRPr/>
            </a:pPr>
            <a:r>
              <a:rPr lang="en-US" altLang="ja-JP" smtClean="0">
                <a:solidFill>
                  <a:srgbClr val="000000"/>
                </a:solidFill>
                <a:latin typeface="Courier New" panose="02070309020205020404" pitchFamily="49" charset="0"/>
              </a:rPr>
              <a:t>   FROM   employees</a:t>
            </a:r>
            <a:endParaRPr lang="en-US" altLang="ja-JP" smtClean="0">
              <a:solidFill>
                <a:srgbClr val="000000"/>
              </a:solidFill>
              <a:latin typeface="Courier New" panose="02070309020205020404" pitchFamily="49" charset="0"/>
            </a:endParaRPr>
          </a:p>
          <a:p>
            <a:pPr marL="119380" lvl="1" defTabSz="425450" eaLnBrk="1" hangingPunct="1">
              <a:spcBef>
                <a:spcPct val="0"/>
              </a:spcBef>
              <a:defRPr/>
            </a:pPr>
            <a:r>
              <a:rPr lang="en-US" altLang="ja-JP" smtClean="0">
                <a:solidFill>
                  <a:srgbClr val="000000"/>
                </a:solidFill>
                <a:latin typeface="Courier New" panose="02070309020205020404" pitchFamily="49" charset="0"/>
              </a:rPr>
              <a:t>   WHERE  last_name IN ('Hartstein', 'Vargas');</a:t>
            </a:r>
            <a:endParaRPr lang="en-US" altLang="ja-JP" smtClean="0">
              <a:solidFill>
                <a:srgbClr val="000000"/>
              </a:solidFill>
              <a:latin typeface="Courier New" panose="02070309020205020404" pitchFamily="49" charset="0"/>
            </a:endParaRPr>
          </a:p>
          <a:p>
            <a:pPr marL="119380" lvl="1" defTabSz="425450" eaLnBrk="1" hangingPunct="1">
              <a:spcBef>
                <a:spcPct val="0"/>
              </a:spcBef>
              <a:defRPr/>
            </a:pPr>
            <a:endParaRPr lang="en-US" altLang="ja-JP" sz="700" smtClean="0"/>
          </a:p>
          <a:p>
            <a:pPr marL="119380" lvl="1" defTabSz="425450" eaLnBrk="1" hangingPunct="1">
              <a:spcBef>
                <a:spcPct val="0"/>
              </a:spcBef>
              <a:defRPr/>
            </a:pPr>
            <a:r>
              <a:rPr lang="en-US" altLang="ja-JP" smtClean="0"/>
              <a:t>If characters or dates are used in the list, they must be enclosed in single quotation marks (</a:t>
            </a:r>
            <a:r>
              <a:rPr lang="en-US" altLang="ja-JP" smtClean="0">
                <a:latin typeface="Courier New" panose="02070309020205020404" pitchFamily="49" charset="0"/>
              </a:rPr>
              <a:t>''</a:t>
            </a:r>
            <a:r>
              <a:rPr lang="en-US" altLang="ja-JP" smtClean="0"/>
              <a:t>).</a:t>
            </a:r>
            <a:endParaRPr lang="en-US" altLang="ja-JP" smtClean="0">
              <a:solidFill>
                <a:srgbClr val="0000FF"/>
              </a:solidFill>
            </a:endParaRPr>
          </a:p>
          <a:p>
            <a:pPr defTabSz="425450" eaLnBrk="1" hangingPunct="1">
              <a:spcBef>
                <a:spcPct val="0"/>
              </a:spcBef>
              <a:defRPr/>
            </a:pPr>
            <a:r>
              <a:rPr lang="en-US" altLang="ja-JP" smtClean="0">
                <a:solidFill>
                  <a:srgbClr val="0000FF"/>
                </a:solidFill>
              </a:rPr>
              <a:t>Instructor Note</a:t>
            </a:r>
            <a:endParaRPr lang="en-US" altLang="ja-JP" smtClean="0">
              <a:solidFill>
                <a:srgbClr val="0000FF"/>
              </a:solidFill>
            </a:endParaRPr>
          </a:p>
          <a:p>
            <a:pPr marL="119380" lvl="1" defTabSz="425450" eaLnBrk="1" hangingPunct="1">
              <a:spcBef>
                <a:spcPct val="0"/>
              </a:spcBef>
              <a:defRPr/>
            </a:pPr>
            <a:r>
              <a:rPr lang="en-US" altLang="ja-JP" smtClean="0">
                <a:solidFill>
                  <a:srgbClr val="0000FF"/>
                </a:solidFill>
              </a:rPr>
              <a:t>Explain that </a:t>
            </a:r>
            <a:r>
              <a:rPr lang="en-US" altLang="ja-JP" smtClean="0">
                <a:solidFill>
                  <a:srgbClr val="0000FF"/>
                </a:solidFill>
                <a:latin typeface="Courier New" panose="02070309020205020404" pitchFamily="49" charset="0"/>
              </a:rPr>
              <a:t>IN ( ... )</a:t>
            </a:r>
            <a:r>
              <a:rPr lang="en-US" altLang="ja-JP" smtClean="0">
                <a:solidFill>
                  <a:srgbClr val="0000FF"/>
                </a:solidFill>
              </a:rPr>
              <a:t> is actually translated by Oracle server to a set of </a:t>
            </a:r>
            <a:r>
              <a:rPr lang="en-US" altLang="ja-JP" smtClean="0">
                <a:solidFill>
                  <a:srgbClr val="0000FF"/>
                </a:solidFill>
                <a:latin typeface="Courier New" panose="02070309020205020404" pitchFamily="49" charset="0"/>
              </a:rPr>
              <a:t>OR</a:t>
            </a:r>
            <a:r>
              <a:rPr lang="en-US" altLang="ja-JP" smtClean="0">
                <a:solidFill>
                  <a:srgbClr val="0000FF"/>
                </a:solidFill>
              </a:rPr>
              <a:t> conditions: </a:t>
            </a:r>
            <a:r>
              <a:rPr lang="en-US" altLang="ja-JP" smtClean="0">
                <a:solidFill>
                  <a:srgbClr val="0000FF"/>
                </a:solidFill>
                <a:latin typeface="Courier New" panose="02070309020205020404" pitchFamily="49" charset="0"/>
              </a:rPr>
              <a:t>a = value1 OR a = value2 OR a = value3</a:t>
            </a:r>
            <a:r>
              <a:rPr lang="en-US" altLang="ja-JP" smtClean="0">
                <a:solidFill>
                  <a:srgbClr val="0000FF"/>
                </a:solidFill>
              </a:rPr>
              <a:t>. So using </a:t>
            </a:r>
            <a:r>
              <a:rPr lang="en-US" altLang="ja-JP" smtClean="0">
                <a:solidFill>
                  <a:srgbClr val="0000FF"/>
                </a:solidFill>
                <a:latin typeface="Courier New" panose="02070309020205020404" pitchFamily="49" charset="0"/>
              </a:rPr>
              <a:t>IN ( ... )</a:t>
            </a:r>
            <a:r>
              <a:rPr lang="en-US" altLang="ja-JP" smtClean="0">
                <a:solidFill>
                  <a:srgbClr val="0000FF"/>
                </a:solidFill>
              </a:rPr>
              <a:t> has no performance benefits, and it is used for logical simplicity.</a:t>
            </a:r>
            <a:endParaRPr lang="en-US" altLang="ja-JP" smtClean="0">
              <a:solidFill>
                <a:srgbClr val="0000FF"/>
              </a:solidFill>
            </a:endParaRPr>
          </a:p>
          <a:p>
            <a:pPr marL="119380" lvl="1" defTabSz="425450" eaLnBrk="1" hangingPunct="1">
              <a:spcBef>
                <a:spcPct val="0"/>
              </a:spcBef>
              <a:defRPr/>
            </a:pPr>
            <a:r>
              <a:rPr lang="en-US" altLang="ja-JP" smtClean="0">
                <a:solidFill>
                  <a:srgbClr val="0000FF"/>
                </a:solidFill>
              </a:rPr>
              <a:t>Demo: </a:t>
            </a:r>
            <a:r>
              <a:rPr lang="en-US" altLang="ja-JP" smtClean="0">
                <a:solidFill>
                  <a:srgbClr val="0000FF"/>
                </a:solidFill>
                <a:latin typeface="Courier New" panose="02070309020205020404" pitchFamily="49" charset="0"/>
              </a:rPr>
              <a:t>2_in.sql</a:t>
            </a:r>
            <a:endParaRPr lang="en-US" altLang="ja-JP" smtClean="0">
              <a:solidFill>
                <a:srgbClr val="0000FF"/>
              </a:solidFill>
              <a:latin typeface="Courier New" panose="02070309020205020404" pitchFamily="49" charset="0"/>
            </a:endParaRPr>
          </a:p>
          <a:p>
            <a:pPr marL="119380" lvl="1" defTabSz="425450" eaLnBrk="1" hangingPunct="1">
              <a:spcBef>
                <a:spcPct val="0"/>
              </a:spcBef>
              <a:defRPr/>
            </a:pPr>
            <a:r>
              <a:rPr lang="en-US" altLang="ja-JP" smtClean="0">
                <a:solidFill>
                  <a:srgbClr val="0000FF"/>
                </a:solidFill>
              </a:rPr>
              <a:t>Purpose: To illustrate using the </a:t>
            </a:r>
            <a:r>
              <a:rPr lang="en-US" altLang="ja-JP" smtClean="0">
                <a:solidFill>
                  <a:srgbClr val="0000FF"/>
                </a:solidFill>
                <a:latin typeface="Courier New" panose="02070309020205020404" pitchFamily="49" charset="0"/>
              </a:rPr>
              <a:t>IN</a:t>
            </a:r>
            <a:r>
              <a:rPr lang="en-US" altLang="ja-JP" smtClean="0">
                <a:solidFill>
                  <a:srgbClr val="0000FF"/>
                </a:solidFill>
              </a:rPr>
              <a:t> operator.</a:t>
            </a:r>
            <a:endParaRPr lang="en-US" altLang="ja-JP" smtClean="0">
              <a:solidFill>
                <a:srgbClr val="0000FF"/>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5450" eaLnBrk="1" hangingPunct="1">
              <a:spcBef>
                <a:spcPct val="0"/>
              </a:spcBef>
            </a:pPr>
            <a:r>
              <a:rPr lang="en-US" altLang="ja-JP" smtClean="0"/>
              <a:t>The </a:t>
            </a:r>
            <a:r>
              <a:rPr lang="en-US" altLang="ja-JP" smtClean="0">
                <a:latin typeface="Courier New" panose="02070309020205020404" pitchFamily="49" charset="0"/>
              </a:rPr>
              <a:t>LIKE</a:t>
            </a:r>
            <a:r>
              <a:rPr lang="en-US" altLang="ja-JP" smtClean="0"/>
              <a:t> Condition</a:t>
            </a:r>
            <a:endParaRPr lang="en-US" altLang="ja-JP" smtClean="0"/>
          </a:p>
          <a:p>
            <a:pPr marL="119380" lvl="1" defTabSz="425450" eaLnBrk="1" hangingPunct="1">
              <a:spcBef>
                <a:spcPct val="0"/>
              </a:spcBef>
            </a:pPr>
            <a:r>
              <a:rPr lang="en-US" altLang="ja-JP" smtClean="0"/>
              <a:t>You may not always know the exact value to search for. You can select rows that match a character pattern by using the </a:t>
            </a:r>
            <a:r>
              <a:rPr lang="en-US" altLang="ja-JP" smtClean="0">
                <a:solidFill>
                  <a:srgbClr val="FC0128"/>
                </a:solidFill>
                <a:latin typeface="Courier New" panose="02070309020205020404" pitchFamily="49" charset="0"/>
              </a:rPr>
              <a:t>LIKE</a:t>
            </a:r>
            <a:r>
              <a:rPr lang="en-US" altLang="ja-JP" smtClean="0">
                <a:solidFill>
                  <a:srgbClr val="FC0128"/>
                </a:solidFill>
              </a:rPr>
              <a:t> condition</a:t>
            </a:r>
            <a:r>
              <a:rPr lang="en-US" altLang="ja-JP" smtClean="0"/>
              <a:t>. The character pattern-matching operation is referred to as a </a:t>
            </a:r>
            <a:r>
              <a:rPr lang="en-US" altLang="ja-JP" i="1" smtClean="0">
                <a:solidFill>
                  <a:srgbClr val="FC0128"/>
                </a:solidFill>
              </a:rPr>
              <a:t>wildcard </a:t>
            </a:r>
            <a:r>
              <a:rPr lang="en-US" altLang="ja-JP" smtClean="0">
                <a:solidFill>
                  <a:srgbClr val="FC0128"/>
                </a:solidFill>
              </a:rPr>
              <a:t>search</a:t>
            </a:r>
            <a:r>
              <a:rPr lang="en-US" altLang="ja-JP" smtClean="0"/>
              <a:t>. Two symbols can be used to construct the search string. </a:t>
            </a:r>
            <a:endParaRPr lang="en-US" altLang="ja-JP" smtClean="0"/>
          </a:p>
          <a:p>
            <a:pPr marL="119380" lvl="1" defTabSz="425450" eaLnBrk="1" hangingPunct="1">
              <a:spcBef>
                <a:spcPct val="0"/>
              </a:spcBef>
            </a:pPr>
            <a:endParaRPr lang="en-US" altLang="ja-JP" smtClean="0"/>
          </a:p>
          <a:p>
            <a:pPr marL="119380" lvl="1" defTabSz="425450" eaLnBrk="1" hangingPunct="1">
              <a:spcBef>
                <a:spcPct val="0"/>
              </a:spcBef>
            </a:pPr>
            <a:endParaRPr lang="en-US" altLang="ja-JP" smtClean="0"/>
          </a:p>
          <a:p>
            <a:pPr marL="119380" lvl="1" defTabSz="425450" eaLnBrk="1" hangingPunct="1">
              <a:spcBef>
                <a:spcPct val="0"/>
              </a:spcBef>
            </a:pPr>
            <a:endParaRPr lang="en-US" altLang="ja-JP" sz="500" smtClean="0"/>
          </a:p>
          <a:p>
            <a:pPr marL="119380" lvl="1" defTabSz="425450" eaLnBrk="1" hangingPunct="1">
              <a:spcBef>
                <a:spcPct val="0"/>
              </a:spcBef>
            </a:pPr>
            <a:endParaRPr lang="en-US" altLang="ja-JP" smtClean="0"/>
          </a:p>
          <a:p>
            <a:pPr marL="119380" lvl="1" defTabSz="425450" eaLnBrk="1" hangingPunct="1">
              <a:spcBef>
                <a:spcPct val="0"/>
              </a:spcBef>
            </a:pPr>
            <a:endParaRPr lang="en-US" altLang="ja-JP" smtClean="0"/>
          </a:p>
          <a:p>
            <a:pPr marL="119380" lvl="1" defTabSz="425450" eaLnBrk="1" hangingPunct="1">
              <a:spcBef>
                <a:spcPct val="0"/>
              </a:spcBef>
            </a:pPr>
            <a:endParaRPr lang="en-US" altLang="ja-JP" smtClean="0"/>
          </a:p>
          <a:p>
            <a:pPr marL="119380" lvl="1" defTabSz="425450" eaLnBrk="1" hangingPunct="1">
              <a:spcBef>
                <a:spcPct val="0"/>
              </a:spcBef>
            </a:pPr>
            <a:endParaRPr lang="en-US" altLang="ja-JP" smtClean="0"/>
          </a:p>
          <a:p>
            <a:pPr marL="119380" lvl="1" defTabSz="425450" eaLnBrk="1" hangingPunct="1">
              <a:spcBef>
                <a:spcPct val="0"/>
              </a:spcBef>
            </a:pPr>
            <a:r>
              <a:rPr lang="en-US" altLang="ja-JP" smtClean="0"/>
              <a:t>The </a:t>
            </a:r>
            <a:r>
              <a:rPr lang="en-US" altLang="ja-JP" smtClean="0">
                <a:latin typeface="Courier New" panose="02070309020205020404" pitchFamily="49" charset="0"/>
              </a:rPr>
              <a:t>SELECT</a:t>
            </a:r>
            <a:r>
              <a:rPr lang="en-US" altLang="ja-JP" smtClean="0"/>
              <a:t> statement on the slide returns the employee first name from the </a:t>
            </a:r>
            <a:r>
              <a:rPr lang="en-US" altLang="ja-JP" smtClean="0">
                <a:latin typeface="Courier New" panose="02070309020205020404" pitchFamily="49" charset="0"/>
              </a:rPr>
              <a:t>EMPLOYEES</a:t>
            </a:r>
            <a:r>
              <a:rPr lang="en-US" altLang="ja-JP" smtClean="0"/>
              <a:t> table for any employee whose first name begins with an </a:t>
            </a:r>
            <a:r>
              <a:rPr lang="en-US" altLang="ja-JP" i="1" smtClean="0"/>
              <a:t>S</a:t>
            </a:r>
            <a:r>
              <a:rPr lang="en-US" altLang="ja-JP" smtClean="0"/>
              <a:t>. Note the uppercase </a:t>
            </a:r>
            <a:r>
              <a:rPr lang="en-US" altLang="ja-JP" i="1" smtClean="0"/>
              <a:t>S</a:t>
            </a:r>
            <a:r>
              <a:rPr lang="en-US" altLang="ja-JP" smtClean="0"/>
              <a:t>. Names beginning with an </a:t>
            </a:r>
            <a:r>
              <a:rPr lang="en-US" altLang="ja-JP" i="1" smtClean="0"/>
              <a:t>s</a:t>
            </a:r>
            <a:r>
              <a:rPr lang="en-US" altLang="ja-JP" smtClean="0"/>
              <a:t> are not returned. </a:t>
            </a:r>
            <a:endParaRPr lang="en-US" altLang="ja-JP" smtClean="0"/>
          </a:p>
          <a:p>
            <a:pPr marL="119380" lvl="1" defTabSz="425450" eaLnBrk="1" hangingPunct="1">
              <a:spcBef>
                <a:spcPct val="0"/>
              </a:spcBef>
            </a:pPr>
            <a:r>
              <a:rPr lang="en-US" altLang="ja-JP" smtClean="0"/>
              <a:t>The </a:t>
            </a:r>
            <a:r>
              <a:rPr lang="en-US" altLang="ja-JP" smtClean="0">
                <a:latin typeface="Courier New" panose="02070309020205020404" pitchFamily="49" charset="0"/>
              </a:rPr>
              <a:t>LIKE</a:t>
            </a:r>
            <a:r>
              <a:rPr lang="en-US" altLang="ja-JP" smtClean="0"/>
              <a:t> condition can be used as a shortcut for some </a:t>
            </a:r>
            <a:r>
              <a:rPr lang="en-US" altLang="ja-JP" smtClean="0">
                <a:latin typeface="Courier New" panose="02070309020205020404" pitchFamily="49" charset="0"/>
              </a:rPr>
              <a:t>BETWEEN</a:t>
            </a:r>
            <a:r>
              <a:rPr lang="en-US" altLang="ja-JP" smtClean="0"/>
              <a:t> comparisons. The following example displays the last names and hire dates of all employees who joined between January 1995 and December 1995: </a:t>
            </a:r>
            <a:endParaRPr lang="en-US" altLang="ja-JP" smtClean="0">
              <a:latin typeface="Courier New" panose="02070309020205020404" pitchFamily="49" charset="0"/>
            </a:endParaRPr>
          </a:p>
          <a:p>
            <a:pPr marL="119380" lvl="1" defTabSz="425450" eaLnBrk="1" hangingPunct="1">
              <a:spcBef>
                <a:spcPct val="0"/>
              </a:spcBef>
            </a:pPr>
            <a:endParaRPr lang="en-US" altLang="ja-JP" sz="500" b="1" smtClean="0">
              <a:latin typeface="Courier New" panose="02070309020205020404" pitchFamily="49" charset="0"/>
            </a:endParaRPr>
          </a:p>
          <a:p>
            <a:pPr marL="119380" lvl="1" defTabSz="425450" eaLnBrk="1" hangingPunct="1">
              <a:spcBef>
                <a:spcPct val="0"/>
              </a:spcBef>
            </a:pPr>
            <a:r>
              <a:rPr lang="en-US" altLang="ja-JP" b="1" smtClean="0">
                <a:latin typeface="Courier New" panose="02070309020205020404" pitchFamily="49" charset="0"/>
              </a:rPr>
              <a:t>  </a:t>
            </a:r>
            <a:r>
              <a:rPr lang="en-US" altLang="ja-JP" smtClean="0">
                <a:latin typeface="Courier New" panose="02070309020205020404" pitchFamily="49" charset="0"/>
              </a:rPr>
              <a:t>SELECT last_name, hire_date</a:t>
            </a:r>
            <a:endParaRPr lang="en-US" altLang="ja-JP" smtClean="0">
              <a:latin typeface="Courier New" panose="02070309020205020404" pitchFamily="49" charset="0"/>
            </a:endParaRPr>
          </a:p>
          <a:p>
            <a:pPr marL="119380" lvl="1" defTabSz="425450" eaLnBrk="1" hangingPunct="1">
              <a:spcBef>
                <a:spcPct val="0"/>
              </a:spcBef>
            </a:pPr>
            <a:r>
              <a:rPr lang="en-US" altLang="ja-JP" smtClean="0">
                <a:latin typeface="Courier New" panose="02070309020205020404" pitchFamily="49" charset="0"/>
              </a:rPr>
              <a:t>  FROM   employees</a:t>
            </a:r>
            <a:endParaRPr lang="en-US" altLang="ja-JP" smtClean="0">
              <a:latin typeface="Courier New" panose="02070309020205020404" pitchFamily="49" charset="0"/>
            </a:endParaRPr>
          </a:p>
          <a:p>
            <a:pPr marL="119380" lvl="1" defTabSz="425450" eaLnBrk="1" hangingPunct="1">
              <a:spcBef>
                <a:spcPct val="0"/>
              </a:spcBef>
            </a:pPr>
            <a:r>
              <a:rPr lang="en-US" altLang="ja-JP" smtClean="0">
                <a:latin typeface="Courier New" panose="02070309020205020404" pitchFamily="49" charset="0"/>
              </a:rPr>
              <a:t>  WHERE  hire_date LIKE '%95';</a:t>
            </a:r>
            <a:endParaRPr lang="en-US" altLang="ja-JP" smtClean="0">
              <a:latin typeface="Courier New" panose="02070309020205020404" pitchFamily="49" charset="0"/>
            </a:endParaRPr>
          </a:p>
        </p:txBody>
      </p:sp>
      <p:sp>
        <p:nvSpPr>
          <p:cNvPr id="107523" name="Rectangle 3"/>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graphicFrame>
        <p:nvGraphicFramePr>
          <p:cNvPr id="107524" name="Object 2"/>
          <p:cNvGraphicFramePr/>
          <p:nvPr/>
        </p:nvGraphicFramePr>
        <p:xfrm>
          <a:off x="566738" y="5692775"/>
          <a:ext cx="5649912" cy="1012825"/>
        </p:xfrm>
        <a:graphic>
          <a:graphicData uri="http://schemas.openxmlformats.org/presentationml/2006/ole">
            <mc:AlternateContent xmlns:mc="http://schemas.openxmlformats.org/markup-compatibility/2006">
              <mc:Choice xmlns:v="urn:schemas-microsoft-com:vml" Requires="v">
                <p:oleObj spid="_x0000_s1025" name="Document" r:id="rId3" imgW="0" imgH="0" progId="Word.Document.8">
                  <p:embed/>
                </p:oleObj>
              </mc:Choice>
              <mc:Fallback>
                <p:oleObj name="Document" r:id="rId3" imgW="0" imgH="0" progId="Word.Document.8">
                  <p:embed/>
                  <p:pic>
                    <p:nvPicPr>
                      <p:cNvPr id="0" name="任意多边形 1024"/>
                      <p:cNvPicPr/>
                      <p:nvPr/>
                    </p:nvPicPr>
                    <p:blipFill>
                      <a:blip/>
                    </p:blipFill>
                    <p:spPr>
                      <a:xfrm>
                        <a:off x="566738" y="5692775"/>
                        <a:ext cx="5649912" cy="1012825"/>
                      </a:xfrm>
                    </p:spPr>
                  </p:pic>
                </p:oleObj>
              </mc:Fallback>
            </mc:AlternateContent>
          </a:graphicData>
        </a:graphic>
      </p:graphicFrame>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86019" name="Rectangle 3"/>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normAutofit lnSpcReduction="10000"/>
          </a:bodyPr>
          <a:lstStyle/>
          <a:p>
            <a:pPr eaLnBrk="1" hangingPunct="1">
              <a:spcBef>
                <a:spcPct val="0"/>
              </a:spcBef>
              <a:defRPr/>
            </a:pPr>
            <a:r>
              <a:rPr lang="en-US" altLang="ja-JP" smtClean="0"/>
              <a:t>Combining Wildcard Characters</a:t>
            </a:r>
            <a:endParaRPr lang="en-US" altLang="ja-JP" smtClean="0"/>
          </a:p>
          <a:p>
            <a:pPr lvl="1" eaLnBrk="1" hangingPunct="1">
              <a:spcBef>
                <a:spcPct val="0"/>
              </a:spcBef>
              <a:defRPr/>
            </a:pPr>
            <a:r>
              <a:rPr lang="en-US" altLang="ja-JP" smtClean="0"/>
              <a:t>The </a:t>
            </a:r>
            <a:r>
              <a:rPr lang="en-US" altLang="ja-JP" smtClean="0">
                <a:latin typeface="Courier New" panose="02070309020205020404" pitchFamily="49" charset="0"/>
              </a:rPr>
              <a:t>%</a:t>
            </a:r>
            <a:r>
              <a:rPr lang="en-US" altLang="ja-JP" smtClean="0"/>
              <a:t> and </a:t>
            </a:r>
            <a:r>
              <a:rPr lang="en-US" altLang="ja-JP" smtClean="0">
                <a:latin typeface="Courier New" panose="02070309020205020404" pitchFamily="49" charset="0"/>
              </a:rPr>
              <a:t>_</a:t>
            </a:r>
            <a:r>
              <a:rPr lang="en-US" altLang="ja-JP" smtClean="0"/>
              <a:t> symbols can be used in any combination with literal characters. The example on the slide displays the names of all employees whose last names have an </a:t>
            </a:r>
            <a:r>
              <a:rPr lang="en-US" altLang="ja-JP" i="1" smtClean="0"/>
              <a:t>o</a:t>
            </a:r>
            <a:r>
              <a:rPr lang="en-US" altLang="ja-JP" smtClean="0"/>
              <a:t> as the second character.</a:t>
            </a:r>
            <a:endParaRPr lang="en-US" altLang="ja-JP" smtClean="0"/>
          </a:p>
          <a:p>
            <a:pPr eaLnBrk="1" hangingPunct="1">
              <a:spcBef>
                <a:spcPct val="0"/>
              </a:spcBef>
              <a:defRPr/>
            </a:pPr>
            <a:r>
              <a:rPr lang="en-US" altLang="ja-JP" smtClean="0"/>
              <a:t>The </a:t>
            </a:r>
            <a:r>
              <a:rPr lang="en-US" altLang="ja-JP" smtClean="0">
                <a:latin typeface="Courier New" panose="02070309020205020404" pitchFamily="49" charset="0"/>
              </a:rPr>
              <a:t>ESCAPE</a:t>
            </a:r>
            <a:r>
              <a:rPr lang="en-US" altLang="ja-JP" smtClean="0"/>
              <a:t> Option</a:t>
            </a:r>
            <a:endParaRPr lang="en-US" altLang="ja-JP" smtClean="0"/>
          </a:p>
          <a:p>
            <a:pPr lvl="1" eaLnBrk="1" hangingPunct="1">
              <a:spcBef>
                <a:spcPct val="0"/>
              </a:spcBef>
              <a:defRPr/>
            </a:pPr>
            <a:r>
              <a:rPr lang="en-US" altLang="ja-JP" smtClean="0"/>
              <a:t>When you need to have an exact match for the actual </a:t>
            </a:r>
            <a:r>
              <a:rPr lang="en-US" altLang="ja-JP" i="1" smtClean="0"/>
              <a:t>%</a:t>
            </a:r>
            <a:r>
              <a:rPr lang="en-US" altLang="ja-JP" smtClean="0"/>
              <a:t> and </a:t>
            </a:r>
            <a:r>
              <a:rPr lang="en-US" altLang="ja-JP" i="1" smtClean="0"/>
              <a:t>_</a:t>
            </a:r>
            <a:r>
              <a:rPr lang="en-US" altLang="ja-JP" smtClean="0"/>
              <a:t> characters, use the </a:t>
            </a:r>
            <a:r>
              <a:rPr lang="en-US" altLang="ja-JP" smtClean="0">
                <a:solidFill>
                  <a:srgbClr val="FC0128"/>
                </a:solidFill>
                <a:latin typeface="Courier New" panose="02070309020205020404" pitchFamily="49" charset="0"/>
              </a:rPr>
              <a:t>ESCAPE</a:t>
            </a:r>
            <a:r>
              <a:rPr lang="en-US" altLang="ja-JP" smtClean="0">
                <a:solidFill>
                  <a:srgbClr val="FC0128"/>
                </a:solidFill>
              </a:rPr>
              <a:t> option</a:t>
            </a:r>
            <a:r>
              <a:rPr lang="en-US" altLang="ja-JP" smtClean="0"/>
              <a:t>. This option specifies what the escape character is. If you want to search for strings that contain ‘SA_’, you can use the following SQL statement:</a:t>
            </a:r>
            <a:endParaRPr lang="en-US" altLang="ja-JP" smtClean="0"/>
          </a:p>
          <a:p>
            <a:pPr lvl="1" eaLnBrk="1" hangingPunct="1">
              <a:spcBef>
                <a:spcPct val="0"/>
              </a:spcBef>
              <a:defRPr/>
            </a:pPr>
            <a:r>
              <a:rPr lang="en-US" altLang="ja-JP" smtClean="0">
                <a:latin typeface="Courier New" panose="02070309020205020404" pitchFamily="49" charset="0"/>
              </a:rPr>
              <a:t>  </a:t>
            </a:r>
            <a:endParaRPr lang="en-US" altLang="ja-JP" smtClean="0"/>
          </a:p>
          <a:p>
            <a:pPr lvl="1" eaLnBrk="1" hangingPunct="1">
              <a:spcBef>
                <a:spcPct val="0"/>
              </a:spcBef>
              <a:defRPr/>
            </a:pPr>
            <a:r>
              <a:rPr lang="en-US" altLang="ja-JP" smtClean="0">
                <a:latin typeface="Courier New" panose="02070309020205020404" pitchFamily="49" charset="0"/>
              </a:rPr>
              <a:t>  SELECT employee_id, last_name, job_id</a:t>
            </a:r>
            <a:endParaRPr lang="en-US" altLang="ja-JP" smtClean="0">
              <a:latin typeface="Courier New" panose="02070309020205020404" pitchFamily="49" charset="0"/>
            </a:endParaRPr>
          </a:p>
          <a:p>
            <a:pPr lvl="1" eaLnBrk="1" hangingPunct="1">
              <a:spcBef>
                <a:spcPct val="0"/>
              </a:spcBef>
              <a:defRPr/>
            </a:pPr>
            <a:r>
              <a:rPr lang="en-US" altLang="ja-JP" smtClean="0">
                <a:latin typeface="Courier New" panose="02070309020205020404" pitchFamily="49" charset="0"/>
              </a:rPr>
              <a:t>  FROM   employees</a:t>
            </a:r>
            <a:endParaRPr lang="en-US" altLang="ja-JP" smtClean="0">
              <a:latin typeface="Courier New" panose="02070309020205020404" pitchFamily="49" charset="0"/>
            </a:endParaRPr>
          </a:p>
          <a:p>
            <a:pPr lvl="1" eaLnBrk="1" hangingPunct="1">
              <a:spcBef>
                <a:spcPct val="0"/>
              </a:spcBef>
              <a:defRPr/>
            </a:pPr>
            <a:r>
              <a:rPr lang="en-US" altLang="ja-JP" smtClean="0">
                <a:latin typeface="Courier New" panose="02070309020205020404" pitchFamily="49" charset="0"/>
              </a:rPr>
              <a:t>  WHERE  job_id LIKE '%SA\_%' ESCAPE '\';</a:t>
            </a:r>
            <a:endParaRPr lang="en-US" altLang="ja-JP" smtClean="0">
              <a:latin typeface="Courier New" panose="02070309020205020404" pitchFamily="49" charset="0"/>
            </a:endParaRPr>
          </a:p>
          <a:p>
            <a:pPr lvl="1" eaLnBrk="1" hangingPunct="1">
              <a:spcBef>
                <a:spcPct val="0"/>
              </a:spcBef>
              <a:defRPr/>
            </a:pPr>
            <a:endParaRPr lang="en-US" altLang="ja-JP" smtClean="0">
              <a:latin typeface="Courier New" panose="02070309020205020404" pitchFamily="49" charset="0"/>
            </a:endParaRPr>
          </a:p>
          <a:p>
            <a:pPr lvl="1" eaLnBrk="1" hangingPunct="1">
              <a:spcBef>
                <a:spcPct val="0"/>
              </a:spcBef>
              <a:defRPr/>
            </a:pPr>
            <a:r>
              <a:rPr lang="en-US" altLang="ja-JP" smtClean="0">
                <a:latin typeface="Courier New" panose="02070309020205020404" pitchFamily="49" charset="0"/>
              </a:rPr>
              <a:t>  </a:t>
            </a:r>
            <a:endParaRPr lang="en-US" altLang="ja-JP" smtClean="0">
              <a:latin typeface="Courier New" panose="02070309020205020404" pitchFamily="49" charset="0"/>
            </a:endParaRPr>
          </a:p>
          <a:p>
            <a:pPr lvl="1" eaLnBrk="1" hangingPunct="1">
              <a:spcBef>
                <a:spcPct val="0"/>
              </a:spcBef>
              <a:defRPr/>
            </a:pPr>
            <a:endParaRPr lang="en-US" altLang="ja-JP" smtClean="0">
              <a:latin typeface="Courier New" panose="02070309020205020404" pitchFamily="49" charset="0"/>
            </a:endParaRPr>
          </a:p>
          <a:p>
            <a:pPr lvl="1" eaLnBrk="1" hangingPunct="1">
              <a:spcBef>
                <a:spcPct val="0"/>
              </a:spcBef>
              <a:defRPr/>
            </a:pPr>
            <a:endParaRPr lang="en-US" altLang="ja-JP" smtClean="0">
              <a:latin typeface="Courier New" panose="02070309020205020404" pitchFamily="49" charset="0"/>
            </a:endParaRPr>
          </a:p>
          <a:p>
            <a:pPr lvl="1" eaLnBrk="1" hangingPunct="1">
              <a:spcBef>
                <a:spcPct val="0"/>
              </a:spcBef>
              <a:defRPr/>
            </a:pPr>
            <a:endParaRPr lang="en-US" altLang="ja-JP" smtClean="0"/>
          </a:p>
          <a:p>
            <a:pPr lvl="1" eaLnBrk="1" hangingPunct="1">
              <a:spcBef>
                <a:spcPct val="0"/>
              </a:spcBef>
              <a:defRPr/>
            </a:pPr>
            <a:endParaRPr lang="en-US" altLang="ja-JP" smtClean="0"/>
          </a:p>
          <a:p>
            <a:pPr lvl="1" eaLnBrk="1" hangingPunct="1">
              <a:spcBef>
                <a:spcPct val="0"/>
              </a:spcBef>
              <a:defRPr/>
            </a:pPr>
            <a:endParaRPr lang="en-US" altLang="ja-JP" smtClean="0"/>
          </a:p>
          <a:p>
            <a:pPr lvl="1" eaLnBrk="1" hangingPunct="1">
              <a:spcBef>
                <a:spcPct val="0"/>
              </a:spcBef>
              <a:defRPr/>
            </a:pPr>
            <a:r>
              <a:rPr lang="en-US" altLang="ja-JP" smtClean="0"/>
              <a:t>The </a:t>
            </a:r>
            <a:r>
              <a:rPr lang="en-US" altLang="ja-JP" smtClean="0">
                <a:latin typeface="Courier New" panose="02070309020205020404" pitchFamily="49" charset="0"/>
              </a:rPr>
              <a:t>ESCAPE</a:t>
            </a:r>
            <a:r>
              <a:rPr lang="en-US" altLang="ja-JP" smtClean="0"/>
              <a:t> option identifies the backslash (\) as the escape character. In the pattern, the escape character precedes the underscore (_). This causes the Oracle Server to interpret the underscore literally. </a:t>
            </a:r>
            <a:endParaRPr lang="en-US" altLang="ja-JP" smtClean="0"/>
          </a:p>
        </p:txBody>
      </p:sp>
      <p:pic>
        <p:nvPicPr>
          <p:cNvPr id="1085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6886575"/>
            <a:ext cx="5405437"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5450" eaLnBrk="1" hangingPunct="1">
              <a:spcBef>
                <a:spcPct val="0"/>
              </a:spcBef>
            </a:pPr>
            <a:r>
              <a:rPr lang="en-US" altLang="ja-JP" smtClean="0"/>
              <a:t>The </a:t>
            </a:r>
            <a:r>
              <a:rPr lang="en-US" altLang="ja-JP" smtClean="0">
                <a:latin typeface="Courier New" panose="02070309020205020404" pitchFamily="49" charset="0"/>
              </a:rPr>
              <a:t>NULL</a:t>
            </a:r>
            <a:r>
              <a:rPr lang="en-US" altLang="ja-JP" smtClean="0"/>
              <a:t> Conditions</a:t>
            </a:r>
            <a:endParaRPr lang="en-US" altLang="ja-JP" smtClean="0"/>
          </a:p>
          <a:p>
            <a:pPr marL="119380" lvl="1" defTabSz="425450" eaLnBrk="1" hangingPunct="1">
              <a:spcBef>
                <a:spcPct val="0"/>
              </a:spcBef>
            </a:pPr>
            <a:r>
              <a:rPr lang="en-US" altLang="ja-JP" smtClean="0"/>
              <a:t>The </a:t>
            </a:r>
            <a:r>
              <a:rPr lang="en-US" altLang="ja-JP" smtClean="0">
                <a:solidFill>
                  <a:srgbClr val="FC0128"/>
                </a:solidFill>
                <a:latin typeface="Courier New" panose="02070309020205020404" pitchFamily="49" charset="0"/>
              </a:rPr>
              <a:t>NULL</a:t>
            </a:r>
            <a:r>
              <a:rPr lang="en-US" altLang="ja-JP" smtClean="0">
                <a:solidFill>
                  <a:srgbClr val="FC0128"/>
                </a:solidFill>
              </a:rPr>
              <a:t> conditions</a:t>
            </a:r>
            <a:r>
              <a:rPr lang="en-US" altLang="ja-JP" smtClean="0"/>
              <a:t> include the </a:t>
            </a:r>
            <a:r>
              <a:rPr lang="en-US" altLang="ja-JP" smtClean="0">
                <a:solidFill>
                  <a:srgbClr val="FC0128"/>
                </a:solidFill>
                <a:latin typeface="Courier New" panose="02070309020205020404" pitchFamily="49" charset="0"/>
              </a:rPr>
              <a:t>IS NULL</a:t>
            </a:r>
            <a:r>
              <a:rPr lang="en-US" altLang="ja-JP" smtClean="0">
                <a:solidFill>
                  <a:srgbClr val="FC0128"/>
                </a:solidFill>
              </a:rPr>
              <a:t> condition </a:t>
            </a:r>
            <a:r>
              <a:rPr lang="en-US" altLang="ja-JP" smtClean="0"/>
              <a:t>and the </a:t>
            </a:r>
            <a:r>
              <a:rPr lang="en-US" altLang="ja-JP" smtClean="0">
                <a:solidFill>
                  <a:srgbClr val="FC0128"/>
                </a:solidFill>
                <a:latin typeface="Courier New" panose="02070309020205020404" pitchFamily="49" charset="0"/>
              </a:rPr>
              <a:t>IS NOT NULL</a:t>
            </a:r>
            <a:r>
              <a:rPr lang="en-US" altLang="ja-JP" smtClean="0">
                <a:solidFill>
                  <a:srgbClr val="FC0128"/>
                </a:solidFill>
              </a:rPr>
              <a:t> condition</a:t>
            </a:r>
            <a:r>
              <a:rPr lang="en-US" altLang="ja-JP" smtClean="0"/>
              <a:t>.</a:t>
            </a:r>
            <a:endParaRPr lang="en-US" altLang="ja-JP" smtClean="0"/>
          </a:p>
          <a:p>
            <a:pPr marL="119380" lvl="1" defTabSz="425450" eaLnBrk="1" hangingPunct="1">
              <a:spcBef>
                <a:spcPct val="0"/>
              </a:spcBef>
            </a:pPr>
            <a:r>
              <a:rPr lang="en-US" altLang="ja-JP" smtClean="0"/>
              <a:t>The </a:t>
            </a:r>
            <a:r>
              <a:rPr lang="en-US" altLang="ja-JP" smtClean="0">
                <a:latin typeface="Courier New" panose="02070309020205020404" pitchFamily="49" charset="0"/>
              </a:rPr>
              <a:t>IS NULL</a:t>
            </a:r>
            <a:r>
              <a:rPr lang="en-US" altLang="ja-JP" smtClean="0"/>
              <a:t> condition tests for nulls. A null value means the value is unavailable, unassigned, unknown, or inapplicable. Therefore, you cannot test with = because a null cannot be equal or unequal to any value. The slide example retrieves the last names and managers of all employees who do not have a manager.</a:t>
            </a:r>
            <a:endParaRPr lang="en-US" altLang="ja-JP" smtClean="0"/>
          </a:p>
          <a:p>
            <a:pPr marL="119380" lvl="1" defTabSz="425450" eaLnBrk="1" hangingPunct="1">
              <a:spcBef>
                <a:spcPct val="0"/>
              </a:spcBef>
            </a:pPr>
            <a:r>
              <a:rPr lang="en-US" altLang="ja-JP" smtClean="0"/>
              <a:t>For another example, to display last name, job ID, and commission for all employees who are NOT entitled to get a commission, use the following SQL statement:</a:t>
            </a:r>
            <a:endParaRPr lang="en-US" altLang="ja-JP" smtClean="0"/>
          </a:p>
          <a:p>
            <a:pPr marL="119380" lvl="1" defTabSz="425450" eaLnBrk="1" hangingPunct="1">
              <a:spcBef>
                <a:spcPct val="0"/>
              </a:spcBef>
            </a:pPr>
            <a:endParaRPr lang="en-US" altLang="ja-JP" sz="500" smtClean="0"/>
          </a:p>
          <a:p>
            <a:pPr marL="119380" lvl="1" defTabSz="425450" eaLnBrk="1" hangingPunct="1">
              <a:spcBef>
                <a:spcPct val="0"/>
              </a:spcBef>
            </a:pPr>
            <a:r>
              <a:rPr lang="en-US" altLang="ja-JP" smtClean="0">
                <a:latin typeface="Courier New" panose="02070309020205020404" pitchFamily="49" charset="0"/>
              </a:rPr>
              <a:t>  SELECT last_name, job_id, commission_pct</a:t>
            </a:r>
            <a:endParaRPr lang="en-US" altLang="ja-JP" smtClean="0">
              <a:latin typeface="Courier New" panose="02070309020205020404" pitchFamily="49" charset="0"/>
            </a:endParaRPr>
          </a:p>
          <a:p>
            <a:pPr marL="119380" lvl="1" defTabSz="425450" eaLnBrk="1" hangingPunct="1">
              <a:spcBef>
                <a:spcPct val="0"/>
              </a:spcBef>
            </a:pPr>
            <a:r>
              <a:rPr lang="en-US" altLang="ja-JP" smtClean="0">
                <a:latin typeface="Courier New" panose="02070309020205020404" pitchFamily="49" charset="0"/>
              </a:rPr>
              <a:t>  FROM   employees</a:t>
            </a:r>
            <a:endParaRPr lang="en-US" altLang="ja-JP" smtClean="0">
              <a:latin typeface="Courier New" panose="02070309020205020404" pitchFamily="49" charset="0"/>
            </a:endParaRPr>
          </a:p>
          <a:p>
            <a:pPr marL="119380" lvl="1" defTabSz="425450" eaLnBrk="1" hangingPunct="1">
              <a:spcBef>
                <a:spcPct val="0"/>
              </a:spcBef>
            </a:pPr>
            <a:r>
              <a:rPr lang="en-US" altLang="ja-JP" smtClean="0">
                <a:latin typeface="Courier New" panose="02070309020205020404" pitchFamily="49" charset="0"/>
              </a:rPr>
              <a:t>  WHERE  commission_pct IS NULL;</a:t>
            </a:r>
            <a:endParaRPr lang="en-US" altLang="ja-JP" smtClean="0">
              <a:latin typeface="Courier New" panose="02070309020205020404" pitchFamily="49" charset="0"/>
            </a:endParaRPr>
          </a:p>
          <a:p>
            <a:pPr marL="119380" lvl="1" defTabSz="425450" eaLnBrk="1" hangingPunct="1">
              <a:spcBef>
                <a:spcPct val="0"/>
              </a:spcBef>
            </a:pPr>
            <a:endParaRPr lang="en-US" altLang="ja-JP" smtClean="0">
              <a:latin typeface="Courier New" panose="02070309020205020404" pitchFamily="49" charset="0"/>
            </a:endParaRPr>
          </a:p>
          <a:p>
            <a:pPr marL="119380" lvl="1" defTabSz="425450" eaLnBrk="1" hangingPunct="1">
              <a:spcBef>
                <a:spcPct val="0"/>
              </a:spcBef>
            </a:pPr>
            <a:r>
              <a:rPr lang="en-US" altLang="ja-JP" smtClean="0">
                <a:latin typeface="Courier New" panose="02070309020205020404" pitchFamily="49" charset="0"/>
              </a:rPr>
              <a:t>  </a:t>
            </a:r>
            <a:endParaRPr lang="en-US" altLang="ja-JP" smtClean="0">
              <a:latin typeface="Courier New" panose="02070309020205020404" pitchFamily="49" charset="0"/>
            </a:endParaRPr>
          </a:p>
        </p:txBody>
      </p:sp>
      <p:sp>
        <p:nvSpPr>
          <p:cNvPr id="109571" name="Rectangle 3"/>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09572" name="Text Box 4"/>
          <p:cNvSpPr txBox="1">
            <a:spLocks noChangeArrowheads="1"/>
          </p:cNvSpPr>
          <p:nvPr/>
        </p:nvSpPr>
        <p:spPr bwMode="auto">
          <a:xfrm>
            <a:off x="769938" y="7408863"/>
            <a:ext cx="349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55" tIns="12155" rIns="12155" bIns="12155">
            <a:spAutoFit/>
          </a:bodyPr>
          <a:lstStyle>
            <a:lvl1pPr defTabSz="787400">
              <a:defRPr>
                <a:solidFill>
                  <a:schemeClr val="tx1"/>
                </a:solidFill>
                <a:latin typeface="Arial" panose="020B0604020202020204" pitchFamily="34" charset="0"/>
                <a:ea typeface="宋体" panose="02010600030101010101" pitchFamily="2" charset="-122"/>
              </a:defRPr>
            </a:lvl1pPr>
            <a:lvl2pPr marL="742950" indent="-285750" defTabSz="787400">
              <a:defRPr>
                <a:solidFill>
                  <a:schemeClr val="tx1"/>
                </a:solidFill>
                <a:latin typeface="Arial" panose="020B0604020202020204" pitchFamily="34" charset="0"/>
                <a:ea typeface="宋体" panose="02010600030101010101" pitchFamily="2" charset="-122"/>
              </a:defRPr>
            </a:lvl2pPr>
            <a:lvl3pPr marL="1143000" indent="-228600" defTabSz="787400">
              <a:defRPr>
                <a:solidFill>
                  <a:schemeClr val="tx1"/>
                </a:solidFill>
                <a:latin typeface="Arial" panose="020B0604020202020204" pitchFamily="34" charset="0"/>
                <a:ea typeface="宋体" panose="02010600030101010101" pitchFamily="2" charset="-122"/>
              </a:defRPr>
            </a:lvl3pPr>
            <a:lvl4pPr marL="1600200" indent="-228600" defTabSz="787400">
              <a:defRPr>
                <a:solidFill>
                  <a:schemeClr val="tx1"/>
                </a:solidFill>
                <a:latin typeface="Arial" panose="020B0604020202020204" pitchFamily="34" charset="0"/>
                <a:ea typeface="宋体" panose="02010600030101010101" pitchFamily="2" charset="-122"/>
              </a:defRPr>
            </a:lvl4pPr>
            <a:lvl5pPr marL="2057400" indent="-228600" defTabSz="787400">
              <a:defRPr>
                <a:solidFill>
                  <a:schemeClr val="tx1"/>
                </a:solidFill>
                <a:latin typeface="Arial" panose="020B0604020202020204" pitchFamily="34" charset="0"/>
                <a:ea typeface="宋体" panose="02010600030101010101" pitchFamily="2" charset="-122"/>
              </a:defRPr>
            </a:lvl5pPr>
            <a:lvl6pPr marL="25146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000000"/>
              </a:buClr>
            </a:pPr>
            <a:r>
              <a:rPr lang="ja-JP" altLang="en-US" sz="2300" b="1">
                <a:ea typeface="MS PGothic" panose="020B0600070205080204" pitchFamily="34" charset="-128"/>
              </a:rPr>
              <a:t>…</a:t>
            </a:r>
            <a:endParaRPr lang="ja-JP" altLang="en-US" sz="2300" b="1">
              <a:ea typeface="MS PGothic" panose="020B0600070205080204" pitchFamily="34" charset="-128"/>
            </a:endParaRPr>
          </a:p>
        </p:txBody>
      </p:sp>
      <p:pic>
        <p:nvPicPr>
          <p:cNvPr id="1095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6934200"/>
            <a:ext cx="54038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095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25" y="7770813"/>
            <a:ext cx="5586413"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normAutofit/>
          </a:bodyPr>
          <a:lstStyle/>
          <a:p>
            <a:pPr eaLnBrk="1" hangingPunct="1">
              <a:defRPr/>
            </a:pPr>
            <a:r>
              <a:rPr lang="en-US" altLang="ja-JP" smtClean="0"/>
              <a:t>Selecting All Columns of All Rows</a:t>
            </a:r>
            <a:endParaRPr lang="en-US" altLang="ja-JP" smtClean="0"/>
          </a:p>
          <a:p>
            <a:pPr lvl="1" eaLnBrk="1" hangingPunct="1">
              <a:defRPr/>
            </a:pPr>
            <a:r>
              <a:rPr lang="en-US" altLang="ja-JP" smtClean="0"/>
              <a:t>You can display all columns of data in a table by following the </a:t>
            </a:r>
            <a:r>
              <a:rPr lang="en-US" altLang="ja-JP" smtClean="0">
                <a:latin typeface="Courier New" panose="02070309020205020404" pitchFamily="49" charset="0"/>
              </a:rPr>
              <a:t>SELECT</a:t>
            </a:r>
            <a:r>
              <a:rPr lang="en-US" altLang="ja-JP" smtClean="0"/>
              <a:t> keyword with an asterisk (</a:t>
            </a:r>
            <a:r>
              <a:rPr lang="en-US" altLang="ja-JP" smtClean="0">
                <a:latin typeface="Courier New" panose="02070309020205020404" pitchFamily="49" charset="0"/>
              </a:rPr>
              <a:t>*</a:t>
            </a:r>
            <a:r>
              <a:rPr lang="en-US" altLang="ja-JP" smtClean="0"/>
              <a:t>). In the example on the slide, the department table contains four columns: </a:t>
            </a:r>
            <a:r>
              <a:rPr lang="en-US" altLang="ja-JP" smtClean="0">
                <a:latin typeface="Courier New" panose="02070309020205020404" pitchFamily="49" charset="0"/>
              </a:rPr>
              <a:t>DEPARTMENT_ID</a:t>
            </a:r>
            <a:r>
              <a:rPr lang="en-US" altLang="ja-JP" smtClean="0"/>
              <a:t>, </a:t>
            </a:r>
            <a:r>
              <a:rPr lang="en-US" altLang="ja-JP" smtClean="0">
                <a:latin typeface="Courier New" panose="02070309020205020404" pitchFamily="49" charset="0"/>
              </a:rPr>
              <a:t>DEPARTMENT_NAME</a:t>
            </a:r>
            <a:r>
              <a:rPr lang="en-US" altLang="ja-JP" smtClean="0"/>
              <a:t>, </a:t>
            </a:r>
            <a:r>
              <a:rPr lang="en-US" altLang="ja-JP" smtClean="0">
                <a:latin typeface="Courier New" panose="02070309020205020404" pitchFamily="49" charset="0"/>
              </a:rPr>
              <a:t>MANAGER_ID</a:t>
            </a:r>
            <a:r>
              <a:rPr lang="en-US" altLang="ja-JP" smtClean="0"/>
              <a:t>, and </a:t>
            </a:r>
            <a:r>
              <a:rPr lang="en-US" altLang="ja-JP" smtClean="0">
                <a:latin typeface="Courier New" panose="02070309020205020404" pitchFamily="49" charset="0"/>
              </a:rPr>
              <a:t>LOCATION_ID</a:t>
            </a:r>
            <a:r>
              <a:rPr lang="en-US" altLang="ja-JP" smtClean="0"/>
              <a:t>. The table contains seven rows, one for each department. </a:t>
            </a:r>
            <a:endParaRPr lang="en-US" altLang="ja-JP" smtClean="0"/>
          </a:p>
          <a:p>
            <a:pPr lvl="1" eaLnBrk="1" hangingPunct="1">
              <a:defRPr/>
            </a:pPr>
            <a:r>
              <a:rPr lang="en-US" altLang="ja-JP" smtClean="0">
                <a:solidFill>
                  <a:srgbClr val="000000"/>
                </a:solidFill>
              </a:rPr>
              <a:t>You can also display all columns in the table by listing all the columns after the </a:t>
            </a:r>
            <a:r>
              <a:rPr lang="en-US" altLang="ja-JP" smtClean="0">
                <a:solidFill>
                  <a:srgbClr val="000000"/>
                </a:solidFill>
                <a:latin typeface="Courier New" panose="02070309020205020404" pitchFamily="49" charset="0"/>
              </a:rPr>
              <a:t>SELECT</a:t>
            </a:r>
            <a:r>
              <a:rPr lang="en-US" altLang="ja-JP" smtClean="0">
                <a:solidFill>
                  <a:srgbClr val="000000"/>
                </a:solidFill>
              </a:rPr>
              <a:t> keyword. For example, the following SQL statement, like the example on the slide, displays all columns and all rows of the </a:t>
            </a:r>
            <a:r>
              <a:rPr lang="en-US" altLang="ja-JP" smtClean="0">
                <a:solidFill>
                  <a:srgbClr val="000000"/>
                </a:solidFill>
                <a:latin typeface="Courier New" panose="02070309020205020404" pitchFamily="49" charset="0"/>
              </a:rPr>
              <a:t>DEPARTMENTS</a:t>
            </a:r>
            <a:r>
              <a:rPr lang="en-US" altLang="ja-JP" smtClean="0">
                <a:solidFill>
                  <a:srgbClr val="000000"/>
                </a:solidFill>
              </a:rPr>
              <a:t> table:</a:t>
            </a:r>
            <a:endParaRPr lang="en-US" altLang="ja-JP" smtClean="0">
              <a:solidFill>
                <a:srgbClr val="000000"/>
              </a:solidFill>
            </a:endParaRPr>
          </a:p>
          <a:p>
            <a:pPr lvl="1" eaLnBrk="1" hangingPunct="1">
              <a:defRPr/>
            </a:pPr>
            <a:endParaRPr lang="en-US" altLang="ja-JP" sz="500" smtClean="0">
              <a:solidFill>
                <a:srgbClr val="000000"/>
              </a:solidFill>
            </a:endParaRPr>
          </a:p>
          <a:p>
            <a:pPr eaLnBrk="1" hangingPunct="1">
              <a:spcBef>
                <a:spcPct val="0"/>
              </a:spcBef>
              <a:defRPr/>
            </a:pPr>
            <a:r>
              <a:rPr lang="en-US" altLang="ja-JP" b="1" smtClean="0">
                <a:latin typeface="Courier New" panose="02070309020205020404" pitchFamily="49" charset="0"/>
              </a:rPr>
              <a:t>   SELECT  department_id, department_name, manager_id, location_id</a:t>
            </a:r>
            <a:endParaRPr lang="en-US" altLang="ja-JP" b="1" smtClean="0">
              <a:latin typeface="Courier New" panose="02070309020205020404" pitchFamily="49" charset="0"/>
            </a:endParaRPr>
          </a:p>
          <a:p>
            <a:pPr eaLnBrk="1" hangingPunct="1">
              <a:spcBef>
                <a:spcPct val="0"/>
              </a:spcBef>
              <a:defRPr/>
            </a:pPr>
            <a:r>
              <a:rPr lang="en-US" altLang="ja-JP" b="1" smtClean="0">
                <a:latin typeface="Courier New" panose="02070309020205020404" pitchFamily="49" charset="0"/>
              </a:rPr>
              <a:t>   FROM    departments;</a:t>
            </a:r>
            <a:endParaRPr lang="en-US" altLang="ja-JP" b="1" smtClean="0">
              <a:solidFill>
                <a:srgbClr val="000000"/>
              </a:solidFill>
            </a:endParaRPr>
          </a:p>
          <a:p>
            <a:pPr lvl="1" eaLnBrk="1" hangingPunct="1">
              <a:defRPr/>
            </a:pPr>
            <a:endParaRPr lang="en-US" altLang="ja-JP" smtClean="0">
              <a:solidFill>
                <a:srgbClr val="000000"/>
              </a:solidFill>
            </a:endParaRPr>
          </a:p>
          <a:p>
            <a:pPr lvl="1" eaLnBrk="1" hangingPunct="1">
              <a:defRPr/>
            </a:pPr>
            <a:endParaRPr lang="en-US" altLang="ja-JP" smtClean="0">
              <a:solidFill>
                <a:srgbClr val="000000"/>
              </a:solidFill>
            </a:endParaRPr>
          </a:p>
          <a:p>
            <a:pPr lvl="1" eaLnBrk="1" hangingPunct="1">
              <a:defRPr/>
            </a:pPr>
            <a:endParaRPr lang="en-US" altLang="ja-JP" b="1" smtClean="0">
              <a:solidFill>
                <a:schemeClr val="accent2"/>
              </a:solidFill>
              <a:latin typeface="Arial" panose="020B0604020202020204" pitchFamily="34" charset="0"/>
            </a:endParaRPr>
          </a:p>
          <a:p>
            <a:pPr lvl="1" eaLnBrk="1" hangingPunct="1">
              <a:defRPr/>
            </a:pPr>
            <a:endParaRPr lang="en-US" altLang="ja-JP" b="1" smtClean="0">
              <a:solidFill>
                <a:schemeClr val="accent2"/>
              </a:solidFill>
              <a:latin typeface="Arial" panose="020B0604020202020204" pitchFamily="34" charset="0"/>
            </a:endParaRPr>
          </a:p>
          <a:p>
            <a:pPr lvl="1" eaLnBrk="1" hangingPunct="1">
              <a:defRPr/>
            </a:pPr>
            <a:endParaRPr lang="en-US" altLang="ja-JP" b="1" smtClean="0">
              <a:solidFill>
                <a:schemeClr val="accent2"/>
              </a:solidFill>
              <a:latin typeface="Arial" panose="020B0604020202020204" pitchFamily="34" charset="0"/>
            </a:endParaRPr>
          </a:p>
          <a:p>
            <a:pPr lvl="1" eaLnBrk="1" hangingPunct="1">
              <a:defRPr/>
            </a:pPr>
            <a:endParaRPr lang="en-US" altLang="ja-JP" b="1" smtClean="0">
              <a:solidFill>
                <a:schemeClr val="accent2"/>
              </a:solidFill>
              <a:latin typeface="Arial" panose="020B0604020202020204" pitchFamily="34" charset="0"/>
            </a:endParaRPr>
          </a:p>
          <a:p>
            <a:pPr lvl="1" eaLnBrk="1" hangingPunct="1">
              <a:defRPr/>
            </a:pPr>
            <a:r>
              <a:rPr lang="en-US" altLang="ja-JP" b="1" smtClean="0">
                <a:solidFill>
                  <a:srgbClr val="0000FF"/>
                </a:solidFill>
                <a:latin typeface="Arial" panose="020B0604020202020204" pitchFamily="34" charset="0"/>
              </a:rPr>
              <a:t>Instructor Note</a:t>
            </a:r>
            <a:r>
              <a:rPr lang="en-US" altLang="ja-JP" smtClean="0">
                <a:solidFill>
                  <a:srgbClr val="0000FF"/>
                </a:solidFill>
              </a:rPr>
              <a:t> </a:t>
            </a:r>
            <a:endParaRPr lang="en-US" altLang="ja-JP" b="1" smtClean="0">
              <a:solidFill>
                <a:srgbClr val="0000FF"/>
              </a:solidFill>
              <a:latin typeface="Arial" panose="020B0604020202020204" pitchFamily="34" charset="0"/>
            </a:endParaRPr>
          </a:p>
          <a:p>
            <a:pPr lvl="2" eaLnBrk="1" hangingPunct="1">
              <a:defRPr/>
            </a:pPr>
            <a:r>
              <a:rPr lang="en-US" altLang="ja-JP" smtClean="0">
                <a:solidFill>
                  <a:srgbClr val="0000FF"/>
                </a:solidFill>
              </a:rPr>
              <a:t>Let the students know that details of all the tables are given in Appendix B.</a:t>
            </a:r>
            <a:endParaRPr lang="en-US" altLang="ja-JP" smtClean="0">
              <a:solidFill>
                <a:srgbClr val="0000FF"/>
              </a:solidFill>
            </a:endParaRPr>
          </a:p>
        </p:txBody>
      </p:sp>
      <p:sp>
        <p:nvSpPr>
          <p:cNvPr id="92163" name="Rectangle 3"/>
          <p:cNvSpPr>
            <a:spLocks noGrp="1" noRot="1" noChangeAspect="1" noChangeArrowheads="1" noTextEdit="1"/>
          </p:cNvSpPr>
          <p:nvPr>
            <p:ph type="sldImg"/>
          </p:nvPr>
        </p:nvSpPr>
        <p:spPr bwMode="auto">
          <a:xfrm>
            <a:off x="485775" y="153988"/>
            <a:ext cx="5884863" cy="441325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10595"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ja-JP" smtClean="0"/>
              <a:t>Logical Conditions</a:t>
            </a:r>
            <a:endParaRPr lang="en-US" altLang="ja-JP" smtClean="0"/>
          </a:p>
          <a:p>
            <a:pPr lvl="1" eaLnBrk="1" hangingPunct="1">
              <a:spcBef>
                <a:spcPct val="0"/>
              </a:spcBef>
            </a:pPr>
            <a:r>
              <a:rPr lang="en-US" altLang="ja-JP" smtClean="0"/>
              <a:t>A </a:t>
            </a:r>
            <a:r>
              <a:rPr lang="en-US" altLang="ja-JP" smtClean="0">
                <a:solidFill>
                  <a:srgbClr val="FC0128"/>
                </a:solidFill>
              </a:rPr>
              <a:t>logical condition</a:t>
            </a:r>
            <a:r>
              <a:rPr lang="en-US" altLang="ja-JP" smtClean="0"/>
              <a:t> combines the result of two component conditions to produce a single result based on them or inverts the result of a single condition. A row is returned only if the overall result of the condition is true. Three logical operators are available in SQL:</a:t>
            </a:r>
            <a:endParaRPr lang="en-US" altLang="ja-JP" smtClean="0"/>
          </a:p>
          <a:p>
            <a:pPr lvl="2" eaLnBrk="1" hangingPunct="1">
              <a:spcBef>
                <a:spcPct val="0"/>
              </a:spcBef>
            </a:pPr>
            <a:r>
              <a:rPr lang="en-US" altLang="ja-JP" smtClean="0">
                <a:latin typeface="Courier New" panose="02070309020205020404" pitchFamily="49" charset="0"/>
              </a:rPr>
              <a:t>AND</a:t>
            </a:r>
            <a:endParaRPr lang="en-US" altLang="ja-JP" smtClean="0">
              <a:latin typeface="Courier New" panose="02070309020205020404" pitchFamily="49" charset="0"/>
            </a:endParaRPr>
          </a:p>
          <a:p>
            <a:pPr lvl="2" eaLnBrk="1" hangingPunct="1">
              <a:spcBef>
                <a:spcPct val="0"/>
              </a:spcBef>
            </a:pPr>
            <a:r>
              <a:rPr lang="en-US" altLang="ja-JP" smtClean="0">
                <a:latin typeface="Courier New" panose="02070309020205020404" pitchFamily="49" charset="0"/>
              </a:rPr>
              <a:t>OR</a:t>
            </a:r>
            <a:endParaRPr lang="en-US" altLang="ja-JP" smtClean="0">
              <a:latin typeface="Courier New" panose="02070309020205020404" pitchFamily="49" charset="0"/>
            </a:endParaRPr>
          </a:p>
          <a:p>
            <a:pPr lvl="2" eaLnBrk="1" hangingPunct="1">
              <a:spcBef>
                <a:spcPct val="0"/>
              </a:spcBef>
            </a:pPr>
            <a:r>
              <a:rPr lang="en-US" altLang="ja-JP" smtClean="0">
                <a:latin typeface="Courier New" panose="02070309020205020404" pitchFamily="49" charset="0"/>
              </a:rPr>
              <a:t>NOT</a:t>
            </a:r>
            <a:endParaRPr lang="en-US" altLang="ja-JP" smtClean="0">
              <a:latin typeface="Courier New" panose="02070309020205020404" pitchFamily="49" charset="0"/>
            </a:endParaRPr>
          </a:p>
          <a:p>
            <a:pPr lvl="1" eaLnBrk="1" hangingPunct="1">
              <a:spcBef>
                <a:spcPct val="0"/>
              </a:spcBef>
            </a:pPr>
            <a:r>
              <a:rPr lang="en-US" altLang="ja-JP" smtClean="0">
                <a:solidFill>
                  <a:srgbClr val="000000"/>
                </a:solidFill>
              </a:rPr>
              <a:t>All the examples so far have specified only one condition in the </a:t>
            </a:r>
            <a:r>
              <a:rPr lang="en-US" altLang="ja-JP" smtClean="0">
                <a:solidFill>
                  <a:srgbClr val="000000"/>
                </a:solidFill>
                <a:latin typeface="Courier New" panose="02070309020205020404" pitchFamily="49" charset="0"/>
              </a:rPr>
              <a:t>WHERE</a:t>
            </a:r>
            <a:r>
              <a:rPr lang="en-US" altLang="ja-JP" smtClean="0">
                <a:solidFill>
                  <a:srgbClr val="000000"/>
                </a:solidFill>
              </a:rPr>
              <a:t> clause. You can use several conditions in one </a:t>
            </a:r>
            <a:r>
              <a:rPr lang="en-US" altLang="ja-JP" smtClean="0">
                <a:solidFill>
                  <a:srgbClr val="000000"/>
                </a:solidFill>
                <a:latin typeface="Courier New" panose="02070309020205020404" pitchFamily="49" charset="0"/>
              </a:rPr>
              <a:t>WHERE</a:t>
            </a:r>
            <a:r>
              <a:rPr lang="en-US" altLang="ja-JP" smtClean="0">
                <a:solidFill>
                  <a:srgbClr val="000000"/>
                </a:solidFill>
              </a:rPr>
              <a:t> clause using the </a:t>
            </a:r>
            <a:r>
              <a:rPr lang="en-US" altLang="ja-JP" smtClean="0">
                <a:solidFill>
                  <a:srgbClr val="000000"/>
                </a:solidFill>
                <a:latin typeface="Courier New" panose="02070309020205020404" pitchFamily="49" charset="0"/>
              </a:rPr>
              <a:t>AND</a:t>
            </a:r>
            <a:r>
              <a:rPr lang="en-US" altLang="ja-JP" smtClean="0">
                <a:solidFill>
                  <a:srgbClr val="000000"/>
                </a:solidFill>
              </a:rPr>
              <a:t> and </a:t>
            </a:r>
            <a:r>
              <a:rPr lang="en-US" altLang="ja-JP" smtClean="0">
                <a:solidFill>
                  <a:srgbClr val="000000"/>
                </a:solidFill>
                <a:latin typeface="Courier New" panose="02070309020205020404" pitchFamily="49" charset="0"/>
              </a:rPr>
              <a:t>OR</a:t>
            </a:r>
            <a:r>
              <a:rPr lang="en-US" altLang="ja-JP" smtClean="0">
                <a:solidFill>
                  <a:srgbClr val="000000"/>
                </a:solidFill>
              </a:rPr>
              <a:t> operators.</a:t>
            </a:r>
            <a:endParaRPr lang="en-US" altLang="ja-JP" smtClean="0">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5450" eaLnBrk="1" hangingPunct="1">
              <a:spcBef>
                <a:spcPct val="0"/>
              </a:spcBef>
            </a:pPr>
            <a:r>
              <a:rPr lang="en-US" altLang="ja-JP" smtClean="0"/>
              <a:t>The </a:t>
            </a:r>
            <a:r>
              <a:rPr lang="en-US" altLang="ja-JP" smtClean="0">
                <a:latin typeface="Courier New" panose="02070309020205020404" pitchFamily="49" charset="0"/>
              </a:rPr>
              <a:t>AND</a:t>
            </a:r>
            <a:r>
              <a:rPr lang="en-US" altLang="ja-JP" smtClean="0"/>
              <a:t> Operator</a:t>
            </a:r>
            <a:endParaRPr lang="en-US" altLang="ja-JP" smtClean="0"/>
          </a:p>
          <a:p>
            <a:pPr marL="119380" lvl="1" defTabSz="425450" eaLnBrk="1" hangingPunct="1">
              <a:spcBef>
                <a:spcPct val="0"/>
              </a:spcBef>
            </a:pPr>
            <a:r>
              <a:rPr lang="en-US" altLang="ja-JP" smtClean="0">
                <a:solidFill>
                  <a:srgbClr val="000000"/>
                </a:solidFill>
              </a:rPr>
              <a:t>In the example, both conditions must be true for any record to be selected. Therefore, only employees who have a job title that contains the string MAN </a:t>
            </a:r>
            <a:r>
              <a:rPr lang="en-US" altLang="ja-JP" i="1" smtClean="0">
                <a:solidFill>
                  <a:srgbClr val="000000"/>
                </a:solidFill>
              </a:rPr>
              <a:t>and</a:t>
            </a:r>
            <a:r>
              <a:rPr lang="en-US" altLang="ja-JP" smtClean="0">
                <a:solidFill>
                  <a:srgbClr val="000000"/>
                </a:solidFill>
              </a:rPr>
              <a:t> earn $10,000 or more are selected.</a:t>
            </a:r>
            <a:endParaRPr lang="en-US" altLang="ja-JP" smtClean="0">
              <a:solidFill>
                <a:srgbClr val="000000"/>
              </a:solidFill>
            </a:endParaRPr>
          </a:p>
          <a:p>
            <a:pPr marL="119380" lvl="1" defTabSz="425450" eaLnBrk="1" hangingPunct="1">
              <a:spcBef>
                <a:spcPct val="0"/>
              </a:spcBef>
            </a:pPr>
            <a:r>
              <a:rPr lang="en-US" altLang="ja-JP" smtClean="0">
                <a:solidFill>
                  <a:srgbClr val="000000"/>
                </a:solidFill>
              </a:rPr>
              <a:t>All character searches are case sensitive. No rows are returned if MAN is not in uppercase. Character strings must be enclosed in quotation marks.</a:t>
            </a:r>
            <a:endParaRPr lang="en-US" altLang="ja-JP" smtClean="0">
              <a:solidFill>
                <a:srgbClr val="000000"/>
              </a:solidFill>
            </a:endParaRPr>
          </a:p>
          <a:p>
            <a:pPr marL="119380" lvl="1" defTabSz="425450" eaLnBrk="1" hangingPunct="1">
              <a:spcBef>
                <a:spcPct val="0"/>
              </a:spcBef>
            </a:pPr>
            <a:r>
              <a:rPr lang="en-US" altLang="ja-JP" b="1" smtClean="0">
                <a:latin typeface="Courier New" panose="02070309020205020404" pitchFamily="49" charset="0"/>
              </a:rPr>
              <a:t>AND</a:t>
            </a:r>
            <a:r>
              <a:rPr lang="en-US" altLang="ja-JP" b="1" smtClean="0"/>
              <a:t> Truth Table</a:t>
            </a:r>
            <a:endParaRPr lang="en-US" altLang="ja-JP" smtClean="0"/>
          </a:p>
          <a:p>
            <a:pPr marL="119380" lvl="1" defTabSz="425450" eaLnBrk="1" hangingPunct="1">
              <a:spcBef>
                <a:spcPct val="0"/>
              </a:spcBef>
            </a:pPr>
            <a:r>
              <a:rPr lang="en-US" altLang="ja-JP" smtClean="0"/>
              <a:t>The following table shows the results of combining two expressions with </a:t>
            </a:r>
            <a:r>
              <a:rPr lang="en-US" altLang="ja-JP" smtClean="0">
                <a:latin typeface="Courier New" panose="02070309020205020404" pitchFamily="49" charset="0"/>
              </a:rPr>
              <a:t>AND</a:t>
            </a:r>
            <a:r>
              <a:rPr lang="en-US" altLang="ja-JP" smtClean="0"/>
              <a:t>:</a:t>
            </a:r>
            <a:endParaRPr lang="en-US" altLang="ja-JP" smtClean="0"/>
          </a:p>
          <a:p>
            <a:pPr marL="119380" lvl="1" defTabSz="425450" eaLnBrk="1" hangingPunct="1">
              <a:spcBef>
                <a:spcPct val="0"/>
              </a:spcBef>
            </a:pPr>
            <a:endParaRPr lang="en-US" altLang="ja-JP" smtClean="0"/>
          </a:p>
          <a:p>
            <a:pPr marL="119380" lvl="1" defTabSz="425450" eaLnBrk="1" hangingPunct="1">
              <a:spcBef>
                <a:spcPct val="0"/>
              </a:spcBef>
            </a:pPr>
            <a:endParaRPr lang="en-US" altLang="ja-JP" smtClean="0"/>
          </a:p>
          <a:p>
            <a:pPr marL="119380" lvl="1" defTabSz="425450" eaLnBrk="1" hangingPunct="1">
              <a:spcBef>
                <a:spcPct val="0"/>
              </a:spcBef>
            </a:pPr>
            <a:endParaRPr lang="en-US" altLang="ja-JP" smtClean="0"/>
          </a:p>
          <a:p>
            <a:pPr marL="119380" lvl="1" defTabSz="425450" eaLnBrk="1" hangingPunct="1">
              <a:spcBef>
                <a:spcPct val="0"/>
              </a:spcBef>
            </a:pPr>
            <a:endParaRPr lang="en-US" altLang="ja-JP" smtClean="0"/>
          </a:p>
          <a:p>
            <a:pPr marL="119380" lvl="1" defTabSz="425450" eaLnBrk="1" hangingPunct="1">
              <a:spcBef>
                <a:spcPct val="0"/>
              </a:spcBef>
            </a:pPr>
            <a:endParaRPr lang="en-US" altLang="ja-JP" smtClean="0"/>
          </a:p>
          <a:p>
            <a:pPr marL="119380" lvl="1" defTabSz="425450" eaLnBrk="1" hangingPunct="1">
              <a:spcBef>
                <a:spcPct val="0"/>
              </a:spcBef>
            </a:pPr>
            <a:endParaRPr lang="en-US" altLang="ja-JP" smtClean="0"/>
          </a:p>
          <a:p>
            <a:pPr marL="119380" lvl="1" defTabSz="425450" eaLnBrk="1" hangingPunct="1">
              <a:spcBef>
                <a:spcPct val="0"/>
              </a:spcBef>
            </a:pPr>
            <a:endParaRPr lang="en-US" altLang="ja-JP" smtClean="0"/>
          </a:p>
          <a:p>
            <a:pPr defTabSz="425450" eaLnBrk="1" hangingPunct="1">
              <a:spcBef>
                <a:spcPct val="0"/>
              </a:spcBef>
            </a:pPr>
            <a:r>
              <a:rPr lang="en-US" altLang="ja-JP" smtClean="0">
                <a:solidFill>
                  <a:srgbClr val="0000FF"/>
                </a:solidFill>
              </a:rPr>
              <a:t>Instructor Note</a:t>
            </a:r>
            <a:endParaRPr lang="en-US" altLang="ja-JP" smtClean="0">
              <a:solidFill>
                <a:srgbClr val="0000FF"/>
              </a:solidFill>
            </a:endParaRPr>
          </a:p>
          <a:p>
            <a:pPr marL="119380" lvl="1" defTabSz="425450" eaLnBrk="1" hangingPunct="1">
              <a:spcBef>
                <a:spcPct val="0"/>
              </a:spcBef>
            </a:pPr>
            <a:r>
              <a:rPr lang="en-US" altLang="ja-JP" smtClean="0">
                <a:solidFill>
                  <a:srgbClr val="0000FF"/>
                </a:solidFill>
              </a:rPr>
              <a:t>Demo: </a:t>
            </a:r>
            <a:r>
              <a:rPr lang="en-US" altLang="ja-JP" smtClean="0">
                <a:solidFill>
                  <a:srgbClr val="0000FF"/>
                </a:solidFill>
                <a:latin typeface="Courier New" panose="02070309020205020404" pitchFamily="49" charset="0"/>
              </a:rPr>
              <a:t>2_and.sql</a:t>
            </a:r>
            <a:endParaRPr lang="en-US" altLang="ja-JP" smtClean="0">
              <a:solidFill>
                <a:srgbClr val="0000FF"/>
              </a:solidFill>
              <a:latin typeface="Courier New" panose="02070309020205020404" pitchFamily="49" charset="0"/>
            </a:endParaRPr>
          </a:p>
          <a:p>
            <a:pPr marL="119380" lvl="1" defTabSz="425450" eaLnBrk="1" hangingPunct="1">
              <a:spcBef>
                <a:spcPct val="0"/>
              </a:spcBef>
            </a:pPr>
            <a:r>
              <a:rPr lang="en-US" altLang="ja-JP" smtClean="0">
                <a:solidFill>
                  <a:srgbClr val="0000FF"/>
                </a:solidFill>
              </a:rPr>
              <a:t>Purpose: To illustrate using the </a:t>
            </a:r>
            <a:r>
              <a:rPr lang="en-US" altLang="ja-JP" smtClean="0">
                <a:solidFill>
                  <a:srgbClr val="0000FF"/>
                </a:solidFill>
                <a:latin typeface="Courier New" panose="02070309020205020404" pitchFamily="49" charset="0"/>
              </a:rPr>
              <a:t>AND</a:t>
            </a:r>
            <a:r>
              <a:rPr lang="en-US" altLang="ja-JP" smtClean="0">
                <a:solidFill>
                  <a:srgbClr val="0000FF"/>
                </a:solidFill>
              </a:rPr>
              <a:t> operator. </a:t>
            </a:r>
            <a:endParaRPr lang="en-US" altLang="ja-JP" smtClean="0">
              <a:solidFill>
                <a:srgbClr val="0000FF"/>
              </a:solidFill>
            </a:endParaRPr>
          </a:p>
        </p:txBody>
      </p:sp>
      <p:sp>
        <p:nvSpPr>
          <p:cNvPr id="111619" name="Rectangle 3"/>
          <p:cNvSpPr>
            <a:spLocks noChangeArrowheads="1"/>
          </p:cNvSpPr>
          <p:nvPr/>
        </p:nvSpPr>
        <p:spPr bwMode="auto">
          <a:xfrm>
            <a:off x="3883025" y="-1588"/>
            <a:ext cx="2974975"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11620" name="Rectangle 4"/>
          <p:cNvSpPr>
            <a:spLocks noChangeArrowheads="1"/>
          </p:cNvSpPr>
          <p:nvPr/>
        </p:nvSpPr>
        <p:spPr bwMode="auto">
          <a:xfrm>
            <a:off x="-1588" y="-1588"/>
            <a:ext cx="297021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11621" name="Rectangle 5"/>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graphicFrame>
        <p:nvGraphicFramePr>
          <p:cNvPr id="111622" name="Object 2"/>
          <p:cNvGraphicFramePr/>
          <p:nvPr/>
        </p:nvGraphicFramePr>
        <p:xfrm>
          <a:off x="411163" y="6240463"/>
          <a:ext cx="5927725" cy="1047750"/>
        </p:xfrm>
        <a:graphic>
          <a:graphicData uri="http://schemas.openxmlformats.org/presentationml/2006/ole">
            <mc:AlternateContent xmlns:mc="http://schemas.openxmlformats.org/markup-compatibility/2006">
              <mc:Choice xmlns:v="urn:schemas-microsoft-com:vml" Requires="v">
                <p:oleObj spid="_x0000_s2049" name="Document" r:id="rId3" imgW="0" imgH="0" progId="Word.Document.8">
                  <p:embed/>
                </p:oleObj>
              </mc:Choice>
              <mc:Fallback>
                <p:oleObj name="Document" r:id="rId3" imgW="0" imgH="0" progId="Word.Document.8">
                  <p:embed/>
                  <p:pic>
                    <p:nvPicPr>
                      <p:cNvPr id="0" name="任意多边形 2048"/>
                      <p:cNvPicPr/>
                      <p:nvPr/>
                    </p:nvPicPr>
                    <p:blipFill>
                      <a:blip/>
                    </p:blipFill>
                    <p:spPr>
                      <a:xfrm>
                        <a:off x="411163" y="6240463"/>
                        <a:ext cx="5927725" cy="1047750"/>
                      </a:xfrm>
                    </p:spPr>
                  </p:pic>
                </p:oleObj>
              </mc:Fallback>
            </mc:AlternateContent>
          </a:graphicData>
        </a:graphic>
      </p:graphicFrame>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12643"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ja-JP" smtClean="0"/>
              <a:t>The </a:t>
            </a:r>
            <a:r>
              <a:rPr lang="en-US" altLang="ja-JP" smtClean="0">
                <a:latin typeface="Courier New" panose="02070309020205020404" pitchFamily="49" charset="0"/>
              </a:rPr>
              <a:t>OR</a:t>
            </a:r>
            <a:r>
              <a:rPr lang="en-US" altLang="ja-JP" smtClean="0"/>
              <a:t> Operator</a:t>
            </a:r>
            <a:endParaRPr lang="en-US" altLang="ja-JP" smtClean="0"/>
          </a:p>
          <a:p>
            <a:pPr lvl="1" eaLnBrk="1" hangingPunct="1">
              <a:spcBef>
                <a:spcPct val="0"/>
              </a:spcBef>
            </a:pPr>
            <a:r>
              <a:rPr lang="en-US" altLang="ja-JP" smtClean="0">
                <a:solidFill>
                  <a:srgbClr val="000000"/>
                </a:solidFill>
              </a:rPr>
              <a:t>In the example, either condition can be true for any record to be selected. Therefore, any employee who has a job ID containing MAN </a:t>
            </a:r>
            <a:r>
              <a:rPr lang="en-US" altLang="ja-JP" i="1" smtClean="0">
                <a:solidFill>
                  <a:srgbClr val="000000"/>
                </a:solidFill>
              </a:rPr>
              <a:t>or</a:t>
            </a:r>
            <a:r>
              <a:rPr lang="en-US" altLang="ja-JP" b="1" smtClean="0">
                <a:solidFill>
                  <a:srgbClr val="000000"/>
                </a:solidFill>
              </a:rPr>
              <a:t> </a:t>
            </a:r>
            <a:r>
              <a:rPr lang="en-US" altLang="ja-JP" smtClean="0">
                <a:solidFill>
                  <a:srgbClr val="000000"/>
                </a:solidFill>
              </a:rPr>
              <a:t>earns $10,000 or more is selected.</a:t>
            </a:r>
            <a:endParaRPr lang="en-US" altLang="ja-JP" smtClean="0">
              <a:solidFill>
                <a:srgbClr val="000000"/>
              </a:solidFill>
            </a:endParaRPr>
          </a:p>
          <a:p>
            <a:pPr lvl="1" eaLnBrk="1" hangingPunct="1">
              <a:spcBef>
                <a:spcPct val="0"/>
              </a:spcBef>
            </a:pPr>
            <a:r>
              <a:rPr lang="en-US" altLang="ja-JP" b="1" smtClean="0"/>
              <a:t>The </a:t>
            </a:r>
            <a:r>
              <a:rPr lang="en-US" altLang="ja-JP" b="1" smtClean="0">
                <a:latin typeface="Courier New" panose="02070309020205020404" pitchFamily="49" charset="0"/>
              </a:rPr>
              <a:t>OR</a:t>
            </a:r>
            <a:r>
              <a:rPr lang="en-US" altLang="ja-JP" b="1" smtClean="0"/>
              <a:t> Truth Table</a:t>
            </a:r>
            <a:endParaRPr lang="en-US" altLang="ja-JP" b="1" smtClean="0"/>
          </a:p>
          <a:p>
            <a:pPr lvl="1" eaLnBrk="1" hangingPunct="1">
              <a:spcBef>
                <a:spcPct val="0"/>
              </a:spcBef>
            </a:pPr>
            <a:r>
              <a:rPr lang="en-US" altLang="ja-JP" smtClean="0"/>
              <a:t>The following table shows the results of combining two expressions with </a:t>
            </a:r>
            <a:r>
              <a:rPr lang="en-US" altLang="ja-JP" smtClean="0">
                <a:latin typeface="Courier New" panose="02070309020205020404" pitchFamily="49" charset="0"/>
              </a:rPr>
              <a:t>OR</a:t>
            </a:r>
            <a:r>
              <a:rPr lang="en-US" altLang="ja-JP" smtClean="0"/>
              <a:t>:</a:t>
            </a: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eaLnBrk="1" hangingPunct="1">
              <a:spcBef>
                <a:spcPct val="0"/>
              </a:spcBef>
            </a:pPr>
            <a:r>
              <a:rPr lang="en-US" altLang="ja-JP" smtClean="0">
                <a:solidFill>
                  <a:srgbClr val="0000FF"/>
                </a:solidFill>
              </a:rPr>
              <a:t>Instructor Note</a:t>
            </a:r>
            <a:endParaRPr lang="en-US" altLang="ja-JP" smtClean="0">
              <a:solidFill>
                <a:srgbClr val="0000FF"/>
              </a:solidFill>
            </a:endParaRPr>
          </a:p>
          <a:p>
            <a:pPr lvl="1" eaLnBrk="1" hangingPunct="1">
              <a:spcBef>
                <a:spcPct val="0"/>
              </a:spcBef>
            </a:pPr>
            <a:r>
              <a:rPr lang="en-US" altLang="ja-JP" smtClean="0">
                <a:solidFill>
                  <a:srgbClr val="0000FF"/>
                </a:solidFill>
              </a:rPr>
              <a:t>Demo: </a:t>
            </a:r>
            <a:r>
              <a:rPr lang="en-US" altLang="ja-JP" smtClean="0">
                <a:solidFill>
                  <a:srgbClr val="0000FF"/>
                </a:solidFill>
                <a:latin typeface="Courier New" panose="02070309020205020404" pitchFamily="49" charset="0"/>
              </a:rPr>
              <a:t>2_or.sql</a:t>
            </a:r>
            <a:endParaRPr lang="en-US" altLang="ja-JP" smtClean="0">
              <a:solidFill>
                <a:srgbClr val="0000FF"/>
              </a:solidFill>
              <a:latin typeface="Courier New" panose="02070309020205020404" pitchFamily="49" charset="0"/>
            </a:endParaRPr>
          </a:p>
          <a:p>
            <a:pPr lvl="1" eaLnBrk="1" hangingPunct="1">
              <a:spcBef>
                <a:spcPct val="0"/>
              </a:spcBef>
            </a:pPr>
            <a:r>
              <a:rPr lang="en-US" altLang="ja-JP" smtClean="0">
                <a:solidFill>
                  <a:srgbClr val="0000FF"/>
                </a:solidFill>
              </a:rPr>
              <a:t>Purpose: To illustrate using the </a:t>
            </a:r>
            <a:r>
              <a:rPr lang="en-US" altLang="ja-JP" smtClean="0">
                <a:solidFill>
                  <a:srgbClr val="0000FF"/>
                </a:solidFill>
                <a:latin typeface="Courier New" panose="02070309020205020404" pitchFamily="49" charset="0"/>
              </a:rPr>
              <a:t>OR</a:t>
            </a:r>
            <a:r>
              <a:rPr lang="en-US" altLang="ja-JP" smtClean="0">
                <a:solidFill>
                  <a:srgbClr val="0000FF"/>
                </a:solidFill>
              </a:rPr>
              <a:t> operator.</a:t>
            </a:r>
            <a:endParaRPr lang="en-US" altLang="ja-JP" smtClean="0">
              <a:solidFill>
                <a:srgbClr val="0000FF"/>
              </a:solidFill>
            </a:endParaRPr>
          </a:p>
        </p:txBody>
      </p:sp>
      <p:graphicFrame>
        <p:nvGraphicFramePr>
          <p:cNvPr id="112644" name="Object 2"/>
          <p:cNvGraphicFramePr/>
          <p:nvPr/>
        </p:nvGraphicFramePr>
        <p:xfrm>
          <a:off x="530225" y="5875338"/>
          <a:ext cx="5927725" cy="1047750"/>
        </p:xfrm>
        <a:graphic>
          <a:graphicData uri="http://schemas.openxmlformats.org/presentationml/2006/ole">
            <mc:AlternateContent xmlns:mc="http://schemas.openxmlformats.org/markup-compatibility/2006">
              <mc:Choice xmlns:v="urn:schemas-microsoft-com:vml" Requires="v">
                <p:oleObj spid="_x0000_s3073" name="Document" r:id="rId3" imgW="0" imgH="0" progId="Word.Document.8">
                  <p:embed/>
                </p:oleObj>
              </mc:Choice>
              <mc:Fallback>
                <p:oleObj name="Document" r:id="rId3" imgW="0" imgH="0" progId="Word.Document.8">
                  <p:embed/>
                  <p:pic>
                    <p:nvPicPr>
                      <p:cNvPr id="0" name="任意多边形 3072"/>
                      <p:cNvPicPr/>
                      <p:nvPr/>
                    </p:nvPicPr>
                    <p:blipFill>
                      <a:blip/>
                    </p:blipFill>
                    <p:spPr>
                      <a:xfrm>
                        <a:off x="530225" y="5875338"/>
                        <a:ext cx="5927725" cy="1047750"/>
                      </a:xfrm>
                    </p:spPr>
                  </p:pic>
                </p:oleObj>
              </mc:Fallback>
            </mc:AlternateContent>
          </a:graphicData>
        </a:graphic>
      </p:graphicFrame>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13667"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ja-JP" smtClean="0"/>
              <a:t>The </a:t>
            </a:r>
            <a:r>
              <a:rPr lang="en-US" altLang="ja-JP" smtClean="0">
                <a:latin typeface="Courier New" panose="02070309020205020404" pitchFamily="49" charset="0"/>
              </a:rPr>
              <a:t>NOT</a:t>
            </a:r>
            <a:r>
              <a:rPr lang="en-US" altLang="ja-JP" smtClean="0"/>
              <a:t> Operator</a:t>
            </a:r>
            <a:endParaRPr lang="en-US" altLang="ja-JP" smtClean="0"/>
          </a:p>
          <a:p>
            <a:pPr lvl="1" eaLnBrk="1" hangingPunct="1">
              <a:spcBef>
                <a:spcPct val="0"/>
              </a:spcBef>
            </a:pPr>
            <a:r>
              <a:rPr lang="en-US" altLang="ja-JP" smtClean="0"/>
              <a:t>The slide example displays the last name and job ID of all employees whose job ID </a:t>
            </a:r>
            <a:r>
              <a:rPr lang="en-US" altLang="ja-JP" i="1" smtClean="0"/>
              <a:t>is not</a:t>
            </a:r>
            <a:r>
              <a:rPr lang="en-US" altLang="ja-JP" smtClean="0"/>
              <a:t> IT_PROG, ST_CLERK, or SA_REP.</a:t>
            </a:r>
            <a:endParaRPr lang="en-US" altLang="ja-JP" smtClean="0"/>
          </a:p>
          <a:p>
            <a:pPr lvl="1" eaLnBrk="1" hangingPunct="1">
              <a:spcBef>
                <a:spcPct val="0"/>
              </a:spcBef>
            </a:pPr>
            <a:r>
              <a:rPr lang="en-US" altLang="ja-JP" b="1" smtClean="0"/>
              <a:t>The </a:t>
            </a:r>
            <a:r>
              <a:rPr lang="en-US" altLang="ja-JP" b="1" smtClean="0">
                <a:latin typeface="Courier New" panose="02070309020205020404" pitchFamily="49" charset="0"/>
              </a:rPr>
              <a:t>NOT</a:t>
            </a:r>
            <a:r>
              <a:rPr lang="en-US" altLang="ja-JP" b="1" smtClean="0"/>
              <a:t> Truth Table</a:t>
            </a:r>
            <a:endParaRPr lang="en-US" altLang="ja-JP" smtClean="0"/>
          </a:p>
          <a:p>
            <a:pPr lvl="1" eaLnBrk="1" hangingPunct="1">
              <a:spcBef>
                <a:spcPct val="0"/>
              </a:spcBef>
            </a:pPr>
            <a:r>
              <a:rPr lang="en-US" altLang="ja-JP" smtClean="0"/>
              <a:t>The following table shows the result of applying the </a:t>
            </a:r>
            <a:r>
              <a:rPr lang="en-US" altLang="ja-JP" smtClean="0">
                <a:solidFill>
                  <a:srgbClr val="FC0128"/>
                </a:solidFill>
                <a:latin typeface="Courier New" panose="02070309020205020404" pitchFamily="49" charset="0"/>
              </a:rPr>
              <a:t>NOT</a:t>
            </a:r>
            <a:r>
              <a:rPr lang="en-US" altLang="ja-JP" smtClean="0">
                <a:solidFill>
                  <a:srgbClr val="FC0128"/>
                </a:solidFill>
              </a:rPr>
              <a:t> operator</a:t>
            </a:r>
            <a:r>
              <a:rPr lang="en-US" altLang="ja-JP" smtClean="0"/>
              <a:t> to a condition:</a:t>
            </a: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z="500" smtClean="0"/>
          </a:p>
          <a:p>
            <a:pPr lvl="1" eaLnBrk="1" hangingPunct="1">
              <a:spcBef>
                <a:spcPct val="0"/>
              </a:spcBef>
            </a:pPr>
            <a:r>
              <a:rPr lang="en-US" altLang="ja-JP" b="1" smtClean="0"/>
              <a:t>Note: </a:t>
            </a:r>
            <a:r>
              <a:rPr lang="en-US" altLang="ja-JP" smtClean="0"/>
              <a:t>The </a:t>
            </a:r>
            <a:r>
              <a:rPr lang="en-US" altLang="ja-JP" smtClean="0">
                <a:latin typeface="Courier New" panose="02070309020205020404" pitchFamily="49" charset="0"/>
              </a:rPr>
              <a:t>NOT</a:t>
            </a:r>
            <a:r>
              <a:rPr lang="en-US" altLang="ja-JP" smtClean="0"/>
              <a:t> operator can also be used with other SQL operators, such as </a:t>
            </a:r>
            <a:r>
              <a:rPr lang="en-US" altLang="ja-JP" smtClean="0">
                <a:latin typeface="Courier New" panose="02070309020205020404" pitchFamily="49" charset="0"/>
              </a:rPr>
              <a:t>BETWEEN</a:t>
            </a:r>
            <a:r>
              <a:rPr lang="en-US" altLang="ja-JP" smtClean="0"/>
              <a:t>, </a:t>
            </a:r>
            <a:r>
              <a:rPr lang="en-US" altLang="ja-JP" smtClean="0">
                <a:latin typeface="Courier New" panose="02070309020205020404" pitchFamily="49" charset="0"/>
              </a:rPr>
              <a:t>LIKE</a:t>
            </a:r>
            <a:r>
              <a:rPr lang="en-US" altLang="ja-JP" smtClean="0"/>
              <a:t>, and </a:t>
            </a:r>
            <a:r>
              <a:rPr lang="en-US" altLang="ja-JP" smtClean="0">
                <a:latin typeface="Courier New" panose="02070309020205020404" pitchFamily="49" charset="0"/>
              </a:rPr>
              <a:t>NULL</a:t>
            </a:r>
            <a:r>
              <a:rPr lang="en-US" altLang="ja-JP" smtClean="0"/>
              <a:t>.</a:t>
            </a:r>
            <a:endParaRPr lang="en-US" altLang="ja-JP" smtClean="0"/>
          </a:p>
          <a:p>
            <a:pPr lvl="1" eaLnBrk="1" hangingPunct="1">
              <a:spcBef>
                <a:spcPct val="0"/>
              </a:spcBef>
            </a:pPr>
            <a:endParaRPr lang="en-US" altLang="ja-JP" sz="500" smtClean="0"/>
          </a:p>
          <a:p>
            <a:pPr lvl="1" eaLnBrk="1" hangingPunct="1">
              <a:spcBef>
                <a:spcPct val="0"/>
              </a:spcBef>
            </a:pPr>
            <a:r>
              <a:rPr lang="en-US" altLang="ja-JP" b="1" smtClean="0">
                <a:latin typeface="Courier New" panose="02070309020205020404" pitchFamily="49" charset="0"/>
              </a:rPr>
              <a:t>   </a:t>
            </a:r>
            <a:r>
              <a:rPr lang="en-US" altLang="ja-JP" smtClean="0">
                <a:latin typeface="Courier New" panose="02070309020205020404" pitchFamily="49" charset="0"/>
              </a:rPr>
              <a:t>... WHERE  job_id    NOT  IN ('AC_ACCOUNT', 'AD_VP')</a:t>
            </a:r>
            <a:endParaRPr lang="en-US" altLang="ja-JP" smtClean="0"/>
          </a:p>
          <a:p>
            <a:pPr lvl="1" eaLnBrk="1" hangingPunct="1">
              <a:spcBef>
                <a:spcPct val="0"/>
              </a:spcBef>
            </a:pPr>
            <a:r>
              <a:rPr lang="en-US" altLang="ja-JP" smtClean="0">
                <a:latin typeface="Courier New" panose="02070309020205020404" pitchFamily="49" charset="0"/>
              </a:rPr>
              <a:t>   ... WHERE  salary    NOT  BETWEEN  10000 AND  15000</a:t>
            </a:r>
            <a:endParaRPr lang="en-US" altLang="ja-JP" smtClean="0">
              <a:latin typeface="Courier New" panose="02070309020205020404" pitchFamily="49" charset="0"/>
            </a:endParaRPr>
          </a:p>
          <a:p>
            <a:pPr lvl="1" eaLnBrk="1" hangingPunct="1">
              <a:spcBef>
                <a:spcPct val="0"/>
              </a:spcBef>
            </a:pPr>
            <a:r>
              <a:rPr lang="en-US" altLang="ja-JP" smtClean="0">
                <a:latin typeface="Courier New" panose="02070309020205020404" pitchFamily="49" charset="0"/>
              </a:rPr>
              <a:t>   ... WHERE  last_name NOT  LIKE '%A%'</a:t>
            </a:r>
            <a:endParaRPr lang="en-US" altLang="ja-JP" smtClean="0">
              <a:latin typeface="Courier New" panose="02070309020205020404" pitchFamily="49" charset="0"/>
            </a:endParaRPr>
          </a:p>
          <a:p>
            <a:pPr lvl="1" eaLnBrk="1" hangingPunct="1">
              <a:spcBef>
                <a:spcPct val="0"/>
              </a:spcBef>
            </a:pPr>
            <a:r>
              <a:rPr lang="en-US" altLang="ja-JP" smtClean="0">
                <a:latin typeface="Courier New" panose="02070309020205020404" pitchFamily="49" charset="0"/>
              </a:rPr>
              <a:t>   ... WHERE  commission_pct  IS   NOT  NULL</a:t>
            </a:r>
            <a:endParaRPr lang="en-US" altLang="ja-JP" smtClean="0">
              <a:latin typeface="Courier New" panose="02070309020205020404" pitchFamily="49" charset="0"/>
            </a:endParaRPr>
          </a:p>
        </p:txBody>
      </p:sp>
      <p:graphicFrame>
        <p:nvGraphicFramePr>
          <p:cNvPr id="113668" name="Object 2"/>
          <p:cNvGraphicFramePr/>
          <p:nvPr/>
        </p:nvGraphicFramePr>
        <p:xfrm>
          <a:off x="555625" y="5859463"/>
          <a:ext cx="5919788" cy="661987"/>
        </p:xfrm>
        <a:graphic>
          <a:graphicData uri="http://schemas.openxmlformats.org/presentationml/2006/ole">
            <mc:AlternateContent xmlns:mc="http://schemas.openxmlformats.org/markup-compatibility/2006">
              <mc:Choice xmlns:v="urn:schemas-microsoft-com:vml" Requires="v">
                <p:oleObj spid="_x0000_s4097" name="Document" r:id="rId3" imgW="0" imgH="0" progId="Word.Document.8">
                  <p:embed/>
                </p:oleObj>
              </mc:Choice>
              <mc:Fallback>
                <p:oleObj name="Document" r:id="rId3" imgW="0" imgH="0" progId="Word.Document.8">
                  <p:embed/>
                  <p:pic>
                    <p:nvPicPr>
                      <p:cNvPr id="0" name="任意多边形 4096"/>
                      <p:cNvPicPr/>
                      <p:nvPr/>
                    </p:nvPicPr>
                    <p:blipFill>
                      <a:blip/>
                    </p:blipFill>
                    <p:spPr>
                      <a:xfrm>
                        <a:off x="555625" y="5859463"/>
                        <a:ext cx="5919788" cy="661987"/>
                      </a:xfrm>
                    </p:spPr>
                  </p:pic>
                </p:oleObj>
              </mc:Fallback>
            </mc:AlternateContent>
          </a:graphicData>
        </a:graphic>
      </p:graphicFrame>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883025" y="-1588"/>
            <a:ext cx="2974975"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14691" name="Rectangle 3"/>
          <p:cNvSpPr>
            <a:spLocks noChangeArrowheads="1"/>
          </p:cNvSpPr>
          <p:nvPr/>
        </p:nvSpPr>
        <p:spPr bwMode="auto">
          <a:xfrm>
            <a:off x="-1588" y="-1588"/>
            <a:ext cx="297021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92164" name="Rectangle 4"/>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normAutofit lnSpcReduction="10000"/>
          </a:bodyPr>
          <a:lstStyle/>
          <a:p>
            <a:pPr defTabSz="425450" eaLnBrk="1" hangingPunct="1">
              <a:spcBef>
                <a:spcPct val="0"/>
              </a:spcBef>
              <a:tabLst>
                <a:tab pos="471170" algn="l"/>
              </a:tabLst>
              <a:defRPr/>
            </a:pPr>
            <a:r>
              <a:rPr lang="en-US" altLang="ja-JP" smtClean="0"/>
              <a:t>The </a:t>
            </a:r>
            <a:r>
              <a:rPr lang="en-US" altLang="ja-JP" smtClean="0">
                <a:latin typeface="Courier New" panose="02070309020205020404" pitchFamily="49" charset="0"/>
              </a:rPr>
              <a:t>ORDER BY</a:t>
            </a:r>
            <a:r>
              <a:rPr lang="en-US" altLang="ja-JP" smtClean="0"/>
              <a:t> Clause</a:t>
            </a:r>
            <a:endParaRPr lang="en-US" altLang="ja-JP" smtClean="0"/>
          </a:p>
          <a:p>
            <a:pPr marL="119380" lvl="1" defTabSz="425450" eaLnBrk="1" hangingPunct="1">
              <a:spcBef>
                <a:spcPct val="0"/>
              </a:spcBef>
              <a:tabLst>
                <a:tab pos="471170" algn="l"/>
              </a:tabLst>
              <a:defRPr/>
            </a:pPr>
            <a:r>
              <a:rPr lang="en-US" altLang="ja-JP" smtClean="0"/>
              <a:t>The </a:t>
            </a:r>
            <a:r>
              <a:rPr lang="en-US" altLang="ja-JP" smtClean="0">
                <a:solidFill>
                  <a:srgbClr val="FC0128"/>
                </a:solidFill>
              </a:rPr>
              <a:t>order of rows</a:t>
            </a:r>
            <a:r>
              <a:rPr lang="en-US" altLang="ja-JP" smtClean="0"/>
              <a:t> returned in a query result is undefined. The </a:t>
            </a:r>
            <a:r>
              <a:rPr lang="en-US" altLang="ja-JP" smtClean="0">
                <a:solidFill>
                  <a:srgbClr val="FC0128"/>
                </a:solidFill>
                <a:latin typeface="Courier New" panose="02070309020205020404" pitchFamily="49" charset="0"/>
              </a:rPr>
              <a:t>ORDER BY</a:t>
            </a:r>
            <a:r>
              <a:rPr lang="en-US" altLang="ja-JP" smtClean="0">
                <a:solidFill>
                  <a:srgbClr val="FC0128"/>
                </a:solidFill>
              </a:rPr>
              <a:t> clause</a:t>
            </a:r>
            <a:r>
              <a:rPr lang="en-US" altLang="ja-JP" smtClean="0"/>
              <a:t> can be used to sort the rows. If you use the </a:t>
            </a:r>
            <a:r>
              <a:rPr lang="en-US" altLang="ja-JP" smtClean="0">
                <a:latin typeface="Courier New" panose="02070309020205020404" pitchFamily="49" charset="0"/>
              </a:rPr>
              <a:t>ORDER BY</a:t>
            </a:r>
            <a:r>
              <a:rPr lang="en-US" altLang="ja-JP" smtClean="0"/>
              <a:t> clause, it must be the last clause of the SQL statement. You can specify an expression, or an alias, or column position as the sort condition. </a:t>
            </a:r>
            <a:endParaRPr lang="en-US" altLang="ja-JP" smtClean="0"/>
          </a:p>
          <a:p>
            <a:pPr marL="119380" lvl="1" defTabSz="425450" eaLnBrk="1" hangingPunct="1">
              <a:spcBef>
                <a:spcPct val="0"/>
              </a:spcBef>
              <a:tabLst>
                <a:tab pos="471170" algn="l"/>
              </a:tabLst>
              <a:defRPr/>
            </a:pPr>
            <a:r>
              <a:rPr lang="en-US" altLang="ja-JP" b="1" smtClean="0"/>
              <a:t>Syntax</a:t>
            </a:r>
            <a:endParaRPr lang="en-US" altLang="ja-JP" b="1" smtClean="0"/>
          </a:p>
          <a:p>
            <a:pPr defTabSz="425450" eaLnBrk="1" hangingPunct="1">
              <a:spcBef>
                <a:spcPct val="0"/>
              </a:spcBef>
              <a:tabLst>
                <a:tab pos="471170" algn="l"/>
              </a:tabLst>
              <a:defRPr/>
            </a:pPr>
            <a:endParaRPr lang="en-US" altLang="ja-JP" sz="500" smtClean="0"/>
          </a:p>
          <a:p>
            <a:pPr algn="just" defTabSz="425450" eaLnBrk="1" hangingPunct="1">
              <a:spcBef>
                <a:spcPct val="0"/>
              </a:spcBef>
              <a:tabLst>
                <a:tab pos="471170" algn="l"/>
              </a:tabLst>
              <a:defRPr/>
            </a:pPr>
            <a:r>
              <a:rPr lang="en-US" altLang="ja-JP" b="1" smtClean="0">
                <a:latin typeface="Courier New" panose="02070309020205020404" pitchFamily="49" charset="0"/>
              </a:rPr>
              <a:t> 	SELECT</a:t>
            </a:r>
            <a:r>
              <a:rPr lang="en-US" altLang="ja-JP" b="1" i="1" smtClean="0">
                <a:latin typeface="Courier New" panose="02070309020205020404" pitchFamily="49" charset="0"/>
              </a:rPr>
              <a:t>	  	expr</a:t>
            </a:r>
            <a:r>
              <a:rPr lang="en-US" altLang="ja-JP" b="1" smtClean="0">
                <a:latin typeface="Courier New" panose="02070309020205020404" pitchFamily="49" charset="0"/>
              </a:rPr>
              <a:t> </a:t>
            </a:r>
            <a:endParaRPr lang="en-US" altLang="ja-JP" b="1" smtClean="0">
              <a:latin typeface="Courier New" panose="02070309020205020404" pitchFamily="49" charset="0"/>
            </a:endParaRPr>
          </a:p>
          <a:p>
            <a:pPr defTabSz="425450" eaLnBrk="1" hangingPunct="1">
              <a:spcBef>
                <a:spcPct val="0"/>
              </a:spcBef>
              <a:tabLst>
                <a:tab pos="471170" algn="l"/>
              </a:tabLst>
              <a:defRPr/>
            </a:pPr>
            <a:r>
              <a:rPr lang="en-US" altLang="ja-JP" b="1" smtClean="0">
                <a:latin typeface="Courier New" panose="02070309020205020404" pitchFamily="49" charset="0"/>
              </a:rPr>
              <a:t> 	FROM 	  	</a:t>
            </a:r>
            <a:r>
              <a:rPr lang="en-US" altLang="ja-JP" b="1" i="1" smtClean="0">
                <a:latin typeface="Courier New" panose="02070309020205020404" pitchFamily="49" charset="0"/>
              </a:rPr>
              <a:t>table</a:t>
            </a:r>
            <a:endParaRPr lang="en-US" altLang="ja-JP" b="1" smtClean="0">
              <a:latin typeface="Courier New" panose="02070309020205020404" pitchFamily="49" charset="0"/>
            </a:endParaRPr>
          </a:p>
          <a:p>
            <a:pPr defTabSz="425450" eaLnBrk="1" hangingPunct="1">
              <a:spcBef>
                <a:spcPct val="0"/>
              </a:spcBef>
              <a:tabLst>
                <a:tab pos="471170" algn="l"/>
              </a:tabLst>
              <a:defRPr/>
            </a:pPr>
            <a:r>
              <a:rPr lang="en-US" altLang="ja-JP" b="1" smtClean="0">
                <a:latin typeface="Courier New" panose="02070309020205020404" pitchFamily="49" charset="0"/>
              </a:rPr>
              <a:t> 	[WHERE 	  	</a:t>
            </a:r>
            <a:r>
              <a:rPr lang="en-US" altLang="ja-JP" b="1" i="1" smtClean="0">
                <a:latin typeface="Courier New" panose="02070309020205020404" pitchFamily="49" charset="0"/>
              </a:rPr>
              <a:t>condition(s)</a:t>
            </a:r>
            <a:r>
              <a:rPr lang="en-US" altLang="ja-JP" b="1" smtClean="0">
                <a:latin typeface="Courier New" panose="02070309020205020404" pitchFamily="49" charset="0"/>
              </a:rPr>
              <a:t>]</a:t>
            </a:r>
            <a:endParaRPr lang="en-US" altLang="ja-JP" b="1" smtClean="0">
              <a:latin typeface="Courier New" panose="02070309020205020404" pitchFamily="49" charset="0"/>
            </a:endParaRPr>
          </a:p>
          <a:p>
            <a:pPr defTabSz="425450" eaLnBrk="1" hangingPunct="1">
              <a:spcBef>
                <a:spcPct val="0"/>
              </a:spcBef>
              <a:tabLst>
                <a:tab pos="471170" algn="l"/>
              </a:tabLst>
              <a:defRPr/>
            </a:pPr>
            <a:r>
              <a:rPr lang="en-US" altLang="ja-JP" b="1" smtClean="0">
                <a:latin typeface="Courier New" panose="02070309020205020404" pitchFamily="49" charset="0"/>
              </a:rPr>
              <a:t> 	[ORDER BY	{</a:t>
            </a:r>
            <a:r>
              <a:rPr lang="en-US" altLang="ja-JP" b="1" i="1" smtClean="0">
                <a:latin typeface="Courier New" panose="02070309020205020404" pitchFamily="49" charset="0"/>
              </a:rPr>
              <a:t>column</a:t>
            </a:r>
            <a:r>
              <a:rPr lang="en-US" altLang="ja-JP" b="1" smtClean="0">
                <a:latin typeface="Courier New" panose="02070309020205020404" pitchFamily="49" charset="0"/>
              </a:rPr>
              <a:t>, </a:t>
            </a:r>
            <a:r>
              <a:rPr lang="en-US" altLang="ja-JP" b="1" i="1" smtClean="0">
                <a:latin typeface="Courier New" panose="02070309020205020404" pitchFamily="49" charset="0"/>
              </a:rPr>
              <a:t>expr</a:t>
            </a:r>
            <a:r>
              <a:rPr lang="en-US" altLang="ja-JP" b="1" smtClean="0">
                <a:latin typeface="Courier New" panose="02070309020205020404" pitchFamily="49" charset="0"/>
              </a:rPr>
              <a:t>} [ASC|DESC]];</a:t>
            </a:r>
            <a:endParaRPr lang="en-US" altLang="ja-JP" b="1" smtClean="0">
              <a:latin typeface="Courier New" panose="02070309020205020404" pitchFamily="49" charset="0"/>
            </a:endParaRPr>
          </a:p>
          <a:p>
            <a:pPr marL="119380" lvl="1" defTabSz="425450" eaLnBrk="1" hangingPunct="1">
              <a:spcBef>
                <a:spcPct val="0"/>
              </a:spcBef>
              <a:tabLst>
                <a:tab pos="471170" algn="l"/>
              </a:tabLst>
              <a:defRPr/>
            </a:pPr>
            <a:r>
              <a:rPr lang="en-US" altLang="ja-JP" smtClean="0">
                <a:solidFill>
                  <a:srgbClr val="000000"/>
                </a:solidFill>
              </a:rPr>
              <a:t>In the syntax:</a:t>
            </a:r>
            <a:endParaRPr lang="en-US" altLang="ja-JP" smtClean="0">
              <a:solidFill>
                <a:srgbClr val="000000"/>
              </a:solidFill>
            </a:endParaRPr>
          </a:p>
          <a:p>
            <a:pPr marL="119380" lvl="1" defTabSz="425450" eaLnBrk="1" hangingPunct="1">
              <a:spcBef>
                <a:spcPct val="0"/>
              </a:spcBef>
              <a:tabLst>
                <a:tab pos="471170" algn="l"/>
              </a:tabLst>
              <a:defRPr/>
            </a:pPr>
            <a:r>
              <a:rPr lang="en-US" altLang="ja-JP" smtClean="0">
                <a:latin typeface="Courier New" panose="02070309020205020404" pitchFamily="49" charset="0"/>
              </a:rPr>
              <a:t>	ORDER BY</a:t>
            </a:r>
            <a:r>
              <a:rPr lang="en-US" altLang="ja-JP" smtClean="0"/>
              <a:t>		specifies the order in which the retrieved rows are displayed</a:t>
            </a:r>
            <a:endParaRPr lang="en-US" altLang="ja-JP" b="1" smtClean="0"/>
          </a:p>
          <a:p>
            <a:pPr marL="119380" lvl="1" defTabSz="425450" eaLnBrk="1" hangingPunct="1">
              <a:spcBef>
                <a:spcPct val="0"/>
              </a:spcBef>
              <a:tabLst>
                <a:tab pos="471170" algn="l"/>
              </a:tabLst>
              <a:defRPr/>
            </a:pPr>
            <a:r>
              <a:rPr lang="en-US" altLang="ja-JP" smtClean="0">
                <a:latin typeface="Times" panose="02020603050405020304" pitchFamily="18" charset="0"/>
              </a:rPr>
              <a:t>	</a:t>
            </a:r>
            <a:r>
              <a:rPr lang="en-US" altLang="ja-JP" smtClean="0">
                <a:latin typeface="Courier New" panose="02070309020205020404" pitchFamily="49" charset="0"/>
              </a:rPr>
              <a:t>ASC</a:t>
            </a:r>
            <a:r>
              <a:rPr lang="en-US" altLang="ja-JP" smtClean="0"/>
              <a:t>			orders the rows in ascending order (this is the default order)</a:t>
            </a:r>
            <a:endParaRPr lang="en-US" altLang="ja-JP" smtClean="0"/>
          </a:p>
          <a:p>
            <a:pPr marL="119380" lvl="1" defTabSz="425450" eaLnBrk="1" hangingPunct="1">
              <a:spcBef>
                <a:spcPct val="0"/>
              </a:spcBef>
              <a:tabLst>
                <a:tab pos="471170" algn="l"/>
              </a:tabLst>
              <a:defRPr/>
            </a:pPr>
            <a:r>
              <a:rPr lang="en-US" altLang="ja-JP" smtClean="0"/>
              <a:t>	</a:t>
            </a:r>
            <a:r>
              <a:rPr lang="en-US" altLang="ja-JP" smtClean="0">
                <a:latin typeface="Courier New" panose="02070309020205020404" pitchFamily="49" charset="0"/>
              </a:rPr>
              <a:t>DESC</a:t>
            </a:r>
            <a:r>
              <a:rPr lang="en-US" altLang="ja-JP" smtClean="0"/>
              <a:t>	</a:t>
            </a:r>
            <a:r>
              <a:rPr lang="en-US" altLang="ja-JP" smtClean="0">
                <a:latin typeface="Courier New" panose="02070309020205020404" pitchFamily="49" charset="0"/>
              </a:rPr>
              <a:t>		</a:t>
            </a:r>
            <a:r>
              <a:rPr lang="en-US" altLang="ja-JP" smtClean="0">
                <a:latin typeface="Times" panose="02020603050405020304" pitchFamily="18" charset="0"/>
              </a:rPr>
              <a:t>orders the rows in descending order</a:t>
            </a:r>
            <a:endParaRPr lang="en-US" altLang="ja-JP" smtClean="0">
              <a:latin typeface="Times" panose="02020603050405020304" pitchFamily="18" charset="0"/>
            </a:endParaRPr>
          </a:p>
          <a:p>
            <a:pPr marL="119380" lvl="1" defTabSz="425450" eaLnBrk="1" hangingPunct="1">
              <a:spcBef>
                <a:spcPct val="0"/>
              </a:spcBef>
              <a:tabLst>
                <a:tab pos="471170" algn="l"/>
              </a:tabLst>
              <a:defRPr/>
            </a:pPr>
            <a:endParaRPr lang="en-US" altLang="ja-JP" smtClean="0"/>
          </a:p>
          <a:p>
            <a:pPr marL="119380" lvl="1" defTabSz="425450" eaLnBrk="1" hangingPunct="1">
              <a:spcBef>
                <a:spcPct val="0"/>
              </a:spcBef>
              <a:tabLst>
                <a:tab pos="471170" algn="l"/>
              </a:tabLst>
              <a:defRPr/>
            </a:pPr>
            <a:r>
              <a:rPr lang="en-US" altLang="ja-JP" smtClean="0"/>
              <a:t>If the </a:t>
            </a:r>
            <a:r>
              <a:rPr lang="en-US" altLang="ja-JP" smtClean="0">
                <a:latin typeface="Courier New" panose="02070309020205020404" pitchFamily="49" charset="0"/>
              </a:rPr>
              <a:t>ORDER BY</a:t>
            </a:r>
            <a:r>
              <a:rPr lang="en-US" altLang="ja-JP" smtClean="0"/>
              <a:t> clause is not used, the sort order is undefined, and the Oracle server may not fetch rows in the same order for the same query twice. Use the </a:t>
            </a:r>
            <a:r>
              <a:rPr lang="en-US" altLang="ja-JP" smtClean="0">
                <a:latin typeface="Courier New" panose="02070309020205020404" pitchFamily="49" charset="0"/>
              </a:rPr>
              <a:t>ORDER BY</a:t>
            </a:r>
            <a:r>
              <a:rPr lang="en-US" altLang="ja-JP" smtClean="0"/>
              <a:t> clause to display the rows in a specific order.</a:t>
            </a:r>
            <a:endParaRPr lang="en-US" altLang="ja-JP" smtClean="0"/>
          </a:p>
          <a:p>
            <a:pPr defTabSz="425450" eaLnBrk="1" hangingPunct="1">
              <a:spcBef>
                <a:spcPct val="0"/>
              </a:spcBef>
              <a:tabLst>
                <a:tab pos="471170" algn="l"/>
              </a:tabLst>
              <a:defRPr/>
            </a:pPr>
            <a:r>
              <a:rPr lang="en-US" altLang="ja-JP" smtClean="0">
                <a:solidFill>
                  <a:srgbClr val="0000FF"/>
                </a:solidFill>
              </a:rPr>
              <a:t>Instructor Note</a:t>
            </a:r>
            <a:endParaRPr lang="en-US" altLang="ja-JP" smtClean="0">
              <a:solidFill>
                <a:srgbClr val="0000FF"/>
              </a:solidFill>
            </a:endParaRPr>
          </a:p>
          <a:p>
            <a:pPr marL="119380" lvl="1" defTabSz="425450" eaLnBrk="1" hangingPunct="1">
              <a:spcBef>
                <a:spcPct val="0"/>
              </a:spcBef>
              <a:tabLst>
                <a:tab pos="471170" algn="l"/>
              </a:tabLst>
              <a:defRPr/>
            </a:pPr>
            <a:r>
              <a:rPr lang="en-US" altLang="ja-JP" smtClean="0">
                <a:solidFill>
                  <a:srgbClr val="0000FF"/>
                </a:solidFill>
              </a:rPr>
              <a:t>Let the students know that the </a:t>
            </a:r>
            <a:r>
              <a:rPr lang="en-US" altLang="ja-JP" smtClean="0">
                <a:solidFill>
                  <a:srgbClr val="0000FF"/>
                </a:solidFill>
                <a:latin typeface="Courier New" panose="02070309020205020404" pitchFamily="49" charset="0"/>
              </a:rPr>
              <a:t>ORDER BY</a:t>
            </a:r>
            <a:r>
              <a:rPr lang="en-US" altLang="ja-JP" smtClean="0">
                <a:solidFill>
                  <a:srgbClr val="0000FF"/>
                </a:solidFill>
              </a:rPr>
              <a:t> clause is executed last in query execution. It is placed last unless the </a:t>
            </a:r>
            <a:r>
              <a:rPr lang="en-US" altLang="ja-JP" smtClean="0">
                <a:solidFill>
                  <a:srgbClr val="0000FF"/>
                </a:solidFill>
                <a:latin typeface="Courier New" panose="02070309020205020404" pitchFamily="49" charset="0"/>
              </a:rPr>
              <a:t>FOR UPDATE</a:t>
            </a:r>
            <a:r>
              <a:rPr lang="en-US" altLang="ja-JP" smtClean="0">
                <a:solidFill>
                  <a:srgbClr val="0000FF"/>
                </a:solidFill>
              </a:rPr>
              <a:t> clause is used.</a:t>
            </a:r>
            <a:endParaRPr lang="en-US" altLang="ja-JP" smtClean="0">
              <a:solidFill>
                <a:srgbClr val="0000FF"/>
              </a:solidFill>
            </a:endParaRPr>
          </a:p>
        </p:txBody>
      </p:sp>
      <p:sp>
        <p:nvSpPr>
          <p:cNvPr id="114693" name="Rectangle 5"/>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normAutofit fontScale="92500"/>
          </a:bodyPr>
          <a:lstStyle/>
          <a:p>
            <a:pPr eaLnBrk="1" hangingPunct="1">
              <a:spcBef>
                <a:spcPct val="0"/>
              </a:spcBef>
              <a:defRPr/>
            </a:pPr>
            <a:r>
              <a:rPr lang="en-US" altLang="ja-JP" smtClean="0"/>
              <a:t>Default Ordering of Data</a:t>
            </a:r>
            <a:endParaRPr lang="en-US" altLang="ja-JP" smtClean="0"/>
          </a:p>
          <a:p>
            <a:pPr lvl="1" eaLnBrk="1" hangingPunct="1">
              <a:spcBef>
                <a:spcPct val="0"/>
              </a:spcBef>
              <a:defRPr/>
            </a:pPr>
            <a:r>
              <a:rPr lang="en-US" altLang="ja-JP" smtClean="0"/>
              <a:t>The </a:t>
            </a:r>
            <a:r>
              <a:rPr lang="en-US" altLang="ja-JP" smtClean="0">
                <a:solidFill>
                  <a:srgbClr val="FC0128"/>
                </a:solidFill>
              </a:rPr>
              <a:t>default sort order</a:t>
            </a:r>
            <a:r>
              <a:rPr lang="en-US" altLang="ja-JP" smtClean="0"/>
              <a:t> is ascending:</a:t>
            </a:r>
            <a:endParaRPr lang="en-US" altLang="ja-JP" smtClean="0"/>
          </a:p>
          <a:p>
            <a:pPr lvl="2" eaLnBrk="1" hangingPunct="1">
              <a:spcBef>
                <a:spcPct val="0"/>
              </a:spcBef>
              <a:defRPr/>
            </a:pPr>
            <a:r>
              <a:rPr lang="en-US" altLang="ja-JP" smtClean="0"/>
              <a:t>Numeric values are displayed with the lowest values first—for example, 1</a:t>
            </a:r>
            <a:r>
              <a:rPr lang="en-US" altLang="ja-JP" smtClean="0">
                <a:latin typeface="Courier New" panose="02070309020205020404" pitchFamily="49" charset="0"/>
              </a:rPr>
              <a:t>–</a:t>
            </a:r>
            <a:r>
              <a:rPr lang="en-US" altLang="ja-JP" smtClean="0"/>
              <a:t>999.</a:t>
            </a:r>
            <a:endParaRPr lang="en-US" altLang="ja-JP" smtClean="0"/>
          </a:p>
          <a:p>
            <a:pPr lvl="2" eaLnBrk="1" hangingPunct="1">
              <a:spcBef>
                <a:spcPct val="0"/>
              </a:spcBef>
              <a:defRPr/>
            </a:pPr>
            <a:r>
              <a:rPr lang="en-US" altLang="ja-JP" smtClean="0"/>
              <a:t>Date values are displayed with the earliest value first—for example, 01-JAN-92 before </a:t>
            </a:r>
            <a:br>
              <a:rPr lang="en-US" altLang="ja-JP" smtClean="0"/>
            </a:br>
            <a:r>
              <a:rPr lang="en-US" altLang="ja-JP" smtClean="0"/>
              <a:t>01-JAN-95.</a:t>
            </a:r>
            <a:endParaRPr lang="en-US" altLang="ja-JP" smtClean="0"/>
          </a:p>
          <a:p>
            <a:pPr lvl="2" eaLnBrk="1" hangingPunct="1">
              <a:spcBef>
                <a:spcPct val="0"/>
              </a:spcBef>
              <a:defRPr/>
            </a:pPr>
            <a:r>
              <a:rPr lang="en-US" altLang="ja-JP" smtClean="0"/>
              <a:t>Character values are displayed in alphabetical order—for example, </a:t>
            </a:r>
            <a:r>
              <a:rPr lang="en-US" altLang="ja-JP" i="1" smtClean="0"/>
              <a:t>A</a:t>
            </a:r>
            <a:r>
              <a:rPr lang="en-US" altLang="ja-JP" smtClean="0"/>
              <a:t> first and </a:t>
            </a:r>
            <a:r>
              <a:rPr lang="en-US" altLang="ja-JP" i="1" smtClean="0"/>
              <a:t>Z</a:t>
            </a:r>
            <a:r>
              <a:rPr lang="en-US" altLang="ja-JP" smtClean="0"/>
              <a:t> last.</a:t>
            </a:r>
            <a:endParaRPr lang="en-US" altLang="ja-JP" smtClean="0"/>
          </a:p>
          <a:p>
            <a:pPr lvl="2" eaLnBrk="1" hangingPunct="1">
              <a:spcBef>
                <a:spcPct val="0"/>
              </a:spcBef>
              <a:defRPr/>
            </a:pPr>
            <a:r>
              <a:rPr lang="en-US" altLang="ja-JP" smtClean="0"/>
              <a:t>Null values are displayed last for ascending sequences and first for descending sequences.</a:t>
            </a:r>
            <a:endParaRPr lang="en-US" altLang="ja-JP" smtClean="0"/>
          </a:p>
          <a:p>
            <a:pPr eaLnBrk="1" hangingPunct="1">
              <a:spcBef>
                <a:spcPct val="0"/>
              </a:spcBef>
              <a:defRPr/>
            </a:pPr>
            <a:r>
              <a:rPr lang="en-US" altLang="ja-JP" smtClean="0"/>
              <a:t>Reversing the Default Order</a:t>
            </a:r>
            <a:endParaRPr lang="en-US" altLang="ja-JP" smtClean="0"/>
          </a:p>
          <a:p>
            <a:pPr lvl="1" eaLnBrk="1" hangingPunct="1">
              <a:spcBef>
                <a:spcPct val="0"/>
              </a:spcBef>
              <a:defRPr/>
            </a:pPr>
            <a:r>
              <a:rPr lang="en-US" altLang="ja-JP" smtClean="0"/>
              <a:t>To reverse the order in which rows are displayed, specify the </a:t>
            </a:r>
            <a:r>
              <a:rPr lang="en-US" altLang="ja-JP" smtClean="0">
                <a:solidFill>
                  <a:srgbClr val="FC0128"/>
                </a:solidFill>
                <a:latin typeface="Courier New" panose="02070309020205020404" pitchFamily="49" charset="0"/>
              </a:rPr>
              <a:t>DESC</a:t>
            </a:r>
            <a:r>
              <a:rPr lang="en-US" altLang="ja-JP" smtClean="0">
                <a:solidFill>
                  <a:srgbClr val="FC0128"/>
                </a:solidFill>
              </a:rPr>
              <a:t> keyword</a:t>
            </a:r>
            <a:r>
              <a:rPr lang="en-US" altLang="ja-JP" smtClean="0"/>
              <a:t> after the column name in the </a:t>
            </a:r>
            <a:r>
              <a:rPr lang="en-US" altLang="ja-JP" smtClean="0">
                <a:latin typeface="Courier New" panose="02070309020205020404" pitchFamily="49" charset="0"/>
              </a:rPr>
              <a:t>ORDER BY</a:t>
            </a:r>
            <a:r>
              <a:rPr lang="en-US" altLang="ja-JP" smtClean="0"/>
              <a:t> clause. The slide example sorts the result by the most recently hired employee.</a:t>
            </a:r>
            <a:endParaRPr lang="en-US" altLang="ja-JP" smtClean="0"/>
          </a:p>
          <a:p>
            <a:pPr lvl="1" eaLnBrk="1" hangingPunct="1">
              <a:spcBef>
                <a:spcPct val="0"/>
              </a:spcBef>
              <a:defRPr/>
            </a:pPr>
            <a:endParaRPr lang="en-US" altLang="ja-JP" smtClean="0"/>
          </a:p>
          <a:p>
            <a:pPr eaLnBrk="1" hangingPunct="1">
              <a:spcBef>
                <a:spcPct val="0"/>
              </a:spcBef>
              <a:defRPr/>
            </a:pPr>
            <a:endParaRPr lang="en-US" altLang="ja-JP" smtClean="0">
              <a:solidFill>
                <a:srgbClr val="0000FF"/>
              </a:solidFill>
            </a:endParaRPr>
          </a:p>
          <a:p>
            <a:pPr eaLnBrk="1" hangingPunct="1">
              <a:spcBef>
                <a:spcPct val="0"/>
              </a:spcBef>
              <a:defRPr/>
            </a:pPr>
            <a:r>
              <a:rPr lang="en-US" altLang="ja-JP" smtClean="0">
                <a:solidFill>
                  <a:srgbClr val="0000FF"/>
                </a:solidFill>
              </a:rPr>
              <a:t>Instructor Note</a:t>
            </a:r>
            <a:endParaRPr lang="en-US" altLang="ja-JP" smtClean="0">
              <a:solidFill>
                <a:srgbClr val="0000FF"/>
              </a:solidFill>
            </a:endParaRPr>
          </a:p>
          <a:p>
            <a:pPr lvl="1" eaLnBrk="1" hangingPunct="1">
              <a:spcBef>
                <a:spcPct val="0"/>
              </a:spcBef>
              <a:defRPr/>
            </a:pPr>
            <a:r>
              <a:rPr lang="en-US" altLang="ja-JP" smtClean="0">
                <a:solidFill>
                  <a:srgbClr val="0000FF"/>
                </a:solidFill>
              </a:rPr>
              <a:t>Let the students know that you can also sort by a column number in the </a:t>
            </a:r>
            <a:r>
              <a:rPr lang="en-US" altLang="ja-JP" smtClean="0">
                <a:solidFill>
                  <a:srgbClr val="0000FF"/>
                </a:solidFill>
                <a:latin typeface="Courier New" panose="02070309020205020404" pitchFamily="49" charset="0"/>
              </a:rPr>
              <a:t>SELECT</a:t>
            </a:r>
            <a:r>
              <a:rPr lang="en-US" altLang="ja-JP" smtClean="0">
                <a:solidFill>
                  <a:srgbClr val="0000FF"/>
                </a:solidFill>
              </a:rPr>
              <a:t> list. The following example sorts the output in the descending order by salary:</a:t>
            </a:r>
            <a:endParaRPr lang="en-US" altLang="ja-JP" smtClean="0">
              <a:solidFill>
                <a:srgbClr val="0000FF"/>
              </a:solidFill>
            </a:endParaRPr>
          </a:p>
          <a:p>
            <a:pPr lvl="1" eaLnBrk="1" hangingPunct="1">
              <a:spcBef>
                <a:spcPct val="0"/>
              </a:spcBef>
              <a:defRPr/>
            </a:pPr>
            <a:endParaRPr lang="en-US" altLang="ja-JP" sz="500" smtClean="0">
              <a:solidFill>
                <a:srgbClr val="0000FF"/>
              </a:solidFill>
            </a:endParaRPr>
          </a:p>
          <a:p>
            <a:pPr eaLnBrk="1" hangingPunct="1">
              <a:spcBef>
                <a:spcPct val="0"/>
              </a:spcBef>
              <a:defRPr/>
            </a:pPr>
            <a:r>
              <a:rPr lang="en-US" altLang="ja-JP" smtClean="0">
                <a:solidFill>
                  <a:srgbClr val="0000FF"/>
                </a:solidFill>
                <a:latin typeface="Courier New" panose="02070309020205020404" pitchFamily="49" charset="0"/>
              </a:rPr>
              <a:t>     </a:t>
            </a:r>
            <a:r>
              <a:rPr lang="en-US" altLang="ja-JP" b="1" smtClean="0">
                <a:solidFill>
                  <a:srgbClr val="0000FF"/>
                </a:solidFill>
                <a:latin typeface="Courier New" panose="02070309020205020404" pitchFamily="49" charset="0"/>
              </a:rPr>
              <a:t>SELECT    last_name, salary </a:t>
            </a:r>
            <a:endParaRPr lang="en-US" altLang="ja-JP" b="1" smtClean="0">
              <a:solidFill>
                <a:srgbClr val="0000FF"/>
              </a:solidFill>
              <a:latin typeface="Courier New" panose="02070309020205020404" pitchFamily="49" charset="0"/>
            </a:endParaRPr>
          </a:p>
          <a:p>
            <a:pPr eaLnBrk="1" hangingPunct="1">
              <a:spcBef>
                <a:spcPct val="0"/>
              </a:spcBef>
              <a:defRPr/>
            </a:pPr>
            <a:r>
              <a:rPr lang="en-US" altLang="ja-JP" b="1" smtClean="0">
                <a:solidFill>
                  <a:srgbClr val="0000FF"/>
                </a:solidFill>
                <a:latin typeface="Courier New" panose="02070309020205020404" pitchFamily="49" charset="0"/>
              </a:rPr>
              <a:t>     FROM      employees</a:t>
            </a:r>
            <a:endParaRPr lang="en-US" altLang="ja-JP" b="1" smtClean="0">
              <a:solidFill>
                <a:srgbClr val="0000FF"/>
              </a:solidFill>
              <a:latin typeface="Courier New" panose="02070309020205020404" pitchFamily="49" charset="0"/>
            </a:endParaRPr>
          </a:p>
          <a:p>
            <a:pPr eaLnBrk="1" hangingPunct="1">
              <a:spcBef>
                <a:spcPct val="0"/>
              </a:spcBef>
              <a:defRPr/>
            </a:pPr>
            <a:r>
              <a:rPr lang="en-US" altLang="ja-JP" b="1" smtClean="0">
                <a:solidFill>
                  <a:srgbClr val="0000FF"/>
                </a:solidFill>
                <a:latin typeface="Courier New" panose="02070309020205020404" pitchFamily="49" charset="0"/>
              </a:rPr>
              <a:t>     ORDER BY  2  DESC;</a:t>
            </a:r>
            <a:endParaRPr lang="en-US" altLang="ja-JP" b="1" smtClean="0">
              <a:solidFill>
                <a:srgbClr val="0000FF"/>
              </a:solidFill>
              <a:latin typeface="Courier New" panose="02070309020205020404" pitchFamily="49"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16739"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ja-JP" smtClean="0"/>
              <a:t>Sorting by Column Aliases</a:t>
            </a:r>
            <a:endParaRPr lang="en-US" altLang="ja-JP" smtClean="0"/>
          </a:p>
          <a:p>
            <a:pPr lvl="1" eaLnBrk="1" hangingPunct="1">
              <a:spcBef>
                <a:spcPct val="0"/>
              </a:spcBef>
            </a:pPr>
            <a:r>
              <a:rPr lang="en-US" altLang="ja-JP" smtClean="0"/>
              <a:t>You can use a column </a:t>
            </a:r>
            <a:r>
              <a:rPr lang="en-US" altLang="ja-JP" smtClean="0">
                <a:solidFill>
                  <a:srgbClr val="FC0128"/>
                </a:solidFill>
              </a:rPr>
              <a:t>alias</a:t>
            </a:r>
            <a:r>
              <a:rPr lang="en-US" altLang="ja-JP" smtClean="0"/>
              <a:t> in the </a:t>
            </a:r>
            <a:r>
              <a:rPr lang="en-US" altLang="ja-JP" smtClean="0">
                <a:solidFill>
                  <a:srgbClr val="FC0128"/>
                </a:solidFill>
                <a:latin typeface="Courier New" panose="02070309020205020404" pitchFamily="49" charset="0"/>
              </a:rPr>
              <a:t>ORDER</a:t>
            </a:r>
            <a:r>
              <a:rPr lang="en-US" altLang="ja-JP" smtClean="0">
                <a:solidFill>
                  <a:srgbClr val="FC0128"/>
                </a:solidFill>
              </a:rPr>
              <a:t> </a:t>
            </a:r>
            <a:r>
              <a:rPr lang="en-US" altLang="ja-JP" smtClean="0">
                <a:solidFill>
                  <a:srgbClr val="FC0128"/>
                </a:solidFill>
                <a:latin typeface="Courier New" panose="02070309020205020404" pitchFamily="49" charset="0"/>
              </a:rPr>
              <a:t>BY</a:t>
            </a:r>
            <a:r>
              <a:rPr lang="en-US" altLang="ja-JP" smtClean="0">
                <a:solidFill>
                  <a:srgbClr val="FC0128"/>
                </a:solidFill>
              </a:rPr>
              <a:t> clause</a:t>
            </a:r>
            <a:r>
              <a:rPr lang="en-US" altLang="ja-JP" smtClean="0"/>
              <a:t>. The slide example sorts the data by annual salary. </a:t>
            </a: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solidFill>
                <a:srgbClr val="0000FF"/>
              </a:solidFill>
            </a:endParaRPr>
          </a:p>
          <a:p>
            <a:pPr eaLnBrk="1" hangingPunct="1">
              <a:spcBef>
                <a:spcPct val="0"/>
              </a:spcBef>
            </a:pPr>
            <a:r>
              <a:rPr lang="en-US" altLang="ja-JP" smtClean="0">
                <a:solidFill>
                  <a:srgbClr val="0000FF"/>
                </a:solidFill>
              </a:rPr>
              <a:t>Instructor Note</a:t>
            </a:r>
            <a:endParaRPr lang="en-US" altLang="ja-JP" smtClean="0">
              <a:solidFill>
                <a:srgbClr val="0000FF"/>
              </a:solidFill>
            </a:endParaRPr>
          </a:p>
          <a:p>
            <a:pPr lvl="1" eaLnBrk="1" hangingPunct="1">
              <a:spcBef>
                <a:spcPct val="0"/>
              </a:spcBef>
            </a:pPr>
            <a:r>
              <a:rPr lang="en-US" altLang="ja-JP" smtClean="0">
                <a:solidFill>
                  <a:srgbClr val="0000FF"/>
                </a:solidFill>
              </a:rPr>
              <a:t>Internally, the order of execution for a </a:t>
            </a:r>
            <a:r>
              <a:rPr lang="en-US" altLang="ja-JP" smtClean="0">
                <a:solidFill>
                  <a:srgbClr val="0000FF"/>
                </a:solidFill>
                <a:latin typeface="Courier New" panose="02070309020205020404" pitchFamily="49" charset="0"/>
              </a:rPr>
              <a:t>SELECT</a:t>
            </a:r>
            <a:r>
              <a:rPr lang="en-US" altLang="ja-JP" smtClean="0">
                <a:solidFill>
                  <a:srgbClr val="0000FF"/>
                </a:solidFill>
              </a:rPr>
              <a:t> statement is as follows:</a:t>
            </a:r>
            <a:endParaRPr lang="en-US" altLang="ja-JP" smtClean="0">
              <a:solidFill>
                <a:srgbClr val="0000FF"/>
              </a:solidFill>
            </a:endParaRPr>
          </a:p>
          <a:p>
            <a:pPr lvl="1" eaLnBrk="1" hangingPunct="1">
              <a:spcBef>
                <a:spcPct val="0"/>
              </a:spcBef>
            </a:pPr>
            <a:r>
              <a:rPr lang="en-US" altLang="ja-JP" smtClean="0">
                <a:solidFill>
                  <a:srgbClr val="0000FF"/>
                </a:solidFill>
                <a:latin typeface="Courier New" panose="02070309020205020404" pitchFamily="49" charset="0"/>
              </a:rPr>
              <a:t>FROM </a:t>
            </a:r>
            <a:r>
              <a:rPr lang="en-US" altLang="ja-JP" smtClean="0">
                <a:solidFill>
                  <a:srgbClr val="0000FF"/>
                </a:solidFill>
              </a:rPr>
              <a:t>clause</a:t>
            </a:r>
            <a:endParaRPr lang="en-US" altLang="ja-JP" smtClean="0">
              <a:solidFill>
                <a:srgbClr val="0000FF"/>
              </a:solidFill>
            </a:endParaRPr>
          </a:p>
          <a:p>
            <a:pPr lvl="1" eaLnBrk="1" hangingPunct="1">
              <a:spcBef>
                <a:spcPct val="0"/>
              </a:spcBef>
            </a:pPr>
            <a:r>
              <a:rPr lang="en-US" altLang="ja-JP" smtClean="0">
                <a:solidFill>
                  <a:srgbClr val="0000FF"/>
                </a:solidFill>
                <a:latin typeface="Courier New" panose="02070309020205020404" pitchFamily="49" charset="0"/>
              </a:rPr>
              <a:t>WHERE</a:t>
            </a:r>
            <a:r>
              <a:rPr lang="en-US" altLang="ja-JP" smtClean="0">
                <a:solidFill>
                  <a:srgbClr val="0000FF"/>
                </a:solidFill>
              </a:rPr>
              <a:t> clause</a:t>
            </a:r>
            <a:endParaRPr lang="en-US" altLang="ja-JP" smtClean="0">
              <a:solidFill>
                <a:srgbClr val="0000FF"/>
              </a:solidFill>
            </a:endParaRPr>
          </a:p>
          <a:p>
            <a:pPr lvl="1" eaLnBrk="1" hangingPunct="1">
              <a:spcBef>
                <a:spcPct val="0"/>
              </a:spcBef>
            </a:pPr>
            <a:r>
              <a:rPr lang="en-US" altLang="ja-JP" smtClean="0">
                <a:solidFill>
                  <a:srgbClr val="0000FF"/>
                </a:solidFill>
                <a:latin typeface="Courier New" panose="02070309020205020404" pitchFamily="49" charset="0"/>
              </a:rPr>
              <a:t>SELECT</a:t>
            </a:r>
            <a:r>
              <a:rPr lang="en-US" altLang="ja-JP" smtClean="0">
                <a:solidFill>
                  <a:srgbClr val="0000FF"/>
                </a:solidFill>
              </a:rPr>
              <a:t> clause</a:t>
            </a:r>
            <a:endParaRPr lang="en-US" altLang="ja-JP" smtClean="0">
              <a:solidFill>
                <a:srgbClr val="0000FF"/>
              </a:solidFill>
            </a:endParaRPr>
          </a:p>
          <a:p>
            <a:pPr lvl="1" eaLnBrk="1" hangingPunct="1">
              <a:spcBef>
                <a:spcPct val="0"/>
              </a:spcBef>
            </a:pPr>
            <a:r>
              <a:rPr lang="en-US" altLang="ja-JP" smtClean="0">
                <a:solidFill>
                  <a:srgbClr val="0000FF"/>
                </a:solidFill>
                <a:latin typeface="Courier New" panose="02070309020205020404" pitchFamily="49" charset="0"/>
              </a:rPr>
              <a:t>ORDER BY</a:t>
            </a:r>
            <a:r>
              <a:rPr lang="en-US" altLang="ja-JP" smtClean="0">
                <a:solidFill>
                  <a:srgbClr val="0000FF"/>
                </a:solidFill>
              </a:rPr>
              <a:t> clause</a:t>
            </a:r>
            <a:endParaRPr lang="en-US" altLang="ja-JP" smtClean="0">
              <a:solidFill>
                <a:srgbClr val="0000FF"/>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17763"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ja-JP" smtClean="0"/>
              <a:t>Sorting by Multiple Columns</a:t>
            </a:r>
            <a:endParaRPr lang="en-US" altLang="ja-JP" smtClean="0"/>
          </a:p>
          <a:p>
            <a:pPr lvl="1" eaLnBrk="1" hangingPunct="1">
              <a:spcBef>
                <a:spcPct val="0"/>
              </a:spcBef>
            </a:pPr>
            <a:r>
              <a:rPr lang="en-US" altLang="ja-JP" smtClean="0"/>
              <a:t>You can sort query results by more than one column. The sort limit is the number of columns in the given table.</a:t>
            </a:r>
            <a:endParaRPr lang="en-US" altLang="ja-JP" smtClean="0"/>
          </a:p>
          <a:p>
            <a:pPr lvl="1" eaLnBrk="1" hangingPunct="1">
              <a:spcBef>
                <a:spcPct val="0"/>
              </a:spcBef>
            </a:pPr>
            <a:r>
              <a:rPr lang="en-US" altLang="ja-JP" smtClean="0"/>
              <a:t>In the </a:t>
            </a:r>
            <a:r>
              <a:rPr lang="en-US" altLang="ja-JP" smtClean="0">
                <a:solidFill>
                  <a:srgbClr val="FC0128"/>
                </a:solidFill>
                <a:latin typeface="Courier New" panose="02070309020205020404" pitchFamily="49" charset="0"/>
              </a:rPr>
              <a:t>ORDER</a:t>
            </a:r>
            <a:r>
              <a:rPr lang="en-US" altLang="ja-JP" smtClean="0">
                <a:solidFill>
                  <a:srgbClr val="FC0128"/>
                </a:solidFill>
              </a:rPr>
              <a:t> </a:t>
            </a:r>
            <a:r>
              <a:rPr lang="en-US" altLang="ja-JP" smtClean="0">
                <a:solidFill>
                  <a:srgbClr val="FC0128"/>
                </a:solidFill>
                <a:latin typeface="Courier New" panose="02070309020205020404" pitchFamily="49" charset="0"/>
              </a:rPr>
              <a:t>BY</a:t>
            </a:r>
            <a:r>
              <a:rPr lang="en-US" altLang="ja-JP" smtClean="0">
                <a:solidFill>
                  <a:srgbClr val="FC0128"/>
                </a:solidFill>
              </a:rPr>
              <a:t> clause</a:t>
            </a:r>
            <a:r>
              <a:rPr lang="en-US" altLang="ja-JP" smtClean="0"/>
              <a:t>, specify the columns, and separate the column names using commas. If you want to reverse the order of a column, specify </a:t>
            </a:r>
            <a:r>
              <a:rPr lang="en-US" altLang="ja-JP" smtClean="0">
                <a:latin typeface="Courier New" panose="02070309020205020404" pitchFamily="49" charset="0"/>
              </a:rPr>
              <a:t>DESC</a:t>
            </a:r>
            <a:r>
              <a:rPr lang="en-US" altLang="ja-JP" smtClean="0"/>
              <a:t> after its name. You can also order by columns that are not included in the </a:t>
            </a:r>
            <a:r>
              <a:rPr lang="en-US" altLang="ja-JP" smtClean="0">
                <a:latin typeface="Courier New" panose="02070309020205020404" pitchFamily="49" charset="0"/>
              </a:rPr>
              <a:t>SELECT</a:t>
            </a:r>
            <a:r>
              <a:rPr lang="en-US" altLang="ja-JP" smtClean="0"/>
              <a:t> clause. </a:t>
            </a:r>
            <a:endParaRPr lang="en-US" altLang="ja-JP" smtClean="0"/>
          </a:p>
          <a:p>
            <a:pPr lvl="1" eaLnBrk="1" hangingPunct="1">
              <a:spcBef>
                <a:spcPct val="0"/>
              </a:spcBef>
            </a:pPr>
            <a:r>
              <a:rPr lang="en-US" altLang="ja-JP" b="1" smtClean="0"/>
              <a:t>Example</a:t>
            </a:r>
            <a:endParaRPr lang="en-US" altLang="ja-JP" smtClean="0"/>
          </a:p>
          <a:p>
            <a:pPr lvl="1" eaLnBrk="1" hangingPunct="1">
              <a:spcBef>
                <a:spcPct val="0"/>
              </a:spcBef>
            </a:pPr>
            <a:r>
              <a:rPr lang="en-US" altLang="ja-JP" smtClean="0"/>
              <a:t>Display the last names and salaries of all employees. Order the result by department number, and then in descending order by salary.</a:t>
            </a:r>
            <a:endParaRPr lang="en-US" altLang="ja-JP" smtClean="0"/>
          </a:p>
          <a:p>
            <a:pPr lvl="1" eaLnBrk="1" hangingPunct="1">
              <a:spcBef>
                <a:spcPct val="0"/>
              </a:spcBef>
            </a:pPr>
            <a:endParaRPr lang="en-US" altLang="ja-JP" sz="500" smtClean="0"/>
          </a:p>
          <a:p>
            <a:pPr eaLnBrk="1" hangingPunct="1">
              <a:spcBef>
                <a:spcPct val="0"/>
              </a:spcBef>
            </a:pPr>
            <a:r>
              <a:rPr lang="en-US" altLang="ja-JP" smtClean="0">
                <a:latin typeface="Courier New" panose="02070309020205020404" pitchFamily="49" charset="0"/>
              </a:rPr>
              <a:t>   </a:t>
            </a:r>
            <a:r>
              <a:rPr lang="en-US" altLang="ja-JP" b="1" smtClean="0">
                <a:latin typeface="Courier New" panose="02070309020205020404" pitchFamily="49" charset="0"/>
              </a:rPr>
              <a:t>SELECT	  last_name, salary </a:t>
            </a:r>
            <a:endParaRPr lang="en-US" altLang="ja-JP" b="1" smtClean="0">
              <a:latin typeface="Courier New" panose="02070309020205020404" pitchFamily="49" charset="0"/>
            </a:endParaRPr>
          </a:p>
          <a:p>
            <a:pPr eaLnBrk="1" hangingPunct="1">
              <a:spcBef>
                <a:spcPct val="0"/>
              </a:spcBef>
            </a:pPr>
            <a:r>
              <a:rPr lang="en-US" altLang="ja-JP" b="1" smtClean="0">
                <a:latin typeface="Courier New" panose="02070309020205020404" pitchFamily="49" charset="0"/>
              </a:rPr>
              <a:t>   FROM     employees</a:t>
            </a:r>
            <a:endParaRPr lang="en-US" altLang="ja-JP" b="1" smtClean="0">
              <a:latin typeface="Courier New" panose="02070309020205020404" pitchFamily="49" charset="0"/>
            </a:endParaRPr>
          </a:p>
          <a:p>
            <a:pPr eaLnBrk="1" hangingPunct="1">
              <a:spcBef>
                <a:spcPct val="0"/>
              </a:spcBef>
            </a:pPr>
            <a:r>
              <a:rPr lang="en-US" altLang="ja-JP" b="1" smtClean="0">
                <a:latin typeface="Courier New" panose="02070309020205020404" pitchFamily="49" charset="0"/>
              </a:rPr>
              <a:t>   ORDER BY department_id, salary DESC;</a:t>
            </a: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lvl="1" eaLnBrk="1" hangingPunct="1">
              <a:spcBef>
                <a:spcPct val="0"/>
              </a:spcBef>
            </a:pPr>
            <a:endParaRPr lang="en-US" altLang="ja-JP" smtClean="0"/>
          </a:p>
          <a:p>
            <a:pPr eaLnBrk="1" hangingPunct="1">
              <a:spcBef>
                <a:spcPct val="0"/>
              </a:spcBef>
            </a:pPr>
            <a:r>
              <a:rPr lang="en-US" altLang="ja-JP" smtClean="0">
                <a:solidFill>
                  <a:srgbClr val="0000FF"/>
                </a:solidFill>
              </a:rPr>
              <a:t>Instructor Note</a:t>
            </a:r>
            <a:endParaRPr lang="en-US" altLang="ja-JP" smtClean="0">
              <a:solidFill>
                <a:srgbClr val="0000FF"/>
              </a:solidFill>
            </a:endParaRPr>
          </a:p>
          <a:p>
            <a:pPr lvl="1" eaLnBrk="1" hangingPunct="1">
              <a:spcBef>
                <a:spcPct val="0"/>
              </a:spcBef>
            </a:pPr>
            <a:r>
              <a:rPr lang="en-US" altLang="ja-JP" smtClean="0">
                <a:solidFill>
                  <a:srgbClr val="0000FF"/>
                </a:solidFill>
              </a:rPr>
              <a:t>Show that the </a:t>
            </a:r>
            <a:r>
              <a:rPr lang="en-US" altLang="ja-JP" smtClean="0">
                <a:solidFill>
                  <a:srgbClr val="0000FF"/>
                </a:solidFill>
                <a:latin typeface="Courier New" panose="02070309020205020404" pitchFamily="49" charset="0"/>
              </a:rPr>
              <a:t>DEPARTMENT_ID</a:t>
            </a:r>
            <a:r>
              <a:rPr lang="en-US" altLang="ja-JP" smtClean="0">
                <a:solidFill>
                  <a:srgbClr val="0000FF"/>
                </a:solidFill>
              </a:rPr>
              <a:t> column is sorted in ascending order and the </a:t>
            </a:r>
            <a:r>
              <a:rPr lang="en-US" altLang="ja-JP" smtClean="0">
                <a:solidFill>
                  <a:srgbClr val="0000FF"/>
                </a:solidFill>
                <a:latin typeface="Courier New" panose="02070309020205020404" pitchFamily="49" charset="0"/>
              </a:rPr>
              <a:t>SALARY</a:t>
            </a:r>
            <a:r>
              <a:rPr lang="en-US" altLang="ja-JP" smtClean="0">
                <a:solidFill>
                  <a:srgbClr val="0000FF"/>
                </a:solidFill>
              </a:rPr>
              <a:t> column in descending order.</a:t>
            </a:r>
            <a:endParaRPr lang="en-US" altLang="ja-JP" smtClean="0">
              <a:solidFill>
                <a:srgbClr val="0000FF"/>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883025" y="0"/>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18787" name="Rectangle 3"/>
          <p:cNvSpPr>
            <a:spLocks noChangeArrowheads="1"/>
          </p:cNvSpPr>
          <p:nvPr/>
        </p:nvSpPr>
        <p:spPr bwMode="auto">
          <a:xfrm>
            <a:off x="0" y="0"/>
            <a:ext cx="29686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18788" name="Rectangle 4"/>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eaLnBrk="1" hangingPunct="1">
              <a:spcBef>
                <a:spcPct val="0"/>
              </a:spcBef>
            </a:pPr>
            <a:r>
              <a:rPr lang="en-US" altLang="zh-CN" smtClean="0"/>
              <a:t>Data from Multiple Tables</a:t>
            </a:r>
            <a:endParaRPr lang="en-US" altLang="zh-CN" smtClean="0"/>
          </a:p>
          <a:p>
            <a:pPr lvl="1" eaLnBrk="1" hangingPunct="1">
              <a:spcBef>
                <a:spcPct val="0"/>
              </a:spcBef>
            </a:pPr>
            <a:r>
              <a:rPr lang="en-US" altLang="zh-CN" smtClean="0"/>
              <a:t>Sometimes you need to use </a:t>
            </a:r>
            <a:r>
              <a:rPr lang="en-US" altLang="zh-CN" smtClean="0">
                <a:solidFill>
                  <a:srgbClr val="FC0128"/>
                </a:solidFill>
              </a:rPr>
              <a:t>data from more than one table</a:t>
            </a:r>
            <a:r>
              <a:rPr lang="en-US" altLang="zh-CN" smtClean="0"/>
              <a:t>. In the slide example, the report displays data from two separate tables.</a:t>
            </a:r>
            <a:endParaRPr lang="en-US" altLang="zh-CN" smtClean="0"/>
          </a:p>
          <a:p>
            <a:pPr lvl="2" eaLnBrk="1" hangingPunct="1">
              <a:spcBef>
                <a:spcPct val="0"/>
              </a:spcBef>
            </a:pPr>
            <a:r>
              <a:rPr lang="en-US" altLang="zh-CN" smtClean="0"/>
              <a:t>Employee IDs exist in the </a:t>
            </a:r>
            <a:r>
              <a:rPr lang="en-US" altLang="zh-CN" smtClean="0">
                <a:latin typeface="Courier New" panose="02070309020205020404" pitchFamily="49" charset="0"/>
              </a:rPr>
              <a:t>EMPLOYEES</a:t>
            </a:r>
            <a:r>
              <a:rPr lang="en-US" altLang="zh-CN" smtClean="0"/>
              <a:t>  table.</a:t>
            </a:r>
            <a:endParaRPr lang="en-US" altLang="zh-CN" smtClean="0"/>
          </a:p>
          <a:p>
            <a:pPr lvl="2" eaLnBrk="1" hangingPunct="1">
              <a:spcBef>
                <a:spcPct val="0"/>
              </a:spcBef>
            </a:pPr>
            <a:r>
              <a:rPr lang="en-US" altLang="zh-CN" smtClean="0"/>
              <a:t>Department IDs exist in both the </a:t>
            </a:r>
            <a:r>
              <a:rPr lang="en-US" altLang="zh-CN" smtClean="0">
                <a:latin typeface="Courier New" panose="02070309020205020404" pitchFamily="49" charset="0"/>
              </a:rPr>
              <a:t>EMPLOYEES</a:t>
            </a:r>
            <a:r>
              <a:rPr lang="en-US" altLang="zh-CN" smtClean="0"/>
              <a:t> and </a:t>
            </a:r>
            <a:r>
              <a:rPr lang="en-US" altLang="zh-CN" smtClean="0">
                <a:latin typeface="Courier New" panose="02070309020205020404" pitchFamily="49" charset="0"/>
              </a:rPr>
              <a:t>DEPARTMENTS</a:t>
            </a:r>
            <a:r>
              <a:rPr lang="en-US" altLang="zh-CN" smtClean="0"/>
              <a:t> tables.</a:t>
            </a:r>
            <a:endParaRPr lang="en-US" altLang="zh-CN" smtClean="0"/>
          </a:p>
          <a:p>
            <a:pPr lvl="2" eaLnBrk="1" hangingPunct="1">
              <a:spcBef>
                <a:spcPct val="0"/>
              </a:spcBef>
            </a:pPr>
            <a:r>
              <a:rPr lang="en-US" altLang="zh-CN" smtClean="0"/>
              <a:t>Location IDs exist in the </a:t>
            </a:r>
            <a:r>
              <a:rPr lang="en-US" altLang="zh-CN" smtClean="0">
                <a:latin typeface="Courier New" panose="02070309020205020404" pitchFamily="49" charset="0"/>
              </a:rPr>
              <a:t>DEPARTMENTS</a:t>
            </a:r>
            <a:r>
              <a:rPr lang="en-US" altLang="zh-CN" smtClean="0"/>
              <a:t> table.</a:t>
            </a:r>
            <a:endParaRPr lang="en-US" altLang="zh-CN" smtClean="0"/>
          </a:p>
          <a:p>
            <a:pPr lvl="1" eaLnBrk="1" hangingPunct="1">
              <a:spcBef>
                <a:spcPct val="0"/>
              </a:spcBef>
            </a:pPr>
            <a:r>
              <a:rPr lang="en-US" altLang="zh-CN" smtClean="0"/>
              <a:t>To produce the report, you need to link the </a:t>
            </a:r>
            <a:r>
              <a:rPr lang="en-US" altLang="zh-CN" smtClean="0">
                <a:latin typeface="Courier New" panose="02070309020205020404" pitchFamily="49" charset="0"/>
              </a:rPr>
              <a:t>EMPLOYEES</a:t>
            </a:r>
            <a:r>
              <a:rPr lang="en-US" altLang="zh-CN" smtClean="0"/>
              <a:t> and </a:t>
            </a:r>
            <a:r>
              <a:rPr lang="en-US" altLang="zh-CN" smtClean="0">
                <a:latin typeface="Courier New" panose="02070309020205020404" pitchFamily="49" charset="0"/>
              </a:rPr>
              <a:t>DEPARTMENTS</a:t>
            </a:r>
            <a:r>
              <a:rPr lang="en-US" altLang="zh-CN" smtClean="0"/>
              <a:t> tables and access data from both of them.</a:t>
            </a:r>
            <a:endParaRPr lang="en-US" altLang="zh-CN" smtClean="0"/>
          </a:p>
        </p:txBody>
      </p:sp>
      <p:sp>
        <p:nvSpPr>
          <p:cNvPr id="118789" name="Rectangle 5"/>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eaLnBrk="1" hangingPunct="1">
              <a:spcBef>
                <a:spcPct val="0"/>
              </a:spcBef>
            </a:pPr>
            <a:r>
              <a:rPr lang="en-US" altLang="zh-CN" smtClean="0"/>
              <a:t>Cartesian Products</a:t>
            </a:r>
            <a:endParaRPr lang="en-US" altLang="zh-CN" smtClean="0"/>
          </a:p>
          <a:p>
            <a:pPr lvl="1" eaLnBrk="1" hangingPunct="1">
              <a:spcBef>
                <a:spcPct val="0"/>
              </a:spcBef>
            </a:pPr>
            <a:r>
              <a:rPr lang="en-US" altLang="zh-CN" smtClean="0"/>
              <a:t>When a join condition is invalid or omitted completely, the result is a </a:t>
            </a:r>
            <a:r>
              <a:rPr lang="en-US" altLang="zh-CN" i="1" smtClean="0"/>
              <a:t>Cartesian product,</a:t>
            </a:r>
            <a:r>
              <a:rPr lang="en-US" altLang="zh-CN" smtClean="0"/>
              <a:t> in which all combinations of rows are displayed. All rows in the first table are joined to all rows in the second table.</a:t>
            </a:r>
            <a:endParaRPr lang="en-US" altLang="zh-CN" smtClean="0"/>
          </a:p>
          <a:p>
            <a:pPr lvl="1" eaLnBrk="1" hangingPunct="1">
              <a:spcBef>
                <a:spcPct val="0"/>
              </a:spcBef>
            </a:pPr>
            <a:r>
              <a:rPr lang="en-US" altLang="zh-CN" smtClean="0"/>
              <a:t>A </a:t>
            </a:r>
            <a:r>
              <a:rPr lang="en-US" altLang="zh-CN" smtClean="0">
                <a:solidFill>
                  <a:srgbClr val="FC0128"/>
                </a:solidFill>
              </a:rPr>
              <a:t>Cartesian product </a:t>
            </a:r>
            <a:r>
              <a:rPr lang="en-US" altLang="zh-CN" smtClean="0"/>
              <a:t>tends to generate a large number of rows, and the result is rarely useful. You should always include a valid join condition in a </a:t>
            </a:r>
            <a:r>
              <a:rPr lang="en-US" altLang="zh-CN" smtClean="0">
                <a:latin typeface="Courier New" panose="02070309020205020404" pitchFamily="49" charset="0"/>
              </a:rPr>
              <a:t>WHERE</a:t>
            </a:r>
            <a:r>
              <a:rPr lang="en-US" altLang="zh-CN" smtClean="0"/>
              <a:t> clause, unless you have a specific need to combine all rows from all tables.</a:t>
            </a:r>
            <a:endParaRPr lang="en-US" altLang="zh-CN" smtClean="0"/>
          </a:p>
          <a:p>
            <a:pPr lvl="1" eaLnBrk="1" hangingPunct="1">
              <a:spcBef>
                <a:spcPct val="0"/>
              </a:spcBef>
            </a:pPr>
            <a:r>
              <a:rPr lang="en-US" altLang="zh-CN" smtClean="0"/>
              <a:t>Cartesian products are useful for some tests when you need to generate a large number of rows to simulate a reasonable amount of data. </a:t>
            </a:r>
            <a:endParaRPr lang="en-US" altLang="zh-CN" smtClean="0"/>
          </a:p>
          <a:p>
            <a:pPr eaLnBrk="1" hangingPunct="1">
              <a:spcBef>
                <a:spcPct val="0"/>
              </a:spcBef>
            </a:pPr>
            <a:endParaRPr lang="en-US" altLang="zh-CN" b="1" smtClean="0"/>
          </a:p>
        </p:txBody>
      </p:sp>
      <p:sp>
        <p:nvSpPr>
          <p:cNvPr id="119811"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normAutofit/>
          </a:bodyPr>
          <a:lstStyle/>
          <a:p>
            <a:pPr defTabSz="1052830" eaLnBrk="1" hangingPunct="1">
              <a:defRPr/>
            </a:pPr>
            <a:r>
              <a:rPr lang="en-US" altLang="ja-JP" smtClean="0"/>
              <a:t>Selecting Specific Columns of All Rows</a:t>
            </a:r>
            <a:endParaRPr lang="en-US" altLang="ja-JP" smtClean="0"/>
          </a:p>
          <a:p>
            <a:pPr marL="119380" lvl="1" defTabSz="1052830" eaLnBrk="1" hangingPunct="1">
              <a:defRPr/>
            </a:pPr>
            <a:r>
              <a:rPr lang="en-US" altLang="ja-JP" smtClean="0"/>
              <a:t>You can use the </a:t>
            </a:r>
            <a:r>
              <a:rPr lang="en-US" altLang="ja-JP" smtClean="0">
                <a:solidFill>
                  <a:srgbClr val="FC0128"/>
                </a:solidFill>
                <a:latin typeface="Courier New" panose="02070309020205020404" pitchFamily="49" charset="0"/>
              </a:rPr>
              <a:t>SELECT</a:t>
            </a:r>
            <a:r>
              <a:rPr lang="en-US" altLang="ja-JP" smtClean="0">
                <a:solidFill>
                  <a:srgbClr val="FC0128"/>
                </a:solidFill>
              </a:rPr>
              <a:t> statement</a:t>
            </a:r>
            <a:r>
              <a:rPr lang="en-US" altLang="ja-JP" smtClean="0"/>
              <a:t> to display specific columns of the table by specifying the column names, separated by commas. The example on the slide displays all the department numbers and location numbers from the </a:t>
            </a:r>
            <a:r>
              <a:rPr lang="en-US" altLang="ja-JP" smtClean="0">
                <a:latin typeface="Courier New" panose="02070309020205020404" pitchFamily="49" charset="0"/>
              </a:rPr>
              <a:t>DEPARTMENTS</a:t>
            </a:r>
            <a:r>
              <a:rPr lang="en-US" altLang="ja-JP" smtClean="0"/>
              <a:t> table. </a:t>
            </a:r>
            <a:endParaRPr lang="en-US" altLang="ja-JP" smtClean="0"/>
          </a:p>
          <a:p>
            <a:pPr marL="119380" lvl="1" defTabSz="1052830" eaLnBrk="1" hangingPunct="1">
              <a:defRPr/>
            </a:pPr>
            <a:r>
              <a:rPr lang="en-US" altLang="ja-JP" smtClean="0"/>
              <a:t>In the </a:t>
            </a:r>
            <a:r>
              <a:rPr lang="en-US" altLang="ja-JP" smtClean="0">
                <a:latin typeface="Courier New" panose="02070309020205020404" pitchFamily="49" charset="0"/>
              </a:rPr>
              <a:t>SELECT</a:t>
            </a:r>
            <a:r>
              <a:rPr lang="en-US" altLang="ja-JP" smtClean="0"/>
              <a:t> clause, specify the columns that you want, in the order in which you want them to appear in the output. For example, to display location before department number going from left to right, you use the following statement:</a:t>
            </a:r>
            <a:endParaRPr lang="en-US" altLang="ja-JP" smtClean="0"/>
          </a:p>
          <a:p>
            <a:pPr marL="119380" lvl="1" defTabSz="1052830" eaLnBrk="1" hangingPunct="1">
              <a:defRPr/>
            </a:pPr>
            <a:endParaRPr lang="en-US" altLang="ja-JP" sz="500" smtClean="0"/>
          </a:p>
          <a:p>
            <a:pPr defTabSz="1052830" eaLnBrk="1" hangingPunct="1">
              <a:spcBef>
                <a:spcPct val="0"/>
              </a:spcBef>
              <a:defRPr/>
            </a:pPr>
            <a:r>
              <a:rPr lang="en-US" altLang="ja-JP" b="1" smtClean="0">
                <a:latin typeface="Courier New" panose="02070309020205020404" pitchFamily="49" charset="0"/>
              </a:rPr>
              <a:t>    SELECT location_id, department_id</a:t>
            </a:r>
            <a:endParaRPr lang="en-US" altLang="ja-JP" b="1" smtClean="0">
              <a:latin typeface="Courier New" panose="02070309020205020404" pitchFamily="49" charset="0"/>
            </a:endParaRPr>
          </a:p>
          <a:p>
            <a:pPr defTabSz="1052830" eaLnBrk="1" hangingPunct="1">
              <a:spcBef>
                <a:spcPct val="0"/>
              </a:spcBef>
              <a:defRPr/>
            </a:pPr>
            <a:r>
              <a:rPr lang="en-US" altLang="ja-JP" b="1" smtClean="0">
                <a:latin typeface="Courier New" panose="02070309020205020404" pitchFamily="49" charset="0"/>
              </a:rPr>
              <a:t>    FROM   departments;</a:t>
            </a:r>
            <a:endParaRPr lang="en-US" altLang="ja-JP" b="1" smtClean="0">
              <a:latin typeface="Courier New" panose="02070309020205020404" pitchFamily="49" charset="0"/>
            </a:endParaRPr>
          </a:p>
          <a:p>
            <a:pPr defTabSz="1052830" eaLnBrk="1" hangingPunct="1">
              <a:spcBef>
                <a:spcPct val="0"/>
              </a:spcBef>
              <a:defRPr/>
            </a:pPr>
            <a:endParaRPr lang="en-US" altLang="ja-JP" sz="500" b="1" smtClean="0">
              <a:latin typeface="Courier New" panose="02070309020205020404" pitchFamily="49" charset="0"/>
            </a:endParaRPr>
          </a:p>
          <a:p>
            <a:pPr defTabSz="1052830" eaLnBrk="1" hangingPunct="1">
              <a:defRPr/>
            </a:pPr>
            <a:endParaRPr lang="en-US" altLang="ja-JP" smtClean="0">
              <a:solidFill>
                <a:schemeClr val="accent2"/>
              </a:solidFill>
            </a:endParaRPr>
          </a:p>
          <a:p>
            <a:pPr defTabSz="1052830" eaLnBrk="1" hangingPunct="1">
              <a:defRPr/>
            </a:pPr>
            <a:endParaRPr lang="en-US" altLang="ja-JP" smtClean="0">
              <a:solidFill>
                <a:schemeClr val="accent2"/>
              </a:solidFill>
            </a:endParaRPr>
          </a:p>
          <a:p>
            <a:pPr defTabSz="1052830" eaLnBrk="1" hangingPunct="1">
              <a:defRPr/>
            </a:pPr>
            <a:endParaRPr lang="en-US" altLang="ja-JP" smtClean="0">
              <a:solidFill>
                <a:schemeClr val="accent2"/>
              </a:solidFill>
            </a:endParaRPr>
          </a:p>
          <a:p>
            <a:pPr defTabSz="1052830" eaLnBrk="1" hangingPunct="1">
              <a:defRPr/>
            </a:pPr>
            <a:endParaRPr lang="en-US" altLang="ja-JP" smtClean="0">
              <a:solidFill>
                <a:schemeClr val="accent2"/>
              </a:solidFill>
            </a:endParaRPr>
          </a:p>
          <a:p>
            <a:pPr defTabSz="1052830" eaLnBrk="1" hangingPunct="1">
              <a:defRPr/>
            </a:pPr>
            <a:endParaRPr lang="en-US" altLang="ja-JP" smtClean="0">
              <a:solidFill>
                <a:schemeClr val="accent2"/>
              </a:solidFill>
            </a:endParaRPr>
          </a:p>
          <a:p>
            <a:pPr defTabSz="1052830" eaLnBrk="1" hangingPunct="1">
              <a:defRPr/>
            </a:pPr>
            <a:r>
              <a:rPr lang="en-US" altLang="ja-JP" smtClean="0">
                <a:solidFill>
                  <a:srgbClr val="0000FF"/>
                </a:solidFill>
              </a:rPr>
              <a:t>Instructor Note </a:t>
            </a:r>
            <a:endParaRPr lang="en-US" altLang="ja-JP" smtClean="0">
              <a:solidFill>
                <a:srgbClr val="0000FF"/>
              </a:solidFill>
            </a:endParaRPr>
          </a:p>
          <a:p>
            <a:pPr marL="119380" lvl="1" defTabSz="1052830" eaLnBrk="1" hangingPunct="1">
              <a:defRPr/>
            </a:pPr>
            <a:r>
              <a:rPr lang="en-US" altLang="ja-JP" smtClean="0">
                <a:solidFill>
                  <a:srgbClr val="0000FF"/>
                </a:solidFill>
              </a:rPr>
              <a:t>You can also select from pseudocolumns. A pseudocolumn behaves like a table column but is not actually stored in the table. You cannot insert or delete values of the pseudocolumns. Some available pseudocolumns are </a:t>
            </a:r>
            <a:r>
              <a:rPr lang="en-US" altLang="ja-JP" smtClean="0">
                <a:solidFill>
                  <a:srgbClr val="0000FF"/>
                </a:solidFill>
                <a:latin typeface="Courier New" panose="02070309020205020404" pitchFamily="49" charset="0"/>
              </a:rPr>
              <a:t>CURRVAL</a:t>
            </a:r>
            <a:r>
              <a:rPr lang="en-US" altLang="ja-JP" smtClean="0">
                <a:solidFill>
                  <a:srgbClr val="0000FF"/>
                </a:solidFill>
              </a:rPr>
              <a:t>, </a:t>
            </a:r>
            <a:r>
              <a:rPr lang="en-US" altLang="ja-JP" smtClean="0">
                <a:solidFill>
                  <a:srgbClr val="0000FF"/>
                </a:solidFill>
                <a:latin typeface="Courier New" panose="02070309020205020404" pitchFamily="49" charset="0"/>
              </a:rPr>
              <a:t>NEXTVAL</a:t>
            </a:r>
            <a:r>
              <a:rPr lang="en-US" altLang="ja-JP" smtClean="0">
                <a:solidFill>
                  <a:srgbClr val="0000FF"/>
                </a:solidFill>
              </a:rPr>
              <a:t>, </a:t>
            </a:r>
            <a:r>
              <a:rPr lang="en-US" altLang="ja-JP" smtClean="0">
                <a:solidFill>
                  <a:srgbClr val="0000FF"/>
                </a:solidFill>
                <a:latin typeface="Courier New" panose="02070309020205020404" pitchFamily="49" charset="0"/>
              </a:rPr>
              <a:t>LEVEL</a:t>
            </a:r>
            <a:r>
              <a:rPr lang="en-US" altLang="ja-JP" smtClean="0">
                <a:solidFill>
                  <a:srgbClr val="0000FF"/>
                </a:solidFill>
              </a:rPr>
              <a:t>, </a:t>
            </a:r>
            <a:r>
              <a:rPr lang="en-US" altLang="ja-JP" smtClean="0">
                <a:solidFill>
                  <a:srgbClr val="0000FF"/>
                </a:solidFill>
                <a:latin typeface="Courier New" panose="02070309020205020404" pitchFamily="49" charset="0"/>
              </a:rPr>
              <a:t>ROWID</a:t>
            </a:r>
            <a:r>
              <a:rPr lang="en-US" altLang="ja-JP" smtClean="0">
                <a:solidFill>
                  <a:srgbClr val="0000FF"/>
                </a:solidFill>
              </a:rPr>
              <a:t>, and </a:t>
            </a:r>
            <a:r>
              <a:rPr lang="en-US" altLang="ja-JP" smtClean="0">
                <a:solidFill>
                  <a:srgbClr val="0000FF"/>
                </a:solidFill>
                <a:latin typeface="Courier New" panose="02070309020205020404" pitchFamily="49" charset="0"/>
              </a:rPr>
              <a:t>ROWNUM</a:t>
            </a:r>
            <a:r>
              <a:rPr lang="en-US" altLang="ja-JP" smtClean="0">
                <a:solidFill>
                  <a:srgbClr val="0000FF"/>
                </a:solidFill>
              </a:rPr>
              <a:t>.</a:t>
            </a:r>
            <a:r>
              <a:rPr lang="en-US" altLang="ja-JP" smtClean="0"/>
              <a:t> </a:t>
            </a:r>
            <a:endParaRPr lang="en-US" altLang="ja-JP" smtClean="0"/>
          </a:p>
        </p:txBody>
      </p:sp>
      <p:sp>
        <p:nvSpPr>
          <p:cNvPr id="93187" name="Rectangle 3"/>
          <p:cNvSpPr>
            <a:spLocks noGrp="1" noRot="1" noChangeAspect="1" noChangeArrowheads="1" noTextEdit="1"/>
          </p:cNvSpPr>
          <p:nvPr>
            <p:ph type="sldImg"/>
          </p:nvPr>
        </p:nvSpPr>
        <p:spPr bwMode="auto">
          <a:xfrm>
            <a:off x="485775" y="153988"/>
            <a:ext cx="5884863" cy="441325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pic>
        <p:nvPicPr>
          <p:cNvPr id="931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6572250"/>
            <a:ext cx="507047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931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3" y="7554913"/>
            <a:ext cx="5080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93190" name="Text Box 6"/>
          <p:cNvSpPr txBox="1">
            <a:spLocks noChangeArrowheads="1"/>
          </p:cNvSpPr>
          <p:nvPr/>
        </p:nvSpPr>
        <p:spPr bwMode="auto">
          <a:xfrm>
            <a:off x="820738" y="7232650"/>
            <a:ext cx="3492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75" tIns="12175" rIns="12175" bIns="12175">
            <a:spAutoFit/>
          </a:bodyPr>
          <a:lstStyle>
            <a:lvl1pPr defTabSz="789305">
              <a:defRPr>
                <a:solidFill>
                  <a:schemeClr val="tx1"/>
                </a:solidFill>
                <a:latin typeface="Arial" panose="020B0604020202020204" pitchFamily="34" charset="0"/>
                <a:ea typeface="宋体" panose="02010600030101010101" pitchFamily="2" charset="-122"/>
              </a:defRPr>
            </a:lvl1pPr>
            <a:lvl2pPr marL="742950" indent="-285750" defTabSz="789305">
              <a:defRPr>
                <a:solidFill>
                  <a:schemeClr val="tx1"/>
                </a:solidFill>
                <a:latin typeface="Arial" panose="020B0604020202020204" pitchFamily="34" charset="0"/>
                <a:ea typeface="宋体" panose="02010600030101010101" pitchFamily="2" charset="-122"/>
              </a:defRPr>
            </a:lvl2pPr>
            <a:lvl3pPr marL="1143000" indent="-228600" defTabSz="789305">
              <a:defRPr>
                <a:solidFill>
                  <a:schemeClr val="tx1"/>
                </a:solidFill>
                <a:latin typeface="Arial" panose="020B0604020202020204" pitchFamily="34" charset="0"/>
                <a:ea typeface="宋体" panose="02010600030101010101" pitchFamily="2" charset="-122"/>
              </a:defRPr>
            </a:lvl3pPr>
            <a:lvl4pPr marL="1600200" indent="-228600" defTabSz="789305">
              <a:defRPr>
                <a:solidFill>
                  <a:schemeClr val="tx1"/>
                </a:solidFill>
                <a:latin typeface="Arial" panose="020B0604020202020204" pitchFamily="34" charset="0"/>
                <a:ea typeface="宋体" panose="02010600030101010101" pitchFamily="2" charset="-122"/>
              </a:defRPr>
            </a:lvl4pPr>
            <a:lvl5pPr marL="2057400" indent="-228600" defTabSz="789305">
              <a:defRPr>
                <a:solidFill>
                  <a:schemeClr val="tx1"/>
                </a:solidFill>
                <a:latin typeface="Arial" panose="020B0604020202020204" pitchFamily="34" charset="0"/>
                <a:ea typeface="宋体" panose="02010600030101010101" pitchFamily="2" charset="-122"/>
              </a:defRPr>
            </a:lvl5pPr>
            <a:lvl6pPr marL="2514600" indent="-228600" defTabSz="7893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893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893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893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000000"/>
              </a:buClr>
            </a:pPr>
            <a:r>
              <a:rPr lang="ja-JP" altLang="en-US" sz="2300" b="1">
                <a:ea typeface="MS PGothic" panose="020B0600070205080204" pitchFamily="34" charset="-128"/>
              </a:rPr>
              <a:t>…</a:t>
            </a:r>
            <a:endParaRPr lang="ja-JP" altLang="en-US" sz="2300" b="1">
              <a:ea typeface="MS PGothic"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883025" y="0"/>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20835" name="Rectangle 3"/>
          <p:cNvSpPr>
            <a:spLocks noChangeArrowheads="1"/>
          </p:cNvSpPr>
          <p:nvPr/>
        </p:nvSpPr>
        <p:spPr bwMode="auto">
          <a:xfrm>
            <a:off x="0" y="0"/>
            <a:ext cx="29686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98308" name="Rectangle 4"/>
          <p:cNvSpPr>
            <a:spLocks noGrp="1" noChangeArrowheads="1"/>
          </p:cNvSpPr>
          <p:nvPr>
            <p:ph type="body" idx="1"/>
          </p:nvPr>
        </p:nvSpPr>
        <p:spPr bwMode="auto">
          <a:xfrm>
            <a:off x="454025" y="4770438"/>
            <a:ext cx="6016625" cy="38036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normAutofit lnSpcReduction="10000"/>
          </a:bodyPr>
          <a:lstStyle/>
          <a:p>
            <a:pPr defTabSz="400050" eaLnBrk="1" hangingPunct="1">
              <a:spcBef>
                <a:spcPct val="0"/>
              </a:spcBef>
              <a:tabLst>
                <a:tab pos="452120" algn="l"/>
              </a:tabLst>
              <a:defRPr/>
            </a:pPr>
            <a:r>
              <a:rPr lang="en-US" altLang="zh-CN" smtClean="0"/>
              <a:t>Cartesian Products (continued)</a:t>
            </a:r>
            <a:endParaRPr lang="en-US" altLang="zh-CN" smtClean="0"/>
          </a:p>
          <a:p>
            <a:pPr marL="119380" lvl="1" defTabSz="400050" eaLnBrk="1" hangingPunct="1">
              <a:spcBef>
                <a:spcPct val="0"/>
              </a:spcBef>
              <a:tabLst>
                <a:tab pos="452120" algn="l"/>
              </a:tabLst>
              <a:defRPr/>
            </a:pPr>
            <a:r>
              <a:rPr lang="en-US" altLang="zh-CN" smtClean="0"/>
              <a:t>A </a:t>
            </a:r>
            <a:r>
              <a:rPr lang="en-US" altLang="zh-CN" smtClean="0">
                <a:solidFill>
                  <a:srgbClr val="FC0128"/>
                </a:solidFill>
              </a:rPr>
              <a:t>Cartesian product</a:t>
            </a:r>
            <a:r>
              <a:rPr lang="en-US" altLang="zh-CN" smtClean="0"/>
              <a:t> is generated if a join condition is omitted. The example on the slide displays employee last name and department name from the </a:t>
            </a:r>
            <a:r>
              <a:rPr lang="en-US" altLang="zh-CN" smtClean="0">
                <a:latin typeface="Courier New" panose="02070309020205020404" pitchFamily="49" charset="0"/>
              </a:rPr>
              <a:t>EMPLOYEES</a:t>
            </a:r>
            <a:r>
              <a:rPr lang="en-US" altLang="zh-CN" smtClean="0"/>
              <a:t> and </a:t>
            </a:r>
            <a:r>
              <a:rPr lang="en-US" altLang="zh-CN" smtClean="0">
                <a:latin typeface="Courier New" panose="02070309020205020404" pitchFamily="49" charset="0"/>
              </a:rPr>
              <a:t>DEPARTMENTS</a:t>
            </a:r>
            <a:r>
              <a:rPr lang="en-US" altLang="zh-CN" smtClean="0"/>
              <a:t> tables. Because no </a:t>
            </a:r>
            <a:r>
              <a:rPr lang="en-US" altLang="zh-CN" smtClean="0">
                <a:latin typeface="Courier New" panose="02070309020205020404" pitchFamily="49" charset="0"/>
              </a:rPr>
              <a:t>WHERE</a:t>
            </a:r>
            <a:r>
              <a:rPr lang="en-US" altLang="zh-CN" smtClean="0"/>
              <a:t> clause has been specified, all rows (20 rows) from the </a:t>
            </a:r>
            <a:r>
              <a:rPr lang="en-US" altLang="zh-CN" smtClean="0">
                <a:latin typeface="Courier New" panose="02070309020205020404" pitchFamily="49" charset="0"/>
              </a:rPr>
              <a:t>EMPLOYEES</a:t>
            </a:r>
            <a:r>
              <a:rPr lang="en-US" altLang="zh-CN" smtClean="0"/>
              <a:t> table are joined with all rows (8 rows) in the </a:t>
            </a:r>
            <a:r>
              <a:rPr lang="en-US" altLang="zh-CN" smtClean="0">
                <a:latin typeface="Courier New" panose="02070309020205020404" pitchFamily="49" charset="0"/>
              </a:rPr>
              <a:t>DEPARTMENTS</a:t>
            </a:r>
            <a:r>
              <a:rPr lang="en-US" altLang="zh-CN" smtClean="0"/>
              <a:t> table, thereby generating 160 rows in the output.</a:t>
            </a:r>
            <a:endParaRPr lang="en-US" altLang="zh-CN" smtClean="0"/>
          </a:p>
          <a:p>
            <a:pPr marL="119380" lvl="1" defTabSz="400050" eaLnBrk="1" hangingPunct="1">
              <a:spcBef>
                <a:spcPct val="0"/>
              </a:spcBef>
              <a:tabLst>
                <a:tab pos="452120" algn="l"/>
              </a:tabLst>
              <a:defRPr/>
            </a:pPr>
            <a:endParaRPr lang="en-US" altLang="zh-CN" sz="500" smtClean="0"/>
          </a:p>
          <a:p>
            <a:pPr marL="119380" lvl="1" defTabSz="400050" eaLnBrk="1" hangingPunct="1">
              <a:spcBef>
                <a:spcPct val="0"/>
              </a:spcBef>
              <a:tabLst>
                <a:tab pos="452120" algn="l"/>
              </a:tabLst>
              <a:defRPr/>
            </a:pPr>
            <a:r>
              <a:rPr lang="en-US" altLang="zh-CN" smtClean="0">
                <a:latin typeface="Courier New" panose="02070309020205020404" pitchFamily="49" charset="0"/>
              </a:rPr>
              <a:t>   SELECT last_name, department_name dept_name</a:t>
            </a:r>
            <a:endParaRPr lang="en-US" altLang="zh-CN" smtClean="0">
              <a:latin typeface="Courier New" panose="02070309020205020404" pitchFamily="49" charset="0"/>
            </a:endParaRPr>
          </a:p>
          <a:p>
            <a:pPr marL="119380" lvl="1" defTabSz="400050" eaLnBrk="1" hangingPunct="1">
              <a:spcBef>
                <a:spcPct val="0"/>
              </a:spcBef>
              <a:tabLst>
                <a:tab pos="452120" algn="l"/>
              </a:tabLst>
              <a:defRPr/>
            </a:pPr>
            <a:r>
              <a:rPr lang="en-US" altLang="zh-CN" smtClean="0">
                <a:latin typeface="Courier New" panose="02070309020205020404" pitchFamily="49" charset="0"/>
              </a:rPr>
              <a:t>   FROM   employees, departments;</a:t>
            </a:r>
            <a:endParaRPr lang="en-US" altLang="zh-CN" smtClean="0">
              <a:latin typeface="Courier New" panose="02070309020205020404" pitchFamily="49" charset="0"/>
            </a:endParaRPr>
          </a:p>
          <a:p>
            <a:pPr defTabSz="400050" eaLnBrk="1" hangingPunct="1">
              <a:spcBef>
                <a:spcPct val="0"/>
              </a:spcBef>
              <a:tabLst>
                <a:tab pos="452120" algn="l"/>
              </a:tabLst>
              <a:defRPr/>
            </a:pPr>
            <a:endParaRPr lang="en-US" altLang="zh-CN" sz="500" smtClean="0"/>
          </a:p>
          <a:p>
            <a:pPr defTabSz="400050" eaLnBrk="1" hangingPunct="1">
              <a:spcBef>
                <a:spcPct val="0"/>
              </a:spcBef>
              <a:tabLst>
                <a:tab pos="452120" algn="l"/>
              </a:tabLst>
              <a:defRPr/>
            </a:pPr>
            <a:r>
              <a:rPr lang="en-US" altLang="zh-CN" b="1" smtClean="0">
                <a:latin typeface="Courier New" panose="02070309020205020404" pitchFamily="49" charset="0"/>
              </a:rPr>
              <a:t>    </a:t>
            </a:r>
            <a:endParaRPr lang="en-US" altLang="zh-CN" b="1" smtClean="0">
              <a:latin typeface="Courier New" panose="02070309020205020404" pitchFamily="49" charset="0"/>
            </a:endParaRPr>
          </a:p>
          <a:p>
            <a:pPr defTabSz="400050" eaLnBrk="1" hangingPunct="1">
              <a:spcBef>
                <a:spcPct val="65000"/>
              </a:spcBef>
              <a:tabLst>
                <a:tab pos="452120" algn="l"/>
              </a:tabLst>
              <a:defRPr/>
            </a:pPr>
            <a:endParaRPr lang="en-US" altLang="zh-CN" smtClean="0">
              <a:solidFill>
                <a:schemeClr val="accent2"/>
              </a:solidFill>
            </a:endParaRPr>
          </a:p>
          <a:p>
            <a:pPr defTabSz="400050" eaLnBrk="1" hangingPunct="1">
              <a:spcBef>
                <a:spcPct val="65000"/>
              </a:spcBef>
              <a:tabLst>
                <a:tab pos="452120" algn="l"/>
              </a:tabLst>
              <a:defRPr/>
            </a:pPr>
            <a:endParaRPr lang="en-US" altLang="zh-CN" smtClean="0">
              <a:solidFill>
                <a:schemeClr val="accent2"/>
              </a:solidFill>
            </a:endParaRPr>
          </a:p>
          <a:p>
            <a:pPr defTabSz="400050" eaLnBrk="1" hangingPunct="1">
              <a:spcBef>
                <a:spcPct val="65000"/>
              </a:spcBef>
              <a:tabLst>
                <a:tab pos="452120" algn="l"/>
              </a:tabLst>
              <a:defRPr/>
            </a:pPr>
            <a:endParaRPr lang="en-US" altLang="zh-CN" smtClean="0">
              <a:solidFill>
                <a:schemeClr val="accent2"/>
              </a:solidFill>
            </a:endParaRPr>
          </a:p>
          <a:p>
            <a:pPr defTabSz="400050" eaLnBrk="1" hangingPunct="1">
              <a:spcBef>
                <a:spcPct val="65000"/>
              </a:spcBef>
              <a:tabLst>
                <a:tab pos="452120" algn="l"/>
              </a:tabLst>
              <a:defRPr/>
            </a:pPr>
            <a:endParaRPr lang="en-US" altLang="zh-CN" smtClean="0">
              <a:solidFill>
                <a:schemeClr val="accent2"/>
              </a:solidFill>
            </a:endParaRPr>
          </a:p>
          <a:p>
            <a:pPr defTabSz="400050" eaLnBrk="1" hangingPunct="1">
              <a:spcBef>
                <a:spcPct val="65000"/>
              </a:spcBef>
              <a:tabLst>
                <a:tab pos="452120" algn="l"/>
              </a:tabLst>
              <a:defRPr/>
            </a:pPr>
            <a:endParaRPr lang="en-US" altLang="zh-CN" smtClean="0">
              <a:solidFill>
                <a:schemeClr val="accent2"/>
              </a:solidFill>
            </a:endParaRPr>
          </a:p>
          <a:p>
            <a:pPr defTabSz="400050" eaLnBrk="1" hangingPunct="1">
              <a:spcBef>
                <a:spcPct val="65000"/>
              </a:spcBef>
              <a:tabLst>
                <a:tab pos="452120" algn="l"/>
              </a:tabLst>
              <a:defRPr/>
            </a:pPr>
            <a:r>
              <a:rPr lang="en-US" altLang="zh-CN" smtClean="0">
                <a:solidFill>
                  <a:srgbClr val="0000FF"/>
                </a:solidFill>
              </a:rPr>
              <a:t>Instructor Note</a:t>
            </a:r>
            <a:endParaRPr lang="en-US" altLang="zh-CN" smtClean="0">
              <a:solidFill>
                <a:srgbClr val="0000FF"/>
              </a:solidFill>
            </a:endParaRPr>
          </a:p>
          <a:p>
            <a:pPr marL="119380" lvl="1" defTabSz="400050" eaLnBrk="1" hangingPunct="1">
              <a:lnSpc>
                <a:spcPct val="95000"/>
              </a:lnSpc>
              <a:spcBef>
                <a:spcPct val="0"/>
              </a:spcBef>
              <a:tabLst>
                <a:tab pos="452120" algn="l"/>
              </a:tabLst>
              <a:defRPr/>
            </a:pPr>
            <a:r>
              <a:rPr lang="en-US" altLang="zh-CN" smtClean="0">
                <a:solidFill>
                  <a:srgbClr val="0000FF"/>
                </a:solidFill>
              </a:rPr>
              <a:t>Demo: </a:t>
            </a:r>
            <a:r>
              <a:rPr lang="en-US" altLang="zh-CN" smtClean="0">
                <a:solidFill>
                  <a:srgbClr val="0000FF"/>
                </a:solidFill>
                <a:latin typeface="Courier New" panose="02070309020205020404" pitchFamily="49" charset="0"/>
              </a:rPr>
              <a:t>4_cart.sql</a:t>
            </a:r>
            <a:endParaRPr lang="en-US" altLang="zh-CN" smtClean="0">
              <a:solidFill>
                <a:srgbClr val="0000FF"/>
              </a:solidFill>
              <a:latin typeface="Courier New" panose="02070309020205020404" pitchFamily="49" charset="0"/>
            </a:endParaRPr>
          </a:p>
          <a:p>
            <a:pPr marL="119380" lvl="1" defTabSz="400050" eaLnBrk="1" hangingPunct="1">
              <a:lnSpc>
                <a:spcPct val="95000"/>
              </a:lnSpc>
              <a:spcBef>
                <a:spcPct val="0"/>
              </a:spcBef>
              <a:tabLst>
                <a:tab pos="452120" algn="l"/>
              </a:tabLst>
              <a:defRPr/>
            </a:pPr>
            <a:r>
              <a:rPr lang="en-US" altLang="zh-CN" smtClean="0">
                <a:solidFill>
                  <a:srgbClr val="0000FF"/>
                </a:solidFill>
              </a:rPr>
              <a:t>Purpose: To illustrate executing a Cartesian product</a:t>
            </a:r>
            <a:r>
              <a:rPr lang="en-US" altLang="zh-CN" i="1" smtClean="0">
                <a:solidFill>
                  <a:schemeClr val="accent2"/>
                </a:solidFill>
              </a:rPr>
              <a:t> </a:t>
            </a:r>
            <a:endParaRPr lang="en-US" altLang="zh-CN" i="1" smtClean="0">
              <a:solidFill>
                <a:schemeClr val="accent2"/>
              </a:solidFill>
            </a:endParaRPr>
          </a:p>
        </p:txBody>
      </p:sp>
      <p:sp>
        <p:nvSpPr>
          <p:cNvPr id="120837" name="Rectangle 5"/>
          <p:cNvSpPr>
            <a:spLocks noGrp="1" noRot="1" noChangeAspect="1" noChangeArrowheads="1" noTextEdit="1"/>
          </p:cNvSpPr>
          <p:nvPr>
            <p:ph type="sldImg"/>
          </p:nvPr>
        </p:nvSpPr>
        <p:spPr bwMode="auto">
          <a:xfrm>
            <a:off x="460375" y="173038"/>
            <a:ext cx="5932488" cy="44497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pic>
        <p:nvPicPr>
          <p:cNvPr id="1208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3" y="6167438"/>
            <a:ext cx="531495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513" y="7196138"/>
            <a:ext cx="528637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40" name="Text Box 8"/>
          <p:cNvSpPr txBox="1">
            <a:spLocks noChangeArrowheads="1"/>
          </p:cNvSpPr>
          <p:nvPr/>
        </p:nvSpPr>
        <p:spPr bwMode="auto">
          <a:xfrm>
            <a:off x="798513" y="6902450"/>
            <a:ext cx="3492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5" tIns="12155" rIns="12155" bIns="12155">
            <a:spAutoFit/>
          </a:bodyPr>
          <a:lstStyle>
            <a:lvl1pPr defTabSz="787400">
              <a:defRPr>
                <a:solidFill>
                  <a:schemeClr val="tx1"/>
                </a:solidFill>
                <a:latin typeface="Arial" panose="020B0604020202020204" pitchFamily="34" charset="0"/>
                <a:ea typeface="宋体" panose="02010600030101010101" pitchFamily="2" charset="-122"/>
              </a:defRPr>
            </a:lvl1pPr>
            <a:lvl2pPr marL="742950" indent="-285750" defTabSz="787400">
              <a:defRPr>
                <a:solidFill>
                  <a:schemeClr val="tx1"/>
                </a:solidFill>
                <a:latin typeface="Arial" panose="020B0604020202020204" pitchFamily="34" charset="0"/>
                <a:ea typeface="宋体" panose="02010600030101010101" pitchFamily="2" charset="-122"/>
              </a:defRPr>
            </a:lvl2pPr>
            <a:lvl3pPr marL="1143000" indent="-228600" defTabSz="787400">
              <a:defRPr>
                <a:solidFill>
                  <a:schemeClr val="tx1"/>
                </a:solidFill>
                <a:latin typeface="Arial" panose="020B0604020202020204" pitchFamily="34" charset="0"/>
                <a:ea typeface="宋体" panose="02010600030101010101" pitchFamily="2" charset="-122"/>
              </a:defRPr>
            </a:lvl3pPr>
            <a:lvl4pPr marL="1600200" indent="-228600" defTabSz="787400">
              <a:defRPr>
                <a:solidFill>
                  <a:schemeClr val="tx1"/>
                </a:solidFill>
                <a:latin typeface="Arial" panose="020B0604020202020204" pitchFamily="34" charset="0"/>
                <a:ea typeface="宋体" panose="02010600030101010101" pitchFamily="2" charset="-122"/>
              </a:defRPr>
            </a:lvl4pPr>
            <a:lvl5pPr marL="2057400" indent="-228600" defTabSz="787400">
              <a:defRPr>
                <a:solidFill>
                  <a:schemeClr val="tx1"/>
                </a:solidFill>
                <a:latin typeface="Arial" panose="020B0604020202020204" pitchFamily="34" charset="0"/>
                <a:ea typeface="宋体" panose="02010600030101010101" pitchFamily="2" charset="-122"/>
              </a:defRPr>
            </a:lvl5pPr>
            <a:lvl6pPr marL="25146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300" b="1">
                <a:ea typeface="Arial Unicode MS" pitchFamily="34" charset="-122"/>
                <a:cs typeface="Arial Unicode MS" pitchFamily="34" charset="-122"/>
              </a:rPr>
              <a:t>…</a:t>
            </a:r>
            <a:endParaRPr lang="en-US" altLang="zh-CN" sz="2300" b="1">
              <a:ea typeface="Arial Unicode MS" pitchFamily="34" charset="-122"/>
              <a:cs typeface="Arial Unicode MS" pitchFamily="34"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3881438" y="0"/>
            <a:ext cx="2976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21859" name="Rectangle 3"/>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99332" name="Rectangle 4"/>
          <p:cNvSpPr>
            <a:spLocks noGrp="1" noChangeArrowheads="1"/>
          </p:cNvSpPr>
          <p:nvPr>
            <p:ph type="body" idx="1"/>
          </p:nvPr>
        </p:nvSpPr>
        <p:spPr bwMode="auto">
          <a:xfrm>
            <a:off x="412750" y="4710113"/>
            <a:ext cx="6029325" cy="38592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normAutofit lnSpcReduction="10000"/>
          </a:bodyPr>
          <a:lstStyle/>
          <a:p>
            <a:pPr defTabSz="406400" eaLnBrk="1" hangingPunct="1">
              <a:spcBef>
                <a:spcPct val="0"/>
              </a:spcBef>
              <a:tabLst>
                <a:tab pos="457200" algn="l"/>
              </a:tabLst>
              <a:defRPr/>
            </a:pPr>
            <a:r>
              <a:rPr lang="en-US" altLang="zh-CN" smtClean="0"/>
              <a:t>Defining Joins</a:t>
            </a:r>
            <a:endParaRPr lang="en-US" altLang="zh-CN" smtClean="0"/>
          </a:p>
          <a:p>
            <a:pPr marL="119380" lvl="1" defTabSz="406400" eaLnBrk="1" hangingPunct="1">
              <a:spcBef>
                <a:spcPct val="0"/>
              </a:spcBef>
              <a:tabLst>
                <a:tab pos="457200" algn="l"/>
              </a:tabLst>
              <a:defRPr/>
            </a:pPr>
            <a:r>
              <a:rPr lang="en-US" altLang="zh-CN" smtClean="0">
                <a:latin typeface="Times" panose="02020603050405020304" pitchFamily="18" charset="0"/>
              </a:rPr>
              <a:t>When data from more than one table in the database is required, a </a:t>
            </a:r>
            <a:r>
              <a:rPr lang="en-US" altLang="zh-CN" i="1" smtClean="0">
                <a:solidFill>
                  <a:srgbClr val="FC0128"/>
                </a:solidFill>
                <a:latin typeface="Times" panose="02020603050405020304" pitchFamily="18" charset="0"/>
              </a:rPr>
              <a:t>join</a:t>
            </a:r>
            <a:r>
              <a:rPr lang="en-US" altLang="zh-CN" smtClean="0">
                <a:solidFill>
                  <a:srgbClr val="FC0128"/>
                </a:solidFill>
                <a:latin typeface="Times" panose="02020603050405020304" pitchFamily="18" charset="0"/>
              </a:rPr>
              <a:t> condition</a:t>
            </a:r>
            <a:r>
              <a:rPr lang="en-US" altLang="zh-CN" smtClean="0">
                <a:latin typeface="Times" panose="02020603050405020304" pitchFamily="18" charset="0"/>
              </a:rPr>
              <a:t> is used. Rows in one table can be joined to rows in another table according to common values existing in corresponding columns, that is, usually primary and foreign key columns. </a:t>
            </a:r>
            <a:endParaRPr lang="en-US" altLang="zh-CN" smtClean="0">
              <a:latin typeface="Times" panose="02020603050405020304" pitchFamily="18" charset="0"/>
            </a:endParaRPr>
          </a:p>
          <a:p>
            <a:pPr marL="119380" lvl="1" defTabSz="406400" eaLnBrk="1" hangingPunct="1">
              <a:spcBef>
                <a:spcPct val="0"/>
              </a:spcBef>
              <a:tabLst>
                <a:tab pos="457200" algn="l"/>
              </a:tabLst>
              <a:defRPr/>
            </a:pPr>
            <a:r>
              <a:rPr lang="en-US" altLang="zh-CN" smtClean="0">
                <a:latin typeface="Times" panose="02020603050405020304" pitchFamily="18" charset="0"/>
              </a:rPr>
              <a:t>To display data from two or more related tables, write a simple join</a:t>
            </a:r>
            <a:r>
              <a:rPr lang="en-US" altLang="zh-CN" smtClean="0">
                <a:solidFill>
                  <a:srgbClr val="FC0128"/>
                </a:solidFill>
                <a:latin typeface="Times" panose="02020603050405020304" pitchFamily="18" charset="0"/>
              </a:rPr>
              <a:t> </a:t>
            </a:r>
            <a:r>
              <a:rPr lang="en-US" altLang="zh-CN" smtClean="0">
                <a:latin typeface="Times" panose="02020603050405020304" pitchFamily="18" charset="0"/>
              </a:rPr>
              <a:t>condition in the </a:t>
            </a:r>
            <a:r>
              <a:rPr lang="en-US" altLang="zh-CN" smtClean="0">
                <a:latin typeface="Courier New" panose="02070309020205020404" pitchFamily="49" charset="0"/>
              </a:rPr>
              <a:t>WHERE</a:t>
            </a:r>
            <a:r>
              <a:rPr lang="en-US" altLang="zh-CN" smtClean="0">
                <a:latin typeface="Times" panose="02020603050405020304" pitchFamily="18" charset="0"/>
              </a:rPr>
              <a:t> clause. </a:t>
            </a:r>
            <a:endParaRPr lang="en-US" altLang="zh-CN" smtClean="0">
              <a:latin typeface="Times" panose="02020603050405020304" pitchFamily="18" charset="0"/>
            </a:endParaRPr>
          </a:p>
          <a:p>
            <a:pPr marL="119380" lvl="1" defTabSz="406400" eaLnBrk="1" hangingPunct="1">
              <a:spcBef>
                <a:spcPct val="0"/>
              </a:spcBef>
              <a:tabLst>
                <a:tab pos="457200" algn="l"/>
              </a:tabLst>
              <a:defRPr/>
            </a:pPr>
            <a:r>
              <a:rPr lang="en-US" altLang="zh-CN" smtClean="0">
                <a:latin typeface="Times" panose="02020603050405020304" pitchFamily="18" charset="0"/>
              </a:rPr>
              <a:t>In the syntax:</a:t>
            </a:r>
            <a:endParaRPr lang="en-US" altLang="zh-CN" smtClean="0">
              <a:latin typeface="Times" panose="02020603050405020304" pitchFamily="18" charset="0"/>
            </a:endParaRPr>
          </a:p>
          <a:p>
            <a:pPr marL="119380" lvl="1" defTabSz="406400" eaLnBrk="1" hangingPunct="1">
              <a:spcBef>
                <a:spcPct val="0"/>
              </a:spcBef>
              <a:tabLst>
                <a:tab pos="457200" algn="l"/>
              </a:tabLst>
              <a:defRPr/>
            </a:pPr>
            <a:r>
              <a:rPr lang="en-US" altLang="zh-CN" smtClean="0">
                <a:latin typeface="Times" panose="02020603050405020304" pitchFamily="18" charset="0"/>
              </a:rPr>
              <a:t>	</a:t>
            </a:r>
            <a:r>
              <a:rPr lang="en-US" altLang="zh-CN" i="1" smtClean="0">
                <a:latin typeface="Courier New" panose="02070309020205020404" pitchFamily="49" charset="0"/>
              </a:rPr>
              <a:t>table1.column</a:t>
            </a:r>
            <a:r>
              <a:rPr lang="en-US" altLang="zh-CN" i="1" smtClean="0">
                <a:latin typeface="Times" panose="02020603050405020304" pitchFamily="18" charset="0"/>
              </a:rPr>
              <a:t>		</a:t>
            </a:r>
            <a:r>
              <a:rPr lang="en-US" altLang="zh-CN" smtClean="0">
                <a:latin typeface="Times" panose="02020603050405020304" pitchFamily="18" charset="0"/>
              </a:rPr>
              <a:t>denotes the table and column from which data is retrieved</a:t>
            </a:r>
            <a:endParaRPr lang="en-US" altLang="zh-CN" smtClean="0">
              <a:latin typeface="Times" panose="02020603050405020304" pitchFamily="18" charset="0"/>
            </a:endParaRPr>
          </a:p>
          <a:p>
            <a:pPr marL="119380" lvl="1" defTabSz="406400" eaLnBrk="1" hangingPunct="1">
              <a:spcBef>
                <a:spcPct val="0"/>
              </a:spcBef>
              <a:tabLst>
                <a:tab pos="457200" algn="l"/>
              </a:tabLst>
              <a:defRPr/>
            </a:pPr>
            <a:r>
              <a:rPr lang="en-US" altLang="zh-CN" smtClean="0">
                <a:latin typeface="Times" panose="02020603050405020304" pitchFamily="18" charset="0"/>
              </a:rPr>
              <a:t>	</a:t>
            </a:r>
            <a:r>
              <a:rPr lang="en-US" altLang="zh-CN" i="1" smtClean="0">
                <a:latin typeface="Courier New" panose="02070309020205020404" pitchFamily="49" charset="0"/>
              </a:rPr>
              <a:t>table1.column1</a:t>
            </a:r>
            <a:r>
              <a:rPr lang="en-US" altLang="zh-CN" smtClean="0">
                <a:latin typeface="Courier New" panose="02070309020205020404" pitchFamily="49" charset="0"/>
              </a:rPr>
              <a:t> =</a:t>
            </a:r>
            <a:r>
              <a:rPr lang="en-US" altLang="zh-CN" smtClean="0">
                <a:latin typeface="Times" panose="02020603050405020304" pitchFamily="18" charset="0"/>
              </a:rPr>
              <a:t>	is the condition that joins (or relates) the tables together</a:t>
            </a:r>
            <a:br>
              <a:rPr lang="en-US" altLang="zh-CN" smtClean="0">
                <a:latin typeface="Times" panose="02020603050405020304" pitchFamily="18" charset="0"/>
              </a:rPr>
            </a:br>
            <a:r>
              <a:rPr lang="en-US" altLang="zh-CN" smtClean="0">
                <a:latin typeface="Times" panose="02020603050405020304" pitchFamily="18" charset="0"/>
              </a:rPr>
              <a:t>	</a:t>
            </a:r>
            <a:r>
              <a:rPr lang="en-US" altLang="zh-CN" i="1" smtClean="0">
                <a:latin typeface="Courier New" panose="02070309020205020404" pitchFamily="49" charset="0"/>
              </a:rPr>
              <a:t>table2.column2</a:t>
            </a:r>
            <a:r>
              <a:rPr lang="en-US" altLang="zh-CN" smtClean="0">
                <a:latin typeface="Times" panose="02020603050405020304" pitchFamily="18" charset="0"/>
              </a:rPr>
              <a:t> </a:t>
            </a:r>
            <a:r>
              <a:rPr lang="en-US" altLang="zh-CN" i="1" smtClean="0">
                <a:latin typeface="Times" panose="02020603050405020304" pitchFamily="18" charset="0"/>
              </a:rPr>
              <a:t>	</a:t>
            </a:r>
            <a:endParaRPr lang="en-US" altLang="zh-CN" i="1" smtClean="0">
              <a:latin typeface="Times" panose="02020603050405020304" pitchFamily="18" charset="0"/>
            </a:endParaRPr>
          </a:p>
          <a:p>
            <a:pPr defTabSz="406400" eaLnBrk="1" hangingPunct="1">
              <a:spcBef>
                <a:spcPct val="0"/>
              </a:spcBef>
              <a:tabLst>
                <a:tab pos="457200" algn="l"/>
              </a:tabLst>
              <a:defRPr/>
            </a:pPr>
            <a:r>
              <a:rPr lang="en-US" altLang="zh-CN" smtClean="0"/>
              <a:t>Guidelines</a:t>
            </a:r>
            <a:endParaRPr lang="en-US" altLang="zh-CN" smtClean="0"/>
          </a:p>
          <a:p>
            <a:pPr marL="457200" lvl="2" indent="-220980" defTabSz="406400" eaLnBrk="1" hangingPunct="1">
              <a:spcBef>
                <a:spcPct val="0"/>
              </a:spcBef>
              <a:tabLst>
                <a:tab pos="457200" algn="l"/>
              </a:tabLst>
              <a:defRPr/>
            </a:pPr>
            <a:r>
              <a:rPr lang="en-US" altLang="zh-CN" smtClean="0"/>
              <a:t>When writing a </a:t>
            </a:r>
            <a:r>
              <a:rPr lang="en-US" altLang="zh-CN" smtClean="0">
                <a:latin typeface="Courier New" panose="02070309020205020404" pitchFamily="49" charset="0"/>
              </a:rPr>
              <a:t>SELECT</a:t>
            </a:r>
            <a:r>
              <a:rPr lang="en-US" altLang="zh-CN" smtClean="0"/>
              <a:t> statement that joins tables, precede the column name with the table name for clarity and to enhance database access.</a:t>
            </a:r>
            <a:endParaRPr lang="en-US" altLang="zh-CN" smtClean="0"/>
          </a:p>
          <a:p>
            <a:pPr marL="457200" lvl="2" indent="-220980" defTabSz="406400" eaLnBrk="1" hangingPunct="1">
              <a:spcBef>
                <a:spcPct val="0"/>
              </a:spcBef>
              <a:tabLst>
                <a:tab pos="457200" algn="l"/>
              </a:tabLst>
              <a:defRPr/>
            </a:pPr>
            <a:r>
              <a:rPr lang="en-US" altLang="zh-CN" smtClean="0"/>
              <a:t>If the same column name appears in more than one table, the column name must be prefixed with the table name.</a:t>
            </a:r>
            <a:endParaRPr lang="en-US" altLang="zh-CN" smtClean="0"/>
          </a:p>
          <a:p>
            <a:pPr marL="457200" lvl="2" indent="-220980" defTabSz="406400" eaLnBrk="1" hangingPunct="1">
              <a:spcBef>
                <a:spcPct val="0"/>
              </a:spcBef>
              <a:tabLst>
                <a:tab pos="457200" algn="l"/>
              </a:tabLst>
              <a:defRPr/>
            </a:pPr>
            <a:r>
              <a:rPr lang="en-US" altLang="zh-CN" smtClean="0"/>
              <a:t>To join </a:t>
            </a:r>
            <a:r>
              <a:rPr lang="en-US" altLang="zh-CN" i="1" smtClean="0">
                <a:latin typeface="Courier New" panose="02070309020205020404" pitchFamily="49" charset="0"/>
              </a:rPr>
              <a:t>n</a:t>
            </a:r>
            <a:r>
              <a:rPr lang="en-US" altLang="zh-CN" smtClean="0"/>
              <a:t> tables together, you need a minimum of </a:t>
            </a:r>
            <a:r>
              <a:rPr lang="en-US" altLang="zh-CN" smtClean="0">
                <a:latin typeface="Courier New" panose="02070309020205020404" pitchFamily="49" charset="0"/>
              </a:rPr>
              <a:t>n-1</a:t>
            </a:r>
            <a:r>
              <a:rPr lang="en-US" altLang="zh-CN" smtClean="0"/>
              <a:t> join conditions. For example, to join four tables, a minimum of three joins is required. This rule may not apply if your table has a concatenated primary key, in which case more than one column is required to uniquely identify each row.</a:t>
            </a:r>
            <a:endParaRPr lang="en-US" altLang="zh-CN" smtClean="0"/>
          </a:p>
          <a:p>
            <a:pPr marL="119380" lvl="1" defTabSz="406400" eaLnBrk="1" hangingPunct="1">
              <a:spcBef>
                <a:spcPct val="0"/>
              </a:spcBef>
              <a:tabLst>
                <a:tab pos="457200" algn="l"/>
              </a:tabLst>
              <a:defRPr/>
            </a:pPr>
            <a:r>
              <a:rPr lang="en-US" altLang="zh-CN" smtClean="0"/>
              <a:t>For more information, see </a:t>
            </a:r>
            <a:r>
              <a:rPr lang="en-US" altLang="zh-CN" i="1" smtClean="0"/>
              <a:t>Oracle9i SQL Reference, </a:t>
            </a:r>
            <a:r>
              <a:rPr lang="en-US" altLang="zh-CN" smtClean="0"/>
              <a:t>“</a:t>
            </a:r>
            <a:r>
              <a:rPr lang="en-US" altLang="zh-CN" smtClean="0">
                <a:latin typeface="Courier New" panose="02070309020205020404" pitchFamily="49" charset="0"/>
              </a:rPr>
              <a:t>SELECT</a:t>
            </a:r>
            <a:r>
              <a:rPr lang="en-US" altLang="zh-CN" smtClean="0"/>
              <a:t>.”</a:t>
            </a:r>
            <a:endParaRPr lang="en-US" altLang="zh-CN" smtClean="0"/>
          </a:p>
        </p:txBody>
      </p:sp>
      <p:sp>
        <p:nvSpPr>
          <p:cNvPr id="121861" name="Rectangle 5"/>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normAutofit fontScale="92500"/>
          </a:bodyPr>
          <a:lstStyle/>
          <a:p>
            <a:pPr defTabSz="406400" eaLnBrk="1" hangingPunct="1">
              <a:spcBef>
                <a:spcPct val="0"/>
              </a:spcBef>
              <a:defRPr/>
            </a:pPr>
            <a:r>
              <a:rPr lang="en-US" altLang="zh-CN" smtClean="0"/>
              <a:t>Equijoins</a:t>
            </a:r>
            <a:endParaRPr lang="en-US" altLang="zh-CN" smtClean="0"/>
          </a:p>
          <a:p>
            <a:pPr marL="119380" lvl="1" defTabSz="406400" eaLnBrk="1" hangingPunct="1">
              <a:spcBef>
                <a:spcPct val="0"/>
              </a:spcBef>
              <a:defRPr/>
            </a:pPr>
            <a:r>
              <a:rPr lang="en-US" altLang="zh-CN" smtClean="0"/>
              <a:t>To determine an employee’s department name, you compare the value in the </a:t>
            </a:r>
            <a:r>
              <a:rPr lang="en-US" altLang="zh-CN" smtClean="0">
                <a:latin typeface="Courier New" panose="02070309020205020404" pitchFamily="49" charset="0"/>
              </a:rPr>
              <a:t>DEPARTMENT_ID</a:t>
            </a:r>
            <a:r>
              <a:rPr lang="en-US" altLang="zh-CN" smtClean="0"/>
              <a:t> column in the </a:t>
            </a:r>
            <a:r>
              <a:rPr lang="en-US" altLang="zh-CN" smtClean="0">
                <a:latin typeface="Courier New" panose="02070309020205020404" pitchFamily="49" charset="0"/>
              </a:rPr>
              <a:t>EMPLOYEES</a:t>
            </a:r>
            <a:r>
              <a:rPr lang="en-US" altLang="zh-CN" smtClean="0"/>
              <a:t> table with the </a:t>
            </a:r>
            <a:r>
              <a:rPr lang="en-US" altLang="zh-CN" smtClean="0">
                <a:latin typeface="Courier New" panose="02070309020205020404" pitchFamily="49" charset="0"/>
              </a:rPr>
              <a:t>DEPARTMENT_ID</a:t>
            </a:r>
            <a:r>
              <a:rPr lang="en-US" altLang="zh-CN" smtClean="0"/>
              <a:t> values in the </a:t>
            </a:r>
            <a:r>
              <a:rPr lang="en-US" altLang="zh-CN" smtClean="0">
                <a:latin typeface="Courier New" panose="02070309020205020404" pitchFamily="49" charset="0"/>
              </a:rPr>
              <a:t>DEPARTMENTS</a:t>
            </a:r>
            <a:r>
              <a:rPr lang="en-US" altLang="zh-CN" smtClean="0"/>
              <a:t> table. The relationship between the </a:t>
            </a:r>
            <a:r>
              <a:rPr lang="en-US" altLang="zh-CN" smtClean="0">
                <a:latin typeface="Courier New" panose="02070309020205020404" pitchFamily="49" charset="0"/>
              </a:rPr>
              <a:t>EMPLOYEES</a:t>
            </a:r>
            <a:r>
              <a:rPr lang="en-US" altLang="zh-CN" smtClean="0"/>
              <a:t> and </a:t>
            </a:r>
            <a:r>
              <a:rPr lang="en-US" altLang="zh-CN" smtClean="0">
                <a:latin typeface="Courier New" panose="02070309020205020404" pitchFamily="49" charset="0"/>
              </a:rPr>
              <a:t>DEPARTMENTS</a:t>
            </a:r>
            <a:r>
              <a:rPr lang="en-US" altLang="zh-CN" smtClean="0"/>
              <a:t> tables is an </a:t>
            </a:r>
            <a:r>
              <a:rPr lang="en-US" altLang="zh-CN" i="1" smtClean="0"/>
              <a:t>equijoin</a:t>
            </a:r>
            <a:r>
              <a:rPr lang="en-US" altLang="zh-CN" smtClean="0"/>
              <a:t>—that is, values in the </a:t>
            </a:r>
            <a:r>
              <a:rPr lang="en-US" altLang="zh-CN" smtClean="0">
                <a:latin typeface="Courier New" panose="02070309020205020404" pitchFamily="49" charset="0"/>
              </a:rPr>
              <a:t>DEPARTMENT_ID</a:t>
            </a:r>
            <a:r>
              <a:rPr lang="en-US" altLang="zh-CN" smtClean="0"/>
              <a:t> column on both tables must be equal. Frequently, this type of join involves primary and foreign key complements.</a:t>
            </a:r>
            <a:endParaRPr lang="en-US" altLang="zh-CN" smtClean="0"/>
          </a:p>
          <a:p>
            <a:pPr marL="119380" lvl="1" defTabSz="406400" eaLnBrk="1" hangingPunct="1">
              <a:spcBef>
                <a:spcPct val="0"/>
              </a:spcBef>
              <a:defRPr/>
            </a:pPr>
            <a:r>
              <a:rPr lang="en-US" altLang="zh-CN" b="1" smtClean="0"/>
              <a:t>Note:</a:t>
            </a:r>
            <a:r>
              <a:rPr lang="en-US" altLang="zh-CN" smtClean="0"/>
              <a:t> </a:t>
            </a:r>
            <a:r>
              <a:rPr lang="en-US" altLang="zh-CN" smtClean="0">
                <a:solidFill>
                  <a:srgbClr val="FC0128"/>
                </a:solidFill>
              </a:rPr>
              <a:t>Equijoins </a:t>
            </a:r>
            <a:r>
              <a:rPr lang="en-US" altLang="zh-CN" smtClean="0"/>
              <a:t>are also called </a:t>
            </a:r>
            <a:r>
              <a:rPr lang="en-US" altLang="zh-CN" i="1" smtClean="0"/>
              <a:t>simple joins</a:t>
            </a:r>
            <a:r>
              <a:rPr lang="en-US" altLang="zh-CN" smtClean="0"/>
              <a:t> or </a:t>
            </a:r>
            <a:r>
              <a:rPr lang="en-US" altLang="zh-CN" i="1" smtClean="0"/>
              <a:t>inner joins</a:t>
            </a:r>
            <a:r>
              <a:rPr lang="en-US" altLang="zh-CN" smtClean="0"/>
              <a:t>.</a:t>
            </a:r>
            <a:endParaRPr lang="en-US" altLang="zh-CN" smtClean="0"/>
          </a:p>
          <a:p>
            <a:pPr defTabSz="406400" eaLnBrk="1" hangingPunct="1">
              <a:spcBef>
                <a:spcPct val="0"/>
              </a:spcBef>
              <a:defRPr/>
            </a:pPr>
            <a:endParaRPr lang="en-US" altLang="zh-CN" smtClean="0"/>
          </a:p>
          <a:p>
            <a:pPr defTabSz="406400" eaLnBrk="1" hangingPunct="1">
              <a:spcBef>
                <a:spcPct val="0"/>
              </a:spcBef>
              <a:defRPr/>
            </a:pPr>
            <a:r>
              <a:rPr lang="en-US" altLang="zh-CN" smtClean="0">
                <a:solidFill>
                  <a:srgbClr val="0000FF"/>
                </a:solidFill>
              </a:rPr>
              <a:t>Instructor Note</a:t>
            </a:r>
            <a:endParaRPr lang="en-US" altLang="zh-CN" smtClean="0">
              <a:solidFill>
                <a:srgbClr val="0000FF"/>
              </a:solidFill>
            </a:endParaRPr>
          </a:p>
          <a:p>
            <a:pPr marL="119380" lvl="1" defTabSz="406400" eaLnBrk="1" hangingPunct="1">
              <a:spcBef>
                <a:spcPct val="0"/>
              </a:spcBef>
              <a:defRPr/>
            </a:pPr>
            <a:r>
              <a:rPr lang="en-US" altLang="zh-CN" smtClean="0">
                <a:solidFill>
                  <a:srgbClr val="0000FF"/>
                </a:solidFill>
              </a:rPr>
              <a:t>Explain the use of a decision matrix for simplifying writing joins. For example, if you want to display the name and department number of all the employees who are in the same department as Goyal, you can start by making the following decision tree:</a:t>
            </a:r>
            <a:endParaRPr lang="en-US" altLang="zh-CN" smtClean="0">
              <a:solidFill>
                <a:srgbClr val="0000FF"/>
              </a:solidFill>
            </a:endParaRPr>
          </a:p>
          <a:p>
            <a:pPr defTabSz="406400" eaLnBrk="1" hangingPunct="1">
              <a:spcBef>
                <a:spcPct val="0"/>
              </a:spcBef>
              <a:spcAft>
                <a:spcPct val="2000"/>
              </a:spcAft>
              <a:defRPr/>
            </a:pPr>
            <a:r>
              <a:rPr lang="en-US" altLang="zh-CN" i="1" smtClean="0">
                <a:solidFill>
                  <a:srgbClr val="0000FF"/>
                </a:solidFill>
              </a:rPr>
              <a:t>	Columns to Display		Originating Table		Condition	</a:t>
            </a:r>
            <a:endParaRPr lang="en-US" altLang="zh-CN" i="1" smtClean="0">
              <a:solidFill>
                <a:srgbClr val="0000FF"/>
              </a:solidFill>
            </a:endParaRPr>
          </a:p>
          <a:p>
            <a:pPr defTabSz="406400" eaLnBrk="1" hangingPunct="1">
              <a:spcBef>
                <a:spcPct val="10000"/>
              </a:spcBef>
              <a:spcAft>
                <a:spcPct val="2000"/>
              </a:spcAft>
              <a:defRPr/>
            </a:pPr>
            <a:r>
              <a:rPr lang="en-US" altLang="zh-CN" b="1" smtClean="0">
                <a:solidFill>
                  <a:srgbClr val="0000FF"/>
                </a:solidFill>
              </a:rPr>
              <a:t>	</a:t>
            </a:r>
            <a:r>
              <a:rPr lang="en-US" altLang="zh-CN" b="1" smtClean="0">
                <a:solidFill>
                  <a:srgbClr val="0000FF"/>
                </a:solidFill>
                <a:latin typeface="Courier New" panose="02070309020205020404" pitchFamily="49" charset="0"/>
              </a:rPr>
              <a:t>last_name			employees			last_name='Goyal'</a:t>
            </a:r>
            <a:endParaRPr lang="en-US" altLang="zh-CN" b="1" smtClean="0">
              <a:solidFill>
                <a:srgbClr val="0000FF"/>
              </a:solidFill>
              <a:latin typeface="Courier New" panose="02070309020205020404" pitchFamily="49" charset="0"/>
            </a:endParaRPr>
          </a:p>
          <a:p>
            <a:pPr defTabSz="406400" eaLnBrk="1" hangingPunct="1">
              <a:spcBef>
                <a:spcPct val="10000"/>
              </a:spcBef>
              <a:spcAft>
                <a:spcPct val="2000"/>
              </a:spcAft>
              <a:defRPr/>
            </a:pPr>
            <a:r>
              <a:rPr lang="en-US" altLang="zh-CN" b="1" smtClean="0">
                <a:solidFill>
                  <a:srgbClr val="0000FF"/>
                </a:solidFill>
                <a:latin typeface="Courier New" panose="02070309020205020404" pitchFamily="49" charset="0"/>
              </a:rPr>
              <a:t>	department_name	departments		employees.department_id =</a:t>
            </a:r>
            <a:endParaRPr lang="en-US" altLang="zh-CN" b="1" smtClean="0">
              <a:solidFill>
                <a:srgbClr val="0000FF"/>
              </a:solidFill>
              <a:latin typeface="Courier New" panose="02070309020205020404" pitchFamily="49" charset="0"/>
            </a:endParaRPr>
          </a:p>
          <a:p>
            <a:pPr defTabSz="406400" eaLnBrk="1" hangingPunct="1">
              <a:spcBef>
                <a:spcPct val="10000"/>
              </a:spcBef>
              <a:spcAft>
                <a:spcPct val="2000"/>
              </a:spcAft>
              <a:defRPr/>
            </a:pPr>
            <a:r>
              <a:rPr lang="en-US" altLang="zh-CN" b="1" smtClean="0">
                <a:solidFill>
                  <a:srgbClr val="0000FF"/>
                </a:solidFill>
                <a:latin typeface="Courier New" panose="02070309020205020404" pitchFamily="49" charset="0"/>
              </a:rPr>
              <a:t>									departments.department_id</a:t>
            </a:r>
            <a:endParaRPr lang="en-US" altLang="zh-CN" b="1" smtClean="0">
              <a:solidFill>
                <a:srgbClr val="0000FF"/>
              </a:solidFill>
              <a:latin typeface="Courier New" panose="02070309020205020404" pitchFamily="49" charset="0"/>
            </a:endParaRPr>
          </a:p>
          <a:p>
            <a:pPr marL="119380" lvl="1" defTabSz="406400" eaLnBrk="1" hangingPunct="1">
              <a:spcBef>
                <a:spcPct val="0"/>
              </a:spcBef>
              <a:defRPr/>
            </a:pPr>
            <a:r>
              <a:rPr lang="en-US" altLang="zh-CN" smtClean="0">
                <a:solidFill>
                  <a:srgbClr val="0000FF"/>
                </a:solidFill>
              </a:rPr>
              <a:t>Now the SQL statement can be easily formulated by looking at the decision matrix. The first column gives the column list in the </a:t>
            </a:r>
            <a:r>
              <a:rPr lang="en-US" altLang="zh-CN" smtClean="0">
                <a:solidFill>
                  <a:srgbClr val="0000FF"/>
                </a:solidFill>
                <a:latin typeface="Courier New" panose="02070309020205020404" pitchFamily="49" charset="0"/>
              </a:rPr>
              <a:t>SELECT</a:t>
            </a:r>
            <a:r>
              <a:rPr lang="en-US" altLang="zh-CN" smtClean="0">
                <a:solidFill>
                  <a:srgbClr val="0000FF"/>
                </a:solidFill>
              </a:rPr>
              <a:t> statement, the second column gives the tables for the </a:t>
            </a:r>
            <a:r>
              <a:rPr lang="en-US" altLang="zh-CN" smtClean="0">
                <a:solidFill>
                  <a:srgbClr val="0000FF"/>
                </a:solidFill>
                <a:latin typeface="Courier New" panose="02070309020205020404" pitchFamily="49" charset="0"/>
              </a:rPr>
              <a:t>FROM</a:t>
            </a:r>
            <a:r>
              <a:rPr lang="en-US" altLang="zh-CN" smtClean="0">
                <a:solidFill>
                  <a:srgbClr val="0000FF"/>
                </a:solidFill>
              </a:rPr>
              <a:t> clause, and the third column gives the condition for the </a:t>
            </a:r>
            <a:r>
              <a:rPr lang="en-US" altLang="zh-CN" smtClean="0">
                <a:solidFill>
                  <a:srgbClr val="0000FF"/>
                </a:solidFill>
                <a:latin typeface="Courier New" panose="02070309020205020404" pitchFamily="49" charset="0"/>
              </a:rPr>
              <a:t>WHERE</a:t>
            </a:r>
            <a:r>
              <a:rPr lang="en-US" altLang="zh-CN" smtClean="0">
                <a:solidFill>
                  <a:srgbClr val="0000FF"/>
                </a:solidFill>
              </a:rPr>
              <a:t> clause.</a:t>
            </a:r>
            <a:endParaRPr lang="en-US" altLang="zh-CN" smtClean="0">
              <a:solidFill>
                <a:srgbClr val="0000FF"/>
              </a:solidFill>
            </a:endParaRPr>
          </a:p>
        </p:txBody>
      </p:sp>
      <p:sp>
        <p:nvSpPr>
          <p:cNvPr id="122883"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3883025" y="0"/>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23907" name="Rectangle 3"/>
          <p:cNvSpPr>
            <a:spLocks noChangeArrowheads="1"/>
          </p:cNvSpPr>
          <p:nvPr/>
        </p:nvSpPr>
        <p:spPr bwMode="auto">
          <a:xfrm>
            <a:off x="0" y="0"/>
            <a:ext cx="29686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23908" name="Rectangle 4"/>
          <p:cNvSpPr>
            <a:spLocks noGrp="1" noChangeArrowheads="1"/>
          </p:cNvSpPr>
          <p:nvPr>
            <p:ph type="body" idx="1"/>
          </p:nvPr>
        </p:nvSpPr>
        <p:spPr bwMode="auto">
          <a:xfrm>
            <a:off x="454025" y="4770438"/>
            <a:ext cx="5345113"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defTabSz="400050" eaLnBrk="1" hangingPunct="1">
              <a:spcBef>
                <a:spcPct val="0"/>
              </a:spcBef>
              <a:tabLst>
                <a:tab pos="452120" algn="l"/>
              </a:tabLst>
            </a:pPr>
            <a:r>
              <a:rPr lang="en-US" altLang="zh-CN" smtClean="0"/>
              <a:t>Retrieving Records with Equijoins</a:t>
            </a:r>
            <a:endParaRPr lang="en-US" altLang="zh-CN" smtClean="0"/>
          </a:p>
          <a:p>
            <a:pPr marL="119380" lvl="1" defTabSz="400050" eaLnBrk="1" hangingPunct="1">
              <a:spcBef>
                <a:spcPct val="0"/>
              </a:spcBef>
              <a:tabLst>
                <a:tab pos="452120" algn="l"/>
              </a:tabLst>
            </a:pPr>
            <a:r>
              <a:rPr lang="en-US" altLang="zh-CN" smtClean="0"/>
              <a:t>In the slide example:</a:t>
            </a:r>
            <a:endParaRPr lang="en-US" altLang="zh-CN" smtClean="0"/>
          </a:p>
          <a:p>
            <a:pPr marL="447675" lvl="2" indent="-211455" defTabSz="400050" eaLnBrk="1" hangingPunct="1">
              <a:spcBef>
                <a:spcPct val="0"/>
              </a:spcBef>
              <a:tabLst>
                <a:tab pos="452120" algn="l"/>
              </a:tabLst>
            </a:pPr>
            <a:r>
              <a:rPr lang="en-US" altLang="zh-CN" smtClean="0"/>
              <a:t>The </a:t>
            </a:r>
            <a:r>
              <a:rPr lang="en-US" altLang="zh-CN" smtClean="0">
                <a:latin typeface="Courier New" panose="02070309020205020404" pitchFamily="49" charset="0"/>
              </a:rPr>
              <a:t>SELECT</a:t>
            </a:r>
            <a:r>
              <a:rPr lang="en-US" altLang="zh-CN" smtClean="0"/>
              <a:t> clause specifies the column names to retrieve:</a:t>
            </a:r>
            <a:endParaRPr lang="en-US" altLang="zh-CN" smtClean="0"/>
          </a:p>
          <a:p>
            <a:pPr marL="846455" lvl="3" indent="-212725" defTabSz="400050" eaLnBrk="1" hangingPunct="1">
              <a:spcBef>
                <a:spcPct val="0"/>
              </a:spcBef>
              <a:tabLst>
                <a:tab pos="452120" algn="l"/>
              </a:tabLst>
            </a:pPr>
            <a:r>
              <a:rPr lang="en-US" altLang="zh-CN" smtClean="0"/>
              <a:t>employee last name, employee number, and department number, which are columns in the </a:t>
            </a:r>
            <a:r>
              <a:rPr lang="en-US" altLang="zh-CN" smtClean="0">
                <a:latin typeface="Courier New" panose="02070309020205020404" pitchFamily="49" charset="0"/>
              </a:rPr>
              <a:t>EMPLOYEES</a:t>
            </a:r>
            <a:r>
              <a:rPr lang="en-US" altLang="zh-CN" smtClean="0"/>
              <a:t> table</a:t>
            </a:r>
            <a:endParaRPr lang="en-US" altLang="zh-CN" smtClean="0"/>
          </a:p>
          <a:p>
            <a:pPr marL="846455" lvl="3" indent="-212725" defTabSz="400050" eaLnBrk="1" hangingPunct="1">
              <a:spcBef>
                <a:spcPct val="0"/>
              </a:spcBef>
              <a:tabLst>
                <a:tab pos="452120" algn="l"/>
              </a:tabLst>
            </a:pPr>
            <a:r>
              <a:rPr lang="en-US" altLang="zh-CN" smtClean="0"/>
              <a:t>department number, department name, and location ID, which are columns in the </a:t>
            </a:r>
            <a:r>
              <a:rPr lang="en-US" altLang="zh-CN" smtClean="0">
                <a:latin typeface="Courier New" panose="02070309020205020404" pitchFamily="49" charset="0"/>
              </a:rPr>
              <a:t>DEPARTMENTS</a:t>
            </a:r>
            <a:r>
              <a:rPr lang="en-US" altLang="zh-CN" smtClean="0"/>
              <a:t> table</a:t>
            </a:r>
            <a:endParaRPr lang="en-US" altLang="zh-CN" smtClean="0"/>
          </a:p>
          <a:p>
            <a:pPr marL="447675" lvl="2" indent="-211455" defTabSz="400050" eaLnBrk="1" hangingPunct="1">
              <a:spcBef>
                <a:spcPct val="0"/>
              </a:spcBef>
              <a:tabLst>
                <a:tab pos="452120" algn="l"/>
              </a:tabLst>
            </a:pPr>
            <a:r>
              <a:rPr lang="en-US" altLang="zh-CN" smtClean="0"/>
              <a:t>The </a:t>
            </a:r>
            <a:r>
              <a:rPr lang="en-US" altLang="zh-CN" smtClean="0">
                <a:latin typeface="Courier New" panose="02070309020205020404" pitchFamily="49" charset="0"/>
              </a:rPr>
              <a:t>FROM</a:t>
            </a:r>
            <a:r>
              <a:rPr lang="en-US" altLang="zh-CN" smtClean="0"/>
              <a:t> clause specifies the two tables that the database must access:</a:t>
            </a:r>
            <a:endParaRPr lang="en-US" altLang="zh-CN" smtClean="0"/>
          </a:p>
          <a:p>
            <a:pPr marL="846455" lvl="3" indent="-212725" defTabSz="400050" eaLnBrk="1" hangingPunct="1">
              <a:spcBef>
                <a:spcPct val="0"/>
              </a:spcBef>
              <a:tabLst>
                <a:tab pos="452120" algn="l"/>
              </a:tabLst>
            </a:pPr>
            <a:r>
              <a:rPr lang="en-US" altLang="zh-CN" smtClean="0">
                <a:latin typeface="Courier New" panose="02070309020205020404" pitchFamily="49" charset="0"/>
              </a:rPr>
              <a:t>EMPLOYEES</a:t>
            </a:r>
            <a:r>
              <a:rPr lang="en-US" altLang="zh-CN" smtClean="0"/>
              <a:t> table</a:t>
            </a:r>
            <a:endParaRPr lang="en-US" altLang="zh-CN" smtClean="0"/>
          </a:p>
          <a:p>
            <a:pPr marL="846455" lvl="3" indent="-212725" defTabSz="400050" eaLnBrk="1" hangingPunct="1">
              <a:spcBef>
                <a:spcPct val="0"/>
              </a:spcBef>
              <a:tabLst>
                <a:tab pos="452120" algn="l"/>
              </a:tabLst>
            </a:pPr>
            <a:r>
              <a:rPr lang="en-US" altLang="zh-CN" smtClean="0">
                <a:latin typeface="Courier New" panose="02070309020205020404" pitchFamily="49" charset="0"/>
              </a:rPr>
              <a:t>DEPARTMENTS</a:t>
            </a:r>
            <a:r>
              <a:rPr lang="en-US" altLang="zh-CN" smtClean="0"/>
              <a:t> table</a:t>
            </a:r>
            <a:endParaRPr lang="en-US" altLang="zh-CN" smtClean="0"/>
          </a:p>
          <a:p>
            <a:pPr marL="447675" lvl="2" indent="-211455" defTabSz="400050" eaLnBrk="1" hangingPunct="1">
              <a:spcBef>
                <a:spcPct val="0"/>
              </a:spcBef>
              <a:tabLst>
                <a:tab pos="452120" algn="l"/>
              </a:tabLst>
            </a:pPr>
            <a:r>
              <a:rPr lang="en-US" altLang="zh-CN" smtClean="0"/>
              <a:t>The </a:t>
            </a:r>
            <a:r>
              <a:rPr lang="en-US" altLang="zh-CN" smtClean="0">
                <a:latin typeface="Courier New" panose="02070309020205020404" pitchFamily="49" charset="0"/>
              </a:rPr>
              <a:t>WHERE </a:t>
            </a:r>
            <a:r>
              <a:rPr lang="en-US" altLang="zh-CN" smtClean="0"/>
              <a:t>clause specifies how the tables are to be joined:</a:t>
            </a:r>
            <a:endParaRPr lang="en-US" altLang="zh-CN" smtClean="0"/>
          </a:p>
          <a:p>
            <a:pPr marL="846455" lvl="3" indent="-212725" defTabSz="400050" eaLnBrk="1" hangingPunct="1">
              <a:spcBef>
                <a:spcPct val="0"/>
              </a:spcBef>
              <a:tabLst>
                <a:tab pos="452120" algn="l"/>
              </a:tabLst>
            </a:pPr>
            <a:r>
              <a:rPr lang="en-US" altLang="zh-CN" smtClean="0">
                <a:latin typeface="Courier New" panose="02070309020205020404" pitchFamily="49" charset="0"/>
              </a:rPr>
              <a:t>EMPLOYEES.DEPARTMENT_ID = DEPARTMENTS.DEPARTMENT_ID</a:t>
            </a:r>
            <a:endParaRPr lang="en-US" altLang="zh-CN" smtClean="0"/>
          </a:p>
          <a:p>
            <a:pPr marL="119380" lvl="1" defTabSz="400050" eaLnBrk="1" hangingPunct="1">
              <a:spcBef>
                <a:spcPct val="0"/>
              </a:spcBef>
              <a:tabLst>
                <a:tab pos="452120" algn="l"/>
              </a:tabLst>
            </a:pPr>
            <a:r>
              <a:rPr lang="en-US" altLang="zh-CN" smtClean="0"/>
              <a:t>Because the </a:t>
            </a:r>
            <a:r>
              <a:rPr lang="en-US" altLang="zh-CN" smtClean="0">
                <a:latin typeface="Courier New" panose="02070309020205020404" pitchFamily="49" charset="0"/>
              </a:rPr>
              <a:t>DEPARTMENT_ID</a:t>
            </a:r>
            <a:r>
              <a:rPr lang="en-US" altLang="zh-CN" smtClean="0"/>
              <a:t> column is common to both tables, it must be prefixed by the table name to avoid ambiguity. </a:t>
            </a:r>
            <a:endParaRPr lang="en-US" altLang="zh-CN" smtClean="0"/>
          </a:p>
        </p:txBody>
      </p:sp>
      <p:sp>
        <p:nvSpPr>
          <p:cNvPr id="123909" name="Rectangle 5"/>
          <p:cNvSpPr>
            <a:spLocks noGrp="1" noRot="1" noChangeAspect="1" noChangeArrowheads="1" noTextEdit="1"/>
          </p:cNvSpPr>
          <p:nvPr>
            <p:ph type="sldImg"/>
          </p:nvPr>
        </p:nvSpPr>
        <p:spPr bwMode="auto">
          <a:xfrm>
            <a:off x="460375" y="173038"/>
            <a:ext cx="5932488" cy="44497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algn="just" defTabSz="406400" eaLnBrk="1" hangingPunct="1">
              <a:spcBef>
                <a:spcPct val="0"/>
              </a:spcBef>
            </a:pPr>
            <a:r>
              <a:rPr lang="en-US" altLang="zh-CN" smtClean="0"/>
              <a:t>Additional Search Conditions</a:t>
            </a:r>
            <a:endParaRPr lang="en-US" altLang="zh-CN" smtClean="0">
              <a:latin typeface="Times" panose="02020603050405020304" pitchFamily="18" charset="0"/>
            </a:endParaRPr>
          </a:p>
          <a:p>
            <a:pPr marL="119380" lvl="1" defTabSz="406400" eaLnBrk="1" hangingPunct="1">
              <a:spcBef>
                <a:spcPct val="0"/>
              </a:spcBef>
            </a:pPr>
            <a:r>
              <a:rPr lang="en-US" altLang="zh-CN" smtClean="0"/>
              <a:t>In addition to the join, you may have </a:t>
            </a:r>
            <a:r>
              <a:rPr lang="en-US" altLang="zh-CN" smtClean="0">
                <a:solidFill>
                  <a:srgbClr val="FC0128"/>
                </a:solidFill>
              </a:rPr>
              <a:t>criteria for your </a:t>
            </a:r>
            <a:r>
              <a:rPr lang="en-US" altLang="zh-CN" smtClean="0">
                <a:solidFill>
                  <a:srgbClr val="FC0128"/>
                </a:solidFill>
                <a:latin typeface="Courier New" panose="02070309020205020404" pitchFamily="49" charset="0"/>
              </a:rPr>
              <a:t>WHERE</a:t>
            </a:r>
            <a:r>
              <a:rPr lang="en-US" altLang="zh-CN" smtClean="0">
                <a:solidFill>
                  <a:srgbClr val="FC0128"/>
                </a:solidFill>
              </a:rPr>
              <a:t> clause </a:t>
            </a:r>
            <a:r>
              <a:rPr lang="en-US" altLang="zh-CN" smtClean="0"/>
              <a:t>to restrict the rows under consideration for one or more tables in the join. For example, to display employee Matos' department number and department name, you need an additional condition in the </a:t>
            </a:r>
            <a:r>
              <a:rPr lang="en-US" altLang="zh-CN" smtClean="0">
                <a:latin typeface="Courier New" panose="02070309020205020404" pitchFamily="49" charset="0"/>
              </a:rPr>
              <a:t>WHERE</a:t>
            </a:r>
            <a:r>
              <a:rPr lang="en-US" altLang="zh-CN" smtClean="0"/>
              <a:t> clause.</a:t>
            </a:r>
            <a:endParaRPr lang="en-US" altLang="zh-CN" smtClean="0"/>
          </a:p>
          <a:p>
            <a:pPr marL="119380" lvl="1" defTabSz="406400" eaLnBrk="1" hangingPunct="1">
              <a:spcBef>
                <a:spcPct val="0"/>
              </a:spcBef>
            </a:pPr>
            <a:endParaRPr lang="en-US" altLang="zh-CN" sz="500" smtClean="0"/>
          </a:p>
          <a:p>
            <a:pPr marL="119380" lvl="1" defTabSz="406400" eaLnBrk="1" hangingPunct="1">
              <a:spcBef>
                <a:spcPct val="0"/>
              </a:spcBef>
            </a:pPr>
            <a:r>
              <a:rPr lang="en-US" altLang="zh-CN" smtClean="0">
                <a:latin typeface="Courier New" panose="02070309020205020404" pitchFamily="49" charset="0"/>
              </a:rPr>
              <a:t>   SELECT last_name, employees.department_id,</a:t>
            </a:r>
            <a:endParaRPr lang="en-US" altLang="zh-CN" smtClean="0">
              <a:latin typeface="Courier New" panose="02070309020205020404" pitchFamily="49" charset="0"/>
            </a:endParaRPr>
          </a:p>
          <a:p>
            <a:pPr marL="119380" lvl="1" defTabSz="406400" eaLnBrk="1" hangingPunct="1">
              <a:spcBef>
                <a:spcPct val="0"/>
              </a:spcBef>
            </a:pPr>
            <a:r>
              <a:rPr lang="en-US" altLang="zh-CN" smtClean="0">
                <a:latin typeface="Courier New" panose="02070309020205020404" pitchFamily="49" charset="0"/>
              </a:rPr>
              <a:t>          department_name</a:t>
            </a:r>
            <a:endParaRPr lang="en-US" altLang="zh-CN" smtClean="0">
              <a:latin typeface="Courier New" panose="02070309020205020404" pitchFamily="49" charset="0"/>
            </a:endParaRPr>
          </a:p>
          <a:p>
            <a:pPr marL="119380" lvl="1" defTabSz="406400" eaLnBrk="1" hangingPunct="1">
              <a:spcBef>
                <a:spcPct val="0"/>
              </a:spcBef>
            </a:pPr>
            <a:r>
              <a:rPr lang="en-US" altLang="zh-CN" smtClean="0">
                <a:latin typeface="Courier New" panose="02070309020205020404" pitchFamily="49" charset="0"/>
              </a:rPr>
              <a:t>   FROM   employees, departments</a:t>
            </a:r>
            <a:endParaRPr lang="en-US" altLang="zh-CN" smtClean="0">
              <a:latin typeface="Courier New" panose="02070309020205020404" pitchFamily="49" charset="0"/>
            </a:endParaRPr>
          </a:p>
          <a:p>
            <a:pPr marL="119380" lvl="1" defTabSz="406400" eaLnBrk="1" hangingPunct="1">
              <a:spcBef>
                <a:spcPct val="0"/>
              </a:spcBef>
            </a:pPr>
            <a:r>
              <a:rPr lang="en-US" altLang="zh-CN" smtClean="0">
                <a:latin typeface="Courier New" panose="02070309020205020404" pitchFamily="49" charset="0"/>
              </a:rPr>
              <a:t>   WHERE  employees.department_id = departments.department_id</a:t>
            </a:r>
            <a:endParaRPr lang="en-US" altLang="zh-CN" smtClean="0">
              <a:latin typeface="Courier New" panose="02070309020205020404" pitchFamily="49" charset="0"/>
            </a:endParaRPr>
          </a:p>
          <a:p>
            <a:pPr marL="119380" lvl="1" defTabSz="406400" eaLnBrk="1" hangingPunct="1">
              <a:spcBef>
                <a:spcPct val="0"/>
              </a:spcBef>
            </a:pPr>
            <a:r>
              <a:rPr lang="en-US" altLang="zh-CN" smtClean="0">
                <a:latin typeface="Courier New" panose="02070309020205020404" pitchFamily="49" charset="0"/>
              </a:rPr>
              <a:t>   AND    last_name = 'Matos';</a:t>
            </a:r>
            <a:endParaRPr lang="en-US" altLang="zh-CN" smtClean="0">
              <a:latin typeface="Courier New" panose="02070309020205020404" pitchFamily="49" charset="0"/>
            </a:endParaRPr>
          </a:p>
          <a:p>
            <a:pPr marL="119380" lvl="1" defTabSz="406400" eaLnBrk="1" hangingPunct="1">
              <a:spcBef>
                <a:spcPct val="0"/>
              </a:spcBef>
            </a:pPr>
            <a:endParaRPr lang="en-US" altLang="zh-CN" smtClean="0">
              <a:latin typeface="Courier New" panose="02070309020205020404" pitchFamily="49" charset="0"/>
            </a:endParaRPr>
          </a:p>
          <a:p>
            <a:pPr marL="119380" lvl="1" defTabSz="406400" eaLnBrk="1" hangingPunct="1">
              <a:spcBef>
                <a:spcPct val="0"/>
              </a:spcBef>
            </a:pPr>
            <a:r>
              <a:rPr lang="en-US" altLang="zh-CN" smtClean="0">
                <a:latin typeface="Courier New" panose="02070309020205020404" pitchFamily="49" charset="0"/>
              </a:rPr>
              <a:t>   </a:t>
            </a:r>
            <a:endParaRPr lang="en-US" altLang="zh-CN" smtClean="0">
              <a:latin typeface="Courier New" panose="02070309020205020404" pitchFamily="49" charset="0"/>
            </a:endParaRPr>
          </a:p>
        </p:txBody>
      </p:sp>
      <p:sp>
        <p:nvSpPr>
          <p:cNvPr id="124931"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pic>
        <p:nvPicPr>
          <p:cNvPr id="124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6572250"/>
            <a:ext cx="5324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881438" y="0"/>
            <a:ext cx="2976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25955" name="Rectangle 3"/>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25956" name="Rectangle 4"/>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algn="just" defTabSz="406400" eaLnBrk="1" hangingPunct="1">
              <a:spcBef>
                <a:spcPct val="0"/>
              </a:spcBef>
            </a:pPr>
            <a:r>
              <a:rPr lang="en-US" altLang="zh-CN" smtClean="0"/>
              <a:t>Qualifying Ambiguous Column Names</a:t>
            </a:r>
            <a:endParaRPr lang="en-US" altLang="zh-CN" smtClean="0">
              <a:latin typeface="Times" panose="02020603050405020304" pitchFamily="18" charset="0"/>
            </a:endParaRPr>
          </a:p>
          <a:p>
            <a:pPr marL="119380" lvl="1" defTabSz="406400" eaLnBrk="1" hangingPunct="1">
              <a:spcBef>
                <a:spcPct val="0"/>
              </a:spcBef>
            </a:pPr>
            <a:r>
              <a:rPr lang="en-US" altLang="zh-CN" smtClean="0"/>
              <a:t>You need to qualify the names of the columns in the </a:t>
            </a:r>
            <a:r>
              <a:rPr lang="en-US" altLang="zh-CN" smtClean="0">
                <a:latin typeface="Courier New" panose="02070309020205020404" pitchFamily="49" charset="0"/>
              </a:rPr>
              <a:t>WHERE</a:t>
            </a:r>
            <a:r>
              <a:rPr lang="en-US" altLang="zh-CN" smtClean="0"/>
              <a:t> clause with the table name to avoid ambiguity. Without the </a:t>
            </a:r>
            <a:r>
              <a:rPr lang="en-US" altLang="zh-CN" smtClean="0">
                <a:solidFill>
                  <a:srgbClr val="FC0128"/>
                </a:solidFill>
              </a:rPr>
              <a:t>table prefixes</a:t>
            </a:r>
            <a:r>
              <a:rPr lang="en-US" altLang="zh-CN" smtClean="0"/>
              <a:t>, the </a:t>
            </a:r>
            <a:r>
              <a:rPr lang="en-US" altLang="zh-CN" smtClean="0">
                <a:latin typeface="Courier New" panose="02070309020205020404" pitchFamily="49" charset="0"/>
              </a:rPr>
              <a:t>DEPARTMENT_ID</a:t>
            </a:r>
            <a:r>
              <a:rPr lang="en-US" altLang="zh-CN" smtClean="0"/>
              <a:t> column could be from either the </a:t>
            </a:r>
            <a:r>
              <a:rPr lang="en-US" altLang="zh-CN" smtClean="0">
                <a:latin typeface="Courier New" panose="02070309020205020404" pitchFamily="49" charset="0"/>
              </a:rPr>
              <a:t>DEPARTMENTS</a:t>
            </a:r>
            <a:r>
              <a:rPr lang="en-US" altLang="zh-CN" smtClean="0"/>
              <a:t> table or the </a:t>
            </a:r>
            <a:r>
              <a:rPr lang="en-US" altLang="zh-CN" smtClean="0">
                <a:latin typeface="Courier New" panose="02070309020205020404" pitchFamily="49" charset="0"/>
              </a:rPr>
              <a:t>EMPLOYEES</a:t>
            </a:r>
            <a:r>
              <a:rPr lang="en-US" altLang="zh-CN" smtClean="0"/>
              <a:t> table. It is necessary to add the table prefix to execute your query.</a:t>
            </a:r>
            <a:endParaRPr lang="en-US" altLang="zh-CN" smtClean="0"/>
          </a:p>
          <a:p>
            <a:pPr marL="119380" lvl="1" defTabSz="406400" eaLnBrk="1" hangingPunct="1">
              <a:spcBef>
                <a:spcPct val="0"/>
              </a:spcBef>
            </a:pPr>
            <a:r>
              <a:rPr lang="en-US" altLang="zh-CN" smtClean="0"/>
              <a:t>If there are no common column names between the two tables, there is no need to qualify the columns. However, using the table prefix improves performance, because you tell the Oracle Server exactly where to find the columns.</a:t>
            </a:r>
            <a:endParaRPr lang="en-US" altLang="zh-CN" smtClean="0"/>
          </a:p>
          <a:p>
            <a:pPr marL="119380" lvl="1" defTabSz="406400" eaLnBrk="1" hangingPunct="1">
              <a:spcBef>
                <a:spcPct val="0"/>
              </a:spcBef>
            </a:pPr>
            <a:r>
              <a:rPr lang="en-US" altLang="zh-CN" smtClean="0"/>
              <a:t>The requirement to qualify </a:t>
            </a:r>
            <a:r>
              <a:rPr lang="en-US" altLang="zh-CN" smtClean="0">
                <a:solidFill>
                  <a:srgbClr val="FC0128"/>
                </a:solidFill>
              </a:rPr>
              <a:t>ambiguous column names</a:t>
            </a:r>
            <a:r>
              <a:rPr lang="en-US" altLang="zh-CN" smtClean="0"/>
              <a:t> is also applicable to columns that may be ambiguous in other clauses, such as the </a:t>
            </a:r>
            <a:r>
              <a:rPr lang="en-US" altLang="zh-CN" smtClean="0">
                <a:latin typeface="Courier New" panose="02070309020205020404" pitchFamily="49" charset="0"/>
              </a:rPr>
              <a:t>SELECT</a:t>
            </a:r>
            <a:r>
              <a:rPr lang="en-US" altLang="zh-CN" smtClean="0"/>
              <a:t> clause or the </a:t>
            </a:r>
            <a:r>
              <a:rPr lang="en-US" altLang="zh-CN" smtClean="0">
                <a:latin typeface="Courier New" panose="02070309020205020404" pitchFamily="49" charset="0"/>
              </a:rPr>
              <a:t>ORDER BY</a:t>
            </a:r>
            <a:r>
              <a:rPr lang="en-US" altLang="zh-CN" smtClean="0"/>
              <a:t> clause.</a:t>
            </a:r>
            <a:endParaRPr lang="en-US" altLang="zh-CN" smtClean="0"/>
          </a:p>
          <a:p>
            <a:pPr marL="119380" lvl="1" defTabSz="406400" eaLnBrk="1" hangingPunct="1">
              <a:spcBef>
                <a:spcPct val="0"/>
              </a:spcBef>
            </a:pPr>
            <a:endParaRPr lang="en-US" altLang="zh-CN" smtClean="0"/>
          </a:p>
          <a:p>
            <a:pPr marL="119380" lvl="1" defTabSz="406400" eaLnBrk="1" hangingPunct="1">
              <a:spcBef>
                <a:spcPct val="0"/>
              </a:spcBef>
            </a:pPr>
            <a:endParaRPr lang="en-US" altLang="zh-CN" smtClean="0"/>
          </a:p>
          <a:p>
            <a:pPr marL="119380" lvl="1" defTabSz="406400" eaLnBrk="1" hangingPunct="1">
              <a:spcBef>
                <a:spcPct val="0"/>
              </a:spcBef>
            </a:pPr>
            <a:endParaRPr lang="en-US" altLang="zh-CN" smtClean="0"/>
          </a:p>
          <a:p>
            <a:pPr marL="119380" lvl="1" defTabSz="406400" eaLnBrk="1" hangingPunct="1">
              <a:spcBef>
                <a:spcPct val="0"/>
              </a:spcBef>
            </a:pPr>
            <a:endParaRPr lang="en-US" altLang="zh-CN" smtClean="0"/>
          </a:p>
          <a:p>
            <a:pPr marL="119380" lvl="1" defTabSz="406400" eaLnBrk="1" hangingPunct="1">
              <a:spcBef>
                <a:spcPct val="0"/>
              </a:spcBef>
            </a:pPr>
            <a:endParaRPr lang="en-US" altLang="zh-CN" smtClean="0"/>
          </a:p>
          <a:p>
            <a:pPr defTabSz="406400" eaLnBrk="1" hangingPunct="1">
              <a:spcBef>
                <a:spcPct val="0"/>
              </a:spcBef>
            </a:pPr>
            <a:r>
              <a:rPr lang="en-US" altLang="zh-CN" smtClean="0">
                <a:solidFill>
                  <a:srgbClr val="0000FF"/>
                </a:solidFill>
              </a:rPr>
              <a:t>Instructor Note</a:t>
            </a:r>
            <a:endParaRPr lang="en-US" altLang="zh-CN" smtClean="0">
              <a:solidFill>
                <a:srgbClr val="0000FF"/>
              </a:solidFill>
            </a:endParaRPr>
          </a:p>
          <a:p>
            <a:pPr marL="119380" lvl="1" defTabSz="406400" eaLnBrk="1" hangingPunct="1">
              <a:spcBef>
                <a:spcPct val="0"/>
              </a:spcBef>
            </a:pPr>
            <a:r>
              <a:rPr lang="en-US" altLang="zh-CN" smtClean="0">
                <a:solidFill>
                  <a:srgbClr val="0000FF"/>
                </a:solidFill>
              </a:rPr>
              <a:t>Demo: </a:t>
            </a:r>
            <a:r>
              <a:rPr lang="en-US" altLang="zh-CN" smtClean="0">
                <a:solidFill>
                  <a:srgbClr val="0000FF"/>
                </a:solidFill>
                <a:latin typeface="Courier New" panose="02070309020205020404" pitchFamily="49" charset="0"/>
              </a:rPr>
              <a:t>4_loc.sql</a:t>
            </a:r>
            <a:endParaRPr lang="en-US" altLang="zh-CN" smtClean="0">
              <a:solidFill>
                <a:srgbClr val="0000FF"/>
              </a:solidFill>
              <a:latin typeface="Courier New" panose="02070309020205020404" pitchFamily="49" charset="0"/>
            </a:endParaRPr>
          </a:p>
          <a:p>
            <a:pPr marL="119380" lvl="1" defTabSz="406400" eaLnBrk="1" hangingPunct="1">
              <a:spcBef>
                <a:spcPct val="0"/>
              </a:spcBef>
            </a:pPr>
            <a:r>
              <a:rPr lang="en-US" altLang="zh-CN" smtClean="0">
                <a:solidFill>
                  <a:srgbClr val="0000FF"/>
                </a:solidFill>
              </a:rPr>
              <a:t>Purpose: To illustrate a </a:t>
            </a:r>
            <a:r>
              <a:rPr lang="en-US" altLang="zh-CN" smtClean="0">
                <a:solidFill>
                  <a:srgbClr val="0000FF"/>
                </a:solidFill>
                <a:latin typeface="Courier New" panose="02070309020205020404" pitchFamily="49" charset="0"/>
              </a:rPr>
              <a:t>SELECT</a:t>
            </a:r>
            <a:r>
              <a:rPr lang="en-US" altLang="zh-CN" smtClean="0">
                <a:solidFill>
                  <a:srgbClr val="0000FF"/>
                </a:solidFill>
              </a:rPr>
              <a:t> clause with no aliases.</a:t>
            </a:r>
            <a:endParaRPr lang="en-US" altLang="zh-CN" i="1" smtClean="0">
              <a:solidFill>
                <a:srgbClr val="0000FF"/>
              </a:solidFill>
            </a:endParaRPr>
          </a:p>
          <a:p>
            <a:pPr defTabSz="406400" eaLnBrk="1" hangingPunct="1">
              <a:spcBef>
                <a:spcPct val="0"/>
              </a:spcBef>
            </a:pPr>
            <a:endParaRPr lang="en-US" altLang="zh-CN" b="1" i="1" smtClean="0">
              <a:solidFill>
                <a:srgbClr val="0000FF"/>
              </a:solidFill>
            </a:endParaRPr>
          </a:p>
        </p:txBody>
      </p:sp>
      <p:sp>
        <p:nvSpPr>
          <p:cNvPr id="125957" name="Rectangle 5"/>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bwMode="auto">
          <a:xfrm>
            <a:off x="460375" y="173038"/>
            <a:ext cx="5932488" cy="44497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26979" name="Rectangle 3"/>
          <p:cNvSpPr>
            <a:spLocks noGrp="1" noChangeArrowheads="1"/>
          </p:cNvSpPr>
          <p:nvPr>
            <p:ph type="body" idx="1"/>
          </p:nvPr>
        </p:nvSpPr>
        <p:spPr bwMode="auto">
          <a:xfrm>
            <a:off x="454025" y="4770438"/>
            <a:ext cx="5962650"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defTabSz="400050" eaLnBrk="1" hangingPunct="1">
              <a:spcBef>
                <a:spcPct val="0"/>
              </a:spcBef>
              <a:tabLst>
                <a:tab pos="452120" algn="l"/>
              </a:tabLst>
            </a:pPr>
            <a:r>
              <a:rPr lang="en-US" altLang="zh-CN" smtClean="0"/>
              <a:t>Table Aliases</a:t>
            </a:r>
            <a:endParaRPr lang="en-US" altLang="zh-CN" smtClean="0"/>
          </a:p>
          <a:p>
            <a:pPr marL="119380" lvl="1" defTabSz="400050" eaLnBrk="1" hangingPunct="1">
              <a:spcBef>
                <a:spcPct val="0"/>
              </a:spcBef>
              <a:tabLst>
                <a:tab pos="452120" algn="l"/>
              </a:tabLst>
            </a:pPr>
            <a:r>
              <a:rPr lang="en-US" altLang="zh-CN" smtClean="0"/>
              <a:t>Qualifying column names with table names can be very time consuming, particularly if table names are lengthy. You can use </a:t>
            </a:r>
            <a:r>
              <a:rPr lang="en-US" altLang="zh-CN" i="1" smtClean="0"/>
              <a:t>table aliases</a:t>
            </a:r>
            <a:r>
              <a:rPr lang="en-US" altLang="zh-CN" smtClean="0"/>
              <a:t> instead of table names. Just as a column alias gives a column another name, a table alias gives a table another name. Table aliases help to keep SQL code smaller, therefore using less memory.</a:t>
            </a:r>
            <a:endParaRPr lang="en-US" altLang="zh-CN" smtClean="0"/>
          </a:p>
          <a:p>
            <a:pPr marL="119380" lvl="1" defTabSz="400050" eaLnBrk="1" hangingPunct="1">
              <a:spcBef>
                <a:spcPct val="0"/>
              </a:spcBef>
              <a:tabLst>
                <a:tab pos="452120" algn="l"/>
              </a:tabLst>
            </a:pPr>
            <a:r>
              <a:rPr lang="en-US" altLang="zh-CN" smtClean="0"/>
              <a:t>Notice how </a:t>
            </a:r>
            <a:r>
              <a:rPr lang="en-US" altLang="zh-CN" smtClean="0">
                <a:solidFill>
                  <a:srgbClr val="FC0128"/>
                </a:solidFill>
              </a:rPr>
              <a:t>table aliases</a:t>
            </a:r>
            <a:r>
              <a:rPr lang="en-US" altLang="zh-CN" smtClean="0"/>
              <a:t> are identified in the </a:t>
            </a:r>
            <a:r>
              <a:rPr lang="en-US" altLang="zh-CN" smtClean="0">
                <a:latin typeface="Courier New" panose="02070309020205020404" pitchFamily="49" charset="0"/>
              </a:rPr>
              <a:t>FROM</a:t>
            </a:r>
            <a:r>
              <a:rPr lang="en-US" altLang="zh-CN" smtClean="0"/>
              <a:t> clause in the example. The table name is specified in full, followed by a space and then the table alias. The </a:t>
            </a:r>
            <a:r>
              <a:rPr lang="en-US" altLang="zh-CN" smtClean="0">
                <a:latin typeface="Courier New" panose="02070309020205020404" pitchFamily="49" charset="0"/>
              </a:rPr>
              <a:t>EMPLOYEES</a:t>
            </a:r>
            <a:r>
              <a:rPr lang="en-US" altLang="zh-CN" smtClean="0"/>
              <a:t> table has been given an alias of </a:t>
            </a:r>
            <a:r>
              <a:rPr lang="en-US" altLang="zh-CN" smtClean="0">
                <a:latin typeface="Courier New" panose="02070309020205020404" pitchFamily="49" charset="0"/>
              </a:rPr>
              <a:t>e</a:t>
            </a:r>
            <a:r>
              <a:rPr lang="en-US" altLang="zh-CN" smtClean="0"/>
              <a:t>, and the </a:t>
            </a:r>
            <a:r>
              <a:rPr lang="en-US" altLang="zh-CN" smtClean="0">
                <a:latin typeface="Courier New" panose="02070309020205020404" pitchFamily="49" charset="0"/>
              </a:rPr>
              <a:t>DEPARTMENTS</a:t>
            </a:r>
            <a:r>
              <a:rPr lang="en-US" altLang="zh-CN" smtClean="0"/>
              <a:t> table has an alias of </a:t>
            </a:r>
            <a:r>
              <a:rPr lang="en-US" altLang="zh-CN" smtClean="0">
                <a:latin typeface="Courier New" panose="02070309020205020404" pitchFamily="49" charset="0"/>
              </a:rPr>
              <a:t>d</a:t>
            </a:r>
            <a:r>
              <a:rPr lang="en-US" altLang="zh-CN" smtClean="0"/>
              <a:t>.</a:t>
            </a:r>
            <a:endParaRPr lang="en-US" altLang="zh-CN" smtClean="0"/>
          </a:p>
          <a:p>
            <a:pPr defTabSz="400050" eaLnBrk="1" hangingPunct="1">
              <a:spcBef>
                <a:spcPct val="0"/>
              </a:spcBef>
              <a:tabLst>
                <a:tab pos="452120" algn="l"/>
              </a:tabLst>
            </a:pPr>
            <a:r>
              <a:rPr lang="en-US" altLang="zh-CN" smtClean="0"/>
              <a:t>Guidelines</a:t>
            </a:r>
            <a:endParaRPr lang="en-US" altLang="zh-CN" smtClean="0"/>
          </a:p>
          <a:p>
            <a:pPr marL="447675" lvl="2" indent="-211455" defTabSz="400050" eaLnBrk="1" hangingPunct="1">
              <a:spcBef>
                <a:spcPct val="0"/>
              </a:spcBef>
              <a:tabLst>
                <a:tab pos="452120" algn="l"/>
              </a:tabLst>
            </a:pPr>
            <a:r>
              <a:rPr lang="en-US" altLang="zh-CN" smtClean="0"/>
              <a:t>	Table aliases can be up to 30 characters in length, but shorter is better. </a:t>
            </a:r>
            <a:endParaRPr lang="en-US" altLang="zh-CN" smtClean="0"/>
          </a:p>
          <a:p>
            <a:pPr marL="447675" lvl="2" indent="-211455" defTabSz="400050" eaLnBrk="1" hangingPunct="1">
              <a:spcBef>
                <a:spcPct val="0"/>
              </a:spcBef>
              <a:tabLst>
                <a:tab pos="452120" algn="l"/>
              </a:tabLst>
            </a:pPr>
            <a:r>
              <a:rPr lang="en-US" altLang="zh-CN" smtClean="0"/>
              <a:t>	If a table alias is used for a particular table name in the </a:t>
            </a:r>
            <a:r>
              <a:rPr lang="en-US" altLang="zh-CN" smtClean="0">
                <a:latin typeface="Courier New" panose="02070309020205020404" pitchFamily="49" charset="0"/>
              </a:rPr>
              <a:t>FROM</a:t>
            </a:r>
            <a:r>
              <a:rPr lang="en-US" altLang="zh-CN" smtClean="0"/>
              <a:t> clause, then that table alias must be substituted for the table name throughout the </a:t>
            </a:r>
            <a:r>
              <a:rPr lang="en-US" altLang="zh-CN" smtClean="0">
                <a:latin typeface="Courier New" panose="02070309020205020404" pitchFamily="49" charset="0"/>
              </a:rPr>
              <a:t>SELECT</a:t>
            </a:r>
            <a:r>
              <a:rPr lang="en-US" altLang="zh-CN" smtClean="0"/>
              <a:t> statement.</a:t>
            </a:r>
            <a:endParaRPr lang="en-US" altLang="zh-CN" smtClean="0"/>
          </a:p>
          <a:p>
            <a:pPr marL="447675" lvl="2" indent="-211455" defTabSz="400050" eaLnBrk="1" hangingPunct="1">
              <a:spcBef>
                <a:spcPct val="0"/>
              </a:spcBef>
              <a:tabLst>
                <a:tab pos="452120" algn="l"/>
              </a:tabLst>
            </a:pPr>
            <a:r>
              <a:rPr lang="en-US" altLang="zh-CN" smtClean="0"/>
              <a:t>	Table aliases should be meaningful.</a:t>
            </a:r>
            <a:endParaRPr lang="en-US" altLang="zh-CN" smtClean="0"/>
          </a:p>
          <a:p>
            <a:pPr marL="447675" lvl="2" indent="-211455" defTabSz="400050" eaLnBrk="1" hangingPunct="1">
              <a:spcBef>
                <a:spcPct val="0"/>
              </a:spcBef>
              <a:tabLst>
                <a:tab pos="452120" algn="l"/>
              </a:tabLst>
            </a:pPr>
            <a:r>
              <a:rPr lang="en-US" altLang="zh-CN" smtClean="0"/>
              <a:t>	The table alias is valid only for the current </a:t>
            </a:r>
            <a:r>
              <a:rPr lang="en-US" altLang="zh-CN" smtClean="0">
                <a:latin typeface="Courier New" panose="02070309020205020404" pitchFamily="49" charset="0"/>
              </a:rPr>
              <a:t>SELECT</a:t>
            </a:r>
            <a:r>
              <a:rPr lang="en-US" altLang="zh-CN" smtClean="0"/>
              <a:t> statement.</a:t>
            </a:r>
            <a:endParaRPr lang="en-US" altLang="zh-CN" smtClean="0"/>
          </a:p>
          <a:p>
            <a:pPr marL="447675" lvl="2" indent="-211455" defTabSz="400050" eaLnBrk="1" hangingPunct="1">
              <a:spcBef>
                <a:spcPct val="0"/>
              </a:spcBef>
              <a:tabLst>
                <a:tab pos="452120" algn="l"/>
              </a:tabLst>
            </a:pPr>
            <a:endParaRPr lang="en-US" altLang="zh-CN" smtClean="0"/>
          </a:p>
          <a:p>
            <a:pPr defTabSz="400050" eaLnBrk="1" hangingPunct="1">
              <a:spcBef>
                <a:spcPct val="0"/>
              </a:spcBef>
              <a:tabLst>
                <a:tab pos="452120" algn="l"/>
              </a:tabLst>
            </a:pPr>
            <a:endParaRPr lang="en-US" altLang="zh-CN" b="1" smtClean="0"/>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xfrm>
            <a:off x="493713" y="149225"/>
            <a:ext cx="5868987" cy="4402138"/>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28003"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eaLnBrk="1" hangingPunct="1">
              <a:spcBef>
                <a:spcPct val="0"/>
              </a:spcBef>
            </a:pPr>
            <a:r>
              <a:rPr lang="en-US" altLang="zh-CN" smtClean="0"/>
              <a:t>Additional Search Conditions</a:t>
            </a:r>
            <a:endParaRPr lang="en-US" altLang="zh-CN" smtClean="0"/>
          </a:p>
          <a:p>
            <a:pPr lvl="1" eaLnBrk="1" hangingPunct="1">
              <a:spcBef>
                <a:spcPct val="0"/>
              </a:spcBef>
            </a:pPr>
            <a:r>
              <a:rPr lang="en-US" altLang="zh-CN" smtClean="0"/>
              <a:t>Sometimes you may need to </a:t>
            </a:r>
            <a:r>
              <a:rPr lang="en-US" altLang="zh-CN" smtClean="0">
                <a:solidFill>
                  <a:srgbClr val="FC0128"/>
                </a:solidFill>
              </a:rPr>
              <a:t>join more than two tables</a:t>
            </a:r>
            <a:r>
              <a:rPr lang="en-US" altLang="zh-CN" smtClean="0"/>
              <a:t>. For example, to display the last name, the department name, and the city for each employee, you have to join the </a:t>
            </a:r>
            <a:r>
              <a:rPr lang="en-US" altLang="zh-CN" smtClean="0">
                <a:latin typeface="Courier New" panose="02070309020205020404" pitchFamily="49" charset="0"/>
              </a:rPr>
              <a:t>EMPLOYEES</a:t>
            </a:r>
            <a:r>
              <a:rPr lang="en-US" altLang="zh-CN" smtClean="0"/>
              <a:t>, </a:t>
            </a:r>
            <a:r>
              <a:rPr lang="en-US" altLang="zh-CN" smtClean="0">
                <a:latin typeface="Courier New" panose="02070309020205020404" pitchFamily="49" charset="0"/>
              </a:rPr>
              <a:t>DEPARTMENTS</a:t>
            </a:r>
            <a:r>
              <a:rPr lang="en-US" altLang="zh-CN" smtClean="0"/>
              <a:t>, and </a:t>
            </a:r>
            <a:r>
              <a:rPr lang="en-US" altLang="zh-CN" smtClean="0">
                <a:latin typeface="Courier New" panose="02070309020205020404" pitchFamily="49" charset="0"/>
              </a:rPr>
              <a:t>LOCATIONS</a:t>
            </a:r>
            <a:r>
              <a:rPr lang="en-US" altLang="zh-CN" smtClean="0"/>
              <a:t> tables.  </a:t>
            </a:r>
            <a:endParaRPr lang="en-US" altLang="zh-CN" smtClean="0"/>
          </a:p>
          <a:p>
            <a:pPr lvl="1" eaLnBrk="1" hangingPunct="1">
              <a:spcBef>
                <a:spcPct val="0"/>
              </a:spcBef>
            </a:pPr>
            <a:endParaRPr lang="en-US" altLang="zh-CN" sz="500" smtClean="0"/>
          </a:p>
          <a:p>
            <a:pPr lvl="1" eaLnBrk="1" hangingPunct="1">
              <a:spcBef>
                <a:spcPct val="0"/>
              </a:spcBef>
            </a:pPr>
            <a:r>
              <a:rPr lang="en-US" altLang="zh-CN" smtClean="0">
                <a:latin typeface="Courier New" panose="02070309020205020404" pitchFamily="49" charset="0"/>
              </a:rPr>
              <a:t>   SELECT e.last_name, d.department_name, l.city</a:t>
            </a: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FROM   employees e, departments d, locations l</a:t>
            </a: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WHERE  e.department_id = d.department_id</a:t>
            </a: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AND    d.location_id = l.location_id;</a:t>
            </a:r>
            <a:endParaRPr lang="en-US" altLang="zh-CN" smtClean="0">
              <a:latin typeface="Courier New" panose="02070309020205020404" pitchFamily="49" charset="0"/>
            </a:endParaRPr>
          </a:p>
          <a:p>
            <a:pPr lvl="1" eaLnBrk="1" hangingPunct="1">
              <a:spcBef>
                <a:spcPct val="0"/>
              </a:spcBef>
            </a:pPr>
            <a:endParaRPr lang="en-US" altLang="zh-CN" smtClean="0">
              <a:latin typeface="Courier New" panose="02070309020205020404" pitchFamily="49" charset="0"/>
            </a:endParaRPr>
          </a:p>
          <a:p>
            <a:pPr eaLnBrk="1" hangingPunct="1">
              <a:spcBef>
                <a:spcPct val="0"/>
              </a:spcBef>
            </a:pPr>
            <a:r>
              <a:rPr lang="en-US" altLang="zh-CN" b="1" smtClean="0">
                <a:latin typeface="Courier New" panose="02070309020205020404" pitchFamily="49" charset="0"/>
              </a:rPr>
              <a:t>   </a:t>
            </a:r>
            <a:endParaRPr lang="en-US" altLang="zh-CN" b="1" smtClean="0">
              <a:latin typeface="Courier New" panose="02070309020205020404" pitchFamily="49" charset="0"/>
            </a:endParaRPr>
          </a:p>
        </p:txBody>
      </p:sp>
      <p:pic>
        <p:nvPicPr>
          <p:cNvPr id="128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6370638"/>
            <a:ext cx="5305425"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38" y="8004175"/>
            <a:ext cx="52863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6" name="Text Box 6"/>
          <p:cNvSpPr txBox="1">
            <a:spLocks noChangeArrowheads="1"/>
          </p:cNvSpPr>
          <p:nvPr/>
        </p:nvSpPr>
        <p:spPr bwMode="auto">
          <a:xfrm>
            <a:off x="712788" y="7673975"/>
            <a:ext cx="3492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5" tIns="12155" rIns="12155" bIns="12155">
            <a:spAutoFit/>
          </a:bodyPr>
          <a:lstStyle>
            <a:lvl1pPr defTabSz="787400">
              <a:defRPr>
                <a:solidFill>
                  <a:schemeClr val="tx1"/>
                </a:solidFill>
                <a:latin typeface="Arial" panose="020B0604020202020204" pitchFamily="34" charset="0"/>
                <a:ea typeface="宋体" panose="02010600030101010101" pitchFamily="2" charset="-122"/>
              </a:defRPr>
            </a:lvl1pPr>
            <a:lvl2pPr marL="742950" indent="-285750" defTabSz="787400">
              <a:defRPr>
                <a:solidFill>
                  <a:schemeClr val="tx1"/>
                </a:solidFill>
                <a:latin typeface="Arial" panose="020B0604020202020204" pitchFamily="34" charset="0"/>
                <a:ea typeface="宋体" panose="02010600030101010101" pitchFamily="2" charset="-122"/>
              </a:defRPr>
            </a:lvl2pPr>
            <a:lvl3pPr marL="1143000" indent="-228600" defTabSz="787400">
              <a:defRPr>
                <a:solidFill>
                  <a:schemeClr val="tx1"/>
                </a:solidFill>
                <a:latin typeface="Arial" panose="020B0604020202020204" pitchFamily="34" charset="0"/>
                <a:ea typeface="宋体" panose="02010600030101010101" pitchFamily="2" charset="-122"/>
              </a:defRPr>
            </a:lvl3pPr>
            <a:lvl4pPr marL="1600200" indent="-228600" defTabSz="787400">
              <a:defRPr>
                <a:solidFill>
                  <a:schemeClr val="tx1"/>
                </a:solidFill>
                <a:latin typeface="Arial" panose="020B0604020202020204" pitchFamily="34" charset="0"/>
                <a:ea typeface="宋体" panose="02010600030101010101" pitchFamily="2" charset="-122"/>
              </a:defRPr>
            </a:lvl4pPr>
            <a:lvl5pPr marL="2057400" indent="-228600" defTabSz="787400">
              <a:defRPr>
                <a:solidFill>
                  <a:schemeClr val="tx1"/>
                </a:solidFill>
                <a:latin typeface="Arial" panose="020B0604020202020204" pitchFamily="34" charset="0"/>
                <a:ea typeface="宋体" panose="02010600030101010101" pitchFamily="2" charset="-122"/>
              </a:defRPr>
            </a:lvl5pPr>
            <a:lvl6pPr marL="25146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300" b="1">
                <a:ea typeface="Arial Unicode MS" pitchFamily="34" charset="-122"/>
                <a:cs typeface="Arial Unicode MS" pitchFamily="34" charset="-122"/>
              </a:rPr>
              <a:t>…</a:t>
            </a:r>
            <a:endParaRPr lang="en-US" altLang="zh-CN" sz="2300" b="1">
              <a:ea typeface="Arial Unicode MS" pitchFamily="34" charset="-122"/>
              <a:cs typeface="Arial Unicode MS" pitchFamily="34"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3883025" y="0"/>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9027" name="Rectangle 3"/>
          <p:cNvSpPr>
            <a:spLocks noChangeArrowheads="1"/>
          </p:cNvSpPr>
          <p:nvPr/>
        </p:nvSpPr>
        <p:spPr bwMode="auto">
          <a:xfrm>
            <a:off x="0" y="0"/>
            <a:ext cx="29686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9028" name="Rectangle 4"/>
          <p:cNvSpPr>
            <a:spLocks noGrp="1" noChangeArrowheads="1"/>
          </p:cNvSpPr>
          <p:nvPr>
            <p:ph type="body" idx="1"/>
          </p:nvPr>
        </p:nvSpPr>
        <p:spPr bwMode="auto">
          <a:xfrm>
            <a:off x="454025" y="4770438"/>
            <a:ext cx="5345113"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defTabSz="400050" eaLnBrk="1" hangingPunct="1">
              <a:spcBef>
                <a:spcPct val="0"/>
              </a:spcBef>
              <a:tabLst>
                <a:tab pos="452120" algn="l"/>
              </a:tabLst>
            </a:pPr>
            <a:r>
              <a:rPr lang="en-US" altLang="zh-CN" smtClean="0"/>
              <a:t>Non-Equijoins</a:t>
            </a:r>
            <a:endParaRPr lang="en-US" altLang="zh-CN" smtClean="0"/>
          </a:p>
          <a:p>
            <a:pPr marL="119380" lvl="1" defTabSz="400050" eaLnBrk="1" hangingPunct="1">
              <a:spcBef>
                <a:spcPct val="0"/>
              </a:spcBef>
              <a:tabLst>
                <a:tab pos="452120" algn="l"/>
              </a:tabLst>
            </a:pPr>
            <a:r>
              <a:rPr lang="en-US" altLang="zh-CN" smtClean="0"/>
              <a:t>A </a:t>
            </a:r>
            <a:r>
              <a:rPr lang="en-US" altLang="zh-CN" smtClean="0">
                <a:solidFill>
                  <a:srgbClr val="FC0128"/>
                </a:solidFill>
              </a:rPr>
              <a:t>non-equijoin</a:t>
            </a:r>
            <a:r>
              <a:rPr lang="en-US" altLang="zh-CN" smtClean="0"/>
              <a:t> is a join condition containing something other than an equality operator.</a:t>
            </a:r>
            <a:endParaRPr lang="en-US" altLang="zh-CN" smtClean="0"/>
          </a:p>
          <a:p>
            <a:pPr marL="119380" lvl="1" defTabSz="400050" eaLnBrk="1" hangingPunct="1">
              <a:spcBef>
                <a:spcPct val="0"/>
              </a:spcBef>
              <a:tabLst>
                <a:tab pos="452120" algn="l"/>
              </a:tabLst>
            </a:pPr>
            <a:r>
              <a:rPr lang="en-US" altLang="zh-CN" smtClean="0"/>
              <a:t>The relationship between the </a:t>
            </a:r>
            <a:r>
              <a:rPr lang="en-US" altLang="zh-CN" smtClean="0">
                <a:latin typeface="Courier New" panose="02070309020205020404" pitchFamily="49" charset="0"/>
              </a:rPr>
              <a:t>EMPLOYEES</a:t>
            </a:r>
            <a:r>
              <a:rPr lang="en-US" altLang="zh-CN" smtClean="0"/>
              <a:t> table and the </a:t>
            </a:r>
            <a:r>
              <a:rPr lang="en-US" altLang="zh-CN" smtClean="0">
                <a:latin typeface="Courier New" panose="02070309020205020404" pitchFamily="49" charset="0"/>
              </a:rPr>
              <a:t>JOB_GRADES</a:t>
            </a:r>
            <a:r>
              <a:rPr lang="en-US" altLang="zh-CN" smtClean="0"/>
              <a:t> table has an example of a non-equijoin. A relationship between the two tables is that the </a:t>
            </a:r>
            <a:r>
              <a:rPr lang="en-US" altLang="zh-CN" smtClean="0">
                <a:latin typeface="Courier New" panose="02070309020205020404" pitchFamily="49" charset="0"/>
              </a:rPr>
              <a:t>SALARY</a:t>
            </a:r>
            <a:r>
              <a:rPr lang="en-US" altLang="zh-CN" smtClean="0"/>
              <a:t> column in the </a:t>
            </a:r>
            <a:r>
              <a:rPr lang="en-US" altLang="zh-CN" smtClean="0">
                <a:latin typeface="Courier New" panose="02070309020205020404" pitchFamily="49" charset="0"/>
              </a:rPr>
              <a:t>EMPLOYEES</a:t>
            </a:r>
            <a:r>
              <a:rPr lang="en-US" altLang="zh-CN" smtClean="0"/>
              <a:t> table must be between the values in the </a:t>
            </a:r>
            <a:r>
              <a:rPr lang="en-US" altLang="zh-CN" smtClean="0">
                <a:latin typeface="Courier New" panose="02070309020205020404" pitchFamily="49" charset="0"/>
              </a:rPr>
              <a:t>LOWEST_SALARY</a:t>
            </a:r>
            <a:r>
              <a:rPr lang="en-US" altLang="zh-CN" smtClean="0"/>
              <a:t> and </a:t>
            </a:r>
            <a:r>
              <a:rPr lang="en-US" altLang="zh-CN" smtClean="0">
                <a:latin typeface="Courier New" panose="02070309020205020404" pitchFamily="49" charset="0"/>
              </a:rPr>
              <a:t>HIGHEST_SALARY</a:t>
            </a:r>
            <a:r>
              <a:rPr lang="en-US" altLang="zh-CN" smtClean="0"/>
              <a:t> columns of the </a:t>
            </a:r>
            <a:r>
              <a:rPr lang="en-US" altLang="zh-CN" smtClean="0">
                <a:latin typeface="Courier New" panose="02070309020205020404" pitchFamily="49" charset="0"/>
              </a:rPr>
              <a:t>JOB_GRADES</a:t>
            </a:r>
            <a:r>
              <a:rPr lang="en-US" altLang="zh-CN" smtClean="0"/>
              <a:t> table. The relationship is obtained using an operator other than equals (=). </a:t>
            </a:r>
            <a:endParaRPr lang="en-US" altLang="zh-CN" smtClean="0"/>
          </a:p>
        </p:txBody>
      </p:sp>
      <p:sp>
        <p:nvSpPr>
          <p:cNvPr id="129029" name="Rectangle 5"/>
          <p:cNvSpPr>
            <a:spLocks noGrp="1" noRot="1" noChangeAspect="1" noChangeArrowheads="1" noTextEdit="1"/>
          </p:cNvSpPr>
          <p:nvPr>
            <p:ph type="sldImg"/>
          </p:nvPr>
        </p:nvSpPr>
        <p:spPr bwMode="auto">
          <a:xfrm>
            <a:off x="460375" y="173038"/>
            <a:ext cx="5932488" cy="44497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30051" name="Rectangle 3"/>
          <p:cNvSpPr>
            <a:spLocks noGrp="1" noChangeArrowheads="1"/>
          </p:cNvSpPr>
          <p:nvPr>
            <p:ph type="body" idx="1"/>
          </p:nvPr>
        </p:nvSpPr>
        <p:spPr bwMode="auto">
          <a:xfrm>
            <a:off x="412750" y="4745038"/>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eaLnBrk="1" hangingPunct="1">
              <a:spcBef>
                <a:spcPct val="0"/>
              </a:spcBef>
            </a:pPr>
            <a:r>
              <a:rPr lang="en-US" altLang="zh-CN" smtClean="0"/>
              <a:t>Non-Equijoins (continued)</a:t>
            </a:r>
            <a:endParaRPr lang="en-US" altLang="zh-CN" smtClean="0"/>
          </a:p>
          <a:p>
            <a:pPr lvl="1" eaLnBrk="1" hangingPunct="1">
              <a:spcBef>
                <a:spcPct val="20000"/>
              </a:spcBef>
            </a:pPr>
            <a:r>
              <a:rPr lang="en-US" altLang="zh-CN" smtClean="0"/>
              <a:t>The slide example creates a </a:t>
            </a:r>
            <a:r>
              <a:rPr lang="en-US" altLang="zh-CN" smtClean="0">
                <a:solidFill>
                  <a:srgbClr val="FC0128"/>
                </a:solidFill>
              </a:rPr>
              <a:t>non-equijoin</a:t>
            </a:r>
            <a:r>
              <a:rPr lang="en-US" altLang="zh-CN" smtClean="0"/>
              <a:t> to evaluate an employee’s salary grade. The salary must be </a:t>
            </a:r>
            <a:r>
              <a:rPr lang="en-US" altLang="zh-CN" i="1" smtClean="0"/>
              <a:t>between</a:t>
            </a:r>
            <a:r>
              <a:rPr lang="en-US" altLang="zh-CN" smtClean="0"/>
              <a:t> any pair of the low and high salary ranges. </a:t>
            </a:r>
            <a:endParaRPr lang="en-US" altLang="zh-CN" smtClean="0"/>
          </a:p>
          <a:p>
            <a:pPr lvl="1" eaLnBrk="1" hangingPunct="1">
              <a:spcBef>
                <a:spcPct val="20000"/>
              </a:spcBef>
            </a:pPr>
            <a:r>
              <a:rPr lang="en-US" altLang="zh-CN" smtClean="0"/>
              <a:t>It is important to note that all employees appear exactly once when this query is executed. No employee is repeated in the list. There are two reasons for this:</a:t>
            </a:r>
            <a:endParaRPr lang="en-US" altLang="zh-CN" smtClean="0"/>
          </a:p>
          <a:p>
            <a:pPr lvl="2" eaLnBrk="1" hangingPunct="1">
              <a:spcBef>
                <a:spcPct val="20000"/>
              </a:spcBef>
            </a:pPr>
            <a:r>
              <a:rPr lang="en-US" altLang="zh-CN" smtClean="0"/>
              <a:t>None of the rows in the job grade table contain grades that overlap. That is, the salary value for an employee can lie only between the low salary and high salary values of one of the rows in the salary grade table. </a:t>
            </a:r>
            <a:endParaRPr lang="en-US" altLang="zh-CN" smtClean="0"/>
          </a:p>
          <a:p>
            <a:pPr lvl="2" eaLnBrk="1" hangingPunct="1">
              <a:spcBef>
                <a:spcPct val="20000"/>
              </a:spcBef>
            </a:pPr>
            <a:r>
              <a:rPr lang="en-US" altLang="zh-CN" smtClean="0"/>
              <a:t>All of the employees’ salaries lie within the limits provided by the job grade table. That is, no employee earns less than the lowest value contained in the </a:t>
            </a:r>
            <a:r>
              <a:rPr lang="en-US" altLang="zh-CN" smtClean="0">
                <a:latin typeface="Courier New" panose="02070309020205020404" pitchFamily="49" charset="0"/>
              </a:rPr>
              <a:t>LOWEST_SAL</a:t>
            </a:r>
            <a:r>
              <a:rPr lang="en-US" altLang="zh-CN" smtClean="0"/>
              <a:t> column or more than the highest value contained in the </a:t>
            </a:r>
            <a:r>
              <a:rPr lang="en-US" altLang="zh-CN" smtClean="0">
                <a:latin typeface="Courier New" panose="02070309020205020404" pitchFamily="49" charset="0"/>
              </a:rPr>
              <a:t>HIGHEST_SAL</a:t>
            </a:r>
            <a:r>
              <a:rPr lang="en-US" altLang="zh-CN" smtClean="0"/>
              <a:t> column.</a:t>
            </a:r>
            <a:endParaRPr lang="en-US" altLang="zh-CN" b="1" smtClean="0"/>
          </a:p>
          <a:p>
            <a:pPr lvl="1" eaLnBrk="1" hangingPunct="1">
              <a:spcBef>
                <a:spcPct val="20000"/>
              </a:spcBef>
            </a:pPr>
            <a:r>
              <a:rPr lang="en-US" altLang="zh-CN" b="1" smtClean="0"/>
              <a:t>Note:</a:t>
            </a:r>
            <a:r>
              <a:rPr lang="en-US" altLang="zh-CN" smtClean="0"/>
              <a:t> Other conditions, such as </a:t>
            </a:r>
            <a:r>
              <a:rPr lang="en-US" altLang="zh-CN" smtClean="0">
                <a:latin typeface="Courier New" panose="02070309020205020404" pitchFamily="49" charset="0"/>
              </a:rPr>
              <a:t>&lt;=</a:t>
            </a:r>
            <a:r>
              <a:rPr lang="en-US" altLang="zh-CN" smtClean="0"/>
              <a:t> and </a:t>
            </a:r>
            <a:r>
              <a:rPr lang="en-US" altLang="zh-CN" smtClean="0">
                <a:latin typeface="Courier New" panose="02070309020205020404" pitchFamily="49" charset="0"/>
              </a:rPr>
              <a:t>&gt;=</a:t>
            </a:r>
            <a:r>
              <a:rPr lang="en-US" altLang="zh-CN" smtClean="0"/>
              <a:t> can be used, but </a:t>
            </a:r>
            <a:r>
              <a:rPr lang="en-US" altLang="zh-CN" smtClean="0">
                <a:latin typeface="Courier New" panose="02070309020205020404" pitchFamily="49" charset="0"/>
              </a:rPr>
              <a:t>BETWEEN</a:t>
            </a:r>
            <a:r>
              <a:rPr lang="en-US" altLang="zh-CN" smtClean="0"/>
              <a:t> is the simplest. Remember to specify the low value first and the high value last when using </a:t>
            </a:r>
            <a:r>
              <a:rPr lang="en-US" altLang="zh-CN" smtClean="0">
                <a:latin typeface="Courier New" panose="02070309020205020404" pitchFamily="49" charset="0"/>
              </a:rPr>
              <a:t>BETWEEN</a:t>
            </a:r>
            <a:r>
              <a:rPr lang="en-US" altLang="zh-CN" smtClean="0"/>
              <a:t>. </a:t>
            </a:r>
            <a:endParaRPr lang="en-US" altLang="zh-CN" smtClean="0"/>
          </a:p>
          <a:p>
            <a:pPr lvl="1" eaLnBrk="1" hangingPunct="1">
              <a:spcBef>
                <a:spcPct val="20000"/>
              </a:spcBef>
            </a:pPr>
            <a:r>
              <a:rPr lang="en-US" altLang="zh-CN" smtClean="0"/>
              <a:t>Table aliases have been specified in the slide example for performance reasons, not because of possible ambiguity.</a:t>
            </a:r>
            <a:endParaRPr lang="en-US" altLang="zh-CN" smtClean="0"/>
          </a:p>
          <a:p>
            <a:pPr eaLnBrk="1" hangingPunct="1">
              <a:spcBef>
                <a:spcPct val="0"/>
              </a:spcBef>
            </a:pPr>
            <a:r>
              <a:rPr lang="en-US" altLang="zh-CN" smtClean="0">
                <a:solidFill>
                  <a:srgbClr val="0000FF"/>
                </a:solidFill>
              </a:rPr>
              <a:t>Instructor Note</a:t>
            </a:r>
            <a:endParaRPr lang="en-US" altLang="zh-CN" smtClean="0">
              <a:solidFill>
                <a:srgbClr val="0000FF"/>
              </a:solidFill>
            </a:endParaRPr>
          </a:p>
          <a:p>
            <a:pPr lvl="1" eaLnBrk="1" hangingPunct="1">
              <a:spcBef>
                <a:spcPct val="10000"/>
              </a:spcBef>
            </a:pPr>
            <a:r>
              <a:rPr lang="en-US" altLang="zh-CN" smtClean="0">
                <a:solidFill>
                  <a:srgbClr val="0000FF"/>
                </a:solidFill>
              </a:rPr>
              <a:t>Explain that </a:t>
            </a:r>
            <a:r>
              <a:rPr lang="en-US" altLang="zh-CN" smtClean="0">
                <a:solidFill>
                  <a:srgbClr val="0000FF"/>
                </a:solidFill>
                <a:latin typeface="Courier New" panose="02070309020205020404" pitchFamily="49" charset="0"/>
              </a:rPr>
              <a:t>BETWEEN … AND …</a:t>
            </a:r>
            <a:r>
              <a:rPr lang="en-US" altLang="zh-CN" smtClean="0">
                <a:solidFill>
                  <a:srgbClr val="0000FF"/>
                </a:solidFill>
              </a:rPr>
              <a:t> is actually translated by the Oracle server to a pair of </a:t>
            </a:r>
            <a:r>
              <a:rPr lang="en-US" altLang="zh-CN" smtClean="0">
                <a:solidFill>
                  <a:srgbClr val="0000FF"/>
                </a:solidFill>
                <a:latin typeface="Courier New" panose="02070309020205020404" pitchFamily="49" charset="0"/>
              </a:rPr>
              <a:t>AND</a:t>
            </a:r>
            <a:r>
              <a:rPr lang="en-US" altLang="zh-CN" smtClean="0">
                <a:solidFill>
                  <a:srgbClr val="0000FF"/>
                </a:solidFill>
              </a:rPr>
              <a:t> conditions (</a:t>
            </a:r>
            <a:r>
              <a:rPr lang="en-US" altLang="zh-CN" smtClean="0">
                <a:solidFill>
                  <a:srgbClr val="0000FF"/>
                </a:solidFill>
                <a:latin typeface="Courier New" panose="02070309020205020404" pitchFamily="49" charset="0"/>
              </a:rPr>
              <a:t>a &gt;= lower limit</a:t>
            </a:r>
            <a:r>
              <a:rPr lang="en-US" altLang="zh-CN" smtClean="0">
                <a:solidFill>
                  <a:srgbClr val="0000FF"/>
                </a:solidFill>
              </a:rPr>
              <a:t>) </a:t>
            </a:r>
            <a:r>
              <a:rPr lang="en-US" altLang="zh-CN" smtClean="0">
                <a:solidFill>
                  <a:srgbClr val="0000FF"/>
                </a:solidFill>
                <a:latin typeface="Courier New" panose="02070309020205020404" pitchFamily="49" charset="0"/>
              </a:rPr>
              <a:t>and</a:t>
            </a:r>
            <a:r>
              <a:rPr lang="en-US" altLang="zh-CN" smtClean="0">
                <a:solidFill>
                  <a:srgbClr val="0000FF"/>
                </a:solidFill>
              </a:rPr>
              <a:t> (</a:t>
            </a:r>
            <a:r>
              <a:rPr lang="en-US" altLang="zh-CN" smtClean="0">
                <a:solidFill>
                  <a:srgbClr val="0000FF"/>
                </a:solidFill>
                <a:latin typeface="Courier New" panose="02070309020205020404" pitchFamily="49" charset="0"/>
              </a:rPr>
              <a:t>a &lt;= higher limit</a:t>
            </a:r>
            <a:r>
              <a:rPr lang="en-US" altLang="zh-CN" smtClean="0">
                <a:solidFill>
                  <a:srgbClr val="0000FF"/>
                </a:solidFill>
              </a:rPr>
              <a:t>) and </a:t>
            </a:r>
            <a:r>
              <a:rPr lang="en-US" altLang="zh-CN" smtClean="0">
                <a:solidFill>
                  <a:srgbClr val="0000FF"/>
                </a:solidFill>
                <a:latin typeface="Courier New" panose="02070309020205020404" pitchFamily="49" charset="0"/>
              </a:rPr>
              <a:t>IN ( … )</a:t>
            </a:r>
            <a:r>
              <a:rPr lang="en-US" altLang="zh-CN" smtClean="0">
                <a:solidFill>
                  <a:srgbClr val="0000FF"/>
                </a:solidFill>
              </a:rPr>
              <a:t> is translated by the Oracle server to a set of </a:t>
            </a:r>
            <a:r>
              <a:rPr lang="en-US" altLang="zh-CN" smtClean="0">
                <a:solidFill>
                  <a:srgbClr val="0000FF"/>
                </a:solidFill>
                <a:latin typeface="Courier New" panose="02070309020205020404" pitchFamily="49" charset="0"/>
              </a:rPr>
              <a:t>OR</a:t>
            </a:r>
            <a:r>
              <a:rPr lang="en-US" altLang="zh-CN" smtClean="0">
                <a:solidFill>
                  <a:srgbClr val="0000FF"/>
                </a:solidFill>
              </a:rPr>
              <a:t> conditions (</a:t>
            </a:r>
            <a:r>
              <a:rPr lang="en-US" altLang="zh-CN" smtClean="0">
                <a:solidFill>
                  <a:srgbClr val="0000FF"/>
                </a:solidFill>
                <a:latin typeface="Courier New" panose="02070309020205020404" pitchFamily="49" charset="0"/>
              </a:rPr>
              <a:t>a = value1 OR a = value2 OR a = value3</a:t>
            </a:r>
            <a:r>
              <a:rPr lang="en-US" altLang="zh-CN" smtClean="0">
                <a:solidFill>
                  <a:srgbClr val="0000FF"/>
                </a:solidFill>
              </a:rPr>
              <a:t> ). So using </a:t>
            </a:r>
            <a:r>
              <a:rPr lang="en-US" altLang="zh-CN" smtClean="0">
                <a:solidFill>
                  <a:srgbClr val="0000FF"/>
                </a:solidFill>
                <a:latin typeface="Courier New" panose="02070309020205020404" pitchFamily="49" charset="0"/>
              </a:rPr>
              <a:t>BETWEEN … AND … , IN(…)</a:t>
            </a:r>
            <a:r>
              <a:rPr lang="en-US" altLang="zh-CN" smtClean="0">
                <a:solidFill>
                  <a:srgbClr val="0000FF"/>
                </a:solidFill>
              </a:rPr>
              <a:t> has no performance benefits; the benefit is logical simplicity.</a:t>
            </a:r>
            <a:endParaRPr lang="en-US" altLang="zh-CN" smtClean="0">
              <a:solidFill>
                <a:srgbClr val="0000FF"/>
              </a:solidFill>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883025" y="-1588"/>
            <a:ext cx="297656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94211" name="Rectangle 3"/>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71684" name="Rectangle 4"/>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normAutofit/>
          </a:bodyPr>
          <a:lstStyle/>
          <a:p>
            <a:pPr eaLnBrk="1" hangingPunct="1">
              <a:defRPr/>
            </a:pPr>
            <a:r>
              <a:rPr lang="en-US" altLang="ja-JP" smtClean="0"/>
              <a:t>Writing SQL Statements</a:t>
            </a:r>
            <a:endParaRPr lang="en-US" altLang="ja-JP" smtClean="0"/>
          </a:p>
          <a:p>
            <a:pPr lvl="1" eaLnBrk="1" hangingPunct="1">
              <a:defRPr/>
            </a:pPr>
            <a:r>
              <a:rPr lang="en-US" altLang="ja-JP" smtClean="0"/>
              <a:t>Using the following simple rules and guidelines, you can construct valid statements that are both easy to read and easy to edit:</a:t>
            </a:r>
            <a:endParaRPr lang="en-US" altLang="ja-JP" smtClean="0"/>
          </a:p>
          <a:p>
            <a:pPr lvl="2" eaLnBrk="1" hangingPunct="1">
              <a:defRPr/>
            </a:pPr>
            <a:r>
              <a:rPr lang="en-US" altLang="ja-JP" smtClean="0"/>
              <a:t>•	SQL statements are not case sensitive, unless indicated.</a:t>
            </a:r>
            <a:endParaRPr lang="en-US" altLang="ja-JP" smtClean="0"/>
          </a:p>
          <a:p>
            <a:pPr lvl="2" eaLnBrk="1" hangingPunct="1">
              <a:defRPr/>
            </a:pPr>
            <a:r>
              <a:rPr lang="en-US" altLang="ja-JP" smtClean="0"/>
              <a:t>SQL statements can be entered on one or many lines.</a:t>
            </a:r>
            <a:endParaRPr lang="en-US" altLang="ja-JP" smtClean="0"/>
          </a:p>
          <a:p>
            <a:pPr lvl="2" eaLnBrk="1" hangingPunct="1">
              <a:defRPr/>
            </a:pPr>
            <a:r>
              <a:rPr lang="en-US" altLang="ja-JP" smtClean="0"/>
              <a:t>•	</a:t>
            </a:r>
            <a:r>
              <a:rPr lang="en-US" altLang="ja-JP" smtClean="0">
                <a:solidFill>
                  <a:srgbClr val="FC0128"/>
                </a:solidFill>
              </a:rPr>
              <a:t>Keywords </a:t>
            </a:r>
            <a:r>
              <a:rPr lang="en-US" altLang="ja-JP" smtClean="0"/>
              <a:t>cannot be split across lines or abbreviated.</a:t>
            </a:r>
            <a:endParaRPr lang="en-US" altLang="ja-JP" smtClean="0"/>
          </a:p>
          <a:p>
            <a:pPr lvl="2" eaLnBrk="1" hangingPunct="1">
              <a:defRPr/>
            </a:pPr>
            <a:r>
              <a:rPr lang="en-US" altLang="ja-JP" smtClean="0"/>
              <a:t>Clauses are usually placed on separate lines for readability and ease of editing.</a:t>
            </a:r>
            <a:endParaRPr lang="en-US" altLang="ja-JP" smtClean="0"/>
          </a:p>
          <a:p>
            <a:pPr lvl="2" eaLnBrk="1" hangingPunct="1">
              <a:defRPr/>
            </a:pPr>
            <a:r>
              <a:rPr lang="en-US" altLang="ja-JP" smtClean="0"/>
              <a:t>•	Indents should be used to make code more readable.</a:t>
            </a:r>
            <a:endParaRPr lang="en-US" altLang="ja-JP" smtClean="0"/>
          </a:p>
          <a:p>
            <a:pPr lvl="2" eaLnBrk="1" hangingPunct="1">
              <a:defRPr/>
            </a:pPr>
            <a:r>
              <a:rPr lang="en-US" altLang="ja-JP" smtClean="0"/>
              <a:t>	Keywords typically are entered in uppercase; all other words, such as table names and columns, are entered in lowercase.</a:t>
            </a:r>
            <a:endParaRPr lang="en-US" altLang="ja-JP" smtClean="0"/>
          </a:p>
          <a:p>
            <a:pPr eaLnBrk="1" hangingPunct="1">
              <a:defRPr/>
            </a:pPr>
            <a:r>
              <a:rPr lang="en-US" altLang="ja-JP" smtClean="0"/>
              <a:t>Executing SQL Statements</a:t>
            </a:r>
            <a:endParaRPr lang="en-US" altLang="ja-JP" b="1" smtClean="0"/>
          </a:p>
          <a:p>
            <a:pPr lvl="2" eaLnBrk="1" hangingPunct="1">
              <a:defRPr/>
            </a:pPr>
            <a:r>
              <a:rPr lang="en-US" altLang="ja-JP" smtClean="0"/>
              <a:t>Using</a:t>
            </a:r>
            <a:r>
              <a:rPr lang="en-US" altLang="ja-JP" i="1" smtClean="0"/>
              <a:t> </a:t>
            </a:r>
            <a:r>
              <a:rPr lang="en-US" altLang="ja-JP" i="1" smtClean="0">
                <a:solidFill>
                  <a:srgbClr val="FC0128"/>
                </a:solidFill>
              </a:rPr>
              <a:t>i</a:t>
            </a:r>
            <a:r>
              <a:rPr lang="en-US" altLang="ja-JP" smtClean="0">
                <a:solidFill>
                  <a:srgbClr val="FC0128"/>
                </a:solidFill>
              </a:rPr>
              <a:t>SQL*Plus</a:t>
            </a:r>
            <a:r>
              <a:rPr lang="en-US" altLang="ja-JP" smtClean="0"/>
              <a:t>, click the </a:t>
            </a:r>
            <a:r>
              <a:rPr lang="en-US" altLang="ja-JP" smtClean="0">
                <a:solidFill>
                  <a:srgbClr val="FC0128"/>
                </a:solidFill>
              </a:rPr>
              <a:t>Execute button</a:t>
            </a:r>
            <a:r>
              <a:rPr lang="en-US" altLang="ja-JP" smtClean="0"/>
              <a:t> to run the command or commands in the editing</a:t>
            </a:r>
            <a:endParaRPr lang="en-US" altLang="ja-JP" smtClean="0"/>
          </a:p>
          <a:p>
            <a:pPr lvl="2" eaLnBrk="1" hangingPunct="1">
              <a:spcBef>
                <a:spcPct val="0"/>
              </a:spcBef>
              <a:defRPr/>
            </a:pPr>
            <a:r>
              <a:rPr lang="en-US" altLang="ja-JP" smtClean="0"/>
              <a:t>window.</a:t>
            </a:r>
            <a:endParaRPr lang="en-US" altLang="ja-JP" smtClean="0"/>
          </a:p>
          <a:p>
            <a:pPr eaLnBrk="1" hangingPunct="1">
              <a:defRPr/>
            </a:pPr>
            <a:endParaRPr lang="en-US" altLang="ja-JP" smtClean="0">
              <a:solidFill>
                <a:schemeClr val="accent2"/>
              </a:solidFill>
            </a:endParaRPr>
          </a:p>
          <a:p>
            <a:pPr eaLnBrk="1" hangingPunct="1">
              <a:defRPr/>
            </a:pPr>
            <a:r>
              <a:rPr lang="en-US" altLang="ja-JP" smtClean="0">
                <a:solidFill>
                  <a:srgbClr val="0000FF"/>
                </a:solidFill>
              </a:rPr>
              <a:t>Instructor Note</a:t>
            </a:r>
            <a:endParaRPr lang="en-US" altLang="ja-JP" smtClean="0">
              <a:solidFill>
                <a:srgbClr val="0000FF"/>
              </a:solidFill>
            </a:endParaRPr>
          </a:p>
          <a:p>
            <a:pPr lvl="1" eaLnBrk="1" hangingPunct="1">
              <a:defRPr/>
            </a:pPr>
            <a:r>
              <a:rPr lang="en-US" altLang="ja-JP" smtClean="0">
                <a:solidFill>
                  <a:srgbClr val="0000FF"/>
                </a:solidFill>
              </a:rPr>
              <a:t>Although not required in </a:t>
            </a:r>
            <a:r>
              <a:rPr lang="en-US" altLang="ja-JP" i="1" smtClean="0">
                <a:solidFill>
                  <a:srgbClr val="0000FF"/>
                </a:solidFill>
              </a:rPr>
              <a:t>i</a:t>
            </a:r>
            <a:r>
              <a:rPr lang="en-US" altLang="ja-JP" smtClean="0">
                <a:solidFill>
                  <a:srgbClr val="0000FF"/>
                </a:solidFill>
              </a:rPr>
              <a:t>SQL*Plus, placing a semicolon (;) at the end of the last clause is recommended. Other environments, such as PL/SQL programs, require that the end of each statement contains a semicolon.</a:t>
            </a:r>
            <a:endParaRPr lang="en-US" altLang="ja-JP" smtClean="0">
              <a:solidFill>
                <a:srgbClr val="0000FF"/>
              </a:solidFill>
            </a:endParaRPr>
          </a:p>
        </p:txBody>
      </p:sp>
      <p:sp>
        <p:nvSpPr>
          <p:cNvPr id="94213" name="Rectangle 5"/>
          <p:cNvSpPr>
            <a:spLocks noGrp="1" noRot="1" noChangeAspect="1" noChangeArrowheads="1" noTextEdit="1"/>
          </p:cNvSpPr>
          <p:nvPr>
            <p:ph type="sldImg"/>
          </p:nvPr>
        </p:nvSpPr>
        <p:spPr bwMode="auto">
          <a:xfrm>
            <a:off x="485775" y="153988"/>
            <a:ext cx="5884863" cy="441325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defTabSz="406400" eaLnBrk="1" hangingPunct="1">
              <a:spcBef>
                <a:spcPct val="0"/>
              </a:spcBef>
            </a:pPr>
            <a:r>
              <a:rPr lang="en-US" altLang="zh-CN" smtClean="0"/>
              <a:t>Joining a Table to Itself</a:t>
            </a:r>
            <a:endParaRPr lang="en-US" altLang="zh-CN" smtClean="0"/>
          </a:p>
          <a:p>
            <a:pPr marL="119380" lvl="1" defTabSz="406400" eaLnBrk="1" hangingPunct="1">
              <a:spcBef>
                <a:spcPct val="0"/>
              </a:spcBef>
            </a:pPr>
            <a:r>
              <a:rPr lang="en-US" altLang="zh-CN" smtClean="0"/>
              <a:t>Sometimes you need to </a:t>
            </a:r>
            <a:r>
              <a:rPr lang="en-US" altLang="zh-CN" smtClean="0">
                <a:solidFill>
                  <a:srgbClr val="FC0128"/>
                </a:solidFill>
              </a:rPr>
              <a:t>join a table to itself</a:t>
            </a:r>
            <a:r>
              <a:rPr lang="en-US" altLang="zh-CN" smtClean="0"/>
              <a:t>. To find the name of each employee’s manager, you need to join the </a:t>
            </a:r>
            <a:r>
              <a:rPr lang="en-US" altLang="zh-CN" smtClean="0">
                <a:latin typeface="Courier New" panose="02070309020205020404" pitchFamily="49" charset="0"/>
              </a:rPr>
              <a:t>EMPLOYEES</a:t>
            </a:r>
            <a:r>
              <a:rPr lang="en-US" altLang="zh-CN" smtClean="0"/>
              <a:t> table to itself, or perform a self join. For example, to find the name of Whalen’s manager, you need to:</a:t>
            </a:r>
            <a:endParaRPr lang="en-US" altLang="zh-CN" smtClean="0"/>
          </a:p>
          <a:p>
            <a:pPr marL="450850" lvl="2" indent="-214630" defTabSz="406400" eaLnBrk="1" hangingPunct="1">
              <a:spcBef>
                <a:spcPct val="0"/>
              </a:spcBef>
            </a:pPr>
            <a:r>
              <a:rPr lang="en-US" altLang="zh-CN" smtClean="0"/>
              <a:t>Find Whalen in the </a:t>
            </a:r>
            <a:r>
              <a:rPr lang="en-US" altLang="zh-CN" smtClean="0">
                <a:latin typeface="Courier New" panose="02070309020205020404" pitchFamily="49" charset="0"/>
              </a:rPr>
              <a:t>EMPLOYEES</a:t>
            </a:r>
            <a:r>
              <a:rPr lang="en-US" altLang="zh-CN" smtClean="0"/>
              <a:t> table by looking at the </a:t>
            </a:r>
            <a:r>
              <a:rPr lang="en-US" altLang="zh-CN" smtClean="0">
                <a:latin typeface="Courier New" panose="02070309020205020404" pitchFamily="49" charset="0"/>
              </a:rPr>
              <a:t>LAST_NAME</a:t>
            </a:r>
            <a:r>
              <a:rPr lang="en-US" altLang="zh-CN" smtClean="0"/>
              <a:t> column.</a:t>
            </a:r>
            <a:endParaRPr lang="en-US" altLang="zh-CN" smtClean="0"/>
          </a:p>
          <a:p>
            <a:pPr marL="450850" lvl="2" indent="-214630" defTabSz="406400" eaLnBrk="1" hangingPunct="1">
              <a:spcBef>
                <a:spcPct val="0"/>
              </a:spcBef>
            </a:pPr>
            <a:r>
              <a:rPr lang="en-US" altLang="zh-CN" smtClean="0"/>
              <a:t>Find the manager number for Whalen by looking at the </a:t>
            </a:r>
            <a:r>
              <a:rPr lang="en-US" altLang="zh-CN" smtClean="0">
                <a:latin typeface="Courier New" panose="02070309020205020404" pitchFamily="49" charset="0"/>
              </a:rPr>
              <a:t>MANAGER_ID</a:t>
            </a:r>
            <a:r>
              <a:rPr lang="en-US" altLang="zh-CN" smtClean="0"/>
              <a:t> column. Whalen’s manager number is 101.</a:t>
            </a:r>
            <a:endParaRPr lang="en-US" altLang="zh-CN" smtClean="0"/>
          </a:p>
          <a:p>
            <a:pPr marL="450850" lvl="2" indent="-214630" defTabSz="406400" eaLnBrk="1" hangingPunct="1">
              <a:spcBef>
                <a:spcPct val="0"/>
              </a:spcBef>
            </a:pPr>
            <a:r>
              <a:rPr lang="en-US" altLang="zh-CN" smtClean="0"/>
              <a:t>Find the name of the manager with </a:t>
            </a:r>
            <a:r>
              <a:rPr lang="en-US" altLang="zh-CN" smtClean="0">
                <a:latin typeface="Courier New" panose="02070309020205020404" pitchFamily="49" charset="0"/>
              </a:rPr>
              <a:t>EMPLOYEE_ID</a:t>
            </a:r>
            <a:r>
              <a:rPr lang="en-US" altLang="zh-CN" smtClean="0"/>
              <a:t> 101 by looking at the </a:t>
            </a:r>
            <a:r>
              <a:rPr lang="en-US" altLang="zh-CN" smtClean="0">
                <a:latin typeface="Courier New" panose="02070309020205020404" pitchFamily="49" charset="0"/>
              </a:rPr>
              <a:t>LAST_NAME</a:t>
            </a:r>
            <a:r>
              <a:rPr lang="en-US" altLang="zh-CN" smtClean="0"/>
              <a:t> column. Kochhar’s employee number is 101, so Kochhar is Whalen’s manager.</a:t>
            </a:r>
            <a:endParaRPr lang="en-US" altLang="zh-CN" smtClean="0"/>
          </a:p>
          <a:p>
            <a:pPr marL="119380" lvl="1" defTabSz="406400" eaLnBrk="1" hangingPunct="1">
              <a:spcBef>
                <a:spcPct val="0"/>
              </a:spcBef>
            </a:pPr>
            <a:r>
              <a:rPr lang="en-US" altLang="zh-CN" smtClean="0"/>
              <a:t>In this process, you look in the table twice. The first time you look in the table to find Whalen in the </a:t>
            </a:r>
            <a:r>
              <a:rPr lang="en-US" altLang="zh-CN" smtClean="0">
                <a:latin typeface="Courier New" panose="02070309020205020404" pitchFamily="49" charset="0"/>
              </a:rPr>
              <a:t>LAST_NAME</a:t>
            </a:r>
            <a:r>
              <a:rPr lang="en-US" altLang="zh-CN" smtClean="0"/>
              <a:t> column and </a:t>
            </a:r>
            <a:r>
              <a:rPr lang="en-US" altLang="zh-CN" smtClean="0">
                <a:latin typeface="Courier New" panose="02070309020205020404" pitchFamily="49" charset="0"/>
              </a:rPr>
              <a:t>MANAGER_ID</a:t>
            </a:r>
            <a:r>
              <a:rPr lang="en-US" altLang="zh-CN" smtClean="0"/>
              <a:t> value of 101. The second time you look in the </a:t>
            </a:r>
            <a:r>
              <a:rPr lang="en-US" altLang="zh-CN" smtClean="0">
                <a:latin typeface="Courier New" panose="02070309020205020404" pitchFamily="49" charset="0"/>
              </a:rPr>
              <a:t>EMPLOYEE_ID</a:t>
            </a:r>
            <a:r>
              <a:rPr lang="en-US" altLang="zh-CN" smtClean="0"/>
              <a:t> column to find 101 and the </a:t>
            </a:r>
            <a:r>
              <a:rPr lang="en-US" altLang="zh-CN" smtClean="0">
                <a:latin typeface="Courier New" panose="02070309020205020404" pitchFamily="49" charset="0"/>
              </a:rPr>
              <a:t>LAST_NAME</a:t>
            </a:r>
            <a:r>
              <a:rPr lang="en-US" altLang="zh-CN" smtClean="0"/>
              <a:t> column to find Kochhar. </a:t>
            </a:r>
            <a:endParaRPr lang="en-US" altLang="zh-CN" smtClean="0"/>
          </a:p>
          <a:p>
            <a:pPr marL="119380" lvl="1" defTabSz="406400" eaLnBrk="1" hangingPunct="1">
              <a:spcBef>
                <a:spcPct val="0"/>
              </a:spcBef>
            </a:pPr>
            <a:endParaRPr lang="en-US" altLang="zh-CN" smtClean="0"/>
          </a:p>
          <a:p>
            <a:pPr marL="119380" lvl="1" defTabSz="406400" eaLnBrk="1" hangingPunct="1">
              <a:spcBef>
                <a:spcPct val="0"/>
              </a:spcBef>
            </a:pPr>
            <a:endParaRPr lang="en-US" altLang="zh-CN" smtClean="0"/>
          </a:p>
          <a:p>
            <a:pPr marL="119380" lvl="1" defTabSz="406400" eaLnBrk="1" hangingPunct="1">
              <a:spcBef>
                <a:spcPct val="0"/>
              </a:spcBef>
            </a:pPr>
            <a:endParaRPr lang="en-US" altLang="zh-CN" smtClean="0"/>
          </a:p>
          <a:p>
            <a:pPr marL="119380" lvl="1" defTabSz="406400" eaLnBrk="1" hangingPunct="1">
              <a:spcBef>
                <a:spcPct val="0"/>
              </a:spcBef>
            </a:pPr>
            <a:endParaRPr lang="en-US" altLang="zh-CN" smtClean="0"/>
          </a:p>
          <a:p>
            <a:pPr defTabSz="406400" eaLnBrk="1" hangingPunct="1">
              <a:spcBef>
                <a:spcPct val="0"/>
              </a:spcBef>
            </a:pPr>
            <a:r>
              <a:rPr lang="en-US" altLang="zh-CN" smtClean="0">
                <a:solidFill>
                  <a:srgbClr val="0000FF"/>
                </a:solidFill>
              </a:rPr>
              <a:t>Instructor Note</a:t>
            </a:r>
            <a:endParaRPr lang="en-US" altLang="zh-CN" smtClean="0">
              <a:solidFill>
                <a:srgbClr val="0000FF"/>
              </a:solidFill>
            </a:endParaRPr>
          </a:p>
          <a:p>
            <a:pPr marL="119380" lvl="1" defTabSz="406400" eaLnBrk="1" hangingPunct="1">
              <a:spcBef>
                <a:spcPct val="0"/>
              </a:spcBef>
            </a:pPr>
            <a:r>
              <a:rPr lang="en-US" altLang="zh-CN" smtClean="0">
                <a:solidFill>
                  <a:srgbClr val="0000FF"/>
                </a:solidFill>
              </a:rPr>
              <a:t>Show the data from the </a:t>
            </a:r>
            <a:r>
              <a:rPr lang="en-US" altLang="zh-CN" smtClean="0">
                <a:solidFill>
                  <a:srgbClr val="0000FF"/>
                </a:solidFill>
                <a:latin typeface="Courier New" panose="02070309020205020404" pitchFamily="49" charset="0"/>
              </a:rPr>
              <a:t>EMPLOYEES</a:t>
            </a:r>
            <a:r>
              <a:rPr lang="en-US" altLang="zh-CN" smtClean="0">
                <a:solidFill>
                  <a:srgbClr val="0000FF"/>
                </a:solidFill>
              </a:rPr>
              <a:t> table and point out how each manager is also an employee.</a:t>
            </a:r>
            <a:endParaRPr lang="en-US" altLang="zh-CN" smtClean="0">
              <a:solidFill>
                <a:srgbClr val="0000FF"/>
              </a:solidFill>
            </a:endParaRPr>
          </a:p>
        </p:txBody>
      </p:sp>
      <p:sp>
        <p:nvSpPr>
          <p:cNvPr id="131075"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3883025" y="0"/>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2099" name="Rectangle 3"/>
          <p:cNvSpPr>
            <a:spLocks noChangeArrowheads="1"/>
          </p:cNvSpPr>
          <p:nvPr/>
        </p:nvSpPr>
        <p:spPr bwMode="auto">
          <a:xfrm>
            <a:off x="0" y="0"/>
            <a:ext cx="29686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2100" name="Rectangle 4"/>
          <p:cNvSpPr>
            <a:spLocks noGrp="1" noChangeArrowheads="1"/>
          </p:cNvSpPr>
          <p:nvPr>
            <p:ph type="body" idx="1"/>
          </p:nvPr>
        </p:nvSpPr>
        <p:spPr bwMode="auto">
          <a:xfrm>
            <a:off x="454025" y="4770438"/>
            <a:ext cx="5986463"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defTabSz="400050" eaLnBrk="1" hangingPunct="1">
              <a:spcBef>
                <a:spcPct val="0"/>
              </a:spcBef>
              <a:tabLst>
                <a:tab pos="452120" algn="l"/>
              </a:tabLst>
            </a:pPr>
            <a:r>
              <a:rPr lang="en-US" altLang="zh-CN" smtClean="0"/>
              <a:t>Joining a Table to Itself (continued)</a:t>
            </a:r>
            <a:endParaRPr lang="en-US" altLang="zh-CN" smtClean="0"/>
          </a:p>
          <a:p>
            <a:pPr marL="119380" lvl="1" defTabSz="400050" eaLnBrk="1" hangingPunct="1">
              <a:spcBef>
                <a:spcPct val="0"/>
              </a:spcBef>
              <a:tabLst>
                <a:tab pos="452120" algn="l"/>
              </a:tabLst>
            </a:pPr>
            <a:r>
              <a:rPr lang="en-US" altLang="zh-CN" smtClean="0"/>
              <a:t>The slide example joins the </a:t>
            </a:r>
            <a:r>
              <a:rPr lang="en-US" altLang="zh-CN" smtClean="0">
                <a:latin typeface="Courier New" panose="02070309020205020404" pitchFamily="49" charset="0"/>
              </a:rPr>
              <a:t>EMPLOYEES</a:t>
            </a:r>
            <a:r>
              <a:rPr lang="en-US" altLang="zh-CN" smtClean="0"/>
              <a:t> table to itself. To simulate two tables in the </a:t>
            </a:r>
            <a:r>
              <a:rPr lang="en-US" altLang="zh-CN" smtClean="0">
                <a:latin typeface="Courier New" panose="02070309020205020404" pitchFamily="49" charset="0"/>
              </a:rPr>
              <a:t>FROM</a:t>
            </a:r>
            <a:r>
              <a:rPr lang="en-US" altLang="zh-CN" smtClean="0"/>
              <a:t> clause, there are two aliases, namely </a:t>
            </a:r>
            <a:r>
              <a:rPr lang="en-US" altLang="zh-CN" smtClean="0">
                <a:latin typeface="Courier New" panose="02070309020205020404" pitchFamily="49" charset="0"/>
              </a:rPr>
              <a:t>w</a:t>
            </a:r>
            <a:r>
              <a:rPr lang="en-US" altLang="zh-CN" smtClean="0"/>
              <a:t> and </a:t>
            </a:r>
            <a:r>
              <a:rPr lang="en-US" altLang="zh-CN" smtClean="0">
                <a:latin typeface="Courier New" panose="02070309020205020404" pitchFamily="49" charset="0"/>
              </a:rPr>
              <a:t>m</a:t>
            </a:r>
            <a:r>
              <a:rPr lang="en-US" altLang="zh-CN" smtClean="0"/>
              <a:t>, for the same table, </a:t>
            </a:r>
            <a:r>
              <a:rPr lang="en-US" altLang="zh-CN" smtClean="0">
                <a:latin typeface="Courier New" panose="02070309020205020404" pitchFamily="49" charset="0"/>
              </a:rPr>
              <a:t>EMPLOYEES</a:t>
            </a:r>
            <a:r>
              <a:rPr lang="en-US" altLang="zh-CN" smtClean="0"/>
              <a:t>. </a:t>
            </a:r>
            <a:endParaRPr lang="en-US" altLang="zh-CN" smtClean="0"/>
          </a:p>
          <a:p>
            <a:pPr marL="119380" lvl="1" defTabSz="400050" eaLnBrk="1" hangingPunct="1">
              <a:spcBef>
                <a:spcPct val="0"/>
              </a:spcBef>
              <a:tabLst>
                <a:tab pos="452120" algn="l"/>
              </a:tabLst>
            </a:pPr>
            <a:r>
              <a:rPr lang="en-US" altLang="zh-CN" smtClean="0"/>
              <a:t>In this example, the </a:t>
            </a:r>
            <a:r>
              <a:rPr lang="en-US" altLang="zh-CN" smtClean="0">
                <a:latin typeface="Courier New" panose="02070309020205020404" pitchFamily="49" charset="0"/>
              </a:rPr>
              <a:t>WHERE</a:t>
            </a:r>
            <a:r>
              <a:rPr lang="en-US" altLang="zh-CN" smtClean="0"/>
              <a:t> clause contains the join that means “where a worker’s manager number matches the employee number for the manager.”</a:t>
            </a:r>
            <a:endParaRPr lang="en-US" altLang="zh-CN" smtClean="0"/>
          </a:p>
          <a:p>
            <a:pPr marL="119380" lvl="1" defTabSz="400050" eaLnBrk="1" hangingPunct="1">
              <a:spcBef>
                <a:spcPct val="0"/>
              </a:spcBef>
              <a:tabLst>
                <a:tab pos="452120" algn="l"/>
              </a:tabLst>
            </a:pPr>
            <a:endParaRPr lang="en-US" altLang="zh-CN" smtClean="0"/>
          </a:p>
          <a:p>
            <a:pPr defTabSz="400050" eaLnBrk="1" hangingPunct="1">
              <a:spcBef>
                <a:spcPct val="0"/>
              </a:spcBef>
              <a:tabLst>
                <a:tab pos="452120" algn="l"/>
              </a:tabLst>
            </a:pPr>
            <a:endParaRPr lang="en-US" altLang="zh-CN" smtClean="0">
              <a:solidFill>
                <a:schemeClr val="accent2"/>
              </a:solidFill>
            </a:endParaRPr>
          </a:p>
          <a:p>
            <a:pPr defTabSz="400050" eaLnBrk="1" hangingPunct="1">
              <a:spcBef>
                <a:spcPct val="0"/>
              </a:spcBef>
              <a:tabLst>
                <a:tab pos="452120" algn="l"/>
              </a:tabLst>
            </a:pPr>
            <a:endParaRPr lang="en-US" altLang="zh-CN" smtClean="0">
              <a:solidFill>
                <a:schemeClr val="accent2"/>
              </a:solidFill>
            </a:endParaRPr>
          </a:p>
          <a:p>
            <a:pPr defTabSz="400050" eaLnBrk="1" hangingPunct="1">
              <a:spcBef>
                <a:spcPct val="0"/>
              </a:spcBef>
              <a:tabLst>
                <a:tab pos="452120" algn="l"/>
              </a:tabLst>
            </a:pPr>
            <a:endParaRPr lang="en-US" altLang="zh-CN" smtClean="0">
              <a:solidFill>
                <a:schemeClr val="accent2"/>
              </a:solidFill>
            </a:endParaRPr>
          </a:p>
          <a:p>
            <a:pPr defTabSz="400050" eaLnBrk="1" hangingPunct="1">
              <a:spcBef>
                <a:spcPct val="0"/>
              </a:spcBef>
              <a:tabLst>
                <a:tab pos="452120" algn="l"/>
              </a:tabLst>
            </a:pPr>
            <a:endParaRPr lang="en-US" altLang="zh-CN" smtClean="0">
              <a:solidFill>
                <a:schemeClr val="accent2"/>
              </a:solidFill>
            </a:endParaRPr>
          </a:p>
          <a:p>
            <a:pPr defTabSz="400050" eaLnBrk="1" hangingPunct="1">
              <a:spcBef>
                <a:spcPct val="0"/>
              </a:spcBef>
              <a:tabLst>
                <a:tab pos="452120" algn="l"/>
              </a:tabLst>
            </a:pPr>
            <a:endParaRPr lang="en-US" altLang="zh-CN" smtClean="0">
              <a:solidFill>
                <a:schemeClr val="accent2"/>
              </a:solidFill>
            </a:endParaRPr>
          </a:p>
          <a:p>
            <a:pPr defTabSz="400050" eaLnBrk="1" hangingPunct="1">
              <a:spcBef>
                <a:spcPct val="0"/>
              </a:spcBef>
              <a:tabLst>
                <a:tab pos="452120" algn="l"/>
              </a:tabLst>
            </a:pPr>
            <a:endParaRPr lang="en-US" altLang="zh-CN" smtClean="0">
              <a:solidFill>
                <a:schemeClr val="accent2"/>
              </a:solidFill>
            </a:endParaRPr>
          </a:p>
          <a:p>
            <a:pPr defTabSz="400050" eaLnBrk="1" hangingPunct="1">
              <a:spcBef>
                <a:spcPct val="0"/>
              </a:spcBef>
              <a:tabLst>
                <a:tab pos="452120" algn="l"/>
              </a:tabLst>
            </a:pPr>
            <a:r>
              <a:rPr lang="en-US" altLang="zh-CN" smtClean="0">
                <a:solidFill>
                  <a:srgbClr val="0000FF"/>
                </a:solidFill>
              </a:rPr>
              <a:t>Instructor Note</a:t>
            </a:r>
            <a:endParaRPr lang="en-US" altLang="zh-CN" smtClean="0">
              <a:solidFill>
                <a:srgbClr val="0000FF"/>
              </a:solidFill>
            </a:endParaRPr>
          </a:p>
          <a:p>
            <a:pPr marL="119380" lvl="1" defTabSz="400050" eaLnBrk="1" hangingPunct="1">
              <a:spcBef>
                <a:spcPct val="0"/>
              </a:spcBef>
              <a:tabLst>
                <a:tab pos="452120" algn="l"/>
              </a:tabLst>
            </a:pPr>
            <a:r>
              <a:rPr lang="en-US" altLang="zh-CN" smtClean="0">
                <a:solidFill>
                  <a:srgbClr val="0000FF"/>
                </a:solidFill>
              </a:rPr>
              <a:t>Point out the following to the students:</a:t>
            </a:r>
            <a:endParaRPr lang="en-US" altLang="zh-CN" smtClean="0">
              <a:solidFill>
                <a:srgbClr val="0000FF"/>
              </a:solidFill>
            </a:endParaRPr>
          </a:p>
          <a:p>
            <a:pPr marL="447675" lvl="2" indent="-211455" defTabSz="400050" eaLnBrk="1" hangingPunct="1">
              <a:spcBef>
                <a:spcPct val="0"/>
              </a:spcBef>
              <a:tabLst>
                <a:tab pos="452120" algn="l"/>
              </a:tabLst>
            </a:pPr>
            <a:r>
              <a:rPr lang="en-US" altLang="zh-CN" smtClean="0">
                <a:solidFill>
                  <a:srgbClr val="0000FF"/>
                </a:solidFill>
              </a:rPr>
              <a:t>The column heading in the result of the query on the slide seems meaningless. A meaningful column alias should have been used instead.</a:t>
            </a:r>
            <a:endParaRPr lang="en-US" altLang="zh-CN" smtClean="0">
              <a:solidFill>
                <a:srgbClr val="0000FF"/>
              </a:solidFill>
            </a:endParaRPr>
          </a:p>
          <a:p>
            <a:pPr marL="447675" lvl="2" indent="-211455" defTabSz="400050" eaLnBrk="1" hangingPunct="1">
              <a:spcBef>
                <a:spcPct val="0"/>
              </a:spcBef>
              <a:tabLst>
                <a:tab pos="452120" algn="l"/>
              </a:tabLst>
            </a:pPr>
            <a:r>
              <a:rPr lang="en-US" altLang="zh-CN" smtClean="0">
                <a:solidFill>
                  <a:srgbClr val="0000FF"/>
                </a:solidFill>
              </a:rPr>
              <a:t>There are only 19 rows in the output, but there are 20 rows in the </a:t>
            </a:r>
            <a:r>
              <a:rPr lang="en-US" altLang="zh-CN" smtClean="0">
                <a:solidFill>
                  <a:srgbClr val="0000FF"/>
                </a:solidFill>
                <a:latin typeface="Courier New" panose="02070309020205020404" pitchFamily="49" charset="0"/>
              </a:rPr>
              <a:t>EMPLOYEES</a:t>
            </a:r>
            <a:r>
              <a:rPr lang="en-US" altLang="zh-CN" smtClean="0">
                <a:solidFill>
                  <a:srgbClr val="0000FF"/>
                </a:solidFill>
              </a:rPr>
              <a:t> table. This occurs because employee King, who is the president, does not have a manager.</a:t>
            </a:r>
            <a:r>
              <a:rPr lang="en-US" altLang="zh-CN" smtClean="0"/>
              <a:t> </a:t>
            </a:r>
            <a:endParaRPr lang="en-US" altLang="zh-CN" smtClean="0"/>
          </a:p>
        </p:txBody>
      </p:sp>
      <p:sp>
        <p:nvSpPr>
          <p:cNvPr id="132101" name="Rectangle 5"/>
          <p:cNvSpPr>
            <a:spLocks noGrp="1" noRot="1" noChangeAspect="1" noChangeArrowheads="1" noTextEdit="1"/>
          </p:cNvSpPr>
          <p:nvPr>
            <p:ph type="sldImg"/>
          </p:nvPr>
        </p:nvSpPr>
        <p:spPr bwMode="auto">
          <a:xfrm>
            <a:off x="460375" y="182563"/>
            <a:ext cx="5932488" cy="44497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defTabSz="406400" eaLnBrk="1" hangingPunct="1">
              <a:spcBef>
                <a:spcPct val="0"/>
              </a:spcBef>
            </a:pPr>
            <a:r>
              <a:rPr lang="en-US" altLang="zh-CN" smtClean="0"/>
              <a:t>Returning Records with No Direct Match with Outer Joins</a:t>
            </a:r>
            <a:endParaRPr lang="en-US" altLang="zh-CN" smtClean="0">
              <a:latin typeface="Times" panose="02020603050405020304" pitchFamily="18" charset="0"/>
            </a:endParaRPr>
          </a:p>
          <a:p>
            <a:pPr marL="119380" lvl="1" defTabSz="406400" eaLnBrk="1" hangingPunct="1">
              <a:spcBef>
                <a:spcPct val="0"/>
              </a:spcBef>
            </a:pPr>
            <a:r>
              <a:rPr lang="en-US" altLang="zh-CN" smtClean="0"/>
              <a:t>If a row does not satisfy a join condition, the row will not appear in the query result. For example, in the equijoin condition of </a:t>
            </a:r>
            <a:r>
              <a:rPr lang="en-US" altLang="zh-CN" smtClean="0">
                <a:latin typeface="Courier New" panose="02070309020205020404" pitchFamily="49" charset="0"/>
              </a:rPr>
              <a:t>EMPLOYEES</a:t>
            </a:r>
            <a:r>
              <a:rPr lang="en-US" altLang="zh-CN" smtClean="0"/>
              <a:t> and </a:t>
            </a:r>
            <a:r>
              <a:rPr lang="en-US" altLang="zh-CN" smtClean="0">
                <a:latin typeface="Courier New" panose="02070309020205020404" pitchFamily="49" charset="0"/>
              </a:rPr>
              <a:t>DEPARTMENTS</a:t>
            </a:r>
            <a:r>
              <a:rPr lang="en-US" altLang="zh-CN" smtClean="0"/>
              <a:t> tables, employee Grant does not appear because there is no department ID recorded for her in the </a:t>
            </a:r>
            <a:r>
              <a:rPr lang="en-US" altLang="zh-CN" smtClean="0">
                <a:latin typeface="Courier New" panose="02070309020205020404" pitchFamily="49" charset="0"/>
              </a:rPr>
              <a:t>EMPLOYEES</a:t>
            </a:r>
            <a:r>
              <a:rPr lang="en-US" altLang="zh-CN" smtClean="0"/>
              <a:t> table. Instead of seeing 20 employees in the result set, you see 19 records.</a:t>
            </a:r>
            <a:endParaRPr lang="en-US" altLang="zh-CN" smtClean="0"/>
          </a:p>
          <a:p>
            <a:pPr marL="119380" lvl="1" defTabSz="406400" eaLnBrk="1" hangingPunct="1">
              <a:spcBef>
                <a:spcPct val="0"/>
              </a:spcBef>
            </a:pPr>
            <a:endParaRPr lang="en-US" altLang="zh-CN" sz="500" smtClean="0"/>
          </a:p>
          <a:p>
            <a:pPr marL="119380" lvl="1" defTabSz="406400" eaLnBrk="1" hangingPunct="1">
              <a:spcBef>
                <a:spcPct val="0"/>
              </a:spcBef>
            </a:pPr>
            <a:r>
              <a:rPr lang="en-US" altLang="zh-CN" smtClean="0">
                <a:latin typeface="Courier New" panose="02070309020205020404" pitchFamily="49" charset="0"/>
              </a:rPr>
              <a:t>   SELECT e.last_name, e.department_id, d.department_name</a:t>
            </a:r>
            <a:endParaRPr lang="en-US" altLang="zh-CN" smtClean="0">
              <a:latin typeface="Courier New" panose="02070309020205020404" pitchFamily="49" charset="0"/>
            </a:endParaRPr>
          </a:p>
          <a:p>
            <a:pPr marL="119380" lvl="1" defTabSz="406400" eaLnBrk="1" hangingPunct="1">
              <a:spcBef>
                <a:spcPct val="0"/>
              </a:spcBef>
            </a:pPr>
            <a:r>
              <a:rPr lang="en-US" altLang="zh-CN" smtClean="0">
                <a:latin typeface="Courier New" panose="02070309020205020404" pitchFamily="49" charset="0"/>
              </a:rPr>
              <a:t>   FROM   employees e, departments d</a:t>
            </a:r>
            <a:endParaRPr lang="en-US" altLang="zh-CN" smtClean="0">
              <a:latin typeface="Courier New" panose="02070309020205020404" pitchFamily="49" charset="0"/>
            </a:endParaRPr>
          </a:p>
          <a:p>
            <a:pPr marL="119380" lvl="1" defTabSz="406400" eaLnBrk="1" hangingPunct="1">
              <a:spcBef>
                <a:spcPct val="0"/>
              </a:spcBef>
            </a:pPr>
            <a:r>
              <a:rPr lang="en-US" altLang="zh-CN" smtClean="0">
                <a:latin typeface="Courier New" panose="02070309020205020404" pitchFamily="49" charset="0"/>
              </a:rPr>
              <a:t>   WHERE  e.department_id = d.department_id;</a:t>
            </a:r>
            <a:r>
              <a:rPr lang="zh-CN" altLang="en-US" smtClean="0">
                <a:latin typeface="Courier New" panose="02070309020205020404" pitchFamily="49" charset="0"/>
              </a:rPr>
              <a:t>输出</a:t>
            </a:r>
            <a:r>
              <a:rPr lang="en-US" altLang="zh-CN" smtClean="0">
                <a:latin typeface="Courier New" panose="02070309020205020404" pitchFamily="49" charset="0"/>
              </a:rPr>
              <a:t>106</a:t>
            </a:r>
            <a:r>
              <a:rPr lang="zh-CN" altLang="en-US" smtClean="0">
                <a:latin typeface="Courier New" panose="02070309020205020404" pitchFamily="49" charset="0"/>
              </a:rPr>
              <a:t>行，而本身是有</a:t>
            </a:r>
            <a:r>
              <a:rPr lang="en-US" altLang="zh-CN" smtClean="0">
                <a:latin typeface="Courier New" panose="02070309020205020404" pitchFamily="49" charset="0"/>
              </a:rPr>
              <a:t>107</a:t>
            </a:r>
            <a:r>
              <a:rPr lang="zh-CN" altLang="en-US" smtClean="0">
                <a:latin typeface="Courier New" panose="02070309020205020404" pitchFamily="49" charset="0"/>
              </a:rPr>
              <a:t>行的。（在非等值连接演示了）现在想把不满足的也显示出来，叫外连接。</a:t>
            </a:r>
            <a:endParaRPr lang="en-US" altLang="zh-CN" smtClean="0">
              <a:latin typeface="Courier New" panose="02070309020205020404" pitchFamily="49" charset="0"/>
            </a:endParaRPr>
          </a:p>
          <a:p>
            <a:pPr marL="119380" lvl="1" defTabSz="406400" eaLnBrk="1" hangingPunct="1">
              <a:spcBef>
                <a:spcPct val="0"/>
              </a:spcBef>
            </a:pPr>
            <a:endParaRPr lang="en-US" altLang="zh-CN" smtClean="0">
              <a:latin typeface="Courier New" panose="02070309020205020404" pitchFamily="49" charset="0"/>
            </a:endParaRPr>
          </a:p>
          <a:p>
            <a:pPr marL="119380" lvl="1" defTabSz="406400" eaLnBrk="1" hangingPunct="1">
              <a:spcBef>
                <a:spcPct val="0"/>
              </a:spcBef>
            </a:pPr>
            <a:r>
              <a:rPr lang="en-US" altLang="zh-CN" smtClean="0">
                <a:latin typeface="Courier New" panose="02070309020205020404" pitchFamily="49" charset="0"/>
              </a:rPr>
              <a:t>   </a:t>
            </a:r>
            <a:endParaRPr lang="en-US" altLang="zh-CN" smtClean="0">
              <a:latin typeface="Courier New" panose="02070309020205020404" pitchFamily="49" charset="0"/>
            </a:endParaRPr>
          </a:p>
        </p:txBody>
      </p:sp>
      <p:sp>
        <p:nvSpPr>
          <p:cNvPr id="133123"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pic>
        <p:nvPicPr>
          <p:cNvPr id="133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3" y="6350000"/>
            <a:ext cx="53149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88" y="7527925"/>
            <a:ext cx="528796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6" name="Text Box 6"/>
          <p:cNvSpPr txBox="1">
            <a:spLocks noChangeArrowheads="1"/>
          </p:cNvSpPr>
          <p:nvPr/>
        </p:nvSpPr>
        <p:spPr bwMode="auto">
          <a:xfrm>
            <a:off x="744538" y="7239000"/>
            <a:ext cx="3492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5" tIns="12155" rIns="12155" bIns="12155">
            <a:spAutoFit/>
          </a:bodyPr>
          <a:lstStyle>
            <a:lvl1pPr defTabSz="787400">
              <a:defRPr>
                <a:solidFill>
                  <a:schemeClr val="tx1"/>
                </a:solidFill>
                <a:latin typeface="Arial" panose="020B0604020202020204" pitchFamily="34" charset="0"/>
                <a:ea typeface="宋体" panose="02010600030101010101" pitchFamily="2" charset="-122"/>
              </a:defRPr>
            </a:lvl1pPr>
            <a:lvl2pPr marL="742950" indent="-285750" defTabSz="787400">
              <a:defRPr>
                <a:solidFill>
                  <a:schemeClr val="tx1"/>
                </a:solidFill>
                <a:latin typeface="Arial" panose="020B0604020202020204" pitchFamily="34" charset="0"/>
                <a:ea typeface="宋体" panose="02010600030101010101" pitchFamily="2" charset="-122"/>
              </a:defRPr>
            </a:lvl2pPr>
            <a:lvl3pPr marL="1143000" indent="-228600" defTabSz="787400">
              <a:defRPr>
                <a:solidFill>
                  <a:schemeClr val="tx1"/>
                </a:solidFill>
                <a:latin typeface="Arial" panose="020B0604020202020204" pitchFamily="34" charset="0"/>
                <a:ea typeface="宋体" panose="02010600030101010101" pitchFamily="2" charset="-122"/>
              </a:defRPr>
            </a:lvl3pPr>
            <a:lvl4pPr marL="1600200" indent="-228600" defTabSz="787400">
              <a:defRPr>
                <a:solidFill>
                  <a:schemeClr val="tx1"/>
                </a:solidFill>
                <a:latin typeface="Arial" panose="020B0604020202020204" pitchFamily="34" charset="0"/>
                <a:ea typeface="宋体" panose="02010600030101010101" pitchFamily="2" charset="-122"/>
              </a:defRPr>
            </a:lvl4pPr>
            <a:lvl5pPr marL="2057400" indent="-228600" defTabSz="787400">
              <a:defRPr>
                <a:solidFill>
                  <a:schemeClr val="tx1"/>
                </a:solidFill>
                <a:latin typeface="Arial" panose="020B0604020202020204" pitchFamily="34" charset="0"/>
                <a:ea typeface="宋体" panose="02010600030101010101" pitchFamily="2" charset="-122"/>
              </a:defRPr>
            </a:lvl5pPr>
            <a:lvl6pPr marL="25146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300" b="1"/>
              <a:t>…</a:t>
            </a:r>
            <a:endParaRPr lang="en-US" altLang="zh-CN" sz="2300" b="1"/>
          </a:p>
        </p:txBody>
      </p:sp>
    </p:spTree>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34147"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eaLnBrk="1" hangingPunct="1">
              <a:spcBef>
                <a:spcPct val="0"/>
              </a:spcBef>
            </a:pPr>
            <a:r>
              <a:rPr lang="zh-CN" altLang="en-US" smtClean="0"/>
              <a:t>如：</a:t>
            </a:r>
            <a:endParaRPr lang="en-US" altLang="zh-CN" smtClean="0"/>
          </a:p>
          <a:p>
            <a:pPr eaLnBrk="1" hangingPunct="1">
              <a:spcBef>
                <a:spcPct val="0"/>
              </a:spcBef>
            </a:pPr>
            <a:r>
              <a:rPr lang="en-US" altLang="zh-CN" smtClean="0"/>
              <a:t>Select last_name,department_name</a:t>
            </a:r>
            <a:endParaRPr lang="en-US" altLang="zh-CN" smtClean="0"/>
          </a:p>
          <a:p>
            <a:pPr eaLnBrk="1" hangingPunct="1">
              <a:spcBef>
                <a:spcPct val="0"/>
              </a:spcBef>
            </a:pPr>
            <a:r>
              <a:rPr lang="en-US" altLang="zh-CN" smtClean="0"/>
              <a:t>From employees e join departments d</a:t>
            </a:r>
            <a:endParaRPr lang="en-US" altLang="zh-CN" smtClean="0"/>
          </a:p>
          <a:p>
            <a:pPr eaLnBrk="1" hangingPunct="1">
              <a:spcBef>
                <a:spcPct val="0"/>
              </a:spcBef>
            </a:pPr>
            <a:r>
              <a:rPr lang="en-US" altLang="zh-CN" smtClean="0"/>
              <a:t>On e.department_id = d.department_id;</a:t>
            </a:r>
            <a:endParaRPr lang="en-US" altLang="zh-CN" smtClean="0"/>
          </a:p>
          <a:p>
            <a:pPr eaLnBrk="1" hangingPunct="1">
              <a:spcBef>
                <a:spcPct val="0"/>
              </a:spcBef>
            </a:pPr>
            <a:endParaRPr lang="en-US" altLang="zh-CN" smtClean="0"/>
          </a:p>
          <a:p>
            <a:pPr eaLnBrk="1" hangingPunct="1">
              <a:spcBef>
                <a:spcPct val="0"/>
              </a:spcBef>
            </a:pPr>
            <a:r>
              <a:rPr lang="en-US" altLang="zh-CN" smtClean="0"/>
              <a:t>The </a:t>
            </a:r>
            <a:r>
              <a:rPr lang="en-US" altLang="zh-CN" smtClean="0">
                <a:latin typeface="Courier New" panose="02070309020205020404" pitchFamily="49" charset="0"/>
              </a:rPr>
              <a:t>ON</a:t>
            </a:r>
            <a:r>
              <a:rPr lang="en-US" altLang="zh-CN" smtClean="0"/>
              <a:t> Condition </a:t>
            </a:r>
            <a:endParaRPr lang="en-US" altLang="zh-CN" smtClean="0"/>
          </a:p>
          <a:p>
            <a:pPr lvl="1" eaLnBrk="1" hangingPunct="1">
              <a:spcBef>
                <a:spcPct val="0"/>
              </a:spcBef>
            </a:pPr>
            <a:r>
              <a:rPr lang="en-US" altLang="zh-CN" smtClean="0"/>
              <a:t>Use the </a:t>
            </a:r>
            <a:r>
              <a:rPr lang="en-US" altLang="zh-CN" smtClean="0">
                <a:solidFill>
                  <a:srgbClr val="FC0128"/>
                </a:solidFill>
                <a:latin typeface="Courier New" panose="02070309020205020404" pitchFamily="49" charset="0"/>
              </a:rPr>
              <a:t>ON</a:t>
            </a:r>
            <a:r>
              <a:rPr lang="en-US" altLang="zh-CN" smtClean="0">
                <a:solidFill>
                  <a:srgbClr val="FC0128"/>
                </a:solidFill>
              </a:rPr>
              <a:t> clause</a:t>
            </a:r>
            <a:r>
              <a:rPr lang="en-US" altLang="zh-CN" smtClean="0"/>
              <a:t> to specify a join condition. This lets you specify join conditions separate from any search or filter conditions in the </a:t>
            </a:r>
            <a:r>
              <a:rPr lang="en-US" altLang="zh-CN" smtClean="0">
                <a:latin typeface="Courier New" panose="02070309020205020404" pitchFamily="49" charset="0"/>
              </a:rPr>
              <a:t>WHERE</a:t>
            </a:r>
            <a:r>
              <a:rPr lang="en-US" altLang="zh-CN" smtClean="0"/>
              <a:t> clause.</a:t>
            </a:r>
            <a:endParaRPr lang="en-US" altLang="zh-CN" smtClean="0"/>
          </a:p>
          <a:p>
            <a:pPr lvl="1" eaLnBrk="1" hangingPunct="1">
              <a:spcBef>
                <a:spcPct val="0"/>
              </a:spcBef>
            </a:pPr>
            <a:endParaRPr lang="en-US"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35171"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eaLnBrk="1" hangingPunct="1">
              <a:spcBef>
                <a:spcPct val="0"/>
              </a:spcBef>
            </a:pPr>
            <a:r>
              <a:rPr lang="en-US" altLang="zh-CN" smtClean="0"/>
              <a:t>Creating Joins with the </a:t>
            </a:r>
            <a:r>
              <a:rPr lang="en-US" altLang="zh-CN" smtClean="0">
                <a:latin typeface="Courier New" panose="02070309020205020404" pitchFamily="49" charset="0"/>
              </a:rPr>
              <a:t>ON</a:t>
            </a:r>
            <a:r>
              <a:rPr lang="en-US" altLang="zh-CN" smtClean="0"/>
              <a:t> Clause</a:t>
            </a:r>
            <a:endParaRPr lang="en-US" altLang="zh-CN" smtClean="0"/>
          </a:p>
          <a:p>
            <a:pPr lvl="1" eaLnBrk="1" hangingPunct="1">
              <a:spcBef>
                <a:spcPct val="0"/>
              </a:spcBef>
            </a:pPr>
            <a:r>
              <a:rPr lang="en-US" altLang="zh-CN" smtClean="0"/>
              <a:t>The </a:t>
            </a:r>
            <a:r>
              <a:rPr lang="en-US" altLang="zh-CN" smtClean="0">
                <a:solidFill>
                  <a:srgbClr val="FC0128"/>
                </a:solidFill>
                <a:latin typeface="Courier New" panose="02070309020205020404" pitchFamily="49" charset="0"/>
              </a:rPr>
              <a:t>ON</a:t>
            </a:r>
            <a:r>
              <a:rPr lang="en-US" altLang="zh-CN" smtClean="0">
                <a:solidFill>
                  <a:srgbClr val="FC0128"/>
                </a:solidFill>
              </a:rPr>
              <a:t> clause</a:t>
            </a:r>
            <a:r>
              <a:rPr lang="en-US" altLang="zh-CN" smtClean="0"/>
              <a:t> can also be used as follows to join columns that have different names:</a:t>
            </a:r>
            <a:endParaRPr lang="en-US" altLang="zh-CN" smtClean="0"/>
          </a:p>
          <a:p>
            <a:pPr lvl="1" eaLnBrk="1" hangingPunct="1">
              <a:spcBef>
                <a:spcPct val="0"/>
              </a:spcBef>
            </a:pPr>
            <a:endParaRPr lang="en-US" altLang="zh-CN" sz="500" smtClean="0"/>
          </a:p>
          <a:p>
            <a:pPr lvl="1" eaLnBrk="1" hangingPunct="1">
              <a:spcBef>
                <a:spcPct val="0"/>
              </a:spcBef>
            </a:pPr>
            <a:r>
              <a:rPr lang="en-US" altLang="zh-CN" smtClean="0">
                <a:latin typeface="Courier New" panose="02070309020205020404" pitchFamily="49" charset="0"/>
              </a:rPr>
              <a:t>   SELECT e.last_name emp, m.last_name mgr</a:t>
            </a: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FROM   employees e JOIN employees m</a:t>
            </a: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ON     (e.manager_id = m.employee_id);</a:t>
            </a:r>
            <a:endParaRPr lang="en-US" altLang="zh-CN" smtClean="0">
              <a:latin typeface="Courier New" panose="02070309020205020404" pitchFamily="49" charset="0"/>
            </a:endParaRPr>
          </a:p>
          <a:p>
            <a:pPr lvl="1" eaLnBrk="1" hangingPunct="1">
              <a:spcBef>
                <a:spcPct val="0"/>
              </a:spcBef>
            </a:pP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a:t>
            </a:r>
            <a:endParaRPr lang="en-US" altLang="zh-CN" smtClean="0">
              <a:latin typeface="Courier New" panose="02070309020205020404" pitchFamily="49" charset="0"/>
            </a:endParaRPr>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r>
              <a:rPr lang="en-US" altLang="zh-CN" smtClean="0"/>
              <a:t>The preceding example is a selfjoin of the </a:t>
            </a:r>
            <a:r>
              <a:rPr lang="en-US" altLang="zh-CN" smtClean="0">
                <a:latin typeface="Courier New" panose="02070309020205020404" pitchFamily="49" charset="0"/>
              </a:rPr>
              <a:t>EMPLOYEE</a:t>
            </a:r>
            <a:r>
              <a:rPr lang="en-US" altLang="zh-CN" smtClean="0"/>
              <a:t> table to itself, based on the </a:t>
            </a:r>
            <a:r>
              <a:rPr lang="en-US" altLang="zh-CN" smtClean="0">
                <a:latin typeface="Courier New" panose="02070309020205020404" pitchFamily="49" charset="0"/>
              </a:rPr>
              <a:t>EMPLOYEE_ID</a:t>
            </a:r>
            <a:r>
              <a:rPr lang="en-US" altLang="zh-CN" smtClean="0"/>
              <a:t> and </a:t>
            </a:r>
            <a:r>
              <a:rPr lang="en-US" altLang="zh-CN" smtClean="0">
                <a:latin typeface="Courier New" panose="02070309020205020404" pitchFamily="49" charset="0"/>
              </a:rPr>
              <a:t>MANAGER_ID</a:t>
            </a:r>
            <a:r>
              <a:rPr lang="en-US" altLang="zh-CN" smtClean="0"/>
              <a:t> columns.</a:t>
            </a:r>
            <a:endParaRPr lang="en-US" altLang="zh-CN" smtClean="0"/>
          </a:p>
        </p:txBody>
      </p:sp>
      <p:pic>
        <p:nvPicPr>
          <p:cNvPr id="135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5918200"/>
            <a:ext cx="5322888"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7504113"/>
            <a:ext cx="5322888"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4" name="Text Box 6"/>
          <p:cNvSpPr txBox="1">
            <a:spLocks noChangeArrowheads="1"/>
          </p:cNvSpPr>
          <p:nvPr/>
        </p:nvSpPr>
        <p:spPr bwMode="auto">
          <a:xfrm>
            <a:off x="712788" y="7213600"/>
            <a:ext cx="3492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5" tIns="12155" rIns="12155" bIns="12155">
            <a:spAutoFit/>
          </a:bodyPr>
          <a:lstStyle>
            <a:lvl1pPr defTabSz="787400">
              <a:defRPr>
                <a:solidFill>
                  <a:schemeClr val="tx1"/>
                </a:solidFill>
                <a:latin typeface="Arial" panose="020B0604020202020204" pitchFamily="34" charset="0"/>
                <a:ea typeface="宋体" panose="02010600030101010101" pitchFamily="2" charset="-122"/>
              </a:defRPr>
            </a:lvl1pPr>
            <a:lvl2pPr marL="742950" indent="-285750" defTabSz="787400">
              <a:defRPr>
                <a:solidFill>
                  <a:schemeClr val="tx1"/>
                </a:solidFill>
                <a:latin typeface="Arial" panose="020B0604020202020204" pitchFamily="34" charset="0"/>
                <a:ea typeface="宋体" panose="02010600030101010101" pitchFamily="2" charset="-122"/>
              </a:defRPr>
            </a:lvl2pPr>
            <a:lvl3pPr marL="1143000" indent="-228600" defTabSz="787400">
              <a:defRPr>
                <a:solidFill>
                  <a:schemeClr val="tx1"/>
                </a:solidFill>
                <a:latin typeface="Arial" panose="020B0604020202020204" pitchFamily="34" charset="0"/>
                <a:ea typeface="宋体" panose="02010600030101010101" pitchFamily="2" charset="-122"/>
              </a:defRPr>
            </a:lvl3pPr>
            <a:lvl4pPr marL="1600200" indent="-228600" defTabSz="787400">
              <a:defRPr>
                <a:solidFill>
                  <a:schemeClr val="tx1"/>
                </a:solidFill>
                <a:latin typeface="Arial" panose="020B0604020202020204" pitchFamily="34" charset="0"/>
                <a:ea typeface="宋体" panose="02010600030101010101" pitchFamily="2" charset="-122"/>
              </a:defRPr>
            </a:lvl4pPr>
            <a:lvl5pPr marL="2057400" indent="-228600" defTabSz="787400">
              <a:defRPr>
                <a:solidFill>
                  <a:schemeClr val="tx1"/>
                </a:solidFill>
                <a:latin typeface="Arial" panose="020B0604020202020204" pitchFamily="34" charset="0"/>
                <a:ea typeface="宋体" panose="02010600030101010101" pitchFamily="2" charset="-122"/>
              </a:defRPr>
            </a:lvl5pPr>
            <a:lvl6pPr marL="25146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300" b="1">
                <a:ea typeface="Arial Unicode MS" pitchFamily="34" charset="-122"/>
                <a:cs typeface="Arial Unicode MS" pitchFamily="34" charset="-122"/>
              </a:rPr>
              <a:t>…</a:t>
            </a:r>
            <a:endParaRPr lang="en-US" altLang="zh-CN" sz="2300" b="1">
              <a:ea typeface="Arial Unicode MS" pitchFamily="34" charset="-122"/>
              <a:cs typeface="Arial Unicode MS" pitchFamily="34"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08547" name="Rectangle 3"/>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normAutofit lnSpcReduction="10000"/>
          </a:bodyPr>
          <a:lstStyle/>
          <a:p>
            <a:pPr eaLnBrk="1" hangingPunct="1">
              <a:spcBef>
                <a:spcPct val="0"/>
              </a:spcBef>
              <a:defRPr/>
            </a:pPr>
            <a:r>
              <a:rPr lang="en-US" altLang="zh-CN" smtClean="0"/>
              <a:t>Three-Way Joins</a:t>
            </a:r>
            <a:endParaRPr lang="en-US" altLang="zh-CN" smtClean="0"/>
          </a:p>
          <a:p>
            <a:pPr lvl="1" eaLnBrk="1" hangingPunct="1">
              <a:spcBef>
                <a:spcPct val="0"/>
              </a:spcBef>
              <a:defRPr/>
            </a:pPr>
            <a:r>
              <a:rPr lang="en-US" altLang="zh-CN" smtClean="0"/>
              <a:t>A </a:t>
            </a:r>
            <a:r>
              <a:rPr lang="en-US" altLang="zh-CN" smtClean="0">
                <a:solidFill>
                  <a:srgbClr val="FC0128"/>
                </a:solidFill>
              </a:rPr>
              <a:t>three-way join</a:t>
            </a:r>
            <a:r>
              <a:rPr lang="en-US" altLang="zh-CN" smtClean="0"/>
              <a:t> is a join of three tables. In </a:t>
            </a:r>
            <a:r>
              <a:rPr lang="en-US" altLang="zh-CN" smtClean="0">
                <a:solidFill>
                  <a:srgbClr val="FC0128"/>
                </a:solidFill>
              </a:rPr>
              <a:t>SQL: 1999 compliant syntax</a:t>
            </a:r>
            <a:r>
              <a:rPr lang="en-US" altLang="zh-CN" smtClean="0"/>
              <a:t>, joins are performed from left to right so the first join to be performed is </a:t>
            </a:r>
            <a:r>
              <a:rPr lang="en-US" altLang="zh-CN" smtClean="0">
                <a:latin typeface="Courier New" panose="02070309020205020404" pitchFamily="49" charset="0"/>
              </a:rPr>
              <a:t>EMPLOYEES</a:t>
            </a:r>
            <a:r>
              <a:rPr lang="en-US" altLang="zh-CN" smtClean="0"/>
              <a:t> </a:t>
            </a:r>
            <a:r>
              <a:rPr lang="en-US" altLang="zh-CN" smtClean="0">
                <a:latin typeface="Courier New" panose="02070309020205020404" pitchFamily="49" charset="0"/>
              </a:rPr>
              <a:t>JOIN</a:t>
            </a:r>
            <a:r>
              <a:rPr lang="en-US" altLang="zh-CN" smtClean="0"/>
              <a:t> </a:t>
            </a:r>
            <a:r>
              <a:rPr lang="en-US" altLang="zh-CN" smtClean="0">
                <a:latin typeface="Courier New" panose="02070309020205020404" pitchFamily="49" charset="0"/>
              </a:rPr>
              <a:t>DEPARTMENTS</a:t>
            </a:r>
            <a:r>
              <a:rPr lang="en-US" altLang="zh-CN" smtClean="0"/>
              <a:t>. The first join condition can reference columns in </a:t>
            </a:r>
            <a:r>
              <a:rPr lang="en-US" altLang="zh-CN" smtClean="0">
                <a:latin typeface="Courier New" panose="02070309020205020404" pitchFamily="49" charset="0"/>
              </a:rPr>
              <a:t>EMPLOYEES</a:t>
            </a:r>
            <a:r>
              <a:rPr lang="en-US" altLang="zh-CN" smtClean="0"/>
              <a:t> and </a:t>
            </a:r>
            <a:r>
              <a:rPr lang="en-US" altLang="zh-CN" smtClean="0">
                <a:latin typeface="Courier New" panose="02070309020205020404" pitchFamily="49" charset="0"/>
              </a:rPr>
              <a:t>DEPARTMENTS</a:t>
            </a:r>
            <a:r>
              <a:rPr lang="en-US" altLang="zh-CN" smtClean="0"/>
              <a:t> but cannot reference columns in </a:t>
            </a:r>
            <a:r>
              <a:rPr lang="en-US" altLang="zh-CN" smtClean="0">
                <a:latin typeface="Courier New" panose="02070309020205020404" pitchFamily="49" charset="0"/>
              </a:rPr>
              <a:t>LOCATIONS</a:t>
            </a:r>
            <a:r>
              <a:rPr lang="en-US" altLang="zh-CN" smtClean="0"/>
              <a:t>. The second join condition can reference columns from all three tables.</a:t>
            </a:r>
            <a:endParaRPr lang="en-US" altLang="zh-CN" smtClean="0"/>
          </a:p>
          <a:p>
            <a:pPr lvl="1" eaLnBrk="1" hangingPunct="1">
              <a:spcBef>
                <a:spcPct val="0"/>
              </a:spcBef>
              <a:defRPr/>
            </a:pPr>
            <a:r>
              <a:rPr lang="en-US" altLang="zh-CN" smtClean="0"/>
              <a:t>This can also be written as a three-way equijoin:</a:t>
            </a:r>
            <a:endParaRPr lang="en-US" altLang="zh-CN" smtClean="0"/>
          </a:p>
          <a:p>
            <a:pPr lvl="1" eaLnBrk="1" hangingPunct="1">
              <a:spcBef>
                <a:spcPct val="0"/>
              </a:spcBef>
              <a:defRPr/>
            </a:pPr>
            <a:r>
              <a:rPr lang="en-US" altLang="zh-CN" smtClean="0">
                <a:latin typeface="Courier New" panose="02070309020205020404" pitchFamily="49" charset="0"/>
              </a:rPr>
              <a:t>   SELECT employee_id, city, department_name </a:t>
            </a:r>
            <a:endParaRPr lang="en-US" altLang="zh-CN" smtClean="0">
              <a:latin typeface="Courier New" panose="02070309020205020404" pitchFamily="49" charset="0"/>
            </a:endParaRPr>
          </a:p>
          <a:p>
            <a:pPr lvl="1" eaLnBrk="1" hangingPunct="1">
              <a:spcBef>
                <a:spcPct val="0"/>
              </a:spcBef>
              <a:defRPr/>
            </a:pPr>
            <a:r>
              <a:rPr lang="en-US" altLang="zh-CN" smtClean="0">
                <a:latin typeface="Courier New" panose="02070309020205020404" pitchFamily="49" charset="0"/>
              </a:rPr>
              <a:t>   FROM   employees, departments, locations</a:t>
            </a:r>
            <a:endParaRPr lang="en-US" altLang="zh-CN" smtClean="0">
              <a:latin typeface="Courier New" panose="02070309020205020404" pitchFamily="49" charset="0"/>
            </a:endParaRPr>
          </a:p>
          <a:p>
            <a:pPr lvl="1" eaLnBrk="1" hangingPunct="1">
              <a:spcBef>
                <a:spcPct val="0"/>
              </a:spcBef>
              <a:defRPr/>
            </a:pPr>
            <a:r>
              <a:rPr lang="en-US" altLang="zh-CN" smtClean="0">
                <a:latin typeface="Courier New" panose="02070309020205020404" pitchFamily="49" charset="0"/>
              </a:rPr>
              <a:t>   WHERE  employees.department_id = departments.department_id</a:t>
            </a:r>
            <a:endParaRPr lang="en-US" altLang="zh-CN" smtClean="0">
              <a:latin typeface="Courier New" panose="02070309020205020404" pitchFamily="49" charset="0"/>
            </a:endParaRPr>
          </a:p>
          <a:p>
            <a:pPr lvl="1" eaLnBrk="1" hangingPunct="1">
              <a:spcBef>
                <a:spcPct val="0"/>
              </a:spcBef>
              <a:defRPr/>
            </a:pPr>
            <a:r>
              <a:rPr lang="en-US" altLang="zh-CN" smtClean="0">
                <a:latin typeface="Courier New" panose="02070309020205020404" pitchFamily="49" charset="0"/>
              </a:rPr>
              <a:t>   AND    departments.location_id = locations.location_id;</a:t>
            </a:r>
            <a:endParaRPr lang="en-US" altLang="zh-CN" smtClean="0">
              <a:latin typeface="Courier New" panose="02070309020205020404" pitchFamily="49" charset="0"/>
            </a:endParaRPr>
          </a:p>
          <a:p>
            <a:pPr lvl="1" eaLnBrk="1" hangingPunct="1">
              <a:spcBef>
                <a:spcPct val="0"/>
              </a:spcBef>
              <a:defRPr/>
            </a:pPr>
            <a:endParaRPr lang="en-US" altLang="zh-CN" smtClean="0">
              <a:latin typeface="Courier New" panose="02070309020205020404" pitchFamily="49" charset="0"/>
            </a:endParaRPr>
          </a:p>
          <a:p>
            <a:pPr lvl="1" eaLnBrk="1" hangingPunct="1">
              <a:spcBef>
                <a:spcPct val="0"/>
              </a:spcBef>
              <a:defRPr/>
            </a:pPr>
            <a:endParaRPr lang="en-US" altLang="zh-CN" smtClean="0"/>
          </a:p>
          <a:p>
            <a:pPr eaLnBrk="1" hangingPunct="1">
              <a:spcBef>
                <a:spcPct val="0"/>
              </a:spcBef>
              <a:defRPr/>
            </a:pPr>
            <a:r>
              <a:rPr lang="en-US" altLang="zh-CN" smtClean="0">
                <a:solidFill>
                  <a:srgbClr val="0000FF"/>
                </a:solidFill>
              </a:rPr>
              <a:t>Instructor Note</a:t>
            </a:r>
            <a:endParaRPr lang="en-US" altLang="zh-CN" smtClean="0">
              <a:solidFill>
                <a:srgbClr val="0000FF"/>
              </a:solidFill>
            </a:endParaRPr>
          </a:p>
          <a:p>
            <a:pPr lvl="1" eaLnBrk="1" hangingPunct="1">
              <a:spcBef>
                <a:spcPct val="0"/>
              </a:spcBef>
              <a:defRPr/>
            </a:pPr>
            <a:r>
              <a:rPr lang="en-US" altLang="zh-CN" smtClean="0">
                <a:solidFill>
                  <a:srgbClr val="0000FF"/>
                </a:solidFill>
              </a:rPr>
              <a:t>The example shown can also be accomplished with the </a:t>
            </a:r>
            <a:r>
              <a:rPr lang="en-US" altLang="zh-CN" smtClean="0">
                <a:solidFill>
                  <a:srgbClr val="0000FF"/>
                </a:solidFill>
                <a:latin typeface="Courier New" panose="02070309020205020404" pitchFamily="49" charset="0"/>
              </a:rPr>
              <a:t>USING</a:t>
            </a:r>
            <a:r>
              <a:rPr lang="en-US" altLang="zh-CN" smtClean="0">
                <a:solidFill>
                  <a:srgbClr val="0000FF"/>
                </a:solidFill>
              </a:rPr>
              <a:t> clause:</a:t>
            </a:r>
            <a:endParaRPr lang="en-US" altLang="zh-CN" smtClean="0">
              <a:solidFill>
                <a:srgbClr val="0000FF"/>
              </a:solidFill>
            </a:endParaRPr>
          </a:p>
          <a:p>
            <a:pPr eaLnBrk="1" hangingPunct="1">
              <a:spcBef>
                <a:spcPct val="0"/>
              </a:spcBef>
              <a:defRPr/>
            </a:pPr>
            <a:r>
              <a:rPr lang="en-US" altLang="zh-CN" b="1" smtClean="0">
                <a:solidFill>
                  <a:srgbClr val="0000FF"/>
                </a:solidFill>
                <a:latin typeface="Courier New" panose="02070309020205020404" pitchFamily="49" charset="0"/>
              </a:rPr>
              <a:t>    SELECT e.employee_id, l.city, d.department_name</a:t>
            </a:r>
            <a:endParaRPr lang="en-US" altLang="zh-CN" b="1" smtClean="0">
              <a:solidFill>
                <a:srgbClr val="0000FF"/>
              </a:solidFill>
              <a:latin typeface="Courier New" panose="02070309020205020404" pitchFamily="49" charset="0"/>
            </a:endParaRPr>
          </a:p>
          <a:p>
            <a:pPr eaLnBrk="1" hangingPunct="1">
              <a:spcBef>
                <a:spcPct val="0"/>
              </a:spcBef>
              <a:defRPr/>
            </a:pPr>
            <a:r>
              <a:rPr lang="en-US" altLang="zh-CN" b="1" smtClean="0">
                <a:solidFill>
                  <a:srgbClr val="0000FF"/>
                </a:solidFill>
                <a:latin typeface="Courier New" panose="02070309020205020404" pitchFamily="49" charset="0"/>
              </a:rPr>
              <a:t>    FROM  employees e </a:t>
            </a:r>
            <a:endParaRPr lang="en-US" altLang="zh-CN" b="1" smtClean="0">
              <a:solidFill>
                <a:srgbClr val="0000FF"/>
              </a:solidFill>
              <a:latin typeface="Courier New" panose="02070309020205020404" pitchFamily="49" charset="0"/>
            </a:endParaRPr>
          </a:p>
          <a:p>
            <a:pPr eaLnBrk="1" hangingPunct="1">
              <a:spcBef>
                <a:spcPct val="0"/>
              </a:spcBef>
              <a:defRPr/>
            </a:pPr>
            <a:r>
              <a:rPr lang="en-US" altLang="zh-CN" b="1" smtClean="0">
                <a:solidFill>
                  <a:srgbClr val="0000FF"/>
                </a:solidFill>
                <a:latin typeface="Courier New" panose="02070309020205020404" pitchFamily="49" charset="0"/>
              </a:rPr>
              <a:t>    JOIN departments d</a:t>
            </a:r>
            <a:endParaRPr lang="en-US" altLang="zh-CN" b="1" smtClean="0">
              <a:solidFill>
                <a:srgbClr val="0000FF"/>
              </a:solidFill>
              <a:latin typeface="Courier New" panose="02070309020205020404" pitchFamily="49" charset="0"/>
            </a:endParaRPr>
          </a:p>
          <a:p>
            <a:pPr eaLnBrk="1" hangingPunct="1">
              <a:spcBef>
                <a:spcPct val="0"/>
              </a:spcBef>
              <a:defRPr/>
            </a:pPr>
            <a:r>
              <a:rPr lang="en-US" altLang="zh-CN" b="1" smtClean="0">
                <a:solidFill>
                  <a:srgbClr val="0000FF"/>
                </a:solidFill>
                <a:latin typeface="Courier New" panose="02070309020205020404" pitchFamily="49" charset="0"/>
              </a:rPr>
              <a:t>    USING (department_id)</a:t>
            </a:r>
            <a:endParaRPr lang="en-US" altLang="zh-CN" b="1" smtClean="0">
              <a:solidFill>
                <a:srgbClr val="0000FF"/>
              </a:solidFill>
              <a:latin typeface="Courier New" panose="02070309020205020404" pitchFamily="49" charset="0"/>
            </a:endParaRPr>
          </a:p>
          <a:p>
            <a:pPr eaLnBrk="1" hangingPunct="1">
              <a:spcBef>
                <a:spcPct val="0"/>
              </a:spcBef>
              <a:defRPr/>
            </a:pPr>
            <a:r>
              <a:rPr lang="en-US" altLang="zh-CN" b="1" smtClean="0">
                <a:solidFill>
                  <a:srgbClr val="0000FF"/>
                </a:solidFill>
                <a:latin typeface="Courier New" panose="02070309020205020404" pitchFamily="49" charset="0"/>
              </a:rPr>
              <a:t>    JOIN locations l</a:t>
            </a:r>
            <a:endParaRPr lang="en-US" altLang="zh-CN" b="1" smtClean="0">
              <a:solidFill>
                <a:srgbClr val="0000FF"/>
              </a:solidFill>
              <a:latin typeface="Courier New" panose="02070309020205020404" pitchFamily="49" charset="0"/>
            </a:endParaRPr>
          </a:p>
          <a:p>
            <a:pPr eaLnBrk="1" hangingPunct="1">
              <a:spcBef>
                <a:spcPct val="0"/>
              </a:spcBef>
              <a:defRPr/>
            </a:pPr>
            <a:r>
              <a:rPr lang="en-US" altLang="zh-CN" b="1" smtClean="0">
                <a:solidFill>
                  <a:srgbClr val="0000FF"/>
                </a:solidFill>
                <a:latin typeface="Courier New" panose="02070309020205020404" pitchFamily="49" charset="0"/>
              </a:rPr>
              <a:t>    USING (location_id);</a:t>
            </a:r>
            <a:endParaRPr lang="en-US" altLang="zh-CN" b="1" smtClean="0">
              <a:solidFill>
                <a:srgbClr val="0000FF"/>
              </a:solidFill>
              <a:latin typeface="Courier New" panose="02070309020205020404" pitchFamily="49"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37219"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eaLnBrk="1" hangingPunct="1">
              <a:spcBef>
                <a:spcPct val="0"/>
              </a:spcBef>
            </a:pPr>
            <a:r>
              <a:rPr lang="en-US" altLang="zh-CN" smtClean="0"/>
              <a:t>Example of </a:t>
            </a:r>
            <a:r>
              <a:rPr lang="en-US" altLang="zh-CN" smtClean="0">
                <a:latin typeface="Courier New" panose="02070309020205020404" pitchFamily="49" charset="0"/>
              </a:rPr>
              <a:t>LEFT</a:t>
            </a:r>
            <a:r>
              <a:rPr lang="en-US" altLang="zh-CN" smtClean="0"/>
              <a:t> </a:t>
            </a:r>
            <a:r>
              <a:rPr lang="en-US" altLang="zh-CN" smtClean="0">
                <a:latin typeface="Courier New" panose="02070309020205020404" pitchFamily="49" charset="0"/>
              </a:rPr>
              <a:t>OUTER</a:t>
            </a:r>
            <a:r>
              <a:rPr lang="en-US" altLang="zh-CN" smtClean="0"/>
              <a:t> </a:t>
            </a:r>
            <a:r>
              <a:rPr lang="en-US" altLang="zh-CN" smtClean="0">
                <a:latin typeface="Courier New" panose="02070309020205020404" pitchFamily="49" charset="0"/>
              </a:rPr>
              <a:t>JOIN</a:t>
            </a:r>
            <a:endParaRPr lang="en-US" altLang="zh-CN" smtClean="0"/>
          </a:p>
          <a:p>
            <a:pPr lvl="1" eaLnBrk="1" hangingPunct="1">
              <a:spcBef>
                <a:spcPct val="0"/>
              </a:spcBef>
            </a:pPr>
            <a:r>
              <a:rPr lang="en-US" altLang="zh-CN" smtClean="0"/>
              <a:t>This query retrieves all rows in the </a:t>
            </a:r>
            <a:r>
              <a:rPr lang="en-US" altLang="zh-CN" smtClean="0">
                <a:latin typeface="Courier New" panose="02070309020205020404" pitchFamily="49" charset="0"/>
              </a:rPr>
              <a:t>EMPLOYEES </a:t>
            </a:r>
            <a:r>
              <a:rPr lang="en-US" altLang="zh-CN" smtClean="0"/>
              <a:t>table, which is the </a:t>
            </a:r>
            <a:r>
              <a:rPr lang="en-US" altLang="zh-CN" smtClean="0">
                <a:solidFill>
                  <a:srgbClr val="FC0128"/>
                </a:solidFill>
              </a:rPr>
              <a:t>left table</a:t>
            </a:r>
            <a:r>
              <a:rPr lang="en-US" altLang="zh-CN" smtClean="0"/>
              <a:t> even if there is no match in the </a:t>
            </a:r>
            <a:r>
              <a:rPr lang="en-US" altLang="zh-CN" smtClean="0">
                <a:latin typeface="Courier New" panose="02070309020205020404" pitchFamily="49" charset="0"/>
              </a:rPr>
              <a:t>DEPARTMENTS</a:t>
            </a:r>
            <a:r>
              <a:rPr lang="en-US" altLang="zh-CN" smtClean="0"/>
              <a:t> table.</a:t>
            </a:r>
            <a:endParaRPr lang="en-US" altLang="zh-CN" smtClean="0"/>
          </a:p>
          <a:p>
            <a:pPr lvl="1" eaLnBrk="1" hangingPunct="1">
              <a:spcBef>
                <a:spcPct val="0"/>
              </a:spcBef>
            </a:pPr>
            <a:r>
              <a:rPr lang="en-US" altLang="zh-CN" smtClean="0"/>
              <a:t>This query was completed in earlier releases as follows:</a:t>
            </a:r>
            <a:endParaRPr lang="en-US" altLang="zh-CN" smtClean="0"/>
          </a:p>
          <a:p>
            <a:pPr lvl="1" eaLnBrk="1" hangingPunct="1">
              <a:spcBef>
                <a:spcPct val="0"/>
              </a:spcBef>
            </a:pPr>
            <a:r>
              <a:rPr lang="en-US" altLang="zh-CN" smtClean="0">
                <a:latin typeface="Courier New" panose="02070309020205020404" pitchFamily="49" charset="0"/>
              </a:rPr>
              <a:t> </a:t>
            </a: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SELECT e.last_name, e.department_id, d.department_name</a:t>
            </a: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FROM   employees e, departments d</a:t>
            </a: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WHERE  d.department_id (+) = e.department_id;</a:t>
            </a:r>
            <a:endParaRPr lang="en-US" altLang="zh-CN" smtClean="0">
              <a:latin typeface="Courier New" panose="02070309020205020404" pitchFamily="49"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38243"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eaLnBrk="1" hangingPunct="1">
              <a:spcBef>
                <a:spcPct val="0"/>
              </a:spcBef>
            </a:pPr>
            <a:r>
              <a:rPr lang="en-US" altLang="zh-CN" smtClean="0"/>
              <a:t>Example of </a:t>
            </a:r>
            <a:r>
              <a:rPr lang="en-US" altLang="zh-CN" smtClean="0">
                <a:latin typeface="Courier New" panose="02070309020205020404" pitchFamily="49" charset="0"/>
              </a:rPr>
              <a:t>RIGHT</a:t>
            </a:r>
            <a:r>
              <a:rPr lang="en-US" altLang="zh-CN" smtClean="0"/>
              <a:t> </a:t>
            </a:r>
            <a:r>
              <a:rPr lang="en-US" altLang="zh-CN" smtClean="0">
                <a:latin typeface="Courier New" panose="02070309020205020404" pitchFamily="49" charset="0"/>
              </a:rPr>
              <a:t>OUTER</a:t>
            </a:r>
            <a:r>
              <a:rPr lang="en-US" altLang="zh-CN" smtClean="0"/>
              <a:t> </a:t>
            </a:r>
            <a:r>
              <a:rPr lang="en-US" altLang="zh-CN" smtClean="0">
                <a:latin typeface="Courier New" panose="02070309020205020404" pitchFamily="49" charset="0"/>
              </a:rPr>
              <a:t>JOIN</a:t>
            </a:r>
            <a:endParaRPr lang="en-US" altLang="zh-CN" smtClean="0"/>
          </a:p>
          <a:p>
            <a:pPr lvl="1" eaLnBrk="1" hangingPunct="1">
              <a:spcBef>
                <a:spcPct val="0"/>
              </a:spcBef>
            </a:pPr>
            <a:r>
              <a:rPr lang="en-US" altLang="zh-CN" smtClean="0"/>
              <a:t>This query retrieves all rows in the </a:t>
            </a:r>
            <a:r>
              <a:rPr lang="en-US" altLang="zh-CN" smtClean="0">
                <a:latin typeface="Courier New" panose="02070309020205020404" pitchFamily="49" charset="0"/>
              </a:rPr>
              <a:t>DEPARTMENTS</a:t>
            </a:r>
            <a:r>
              <a:rPr lang="en-US" altLang="zh-CN" smtClean="0"/>
              <a:t> table, which is the </a:t>
            </a:r>
            <a:r>
              <a:rPr lang="en-US" altLang="zh-CN" smtClean="0">
                <a:solidFill>
                  <a:srgbClr val="FC0128"/>
                </a:solidFill>
              </a:rPr>
              <a:t>right table</a:t>
            </a:r>
            <a:r>
              <a:rPr lang="en-US" altLang="zh-CN" smtClean="0"/>
              <a:t> even if there is no match in the </a:t>
            </a:r>
            <a:r>
              <a:rPr lang="en-US" altLang="zh-CN" smtClean="0">
                <a:latin typeface="Courier New" panose="02070309020205020404" pitchFamily="49" charset="0"/>
              </a:rPr>
              <a:t>EMPLOYEES</a:t>
            </a:r>
            <a:r>
              <a:rPr lang="en-US" altLang="zh-CN" smtClean="0"/>
              <a:t> table.</a:t>
            </a:r>
            <a:endParaRPr lang="en-US" altLang="zh-CN" smtClean="0"/>
          </a:p>
          <a:p>
            <a:pPr lvl="1" eaLnBrk="1" hangingPunct="1">
              <a:spcBef>
                <a:spcPct val="0"/>
              </a:spcBef>
            </a:pPr>
            <a:r>
              <a:rPr lang="en-US" altLang="zh-CN" smtClean="0"/>
              <a:t>This query was completed in earlier releases as follows:</a:t>
            </a:r>
            <a:endParaRPr lang="en-US" altLang="zh-CN" smtClean="0"/>
          </a:p>
          <a:p>
            <a:pPr lvl="1" eaLnBrk="1" hangingPunct="1">
              <a:spcBef>
                <a:spcPct val="0"/>
              </a:spcBef>
            </a:pPr>
            <a:r>
              <a:rPr lang="en-US" altLang="zh-CN" smtClean="0">
                <a:latin typeface="Courier New" panose="02070309020205020404" pitchFamily="49" charset="0"/>
              </a:rPr>
              <a:t> </a:t>
            </a: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SELECT e.last_name, e.department_id, d.department_name</a:t>
            </a: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FROM   employees e, departments d</a:t>
            </a: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WHERE  d.department_id = e.department_id  (+);</a:t>
            </a:r>
            <a:endParaRPr lang="en-US" altLang="zh-CN" smtClean="0">
              <a:latin typeface="Courier New" panose="02070309020205020404" pitchFamily="49" charset="0"/>
            </a:endParaRPr>
          </a:p>
          <a:p>
            <a:pPr eaLnBrk="1" hangingPunct="1">
              <a:spcBef>
                <a:spcPct val="0"/>
              </a:spcBef>
            </a:pPr>
            <a:endParaRPr lang="en-US" altLang="zh-CN" b="1" smtClean="0">
              <a:latin typeface="Courier New" panose="02070309020205020404" pitchFamily="49"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39267"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eaLnBrk="1" hangingPunct="1">
              <a:spcBef>
                <a:spcPct val="0"/>
              </a:spcBef>
            </a:pPr>
            <a:r>
              <a:rPr lang="en-US" altLang="zh-CN" smtClean="0">
                <a:ea typeface="MS PGothic" panose="020B0600070205080204" pitchFamily="34" charset="-128"/>
              </a:rPr>
              <a:t>SQL Functions</a:t>
            </a:r>
            <a:endParaRPr lang="en-US" altLang="zh-CN" smtClean="0">
              <a:ea typeface="MS PGothic" panose="020B0600070205080204" pitchFamily="34" charset="-128"/>
            </a:endParaRPr>
          </a:p>
          <a:p>
            <a:pPr lvl="1" eaLnBrk="1" hangingPunct="1">
              <a:spcBef>
                <a:spcPct val="0"/>
              </a:spcBef>
            </a:pPr>
            <a:r>
              <a:rPr lang="en-US" altLang="zh-CN" smtClean="0">
                <a:solidFill>
                  <a:srgbClr val="FC0128"/>
                </a:solidFill>
                <a:ea typeface="MS PGothic" panose="020B0600070205080204" pitchFamily="34" charset="-128"/>
              </a:rPr>
              <a:t>Functions</a:t>
            </a:r>
            <a:r>
              <a:rPr lang="en-US" altLang="zh-CN" smtClean="0">
                <a:ea typeface="MS PGothic" panose="020B0600070205080204" pitchFamily="34" charset="-128"/>
              </a:rPr>
              <a:t> are a very powerful feature of SQL and can be used to do the following:</a:t>
            </a:r>
            <a:endParaRPr lang="en-US" altLang="zh-CN" smtClean="0">
              <a:ea typeface="MS PGothic" panose="020B0600070205080204" pitchFamily="34" charset="-128"/>
            </a:endParaRPr>
          </a:p>
          <a:p>
            <a:pPr lvl="2" eaLnBrk="1" hangingPunct="1">
              <a:spcBef>
                <a:spcPct val="0"/>
              </a:spcBef>
            </a:pPr>
            <a:r>
              <a:rPr lang="en-US" altLang="zh-CN" smtClean="0">
                <a:ea typeface="MS PGothic" panose="020B0600070205080204" pitchFamily="34" charset="-128"/>
              </a:rPr>
              <a:t>Perform calculations on data</a:t>
            </a:r>
            <a:endParaRPr lang="en-US" altLang="zh-CN" smtClean="0">
              <a:ea typeface="MS PGothic" panose="020B0600070205080204" pitchFamily="34" charset="-128"/>
            </a:endParaRPr>
          </a:p>
          <a:p>
            <a:pPr lvl="2" eaLnBrk="1" hangingPunct="1">
              <a:spcBef>
                <a:spcPct val="0"/>
              </a:spcBef>
            </a:pPr>
            <a:r>
              <a:rPr lang="en-US" altLang="zh-CN" smtClean="0">
                <a:ea typeface="MS PGothic" panose="020B0600070205080204" pitchFamily="34" charset="-128"/>
              </a:rPr>
              <a:t>Modify individual data items</a:t>
            </a:r>
            <a:endParaRPr lang="en-US" altLang="zh-CN" smtClean="0">
              <a:ea typeface="MS PGothic" panose="020B0600070205080204" pitchFamily="34" charset="-128"/>
            </a:endParaRPr>
          </a:p>
          <a:p>
            <a:pPr lvl="2" eaLnBrk="1" hangingPunct="1">
              <a:spcBef>
                <a:spcPct val="0"/>
              </a:spcBef>
            </a:pPr>
            <a:r>
              <a:rPr lang="en-US" altLang="zh-CN" smtClean="0">
                <a:ea typeface="MS PGothic" panose="020B0600070205080204" pitchFamily="34" charset="-128"/>
              </a:rPr>
              <a:t>Manipulate output for groups of rows</a:t>
            </a:r>
            <a:endParaRPr lang="en-US" altLang="zh-CN" smtClean="0">
              <a:ea typeface="MS PGothic" panose="020B0600070205080204" pitchFamily="34" charset="-128"/>
            </a:endParaRPr>
          </a:p>
          <a:p>
            <a:pPr lvl="2" eaLnBrk="1" hangingPunct="1">
              <a:spcBef>
                <a:spcPct val="0"/>
              </a:spcBef>
            </a:pPr>
            <a:r>
              <a:rPr lang="en-US" altLang="zh-CN" smtClean="0">
                <a:ea typeface="MS PGothic" panose="020B0600070205080204" pitchFamily="34" charset="-128"/>
              </a:rPr>
              <a:t>Format dates and numbers for display</a:t>
            </a:r>
            <a:endParaRPr lang="en-US" altLang="zh-CN" smtClean="0">
              <a:ea typeface="MS PGothic" panose="020B0600070205080204" pitchFamily="34" charset="-128"/>
            </a:endParaRPr>
          </a:p>
          <a:p>
            <a:pPr lvl="2" eaLnBrk="1" hangingPunct="1">
              <a:spcBef>
                <a:spcPct val="0"/>
              </a:spcBef>
            </a:pPr>
            <a:r>
              <a:rPr lang="en-US" altLang="zh-CN" smtClean="0">
                <a:ea typeface="MS PGothic" panose="020B0600070205080204" pitchFamily="34" charset="-128"/>
              </a:rPr>
              <a:t>Convert column data types</a:t>
            </a:r>
            <a:endParaRPr lang="en-US" altLang="zh-CN" smtClean="0">
              <a:ea typeface="MS PGothic" panose="020B0600070205080204" pitchFamily="34" charset="-128"/>
            </a:endParaRPr>
          </a:p>
          <a:p>
            <a:pPr lvl="1" eaLnBrk="1" hangingPunct="1">
              <a:spcBef>
                <a:spcPct val="0"/>
              </a:spcBef>
            </a:pPr>
            <a:r>
              <a:rPr lang="en-US" altLang="zh-CN" smtClean="0">
                <a:ea typeface="MS PGothic" panose="020B0600070205080204" pitchFamily="34" charset="-128"/>
              </a:rPr>
              <a:t>SQL functions sometimes take </a:t>
            </a:r>
            <a:r>
              <a:rPr lang="en-US" altLang="zh-CN" smtClean="0">
                <a:solidFill>
                  <a:srgbClr val="FC0128"/>
                </a:solidFill>
                <a:ea typeface="MS PGothic" panose="020B0600070205080204" pitchFamily="34" charset="-128"/>
              </a:rPr>
              <a:t>arguments</a:t>
            </a:r>
            <a:r>
              <a:rPr lang="en-US" altLang="zh-CN" smtClean="0">
                <a:ea typeface="MS PGothic" panose="020B0600070205080204" pitchFamily="34" charset="-128"/>
              </a:rPr>
              <a:t> and always </a:t>
            </a:r>
            <a:r>
              <a:rPr lang="en-US" altLang="zh-CN" smtClean="0">
                <a:solidFill>
                  <a:srgbClr val="FC0128"/>
                </a:solidFill>
                <a:ea typeface="MS PGothic" panose="020B0600070205080204" pitchFamily="34" charset="-128"/>
              </a:rPr>
              <a:t>return a value</a:t>
            </a:r>
            <a:r>
              <a:rPr lang="en-US" altLang="zh-CN" smtClean="0">
                <a:ea typeface="MS PGothic" panose="020B0600070205080204" pitchFamily="34" charset="-128"/>
              </a:rPr>
              <a:t>.</a:t>
            </a:r>
            <a:endParaRPr lang="en-US" altLang="zh-CN" smtClean="0">
              <a:ea typeface="MS PGothic" panose="020B0600070205080204" pitchFamily="34" charset="-128"/>
            </a:endParaRPr>
          </a:p>
          <a:p>
            <a:pPr lvl="1" eaLnBrk="1" hangingPunct="1">
              <a:spcBef>
                <a:spcPct val="0"/>
              </a:spcBef>
            </a:pPr>
            <a:r>
              <a:rPr lang="en-US" altLang="zh-CN" b="1" smtClean="0">
                <a:ea typeface="MS PGothic" panose="020B0600070205080204" pitchFamily="34" charset="-128"/>
              </a:rPr>
              <a:t>Note:</a:t>
            </a:r>
            <a:r>
              <a:rPr lang="en-US" altLang="zh-CN" smtClean="0">
                <a:ea typeface="MS PGothic" panose="020B0600070205080204" pitchFamily="34" charset="-128"/>
              </a:rPr>
              <a:t> Most of the functions described in this lesson are specific to Oracle’s version of SQL. </a:t>
            </a:r>
            <a:endParaRPr lang="en-US" altLang="zh-CN" smtClean="0">
              <a:solidFill>
                <a:schemeClr val="accent2"/>
              </a:solidFill>
              <a:ea typeface="MS PGothic" panose="020B0600070205080204" pitchFamily="34" charset="-128"/>
            </a:endParaRPr>
          </a:p>
          <a:p>
            <a:pPr eaLnBrk="1" hangingPunct="1">
              <a:spcBef>
                <a:spcPct val="0"/>
              </a:spcBef>
            </a:pPr>
            <a:endParaRPr lang="en-US" altLang="zh-CN" smtClean="0">
              <a:solidFill>
                <a:schemeClr val="accent2"/>
              </a:solidFill>
              <a:ea typeface="MS PGothic" panose="020B0600070205080204" pitchFamily="34" charset="-128"/>
            </a:endParaRPr>
          </a:p>
          <a:p>
            <a:pPr eaLnBrk="1" hangingPunct="1">
              <a:spcBef>
                <a:spcPct val="0"/>
              </a:spcBef>
            </a:pPr>
            <a:endParaRPr lang="en-US" altLang="zh-CN" smtClean="0">
              <a:solidFill>
                <a:schemeClr val="accent2"/>
              </a:solidFill>
              <a:ea typeface="MS PGothic" panose="020B0600070205080204" pitchFamily="34" charset="-128"/>
            </a:endParaRPr>
          </a:p>
          <a:p>
            <a:pPr eaLnBrk="1" hangingPunct="1">
              <a:spcBef>
                <a:spcPct val="0"/>
              </a:spcBef>
            </a:pPr>
            <a:endParaRPr lang="en-US" altLang="zh-CN" smtClean="0">
              <a:solidFill>
                <a:schemeClr val="accent2"/>
              </a:solidFill>
              <a:ea typeface="MS PGothic" panose="020B0600070205080204" pitchFamily="34" charset="-128"/>
            </a:endParaRPr>
          </a:p>
          <a:p>
            <a:pPr eaLnBrk="1" hangingPunct="1">
              <a:spcBef>
                <a:spcPct val="0"/>
              </a:spcBef>
            </a:pPr>
            <a:endParaRPr lang="en-US" altLang="zh-CN" smtClean="0">
              <a:solidFill>
                <a:schemeClr val="accent2"/>
              </a:solidFill>
              <a:ea typeface="MS PGothic" panose="020B0600070205080204" pitchFamily="34" charset="-128"/>
            </a:endParaRPr>
          </a:p>
          <a:p>
            <a:pPr eaLnBrk="1" hangingPunct="1">
              <a:spcBef>
                <a:spcPct val="0"/>
              </a:spcBef>
            </a:pPr>
            <a:endParaRPr lang="en-US" altLang="zh-CN" smtClean="0">
              <a:solidFill>
                <a:schemeClr val="accent2"/>
              </a:solidFill>
              <a:ea typeface="MS PGothic" panose="020B0600070205080204" pitchFamily="34" charset="-128"/>
            </a:endParaRPr>
          </a:p>
          <a:p>
            <a:pPr eaLnBrk="1" hangingPunct="1">
              <a:spcBef>
                <a:spcPct val="0"/>
              </a:spcBef>
            </a:pPr>
            <a:endParaRPr lang="en-US" altLang="zh-CN" smtClean="0">
              <a:solidFill>
                <a:schemeClr val="accent2"/>
              </a:solidFill>
              <a:ea typeface="MS PGothic" panose="020B0600070205080204" pitchFamily="34" charset="-128"/>
            </a:endParaRPr>
          </a:p>
          <a:p>
            <a:pPr eaLnBrk="1" hangingPunct="1">
              <a:spcBef>
                <a:spcPct val="0"/>
              </a:spcBef>
            </a:pPr>
            <a:r>
              <a:rPr lang="en-US" altLang="zh-CN" smtClean="0">
                <a:solidFill>
                  <a:srgbClr val="0000FF"/>
                </a:solidFill>
                <a:ea typeface="MS PGothic" panose="020B0600070205080204" pitchFamily="34" charset="-128"/>
              </a:rPr>
              <a:t>Instructor Note</a:t>
            </a:r>
            <a:endParaRPr lang="en-US" altLang="zh-CN" smtClean="0">
              <a:solidFill>
                <a:srgbClr val="0000FF"/>
              </a:solidFill>
              <a:ea typeface="MS PGothic" panose="020B0600070205080204" pitchFamily="34" charset="-128"/>
            </a:endParaRPr>
          </a:p>
          <a:p>
            <a:pPr lvl="1" eaLnBrk="1" hangingPunct="1">
              <a:spcBef>
                <a:spcPct val="0"/>
              </a:spcBef>
            </a:pPr>
            <a:r>
              <a:rPr lang="en-US" altLang="zh-CN" smtClean="0">
                <a:solidFill>
                  <a:srgbClr val="0000FF"/>
                </a:solidFill>
                <a:ea typeface="MS PGothic" panose="020B0600070205080204" pitchFamily="34" charset="-128"/>
              </a:rPr>
              <a:t>This lesson does not discuss all functions in great detail. It presents the most common functions with a brief explanation of them.</a:t>
            </a:r>
            <a:r>
              <a:rPr lang="en-US" altLang="zh-CN" smtClean="0">
                <a:solidFill>
                  <a:schemeClr val="accent2"/>
                </a:solidFill>
                <a:ea typeface="MS PGothic" panose="020B0600070205080204" pitchFamily="34" charset="-128"/>
              </a:rPr>
              <a:t> </a:t>
            </a:r>
            <a:endParaRPr lang="en-US" altLang="zh-CN" smtClean="0">
              <a:solidFill>
                <a:schemeClr val="accent2"/>
              </a:solidFill>
              <a:ea typeface="MS PGothic" panose="020B0600070205080204" pitchFamily="34" charset="-128"/>
            </a:endParaRPr>
          </a:p>
        </p:txBody>
      </p:sp>
    </p:spTree>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0" y="0"/>
            <a:ext cx="296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0291"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eaLnBrk="1" hangingPunct="1">
              <a:spcBef>
                <a:spcPct val="0"/>
              </a:spcBef>
            </a:pPr>
            <a:r>
              <a:rPr lang="en-US" altLang="zh-CN" smtClean="0">
                <a:ea typeface="MS PGothic" panose="020B0600070205080204" pitchFamily="34" charset="-128"/>
              </a:rPr>
              <a:t>SQL Functions (continued)</a:t>
            </a:r>
            <a:endParaRPr lang="en-US" altLang="zh-CN" smtClean="0">
              <a:ea typeface="MS PGothic" panose="020B0600070205080204" pitchFamily="34" charset="-128"/>
            </a:endParaRPr>
          </a:p>
          <a:p>
            <a:pPr lvl="1" eaLnBrk="1" hangingPunct="1">
              <a:spcBef>
                <a:spcPct val="0"/>
              </a:spcBef>
            </a:pPr>
            <a:r>
              <a:rPr lang="en-US" altLang="zh-CN" smtClean="0">
                <a:ea typeface="MS PGothic" panose="020B0600070205080204" pitchFamily="34" charset="-128"/>
              </a:rPr>
              <a:t>There are two distinct types of functions:</a:t>
            </a:r>
            <a:endParaRPr lang="en-US" altLang="zh-CN" smtClean="0">
              <a:ea typeface="MS PGothic" panose="020B0600070205080204" pitchFamily="34" charset="-128"/>
            </a:endParaRPr>
          </a:p>
          <a:p>
            <a:pPr lvl="2" eaLnBrk="1" hangingPunct="1">
              <a:spcBef>
                <a:spcPct val="0"/>
              </a:spcBef>
            </a:pPr>
            <a:r>
              <a:rPr lang="en-US" altLang="zh-CN" smtClean="0">
                <a:solidFill>
                  <a:srgbClr val="FC0128"/>
                </a:solidFill>
                <a:ea typeface="MS PGothic" panose="020B0600070205080204" pitchFamily="34" charset="-128"/>
              </a:rPr>
              <a:t>Single-row functions</a:t>
            </a:r>
            <a:endParaRPr lang="en-US" altLang="zh-CN" smtClean="0">
              <a:ea typeface="MS PGothic" panose="020B0600070205080204" pitchFamily="34" charset="-128"/>
            </a:endParaRPr>
          </a:p>
          <a:p>
            <a:pPr lvl="2" eaLnBrk="1" hangingPunct="1">
              <a:spcBef>
                <a:spcPct val="0"/>
              </a:spcBef>
            </a:pPr>
            <a:r>
              <a:rPr lang="en-US" altLang="zh-CN" smtClean="0">
                <a:solidFill>
                  <a:srgbClr val="FC0128"/>
                </a:solidFill>
                <a:ea typeface="MS PGothic" panose="020B0600070205080204" pitchFamily="34" charset="-128"/>
              </a:rPr>
              <a:t>Multiple-row functions</a:t>
            </a:r>
            <a:endParaRPr lang="en-US" altLang="zh-CN" smtClean="0">
              <a:ea typeface="MS PGothic" panose="020B0600070205080204" pitchFamily="34" charset="-128"/>
            </a:endParaRPr>
          </a:p>
          <a:p>
            <a:pPr lvl="1" eaLnBrk="1" hangingPunct="1">
              <a:spcBef>
                <a:spcPct val="0"/>
              </a:spcBef>
            </a:pPr>
            <a:r>
              <a:rPr lang="en-US" altLang="zh-CN" b="1" smtClean="0">
                <a:ea typeface="MS PGothic" panose="020B0600070205080204" pitchFamily="34" charset="-128"/>
              </a:rPr>
              <a:t>Single-Row Functions</a:t>
            </a:r>
            <a:endParaRPr lang="en-US" altLang="zh-CN" b="1" smtClean="0">
              <a:ea typeface="MS PGothic" panose="020B0600070205080204" pitchFamily="34" charset="-128"/>
            </a:endParaRPr>
          </a:p>
          <a:p>
            <a:pPr lvl="1" eaLnBrk="1" hangingPunct="1">
              <a:spcBef>
                <a:spcPct val="0"/>
              </a:spcBef>
            </a:pPr>
            <a:r>
              <a:rPr lang="en-US" altLang="zh-CN" smtClean="0">
                <a:ea typeface="MS PGothic" panose="020B0600070205080204" pitchFamily="34" charset="-128"/>
              </a:rPr>
              <a:t>These functions operate on single rows only and return one result per row. There are different types of single-row functions. This lesson covers the following ones:</a:t>
            </a:r>
            <a:endParaRPr lang="en-US" altLang="zh-CN" smtClean="0">
              <a:ea typeface="MS PGothic" panose="020B0600070205080204" pitchFamily="34" charset="-128"/>
            </a:endParaRPr>
          </a:p>
          <a:p>
            <a:pPr lvl="2" eaLnBrk="1" hangingPunct="1">
              <a:spcBef>
                <a:spcPct val="0"/>
              </a:spcBef>
            </a:pPr>
            <a:r>
              <a:rPr lang="en-US" altLang="zh-CN" smtClean="0">
                <a:solidFill>
                  <a:srgbClr val="FC0128"/>
                </a:solidFill>
                <a:ea typeface="MS PGothic" panose="020B0600070205080204" pitchFamily="34" charset="-128"/>
              </a:rPr>
              <a:t>Character</a:t>
            </a:r>
            <a:endParaRPr lang="en-US" altLang="zh-CN" smtClean="0">
              <a:solidFill>
                <a:srgbClr val="FC0128"/>
              </a:solidFill>
              <a:ea typeface="MS PGothic" panose="020B0600070205080204" pitchFamily="34" charset="-128"/>
            </a:endParaRPr>
          </a:p>
          <a:p>
            <a:pPr lvl="2" eaLnBrk="1" hangingPunct="1">
              <a:spcBef>
                <a:spcPct val="0"/>
              </a:spcBef>
            </a:pPr>
            <a:r>
              <a:rPr lang="en-US" altLang="zh-CN" smtClean="0">
                <a:solidFill>
                  <a:srgbClr val="FC0128"/>
                </a:solidFill>
                <a:ea typeface="MS PGothic" panose="020B0600070205080204" pitchFamily="34" charset="-128"/>
              </a:rPr>
              <a:t>Number</a:t>
            </a:r>
            <a:endParaRPr lang="en-US" altLang="zh-CN" smtClean="0">
              <a:ea typeface="MS PGothic" panose="020B0600070205080204" pitchFamily="34" charset="-128"/>
            </a:endParaRPr>
          </a:p>
          <a:p>
            <a:pPr lvl="2" eaLnBrk="1" hangingPunct="1">
              <a:spcBef>
                <a:spcPct val="0"/>
              </a:spcBef>
            </a:pPr>
            <a:r>
              <a:rPr lang="en-US" altLang="zh-CN" smtClean="0">
                <a:solidFill>
                  <a:srgbClr val="FC0128"/>
                </a:solidFill>
                <a:ea typeface="MS PGothic" panose="020B0600070205080204" pitchFamily="34" charset="-128"/>
              </a:rPr>
              <a:t>Date</a:t>
            </a:r>
            <a:endParaRPr lang="en-US" altLang="zh-CN" smtClean="0">
              <a:solidFill>
                <a:srgbClr val="FC0128"/>
              </a:solidFill>
              <a:ea typeface="MS PGothic" panose="020B0600070205080204" pitchFamily="34" charset="-128"/>
            </a:endParaRPr>
          </a:p>
          <a:p>
            <a:pPr lvl="2" eaLnBrk="1" hangingPunct="1">
              <a:spcBef>
                <a:spcPct val="0"/>
              </a:spcBef>
            </a:pPr>
            <a:r>
              <a:rPr lang="en-US" altLang="zh-CN" smtClean="0">
                <a:solidFill>
                  <a:srgbClr val="FC0128"/>
                </a:solidFill>
                <a:ea typeface="MS PGothic" panose="020B0600070205080204" pitchFamily="34" charset="-128"/>
              </a:rPr>
              <a:t>Conversion</a:t>
            </a:r>
            <a:endParaRPr lang="en-US" altLang="zh-CN" smtClean="0">
              <a:ea typeface="MS PGothic" panose="020B0600070205080204" pitchFamily="34" charset="-128"/>
            </a:endParaRPr>
          </a:p>
          <a:p>
            <a:pPr lvl="1" eaLnBrk="1" hangingPunct="1">
              <a:spcBef>
                <a:spcPct val="0"/>
              </a:spcBef>
            </a:pPr>
            <a:r>
              <a:rPr lang="en-US" altLang="zh-CN" b="1" smtClean="0">
                <a:ea typeface="MS PGothic" panose="020B0600070205080204" pitchFamily="34" charset="-128"/>
              </a:rPr>
              <a:t>Multiple-Row Functions</a:t>
            </a:r>
            <a:endParaRPr lang="en-US" altLang="zh-CN" b="1" smtClean="0">
              <a:ea typeface="MS PGothic" panose="020B0600070205080204" pitchFamily="34" charset="-128"/>
            </a:endParaRPr>
          </a:p>
          <a:p>
            <a:pPr lvl="1" eaLnBrk="1" hangingPunct="1">
              <a:spcBef>
                <a:spcPct val="0"/>
              </a:spcBef>
            </a:pPr>
            <a:r>
              <a:rPr lang="en-US" altLang="zh-CN" smtClean="0">
                <a:ea typeface="MS PGothic" panose="020B0600070205080204" pitchFamily="34" charset="-128"/>
              </a:rPr>
              <a:t>Functions can manipulate groups of rows to give one result per group of rows. These functions are known as group functions. This is covered in a later lesson.</a:t>
            </a:r>
            <a:endParaRPr lang="en-US" altLang="zh-CN" smtClean="0">
              <a:ea typeface="MS PGothic" panose="020B0600070205080204" pitchFamily="34" charset="-128"/>
            </a:endParaRPr>
          </a:p>
          <a:p>
            <a:pPr lvl="1" eaLnBrk="1" hangingPunct="1">
              <a:spcBef>
                <a:spcPct val="0"/>
              </a:spcBef>
            </a:pPr>
            <a:r>
              <a:rPr lang="en-US" altLang="zh-CN" smtClean="0">
                <a:ea typeface="MS PGothic" panose="020B0600070205080204" pitchFamily="34" charset="-128"/>
              </a:rPr>
              <a:t>For more information, see </a:t>
            </a:r>
            <a:r>
              <a:rPr lang="en-US" altLang="zh-CN" i="1" smtClean="0">
                <a:ea typeface="MS PGothic" panose="020B0600070205080204" pitchFamily="34" charset="-128"/>
              </a:rPr>
              <a:t>Oracle9i SQL Reference </a:t>
            </a:r>
            <a:r>
              <a:rPr lang="en-US" altLang="zh-CN" smtClean="0">
                <a:ea typeface="MS PGothic" panose="020B0600070205080204" pitchFamily="34" charset="-128"/>
              </a:rPr>
              <a:t>for the complete list of available functions and their syntax.</a:t>
            </a:r>
            <a:endParaRPr lang="en-US" altLang="zh-CN" smtClean="0">
              <a:ea typeface="MS PGothic" panose="020B0600070205080204" pitchFamily="34" charset="-128"/>
            </a:endParaRPr>
          </a:p>
          <a:p>
            <a:pPr eaLnBrk="1" hangingPunct="1">
              <a:lnSpc>
                <a:spcPct val="112000"/>
              </a:lnSpc>
              <a:spcBef>
                <a:spcPct val="24000"/>
              </a:spcBef>
            </a:pPr>
            <a:endParaRPr lang="en-US" altLang="zh-CN" b="1" smtClean="0">
              <a:latin typeface="Times" panose="02020603050405020304" pitchFamily="18" charset="0"/>
              <a:ea typeface="MS PGothic" panose="020B0600070205080204" pitchFamily="34" charset="-128"/>
            </a:endParaRPr>
          </a:p>
          <a:p>
            <a:pPr eaLnBrk="1" hangingPunct="1">
              <a:lnSpc>
                <a:spcPct val="112000"/>
              </a:lnSpc>
              <a:spcBef>
                <a:spcPct val="24000"/>
              </a:spcBef>
            </a:pPr>
            <a:endParaRPr lang="en-US" altLang="zh-CN" b="1" smtClean="0">
              <a:latin typeface="Times" panose="02020603050405020304" pitchFamily="18" charset="0"/>
              <a:ea typeface="MS PGothic" panose="020B0600070205080204" pitchFamily="34" charset="-128"/>
            </a:endParaRPr>
          </a:p>
        </p:txBody>
      </p:sp>
      <p:sp>
        <p:nvSpPr>
          <p:cNvPr id="140292" name="Rectangle 4"/>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485775" y="153988"/>
            <a:ext cx="5884863" cy="441325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normAutofit lnSpcReduction="10000"/>
          </a:bodyPr>
          <a:lstStyle/>
          <a:p>
            <a:pPr eaLnBrk="1" hangingPunct="1">
              <a:lnSpc>
                <a:spcPct val="112000"/>
              </a:lnSpc>
              <a:spcBef>
                <a:spcPct val="0"/>
              </a:spcBef>
              <a:spcAft>
                <a:spcPct val="24000"/>
              </a:spcAft>
              <a:defRPr/>
            </a:pPr>
            <a:r>
              <a:rPr lang="en-US" altLang="ja-JP" smtClean="0"/>
              <a:t>Column Aliases</a:t>
            </a:r>
            <a:endParaRPr lang="en-US" altLang="ja-JP" b="1" smtClean="0">
              <a:latin typeface="Times" panose="02020603050405020304" pitchFamily="18" charset="0"/>
            </a:endParaRPr>
          </a:p>
          <a:p>
            <a:pPr lvl="1" eaLnBrk="1" hangingPunct="1">
              <a:defRPr/>
            </a:pPr>
            <a:r>
              <a:rPr lang="en-US" altLang="ja-JP" smtClean="0"/>
              <a:t>When displaying the result of a query, </a:t>
            </a:r>
            <a:r>
              <a:rPr lang="en-US" altLang="ja-JP" i="1" smtClean="0"/>
              <a:t>i</a:t>
            </a:r>
            <a:r>
              <a:rPr lang="en-US" altLang="ja-JP" smtClean="0"/>
              <a:t>SQL*Plus normally uses the name of the selected column as the column heading. This heading may not be descriptive and hence may be difficult to understand. You can change a column heading by using a column alias.</a:t>
            </a:r>
            <a:endParaRPr lang="en-US" altLang="ja-JP" smtClean="0"/>
          </a:p>
          <a:p>
            <a:pPr lvl="1" eaLnBrk="1" hangingPunct="1">
              <a:defRPr/>
            </a:pPr>
            <a:r>
              <a:rPr lang="en-US" altLang="ja-JP" smtClean="0"/>
              <a:t>Specify the alias after the column in the </a:t>
            </a:r>
            <a:r>
              <a:rPr lang="en-US" altLang="ja-JP" smtClean="0">
                <a:latin typeface="Courier New" panose="02070309020205020404" pitchFamily="49" charset="0"/>
              </a:rPr>
              <a:t>SELECT</a:t>
            </a:r>
            <a:r>
              <a:rPr lang="en-US" altLang="ja-JP" smtClean="0"/>
              <a:t> list using a space as a separator. By default, </a:t>
            </a:r>
            <a:r>
              <a:rPr lang="en-US" altLang="ja-JP" smtClean="0">
                <a:solidFill>
                  <a:srgbClr val="FC0128"/>
                </a:solidFill>
              </a:rPr>
              <a:t>alias headings</a:t>
            </a:r>
            <a:r>
              <a:rPr lang="en-US" altLang="ja-JP" smtClean="0"/>
              <a:t> appear in uppercase. If the alias contains spaces or special characters (such as # or $), or is case sensitive, enclose the alias in double quotation marks (" ").</a:t>
            </a:r>
            <a:endParaRPr lang="en-US" altLang="ja-JP" smtClean="0"/>
          </a:p>
          <a:p>
            <a:pPr eaLnBrk="1" hangingPunct="1">
              <a:defRPr/>
            </a:pPr>
            <a:endParaRPr lang="en-US" altLang="ja-JP" smtClean="0"/>
          </a:p>
          <a:p>
            <a:pPr eaLnBrk="1" hangingPunct="1">
              <a:defRPr/>
            </a:pPr>
            <a:endParaRPr lang="en-US" altLang="ja-JP" smtClean="0">
              <a:solidFill>
                <a:schemeClr val="accent2"/>
              </a:solidFill>
            </a:endParaRPr>
          </a:p>
          <a:p>
            <a:pPr eaLnBrk="1" hangingPunct="1">
              <a:defRPr/>
            </a:pPr>
            <a:endParaRPr lang="en-US" altLang="ja-JP" smtClean="0">
              <a:solidFill>
                <a:schemeClr val="accent2"/>
              </a:solidFill>
            </a:endParaRPr>
          </a:p>
          <a:p>
            <a:pPr eaLnBrk="1" hangingPunct="1">
              <a:defRPr/>
            </a:pPr>
            <a:endParaRPr lang="en-US" altLang="ja-JP" smtClean="0">
              <a:solidFill>
                <a:schemeClr val="accent2"/>
              </a:solidFill>
            </a:endParaRPr>
          </a:p>
          <a:p>
            <a:pPr eaLnBrk="1" hangingPunct="1">
              <a:defRPr/>
            </a:pPr>
            <a:endParaRPr lang="en-US" altLang="ja-JP" smtClean="0">
              <a:solidFill>
                <a:schemeClr val="accent2"/>
              </a:solidFill>
            </a:endParaRPr>
          </a:p>
          <a:p>
            <a:pPr eaLnBrk="1" hangingPunct="1">
              <a:defRPr/>
            </a:pPr>
            <a:r>
              <a:rPr lang="en-US" altLang="ja-JP" smtClean="0">
                <a:solidFill>
                  <a:srgbClr val="0000FF"/>
                </a:solidFill>
              </a:rPr>
              <a:t>Instructor Note</a:t>
            </a:r>
            <a:endParaRPr lang="en-US" altLang="ja-JP" smtClean="0">
              <a:solidFill>
                <a:srgbClr val="0000FF"/>
              </a:solidFill>
            </a:endParaRPr>
          </a:p>
          <a:p>
            <a:pPr lvl="1" eaLnBrk="1" hangingPunct="1">
              <a:defRPr/>
            </a:pPr>
            <a:r>
              <a:rPr lang="en-US" altLang="ja-JP" smtClean="0">
                <a:solidFill>
                  <a:srgbClr val="0000FF"/>
                </a:solidFill>
              </a:rPr>
              <a:t>Within a SQL statement, a column alias can be used in both the </a:t>
            </a:r>
            <a:r>
              <a:rPr lang="en-US" altLang="ja-JP" smtClean="0">
                <a:solidFill>
                  <a:srgbClr val="0000FF"/>
                </a:solidFill>
                <a:latin typeface="Courier New" panose="02070309020205020404" pitchFamily="49" charset="0"/>
              </a:rPr>
              <a:t>SELECT</a:t>
            </a:r>
            <a:r>
              <a:rPr lang="en-US" altLang="ja-JP" smtClean="0">
                <a:solidFill>
                  <a:srgbClr val="0000FF"/>
                </a:solidFill>
              </a:rPr>
              <a:t> clause and the </a:t>
            </a:r>
            <a:r>
              <a:rPr lang="en-US" altLang="ja-JP" smtClean="0">
                <a:solidFill>
                  <a:srgbClr val="0000FF"/>
                </a:solidFill>
                <a:latin typeface="Courier New" panose="02070309020205020404" pitchFamily="49" charset="0"/>
              </a:rPr>
              <a:t>ORDER BY</a:t>
            </a:r>
            <a:r>
              <a:rPr lang="en-US" altLang="ja-JP" smtClean="0">
                <a:solidFill>
                  <a:srgbClr val="0000FF"/>
                </a:solidFill>
              </a:rPr>
              <a:t> clause. You cannot use column aliases in the </a:t>
            </a:r>
            <a:r>
              <a:rPr lang="en-US" altLang="ja-JP" smtClean="0">
                <a:solidFill>
                  <a:srgbClr val="0000FF"/>
                </a:solidFill>
                <a:latin typeface="Courier New" panose="02070309020205020404" pitchFamily="49" charset="0"/>
              </a:rPr>
              <a:t>WHERE</a:t>
            </a:r>
            <a:r>
              <a:rPr lang="en-US" altLang="ja-JP" smtClean="0">
                <a:solidFill>
                  <a:srgbClr val="0000FF"/>
                </a:solidFill>
              </a:rPr>
              <a:t> clause. Both alias features comply with the ANSI SQL 92 standard.</a:t>
            </a:r>
            <a:endParaRPr lang="en-US" altLang="ja-JP" smtClean="0">
              <a:solidFill>
                <a:srgbClr val="0000FF"/>
              </a:solidFill>
            </a:endParaRPr>
          </a:p>
          <a:p>
            <a:pPr lvl="1" eaLnBrk="1" hangingPunct="1">
              <a:defRPr/>
            </a:pPr>
            <a:r>
              <a:rPr lang="en-US" altLang="ja-JP" smtClean="0">
                <a:solidFill>
                  <a:srgbClr val="0000FF"/>
                </a:solidFill>
              </a:rPr>
              <a:t>Demo: </a:t>
            </a:r>
            <a:r>
              <a:rPr lang="en-US" altLang="ja-JP" smtClean="0">
                <a:solidFill>
                  <a:srgbClr val="0000FF"/>
                </a:solidFill>
                <a:latin typeface="Courier New" panose="02070309020205020404" pitchFamily="49" charset="0"/>
              </a:rPr>
              <a:t>1_alias.sql</a:t>
            </a:r>
            <a:endParaRPr lang="en-US" altLang="ja-JP" smtClean="0">
              <a:solidFill>
                <a:srgbClr val="0000FF"/>
              </a:solidFill>
              <a:latin typeface="Courier New" panose="02070309020205020404" pitchFamily="49" charset="0"/>
            </a:endParaRPr>
          </a:p>
          <a:p>
            <a:pPr lvl="1" eaLnBrk="1" hangingPunct="1">
              <a:defRPr/>
            </a:pPr>
            <a:r>
              <a:rPr lang="en-US" altLang="ja-JP" smtClean="0">
                <a:solidFill>
                  <a:srgbClr val="0000FF"/>
                </a:solidFill>
              </a:rPr>
              <a:t>Purpose:</a:t>
            </a:r>
            <a:r>
              <a:rPr lang="en-US" altLang="ja-JP" i="1" smtClean="0">
                <a:solidFill>
                  <a:srgbClr val="0000FF"/>
                </a:solidFill>
              </a:rPr>
              <a:t> </a:t>
            </a:r>
            <a:r>
              <a:rPr lang="en-US" altLang="ja-JP" smtClean="0">
                <a:solidFill>
                  <a:srgbClr val="0000FF"/>
                </a:solidFill>
              </a:rPr>
              <a:t>To illustrate the use of aliases in expressions.</a:t>
            </a:r>
            <a:endParaRPr lang="en-US" altLang="ja-JP" smtClean="0">
              <a:solidFill>
                <a:srgbClr val="0000FF"/>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eaLnBrk="1" hangingPunct="1">
              <a:lnSpc>
                <a:spcPct val="95000"/>
              </a:lnSpc>
              <a:spcBef>
                <a:spcPct val="0"/>
              </a:spcBef>
            </a:pPr>
            <a:r>
              <a:rPr lang="en-US" altLang="zh-CN" smtClean="0">
                <a:ea typeface="MS PGothic" panose="020B0600070205080204" pitchFamily="34" charset="-128"/>
              </a:rPr>
              <a:t>Single-Row Functions</a:t>
            </a:r>
            <a:endParaRPr lang="en-US" altLang="zh-CN" smtClean="0">
              <a:ea typeface="MS PGothic" panose="020B0600070205080204" pitchFamily="34" charset="-128"/>
            </a:endParaRPr>
          </a:p>
          <a:p>
            <a:pPr lvl="1" eaLnBrk="1" hangingPunct="1">
              <a:lnSpc>
                <a:spcPct val="95000"/>
              </a:lnSpc>
              <a:spcBef>
                <a:spcPct val="0"/>
              </a:spcBef>
            </a:pPr>
            <a:r>
              <a:rPr lang="en-US" altLang="zh-CN" smtClean="0">
                <a:ea typeface="MS PGothic" panose="020B0600070205080204" pitchFamily="34" charset="-128"/>
              </a:rPr>
              <a:t>Single-row functions</a:t>
            </a:r>
            <a:r>
              <a:rPr lang="en-US" altLang="zh-CN" smtClean="0">
                <a:solidFill>
                  <a:srgbClr val="FC0128"/>
                </a:solidFill>
                <a:ea typeface="MS PGothic" panose="020B0600070205080204" pitchFamily="34" charset="-128"/>
              </a:rPr>
              <a:t> </a:t>
            </a:r>
            <a:r>
              <a:rPr lang="en-US" altLang="zh-CN" smtClean="0">
                <a:ea typeface="MS PGothic" panose="020B0600070205080204" pitchFamily="34" charset="-128"/>
              </a:rPr>
              <a:t>are used to manipulate data items. They accept one or more arguments and return one value for each row returned by the query. An </a:t>
            </a:r>
            <a:r>
              <a:rPr lang="en-US" altLang="zh-CN" smtClean="0">
                <a:solidFill>
                  <a:srgbClr val="FC0128"/>
                </a:solidFill>
                <a:ea typeface="MS PGothic" panose="020B0600070205080204" pitchFamily="34" charset="-128"/>
              </a:rPr>
              <a:t>argument</a:t>
            </a:r>
            <a:r>
              <a:rPr lang="en-US" altLang="zh-CN" smtClean="0">
                <a:ea typeface="MS PGothic" panose="020B0600070205080204" pitchFamily="34" charset="-128"/>
              </a:rPr>
              <a:t> can be one of the following:</a:t>
            </a:r>
            <a:endParaRPr lang="en-US" altLang="zh-CN" smtClean="0">
              <a:ea typeface="MS PGothic" panose="020B0600070205080204" pitchFamily="34" charset="-128"/>
            </a:endParaRPr>
          </a:p>
          <a:p>
            <a:pPr lvl="2" eaLnBrk="1" hangingPunct="1">
              <a:lnSpc>
                <a:spcPct val="95000"/>
              </a:lnSpc>
              <a:spcBef>
                <a:spcPct val="0"/>
              </a:spcBef>
            </a:pPr>
            <a:r>
              <a:rPr lang="en-US" altLang="zh-CN" smtClean="0">
                <a:ea typeface="MS PGothic" panose="020B0600070205080204" pitchFamily="34" charset="-128"/>
              </a:rPr>
              <a:t>User-supplied constant</a:t>
            </a:r>
            <a:endParaRPr lang="en-US" altLang="zh-CN" smtClean="0">
              <a:ea typeface="MS PGothic" panose="020B0600070205080204" pitchFamily="34" charset="-128"/>
            </a:endParaRPr>
          </a:p>
          <a:p>
            <a:pPr lvl="2" eaLnBrk="1" hangingPunct="1">
              <a:lnSpc>
                <a:spcPct val="95000"/>
              </a:lnSpc>
              <a:spcBef>
                <a:spcPct val="0"/>
              </a:spcBef>
            </a:pPr>
            <a:r>
              <a:rPr lang="en-US" altLang="zh-CN" smtClean="0">
                <a:ea typeface="MS PGothic" panose="020B0600070205080204" pitchFamily="34" charset="-128"/>
              </a:rPr>
              <a:t>Variable value </a:t>
            </a:r>
            <a:endParaRPr lang="en-US" altLang="zh-CN" smtClean="0">
              <a:ea typeface="MS PGothic" panose="020B0600070205080204" pitchFamily="34" charset="-128"/>
            </a:endParaRPr>
          </a:p>
          <a:p>
            <a:pPr lvl="2" eaLnBrk="1" hangingPunct="1">
              <a:lnSpc>
                <a:spcPct val="95000"/>
              </a:lnSpc>
              <a:spcBef>
                <a:spcPct val="0"/>
              </a:spcBef>
            </a:pPr>
            <a:r>
              <a:rPr lang="en-US" altLang="zh-CN" smtClean="0">
                <a:ea typeface="MS PGothic" panose="020B0600070205080204" pitchFamily="34" charset="-128"/>
              </a:rPr>
              <a:t>Column name</a:t>
            </a:r>
            <a:endParaRPr lang="en-US" altLang="zh-CN" smtClean="0">
              <a:ea typeface="MS PGothic" panose="020B0600070205080204" pitchFamily="34" charset="-128"/>
            </a:endParaRPr>
          </a:p>
          <a:p>
            <a:pPr lvl="2" eaLnBrk="1" hangingPunct="1">
              <a:lnSpc>
                <a:spcPct val="95000"/>
              </a:lnSpc>
              <a:spcBef>
                <a:spcPct val="0"/>
              </a:spcBef>
            </a:pPr>
            <a:r>
              <a:rPr lang="en-US" altLang="zh-CN" smtClean="0">
                <a:ea typeface="MS PGothic" panose="020B0600070205080204" pitchFamily="34" charset="-128"/>
              </a:rPr>
              <a:t>Expression</a:t>
            </a:r>
            <a:endParaRPr lang="en-US" altLang="zh-CN" smtClean="0">
              <a:ea typeface="MS PGothic" panose="020B0600070205080204" pitchFamily="34" charset="-128"/>
            </a:endParaRPr>
          </a:p>
          <a:p>
            <a:pPr lvl="1" eaLnBrk="1" hangingPunct="1">
              <a:spcBef>
                <a:spcPct val="0"/>
              </a:spcBef>
            </a:pPr>
            <a:r>
              <a:rPr lang="en-US" altLang="zh-CN" smtClean="0">
                <a:ea typeface="MS PGothic" panose="020B0600070205080204" pitchFamily="34" charset="-128"/>
              </a:rPr>
              <a:t>Features of single-row functions include:</a:t>
            </a:r>
            <a:endParaRPr lang="en-US" altLang="zh-CN" smtClean="0">
              <a:ea typeface="MS PGothic" panose="020B0600070205080204" pitchFamily="34" charset="-128"/>
            </a:endParaRPr>
          </a:p>
          <a:p>
            <a:pPr lvl="2" eaLnBrk="1" hangingPunct="1">
              <a:lnSpc>
                <a:spcPct val="95000"/>
              </a:lnSpc>
              <a:spcBef>
                <a:spcPct val="0"/>
              </a:spcBef>
            </a:pPr>
            <a:r>
              <a:rPr lang="en-US" altLang="zh-CN" smtClean="0">
                <a:ea typeface="MS PGothic" panose="020B0600070205080204" pitchFamily="34" charset="-128"/>
              </a:rPr>
              <a:t>Acting on each row returned in the query</a:t>
            </a:r>
            <a:endParaRPr lang="en-US" altLang="zh-CN" smtClean="0">
              <a:ea typeface="MS PGothic" panose="020B0600070205080204" pitchFamily="34" charset="-128"/>
            </a:endParaRPr>
          </a:p>
          <a:p>
            <a:pPr lvl="2" eaLnBrk="1" hangingPunct="1">
              <a:lnSpc>
                <a:spcPct val="95000"/>
              </a:lnSpc>
              <a:spcBef>
                <a:spcPct val="0"/>
              </a:spcBef>
            </a:pPr>
            <a:r>
              <a:rPr lang="en-US" altLang="zh-CN" smtClean="0">
                <a:ea typeface="MS PGothic" panose="020B0600070205080204" pitchFamily="34" charset="-128"/>
              </a:rPr>
              <a:t>Returning one result per row</a:t>
            </a:r>
            <a:endParaRPr lang="en-US" altLang="zh-CN" smtClean="0">
              <a:ea typeface="MS PGothic" panose="020B0600070205080204" pitchFamily="34" charset="-128"/>
            </a:endParaRPr>
          </a:p>
          <a:p>
            <a:pPr lvl="2" eaLnBrk="1" hangingPunct="1">
              <a:lnSpc>
                <a:spcPct val="95000"/>
              </a:lnSpc>
              <a:spcBef>
                <a:spcPct val="0"/>
              </a:spcBef>
            </a:pPr>
            <a:r>
              <a:rPr lang="en-US" altLang="zh-CN" smtClean="0">
                <a:ea typeface="MS PGothic" panose="020B0600070205080204" pitchFamily="34" charset="-128"/>
              </a:rPr>
              <a:t>Possibly returning a data value of a different type than that referenced</a:t>
            </a:r>
            <a:endParaRPr lang="en-US" altLang="zh-CN" smtClean="0">
              <a:ea typeface="MS PGothic" panose="020B0600070205080204" pitchFamily="34" charset="-128"/>
            </a:endParaRPr>
          </a:p>
          <a:p>
            <a:pPr lvl="2" eaLnBrk="1" hangingPunct="1">
              <a:lnSpc>
                <a:spcPct val="95000"/>
              </a:lnSpc>
              <a:spcBef>
                <a:spcPct val="0"/>
              </a:spcBef>
            </a:pPr>
            <a:r>
              <a:rPr lang="en-US" altLang="zh-CN" smtClean="0">
                <a:ea typeface="MS PGothic" panose="020B0600070205080204" pitchFamily="34" charset="-128"/>
              </a:rPr>
              <a:t>Possibly expecting one or more arguments</a:t>
            </a:r>
            <a:endParaRPr lang="en-US" altLang="zh-CN" smtClean="0">
              <a:ea typeface="MS PGothic" panose="020B0600070205080204" pitchFamily="34" charset="-128"/>
            </a:endParaRPr>
          </a:p>
          <a:p>
            <a:pPr lvl="2" eaLnBrk="1" hangingPunct="1">
              <a:lnSpc>
                <a:spcPct val="95000"/>
              </a:lnSpc>
              <a:spcBef>
                <a:spcPct val="0"/>
              </a:spcBef>
            </a:pPr>
            <a:r>
              <a:rPr lang="en-US" altLang="zh-CN" smtClean="0">
                <a:ea typeface="MS PGothic" panose="020B0600070205080204" pitchFamily="34" charset="-128"/>
              </a:rPr>
              <a:t>Can be used in </a:t>
            </a:r>
            <a:r>
              <a:rPr lang="en-US" altLang="zh-CN" smtClean="0">
                <a:latin typeface="Courier New" panose="02070309020205020404" pitchFamily="49" charset="0"/>
                <a:ea typeface="MS PGothic" panose="020B0600070205080204" pitchFamily="34" charset="-128"/>
              </a:rPr>
              <a:t>SELECT</a:t>
            </a:r>
            <a:r>
              <a:rPr lang="en-US" altLang="zh-CN" smtClean="0">
                <a:ea typeface="MS PGothic" panose="020B0600070205080204" pitchFamily="34" charset="-128"/>
              </a:rPr>
              <a:t>, </a:t>
            </a:r>
            <a:r>
              <a:rPr lang="en-US" altLang="zh-CN" smtClean="0">
                <a:latin typeface="Courier New" panose="02070309020205020404" pitchFamily="49" charset="0"/>
                <a:ea typeface="MS PGothic" panose="020B0600070205080204" pitchFamily="34" charset="-128"/>
              </a:rPr>
              <a:t>WHERE</a:t>
            </a:r>
            <a:r>
              <a:rPr lang="en-US" altLang="zh-CN" smtClean="0">
                <a:ea typeface="MS PGothic" panose="020B0600070205080204" pitchFamily="34" charset="-128"/>
              </a:rPr>
              <a:t>, and </a:t>
            </a:r>
            <a:r>
              <a:rPr lang="en-US" altLang="zh-CN" smtClean="0">
                <a:latin typeface="Courier New" panose="02070309020205020404" pitchFamily="49" charset="0"/>
                <a:ea typeface="MS PGothic" panose="020B0600070205080204" pitchFamily="34" charset="-128"/>
              </a:rPr>
              <a:t>ORDER BY</a:t>
            </a:r>
            <a:r>
              <a:rPr lang="en-US" altLang="zh-CN" smtClean="0">
                <a:ea typeface="MS PGothic" panose="020B0600070205080204" pitchFamily="34" charset="-128"/>
              </a:rPr>
              <a:t> clauses; can be nested</a:t>
            </a:r>
            <a:endParaRPr lang="en-US" altLang="zh-CN" smtClean="0">
              <a:ea typeface="MS PGothic" panose="020B0600070205080204" pitchFamily="34" charset="-128"/>
            </a:endParaRPr>
          </a:p>
          <a:p>
            <a:pPr lvl="1" eaLnBrk="1" hangingPunct="1">
              <a:lnSpc>
                <a:spcPct val="95000"/>
              </a:lnSpc>
              <a:spcBef>
                <a:spcPct val="0"/>
              </a:spcBef>
            </a:pPr>
            <a:r>
              <a:rPr lang="en-US" altLang="zh-CN" smtClean="0">
                <a:ea typeface="MS PGothic" panose="020B0600070205080204" pitchFamily="34" charset="-128"/>
              </a:rPr>
              <a:t>In the syntax:</a:t>
            </a:r>
            <a:endParaRPr lang="en-US" altLang="zh-CN" smtClean="0">
              <a:ea typeface="MS PGothic" panose="020B0600070205080204" pitchFamily="34" charset="-128"/>
            </a:endParaRPr>
          </a:p>
          <a:p>
            <a:pPr algn="just" eaLnBrk="1" hangingPunct="1">
              <a:lnSpc>
                <a:spcPct val="95000"/>
              </a:lnSpc>
              <a:spcBef>
                <a:spcPct val="0"/>
              </a:spcBef>
            </a:pPr>
            <a:r>
              <a:rPr lang="en-US" altLang="zh-CN" b="1" i="1" smtClean="0">
                <a:latin typeface="Times" panose="02020603050405020304" pitchFamily="18" charset="0"/>
                <a:ea typeface="MS PGothic" panose="020B0600070205080204" pitchFamily="34" charset="-128"/>
              </a:rPr>
              <a:t>	</a:t>
            </a:r>
            <a:r>
              <a:rPr lang="en-US" altLang="zh-CN" b="1" i="1" smtClean="0">
                <a:latin typeface="Courier New" panose="02070309020205020404" pitchFamily="49" charset="0"/>
                <a:ea typeface="MS PGothic" panose="020B0600070205080204" pitchFamily="34" charset="-128"/>
              </a:rPr>
              <a:t>function_name</a:t>
            </a:r>
            <a:r>
              <a:rPr lang="en-US" altLang="zh-CN" b="1" smtClean="0">
                <a:latin typeface="Times" panose="02020603050405020304" pitchFamily="18" charset="0"/>
                <a:ea typeface="MS PGothic" panose="020B0600070205080204" pitchFamily="34" charset="-128"/>
              </a:rPr>
              <a:t>	is the name of the function.</a:t>
            </a:r>
            <a:endParaRPr lang="en-US" altLang="zh-CN" b="1" smtClean="0">
              <a:latin typeface="Times" panose="02020603050405020304" pitchFamily="18" charset="0"/>
              <a:ea typeface="MS PGothic" panose="020B0600070205080204" pitchFamily="34" charset="-128"/>
            </a:endParaRPr>
          </a:p>
          <a:p>
            <a:pPr algn="just" eaLnBrk="1" hangingPunct="1">
              <a:lnSpc>
                <a:spcPct val="95000"/>
              </a:lnSpc>
              <a:spcBef>
                <a:spcPct val="0"/>
              </a:spcBef>
            </a:pPr>
            <a:r>
              <a:rPr lang="en-US" altLang="zh-CN" b="1" i="1" smtClean="0">
                <a:latin typeface="Times" panose="02020603050405020304" pitchFamily="18" charset="0"/>
                <a:ea typeface="MS PGothic" panose="020B0600070205080204" pitchFamily="34" charset="-128"/>
              </a:rPr>
              <a:t>	</a:t>
            </a:r>
            <a:r>
              <a:rPr lang="en-US" altLang="zh-CN" b="1" i="1" smtClean="0">
                <a:latin typeface="Courier New" panose="02070309020205020404" pitchFamily="49" charset="0"/>
                <a:ea typeface="MS PGothic" panose="020B0600070205080204" pitchFamily="34" charset="-128"/>
              </a:rPr>
              <a:t>arg1, arg2</a:t>
            </a:r>
            <a:r>
              <a:rPr lang="en-US" altLang="zh-CN" b="1" i="1" smtClean="0">
                <a:latin typeface="Times" panose="02020603050405020304" pitchFamily="18" charset="0"/>
                <a:ea typeface="MS PGothic" panose="020B0600070205080204" pitchFamily="34" charset="-128"/>
              </a:rPr>
              <a:t>	</a:t>
            </a:r>
            <a:r>
              <a:rPr lang="en-US" altLang="zh-CN" b="1" smtClean="0">
                <a:latin typeface="Times" panose="02020603050405020304" pitchFamily="18" charset="0"/>
                <a:ea typeface="MS PGothic" panose="020B0600070205080204" pitchFamily="34" charset="-128"/>
              </a:rPr>
              <a:t>is any argument to be used by the function. This can be represented by a 				column name or expression.</a:t>
            </a:r>
            <a:endParaRPr lang="en-US" altLang="zh-CN" b="1" smtClean="0">
              <a:latin typeface="Times" panose="02020603050405020304" pitchFamily="18" charset="0"/>
              <a:ea typeface="MS PGothic" panose="020B0600070205080204" pitchFamily="34" charset="-128"/>
            </a:endParaRPr>
          </a:p>
        </p:txBody>
      </p:sp>
      <p:sp>
        <p:nvSpPr>
          <p:cNvPr id="141315"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defTabSz="403225" eaLnBrk="1" hangingPunct="1">
              <a:spcBef>
                <a:spcPct val="0"/>
              </a:spcBef>
              <a:tabLst>
                <a:tab pos="233045" algn="l"/>
              </a:tabLst>
            </a:pPr>
            <a:r>
              <a:rPr lang="en-US" altLang="zh-CN" smtClean="0">
                <a:ea typeface="MS PGothic" panose="020B0600070205080204" pitchFamily="34" charset="-128"/>
              </a:rPr>
              <a:t>Case Manipulation Functions</a:t>
            </a:r>
            <a:endParaRPr lang="en-US" altLang="zh-CN" smtClean="0">
              <a:ea typeface="MS PGothic" panose="020B0600070205080204" pitchFamily="34" charset="-128"/>
            </a:endParaRPr>
          </a:p>
          <a:p>
            <a:pPr marL="119380" lvl="1" defTabSz="403225" eaLnBrk="1" hangingPunct="1">
              <a:spcBef>
                <a:spcPct val="0"/>
              </a:spcBef>
              <a:tabLst>
                <a:tab pos="233045" algn="l"/>
              </a:tabLst>
            </a:pPr>
            <a:r>
              <a:rPr lang="en-US" altLang="zh-CN" smtClean="0">
                <a:solidFill>
                  <a:srgbClr val="FC0128"/>
                </a:solidFill>
                <a:latin typeface="Courier New" panose="02070309020205020404" pitchFamily="49" charset="0"/>
                <a:ea typeface="MS PGothic" panose="020B0600070205080204" pitchFamily="34" charset="-128"/>
              </a:rPr>
              <a:t>LOWER</a:t>
            </a:r>
            <a:r>
              <a:rPr lang="en-US" altLang="zh-CN" smtClean="0">
                <a:solidFill>
                  <a:srgbClr val="FC0128"/>
                </a:solidFill>
                <a:ea typeface="MS PGothic" panose="020B0600070205080204" pitchFamily="34" charset="-128"/>
              </a:rPr>
              <a:t>,</a:t>
            </a:r>
            <a:r>
              <a:rPr lang="en-US" altLang="zh-CN" smtClean="0">
                <a:ea typeface="MS PGothic" panose="020B0600070205080204" pitchFamily="34" charset="-128"/>
              </a:rPr>
              <a:t> </a:t>
            </a:r>
            <a:r>
              <a:rPr lang="en-US" altLang="zh-CN" smtClean="0">
                <a:solidFill>
                  <a:srgbClr val="FC0128"/>
                </a:solidFill>
                <a:latin typeface="Courier New" panose="02070309020205020404" pitchFamily="49" charset="0"/>
                <a:ea typeface="MS PGothic" panose="020B0600070205080204" pitchFamily="34" charset="-128"/>
              </a:rPr>
              <a:t>UPPER</a:t>
            </a:r>
            <a:r>
              <a:rPr lang="en-US" altLang="zh-CN" smtClean="0">
                <a:solidFill>
                  <a:srgbClr val="FC0128"/>
                </a:solidFill>
                <a:ea typeface="MS PGothic" panose="020B0600070205080204" pitchFamily="34" charset="-128"/>
              </a:rPr>
              <a:t>,</a:t>
            </a:r>
            <a:r>
              <a:rPr lang="en-US" altLang="zh-CN" smtClean="0">
                <a:ea typeface="MS PGothic" panose="020B0600070205080204" pitchFamily="34" charset="-128"/>
              </a:rPr>
              <a:t> and </a:t>
            </a:r>
            <a:r>
              <a:rPr lang="en-US" altLang="zh-CN" smtClean="0">
                <a:solidFill>
                  <a:srgbClr val="FC0128"/>
                </a:solidFill>
                <a:latin typeface="Courier New" panose="02070309020205020404" pitchFamily="49" charset="0"/>
                <a:ea typeface="MS PGothic" panose="020B0600070205080204" pitchFamily="34" charset="-128"/>
              </a:rPr>
              <a:t>INITCAP</a:t>
            </a:r>
            <a:r>
              <a:rPr lang="en-US" altLang="zh-CN" smtClean="0">
                <a:solidFill>
                  <a:srgbClr val="FC0128"/>
                </a:solidFill>
                <a:ea typeface="MS PGothic" panose="020B0600070205080204" pitchFamily="34" charset="-128"/>
              </a:rPr>
              <a:t> </a:t>
            </a:r>
            <a:r>
              <a:rPr lang="en-US" altLang="zh-CN" smtClean="0">
                <a:ea typeface="MS PGothic" panose="020B0600070205080204" pitchFamily="34" charset="-128"/>
              </a:rPr>
              <a:t>are the three case-conversion functions.</a:t>
            </a:r>
            <a:endParaRPr lang="en-US" altLang="zh-CN" smtClean="0">
              <a:ea typeface="MS PGothic" panose="020B0600070205080204" pitchFamily="34" charset="-128"/>
            </a:endParaRPr>
          </a:p>
          <a:p>
            <a:pPr marL="452755" lvl="2" indent="-215900" defTabSz="403225" eaLnBrk="1" hangingPunct="1">
              <a:spcBef>
                <a:spcPct val="0"/>
              </a:spcBef>
              <a:tabLst>
                <a:tab pos="233045" algn="l"/>
              </a:tabLst>
            </a:pPr>
            <a:r>
              <a:rPr lang="en-US" altLang="zh-CN" smtClean="0">
                <a:latin typeface="Courier New" panose="02070309020205020404" pitchFamily="49" charset="0"/>
                <a:ea typeface="MS PGothic" panose="020B0600070205080204" pitchFamily="34" charset="-128"/>
              </a:rPr>
              <a:t>LOWER</a:t>
            </a:r>
            <a:r>
              <a:rPr lang="en-US" altLang="zh-CN" smtClean="0">
                <a:latin typeface="Symbol" panose="05050102010706020507" pitchFamily="18" charset="2"/>
                <a:ea typeface="MS PGothic" panose="020B0600070205080204" pitchFamily="34" charset="-128"/>
              </a:rPr>
              <a:t>: </a:t>
            </a:r>
            <a:r>
              <a:rPr lang="en-US" altLang="zh-CN" smtClean="0">
                <a:ea typeface="MS PGothic" panose="020B0600070205080204" pitchFamily="34" charset="-128"/>
              </a:rPr>
              <a:t>Converts mixed case or uppercase character strings to lowercase</a:t>
            </a:r>
            <a:endParaRPr lang="en-US" altLang="zh-CN" smtClean="0">
              <a:ea typeface="MS PGothic" panose="020B0600070205080204" pitchFamily="34" charset="-128"/>
            </a:endParaRPr>
          </a:p>
          <a:p>
            <a:pPr marL="452755" lvl="2" indent="-215900" defTabSz="403225" eaLnBrk="1" hangingPunct="1">
              <a:spcBef>
                <a:spcPct val="0"/>
              </a:spcBef>
              <a:tabLst>
                <a:tab pos="233045" algn="l"/>
              </a:tabLst>
            </a:pPr>
            <a:r>
              <a:rPr lang="en-US" altLang="zh-CN" smtClean="0">
                <a:latin typeface="Courier New" panose="02070309020205020404" pitchFamily="49" charset="0"/>
                <a:ea typeface="MS PGothic" panose="020B0600070205080204" pitchFamily="34" charset="-128"/>
              </a:rPr>
              <a:t>UPPER</a:t>
            </a:r>
            <a:r>
              <a:rPr lang="en-US" altLang="zh-CN" smtClean="0">
                <a:latin typeface="Symbol" panose="05050102010706020507" pitchFamily="18" charset="2"/>
                <a:ea typeface="MS PGothic" panose="020B0600070205080204" pitchFamily="34" charset="-128"/>
              </a:rPr>
              <a:t>: </a:t>
            </a:r>
            <a:r>
              <a:rPr lang="en-US" altLang="zh-CN" smtClean="0">
                <a:ea typeface="MS PGothic" panose="020B0600070205080204" pitchFamily="34" charset="-128"/>
              </a:rPr>
              <a:t>Converts mixed case or lowercase character strings to uppercase</a:t>
            </a:r>
            <a:endParaRPr lang="en-US" altLang="zh-CN" smtClean="0">
              <a:ea typeface="MS PGothic" panose="020B0600070205080204" pitchFamily="34" charset="-128"/>
            </a:endParaRPr>
          </a:p>
          <a:p>
            <a:pPr marL="452755" lvl="2" indent="-215900" defTabSz="403225" eaLnBrk="1" hangingPunct="1">
              <a:spcBef>
                <a:spcPct val="0"/>
              </a:spcBef>
              <a:tabLst>
                <a:tab pos="233045" algn="l"/>
              </a:tabLst>
            </a:pPr>
            <a:r>
              <a:rPr lang="en-US" altLang="zh-CN" smtClean="0">
                <a:latin typeface="Courier New" panose="02070309020205020404" pitchFamily="49" charset="0"/>
                <a:ea typeface="MS PGothic" panose="020B0600070205080204" pitchFamily="34" charset="-128"/>
              </a:rPr>
              <a:t>INITCAP</a:t>
            </a:r>
            <a:r>
              <a:rPr lang="en-US" altLang="zh-CN" smtClean="0">
                <a:latin typeface="Symbol" panose="05050102010706020507" pitchFamily="18" charset="2"/>
                <a:ea typeface="MS PGothic" panose="020B0600070205080204" pitchFamily="34" charset="-128"/>
              </a:rPr>
              <a:t>: </a:t>
            </a:r>
            <a:r>
              <a:rPr lang="en-US" altLang="zh-CN" smtClean="0">
                <a:ea typeface="MS PGothic" panose="020B0600070205080204" pitchFamily="34" charset="-128"/>
              </a:rPr>
              <a:t>Converts the first letter of each word to uppercase and remaining letters to lowercase</a:t>
            </a:r>
            <a:endParaRPr lang="en-US" altLang="zh-CN" smtClean="0">
              <a:ea typeface="MS PGothic" panose="020B0600070205080204" pitchFamily="34" charset="-128"/>
            </a:endParaRPr>
          </a:p>
          <a:p>
            <a:pPr marL="452755" lvl="2" indent="-215900" defTabSz="403225" eaLnBrk="1" hangingPunct="1">
              <a:spcBef>
                <a:spcPct val="0"/>
              </a:spcBef>
              <a:tabLst>
                <a:tab pos="233045" algn="l"/>
              </a:tabLst>
            </a:pPr>
            <a:endParaRPr lang="en-US" altLang="zh-CN" smtClean="0">
              <a:ea typeface="MS PGothic" panose="020B0600070205080204" pitchFamily="34" charset="-128"/>
            </a:endParaRPr>
          </a:p>
          <a:p>
            <a:pPr defTabSz="403225" eaLnBrk="1" hangingPunct="1">
              <a:spcBef>
                <a:spcPct val="0"/>
              </a:spcBef>
              <a:tabLst>
                <a:tab pos="233045" algn="l"/>
              </a:tabLst>
            </a:pPr>
            <a:r>
              <a:rPr lang="en-US" altLang="zh-CN" b="1" smtClean="0">
                <a:latin typeface="Courier New" panose="02070309020205020404" pitchFamily="49" charset="0"/>
                <a:ea typeface="MS PGothic" panose="020B0600070205080204" pitchFamily="34" charset="-128"/>
              </a:rPr>
              <a:t>       SELECT 'The job id for '||UPPER(last_name)||' is '</a:t>
            </a:r>
            <a:endParaRPr lang="en-US" altLang="zh-CN" b="1" smtClean="0">
              <a:latin typeface="Courier New" panose="02070309020205020404" pitchFamily="49" charset="0"/>
              <a:ea typeface="MS PGothic" panose="020B0600070205080204" pitchFamily="34" charset="-128"/>
            </a:endParaRPr>
          </a:p>
          <a:p>
            <a:pPr defTabSz="403225" eaLnBrk="1" hangingPunct="1">
              <a:spcBef>
                <a:spcPct val="0"/>
              </a:spcBef>
              <a:tabLst>
                <a:tab pos="233045" algn="l"/>
              </a:tabLst>
            </a:pPr>
            <a:r>
              <a:rPr lang="en-US" altLang="zh-CN" b="1" smtClean="0">
                <a:latin typeface="Courier New" panose="02070309020205020404" pitchFamily="49" charset="0"/>
                <a:ea typeface="MS PGothic" panose="020B0600070205080204" pitchFamily="34" charset="-128"/>
              </a:rPr>
              <a:t>               ||LOWER(job_id) AS "EMPLOYEE DETAILS"</a:t>
            </a:r>
            <a:endParaRPr lang="en-US" altLang="zh-CN" b="1" smtClean="0">
              <a:latin typeface="Courier New" panose="02070309020205020404" pitchFamily="49" charset="0"/>
              <a:ea typeface="MS PGothic" panose="020B0600070205080204" pitchFamily="34" charset="-128"/>
            </a:endParaRPr>
          </a:p>
          <a:p>
            <a:pPr defTabSz="403225" eaLnBrk="1" hangingPunct="1">
              <a:spcBef>
                <a:spcPct val="0"/>
              </a:spcBef>
              <a:tabLst>
                <a:tab pos="233045" algn="l"/>
              </a:tabLst>
            </a:pPr>
            <a:r>
              <a:rPr lang="en-US" altLang="zh-CN" b="1" smtClean="0">
                <a:latin typeface="Courier New" panose="02070309020205020404" pitchFamily="49" charset="0"/>
                <a:ea typeface="MS PGothic" panose="020B0600070205080204" pitchFamily="34" charset="-128"/>
              </a:rPr>
              <a:t>       FROM   employees;</a:t>
            </a:r>
            <a:endParaRPr lang="en-US" altLang="zh-CN" b="1" smtClean="0">
              <a:latin typeface="Courier New" panose="02070309020205020404" pitchFamily="49" charset="0"/>
              <a:ea typeface="MS PGothic" panose="020B0600070205080204" pitchFamily="34" charset="-128"/>
            </a:endParaRPr>
          </a:p>
        </p:txBody>
      </p:sp>
      <p:sp>
        <p:nvSpPr>
          <p:cNvPr id="142339"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pic>
        <p:nvPicPr>
          <p:cNvPr id="142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950" y="6608763"/>
            <a:ext cx="5414963"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8" y="7620000"/>
            <a:ext cx="5622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2" name="Text Box 6"/>
          <p:cNvSpPr txBox="1">
            <a:spLocks noChangeArrowheads="1"/>
          </p:cNvSpPr>
          <p:nvPr/>
        </p:nvSpPr>
        <p:spPr bwMode="auto">
          <a:xfrm>
            <a:off x="892175" y="7286625"/>
            <a:ext cx="3492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5" tIns="12155" rIns="12155" bIns="12155">
            <a:spAutoFit/>
          </a:bodyPr>
          <a:lstStyle>
            <a:lvl1pPr defTabSz="787400">
              <a:defRPr>
                <a:solidFill>
                  <a:schemeClr val="tx1"/>
                </a:solidFill>
                <a:latin typeface="Arial" panose="020B0604020202020204" pitchFamily="34" charset="0"/>
                <a:ea typeface="宋体" panose="02010600030101010101" pitchFamily="2" charset="-122"/>
              </a:defRPr>
            </a:lvl1pPr>
            <a:lvl2pPr marL="742950" indent="-285750" defTabSz="787400">
              <a:defRPr>
                <a:solidFill>
                  <a:schemeClr val="tx1"/>
                </a:solidFill>
                <a:latin typeface="Arial" panose="020B0604020202020204" pitchFamily="34" charset="0"/>
                <a:ea typeface="宋体" panose="02010600030101010101" pitchFamily="2" charset="-122"/>
              </a:defRPr>
            </a:lvl2pPr>
            <a:lvl3pPr marL="1143000" indent="-228600" defTabSz="787400">
              <a:defRPr>
                <a:solidFill>
                  <a:schemeClr val="tx1"/>
                </a:solidFill>
                <a:latin typeface="Arial" panose="020B0604020202020204" pitchFamily="34" charset="0"/>
                <a:ea typeface="宋体" panose="02010600030101010101" pitchFamily="2" charset="-122"/>
              </a:defRPr>
            </a:lvl3pPr>
            <a:lvl4pPr marL="1600200" indent="-228600" defTabSz="787400">
              <a:defRPr>
                <a:solidFill>
                  <a:schemeClr val="tx1"/>
                </a:solidFill>
                <a:latin typeface="Arial" panose="020B0604020202020204" pitchFamily="34" charset="0"/>
                <a:ea typeface="宋体" panose="02010600030101010101" pitchFamily="2" charset="-122"/>
              </a:defRPr>
            </a:lvl4pPr>
            <a:lvl5pPr marL="2057400" indent="-228600" defTabSz="787400">
              <a:defRPr>
                <a:solidFill>
                  <a:schemeClr val="tx1"/>
                </a:solidFill>
                <a:latin typeface="Arial" panose="020B0604020202020204" pitchFamily="34" charset="0"/>
                <a:ea typeface="宋体" panose="02010600030101010101" pitchFamily="2" charset="-122"/>
              </a:defRPr>
            </a:lvl5pPr>
            <a:lvl6pPr marL="25146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ja-JP" altLang="en-US" sz="2300" b="1">
                <a:ea typeface="MS PGothic" panose="020B0600070205080204" pitchFamily="34" charset="-128"/>
              </a:rPr>
              <a:t>…</a:t>
            </a:r>
            <a:endParaRPr lang="ja-JP" altLang="en-US" sz="2300" b="1">
              <a:ea typeface="MS PGothic" panose="020B0600070205080204" pitchFamily="34" charset="-128"/>
            </a:endParaRPr>
          </a:p>
        </p:txBody>
      </p:sp>
    </p:spTree>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defTabSz="403225" eaLnBrk="1" hangingPunct="1">
              <a:spcBef>
                <a:spcPct val="0"/>
              </a:spcBef>
            </a:pPr>
            <a:r>
              <a:rPr lang="en-US" altLang="zh-CN" smtClean="0">
                <a:ea typeface="MS PGothic" panose="020B0600070205080204" pitchFamily="34" charset="-128"/>
              </a:rPr>
              <a:t>Character Manipulation Functions</a:t>
            </a:r>
            <a:endParaRPr lang="en-US" altLang="zh-CN" smtClean="0">
              <a:ea typeface="MS PGothic" panose="020B0600070205080204" pitchFamily="34" charset="-128"/>
            </a:endParaRPr>
          </a:p>
          <a:p>
            <a:pPr marL="119380" lvl="1" defTabSz="403225" eaLnBrk="1" hangingPunct="1">
              <a:spcBef>
                <a:spcPct val="0"/>
              </a:spcBef>
            </a:pPr>
            <a:r>
              <a:rPr lang="en-US" altLang="zh-CN" smtClean="0">
                <a:solidFill>
                  <a:srgbClr val="FC0128"/>
                </a:solidFill>
                <a:latin typeface="Courier New" panose="02070309020205020404" pitchFamily="49" charset="0"/>
                <a:ea typeface="MS PGothic" panose="020B0600070205080204" pitchFamily="34" charset="-128"/>
              </a:rPr>
              <a:t>CONCAT</a:t>
            </a:r>
            <a:r>
              <a:rPr lang="en-US" altLang="zh-CN" smtClean="0">
                <a:solidFill>
                  <a:srgbClr val="FC0128"/>
                </a:solidFill>
                <a:ea typeface="MS PGothic" panose="020B0600070205080204" pitchFamily="34" charset="-128"/>
              </a:rPr>
              <a:t>,</a:t>
            </a:r>
            <a:r>
              <a:rPr lang="en-US" altLang="zh-CN" smtClean="0">
                <a:ea typeface="MS PGothic" panose="020B0600070205080204" pitchFamily="34" charset="-128"/>
              </a:rPr>
              <a:t> </a:t>
            </a:r>
            <a:r>
              <a:rPr lang="en-US" altLang="zh-CN" smtClean="0">
                <a:solidFill>
                  <a:srgbClr val="FC0128"/>
                </a:solidFill>
                <a:latin typeface="Courier New" panose="02070309020205020404" pitchFamily="49" charset="0"/>
                <a:ea typeface="MS PGothic" panose="020B0600070205080204" pitchFamily="34" charset="-128"/>
              </a:rPr>
              <a:t>SUBSTR</a:t>
            </a:r>
            <a:r>
              <a:rPr lang="en-US" altLang="zh-CN" smtClean="0">
                <a:solidFill>
                  <a:srgbClr val="FC0128"/>
                </a:solidFill>
                <a:ea typeface="MS PGothic" panose="020B0600070205080204" pitchFamily="34" charset="-128"/>
              </a:rPr>
              <a:t>, </a:t>
            </a:r>
            <a:r>
              <a:rPr lang="en-US" altLang="zh-CN" smtClean="0">
                <a:solidFill>
                  <a:srgbClr val="FC0128"/>
                </a:solidFill>
                <a:latin typeface="Courier New" panose="02070309020205020404" pitchFamily="49" charset="0"/>
                <a:ea typeface="MS PGothic" panose="020B0600070205080204" pitchFamily="34" charset="-128"/>
              </a:rPr>
              <a:t>LENGTH</a:t>
            </a:r>
            <a:r>
              <a:rPr lang="en-US" altLang="zh-CN" smtClean="0">
                <a:solidFill>
                  <a:srgbClr val="FC0128"/>
                </a:solidFill>
                <a:ea typeface="MS PGothic" panose="020B0600070205080204" pitchFamily="34" charset="-128"/>
              </a:rPr>
              <a:t>, </a:t>
            </a:r>
            <a:r>
              <a:rPr lang="en-US" altLang="zh-CN" smtClean="0">
                <a:solidFill>
                  <a:srgbClr val="FC0128"/>
                </a:solidFill>
                <a:latin typeface="Courier New" panose="02070309020205020404" pitchFamily="49" charset="0"/>
                <a:ea typeface="MS PGothic" panose="020B0600070205080204" pitchFamily="34" charset="-128"/>
              </a:rPr>
              <a:t>INSTR</a:t>
            </a:r>
            <a:r>
              <a:rPr lang="en-US" altLang="zh-CN" smtClean="0">
                <a:solidFill>
                  <a:srgbClr val="FC0128"/>
                </a:solidFill>
                <a:ea typeface="MS PGothic" panose="020B0600070205080204" pitchFamily="34" charset="-128"/>
              </a:rPr>
              <a:t>, </a:t>
            </a:r>
            <a:r>
              <a:rPr lang="en-US" altLang="zh-CN" smtClean="0">
                <a:solidFill>
                  <a:srgbClr val="FC0128"/>
                </a:solidFill>
                <a:latin typeface="Courier New" panose="02070309020205020404" pitchFamily="49" charset="0"/>
                <a:ea typeface="MS PGothic" panose="020B0600070205080204" pitchFamily="34" charset="-128"/>
              </a:rPr>
              <a:t>LPAD</a:t>
            </a:r>
            <a:r>
              <a:rPr lang="en-US" altLang="zh-CN" smtClean="0">
                <a:solidFill>
                  <a:srgbClr val="FC0128"/>
                </a:solidFill>
                <a:ea typeface="MS PGothic" panose="020B0600070205080204" pitchFamily="34" charset="-128"/>
              </a:rPr>
              <a:t>,</a:t>
            </a:r>
            <a:r>
              <a:rPr lang="en-US" altLang="zh-CN" smtClean="0">
                <a:ea typeface="MS PGothic" panose="020B0600070205080204" pitchFamily="34" charset="-128"/>
              </a:rPr>
              <a:t> </a:t>
            </a:r>
            <a:r>
              <a:rPr lang="en-US" altLang="zh-CN" smtClean="0">
                <a:latin typeface="Courier New" panose="02070309020205020404" pitchFamily="49" charset="0"/>
                <a:ea typeface="MS PGothic" panose="020B0600070205080204" pitchFamily="34" charset="-128"/>
              </a:rPr>
              <a:t>RPAD</a:t>
            </a:r>
            <a:r>
              <a:rPr lang="en-US" altLang="zh-CN" smtClean="0">
                <a:ea typeface="MS PGothic" panose="020B0600070205080204" pitchFamily="34" charset="-128"/>
              </a:rPr>
              <a:t>, and</a:t>
            </a:r>
            <a:r>
              <a:rPr lang="en-US" altLang="zh-CN" smtClean="0">
                <a:solidFill>
                  <a:srgbClr val="FC0128"/>
                </a:solidFill>
                <a:ea typeface="MS PGothic" panose="020B0600070205080204" pitchFamily="34" charset="-128"/>
              </a:rPr>
              <a:t> </a:t>
            </a:r>
            <a:r>
              <a:rPr lang="en-US" altLang="zh-CN" smtClean="0">
                <a:solidFill>
                  <a:srgbClr val="FC0128"/>
                </a:solidFill>
                <a:latin typeface="Courier New" panose="02070309020205020404" pitchFamily="49" charset="0"/>
                <a:ea typeface="MS PGothic" panose="020B0600070205080204" pitchFamily="34" charset="-128"/>
              </a:rPr>
              <a:t>TRIM</a:t>
            </a:r>
            <a:r>
              <a:rPr lang="en-US" altLang="zh-CN" smtClean="0">
                <a:ea typeface="MS PGothic" panose="020B0600070205080204" pitchFamily="34" charset="-128"/>
              </a:rPr>
              <a:t> are the character manipulation functions covered in this lesson.</a:t>
            </a:r>
            <a:endParaRPr lang="en-US" altLang="zh-CN" smtClean="0">
              <a:ea typeface="MS PGothic" panose="020B0600070205080204" pitchFamily="34" charset="-128"/>
            </a:endParaRPr>
          </a:p>
          <a:p>
            <a:pPr marL="452755" lvl="2" indent="-215900" defTabSz="403225" eaLnBrk="1" hangingPunct="1">
              <a:spcBef>
                <a:spcPct val="0"/>
              </a:spcBef>
            </a:pPr>
            <a:r>
              <a:rPr lang="en-US" altLang="zh-CN" smtClean="0">
                <a:latin typeface="Courier New" panose="02070309020205020404" pitchFamily="49" charset="0"/>
                <a:ea typeface="MS PGothic" panose="020B0600070205080204" pitchFamily="34" charset="-128"/>
              </a:rPr>
              <a:t>CONCAT</a:t>
            </a:r>
            <a:r>
              <a:rPr lang="en-US" altLang="zh-CN" smtClean="0">
                <a:latin typeface="Symbol" panose="05050102010706020507" pitchFamily="18" charset="2"/>
                <a:ea typeface="MS PGothic" panose="020B0600070205080204" pitchFamily="34" charset="-128"/>
              </a:rPr>
              <a:t>: </a:t>
            </a:r>
            <a:r>
              <a:rPr lang="en-US" altLang="zh-CN" smtClean="0">
                <a:ea typeface="MS PGothic" panose="020B0600070205080204" pitchFamily="34" charset="-128"/>
              </a:rPr>
              <a:t>Joins values together (You are limited to using two parameters with </a:t>
            </a:r>
            <a:r>
              <a:rPr lang="en-US" altLang="zh-CN" smtClean="0">
                <a:latin typeface="Courier New" panose="02070309020205020404" pitchFamily="49" charset="0"/>
                <a:ea typeface="MS PGothic" panose="020B0600070205080204" pitchFamily="34" charset="-128"/>
              </a:rPr>
              <a:t>CONCAT.)</a:t>
            </a:r>
            <a:endParaRPr lang="en-US" altLang="zh-CN" smtClean="0">
              <a:ea typeface="MS PGothic" panose="020B0600070205080204" pitchFamily="34" charset="-128"/>
            </a:endParaRPr>
          </a:p>
          <a:p>
            <a:pPr marL="452755" lvl="2" indent="-215900" defTabSz="403225" eaLnBrk="1" hangingPunct="1">
              <a:spcBef>
                <a:spcPct val="0"/>
              </a:spcBef>
            </a:pPr>
            <a:r>
              <a:rPr lang="en-US" altLang="zh-CN" smtClean="0">
                <a:latin typeface="Courier New" panose="02070309020205020404" pitchFamily="49" charset="0"/>
                <a:ea typeface="MS PGothic" panose="020B0600070205080204" pitchFamily="34" charset="-128"/>
              </a:rPr>
              <a:t>SUBSTR</a:t>
            </a:r>
            <a:r>
              <a:rPr lang="en-US" altLang="zh-CN" smtClean="0">
                <a:latin typeface="Symbol" panose="05050102010706020507" pitchFamily="18" charset="2"/>
                <a:ea typeface="MS PGothic" panose="020B0600070205080204" pitchFamily="34" charset="-128"/>
              </a:rPr>
              <a:t>: </a:t>
            </a:r>
            <a:r>
              <a:rPr lang="en-US" altLang="zh-CN" smtClean="0">
                <a:ea typeface="MS PGothic" panose="020B0600070205080204" pitchFamily="34" charset="-128"/>
              </a:rPr>
              <a:t>Extracts a string of determined length</a:t>
            </a:r>
            <a:endParaRPr lang="en-US" altLang="zh-CN" smtClean="0">
              <a:ea typeface="MS PGothic" panose="020B0600070205080204" pitchFamily="34" charset="-128"/>
            </a:endParaRPr>
          </a:p>
          <a:p>
            <a:pPr marL="452755" lvl="2" indent="-215900" defTabSz="403225" eaLnBrk="1" hangingPunct="1">
              <a:spcBef>
                <a:spcPct val="0"/>
              </a:spcBef>
            </a:pPr>
            <a:r>
              <a:rPr lang="en-US" altLang="zh-CN" smtClean="0">
                <a:latin typeface="Courier New" panose="02070309020205020404" pitchFamily="49" charset="0"/>
                <a:ea typeface="MS PGothic" panose="020B0600070205080204" pitchFamily="34" charset="-128"/>
              </a:rPr>
              <a:t>LENGTH</a:t>
            </a:r>
            <a:r>
              <a:rPr lang="en-US" altLang="zh-CN" smtClean="0">
                <a:latin typeface="Symbol" panose="05050102010706020507" pitchFamily="18" charset="2"/>
                <a:ea typeface="MS PGothic" panose="020B0600070205080204" pitchFamily="34" charset="-128"/>
              </a:rPr>
              <a:t>: </a:t>
            </a:r>
            <a:r>
              <a:rPr lang="en-US" altLang="zh-CN" smtClean="0">
                <a:ea typeface="MS PGothic" panose="020B0600070205080204" pitchFamily="34" charset="-128"/>
              </a:rPr>
              <a:t>Shows the length of a string as a numeric value</a:t>
            </a:r>
            <a:endParaRPr lang="en-US" altLang="zh-CN" smtClean="0">
              <a:ea typeface="MS PGothic" panose="020B0600070205080204" pitchFamily="34" charset="-128"/>
            </a:endParaRPr>
          </a:p>
          <a:p>
            <a:pPr marL="452755" lvl="2" indent="-215900" defTabSz="403225" eaLnBrk="1" hangingPunct="1">
              <a:spcBef>
                <a:spcPct val="0"/>
              </a:spcBef>
            </a:pPr>
            <a:r>
              <a:rPr lang="en-US" altLang="zh-CN" smtClean="0">
                <a:latin typeface="Courier New" panose="02070309020205020404" pitchFamily="49" charset="0"/>
                <a:ea typeface="MS PGothic" panose="020B0600070205080204" pitchFamily="34" charset="-128"/>
              </a:rPr>
              <a:t>INSTR</a:t>
            </a:r>
            <a:r>
              <a:rPr lang="en-US" altLang="zh-CN" smtClean="0">
                <a:latin typeface="Symbol" panose="05050102010706020507" pitchFamily="18" charset="2"/>
                <a:ea typeface="MS PGothic" panose="020B0600070205080204" pitchFamily="34" charset="-128"/>
              </a:rPr>
              <a:t>: </a:t>
            </a:r>
            <a:r>
              <a:rPr lang="en-US" altLang="zh-CN" smtClean="0">
                <a:ea typeface="MS PGothic" panose="020B0600070205080204" pitchFamily="34" charset="-128"/>
              </a:rPr>
              <a:t>Finds numeric position of a named character</a:t>
            </a:r>
            <a:endParaRPr lang="en-US" altLang="zh-CN" smtClean="0">
              <a:ea typeface="MS PGothic" panose="020B0600070205080204" pitchFamily="34" charset="-128"/>
            </a:endParaRPr>
          </a:p>
          <a:p>
            <a:pPr marL="452755" lvl="2" indent="-215900" defTabSz="403225" eaLnBrk="1" hangingPunct="1">
              <a:spcBef>
                <a:spcPct val="0"/>
              </a:spcBef>
            </a:pPr>
            <a:r>
              <a:rPr lang="en-US" altLang="zh-CN" smtClean="0">
                <a:latin typeface="Courier New" panose="02070309020205020404" pitchFamily="49" charset="0"/>
                <a:ea typeface="MS PGothic" panose="020B0600070205080204" pitchFamily="34" charset="-128"/>
              </a:rPr>
              <a:t>LPAD</a:t>
            </a:r>
            <a:r>
              <a:rPr lang="en-US" altLang="zh-CN" smtClean="0">
                <a:latin typeface="Symbol" panose="05050102010706020507" pitchFamily="18" charset="2"/>
                <a:ea typeface="MS PGothic" panose="020B0600070205080204" pitchFamily="34" charset="-128"/>
              </a:rPr>
              <a:t>: </a:t>
            </a:r>
            <a:r>
              <a:rPr lang="en-US" altLang="zh-CN" smtClean="0">
                <a:ea typeface="MS PGothic" panose="020B0600070205080204" pitchFamily="34" charset="-128"/>
              </a:rPr>
              <a:t>Pads the character value right-justified</a:t>
            </a:r>
            <a:endParaRPr lang="en-US" altLang="zh-CN" smtClean="0">
              <a:ea typeface="MS PGothic" panose="020B0600070205080204" pitchFamily="34" charset="-128"/>
            </a:endParaRPr>
          </a:p>
          <a:p>
            <a:pPr marL="452755" lvl="2" indent="-215900" defTabSz="403225" eaLnBrk="1" hangingPunct="1">
              <a:spcBef>
                <a:spcPct val="0"/>
              </a:spcBef>
            </a:pPr>
            <a:r>
              <a:rPr lang="en-US" altLang="zh-CN" smtClean="0">
                <a:latin typeface="Courier New" panose="02070309020205020404" pitchFamily="49" charset="0"/>
                <a:ea typeface="MS PGothic" panose="020B0600070205080204" pitchFamily="34" charset="-128"/>
              </a:rPr>
              <a:t>RPAD</a:t>
            </a:r>
            <a:r>
              <a:rPr lang="en-US" altLang="zh-CN" smtClean="0">
                <a:ea typeface="MS PGothic" panose="020B0600070205080204" pitchFamily="34" charset="-128"/>
              </a:rPr>
              <a:t>: Pads the character value left-justified</a:t>
            </a:r>
            <a:endParaRPr lang="en-US" altLang="zh-CN" smtClean="0">
              <a:ea typeface="MS PGothic" panose="020B0600070205080204" pitchFamily="34" charset="-128"/>
            </a:endParaRPr>
          </a:p>
          <a:p>
            <a:pPr marL="452755" lvl="2" indent="-215900" defTabSz="403225" eaLnBrk="1" hangingPunct="1">
              <a:spcBef>
                <a:spcPct val="0"/>
              </a:spcBef>
            </a:pPr>
            <a:r>
              <a:rPr lang="en-US" altLang="zh-CN" smtClean="0">
                <a:latin typeface="Courier New" panose="02070309020205020404" pitchFamily="49" charset="0"/>
                <a:ea typeface="MS PGothic" panose="020B0600070205080204" pitchFamily="34" charset="-128"/>
              </a:rPr>
              <a:t>TRIM</a:t>
            </a:r>
            <a:r>
              <a:rPr lang="en-US" altLang="zh-CN" smtClean="0">
                <a:ea typeface="MS PGothic" panose="020B0600070205080204" pitchFamily="34" charset="-128"/>
              </a:rPr>
              <a:t>: Trims heading or trailing characters (or both) from a character string (If </a:t>
            </a:r>
            <a:r>
              <a:rPr lang="en-US" altLang="zh-CN" i="1" smtClean="0">
                <a:latin typeface="Courier New" panose="02070309020205020404" pitchFamily="49" charset="0"/>
                <a:ea typeface="MS PGothic" panose="020B0600070205080204" pitchFamily="34" charset="-128"/>
              </a:rPr>
              <a:t>trim_character</a:t>
            </a:r>
            <a:r>
              <a:rPr lang="en-US" altLang="zh-CN" smtClean="0">
                <a:ea typeface="MS PGothic" panose="020B0600070205080204" pitchFamily="34" charset="-128"/>
              </a:rPr>
              <a:t> or </a:t>
            </a:r>
            <a:r>
              <a:rPr lang="en-US" altLang="zh-CN" i="1" smtClean="0">
                <a:latin typeface="Courier New" panose="02070309020205020404" pitchFamily="49" charset="0"/>
                <a:ea typeface="MS PGothic" panose="020B0600070205080204" pitchFamily="34" charset="-128"/>
              </a:rPr>
              <a:t>trim_source</a:t>
            </a:r>
            <a:r>
              <a:rPr lang="en-US" altLang="zh-CN" smtClean="0">
                <a:ea typeface="MS PGothic" panose="020B0600070205080204" pitchFamily="34" charset="-128"/>
              </a:rPr>
              <a:t> is a character literal, you must enclose it in single quotes.) </a:t>
            </a:r>
            <a:endParaRPr lang="en-US" altLang="zh-CN" smtClean="0">
              <a:ea typeface="MS PGothic" panose="020B0600070205080204" pitchFamily="34" charset="-128"/>
            </a:endParaRPr>
          </a:p>
          <a:p>
            <a:pPr marL="119380" lvl="1" defTabSz="403225" eaLnBrk="1" hangingPunct="1">
              <a:spcBef>
                <a:spcPct val="0"/>
              </a:spcBef>
            </a:pPr>
            <a:endParaRPr lang="en-US" altLang="zh-CN" smtClean="0">
              <a:ea typeface="MS PGothic" panose="020B0600070205080204" pitchFamily="34" charset="-128"/>
            </a:endParaRPr>
          </a:p>
          <a:p>
            <a:pPr marL="119380" lvl="1" defTabSz="403225" eaLnBrk="1" hangingPunct="1">
              <a:spcBef>
                <a:spcPct val="0"/>
              </a:spcBef>
            </a:pPr>
            <a:endParaRPr lang="en-US" altLang="zh-CN" smtClean="0">
              <a:ea typeface="MS PGothic" panose="020B0600070205080204" pitchFamily="34" charset="-128"/>
            </a:endParaRPr>
          </a:p>
          <a:p>
            <a:pPr defTabSz="403225" eaLnBrk="1" hangingPunct="1">
              <a:spcBef>
                <a:spcPct val="0"/>
              </a:spcBef>
            </a:pPr>
            <a:r>
              <a:rPr lang="en-US" altLang="zh-CN" smtClean="0">
                <a:solidFill>
                  <a:srgbClr val="0000FF"/>
                </a:solidFill>
                <a:ea typeface="MS PGothic" panose="020B0600070205080204" pitchFamily="34" charset="-128"/>
              </a:rPr>
              <a:t>Instructor Note</a:t>
            </a:r>
            <a:endParaRPr lang="en-US" altLang="zh-CN" smtClean="0">
              <a:solidFill>
                <a:srgbClr val="0000FF"/>
              </a:solidFill>
              <a:ea typeface="MS PGothic" panose="020B0600070205080204" pitchFamily="34" charset="-128"/>
            </a:endParaRPr>
          </a:p>
          <a:p>
            <a:pPr marL="119380" lvl="1" defTabSz="403225" eaLnBrk="1" hangingPunct="1">
              <a:spcBef>
                <a:spcPct val="0"/>
              </a:spcBef>
            </a:pPr>
            <a:r>
              <a:rPr lang="en-US" altLang="zh-CN" smtClean="0">
                <a:solidFill>
                  <a:srgbClr val="0000FF"/>
                </a:solidFill>
                <a:ea typeface="MS PGothic" panose="020B0600070205080204" pitchFamily="34" charset="-128"/>
              </a:rPr>
              <a:t>Be sure to point out </a:t>
            </a:r>
            <a:r>
              <a:rPr lang="en-US" altLang="zh-CN" smtClean="0">
                <a:solidFill>
                  <a:srgbClr val="0000FF"/>
                </a:solidFill>
                <a:latin typeface="Courier New" panose="02070309020205020404" pitchFamily="49" charset="0"/>
                <a:ea typeface="MS PGothic" panose="020B0600070205080204" pitchFamily="34" charset="-128"/>
              </a:rPr>
              <a:t>RPAD</a:t>
            </a:r>
            <a:r>
              <a:rPr lang="en-US" altLang="zh-CN" smtClean="0">
                <a:solidFill>
                  <a:srgbClr val="0000FF"/>
                </a:solidFill>
                <a:ea typeface="MS PGothic" panose="020B0600070205080204" pitchFamily="34" charset="-128"/>
              </a:rPr>
              <a:t> to the students, because this function is needed in a practice exercise. Also, </a:t>
            </a:r>
            <a:r>
              <a:rPr lang="en-US" altLang="zh-CN" smtClean="0">
                <a:solidFill>
                  <a:srgbClr val="0000FF"/>
                </a:solidFill>
                <a:latin typeface="Courier New" panose="02070309020205020404" pitchFamily="49" charset="0"/>
                <a:ea typeface="MS PGothic" panose="020B0600070205080204" pitchFamily="34" charset="-128"/>
              </a:rPr>
              <a:t>TRIM</a:t>
            </a:r>
            <a:r>
              <a:rPr lang="en-US" altLang="zh-CN" smtClean="0">
                <a:solidFill>
                  <a:srgbClr val="0000FF"/>
                </a:solidFill>
                <a:ea typeface="MS PGothic" panose="020B0600070205080204" pitchFamily="34" charset="-128"/>
              </a:rPr>
              <a:t>, which was a new function in Oracle8</a:t>
            </a:r>
            <a:r>
              <a:rPr lang="en-US" altLang="zh-CN" i="1" smtClean="0">
                <a:solidFill>
                  <a:srgbClr val="0000FF"/>
                </a:solidFill>
                <a:ea typeface="MS PGothic" panose="020B0600070205080204" pitchFamily="34" charset="-128"/>
              </a:rPr>
              <a:t>i</a:t>
            </a:r>
            <a:r>
              <a:rPr lang="en-US" altLang="zh-CN" smtClean="0">
                <a:solidFill>
                  <a:srgbClr val="0000FF"/>
                </a:solidFill>
                <a:ea typeface="MS PGothic" panose="020B0600070205080204" pitchFamily="34" charset="-128"/>
              </a:rPr>
              <a:t>, does the job of both the </a:t>
            </a:r>
            <a:r>
              <a:rPr lang="en-US" altLang="zh-CN" smtClean="0">
                <a:solidFill>
                  <a:srgbClr val="0000FF"/>
                </a:solidFill>
                <a:latin typeface="Courier New" panose="02070309020205020404" pitchFamily="49" charset="0"/>
                <a:ea typeface="MS PGothic" panose="020B0600070205080204" pitchFamily="34" charset="-128"/>
              </a:rPr>
              <a:t>LTRIM</a:t>
            </a:r>
            <a:r>
              <a:rPr lang="en-US" altLang="zh-CN" smtClean="0">
                <a:solidFill>
                  <a:srgbClr val="0000FF"/>
                </a:solidFill>
                <a:ea typeface="MS PGothic" panose="020B0600070205080204" pitchFamily="34" charset="-128"/>
              </a:rPr>
              <a:t> and the </a:t>
            </a:r>
            <a:r>
              <a:rPr lang="en-US" altLang="zh-CN" smtClean="0">
                <a:solidFill>
                  <a:srgbClr val="0000FF"/>
                </a:solidFill>
                <a:latin typeface="Courier New" panose="02070309020205020404" pitchFamily="49" charset="0"/>
                <a:ea typeface="MS PGothic" panose="020B0600070205080204" pitchFamily="34" charset="-128"/>
              </a:rPr>
              <a:t>RTRIM</a:t>
            </a:r>
            <a:r>
              <a:rPr lang="en-US" altLang="zh-CN" smtClean="0">
                <a:solidFill>
                  <a:srgbClr val="0000FF"/>
                </a:solidFill>
                <a:ea typeface="MS PGothic" panose="020B0600070205080204" pitchFamily="34" charset="-128"/>
              </a:rPr>
              <a:t> functions.</a:t>
            </a:r>
            <a:endParaRPr lang="en-US" altLang="zh-CN" smtClean="0">
              <a:solidFill>
                <a:srgbClr val="0000FF"/>
              </a:solidFill>
              <a:ea typeface="MS PGothic" panose="020B0600070205080204" pitchFamily="34" charset="-128"/>
            </a:endParaRPr>
          </a:p>
        </p:txBody>
      </p:sp>
      <p:sp>
        <p:nvSpPr>
          <p:cNvPr id="143363"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defTabSz="403225" eaLnBrk="1" hangingPunct="1">
              <a:spcBef>
                <a:spcPct val="0"/>
              </a:spcBef>
            </a:pPr>
            <a:r>
              <a:rPr lang="en-US" altLang="zh-CN" smtClean="0">
                <a:ea typeface="MS PGothic" panose="020B0600070205080204" pitchFamily="34" charset="-128"/>
              </a:rPr>
              <a:t>Number Functions</a:t>
            </a:r>
            <a:endParaRPr lang="en-US" altLang="zh-CN" smtClean="0">
              <a:ea typeface="MS PGothic" panose="020B0600070205080204" pitchFamily="34" charset="-128"/>
            </a:endParaRPr>
          </a:p>
          <a:p>
            <a:pPr marL="119380" lvl="1" defTabSz="403225" eaLnBrk="1" hangingPunct="1">
              <a:spcBef>
                <a:spcPct val="0"/>
              </a:spcBef>
            </a:pPr>
            <a:r>
              <a:rPr lang="en-US" altLang="zh-CN" smtClean="0">
                <a:solidFill>
                  <a:srgbClr val="FC0128"/>
                </a:solidFill>
                <a:ea typeface="MS PGothic" panose="020B0600070205080204" pitchFamily="34" charset="-128"/>
              </a:rPr>
              <a:t>Number functions </a:t>
            </a:r>
            <a:r>
              <a:rPr lang="en-US" altLang="zh-CN" smtClean="0">
                <a:ea typeface="MS PGothic" panose="020B0600070205080204" pitchFamily="34" charset="-128"/>
              </a:rPr>
              <a:t>accept numeric input and return numeric values. This section describes some of the number functions.</a:t>
            </a:r>
            <a:endParaRPr lang="en-US" altLang="zh-CN" smtClean="0">
              <a:ea typeface="MS PGothic" panose="020B0600070205080204" pitchFamily="34" charset="-128"/>
            </a:endParaRPr>
          </a:p>
          <a:p>
            <a:pPr marL="119380" lvl="1" defTabSz="403225" eaLnBrk="1" hangingPunct="1">
              <a:spcBef>
                <a:spcPct val="0"/>
              </a:spcBef>
            </a:pPr>
            <a:endParaRPr lang="en-US" altLang="zh-CN" smtClean="0">
              <a:ea typeface="MS PGothic" panose="020B0600070205080204" pitchFamily="34" charset="-128"/>
            </a:endParaRPr>
          </a:p>
          <a:p>
            <a:pPr marL="119380" lvl="1" defTabSz="403225" eaLnBrk="1" hangingPunct="1">
              <a:spcBef>
                <a:spcPct val="0"/>
              </a:spcBef>
            </a:pPr>
            <a:endParaRPr lang="en-US" altLang="zh-CN" smtClean="0">
              <a:ea typeface="MS PGothic" panose="020B0600070205080204" pitchFamily="34" charset="-128"/>
            </a:endParaRPr>
          </a:p>
          <a:p>
            <a:pPr marL="119380" lvl="1" defTabSz="403225" eaLnBrk="1" hangingPunct="1">
              <a:spcBef>
                <a:spcPct val="0"/>
              </a:spcBef>
            </a:pPr>
            <a:endParaRPr lang="en-US" altLang="zh-CN" smtClean="0">
              <a:ea typeface="MS PGothic" panose="020B0600070205080204" pitchFamily="34" charset="-128"/>
            </a:endParaRPr>
          </a:p>
          <a:p>
            <a:pPr marL="119380" lvl="1" defTabSz="403225" eaLnBrk="1" hangingPunct="1">
              <a:spcBef>
                <a:spcPct val="0"/>
              </a:spcBef>
            </a:pPr>
            <a:endParaRPr lang="en-US" altLang="zh-CN" smtClean="0">
              <a:ea typeface="MS PGothic" panose="020B0600070205080204" pitchFamily="34" charset="-128"/>
            </a:endParaRPr>
          </a:p>
          <a:p>
            <a:pPr marL="119380" lvl="1" defTabSz="403225" eaLnBrk="1" hangingPunct="1">
              <a:spcBef>
                <a:spcPct val="0"/>
              </a:spcBef>
            </a:pPr>
            <a:endParaRPr lang="en-US" altLang="zh-CN" smtClean="0">
              <a:ea typeface="MS PGothic" panose="020B0600070205080204" pitchFamily="34" charset="-128"/>
            </a:endParaRPr>
          </a:p>
          <a:p>
            <a:pPr marL="119380" lvl="1" defTabSz="403225" eaLnBrk="1" hangingPunct="1">
              <a:spcBef>
                <a:spcPct val="0"/>
              </a:spcBef>
            </a:pPr>
            <a:endParaRPr lang="en-US" altLang="zh-CN" smtClean="0">
              <a:ea typeface="MS PGothic" panose="020B0600070205080204" pitchFamily="34" charset="-128"/>
            </a:endParaRPr>
          </a:p>
          <a:p>
            <a:pPr marL="119380" lvl="1" defTabSz="403225" eaLnBrk="1" hangingPunct="1">
              <a:spcBef>
                <a:spcPct val="0"/>
              </a:spcBef>
            </a:pPr>
            <a:endParaRPr lang="en-US" altLang="zh-CN" smtClean="0">
              <a:ea typeface="MS PGothic" panose="020B0600070205080204" pitchFamily="34" charset="-128"/>
            </a:endParaRPr>
          </a:p>
          <a:p>
            <a:pPr marL="119380" lvl="1" defTabSz="403225" eaLnBrk="1" hangingPunct="1">
              <a:spcBef>
                <a:spcPct val="65000"/>
              </a:spcBef>
            </a:pPr>
            <a:br>
              <a:rPr lang="en-US" altLang="zh-CN" b="1" smtClean="0">
                <a:ea typeface="MS PGothic" panose="020B0600070205080204" pitchFamily="34" charset="-128"/>
              </a:rPr>
            </a:br>
            <a:r>
              <a:rPr lang="en-US" altLang="zh-CN" b="1" smtClean="0">
                <a:ea typeface="MS PGothic" panose="020B0600070205080204" pitchFamily="34" charset="-128"/>
              </a:rPr>
              <a:t>Note:</a:t>
            </a:r>
            <a:r>
              <a:rPr lang="en-US" altLang="zh-CN" smtClean="0">
                <a:ea typeface="MS PGothic" panose="020B0600070205080204" pitchFamily="34" charset="-128"/>
              </a:rPr>
              <a:t> This list contains only some of the available number functions.</a:t>
            </a:r>
            <a:endParaRPr lang="en-US" altLang="zh-CN" b="1" smtClean="0">
              <a:ea typeface="MS PGothic" panose="020B0600070205080204" pitchFamily="34" charset="-128"/>
            </a:endParaRPr>
          </a:p>
          <a:p>
            <a:pPr marL="119380" lvl="1" defTabSz="403225" eaLnBrk="1" hangingPunct="1">
              <a:spcBef>
                <a:spcPct val="0"/>
              </a:spcBef>
            </a:pPr>
            <a:r>
              <a:rPr lang="en-US" altLang="zh-CN" smtClean="0">
                <a:ea typeface="MS PGothic" panose="020B0600070205080204" pitchFamily="34" charset="-128"/>
              </a:rPr>
              <a:t>For more information, see </a:t>
            </a:r>
            <a:r>
              <a:rPr lang="en-US" altLang="zh-CN" i="1" smtClean="0">
                <a:ea typeface="MS PGothic" panose="020B0600070205080204" pitchFamily="34" charset="-128"/>
              </a:rPr>
              <a:t>Oracle9i SQL Reference, </a:t>
            </a:r>
            <a:r>
              <a:rPr lang="en-US" altLang="zh-CN" smtClean="0">
                <a:ea typeface="MS PGothic" panose="020B0600070205080204" pitchFamily="34" charset="-128"/>
              </a:rPr>
              <a:t>“Number Functions.”</a:t>
            </a:r>
            <a:endParaRPr lang="en-US" altLang="zh-CN" smtClean="0">
              <a:ea typeface="MS PGothic" panose="020B0600070205080204" pitchFamily="34" charset="-128"/>
            </a:endParaRPr>
          </a:p>
          <a:p>
            <a:pPr defTabSz="403225" eaLnBrk="1" hangingPunct="1">
              <a:spcBef>
                <a:spcPct val="0"/>
              </a:spcBef>
            </a:pPr>
            <a:endParaRPr lang="ja-JP" altLang="en-US" b="1" smtClean="0"/>
          </a:p>
        </p:txBody>
      </p:sp>
      <p:sp>
        <p:nvSpPr>
          <p:cNvPr id="144387"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graphicFrame>
        <p:nvGraphicFramePr>
          <p:cNvPr id="144388" name="Object 2"/>
          <p:cNvGraphicFramePr/>
          <p:nvPr/>
        </p:nvGraphicFramePr>
        <p:xfrm>
          <a:off x="582613" y="5408613"/>
          <a:ext cx="5865812" cy="1660525"/>
        </p:xfrm>
        <a:graphic>
          <a:graphicData uri="http://schemas.openxmlformats.org/presentationml/2006/ole">
            <mc:AlternateContent xmlns:mc="http://schemas.openxmlformats.org/markup-compatibility/2006">
              <mc:Choice xmlns:v="urn:schemas-microsoft-com:vml" Requires="v">
                <p:oleObj spid="_x0000_s5121" name="Document" r:id="rId3" imgW="0" imgH="0" progId="Word.Document.8">
                  <p:embed/>
                </p:oleObj>
              </mc:Choice>
              <mc:Fallback>
                <p:oleObj name="Document" r:id="rId3" imgW="0" imgH="0" progId="Word.Document.8">
                  <p:embed/>
                  <p:pic>
                    <p:nvPicPr>
                      <p:cNvPr id="0" name="任意多边形 5120"/>
                      <p:cNvPicPr/>
                      <p:nvPr/>
                    </p:nvPicPr>
                    <p:blipFill>
                      <a:blip/>
                    </p:blipFill>
                    <p:spPr>
                      <a:xfrm>
                        <a:off x="582613" y="5408613"/>
                        <a:ext cx="5865812" cy="1660525"/>
                      </a:xfrm>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45411"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eaLnBrk="1" hangingPunct="1">
              <a:spcBef>
                <a:spcPct val="0"/>
              </a:spcBef>
            </a:pPr>
            <a:r>
              <a:rPr lang="en-US" altLang="zh-CN" smtClean="0">
                <a:ea typeface="MS PGothic" panose="020B0600070205080204" pitchFamily="34" charset="-128"/>
              </a:rPr>
              <a:t>The </a:t>
            </a:r>
            <a:r>
              <a:rPr lang="en-US" altLang="zh-CN" smtClean="0">
                <a:latin typeface="Courier New" panose="02070309020205020404" pitchFamily="49" charset="0"/>
                <a:ea typeface="MS PGothic" panose="020B0600070205080204" pitchFamily="34" charset="-128"/>
              </a:rPr>
              <a:t>SYSDATE</a:t>
            </a:r>
            <a:r>
              <a:rPr lang="en-US" altLang="zh-CN" smtClean="0">
                <a:ea typeface="MS PGothic" panose="020B0600070205080204" pitchFamily="34" charset="-128"/>
              </a:rPr>
              <a:t> Function</a:t>
            </a:r>
            <a:endParaRPr lang="en-US" altLang="zh-CN" smtClean="0">
              <a:ea typeface="MS PGothic" panose="020B0600070205080204" pitchFamily="34" charset="-128"/>
            </a:endParaRPr>
          </a:p>
          <a:p>
            <a:pPr lvl="1" eaLnBrk="1" hangingPunct="1">
              <a:spcBef>
                <a:spcPct val="0"/>
              </a:spcBef>
            </a:pPr>
            <a:r>
              <a:rPr lang="en-US" altLang="zh-CN" smtClean="0">
                <a:solidFill>
                  <a:srgbClr val="FC0128"/>
                </a:solidFill>
                <a:latin typeface="Courier New" panose="02070309020205020404" pitchFamily="49" charset="0"/>
                <a:ea typeface="MS PGothic" panose="020B0600070205080204" pitchFamily="34" charset="-128"/>
              </a:rPr>
              <a:t>SYSDATE</a:t>
            </a:r>
            <a:r>
              <a:rPr lang="en-US" altLang="zh-CN" smtClean="0">
                <a:ea typeface="MS PGothic" panose="020B0600070205080204" pitchFamily="34" charset="-128"/>
              </a:rPr>
              <a:t> is a date function that returns the current database server date and time. You can use </a:t>
            </a:r>
            <a:r>
              <a:rPr lang="en-US" altLang="zh-CN" smtClean="0">
                <a:latin typeface="Courier New" panose="02070309020205020404" pitchFamily="49" charset="0"/>
                <a:ea typeface="MS PGothic" panose="020B0600070205080204" pitchFamily="34" charset="-128"/>
              </a:rPr>
              <a:t>SYSDATE</a:t>
            </a:r>
            <a:r>
              <a:rPr lang="en-US" altLang="zh-CN" smtClean="0">
                <a:ea typeface="MS PGothic" panose="020B0600070205080204" pitchFamily="34" charset="-128"/>
              </a:rPr>
              <a:t> just as you would use any other column name. For example, you can display the current date by selecting </a:t>
            </a:r>
            <a:r>
              <a:rPr lang="en-US" altLang="zh-CN" smtClean="0">
                <a:latin typeface="Courier New" panose="02070309020205020404" pitchFamily="49" charset="0"/>
                <a:ea typeface="MS PGothic" panose="020B0600070205080204" pitchFamily="34" charset="-128"/>
              </a:rPr>
              <a:t>SYSDATE</a:t>
            </a:r>
            <a:r>
              <a:rPr lang="en-US" altLang="zh-CN" smtClean="0">
                <a:ea typeface="MS PGothic" panose="020B0600070205080204" pitchFamily="34" charset="-128"/>
              </a:rPr>
              <a:t> from a table. It is customary to select </a:t>
            </a:r>
            <a:r>
              <a:rPr lang="en-US" altLang="zh-CN" smtClean="0">
                <a:latin typeface="Courier New" panose="02070309020205020404" pitchFamily="49" charset="0"/>
                <a:ea typeface="MS PGothic" panose="020B0600070205080204" pitchFamily="34" charset="-128"/>
              </a:rPr>
              <a:t>SYSDATE</a:t>
            </a:r>
            <a:r>
              <a:rPr lang="en-US" altLang="zh-CN" smtClean="0">
                <a:ea typeface="MS PGothic" panose="020B0600070205080204" pitchFamily="34" charset="-128"/>
              </a:rPr>
              <a:t> from a dummy table called </a:t>
            </a:r>
            <a:r>
              <a:rPr lang="en-US" altLang="zh-CN" smtClean="0">
                <a:solidFill>
                  <a:srgbClr val="FC0128"/>
                </a:solidFill>
                <a:latin typeface="Courier New" panose="02070309020205020404" pitchFamily="49" charset="0"/>
                <a:ea typeface="MS PGothic" panose="020B0600070205080204" pitchFamily="34" charset="-128"/>
              </a:rPr>
              <a:t>DUAL</a:t>
            </a:r>
            <a:r>
              <a:rPr lang="en-US" altLang="zh-CN" smtClean="0">
                <a:solidFill>
                  <a:srgbClr val="FC0128"/>
                </a:solidFill>
                <a:ea typeface="MS PGothic" panose="020B0600070205080204" pitchFamily="34" charset="-128"/>
              </a:rPr>
              <a:t>.</a:t>
            </a:r>
            <a:r>
              <a:rPr lang="en-US" altLang="zh-CN" smtClean="0">
                <a:ea typeface="MS PGothic" panose="020B0600070205080204" pitchFamily="34" charset="-128"/>
              </a:rPr>
              <a:t> </a:t>
            </a:r>
            <a:endParaRPr lang="en-US" altLang="zh-CN" smtClean="0">
              <a:ea typeface="MS PGothic" panose="020B0600070205080204" pitchFamily="34" charset="-128"/>
            </a:endParaRPr>
          </a:p>
          <a:p>
            <a:pPr lvl="1" eaLnBrk="1" hangingPunct="1">
              <a:spcBef>
                <a:spcPct val="0"/>
              </a:spcBef>
            </a:pPr>
            <a:r>
              <a:rPr lang="en-US" altLang="zh-CN" b="1" smtClean="0">
                <a:ea typeface="MS PGothic" panose="020B0600070205080204" pitchFamily="34" charset="-128"/>
              </a:rPr>
              <a:t>Example</a:t>
            </a:r>
            <a:endParaRPr lang="en-US" altLang="zh-CN" b="1" smtClean="0">
              <a:ea typeface="MS PGothic" panose="020B0600070205080204" pitchFamily="34" charset="-128"/>
            </a:endParaRPr>
          </a:p>
          <a:p>
            <a:pPr lvl="1" eaLnBrk="1" hangingPunct="1">
              <a:spcBef>
                <a:spcPct val="0"/>
              </a:spcBef>
            </a:pPr>
            <a:r>
              <a:rPr lang="en-US" altLang="zh-CN" smtClean="0">
                <a:ea typeface="MS PGothic" panose="020B0600070205080204" pitchFamily="34" charset="-128"/>
              </a:rPr>
              <a:t>Display the current date using the </a:t>
            </a:r>
            <a:r>
              <a:rPr lang="en-US" altLang="zh-CN" smtClean="0">
                <a:latin typeface="Courier New" panose="02070309020205020404" pitchFamily="49" charset="0"/>
                <a:ea typeface="MS PGothic" panose="020B0600070205080204" pitchFamily="34" charset="-128"/>
              </a:rPr>
              <a:t>DUAL</a:t>
            </a:r>
            <a:r>
              <a:rPr lang="en-US" altLang="zh-CN" smtClean="0">
                <a:ea typeface="MS PGothic" panose="020B0600070205080204" pitchFamily="34" charset="-128"/>
              </a:rPr>
              <a:t> table.</a:t>
            </a:r>
            <a:endParaRPr lang="en-US" altLang="zh-CN" smtClean="0">
              <a:ea typeface="MS PGothic" panose="020B0600070205080204" pitchFamily="34" charset="-128"/>
            </a:endParaRPr>
          </a:p>
          <a:p>
            <a:pPr lvl="1" eaLnBrk="1" hangingPunct="1">
              <a:spcBef>
                <a:spcPct val="0"/>
              </a:spcBef>
            </a:pPr>
            <a:endParaRPr lang="en-US" altLang="zh-CN" sz="500" smtClean="0">
              <a:ea typeface="MS PGothic" panose="020B0600070205080204" pitchFamily="34" charset="-128"/>
            </a:endParaRPr>
          </a:p>
          <a:p>
            <a:pPr eaLnBrk="1" hangingPunct="1">
              <a:spcBef>
                <a:spcPct val="0"/>
              </a:spcBef>
            </a:pPr>
            <a:r>
              <a:rPr lang="en-US" altLang="zh-CN" smtClean="0">
                <a:latin typeface="Courier New" panose="02070309020205020404" pitchFamily="49" charset="0"/>
                <a:ea typeface="MS PGothic" panose="020B0600070205080204" pitchFamily="34" charset="-128"/>
              </a:rPr>
              <a:t>    </a:t>
            </a:r>
            <a:r>
              <a:rPr lang="en-US" altLang="zh-CN" b="1" smtClean="0">
                <a:latin typeface="Courier New" panose="02070309020205020404" pitchFamily="49" charset="0"/>
                <a:ea typeface="MS PGothic" panose="020B0600070205080204" pitchFamily="34" charset="-128"/>
              </a:rPr>
              <a:t>SELECT SYSDATE</a:t>
            </a:r>
            <a:endParaRPr lang="en-US" altLang="zh-CN" b="1" smtClean="0">
              <a:latin typeface="Courier New" panose="02070309020205020404" pitchFamily="49" charset="0"/>
              <a:ea typeface="MS PGothic" panose="020B0600070205080204" pitchFamily="34" charset="-128"/>
            </a:endParaRPr>
          </a:p>
          <a:p>
            <a:pPr eaLnBrk="1" hangingPunct="1">
              <a:spcBef>
                <a:spcPct val="0"/>
              </a:spcBef>
            </a:pPr>
            <a:r>
              <a:rPr lang="en-US" altLang="zh-CN" b="1" smtClean="0">
                <a:latin typeface="Courier New" panose="02070309020205020404" pitchFamily="49" charset="0"/>
                <a:ea typeface="MS PGothic" panose="020B0600070205080204" pitchFamily="34" charset="-128"/>
              </a:rPr>
              <a:t>    FROM   DUAL;</a:t>
            </a:r>
            <a:endParaRPr lang="en-US" altLang="zh-CN" b="1" smtClean="0">
              <a:latin typeface="Courier New" panose="02070309020205020404" pitchFamily="49" charset="0"/>
              <a:ea typeface="MS PGothic" panose="020B0600070205080204" pitchFamily="34" charset="-128"/>
            </a:endParaRPr>
          </a:p>
          <a:p>
            <a:pPr eaLnBrk="1" hangingPunct="1">
              <a:spcBef>
                <a:spcPct val="0"/>
              </a:spcBef>
            </a:pPr>
            <a:endParaRPr lang="en-US" altLang="zh-CN" b="1" smtClean="0">
              <a:latin typeface="Courier New" panose="02070309020205020404" pitchFamily="49" charset="0"/>
              <a:ea typeface="MS PGothic" panose="020B0600070205080204" pitchFamily="34" charset="-128"/>
            </a:endParaRPr>
          </a:p>
          <a:p>
            <a:pPr eaLnBrk="1" hangingPunct="1">
              <a:spcBef>
                <a:spcPct val="0"/>
              </a:spcBef>
            </a:pPr>
            <a:r>
              <a:rPr lang="en-US" altLang="zh-CN" b="1" smtClean="0">
                <a:latin typeface="Courier New" panose="02070309020205020404" pitchFamily="49" charset="0"/>
                <a:ea typeface="MS PGothic" panose="020B0600070205080204" pitchFamily="34" charset="-128"/>
              </a:rPr>
              <a:t>    </a:t>
            </a:r>
            <a:endParaRPr lang="en-US" altLang="zh-CN" b="1" smtClean="0">
              <a:latin typeface="Courier New" panose="02070309020205020404" pitchFamily="49" charset="0"/>
              <a:ea typeface="MS PGothic" panose="020B0600070205080204" pitchFamily="34" charset="-128"/>
            </a:endParaRPr>
          </a:p>
        </p:txBody>
      </p:sp>
      <p:pic>
        <p:nvPicPr>
          <p:cNvPr id="145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6680200"/>
            <a:ext cx="540543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46435"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645" tIns="42543" rIns="89645" bIns="42543" numCol="1" anchor="t" anchorCtr="0" compatLnSpc="1"/>
          <a:lstStyle/>
          <a:p>
            <a:pPr eaLnBrk="1" hangingPunct="1">
              <a:spcBef>
                <a:spcPct val="0"/>
              </a:spcBef>
            </a:pPr>
            <a:r>
              <a:rPr lang="en-US" altLang="zh-CN" smtClean="0">
                <a:ea typeface="MS PGothic" panose="020B0600070205080204" pitchFamily="34" charset="-128"/>
              </a:rPr>
              <a:t>The </a:t>
            </a:r>
            <a:r>
              <a:rPr lang="en-US" altLang="zh-CN" smtClean="0">
                <a:latin typeface="Courier New" panose="02070309020205020404" pitchFamily="49" charset="0"/>
                <a:ea typeface="MS PGothic" panose="020B0600070205080204" pitchFamily="34" charset="-128"/>
              </a:rPr>
              <a:t>SYSDATE</a:t>
            </a:r>
            <a:r>
              <a:rPr lang="en-US" altLang="zh-CN" smtClean="0">
                <a:ea typeface="MS PGothic" panose="020B0600070205080204" pitchFamily="34" charset="-128"/>
              </a:rPr>
              <a:t> Function</a:t>
            </a:r>
            <a:endParaRPr lang="en-US" altLang="zh-CN" smtClean="0">
              <a:ea typeface="MS PGothic" panose="020B0600070205080204" pitchFamily="34" charset="-128"/>
            </a:endParaRPr>
          </a:p>
          <a:p>
            <a:pPr lvl="1" eaLnBrk="1" hangingPunct="1">
              <a:spcBef>
                <a:spcPct val="0"/>
              </a:spcBef>
            </a:pPr>
            <a:r>
              <a:rPr lang="en-US" altLang="zh-CN" smtClean="0">
                <a:solidFill>
                  <a:srgbClr val="FC0128"/>
                </a:solidFill>
                <a:latin typeface="Courier New" panose="02070309020205020404" pitchFamily="49" charset="0"/>
                <a:ea typeface="MS PGothic" panose="020B0600070205080204" pitchFamily="34" charset="-128"/>
              </a:rPr>
              <a:t>SYSDATE</a:t>
            </a:r>
            <a:r>
              <a:rPr lang="en-US" altLang="zh-CN" smtClean="0">
                <a:ea typeface="MS PGothic" panose="020B0600070205080204" pitchFamily="34" charset="-128"/>
              </a:rPr>
              <a:t> is a date function that returns the current database server date and time. You can use </a:t>
            </a:r>
            <a:r>
              <a:rPr lang="en-US" altLang="zh-CN" smtClean="0">
                <a:latin typeface="Courier New" panose="02070309020205020404" pitchFamily="49" charset="0"/>
                <a:ea typeface="MS PGothic" panose="020B0600070205080204" pitchFamily="34" charset="-128"/>
              </a:rPr>
              <a:t>SYSDATE</a:t>
            </a:r>
            <a:r>
              <a:rPr lang="en-US" altLang="zh-CN" smtClean="0">
                <a:ea typeface="MS PGothic" panose="020B0600070205080204" pitchFamily="34" charset="-128"/>
              </a:rPr>
              <a:t> just as you would use any other column name. For example, you can display the current date by selecting </a:t>
            </a:r>
            <a:r>
              <a:rPr lang="en-US" altLang="zh-CN" smtClean="0">
                <a:latin typeface="Courier New" panose="02070309020205020404" pitchFamily="49" charset="0"/>
                <a:ea typeface="MS PGothic" panose="020B0600070205080204" pitchFamily="34" charset="-128"/>
              </a:rPr>
              <a:t>SYSDATE</a:t>
            </a:r>
            <a:r>
              <a:rPr lang="en-US" altLang="zh-CN" smtClean="0">
                <a:ea typeface="MS PGothic" panose="020B0600070205080204" pitchFamily="34" charset="-128"/>
              </a:rPr>
              <a:t> from a table. It is customary to select </a:t>
            </a:r>
            <a:r>
              <a:rPr lang="en-US" altLang="zh-CN" smtClean="0">
                <a:latin typeface="Courier New" panose="02070309020205020404" pitchFamily="49" charset="0"/>
                <a:ea typeface="MS PGothic" panose="020B0600070205080204" pitchFamily="34" charset="-128"/>
              </a:rPr>
              <a:t>SYSDATE</a:t>
            </a:r>
            <a:r>
              <a:rPr lang="en-US" altLang="zh-CN" smtClean="0">
                <a:ea typeface="MS PGothic" panose="020B0600070205080204" pitchFamily="34" charset="-128"/>
              </a:rPr>
              <a:t> from a dummy table called </a:t>
            </a:r>
            <a:r>
              <a:rPr lang="en-US" altLang="zh-CN" smtClean="0">
                <a:solidFill>
                  <a:srgbClr val="FC0128"/>
                </a:solidFill>
                <a:latin typeface="Courier New" panose="02070309020205020404" pitchFamily="49" charset="0"/>
                <a:ea typeface="MS PGothic" panose="020B0600070205080204" pitchFamily="34" charset="-128"/>
              </a:rPr>
              <a:t>DUAL</a:t>
            </a:r>
            <a:r>
              <a:rPr lang="en-US" altLang="zh-CN" smtClean="0">
                <a:solidFill>
                  <a:srgbClr val="FC0128"/>
                </a:solidFill>
                <a:ea typeface="MS PGothic" panose="020B0600070205080204" pitchFamily="34" charset="-128"/>
              </a:rPr>
              <a:t>.</a:t>
            </a:r>
            <a:r>
              <a:rPr lang="en-US" altLang="zh-CN" smtClean="0">
                <a:ea typeface="MS PGothic" panose="020B0600070205080204" pitchFamily="34" charset="-128"/>
              </a:rPr>
              <a:t> </a:t>
            </a:r>
            <a:endParaRPr lang="en-US" altLang="zh-CN" smtClean="0">
              <a:ea typeface="MS PGothic" panose="020B0600070205080204" pitchFamily="34" charset="-128"/>
            </a:endParaRPr>
          </a:p>
          <a:p>
            <a:pPr lvl="1" eaLnBrk="1" hangingPunct="1">
              <a:spcBef>
                <a:spcPct val="0"/>
              </a:spcBef>
            </a:pPr>
            <a:r>
              <a:rPr lang="en-US" altLang="zh-CN" b="1" smtClean="0">
                <a:ea typeface="MS PGothic" panose="020B0600070205080204" pitchFamily="34" charset="-128"/>
              </a:rPr>
              <a:t>Example</a:t>
            </a:r>
            <a:endParaRPr lang="en-US" altLang="zh-CN" b="1" smtClean="0">
              <a:ea typeface="MS PGothic" panose="020B0600070205080204" pitchFamily="34" charset="-128"/>
            </a:endParaRPr>
          </a:p>
          <a:p>
            <a:pPr lvl="1" eaLnBrk="1" hangingPunct="1">
              <a:spcBef>
                <a:spcPct val="0"/>
              </a:spcBef>
            </a:pPr>
            <a:r>
              <a:rPr lang="en-US" altLang="zh-CN" smtClean="0">
                <a:ea typeface="MS PGothic" panose="020B0600070205080204" pitchFamily="34" charset="-128"/>
              </a:rPr>
              <a:t>Display the current date using the </a:t>
            </a:r>
            <a:r>
              <a:rPr lang="en-US" altLang="zh-CN" smtClean="0">
                <a:latin typeface="Courier New" panose="02070309020205020404" pitchFamily="49" charset="0"/>
                <a:ea typeface="MS PGothic" panose="020B0600070205080204" pitchFamily="34" charset="-128"/>
              </a:rPr>
              <a:t>DUAL</a:t>
            </a:r>
            <a:r>
              <a:rPr lang="en-US" altLang="zh-CN" smtClean="0">
                <a:ea typeface="MS PGothic" panose="020B0600070205080204" pitchFamily="34" charset="-128"/>
              </a:rPr>
              <a:t> table.</a:t>
            </a:r>
            <a:endParaRPr lang="en-US" altLang="zh-CN" smtClean="0">
              <a:ea typeface="MS PGothic" panose="020B0600070205080204" pitchFamily="34" charset="-128"/>
            </a:endParaRPr>
          </a:p>
          <a:p>
            <a:pPr lvl="1" eaLnBrk="1" hangingPunct="1">
              <a:spcBef>
                <a:spcPct val="0"/>
              </a:spcBef>
            </a:pPr>
            <a:endParaRPr lang="en-US" altLang="zh-CN" sz="500" smtClean="0">
              <a:ea typeface="MS PGothic" panose="020B0600070205080204" pitchFamily="34" charset="-128"/>
            </a:endParaRPr>
          </a:p>
          <a:p>
            <a:pPr eaLnBrk="1" hangingPunct="1">
              <a:spcBef>
                <a:spcPct val="0"/>
              </a:spcBef>
            </a:pPr>
            <a:r>
              <a:rPr lang="en-US" altLang="zh-CN" smtClean="0">
                <a:latin typeface="Courier New" panose="02070309020205020404" pitchFamily="49" charset="0"/>
                <a:ea typeface="MS PGothic" panose="020B0600070205080204" pitchFamily="34" charset="-128"/>
              </a:rPr>
              <a:t>    </a:t>
            </a:r>
            <a:r>
              <a:rPr lang="en-US" altLang="zh-CN" b="1" smtClean="0">
                <a:latin typeface="Courier New" panose="02070309020205020404" pitchFamily="49" charset="0"/>
                <a:ea typeface="MS PGothic" panose="020B0600070205080204" pitchFamily="34" charset="-128"/>
              </a:rPr>
              <a:t>SELECT SYSDATE</a:t>
            </a:r>
            <a:endParaRPr lang="en-US" altLang="zh-CN" b="1" smtClean="0">
              <a:latin typeface="Courier New" panose="02070309020205020404" pitchFamily="49" charset="0"/>
              <a:ea typeface="MS PGothic" panose="020B0600070205080204" pitchFamily="34" charset="-128"/>
            </a:endParaRPr>
          </a:p>
          <a:p>
            <a:pPr eaLnBrk="1" hangingPunct="1">
              <a:spcBef>
                <a:spcPct val="0"/>
              </a:spcBef>
            </a:pPr>
            <a:r>
              <a:rPr lang="en-US" altLang="zh-CN" b="1" smtClean="0">
                <a:latin typeface="Courier New" panose="02070309020205020404" pitchFamily="49" charset="0"/>
                <a:ea typeface="MS PGothic" panose="020B0600070205080204" pitchFamily="34" charset="-128"/>
              </a:rPr>
              <a:t>    FROM   DUAL;</a:t>
            </a:r>
            <a:endParaRPr lang="en-US" altLang="zh-CN" b="1" smtClean="0">
              <a:latin typeface="Courier New" panose="02070309020205020404" pitchFamily="49" charset="0"/>
              <a:ea typeface="MS PGothic" panose="020B0600070205080204" pitchFamily="34" charset="-128"/>
            </a:endParaRPr>
          </a:p>
          <a:p>
            <a:pPr eaLnBrk="1" hangingPunct="1">
              <a:spcBef>
                <a:spcPct val="0"/>
              </a:spcBef>
            </a:pPr>
            <a:endParaRPr lang="en-US" altLang="zh-CN" b="1" smtClean="0">
              <a:latin typeface="Courier New" panose="02070309020205020404" pitchFamily="49" charset="0"/>
              <a:ea typeface="MS PGothic" panose="020B0600070205080204" pitchFamily="34" charset="-128"/>
            </a:endParaRPr>
          </a:p>
          <a:p>
            <a:pPr eaLnBrk="1" hangingPunct="1">
              <a:spcBef>
                <a:spcPct val="0"/>
              </a:spcBef>
            </a:pPr>
            <a:r>
              <a:rPr lang="en-US" altLang="zh-CN" b="1" smtClean="0">
                <a:latin typeface="Courier New" panose="02070309020205020404" pitchFamily="49" charset="0"/>
                <a:ea typeface="MS PGothic" panose="020B0600070205080204" pitchFamily="34" charset="-128"/>
              </a:rPr>
              <a:t>    </a:t>
            </a:r>
            <a:endParaRPr lang="en-US" altLang="zh-CN" b="1" smtClean="0">
              <a:latin typeface="Courier New" panose="02070309020205020404" pitchFamily="49" charset="0"/>
              <a:ea typeface="MS PGothic" panose="020B0600070205080204" pitchFamily="34" charset="-128"/>
            </a:endParaRPr>
          </a:p>
        </p:txBody>
      </p:sp>
      <p:pic>
        <p:nvPicPr>
          <p:cNvPr id="146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6680200"/>
            <a:ext cx="540543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47459"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2543" rIns="91164" bIns="42543" numCol="1" anchor="t" anchorCtr="0" compatLnSpc="1"/>
          <a:lstStyle/>
          <a:p>
            <a:pPr eaLnBrk="1" hangingPunct="1">
              <a:spcBef>
                <a:spcPct val="0"/>
              </a:spcBef>
            </a:pPr>
            <a:r>
              <a:rPr lang="en-US" altLang="zh-CN" smtClean="0">
                <a:ea typeface="MS PGothic" panose="020B0600070205080204" pitchFamily="34" charset="-128"/>
              </a:rPr>
              <a:t>Conditional Expressions</a:t>
            </a:r>
            <a:endParaRPr lang="en-US" altLang="zh-CN" smtClean="0">
              <a:ea typeface="MS PGothic" panose="020B0600070205080204" pitchFamily="34" charset="-128"/>
            </a:endParaRPr>
          </a:p>
          <a:p>
            <a:pPr lvl="1" eaLnBrk="1" hangingPunct="1">
              <a:spcBef>
                <a:spcPct val="0"/>
              </a:spcBef>
            </a:pPr>
            <a:r>
              <a:rPr lang="en-US" altLang="zh-CN" smtClean="0">
                <a:ea typeface="MS PGothic" panose="020B0600070205080204" pitchFamily="34" charset="-128"/>
              </a:rPr>
              <a:t>Two methods used to implement </a:t>
            </a:r>
            <a:r>
              <a:rPr lang="en-US" altLang="zh-CN" smtClean="0">
                <a:solidFill>
                  <a:srgbClr val="FC0128"/>
                </a:solidFill>
                <a:ea typeface="MS PGothic" panose="020B0600070205080204" pitchFamily="34" charset="-128"/>
              </a:rPr>
              <a:t>conditional processing</a:t>
            </a:r>
            <a:r>
              <a:rPr lang="en-US" altLang="zh-CN" smtClean="0">
                <a:ea typeface="MS PGothic" panose="020B0600070205080204" pitchFamily="34" charset="-128"/>
              </a:rPr>
              <a:t> (</a:t>
            </a:r>
            <a:r>
              <a:rPr lang="en-US" altLang="zh-CN" smtClean="0">
                <a:solidFill>
                  <a:srgbClr val="FC0128"/>
                </a:solidFill>
                <a:ea typeface="MS PGothic" panose="020B0600070205080204" pitchFamily="34" charset="-128"/>
              </a:rPr>
              <a:t>IF-THEN-ELSE logic</a:t>
            </a:r>
            <a:r>
              <a:rPr lang="en-US" altLang="zh-CN" smtClean="0">
                <a:ea typeface="MS PGothic" panose="020B0600070205080204" pitchFamily="34" charset="-128"/>
              </a:rPr>
              <a:t>) within a SQL statement are the </a:t>
            </a:r>
            <a:r>
              <a:rPr lang="en-US" altLang="zh-CN" smtClean="0">
                <a:latin typeface="Courier New" panose="02070309020205020404" pitchFamily="49" charset="0"/>
                <a:ea typeface="MS PGothic" panose="020B0600070205080204" pitchFamily="34" charset="-128"/>
              </a:rPr>
              <a:t>CASE</a:t>
            </a:r>
            <a:r>
              <a:rPr lang="en-US" altLang="zh-CN" smtClean="0">
                <a:ea typeface="MS PGothic" panose="020B0600070205080204" pitchFamily="34" charset="-128"/>
              </a:rPr>
              <a:t> expression and the </a:t>
            </a:r>
            <a:r>
              <a:rPr lang="en-US" altLang="zh-CN" smtClean="0">
                <a:latin typeface="Courier New" panose="02070309020205020404" pitchFamily="49" charset="0"/>
                <a:ea typeface="MS PGothic" panose="020B0600070205080204" pitchFamily="34" charset="-128"/>
              </a:rPr>
              <a:t>DECODE</a:t>
            </a:r>
            <a:r>
              <a:rPr lang="en-US" altLang="zh-CN" smtClean="0">
                <a:ea typeface="MS PGothic" panose="020B0600070205080204" pitchFamily="34" charset="-128"/>
              </a:rPr>
              <a:t> function.</a:t>
            </a:r>
            <a:endParaRPr lang="en-US" altLang="zh-CN" smtClean="0">
              <a:ea typeface="MS PGothic" panose="020B0600070205080204" pitchFamily="34" charset="-128"/>
            </a:endParaRPr>
          </a:p>
          <a:p>
            <a:pPr lvl="1" eaLnBrk="1" hangingPunct="1">
              <a:spcBef>
                <a:spcPct val="0"/>
              </a:spcBef>
            </a:pPr>
            <a:r>
              <a:rPr lang="en-US" altLang="zh-CN" b="1" smtClean="0">
                <a:ea typeface="MS PGothic" panose="020B0600070205080204" pitchFamily="34" charset="-128"/>
              </a:rPr>
              <a:t>Note: </a:t>
            </a:r>
            <a:r>
              <a:rPr lang="en-US" altLang="zh-CN" smtClean="0">
                <a:ea typeface="MS PGothic" panose="020B0600070205080204" pitchFamily="34" charset="-128"/>
              </a:rPr>
              <a:t>The </a:t>
            </a:r>
            <a:r>
              <a:rPr lang="en-US" altLang="zh-CN" smtClean="0">
                <a:solidFill>
                  <a:srgbClr val="FC0128"/>
                </a:solidFill>
                <a:latin typeface="Courier New" panose="02070309020205020404" pitchFamily="49" charset="0"/>
                <a:ea typeface="MS PGothic" panose="020B0600070205080204" pitchFamily="34" charset="-128"/>
              </a:rPr>
              <a:t>CASE</a:t>
            </a:r>
            <a:r>
              <a:rPr lang="en-US" altLang="zh-CN" smtClean="0">
                <a:solidFill>
                  <a:srgbClr val="FC0128"/>
                </a:solidFill>
                <a:ea typeface="MS PGothic" panose="020B0600070205080204" pitchFamily="34" charset="-128"/>
              </a:rPr>
              <a:t> expression</a:t>
            </a:r>
            <a:r>
              <a:rPr lang="en-US" altLang="zh-CN" smtClean="0">
                <a:ea typeface="MS PGothic" panose="020B0600070205080204" pitchFamily="34" charset="-128"/>
              </a:rPr>
              <a:t> is new in the Oracle9</a:t>
            </a:r>
            <a:r>
              <a:rPr lang="en-US" altLang="zh-CN" i="1" smtClean="0">
                <a:ea typeface="MS PGothic" panose="020B0600070205080204" pitchFamily="34" charset="-128"/>
              </a:rPr>
              <a:t>i</a:t>
            </a:r>
            <a:r>
              <a:rPr lang="en-US" altLang="zh-CN" smtClean="0">
                <a:ea typeface="MS PGothic" panose="020B0600070205080204" pitchFamily="34" charset="-128"/>
              </a:rPr>
              <a:t> Server release. The </a:t>
            </a:r>
            <a:r>
              <a:rPr lang="en-US" altLang="zh-CN" smtClean="0">
                <a:latin typeface="Courier New" panose="02070309020205020404" pitchFamily="49" charset="0"/>
                <a:ea typeface="MS PGothic" panose="020B0600070205080204" pitchFamily="34" charset="-128"/>
              </a:rPr>
              <a:t>CASE</a:t>
            </a:r>
            <a:r>
              <a:rPr lang="en-US" altLang="zh-CN" smtClean="0">
                <a:ea typeface="MS PGothic" panose="020B0600070205080204" pitchFamily="34" charset="-128"/>
              </a:rPr>
              <a:t> expression complies with ANSI SQL; </a:t>
            </a:r>
            <a:r>
              <a:rPr lang="en-US" altLang="zh-CN" smtClean="0">
                <a:solidFill>
                  <a:srgbClr val="FC0128"/>
                </a:solidFill>
                <a:latin typeface="Courier New" panose="02070309020205020404" pitchFamily="49" charset="0"/>
                <a:ea typeface="MS PGothic" panose="020B0600070205080204" pitchFamily="34" charset="-128"/>
              </a:rPr>
              <a:t>DECODE</a:t>
            </a:r>
            <a:r>
              <a:rPr lang="en-US" altLang="zh-CN" smtClean="0">
                <a:ea typeface="MS PGothic" panose="020B0600070205080204" pitchFamily="34" charset="-128"/>
              </a:rPr>
              <a:t> is specific to Oracle syntax.</a:t>
            </a:r>
            <a:endParaRPr lang="en-US" altLang="zh-CN" smtClean="0">
              <a:ea typeface="MS PGothic" panose="020B0600070205080204" pitchFamily="34" charset="-128"/>
            </a:endParaRPr>
          </a:p>
        </p:txBody>
      </p:sp>
    </p:spTree>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2543" rIns="91164" bIns="42543" numCol="1" anchor="t" anchorCtr="0" compatLnSpc="1">
            <a:normAutofit lnSpcReduction="10000"/>
          </a:bodyPr>
          <a:lstStyle/>
          <a:p>
            <a:pPr eaLnBrk="1" hangingPunct="1">
              <a:spcBef>
                <a:spcPct val="0"/>
              </a:spcBef>
              <a:defRPr/>
            </a:pPr>
            <a:r>
              <a:rPr lang="en-US" altLang="zh-CN" smtClean="0">
                <a:ea typeface="MS PGothic" panose="020B0600070205080204" pitchFamily="34" charset="-128"/>
              </a:rPr>
              <a:t>The </a:t>
            </a:r>
            <a:r>
              <a:rPr lang="en-US" altLang="zh-CN" smtClean="0">
                <a:latin typeface="Courier New" panose="02070309020205020404" pitchFamily="49" charset="0"/>
                <a:ea typeface="MS PGothic" panose="020B0600070205080204" pitchFamily="34" charset="-128"/>
              </a:rPr>
              <a:t>CASE</a:t>
            </a:r>
            <a:r>
              <a:rPr lang="en-US" altLang="zh-CN" smtClean="0">
                <a:ea typeface="MS PGothic" panose="020B0600070205080204" pitchFamily="34" charset="-128"/>
              </a:rPr>
              <a:t> Expression</a:t>
            </a:r>
            <a:endParaRPr lang="en-US" altLang="zh-CN" smtClean="0">
              <a:ea typeface="MS PGothic" panose="020B0600070205080204" pitchFamily="34" charset="-128"/>
            </a:endParaRPr>
          </a:p>
          <a:p>
            <a:pPr lvl="1" eaLnBrk="1" hangingPunct="1">
              <a:spcBef>
                <a:spcPct val="0"/>
              </a:spcBef>
              <a:defRPr/>
            </a:pPr>
            <a:r>
              <a:rPr lang="en-US" altLang="zh-CN" smtClean="0">
                <a:solidFill>
                  <a:srgbClr val="FC0128"/>
                </a:solidFill>
                <a:latin typeface="Courier New" panose="02070309020205020404" pitchFamily="49" charset="0"/>
                <a:ea typeface="MS PGothic" panose="020B0600070205080204" pitchFamily="34" charset="-128"/>
              </a:rPr>
              <a:t>CASE</a:t>
            </a:r>
            <a:r>
              <a:rPr lang="en-US" altLang="zh-CN" smtClean="0">
                <a:solidFill>
                  <a:srgbClr val="FC0128"/>
                </a:solidFill>
                <a:ea typeface="MS PGothic" panose="020B0600070205080204" pitchFamily="34" charset="-128"/>
              </a:rPr>
              <a:t> expressions</a:t>
            </a:r>
            <a:r>
              <a:rPr lang="en-US" altLang="zh-CN" smtClean="0">
                <a:ea typeface="MS PGothic" panose="020B0600070205080204" pitchFamily="34" charset="-128"/>
              </a:rPr>
              <a:t> let you use IF-THEN-ELSE logic in SQL statements without having to invoke procedures.</a:t>
            </a:r>
            <a:endParaRPr lang="en-US" altLang="zh-CN" smtClean="0">
              <a:ea typeface="MS PGothic" panose="020B0600070205080204" pitchFamily="34" charset="-128"/>
            </a:endParaRPr>
          </a:p>
          <a:p>
            <a:pPr lvl="1" eaLnBrk="1" hangingPunct="1">
              <a:spcBef>
                <a:spcPct val="0"/>
              </a:spcBef>
              <a:defRPr/>
            </a:pPr>
            <a:r>
              <a:rPr lang="en-US" altLang="zh-CN" smtClean="0">
                <a:ea typeface="MS PGothic" panose="020B0600070205080204" pitchFamily="34" charset="-128"/>
              </a:rPr>
              <a:t>In a simple </a:t>
            </a:r>
            <a:r>
              <a:rPr lang="en-US" altLang="zh-CN" smtClean="0">
                <a:latin typeface="Courier New" panose="02070309020205020404" pitchFamily="49" charset="0"/>
                <a:ea typeface="MS PGothic" panose="020B0600070205080204" pitchFamily="34" charset="-128"/>
              </a:rPr>
              <a:t>CASE</a:t>
            </a:r>
            <a:r>
              <a:rPr lang="en-US" altLang="zh-CN" smtClean="0">
                <a:ea typeface="MS PGothic" panose="020B0600070205080204" pitchFamily="34" charset="-128"/>
              </a:rPr>
              <a:t> expression, Oracle searches for the first </a:t>
            </a:r>
            <a:r>
              <a:rPr lang="en-US" altLang="zh-CN" smtClean="0">
                <a:latin typeface="Courier New" panose="02070309020205020404" pitchFamily="49" charset="0"/>
                <a:ea typeface="MS PGothic" panose="020B0600070205080204" pitchFamily="34" charset="-128"/>
              </a:rPr>
              <a:t>WHEN ... THEN</a:t>
            </a:r>
            <a:r>
              <a:rPr lang="en-US" altLang="zh-CN" smtClean="0">
                <a:ea typeface="MS PGothic" panose="020B0600070205080204" pitchFamily="34" charset="-128"/>
              </a:rPr>
              <a:t> pair for which </a:t>
            </a:r>
            <a:r>
              <a:rPr lang="en-US" altLang="zh-CN" smtClean="0">
                <a:latin typeface="Courier New" panose="02070309020205020404" pitchFamily="49" charset="0"/>
                <a:ea typeface="MS PGothic" panose="020B0600070205080204" pitchFamily="34" charset="-128"/>
              </a:rPr>
              <a:t>expr</a:t>
            </a:r>
            <a:r>
              <a:rPr lang="en-US" altLang="zh-CN" smtClean="0">
                <a:ea typeface="MS PGothic" panose="020B0600070205080204" pitchFamily="34" charset="-128"/>
              </a:rPr>
              <a:t> is equal to </a:t>
            </a:r>
            <a:r>
              <a:rPr lang="en-US" altLang="zh-CN" smtClean="0">
                <a:latin typeface="Courier New" panose="02070309020205020404" pitchFamily="49" charset="0"/>
                <a:ea typeface="MS PGothic" panose="020B0600070205080204" pitchFamily="34" charset="-128"/>
              </a:rPr>
              <a:t>comparison_expr</a:t>
            </a:r>
            <a:r>
              <a:rPr lang="en-US" altLang="zh-CN" smtClean="0">
                <a:ea typeface="MS PGothic" panose="020B0600070205080204" pitchFamily="34" charset="-128"/>
              </a:rPr>
              <a:t> and returns </a:t>
            </a:r>
            <a:r>
              <a:rPr lang="en-US" altLang="zh-CN" smtClean="0">
                <a:latin typeface="Courier New" panose="02070309020205020404" pitchFamily="49" charset="0"/>
                <a:ea typeface="MS PGothic" panose="020B0600070205080204" pitchFamily="34" charset="-128"/>
              </a:rPr>
              <a:t>return_expr</a:t>
            </a:r>
            <a:r>
              <a:rPr lang="en-US" altLang="zh-CN" smtClean="0">
                <a:ea typeface="MS PGothic" panose="020B0600070205080204" pitchFamily="34" charset="-128"/>
              </a:rPr>
              <a:t>. If none of the </a:t>
            </a:r>
            <a:r>
              <a:rPr lang="en-US" altLang="zh-CN" smtClean="0">
                <a:latin typeface="Courier New" panose="02070309020205020404" pitchFamily="49" charset="0"/>
                <a:ea typeface="MS PGothic" panose="020B0600070205080204" pitchFamily="34" charset="-128"/>
              </a:rPr>
              <a:t>WHEN ... THEN</a:t>
            </a:r>
            <a:r>
              <a:rPr lang="en-US" altLang="zh-CN" smtClean="0">
                <a:ea typeface="MS PGothic" panose="020B0600070205080204" pitchFamily="34" charset="-128"/>
              </a:rPr>
              <a:t> pairs meet this condition, and an </a:t>
            </a:r>
            <a:r>
              <a:rPr lang="en-US" altLang="zh-CN" smtClean="0">
                <a:latin typeface="Courier New" panose="02070309020205020404" pitchFamily="49" charset="0"/>
                <a:ea typeface="MS PGothic" panose="020B0600070205080204" pitchFamily="34" charset="-128"/>
              </a:rPr>
              <a:t>ELSE</a:t>
            </a:r>
            <a:r>
              <a:rPr lang="en-US" altLang="zh-CN" smtClean="0">
                <a:ea typeface="MS PGothic" panose="020B0600070205080204" pitchFamily="34" charset="-128"/>
              </a:rPr>
              <a:t> clause exists, then Oracle returns </a:t>
            </a:r>
            <a:r>
              <a:rPr lang="en-US" altLang="zh-CN" smtClean="0">
                <a:latin typeface="Courier New" panose="02070309020205020404" pitchFamily="49" charset="0"/>
                <a:ea typeface="MS PGothic" panose="020B0600070205080204" pitchFamily="34" charset="-128"/>
              </a:rPr>
              <a:t>else_expr</a:t>
            </a:r>
            <a:r>
              <a:rPr lang="en-US" altLang="zh-CN" smtClean="0">
                <a:ea typeface="MS PGothic" panose="020B0600070205080204" pitchFamily="34" charset="-128"/>
              </a:rPr>
              <a:t>. Otherwise, Oracle returns null. You cannot specify the literal NULL for all the </a:t>
            </a:r>
            <a:r>
              <a:rPr lang="en-US" altLang="zh-CN" smtClean="0">
                <a:latin typeface="Courier New" panose="02070309020205020404" pitchFamily="49" charset="0"/>
                <a:ea typeface="MS PGothic" panose="020B0600070205080204" pitchFamily="34" charset="-128"/>
              </a:rPr>
              <a:t>return_expr</a:t>
            </a:r>
            <a:r>
              <a:rPr lang="en-US" altLang="zh-CN" smtClean="0">
                <a:ea typeface="MS PGothic" panose="020B0600070205080204" pitchFamily="34" charset="-128"/>
              </a:rPr>
              <a:t>s and the </a:t>
            </a:r>
            <a:r>
              <a:rPr lang="en-US" altLang="zh-CN" smtClean="0">
                <a:latin typeface="Courier New" panose="02070309020205020404" pitchFamily="49" charset="0"/>
                <a:ea typeface="MS PGothic" panose="020B0600070205080204" pitchFamily="34" charset="-128"/>
              </a:rPr>
              <a:t>else_expr</a:t>
            </a:r>
            <a:r>
              <a:rPr lang="en-US" altLang="zh-CN" smtClean="0">
                <a:ea typeface="MS PGothic" panose="020B0600070205080204" pitchFamily="34" charset="-128"/>
              </a:rPr>
              <a:t>. </a:t>
            </a:r>
            <a:endParaRPr lang="en-US" altLang="zh-CN" smtClean="0">
              <a:ea typeface="MS PGothic" panose="020B0600070205080204" pitchFamily="34" charset="-128"/>
            </a:endParaRPr>
          </a:p>
          <a:p>
            <a:pPr lvl="1" eaLnBrk="1" hangingPunct="1">
              <a:spcBef>
                <a:spcPct val="0"/>
              </a:spcBef>
              <a:defRPr/>
            </a:pPr>
            <a:r>
              <a:rPr lang="en-US" altLang="zh-CN" smtClean="0">
                <a:ea typeface="MS PGothic" panose="020B0600070205080204" pitchFamily="34" charset="-128"/>
              </a:rPr>
              <a:t>All of the expressions ( </a:t>
            </a:r>
            <a:r>
              <a:rPr lang="en-US" altLang="zh-CN" smtClean="0">
                <a:latin typeface="Courier New" panose="02070309020205020404" pitchFamily="49" charset="0"/>
                <a:ea typeface="MS PGothic" panose="020B0600070205080204" pitchFamily="34" charset="-128"/>
              </a:rPr>
              <a:t>expr</a:t>
            </a:r>
            <a:r>
              <a:rPr lang="en-US" altLang="zh-CN" smtClean="0">
                <a:ea typeface="MS PGothic" panose="020B0600070205080204" pitchFamily="34" charset="-128"/>
              </a:rPr>
              <a:t>, </a:t>
            </a:r>
            <a:r>
              <a:rPr lang="en-US" altLang="zh-CN" smtClean="0">
                <a:latin typeface="Courier New" panose="02070309020205020404" pitchFamily="49" charset="0"/>
                <a:ea typeface="MS PGothic" panose="020B0600070205080204" pitchFamily="34" charset="-128"/>
              </a:rPr>
              <a:t>comparison_expr</a:t>
            </a:r>
            <a:r>
              <a:rPr lang="en-US" altLang="zh-CN" smtClean="0">
                <a:ea typeface="MS PGothic" panose="020B0600070205080204" pitchFamily="34" charset="-128"/>
              </a:rPr>
              <a:t>, and </a:t>
            </a:r>
            <a:r>
              <a:rPr lang="en-US" altLang="zh-CN" smtClean="0">
                <a:latin typeface="Courier New" panose="02070309020205020404" pitchFamily="49" charset="0"/>
                <a:ea typeface="MS PGothic" panose="020B0600070205080204" pitchFamily="34" charset="-128"/>
              </a:rPr>
              <a:t>return_expr</a:t>
            </a:r>
            <a:r>
              <a:rPr lang="en-US" altLang="zh-CN" smtClean="0">
                <a:ea typeface="MS PGothic" panose="020B0600070205080204" pitchFamily="34" charset="-128"/>
              </a:rPr>
              <a:t>) must be of the same data type, which can be </a:t>
            </a:r>
            <a:r>
              <a:rPr lang="en-US" altLang="zh-CN" smtClean="0">
                <a:latin typeface="Courier New" panose="02070309020205020404" pitchFamily="49" charset="0"/>
                <a:ea typeface="MS PGothic" panose="020B0600070205080204" pitchFamily="34" charset="-128"/>
              </a:rPr>
              <a:t>CHAR</a:t>
            </a:r>
            <a:r>
              <a:rPr lang="en-US" altLang="zh-CN" smtClean="0">
                <a:ea typeface="MS PGothic" panose="020B0600070205080204" pitchFamily="34" charset="-128"/>
              </a:rPr>
              <a:t>, </a:t>
            </a:r>
            <a:r>
              <a:rPr lang="en-US" altLang="zh-CN" smtClean="0">
                <a:latin typeface="Courier New" panose="02070309020205020404" pitchFamily="49" charset="0"/>
                <a:ea typeface="MS PGothic" panose="020B0600070205080204" pitchFamily="34" charset="-128"/>
              </a:rPr>
              <a:t>VARCHAR2</a:t>
            </a:r>
            <a:r>
              <a:rPr lang="en-US" altLang="zh-CN" smtClean="0">
                <a:ea typeface="MS PGothic" panose="020B0600070205080204" pitchFamily="34" charset="-128"/>
              </a:rPr>
              <a:t>, </a:t>
            </a:r>
            <a:r>
              <a:rPr lang="en-US" altLang="zh-CN" smtClean="0">
                <a:latin typeface="Courier New" panose="02070309020205020404" pitchFamily="49" charset="0"/>
                <a:ea typeface="MS PGothic" panose="020B0600070205080204" pitchFamily="34" charset="-128"/>
              </a:rPr>
              <a:t>NCHAR</a:t>
            </a:r>
            <a:r>
              <a:rPr lang="en-US" altLang="zh-CN" smtClean="0">
                <a:ea typeface="MS PGothic" panose="020B0600070205080204" pitchFamily="34" charset="-128"/>
              </a:rPr>
              <a:t>, or </a:t>
            </a:r>
            <a:r>
              <a:rPr lang="en-US" altLang="zh-CN" smtClean="0">
                <a:latin typeface="Courier New" panose="02070309020205020404" pitchFamily="49" charset="0"/>
                <a:ea typeface="MS PGothic" panose="020B0600070205080204" pitchFamily="34" charset="-128"/>
              </a:rPr>
              <a:t>NVARCHAR2</a:t>
            </a:r>
            <a:r>
              <a:rPr lang="en-US" altLang="zh-CN" smtClean="0">
                <a:ea typeface="MS PGothic" panose="020B0600070205080204" pitchFamily="34" charset="-128"/>
              </a:rPr>
              <a:t>.</a:t>
            </a:r>
            <a:endParaRPr lang="en-US" altLang="zh-CN" b="1" smtClean="0">
              <a:ea typeface="MS PGothic" panose="020B0600070205080204" pitchFamily="34" charset="-128"/>
            </a:endParaRPr>
          </a:p>
          <a:p>
            <a:pPr eaLnBrk="1" hangingPunct="1">
              <a:spcBef>
                <a:spcPct val="0"/>
              </a:spcBef>
              <a:defRPr/>
            </a:pPr>
            <a:endParaRPr lang="en-US" altLang="zh-CN" b="1" smtClean="0">
              <a:ea typeface="MS PGothic" panose="020B0600070205080204" pitchFamily="34" charset="-128"/>
            </a:endParaRPr>
          </a:p>
          <a:p>
            <a:pPr eaLnBrk="1" hangingPunct="1">
              <a:spcBef>
                <a:spcPct val="0"/>
              </a:spcBef>
              <a:defRPr/>
            </a:pPr>
            <a:endParaRPr lang="en-US" altLang="zh-CN" b="1" smtClean="0">
              <a:ea typeface="MS PGothic" panose="020B0600070205080204" pitchFamily="34" charset="-128"/>
            </a:endParaRPr>
          </a:p>
          <a:p>
            <a:pPr eaLnBrk="1" hangingPunct="1">
              <a:spcBef>
                <a:spcPct val="0"/>
              </a:spcBef>
              <a:defRPr/>
            </a:pPr>
            <a:endParaRPr lang="en-US" altLang="zh-CN" b="1" smtClean="0">
              <a:ea typeface="MS PGothic" panose="020B0600070205080204" pitchFamily="34" charset="-128"/>
            </a:endParaRPr>
          </a:p>
          <a:p>
            <a:pPr eaLnBrk="1" hangingPunct="1">
              <a:spcBef>
                <a:spcPct val="0"/>
              </a:spcBef>
              <a:defRPr/>
            </a:pPr>
            <a:endParaRPr lang="en-US" altLang="zh-CN" b="1" smtClean="0">
              <a:ea typeface="MS PGothic" panose="020B0600070205080204" pitchFamily="34" charset="-128"/>
            </a:endParaRPr>
          </a:p>
          <a:p>
            <a:pPr eaLnBrk="1" hangingPunct="1">
              <a:spcBef>
                <a:spcPct val="0"/>
              </a:spcBef>
              <a:defRPr/>
            </a:pPr>
            <a:endParaRPr lang="en-US" altLang="zh-CN" b="1" smtClean="0">
              <a:ea typeface="MS PGothic" panose="020B0600070205080204" pitchFamily="34" charset="-128"/>
            </a:endParaRPr>
          </a:p>
          <a:p>
            <a:pPr eaLnBrk="1" hangingPunct="1">
              <a:spcBef>
                <a:spcPct val="0"/>
              </a:spcBef>
              <a:defRPr/>
            </a:pPr>
            <a:endParaRPr lang="en-US" altLang="zh-CN" b="1" smtClean="0">
              <a:ea typeface="MS PGothic" panose="020B0600070205080204" pitchFamily="34" charset="-128"/>
            </a:endParaRPr>
          </a:p>
          <a:p>
            <a:pPr eaLnBrk="1" hangingPunct="1">
              <a:spcBef>
                <a:spcPct val="0"/>
              </a:spcBef>
              <a:defRPr/>
            </a:pPr>
            <a:r>
              <a:rPr lang="en-US" altLang="zh-CN" smtClean="0">
                <a:solidFill>
                  <a:srgbClr val="0000FF"/>
                </a:solidFill>
                <a:ea typeface="MS PGothic" panose="020B0600070205080204" pitchFamily="34" charset="-128"/>
              </a:rPr>
              <a:t>Instructor Note</a:t>
            </a:r>
            <a:endParaRPr lang="en-US" altLang="zh-CN" smtClean="0">
              <a:solidFill>
                <a:srgbClr val="0000FF"/>
              </a:solidFill>
              <a:ea typeface="MS PGothic" panose="020B0600070205080204" pitchFamily="34" charset="-128"/>
            </a:endParaRPr>
          </a:p>
          <a:p>
            <a:pPr lvl="1" eaLnBrk="1" hangingPunct="1">
              <a:spcBef>
                <a:spcPct val="0"/>
              </a:spcBef>
              <a:defRPr/>
            </a:pPr>
            <a:r>
              <a:rPr lang="en-US" altLang="zh-CN" smtClean="0">
                <a:solidFill>
                  <a:srgbClr val="0000FF"/>
                </a:solidFill>
                <a:ea typeface="MS PGothic" panose="020B0600070205080204" pitchFamily="34" charset="-128"/>
              </a:rPr>
              <a:t>There is also a searched </a:t>
            </a:r>
            <a:r>
              <a:rPr lang="en-US" altLang="zh-CN" smtClean="0">
                <a:solidFill>
                  <a:srgbClr val="0000FF"/>
                </a:solidFill>
                <a:latin typeface="Courier New" panose="02070309020205020404" pitchFamily="49" charset="0"/>
                <a:ea typeface="MS PGothic" panose="020B0600070205080204" pitchFamily="34" charset="-128"/>
              </a:rPr>
              <a:t>CASE</a:t>
            </a:r>
            <a:r>
              <a:rPr lang="en-US" altLang="zh-CN" smtClean="0">
                <a:solidFill>
                  <a:srgbClr val="0000FF"/>
                </a:solidFill>
                <a:ea typeface="MS PGothic" panose="020B0600070205080204" pitchFamily="34" charset="-128"/>
              </a:rPr>
              <a:t> expression. Oracle searches from left to right until it finds an occurrence of a condition that is true, and then returns </a:t>
            </a:r>
            <a:r>
              <a:rPr lang="en-US" altLang="zh-CN" smtClean="0">
                <a:solidFill>
                  <a:srgbClr val="0000FF"/>
                </a:solidFill>
                <a:latin typeface="Courier New" panose="02070309020205020404" pitchFamily="49" charset="0"/>
                <a:ea typeface="MS PGothic" panose="020B0600070205080204" pitchFamily="34" charset="-128"/>
              </a:rPr>
              <a:t>return_expr</a:t>
            </a:r>
            <a:r>
              <a:rPr lang="en-US" altLang="zh-CN" smtClean="0">
                <a:solidFill>
                  <a:srgbClr val="0000FF"/>
                </a:solidFill>
                <a:ea typeface="MS PGothic" panose="020B0600070205080204" pitchFamily="34" charset="-128"/>
              </a:rPr>
              <a:t>. If no condition is found to be true, and an </a:t>
            </a:r>
            <a:r>
              <a:rPr lang="en-US" altLang="zh-CN" smtClean="0">
                <a:solidFill>
                  <a:srgbClr val="0000FF"/>
                </a:solidFill>
                <a:latin typeface="Courier New" panose="02070309020205020404" pitchFamily="49" charset="0"/>
                <a:ea typeface="MS PGothic" panose="020B0600070205080204" pitchFamily="34" charset="-128"/>
              </a:rPr>
              <a:t>ELSE</a:t>
            </a:r>
            <a:r>
              <a:rPr lang="en-US" altLang="zh-CN" smtClean="0">
                <a:solidFill>
                  <a:srgbClr val="0000FF"/>
                </a:solidFill>
                <a:ea typeface="MS PGothic" panose="020B0600070205080204" pitchFamily="34" charset="-128"/>
              </a:rPr>
              <a:t> clause exists, Oracle returns </a:t>
            </a:r>
            <a:r>
              <a:rPr lang="en-US" altLang="zh-CN" smtClean="0">
                <a:solidFill>
                  <a:srgbClr val="0000FF"/>
                </a:solidFill>
                <a:latin typeface="Courier New" panose="02070309020205020404" pitchFamily="49" charset="0"/>
                <a:ea typeface="MS PGothic" panose="020B0600070205080204" pitchFamily="34" charset="-128"/>
              </a:rPr>
              <a:t>else_expr</a:t>
            </a:r>
            <a:r>
              <a:rPr lang="en-US" altLang="zh-CN" smtClean="0">
                <a:solidFill>
                  <a:srgbClr val="0000FF"/>
                </a:solidFill>
                <a:ea typeface="MS PGothic" panose="020B0600070205080204" pitchFamily="34" charset="-128"/>
              </a:rPr>
              <a:t>. Otherwise Oracle returns null. For more information, see </a:t>
            </a:r>
            <a:r>
              <a:rPr lang="en-US" altLang="zh-CN" i="1" smtClean="0">
                <a:solidFill>
                  <a:srgbClr val="0000FF"/>
                </a:solidFill>
                <a:ea typeface="MS PGothic" panose="020B0600070205080204" pitchFamily="34" charset="-128"/>
              </a:rPr>
              <a:t>Oracle9i SQL Reference</a:t>
            </a:r>
            <a:r>
              <a:rPr lang="en-US" altLang="zh-CN" smtClean="0">
                <a:solidFill>
                  <a:srgbClr val="0000FF"/>
                </a:solidFill>
                <a:ea typeface="MS PGothic" panose="020B0600070205080204" pitchFamily="34" charset="-128"/>
              </a:rPr>
              <a:t>, “Expressions.”</a:t>
            </a:r>
            <a:endParaRPr lang="en-US" altLang="zh-CN" smtClean="0">
              <a:solidFill>
                <a:srgbClr val="0000FF"/>
              </a:solidFill>
              <a:ea typeface="MS PGothic" panose="020B0600070205080204" pitchFamily="34" charset="-128"/>
            </a:endParaRPr>
          </a:p>
        </p:txBody>
      </p:sp>
    </p:spTree>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49507"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2543" rIns="91164" bIns="42543" numCol="1" anchor="t" anchorCtr="0" compatLnSpc="1"/>
          <a:lstStyle/>
          <a:p>
            <a:pPr eaLnBrk="1" hangingPunct="1">
              <a:spcBef>
                <a:spcPct val="0"/>
              </a:spcBef>
            </a:pPr>
            <a:r>
              <a:rPr lang="en-US" altLang="zh-CN" smtClean="0">
                <a:ea typeface="MS PGothic" panose="020B0600070205080204" pitchFamily="34" charset="-128"/>
              </a:rPr>
              <a:t>Using the </a:t>
            </a:r>
            <a:r>
              <a:rPr lang="en-US" altLang="zh-CN" smtClean="0">
                <a:latin typeface="Courier New" panose="02070309020205020404" pitchFamily="49" charset="0"/>
                <a:ea typeface="MS PGothic" panose="020B0600070205080204" pitchFamily="34" charset="-128"/>
              </a:rPr>
              <a:t>CASE</a:t>
            </a:r>
            <a:r>
              <a:rPr lang="en-US" altLang="zh-CN" smtClean="0">
                <a:ea typeface="MS PGothic" panose="020B0600070205080204" pitchFamily="34" charset="-128"/>
              </a:rPr>
              <a:t> Expression</a:t>
            </a:r>
            <a:endParaRPr lang="en-US" altLang="zh-CN" smtClean="0">
              <a:ea typeface="MS PGothic" panose="020B0600070205080204" pitchFamily="34" charset="-128"/>
            </a:endParaRPr>
          </a:p>
          <a:p>
            <a:pPr lvl="1" eaLnBrk="1" hangingPunct="1">
              <a:spcBef>
                <a:spcPct val="0"/>
              </a:spcBef>
            </a:pPr>
            <a:r>
              <a:rPr lang="en-US" altLang="zh-CN" smtClean="0">
                <a:ea typeface="MS PGothic" panose="020B0600070205080204" pitchFamily="34" charset="-128"/>
              </a:rPr>
              <a:t>In the preceding SQL statement, the value of </a:t>
            </a:r>
            <a:r>
              <a:rPr lang="en-US" altLang="zh-CN" smtClean="0">
                <a:latin typeface="Courier New" panose="02070309020205020404" pitchFamily="49" charset="0"/>
                <a:ea typeface="MS PGothic" panose="020B0600070205080204" pitchFamily="34" charset="-128"/>
              </a:rPr>
              <a:t>JOB_ID</a:t>
            </a:r>
            <a:r>
              <a:rPr lang="en-US" altLang="zh-CN" smtClean="0">
                <a:ea typeface="MS PGothic" panose="020B0600070205080204" pitchFamily="34" charset="-128"/>
              </a:rPr>
              <a:t> is decoded. If </a:t>
            </a:r>
            <a:r>
              <a:rPr lang="en-US" altLang="zh-CN" smtClean="0">
                <a:latin typeface="Courier New" panose="02070309020205020404" pitchFamily="49" charset="0"/>
                <a:ea typeface="MS PGothic" panose="020B0600070205080204" pitchFamily="34" charset="-128"/>
              </a:rPr>
              <a:t>JOB_ID</a:t>
            </a:r>
            <a:r>
              <a:rPr lang="en-US" altLang="zh-CN" smtClean="0">
                <a:ea typeface="MS PGothic" panose="020B0600070205080204" pitchFamily="34" charset="-128"/>
              </a:rPr>
              <a:t> is </a:t>
            </a:r>
            <a:r>
              <a:rPr lang="en-US" altLang="zh-CN" smtClean="0">
                <a:latin typeface="Courier New" panose="02070309020205020404" pitchFamily="49" charset="0"/>
                <a:ea typeface="MS PGothic" panose="020B0600070205080204" pitchFamily="34" charset="-128"/>
              </a:rPr>
              <a:t>IT_PROG</a:t>
            </a:r>
            <a:r>
              <a:rPr lang="en-US" altLang="zh-CN" smtClean="0">
                <a:ea typeface="MS PGothic" panose="020B0600070205080204" pitchFamily="34" charset="-128"/>
              </a:rPr>
              <a:t>, the salary increase is 10%; if </a:t>
            </a:r>
            <a:r>
              <a:rPr lang="en-US" altLang="zh-CN" smtClean="0">
                <a:latin typeface="Courier New" panose="02070309020205020404" pitchFamily="49" charset="0"/>
                <a:ea typeface="MS PGothic" panose="020B0600070205080204" pitchFamily="34" charset="-128"/>
              </a:rPr>
              <a:t>JOB_ID</a:t>
            </a:r>
            <a:r>
              <a:rPr lang="en-US" altLang="zh-CN" smtClean="0">
                <a:ea typeface="MS PGothic" panose="020B0600070205080204" pitchFamily="34" charset="-128"/>
              </a:rPr>
              <a:t> is </a:t>
            </a:r>
            <a:r>
              <a:rPr lang="en-US" altLang="zh-CN" smtClean="0">
                <a:latin typeface="Courier New" panose="02070309020205020404" pitchFamily="49" charset="0"/>
                <a:ea typeface="MS PGothic" panose="020B0600070205080204" pitchFamily="34" charset="-128"/>
              </a:rPr>
              <a:t>ST_CLERK</a:t>
            </a:r>
            <a:r>
              <a:rPr lang="en-US" altLang="zh-CN" smtClean="0">
                <a:ea typeface="MS PGothic" panose="020B0600070205080204" pitchFamily="34" charset="-128"/>
              </a:rPr>
              <a:t>, the salary increase is 15%; if </a:t>
            </a:r>
            <a:r>
              <a:rPr lang="en-US" altLang="zh-CN" smtClean="0">
                <a:latin typeface="Courier New" panose="02070309020205020404" pitchFamily="49" charset="0"/>
                <a:ea typeface="MS PGothic" panose="020B0600070205080204" pitchFamily="34" charset="-128"/>
              </a:rPr>
              <a:t>JOB_ID</a:t>
            </a:r>
            <a:r>
              <a:rPr lang="en-US" altLang="zh-CN" smtClean="0">
                <a:ea typeface="MS PGothic" panose="020B0600070205080204" pitchFamily="34" charset="-128"/>
              </a:rPr>
              <a:t> is </a:t>
            </a:r>
            <a:r>
              <a:rPr lang="en-US" altLang="zh-CN" smtClean="0">
                <a:latin typeface="Courier New" panose="02070309020205020404" pitchFamily="49" charset="0"/>
                <a:ea typeface="MS PGothic" panose="020B0600070205080204" pitchFamily="34" charset="-128"/>
              </a:rPr>
              <a:t>SA_REP</a:t>
            </a:r>
            <a:r>
              <a:rPr lang="en-US" altLang="zh-CN" smtClean="0">
                <a:ea typeface="MS PGothic" panose="020B0600070205080204" pitchFamily="34" charset="-128"/>
              </a:rPr>
              <a:t>, the salary increase is 20%. For all other job roles, there is no increase in salary. </a:t>
            </a:r>
            <a:endParaRPr lang="en-US" altLang="zh-CN" smtClean="0">
              <a:ea typeface="MS PGothic" panose="020B0600070205080204" pitchFamily="34" charset="-128"/>
            </a:endParaRPr>
          </a:p>
          <a:p>
            <a:pPr lvl="1" eaLnBrk="1" hangingPunct="1">
              <a:spcBef>
                <a:spcPct val="0"/>
              </a:spcBef>
            </a:pPr>
            <a:r>
              <a:rPr lang="en-US" altLang="zh-CN" smtClean="0">
                <a:ea typeface="MS PGothic" panose="020B0600070205080204" pitchFamily="34" charset="-128"/>
              </a:rPr>
              <a:t>The same statement can be written with the </a:t>
            </a:r>
            <a:r>
              <a:rPr lang="en-US" altLang="zh-CN" smtClean="0">
                <a:latin typeface="Courier New" panose="02070309020205020404" pitchFamily="49" charset="0"/>
                <a:ea typeface="MS PGothic" panose="020B0600070205080204" pitchFamily="34" charset="-128"/>
              </a:rPr>
              <a:t>DECODE</a:t>
            </a:r>
            <a:r>
              <a:rPr lang="en-US" altLang="zh-CN" smtClean="0">
                <a:ea typeface="MS PGothic" panose="020B0600070205080204" pitchFamily="34" charset="-128"/>
              </a:rPr>
              <a:t> function.</a:t>
            </a:r>
            <a:endParaRPr lang="en-US" altLang="zh-CN" smtClean="0">
              <a:ea typeface="MS PGothic" panose="020B0600070205080204" pitchFamily="34" charset="-128"/>
            </a:endParaRPr>
          </a:p>
        </p:txBody>
      </p:sp>
    </p:spTree>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50531"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50532" name="Rectangle 4"/>
          <p:cNvSpPr>
            <a:spLocks noGrp="1" noRot="1" noChangeAspect="1" noChangeArrowheads="1" noTextEdit="1"/>
          </p:cNvSpPr>
          <p:nvPr>
            <p:ph type="sldImg"/>
          </p:nvPr>
        </p:nvSpPr>
        <p:spPr bwMode="auto">
          <a:xfrm>
            <a:off x="488950" y="158750"/>
            <a:ext cx="5875338" cy="44069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Group Functions</a:t>
            </a:r>
            <a:endParaRPr lang="en-US" altLang="zh-CN" smtClean="0"/>
          </a:p>
          <a:p>
            <a:pPr lvl="1" eaLnBrk="1" hangingPunct="1">
              <a:spcBef>
                <a:spcPct val="0"/>
              </a:spcBef>
            </a:pPr>
            <a:r>
              <a:rPr lang="en-US" altLang="zh-CN" smtClean="0"/>
              <a:t>Unlike single-row functions, </a:t>
            </a:r>
            <a:r>
              <a:rPr lang="en-US" altLang="zh-CN" smtClean="0">
                <a:solidFill>
                  <a:srgbClr val="FC0128"/>
                </a:solidFill>
              </a:rPr>
              <a:t>group functions</a:t>
            </a:r>
            <a:r>
              <a:rPr lang="en-US" altLang="zh-CN" smtClean="0"/>
              <a:t> operate on </a:t>
            </a:r>
            <a:r>
              <a:rPr lang="en-US" altLang="zh-CN" smtClean="0">
                <a:solidFill>
                  <a:srgbClr val="FC0128"/>
                </a:solidFill>
              </a:rPr>
              <a:t>sets of rows</a:t>
            </a:r>
            <a:r>
              <a:rPr lang="en-US" altLang="zh-CN" smtClean="0"/>
              <a:t> to give one result per group. These sets may be the whole table or the table split into groups. </a:t>
            </a:r>
            <a:endParaRPr lang="en-US" altLang="zh-CN" smtClean="0"/>
          </a:p>
          <a:p>
            <a:pPr eaLnBrk="1" hangingPunct="1">
              <a:spcBef>
                <a:spcPct val="0"/>
              </a:spcBef>
            </a:pP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bwMode="auto">
          <a:xfrm>
            <a:off x="412750" y="4773613"/>
            <a:ext cx="6029325" cy="37544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normAutofit/>
          </a:bodyPr>
          <a:lstStyle/>
          <a:p>
            <a:pPr defTabSz="425450" eaLnBrk="1" hangingPunct="1">
              <a:defRPr/>
            </a:pPr>
            <a:r>
              <a:rPr lang="en-US" altLang="ja-JP" smtClean="0"/>
              <a:t>Column Aliases (continued)</a:t>
            </a:r>
            <a:endParaRPr lang="en-US" altLang="ja-JP" smtClean="0"/>
          </a:p>
          <a:p>
            <a:pPr marL="119380" lvl="1" defTabSz="425450" eaLnBrk="1" hangingPunct="1">
              <a:defRPr/>
            </a:pPr>
            <a:r>
              <a:rPr lang="en-US" altLang="ja-JP" smtClean="0"/>
              <a:t>The first example displays the names and the commission percentages of all the employees. Notice that the optional </a:t>
            </a:r>
            <a:r>
              <a:rPr lang="en-US" altLang="ja-JP" smtClean="0">
                <a:latin typeface="Courier New" panose="02070309020205020404" pitchFamily="49" charset="0"/>
              </a:rPr>
              <a:t>AS</a:t>
            </a:r>
            <a:r>
              <a:rPr lang="en-US" altLang="ja-JP" smtClean="0"/>
              <a:t> keyword has been used before the column </a:t>
            </a:r>
            <a:r>
              <a:rPr lang="en-US" altLang="ja-JP" smtClean="0">
                <a:solidFill>
                  <a:srgbClr val="FC0128"/>
                </a:solidFill>
              </a:rPr>
              <a:t>alias</a:t>
            </a:r>
            <a:r>
              <a:rPr lang="en-US" altLang="ja-JP" smtClean="0"/>
              <a:t> name. The result of the query is the same whether the </a:t>
            </a:r>
            <a:r>
              <a:rPr lang="en-US" altLang="ja-JP" smtClean="0">
                <a:latin typeface="Courier New" panose="02070309020205020404" pitchFamily="49" charset="0"/>
              </a:rPr>
              <a:t>AS</a:t>
            </a:r>
            <a:r>
              <a:rPr lang="en-US" altLang="ja-JP" smtClean="0">
                <a:solidFill>
                  <a:srgbClr val="FC0128"/>
                </a:solidFill>
              </a:rPr>
              <a:t> </a:t>
            </a:r>
            <a:r>
              <a:rPr lang="en-US" altLang="ja-JP" smtClean="0"/>
              <a:t>keyword is used or not. Also notice that the SQL statement has the column aliases, name and comm, in lowercase, whereas the result of the query displays the column headings in uppercase. As mentioned in a previous slide, column headings appear in uppercase by default. </a:t>
            </a:r>
            <a:endParaRPr lang="en-US" altLang="ja-JP" smtClean="0"/>
          </a:p>
          <a:p>
            <a:pPr marL="119380" lvl="1" defTabSz="425450" eaLnBrk="1" hangingPunct="1">
              <a:defRPr/>
            </a:pPr>
            <a:r>
              <a:rPr lang="en-US" altLang="ja-JP" smtClean="0"/>
              <a:t>The second example displays the last names and annual salaries of all the employees. Because </a:t>
            </a:r>
            <a:r>
              <a:rPr lang="en-US" altLang="ja-JP" smtClean="0">
                <a:latin typeface="Courier New" panose="02070309020205020404" pitchFamily="49" charset="0"/>
              </a:rPr>
              <a:t>Annual Salary</a:t>
            </a:r>
            <a:r>
              <a:rPr lang="en-US" altLang="ja-JP" smtClean="0"/>
              <a:t> contain a space, it has been enclosed in double quotation marks. Notice that the column heading in the output is exactly the same as the column alias.</a:t>
            </a:r>
            <a:endParaRPr lang="en-US" altLang="ja-JP" smtClean="0"/>
          </a:p>
          <a:p>
            <a:pPr defTabSz="425450" eaLnBrk="1" hangingPunct="1">
              <a:defRPr/>
            </a:pPr>
            <a:endParaRPr lang="en-US" altLang="ja-JP" b="1" smtClean="0"/>
          </a:p>
          <a:p>
            <a:pPr defTabSz="425450" eaLnBrk="1" hangingPunct="1">
              <a:defRPr/>
            </a:pPr>
            <a:endParaRPr lang="en-US" altLang="ja-JP" b="1" smtClean="0"/>
          </a:p>
          <a:p>
            <a:pPr defTabSz="425450" eaLnBrk="1" hangingPunct="1">
              <a:defRPr/>
            </a:pPr>
            <a:endParaRPr lang="en-US" altLang="ja-JP" b="1" smtClean="0"/>
          </a:p>
          <a:p>
            <a:pPr defTabSz="425450" eaLnBrk="1" hangingPunct="1">
              <a:defRPr/>
            </a:pPr>
            <a:endParaRPr lang="en-US" altLang="ja-JP" b="1" smtClean="0"/>
          </a:p>
          <a:p>
            <a:pPr defTabSz="425450" eaLnBrk="1" hangingPunct="1">
              <a:defRPr/>
            </a:pPr>
            <a:endParaRPr lang="en-US" altLang="ja-JP" b="1" smtClean="0"/>
          </a:p>
          <a:p>
            <a:pPr defTabSz="425450" eaLnBrk="1" hangingPunct="1">
              <a:defRPr/>
            </a:pPr>
            <a:endParaRPr lang="en-US" altLang="ja-JP" b="1" smtClean="0"/>
          </a:p>
          <a:p>
            <a:pPr defTabSz="425450" eaLnBrk="1" hangingPunct="1">
              <a:defRPr/>
            </a:pPr>
            <a:r>
              <a:rPr lang="en-US" altLang="ja-JP" smtClean="0">
                <a:solidFill>
                  <a:srgbClr val="0000FF"/>
                </a:solidFill>
              </a:rPr>
              <a:t>Instructor Note </a:t>
            </a:r>
            <a:endParaRPr lang="en-US" altLang="ja-JP" smtClean="0">
              <a:solidFill>
                <a:srgbClr val="0000FF"/>
              </a:solidFill>
            </a:endParaRPr>
          </a:p>
          <a:p>
            <a:pPr marL="119380" lvl="1" defTabSz="425450" eaLnBrk="1" hangingPunct="1">
              <a:defRPr/>
            </a:pPr>
            <a:r>
              <a:rPr lang="en-US" altLang="ja-JP" smtClean="0">
                <a:solidFill>
                  <a:srgbClr val="0000FF"/>
                </a:solidFill>
              </a:rPr>
              <a:t>Point out the optional </a:t>
            </a:r>
            <a:r>
              <a:rPr lang="en-US" altLang="ja-JP" smtClean="0">
                <a:solidFill>
                  <a:srgbClr val="0000FF"/>
                </a:solidFill>
                <a:latin typeface="Courier New" panose="02070309020205020404" pitchFamily="49" charset="0"/>
              </a:rPr>
              <a:t>AS</a:t>
            </a:r>
            <a:r>
              <a:rPr lang="en-US" altLang="ja-JP" smtClean="0">
                <a:solidFill>
                  <a:srgbClr val="0000FF"/>
                </a:solidFill>
              </a:rPr>
              <a:t> keyword in the first example and the double quotation marks in the second example. Also show that the aliases always appear in uppercase, unless enclosed within double quotation marks.</a:t>
            </a:r>
            <a:r>
              <a:rPr lang="en-US" altLang="ja-JP" smtClean="0">
                <a:solidFill>
                  <a:schemeClr val="accent2"/>
                </a:solidFill>
              </a:rPr>
              <a:t> </a:t>
            </a:r>
            <a:endParaRPr lang="en-US" altLang="ja-JP" smtClean="0">
              <a:solidFill>
                <a:schemeClr val="accent2"/>
              </a:solidFill>
            </a:endParaRPr>
          </a:p>
        </p:txBody>
      </p:sp>
      <p:sp>
        <p:nvSpPr>
          <p:cNvPr id="96259" name="Rectangle 3"/>
          <p:cNvSpPr>
            <a:spLocks noGrp="1" noRot="1" noChangeAspect="1" noChangeArrowheads="1" noTextEdit="1"/>
          </p:cNvSpPr>
          <p:nvPr>
            <p:ph type="sldImg"/>
          </p:nvPr>
        </p:nvSpPr>
        <p:spPr bwMode="auto">
          <a:xfrm>
            <a:off x="485775" y="153988"/>
            <a:ext cx="5884863" cy="441325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endParaRPr lang="zh-CN" altLang="en-US" smtClean="0"/>
          </a:p>
        </p:txBody>
      </p:sp>
      <p:sp>
        <p:nvSpPr>
          <p:cNvPr id="151555" name="Rectangle 3"/>
          <p:cNvSpPr>
            <a:spLocks noGrp="1" noRot="1" noChangeAspect="1" noChangeArrowheads="1" noTextEdit="1"/>
          </p:cNvSpPr>
          <p:nvPr>
            <p:ph type="sldImg"/>
          </p:nvPr>
        </p:nvSpPr>
        <p:spPr bwMode="auto">
          <a:xfrm>
            <a:off x="488950" y="158750"/>
            <a:ext cx="5875338" cy="440690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graphicFrame>
        <p:nvGraphicFramePr>
          <p:cNvPr id="151556" name="Object 2"/>
          <p:cNvGraphicFramePr/>
          <p:nvPr/>
        </p:nvGraphicFramePr>
        <p:xfrm>
          <a:off x="342900" y="5464175"/>
          <a:ext cx="5997575" cy="2684463"/>
        </p:xfrm>
        <a:graphic>
          <a:graphicData uri="http://schemas.openxmlformats.org/presentationml/2006/ole">
            <mc:AlternateContent xmlns:mc="http://schemas.openxmlformats.org/markup-compatibility/2006">
              <mc:Choice xmlns:v="urn:schemas-microsoft-com:vml" Requires="v">
                <p:oleObj spid="_x0000_s6145" name="Document" r:id="rId3" imgW="0" imgH="0" progId="Word.Document.8">
                  <p:embed/>
                </p:oleObj>
              </mc:Choice>
              <mc:Fallback>
                <p:oleObj name="Document" r:id="rId3" imgW="0" imgH="0" progId="Word.Document.8">
                  <p:embed/>
                  <p:pic>
                    <p:nvPicPr>
                      <p:cNvPr id="0" name="任意多边形 6144"/>
                      <p:cNvPicPr/>
                      <p:nvPr/>
                    </p:nvPicPr>
                    <p:blipFill>
                      <a:blip/>
                    </p:blipFill>
                    <p:spPr>
                      <a:xfrm>
                        <a:off x="342900" y="5464175"/>
                        <a:ext cx="5997575" cy="2684463"/>
                      </a:xfrm>
                    </p:spPr>
                  </p:pic>
                </p:oleObj>
              </mc:Fallback>
            </mc:AlternateContent>
          </a:graphicData>
        </a:graphic>
      </p:graphicFrame>
      <p:sp>
        <p:nvSpPr>
          <p:cNvPr id="151557" name="Rectangle 5"/>
          <p:cNvSpPr>
            <a:spLocks noChangeArrowheads="1"/>
          </p:cNvSpPr>
          <p:nvPr/>
        </p:nvSpPr>
        <p:spPr bwMode="auto">
          <a:xfrm>
            <a:off x="730250" y="8015288"/>
            <a:ext cx="182563"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zh-CN" smtClean="0"/>
              <a:t>Guidelines for Using Group Functions</a:t>
            </a:r>
            <a:endParaRPr lang="en-US" altLang="zh-CN" smtClean="0"/>
          </a:p>
          <a:p>
            <a:pPr lvl="2" eaLnBrk="1" hangingPunct="1">
              <a:spcBef>
                <a:spcPct val="0"/>
              </a:spcBef>
            </a:pPr>
            <a:r>
              <a:rPr lang="en-US" altLang="zh-CN" smtClean="0">
                <a:solidFill>
                  <a:srgbClr val="FC0128"/>
                </a:solidFill>
                <a:latin typeface="Courier New" panose="02070309020205020404" pitchFamily="49" charset="0"/>
              </a:rPr>
              <a:t>DISTINCT</a:t>
            </a:r>
            <a:r>
              <a:rPr lang="en-US" altLang="zh-CN" smtClean="0"/>
              <a:t> makes the function consider only nonduplicate values; </a:t>
            </a:r>
            <a:r>
              <a:rPr lang="en-US" altLang="zh-CN" smtClean="0">
                <a:latin typeface="Courier New" panose="02070309020205020404" pitchFamily="49" charset="0"/>
              </a:rPr>
              <a:t>ALL</a:t>
            </a:r>
            <a:r>
              <a:rPr lang="en-US" altLang="zh-CN" smtClean="0"/>
              <a:t> makes it consider every value including duplicates. The default is </a:t>
            </a:r>
            <a:r>
              <a:rPr lang="en-US" altLang="zh-CN" smtClean="0">
                <a:latin typeface="Courier New" panose="02070309020205020404" pitchFamily="49" charset="0"/>
              </a:rPr>
              <a:t>ALL</a:t>
            </a:r>
            <a:r>
              <a:rPr lang="en-US" altLang="zh-CN" smtClean="0"/>
              <a:t> and therefore does not need to be specified.</a:t>
            </a:r>
            <a:endParaRPr lang="en-US" altLang="zh-CN" smtClean="0"/>
          </a:p>
          <a:p>
            <a:pPr lvl="2" eaLnBrk="1" hangingPunct="1">
              <a:spcBef>
                <a:spcPct val="0"/>
              </a:spcBef>
            </a:pPr>
            <a:r>
              <a:rPr lang="en-US" altLang="zh-CN" smtClean="0"/>
              <a:t>The data types for the functions with an </a:t>
            </a:r>
            <a:r>
              <a:rPr lang="en-US" altLang="zh-CN" smtClean="0">
                <a:latin typeface="Courier New" panose="02070309020205020404" pitchFamily="49" charset="0"/>
              </a:rPr>
              <a:t>expr</a:t>
            </a:r>
            <a:r>
              <a:rPr lang="en-US" altLang="zh-CN" smtClean="0"/>
              <a:t> argument may be </a:t>
            </a:r>
            <a:r>
              <a:rPr lang="en-US" altLang="zh-CN" smtClean="0">
                <a:latin typeface="Courier New" panose="02070309020205020404" pitchFamily="49" charset="0"/>
              </a:rPr>
              <a:t>CHAR</a:t>
            </a:r>
            <a:r>
              <a:rPr lang="en-US" altLang="zh-CN" smtClean="0"/>
              <a:t>, </a:t>
            </a:r>
            <a:r>
              <a:rPr lang="en-US" altLang="zh-CN" smtClean="0">
                <a:latin typeface="Courier New" panose="02070309020205020404" pitchFamily="49" charset="0"/>
              </a:rPr>
              <a:t>VARCHAR2</a:t>
            </a:r>
            <a:r>
              <a:rPr lang="en-US" altLang="zh-CN" smtClean="0"/>
              <a:t>, </a:t>
            </a:r>
            <a:r>
              <a:rPr lang="en-US" altLang="zh-CN" smtClean="0">
                <a:latin typeface="Courier New" panose="02070309020205020404" pitchFamily="49" charset="0"/>
              </a:rPr>
              <a:t>NUMBER</a:t>
            </a:r>
            <a:r>
              <a:rPr lang="en-US" altLang="zh-CN" smtClean="0"/>
              <a:t>, or </a:t>
            </a:r>
            <a:r>
              <a:rPr lang="en-US" altLang="zh-CN" smtClean="0">
                <a:latin typeface="Courier New" panose="02070309020205020404" pitchFamily="49" charset="0"/>
              </a:rPr>
              <a:t>DATE</a:t>
            </a:r>
            <a:r>
              <a:rPr lang="en-US" altLang="zh-CN" smtClean="0"/>
              <a:t>. </a:t>
            </a:r>
            <a:endParaRPr lang="en-US" altLang="zh-CN" smtClean="0"/>
          </a:p>
          <a:p>
            <a:pPr lvl="2" eaLnBrk="1" hangingPunct="1">
              <a:spcBef>
                <a:spcPct val="0"/>
              </a:spcBef>
            </a:pPr>
            <a:r>
              <a:rPr lang="en-US" altLang="zh-CN" smtClean="0"/>
              <a:t>All group functions ignore null values. To substitute a value for null values, use the </a:t>
            </a:r>
            <a:r>
              <a:rPr lang="en-US" altLang="zh-CN" smtClean="0">
                <a:solidFill>
                  <a:srgbClr val="FC0128"/>
                </a:solidFill>
                <a:latin typeface="Courier New" panose="02070309020205020404" pitchFamily="49" charset="0"/>
              </a:rPr>
              <a:t>NVL</a:t>
            </a:r>
            <a:r>
              <a:rPr lang="en-US" altLang="zh-CN" smtClean="0"/>
              <a:t>, </a:t>
            </a:r>
            <a:r>
              <a:rPr lang="en-US" altLang="zh-CN" smtClean="0">
                <a:solidFill>
                  <a:srgbClr val="FC0128"/>
                </a:solidFill>
                <a:latin typeface="Courier New" panose="02070309020205020404" pitchFamily="49" charset="0"/>
              </a:rPr>
              <a:t>NVL2</a:t>
            </a:r>
            <a:r>
              <a:rPr lang="en-US" altLang="zh-CN" smtClean="0"/>
              <a:t>, or </a:t>
            </a:r>
            <a:r>
              <a:rPr lang="en-US" altLang="zh-CN" smtClean="0">
                <a:solidFill>
                  <a:srgbClr val="FC0128"/>
                </a:solidFill>
                <a:latin typeface="Courier New" panose="02070309020205020404" pitchFamily="49" charset="0"/>
              </a:rPr>
              <a:t>COALESCE</a:t>
            </a:r>
            <a:r>
              <a:rPr lang="en-US" altLang="zh-CN" smtClean="0">
                <a:solidFill>
                  <a:srgbClr val="FC0128"/>
                </a:solidFill>
              </a:rPr>
              <a:t> </a:t>
            </a:r>
            <a:r>
              <a:rPr lang="en-US" altLang="zh-CN" smtClean="0"/>
              <a:t>functions.</a:t>
            </a:r>
            <a:endParaRPr lang="en-US" altLang="zh-CN" smtClean="0"/>
          </a:p>
          <a:p>
            <a:pPr lvl="2" eaLnBrk="1" hangingPunct="1">
              <a:spcBef>
                <a:spcPct val="0"/>
              </a:spcBef>
            </a:pPr>
            <a:r>
              <a:rPr lang="en-US" altLang="zh-CN" smtClean="0"/>
              <a:t>The Oracle server implicitly sorts the result set in ascending order when using a </a:t>
            </a:r>
            <a:r>
              <a:rPr lang="en-US" altLang="zh-CN" smtClean="0">
                <a:solidFill>
                  <a:srgbClr val="FC0128"/>
                </a:solidFill>
                <a:latin typeface="Courier New" panose="02070309020205020404" pitchFamily="49" charset="0"/>
              </a:rPr>
              <a:t>GROUP</a:t>
            </a:r>
            <a:r>
              <a:rPr lang="en-US" altLang="zh-CN" smtClean="0">
                <a:solidFill>
                  <a:srgbClr val="FC0128"/>
                </a:solidFill>
              </a:rPr>
              <a:t> </a:t>
            </a:r>
            <a:r>
              <a:rPr lang="en-US" altLang="zh-CN" smtClean="0">
                <a:solidFill>
                  <a:srgbClr val="FC0128"/>
                </a:solidFill>
                <a:latin typeface="Courier New" panose="02070309020205020404" pitchFamily="49" charset="0"/>
              </a:rPr>
              <a:t>BY</a:t>
            </a:r>
            <a:r>
              <a:rPr lang="en-US" altLang="zh-CN" smtClean="0">
                <a:solidFill>
                  <a:srgbClr val="FC0128"/>
                </a:solidFill>
              </a:rPr>
              <a:t> clause</a:t>
            </a:r>
            <a:r>
              <a:rPr lang="en-US" altLang="zh-CN" smtClean="0"/>
              <a:t>. To override this default ordering, </a:t>
            </a:r>
            <a:r>
              <a:rPr lang="en-US" altLang="zh-CN" smtClean="0">
                <a:latin typeface="Courier New" panose="02070309020205020404" pitchFamily="49" charset="0"/>
              </a:rPr>
              <a:t>DESC</a:t>
            </a:r>
            <a:r>
              <a:rPr lang="en-US" altLang="zh-CN" smtClean="0"/>
              <a:t> can be used in an </a:t>
            </a:r>
            <a:r>
              <a:rPr lang="en-US" altLang="zh-CN" smtClean="0">
                <a:latin typeface="Courier New" panose="02070309020205020404" pitchFamily="49" charset="0"/>
              </a:rPr>
              <a:t>ORDER BY</a:t>
            </a:r>
            <a:r>
              <a:rPr lang="en-US" altLang="zh-CN" smtClean="0"/>
              <a:t> clause.</a:t>
            </a:r>
            <a:endParaRPr lang="en-US" altLang="zh-CN" smtClean="0"/>
          </a:p>
          <a:p>
            <a:pPr eaLnBrk="1" hangingPunct="1">
              <a:spcBef>
                <a:spcPct val="0"/>
              </a:spcBef>
            </a:pPr>
            <a:endParaRPr lang="en-US" altLang="zh-CN" smtClean="0"/>
          </a:p>
          <a:p>
            <a:pPr eaLnBrk="1" hangingPunct="1">
              <a:spcBef>
                <a:spcPct val="0"/>
              </a:spcBef>
            </a:pPr>
            <a:endParaRPr lang="en-US" altLang="zh-CN" smtClean="0"/>
          </a:p>
          <a:p>
            <a:pPr eaLnBrk="1" hangingPunct="1">
              <a:spcBef>
                <a:spcPct val="0"/>
              </a:spcBef>
            </a:pPr>
            <a:endParaRPr lang="en-US" altLang="zh-CN" smtClean="0"/>
          </a:p>
          <a:p>
            <a:pPr eaLnBrk="1" hangingPunct="1">
              <a:spcBef>
                <a:spcPct val="0"/>
              </a:spcBef>
            </a:pPr>
            <a:endParaRPr lang="en-US" altLang="zh-CN" smtClean="0"/>
          </a:p>
          <a:p>
            <a:pPr eaLnBrk="1" hangingPunct="1">
              <a:spcBef>
                <a:spcPct val="0"/>
              </a:spcBef>
            </a:pPr>
            <a:endParaRPr lang="en-US" altLang="zh-CN" smtClean="0">
              <a:solidFill>
                <a:schemeClr val="accent2"/>
              </a:solidFill>
            </a:endParaRPr>
          </a:p>
          <a:p>
            <a:pPr eaLnBrk="1" hangingPunct="1">
              <a:spcBef>
                <a:spcPct val="0"/>
              </a:spcBef>
            </a:pPr>
            <a:r>
              <a:rPr lang="en-US" altLang="zh-CN" smtClean="0">
                <a:solidFill>
                  <a:srgbClr val="0000FF"/>
                </a:solidFill>
              </a:rPr>
              <a:t>Instructor Note</a:t>
            </a:r>
            <a:endParaRPr lang="en-US" altLang="zh-CN" smtClean="0">
              <a:solidFill>
                <a:srgbClr val="0000FF"/>
              </a:solidFill>
            </a:endParaRPr>
          </a:p>
          <a:p>
            <a:pPr lvl="1" eaLnBrk="1" hangingPunct="1">
              <a:spcBef>
                <a:spcPct val="0"/>
              </a:spcBef>
            </a:pPr>
            <a:r>
              <a:rPr lang="en-US" altLang="zh-CN" smtClean="0">
                <a:solidFill>
                  <a:srgbClr val="0000FF"/>
                </a:solidFill>
              </a:rPr>
              <a:t>Stress the use of </a:t>
            </a:r>
            <a:r>
              <a:rPr lang="en-US" altLang="zh-CN" smtClean="0">
                <a:solidFill>
                  <a:srgbClr val="0000FF"/>
                </a:solidFill>
                <a:latin typeface="Courier New" panose="02070309020205020404" pitchFamily="49" charset="0"/>
              </a:rPr>
              <a:t>DISTINCT</a:t>
            </a:r>
            <a:r>
              <a:rPr lang="en-US" altLang="zh-CN" smtClean="0">
                <a:solidFill>
                  <a:srgbClr val="0000FF"/>
                </a:solidFill>
              </a:rPr>
              <a:t> and group functions ignoring null values. </a:t>
            </a:r>
            <a:r>
              <a:rPr lang="en-US" altLang="zh-CN" smtClean="0">
                <a:solidFill>
                  <a:srgbClr val="0000FF"/>
                </a:solidFill>
                <a:latin typeface="Courier New" panose="02070309020205020404" pitchFamily="49" charset="0"/>
              </a:rPr>
              <a:t>ALL</a:t>
            </a:r>
            <a:r>
              <a:rPr lang="en-US" altLang="zh-CN" smtClean="0">
                <a:solidFill>
                  <a:srgbClr val="0000FF"/>
                </a:solidFill>
              </a:rPr>
              <a:t> is the default and is very rarely specified.</a:t>
            </a:r>
            <a:endParaRPr lang="en-US" altLang="zh-CN" smtClean="0">
              <a:solidFill>
                <a:srgbClr val="0000FF"/>
              </a:solidFill>
            </a:endParaRPr>
          </a:p>
        </p:txBody>
      </p:sp>
      <p:sp>
        <p:nvSpPr>
          <p:cNvPr id="152579" name="Rectangle 3"/>
          <p:cNvSpPr>
            <a:spLocks noGrp="1" noRot="1" noChangeAspect="1" noChangeArrowheads="1" noTextEdit="1"/>
          </p:cNvSpPr>
          <p:nvPr>
            <p:ph type="sldImg"/>
          </p:nvPr>
        </p:nvSpPr>
        <p:spPr bwMode="auto">
          <a:xfrm>
            <a:off x="488950" y="158750"/>
            <a:ext cx="5875338" cy="440690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52580" name="Rectangle 4"/>
          <p:cNvSpPr>
            <a:spLocks noChangeArrowheads="1"/>
          </p:cNvSpPr>
          <p:nvPr/>
        </p:nvSpPr>
        <p:spPr bwMode="auto">
          <a:xfrm>
            <a:off x="730250" y="8015288"/>
            <a:ext cx="182563"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3881438" y="0"/>
            <a:ext cx="2976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53603" name="Rectangle 3"/>
          <p:cNvSpPr>
            <a:spLocks noChangeArrowheads="1"/>
          </p:cNvSpPr>
          <p:nvPr/>
        </p:nvSpPr>
        <p:spPr bwMode="auto">
          <a:xfrm>
            <a:off x="-1588"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53604"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zh-CN" smtClean="0"/>
              <a:t>Group Functions</a:t>
            </a:r>
            <a:endParaRPr lang="en-US" altLang="zh-CN" smtClean="0"/>
          </a:p>
          <a:p>
            <a:pPr lvl="1" eaLnBrk="1" hangingPunct="1">
              <a:spcBef>
                <a:spcPct val="0"/>
              </a:spcBef>
            </a:pPr>
            <a:r>
              <a:rPr lang="en-US" altLang="zh-CN" smtClean="0"/>
              <a:t>You can use </a:t>
            </a:r>
            <a:r>
              <a:rPr lang="en-US" altLang="zh-CN" smtClean="0">
                <a:solidFill>
                  <a:srgbClr val="FC0128"/>
                </a:solidFill>
                <a:latin typeface="Courier New" panose="02070309020205020404" pitchFamily="49" charset="0"/>
              </a:rPr>
              <a:t>AVG</a:t>
            </a:r>
            <a:r>
              <a:rPr lang="en-US" altLang="zh-CN" smtClean="0">
                <a:solidFill>
                  <a:srgbClr val="FF5050"/>
                </a:solidFill>
              </a:rPr>
              <a:t>,</a:t>
            </a:r>
            <a:r>
              <a:rPr lang="en-US" altLang="zh-CN" smtClean="0"/>
              <a:t> </a:t>
            </a:r>
            <a:r>
              <a:rPr lang="en-US" altLang="zh-CN" smtClean="0">
                <a:solidFill>
                  <a:srgbClr val="FC0128"/>
                </a:solidFill>
                <a:latin typeface="Courier New" panose="02070309020205020404" pitchFamily="49" charset="0"/>
              </a:rPr>
              <a:t>SUM</a:t>
            </a:r>
            <a:r>
              <a:rPr lang="en-US" altLang="zh-CN" smtClean="0">
                <a:solidFill>
                  <a:srgbClr val="FF5050"/>
                </a:solidFill>
              </a:rPr>
              <a:t>,</a:t>
            </a:r>
            <a:r>
              <a:rPr lang="en-US" altLang="zh-CN" smtClean="0"/>
              <a:t> </a:t>
            </a:r>
            <a:r>
              <a:rPr lang="en-US" altLang="zh-CN" smtClean="0">
                <a:solidFill>
                  <a:srgbClr val="FC0128"/>
                </a:solidFill>
                <a:latin typeface="Courier New" panose="02070309020205020404" pitchFamily="49" charset="0"/>
              </a:rPr>
              <a:t>MIN</a:t>
            </a:r>
            <a:r>
              <a:rPr lang="en-US" altLang="zh-CN" smtClean="0">
                <a:solidFill>
                  <a:srgbClr val="FC0128"/>
                </a:solidFill>
              </a:rPr>
              <a:t>,</a:t>
            </a:r>
            <a:r>
              <a:rPr lang="en-US" altLang="zh-CN" smtClean="0"/>
              <a:t> and </a:t>
            </a:r>
            <a:r>
              <a:rPr lang="en-US" altLang="zh-CN" smtClean="0">
                <a:solidFill>
                  <a:srgbClr val="FC0128"/>
                </a:solidFill>
                <a:latin typeface="Courier New" panose="02070309020205020404" pitchFamily="49" charset="0"/>
              </a:rPr>
              <a:t>MAX</a:t>
            </a:r>
            <a:r>
              <a:rPr lang="en-US" altLang="zh-CN" smtClean="0"/>
              <a:t> functions against columns that can store numeric data. The example on the slide displays the average, highest, lowest, and sum of monthly salaries for all sales representatives.</a:t>
            </a:r>
            <a:endParaRPr lang="en-US" altLang="zh-CN" smtClean="0"/>
          </a:p>
          <a:p>
            <a:pPr eaLnBrk="1" hangingPunct="1">
              <a:spcBef>
                <a:spcPct val="0"/>
              </a:spcBef>
            </a:pPr>
            <a:endParaRPr lang="zh-CN" altLang="en-US" b="1" smtClean="0"/>
          </a:p>
        </p:txBody>
      </p:sp>
      <p:sp>
        <p:nvSpPr>
          <p:cNvPr id="153605" name="Rectangle 5"/>
          <p:cNvSpPr>
            <a:spLocks noGrp="1" noRot="1" noChangeAspect="1" noChangeArrowheads="1" noTextEdit="1"/>
          </p:cNvSpPr>
          <p:nvPr>
            <p:ph type="sldImg"/>
          </p:nvPr>
        </p:nvSpPr>
        <p:spPr bwMode="auto">
          <a:xfrm>
            <a:off x="488950" y="158750"/>
            <a:ext cx="5875338" cy="440690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bwMode="auto">
          <a:xfrm>
            <a:off x="488950" y="158750"/>
            <a:ext cx="5875338" cy="440690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54627"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zh-CN" smtClean="0"/>
              <a:t>Group Functions (continued)</a:t>
            </a:r>
            <a:endParaRPr lang="en-US" altLang="zh-CN" smtClean="0"/>
          </a:p>
          <a:p>
            <a:pPr lvl="1" eaLnBrk="1" hangingPunct="1">
              <a:spcBef>
                <a:spcPct val="0"/>
              </a:spcBef>
            </a:pPr>
            <a:r>
              <a:rPr lang="en-US" altLang="zh-CN" smtClean="0"/>
              <a:t>You can use the </a:t>
            </a:r>
            <a:r>
              <a:rPr lang="en-US" altLang="zh-CN" smtClean="0">
                <a:solidFill>
                  <a:srgbClr val="FC0128"/>
                </a:solidFill>
                <a:latin typeface="Courier New" panose="02070309020205020404" pitchFamily="49" charset="0"/>
              </a:rPr>
              <a:t>MAX</a:t>
            </a:r>
            <a:r>
              <a:rPr lang="en-US" altLang="zh-CN" smtClean="0"/>
              <a:t> and </a:t>
            </a:r>
            <a:r>
              <a:rPr lang="en-US" altLang="zh-CN" smtClean="0">
                <a:solidFill>
                  <a:srgbClr val="FC0128"/>
                </a:solidFill>
                <a:latin typeface="Courier New" panose="02070309020205020404" pitchFamily="49" charset="0"/>
              </a:rPr>
              <a:t>MIN</a:t>
            </a:r>
            <a:r>
              <a:rPr lang="en-US" altLang="zh-CN" smtClean="0"/>
              <a:t> functions for any data type. The slide example displays the most junior and most senior employee. </a:t>
            </a:r>
            <a:endParaRPr lang="en-US" altLang="zh-CN" smtClean="0"/>
          </a:p>
          <a:p>
            <a:pPr lvl="1" eaLnBrk="1" hangingPunct="1">
              <a:spcBef>
                <a:spcPct val="0"/>
              </a:spcBef>
            </a:pPr>
            <a:r>
              <a:rPr lang="en-US" altLang="zh-CN" smtClean="0"/>
              <a:t>The following example displays the employee last name that is first and the employee last name that is the last in an alphabetized list of all employees.</a:t>
            </a:r>
            <a:endParaRPr lang="en-US" altLang="zh-CN" smtClean="0"/>
          </a:p>
          <a:p>
            <a:pPr lvl="1" eaLnBrk="1" hangingPunct="1">
              <a:spcBef>
                <a:spcPct val="0"/>
              </a:spcBef>
            </a:pPr>
            <a:endParaRPr lang="en-US" altLang="zh-CN" sz="500"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SELECT MIN(last_name), MAX(last_name)</a:t>
            </a: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FROM   employees;</a:t>
            </a:r>
            <a:endParaRPr lang="en-US" altLang="zh-CN" smtClean="0">
              <a:latin typeface="Courier New" panose="02070309020205020404" pitchFamily="49" charset="0"/>
            </a:endParaRPr>
          </a:p>
          <a:p>
            <a:pPr lvl="1" eaLnBrk="1" hangingPunct="1">
              <a:spcBef>
                <a:spcPct val="0"/>
              </a:spcBef>
            </a:pP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a:t>
            </a:r>
            <a:endParaRPr lang="en-US" altLang="zh-CN" smtClean="0">
              <a:latin typeface="Courier New" panose="02070309020205020404" pitchFamily="49" charset="0"/>
            </a:endParaRPr>
          </a:p>
          <a:p>
            <a:pPr lvl="1" eaLnBrk="1" hangingPunct="1">
              <a:spcBef>
                <a:spcPct val="0"/>
              </a:spcBef>
            </a:pPr>
            <a:endParaRPr lang="en-US" altLang="zh-CN" b="1" smtClean="0"/>
          </a:p>
          <a:p>
            <a:pPr lvl="1" eaLnBrk="1" hangingPunct="1">
              <a:spcBef>
                <a:spcPct val="0"/>
              </a:spcBef>
            </a:pPr>
            <a:r>
              <a:rPr lang="en-US" altLang="zh-CN" b="1" smtClean="0"/>
              <a:t>Note:</a:t>
            </a:r>
            <a:r>
              <a:rPr lang="en-US" altLang="zh-CN" smtClean="0"/>
              <a:t> </a:t>
            </a:r>
            <a:r>
              <a:rPr lang="en-US" altLang="zh-CN" smtClean="0">
                <a:solidFill>
                  <a:srgbClr val="FC0128"/>
                </a:solidFill>
                <a:latin typeface="Courier New" panose="02070309020205020404" pitchFamily="49" charset="0"/>
              </a:rPr>
              <a:t>AVG</a:t>
            </a:r>
            <a:r>
              <a:rPr lang="en-US" altLang="zh-CN" smtClean="0">
                <a:solidFill>
                  <a:srgbClr val="FC0128"/>
                </a:solidFill>
              </a:rPr>
              <a:t>,</a:t>
            </a:r>
            <a:r>
              <a:rPr lang="en-US" altLang="zh-CN" smtClean="0"/>
              <a:t> </a:t>
            </a:r>
            <a:r>
              <a:rPr lang="en-US" altLang="zh-CN" smtClean="0">
                <a:solidFill>
                  <a:srgbClr val="FC0128"/>
                </a:solidFill>
                <a:latin typeface="Courier New" panose="02070309020205020404" pitchFamily="49" charset="0"/>
              </a:rPr>
              <a:t>SUM</a:t>
            </a:r>
            <a:r>
              <a:rPr lang="en-US" altLang="zh-CN" smtClean="0">
                <a:solidFill>
                  <a:srgbClr val="FC0128"/>
                </a:solidFill>
              </a:rPr>
              <a:t>,</a:t>
            </a:r>
            <a:r>
              <a:rPr lang="en-US" altLang="zh-CN" smtClean="0"/>
              <a:t> </a:t>
            </a:r>
            <a:r>
              <a:rPr lang="en-US" altLang="zh-CN" smtClean="0">
                <a:solidFill>
                  <a:srgbClr val="FC0128"/>
                </a:solidFill>
                <a:latin typeface="Courier New" panose="02070309020205020404" pitchFamily="49" charset="0"/>
              </a:rPr>
              <a:t>VARIANCE</a:t>
            </a:r>
            <a:r>
              <a:rPr lang="en-US" altLang="zh-CN" smtClean="0">
                <a:solidFill>
                  <a:srgbClr val="FC0128"/>
                </a:solidFill>
              </a:rPr>
              <a:t>,</a:t>
            </a:r>
            <a:r>
              <a:rPr lang="en-US" altLang="zh-CN" smtClean="0"/>
              <a:t> and </a:t>
            </a:r>
            <a:r>
              <a:rPr lang="en-US" altLang="zh-CN" smtClean="0">
                <a:solidFill>
                  <a:srgbClr val="FC0128"/>
                </a:solidFill>
                <a:latin typeface="Courier New" panose="02070309020205020404" pitchFamily="49" charset="0"/>
              </a:rPr>
              <a:t>STDDEV</a:t>
            </a:r>
            <a:r>
              <a:rPr lang="en-US" altLang="zh-CN" smtClean="0"/>
              <a:t> functions can be used only with numeric data types.</a:t>
            </a:r>
            <a:endParaRPr lang="en-US" altLang="zh-CN" smtClean="0"/>
          </a:p>
        </p:txBody>
      </p:sp>
      <p:pic>
        <p:nvPicPr>
          <p:cNvPr id="154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3" y="6176963"/>
            <a:ext cx="54133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7355" eaLnBrk="1" hangingPunct="1">
              <a:spcBef>
                <a:spcPct val="0"/>
              </a:spcBef>
            </a:pPr>
            <a:r>
              <a:rPr lang="en-US" altLang="zh-CN" smtClean="0"/>
              <a:t>The </a:t>
            </a:r>
            <a:r>
              <a:rPr lang="en-US" altLang="zh-CN" smtClean="0">
                <a:latin typeface="Courier New" panose="02070309020205020404" pitchFamily="49" charset="0"/>
              </a:rPr>
              <a:t>COUNT</a:t>
            </a:r>
            <a:r>
              <a:rPr lang="en-US" altLang="zh-CN" smtClean="0"/>
              <a:t> Function</a:t>
            </a:r>
            <a:endParaRPr lang="en-US" altLang="zh-CN" smtClean="0"/>
          </a:p>
          <a:p>
            <a:pPr marL="119380" lvl="1" defTabSz="427355" eaLnBrk="1" hangingPunct="1">
              <a:spcBef>
                <a:spcPct val="0"/>
              </a:spcBef>
            </a:pPr>
            <a:r>
              <a:rPr lang="en-US" altLang="zh-CN" smtClean="0"/>
              <a:t>The </a:t>
            </a:r>
            <a:r>
              <a:rPr lang="en-US" altLang="zh-CN" smtClean="0">
                <a:solidFill>
                  <a:srgbClr val="FC0128"/>
                </a:solidFill>
                <a:latin typeface="Courier New" panose="02070309020205020404" pitchFamily="49" charset="0"/>
              </a:rPr>
              <a:t>COUNT</a:t>
            </a:r>
            <a:r>
              <a:rPr lang="en-US" altLang="zh-CN" smtClean="0">
                <a:solidFill>
                  <a:srgbClr val="FC0128"/>
                </a:solidFill>
              </a:rPr>
              <a:t> function</a:t>
            </a:r>
            <a:r>
              <a:rPr lang="en-US" altLang="zh-CN" smtClean="0"/>
              <a:t> has three formats:</a:t>
            </a:r>
            <a:endParaRPr lang="en-US" altLang="zh-CN" smtClean="0"/>
          </a:p>
          <a:p>
            <a:pPr marL="463550" lvl="2" indent="-220980" defTabSz="427355" eaLnBrk="1" hangingPunct="1">
              <a:spcBef>
                <a:spcPct val="0"/>
              </a:spcBef>
            </a:pPr>
            <a:r>
              <a:rPr lang="en-US" altLang="zh-CN" smtClean="0">
                <a:latin typeface="Courier New" panose="02070309020205020404" pitchFamily="49" charset="0"/>
              </a:rPr>
              <a:t>COUNT(*) </a:t>
            </a:r>
            <a:endParaRPr lang="en-US" altLang="zh-CN" smtClean="0">
              <a:latin typeface="Courier New" panose="02070309020205020404" pitchFamily="49" charset="0"/>
            </a:endParaRPr>
          </a:p>
          <a:p>
            <a:pPr marL="463550" lvl="2" indent="-220980" defTabSz="427355" eaLnBrk="1" hangingPunct="1">
              <a:spcBef>
                <a:spcPct val="0"/>
              </a:spcBef>
            </a:pPr>
            <a:r>
              <a:rPr lang="en-US" altLang="zh-CN" smtClean="0">
                <a:latin typeface="Courier New" panose="02070309020205020404" pitchFamily="49" charset="0"/>
              </a:rPr>
              <a:t>COUNT(</a:t>
            </a:r>
            <a:r>
              <a:rPr lang="en-US" altLang="zh-CN" i="1" smtClean="0">
                <a:latin typeface="Courier New" panose="02070309020205020404" pitchFamily="49" charset="0"/>
              </a:rPr>
              <a:t>expr</a:t>
            </a:r>
            <a:r>
              <a:rPr lang="en-US" altLang="zh-CN" smtClean="0">
                <a:latin typeface="Courier New" panose="02070309020205020404" pitchFamily="49" charset="0"/>
              </a:rPr>
              <a:t>)</a:t>
            </a:r>
            <a:endParaRPr lang="en-US" altLang="zh-CN" smtClean="0">
              <a:latin typeface="Courier New" panose="02070309020205020404" pitchFamily="49" charset="0"/>
            </a:endParaRPr>
          </a:p>
          <a:p>
            <a:pPr marL="463550" lvl="2" indent="-220980" defTabSz="427355" eaLnBrk="1" hangingPunct="1">
              <a:spcBef>
                <a:spcPct val="0"/>
              </a:spcBef>
            </a:pPr>
            <a:r>
              <a:rPr lang="en-US" altLang="zh-CN" smtClean="0">
                <a:latin typeface="Courier New" panose="02070309020205020404" pitchFamily="49" charset="0"/>
              </a:rPr>
              <a:t>COUNT(DISTINCT </a:t>
            </a:r>
            <a:r>
              <a:rPr lang="en-US" altLang="zh-CN" i="1" smtClean="0">
                <a:latin typeface="Courier New" panose="02070309020205020404" pitchFamily="49" charset="0"/>
              </a:rPr>
              <a:t>expr</a:t>
            </a:r>
            <a:r>
              <a:rPr lang="en-US" altLang="zh-CN" smtClean="0">
                <a:latin typeface="Courier New" panose="02070309020205020404" pitchFamily="49" charset="0"/>
              </a:rPr>
              <a:t>)</a:t>
            </a:r>
            <a:endParaRPr lang="en-US" altLang="zh-CN" smtClean="0">
              <a:latin typeface="Courier New" panose="02070309020205020404" pitchFamily="49" charset="0"/>
            </a:endParaRPr>
          </a:p>
          <a:p>
            <a:pPr marL="119380" lvl="1" defTabSz="427355" eaLnBrk="1" hangingPunct="1">
              <a:spcBef>
                <a:spcPct val="0"/>
              </a:spcBef>
            </a:pPr>
            <a:r>
              <a:rPr lang="en-US" altLang="zh-CN" smtClean="0">
                <a:latin typeface="Courier New" panose="02070309020205020404" pitchFamily="49" charset="0"/>
              </a:rPr>
              <a:t>COUNT(*)</a:t>
            </a:r>
            <a:r>
              <a:rPr lang="en-US" altLang="zh-CN" smtClean="0"/>
              <a:t> returns the number of rows in a table that satisfy the criteria of the </a:t>
            </a:r>
            <a:r>
              <a:rPr lang="en-US" altLang="zh-CN" smtClean="0">
                <a:latin typeface="Courier New" panose="02070309020205020404" pitchFamily="49" charset="0"/>
              </a:rPr>
              <a:t>SELECT</a:t>
            </a:r>
            <a:r>
              <a:rPr lang="en-US" altLang="zh-CN" smtClean="0"/>
              <a:t> statement, including duplicate rows and rows containing null values in any of the columns. If a </a:t>
            </a:r>
            <a:r>
              <a:rPr lang="en-US" altLang="zh-CN" smtClean="0">
                <a:latin typeface="Courier New" panose="02070309020205020404" pitchFamily="49" charset="0"/>
              </a:rPr>
              <a:t>WHERE</a:t>
            </a:r>
            <a:r>
              <a:rPr lang="en-US" altLang="zh-CN" smtClean="0"/>
              <a:t> clause is included in the </a:t>
            </a:r>
            <a:r>
              <a:rPr lang="en-US" altLang="zh-CN" smtClean="0">
                <a:latin typeface="Courier New" panose="02070309020205020404" pitchFamily="49" charset="0"/>
              </a:rPr>
              <a:t>SELECT</a:t>
            </a:r>
            <a:r>
              <a:rPr lang="en-US" altLang="zh-CN" smtClean="0"/>
              <a:t> statement, </a:t>
            </a:r>
            <a:r>
              <a:rPr lang="en-US" altLang="zh-CN" smtClean="0">
                <a:latin typeface="Courier New" panose="02070309020205020404" pitchFamily="49" charset="0"/>
              </a:rPr>
              <a:t>COUNT(*)</a:t>
            </a:r>
            <a:r>
              <a:rPr lang="en-US" altLang="zh-CN" smtClean="0"/>
              <a:t> returns the number of rows that satisfies the condition in the </a:t>
            </a:r>
            <a:r>
              <a:rPr lang="en-US" altLang="zh-CN" smtClean="0">
                <a:latin typeface="Courier New" panose="02070309020205020404" pitchFamily="49" charset="0"/>
              </a:rPr>
              <a:t>WHERE</a:t>
            </a:r>
            <a:r>
              <a:rPr lang="en-US" altLang="zh-CN" smtClean="0"/>
              <a:t> clause. </a:t>
            </a:r>
            <a:endParaRPr lang="en-US" altLang="zh-CN" smtClean="0"/>
          </a:p>
          <a:p>
            <a:pPr marL="119380" lvl="1" defTabSz="427355" eaLnBrk="1" hangingPunct="1">
              <a:spcBef>
                <a:spcPct val="0"/>
              </a:spcBef>
            </a:pPr>
            <a:r>
              <a:rPr lang="en-US" altLang="zh-CN" smtClean="0"/>
              <a:t>In contrast, </a:t>
            </a:r>
            <a:r>
              <a:rPr lang="en-US" altLang="zh-CN" smtClean="0">
                <a:latin typeface="Courier New" panose="02070309020205020404" pitchFamily="49" charset="0"/>
              </a:rPr>
              <a:t>COUNT(</a:t>
            </a:r>
            <a:r>
              <a:rPr lang="en-US" altLang="zh-CN" i="1" smtClean="0">
                <a:latin typeface="Courier New" panose="02070309020205020404" pitchFamily="49" charset="0"/>
              </a:rPr>
              <a:t>expr</a:t>
            </a:r>
            <a:r>
              <a:rPr lang="en-US" altLang="zh-CN" smtClean="0">
                <a:latin typeface="Courier New" panose="02070309020205020404" pitchFamily="49" charset="0"/>
              </a:rPr>
              <a:t>)</a:t>
            </a:r>
            <a:r>
              <a:rPr lang="en-US" altLang="zh-CN" smtClean="0"/>
              <a:t> returns the number of non-null values in the column identified by </a:t>
            </a:r>
            <a:r>
              <a:rPr lang="en-US" altLang="zh-CN" i="1" smtClean="0">
                <a:latin typeface="Courier New" panose="02070309020205020404" pitchFamily="49" charset="0"/>
              </a:rPr>
              <a:t>expr</a:t>
            </a:r>
            <a:r>
              <a:rPr lang="en-US" altLang="zh-CN" smtClean="0"/>
              <a:t>. </a:t>
            </a:r>
            <a:endParaRPr lang="en-US" altLang="zh-CN" smtClean="0"/>
          </a:p>
          <a:p>
            <a:pPr marL="119380" lvl="1" defTabSz="427355" eaLnBrk="1" hangingPunct="1">
              <a:spcBef>
                <a:spcPct val="0"/>
              </a:spcBef>
            </a:pPr>
            <a:r>
              <a:rPr lang="en-US" altLang="zh-CN" smtClean="0">
                <a:latin typeface="Courier New" panose="02070309020205020404" pitchFamily="49" charset="0"/>
              </a:rPr>
              <a:t>COUNT(DISTINCT </a:t>
            </a:r>
            <a:r>
              <a:rPr lang="en-US" altLang="zh-CN" i="1" smtClean="0">
                <a:latin typeface="Courier New" panose="02070309020205020404" pitchFamily="49" charset="0"/>
              </a:rPr>
              <a:t>expr</a:t>
            </a:r>
            <a:r>
              <a:rPr lang="en-US" altLang="zh-CN" smtClean="0">
                <a:latin typeface="Courier New" panose="02070309020205020404" pitchFamily="49" charset="0"/>
              </a:rPr>
              <a:t>)</a:t>
            </a:r>
            <a:r>
              <a:rPr lang="en-US" altLang="zh-CN" smtClean="0"/>
              <a:t> returns the number of unique, non-null values in the column identified by </a:t>
            </a:r>
            <a:r>
              <a:rPr lang="en-US" altLang="zh-CN" i="1" smtClean="0">
                <a:latin typeface="Courier New" panose="02070309020205020404" pitchFamily="49" charset="0"/>
              </a:rPr>
              <a:t>expr</a:t>
            </a:r>
            <a:r>
              <a:rPr lang="en-US" altLang="zh-CN" smtClean="0"/>
              <a:t>.</a:t>
            </a:r>
            <a:endParaRPr lang="en-US" altLang="zh-CN" smtClean="0"/>
          </a:p>
          <a:p>
            <a:pPr marL="119380" lvl="1" defTabSz="427355" eaLnBrk="1" hangingPunct="1">
              <a:spcBef>
                <a:spcPct val="0"/>
              </a:spcBef>
            </a:pPr>
            <a:r>
              <a:rPr lang="en-US" altLang="zh-CN" smtClean="0"/>
              <a:t>The slide example displays the number of employees in department 50.</a:t>
            </a:r>
            <a:endParaRPr lang="en-US" altLang="zh-CN" smtClean="0"/>
          </a:p>
          <a:p>
            <a:pPr marL="119380" lvl="1" defTabSz="427355" eaLnBrk="1" hangingPunct="1">
              <a:spcBef>
                <a:spcPct val="0"/>
              </a:spcBef>
            </a:pPr>
            <a:endParaRPr lang="en-US" altLang="zh-CN" smtClean="0"/>
          </a:p>
          <a:p>
            <a:pPr marL="119380" lvl="1" defTabSz="427355" eaLnBrk="1" hangingPunct="1">
              <a:spcBef>
                <a:spcPct val="0"/>
              </a:spcBef>
            </a:pPr>
            <a:endParaRPr lang="en-US" altLang="zh-CN" smtClean="0"/>
          </a:p>
          <a:p>
            <a:pPr defTabSz="427355" eaLnBrk="1" hangingPunct="1">
              <a:spcBef>
                <a:spcPct val="0"/>
              </a:spcBef>
            </a:pPr>
            <a:r>
              <a:rPr lang="en-US" altLang="zh-CN" smtClean="0">
                <a:solidFill>
                  <a:srgbClr val="0000FF"/>
                </a:solidFill>
              </a:rPr>
              <a:t>Instructor Note</a:t>
            </a:r>
            <a:endParaRPr lang="en-US" altLang="zh-CN" smtClean="0">
              <a:solidFill>
                <a:srgbClr val="0000FF"/>
              </a:solidFill>
            </a:endParaRPr>
          </a:p>
          <a:p>
            <a:pPr marL="119380" lvl="1" defTabSz="427355" eaLnBrk="1" hangingPunct="1">
              <a:spcBef>
                <a:spcPct val="0"/>
              </a:spcBef>
            </a:pPr>
            <a:r>
              <a:rPr lang="en-US" altLang="zh-CN" smtClean="0">
                <a:solidFill>
                  <a:srgbClr val="0000FF"/>
                </a:solidFill>
              </a:rPr>
              <a:t>Demo: </a:t>
            </a:r>
            <a:r>
              <a:rPr lang="en-US" altLang="zh-CN" smtClean="0">
                <a:solidFill>
                  <a:srgbClr val="0000FF"/>
                </a:solidFill>
                <a:latin typeface="Courier New" panose="02070309020205020404" pitchFamily="49" charset="0"/>
              </a:rPr>
              <a:t>5_count1.sql</a:t>
            </a:r>
            <a:r>
              <a:rPr lang="en-US" altLang="zh-CN" i="1" smtClean="0">
                <a:solidFill>
                  <a:srgbClr val="0000FF"/>
                </a:solidFill>
              </a:rPr>
              <a:t>, </a:t>
            </a:r>
            <a:r>
              <a:rPr lang="en-US" altLang="zh-CN" smtClean="0">
                <a:solidFill>
                  <a:srgbClr val="0000FF"/>
                </a:solidFill>
                <a:latin typeface="Courier New" panose="02070309020205020404" pitchFamily="49" charset="0"/>
              </a:rPr>
              <a:t>5_count2.sql</a:t>
            </a:r>
            <a:endParaRPr lang="en-US" altLang="zh-CN" smtClean="0">
              <a:solidFill>
                <a:srgbClr val="0000FF"/>
              </a:solidFill>
              <a:latin typeface="Courier New" panose="02070309020205020404" pitchFamily="49" charset="0"/>
            </a:endParaRPr>
          </a:p>
          <a:p>
            <a:pPr marL="119380" lvl="1" defTabSz="427355" eaLnBrk="1" hangingPunct="1">
              <a:spcBef>
                <a:spcPct val="0"/>
              </a:spcBef>
            </a:pPr>
            <a:r>
              <a:rPr lang="en-US" altLang="zh-CN" smtClean="0">
                <a:solidFill>
                  <a:srgbClr val="0000FF"/>
                </a:solidFill>
              </a:rPr>
              <a:t>Purpose: To illustrate using the </a:t>
            </a:r>
            <a:r>
              <a:rPr lang="en-US" altLang="zh-CN" smtClean="0">
                <a:solidFill>
                  <a:srgbClr val="0000FF"/>
                </a:solidFill>
                <a:latin typeface="Courier New" panose="02070309020205020404" pitchFamily="49" charset="0"/>
              </a:rPr>
              <a:t>COUNT(*)</a:t>
            </a:r>
            <a:r>
              <a:rPr lang="en-US" altLang="zh-CN" smtClean="0">
                <a:solidFill>
                  <a:srgbClr val="0000FF"/>
                </a:solidFill>
              </a:rPr>
              <a:t> and </a:t>
            </a:r>
            <a:r>
              <a:rPr lang="en-US" altLang="zh-CN" smtClean="0">
                <a:solidFill>
                  <a:srgbClr val="0000FF"/>
                </a:solidFill>
                <a:latin typeface="Courier New" panose="02070309020205020404" pitchFamily="49" charset="0"/>
              </a:rPr>
              <a:t>COUNT(</a:t>
            </a:r>
            <a:r>
              <a:rPr lang="en-US" altLang="zh-CN" i="1" smtClean="0">
                <a:solidFill>
                  <a:srgbClr val="0000FF"/>
                </a:solidFill>
                <a:latin typeface="Courier New" panose="02070309020205020404" pitchFamily="49" charset="0"/>
              </a:rPr>
              <a:t>expr</a:t>
            </a:r>
            <a:r>
              <a:rPr lang="en-US" altLang="zh-CN" smtClean="0">
                <a:solidFill>
                  <a:srgbClr val="0000FF"/>
                </a:solidFill>
                <a:latin typeface="Courier New" panose="02070309020205020404" pitchFamily="49" charset="0"/>
              </a:rPr>
              <a:t>)</a:t>
            </a:r>
            <a:r>
              <a:rPr lang="en-US" altLang="zh-CN" smtClean="0">
                <a:solidFill>
                  <a:srgbClr val="0000FF"/>
                </a:solidFill>
              </a:rPr>
              <a:t> functions</a:t>
            </a:r>
            <a:endParaRPr lang="en-US" altLang="zh-CN" smtClean="0">
              <a:solidFill>
                <a:srgbClr val="0000FF"/>
              </a:solidFill>
            </a:endParaRPr>
          </a:p>
        </p:txBody>
      </p:sp>
      <p:sp>
        <p:nvSpPr>
          <p:cNvPr id="155651" name="Rectangle 3"/>
          <p:cNvSpPr>
            <a:spLocks noGrp="1" noRot="1" noChangeAspect="1" noChangeArrowheads="1" noTextEdit="1"/>
          </p:cNvSpPr>
          <p:nvPr>
            <p:ph type="sldImg"/>
          </p:nvPr>
        </p:nvSpPr>
        <p:spPr bwMode="auto">
          <a:xfrm>
            <a:off x="488950" y="158750"/>
            <a:ext cx="5875338" cy="440690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bwMode="auto">
          <a:xfrm>
            <a:off x="488950" y="158750"/>
            <a:ext cx="5875338" cy="440690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56675"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zh-CN" smtClean="0"/>
              <a:t>The </a:t>
            </a:r>
            <a:r>
              <a:rPr lang="en-US" altLang="zh-CN" smtClean="0">
                <a:latin typeface="Courier New" panose="02070309020205020404" pitchFamily="49" charset="0"/>
              </a:rPr>
              <a:t>COUNT</a:t>
            </a:r>
            <a:r>
              <a:rPr lang="en-US" altLang="zh-CN" smtClean="0"/>
              <a:t> Function (continued)</a:t>
            </a:r>
            <a:endParaRPr lang="en-US" altLang="zh-CN" smtClean="0"/>
          </a:p>
          <a:p>
            <a:pPr lvl="1" eaLnBrk="1" hangingPunct="1">
              <a:spcBef>
                <a:spcPct val="0"/>
              </a:spcBef>
            </a:pPr>
            <a:r>
              <a:rPr lang="en-US" altLang="zh-CN" smtClean="0"/>
              <a:t>The slide example displays the number of employees in department 80 who can earn a commission. </a:t>
            </a:r>
            <a:endParaRPr lang="en-US" altLang="zh-CN" smtClean="0"/>
          </a:p>
          <a:p>
            <a:pPr lvl="1" eaLnBrk="1" hangingPunct="1">
              <a:spcBef>
                <a:spcPct val="0"/>
              </a:spcBef>
            </a:pPr>
            <a:r>
              <a:rPr lang="en-US" altLang="zh-CN" b="1" smtClean="0"/>
              <a:t>Example</a:t>
            </a:r>
            <a:endParaRPr lang="en-US" altLang="zh-CN" b="1" smtClean="0"/>
          </a:p>
          <a:p>
            <a:pPr lvl="1" eaLnBrk="1" hangingPunct="1">
              <a:spcBef>
                <a:spcPct val="0"/>
              </a:spcBef>
            </a:pPr>
            <a:r>
              <a:rPr lang="en-US" altLang="zh-CN" smtClean="0"/>
              <a:t>Display the number of department values in the </a:t>
            </a:r>
            <a:r>
              <a:rPr lang="en-US" altLang="zh-CN" smtClean="0">
                <a:latin typeface="Courier New" panose="02070309020205020404" pitchFamily="49" charset="0"/>
              </a:rPr>
              <a:t>EMPLOYEES</a:t>
            </a:r>
            <a:r>
              <a:rPr lang="en-US" altLang="zh-CN" smtClean="0"/>
              <a:t> table.</a:t>
            </a:r>
            <a:endParaRPr lang="en-US" altLang="zh-CN" smtClean="0"/>
          </a:p>
          <a:p>
            <a:pPr lvl="1" eaLnBrk="1" hangingPunct="1">
              <a:spcBef>
                <a:spcPct val="0"/>
              </a:spcBef>
            </a:pPr>
            <a:endParaRPr lang="en-US" altLang="zh-CN" sz="500" smtClean="0"/>
          </a:p>
          <a:p>
            <a:pPr lvl="1" eaLnBrk="1" hangingPunct="1">
              <a:spcBef>
                <a:spcPct val="0"/>
              </a:spcBef>
            </a:pPr>
            <a:r>
              <a:rPr lang="en-US" altLang="zh-CN" smtClean="0">
                <a:latin typeface="Courier New" panose="02070309020205020404" pitchFamily="49" charset="0"/>
              </a:rPr>
              <a:t>   SELECT COUNT(department_id)</a:t>
            </a: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FROM   employees;</a:t>
            </a:r>
            <a:endParaRPr lang="en-US" altLang="zh-CN" smtClean="0">
              <a:latin typeface="Courier New" panose="02070309020205020404" pitchFamily="49" charset="0"/>
            </a:endParaRPr>
          </a:p>
          <a:p>
            <a:pPr lvl="1" eaLnBrk="1" hangingPunct="1">
              <a:spcBef>
                <a:spcPct val="0"/>
              </a:spcBef>
            </a:pPr>
            <a:endParaRPr lang="en-US" altLang="zh-CN" smtClean="0">
              <a:latin typeface="Courier New" panose="02070309020205020404" pitchFamily="49" charset="0"/>
            </a:endParaRPr>
          </a:p>
          <a:p>
            <a:pPr lvl="1" eaLnBrk="1" hangingPunct="1">
              <a:spcBef>
                <a:spcPct val="0"/>
              </a:spcBef>
            </a:pPr>
            <a:r>
              <a:rPr lang="en-US" altLang="zh-CN" smtClean="0">
                <a:latin typeface="Courier New" panose="02070309020205020404" pitchFamily="49" charset="0"/>
              </a:rPr>
              <a:t>   </a:t>
            </a:r>
            <a:endParaRPr lang="en-US" altLang="zh-CN" smtClean="0">
              <a:latin typeface="Courier New" panose="02070309020205020404" pitchFamily="49" charset="0"/>
            </a:endParaRPr>
          </a:p>
        </p:txBody>
      </p:sp>
      <p:sp>
        <p:nvSpPr>
          <p:cNvPr id="156676" name="Rectangle 4"/>
          <p:cNvSpPr>
            <a:spLocks noChangeArrowheads="1"/>
          </p:cNvSpPr>
          <p:nvPr/>
        </p:nvSpPr>
        <p:spPr bwMode="auto">
          <a:xfrm>
            <a:off x="628650" y="6002338"/>
            <a:ext cx="56086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56677" name="Rectangle 5"/>
          <p:cNvSpPr>
            <a:spLocks noChangeArrowheads="1"/>
          </p:cNvSpPr>
          <p:nvPr/>
        </p:nvSpPr>
        <p:spPr bwMode="auto">
          <a:xfrm>
            <a:off x="628650" y="7916863"/>
            <a:ext cx="560863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pic>
        <p:nvPicPr>
          <p:cNvPr id="1566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6116638"/>
            <a:ext cx="54054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57699"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57700" name="Rectangle 4"/>
          <p:cNvSpPr>
            <a:spLocks noGrp="1" noRot="1" noChangeAspect="1" noChangeArrowheads="1" noTextEdit="1"/>
          </p:cNvSpPr>
          <p:nvPr>
            <p:ph type="sldImg"/>
          </p:nvPr>
        </p:nvSpPr>
        <p:spPr bwMode="auto">
          <a:xfrm>
            <a:off x="488950" y="158750"/>
            <a:ext cx="5875338" cy="44069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7701" name="Rectangle 5"/>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Groups of Data</a:t>
            </a:r>
            <a:endParaRPr lang="en-US" altLang="zh-CN" smtClean="0"/>
          </a:p>
          <a:p>
            <a:pPr lvl="1" eaLnBrk="1" hangingPunct="1">
              <a:spcBef>
                <a:spcPct val="0"/>
              </a:spcBef>
            </a:pPr>
            <a:r>
              <a:rPr lang="en-US" altLang="zh-CN" smtClean="0"/>
              <a:t>Until now, all group functions have treated the table as one large group of information. At times, you need to divide the table of information into smaller groups. This can be done by using the </a:t>
            </a:r>
            <a:r>
              <a:rPr lang="en-US" altLang="zh-CN" smtClean="0">
                <a:solidFill>
                  <a:srgbClr val="FC0128"/>
                </a:solidFill>
                <a:latin typeface="Courier New" panose="02070309020205020404" pitchFamily="49" charset="0"/>
              </a:rPr>
              <a:t>GROUP</a:t>
            </a:r>
            <a:r>
              <a:rPr lang="en-US" altLang="zh-CN" smtClean="0">
                <a:solidFill>
                  <a:srgbClr val="FC0128"/>
                </a:solidFill>
              </a:rPr>
              <a:t> </a:t>
            </a:r>
            <a:r>
              <a:rPr lang="en-US" altLang="zh-CN" smtClean="0">
                <a:solidFill>
                  <a:srgbClr val="FC0128"/>
                </a:solidFill>
                <a:latin typeface="Courier New" panose="02070309020205020404" pitchFamily="49" charset="0"/>
              </a:rPr>
              <a:t>BY</a:t>
            </a:r>
            <a:r>
              <a:rPr lang="en-US" altLang="zh-CN" smtClean="0">
                <a:solidFill>
                  <a:srgbClr val="FC0128"/>
                </a:solidFill>
              </a:rPr>
              <a:t> clause</a:t>
            </a:r>
            <a:r>
              <a:rPr lang="en-US" altLang="zh-CN" smtClean="0"/>
              <a:t>.</a:t>
            </a:r>
            <a:endParaRPr lang="en-US" altLang="zh-CN" smtClean="0"/>
          </a:p>
          <a:p>
            <a:pPr eaLnBrk="1" hangingPunct="1">
              <a:spcBef>
                <a:spcPct val="0"/>
              </a:spcBef>
            </a:pPr>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3881438" y="0"/>
            <a:ext cx="2976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58723" name="Rectangle 3"/>
          <p:cNvSpPr>
            <a:spLocks noChangeArrowheads="1"/>
          </p:cNvSpPr>
          <p:nvPr/>
        </p:nvSpPr>
        <p:spPr bwMode="auto">
          <a:xfrm>
            <a:off x="-1588"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58724"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zh-CN" smtClean="0"/>
              <a:t>The </a:t>
            </a:r>
            <a:r>
              <a:rPr lang="en-US" altLang="zh-CN" smtClean="0">
                <a:latin typeface="Courier New" panose="02070309020205020404" pitchFamily="49" charset="0"/>
              </a:rPr>
              <a:t>GROUP BY</a:t>
            </a:r>
            <a:r>
              <a:rPr lang="en-US" altLang="zh-CN" smtClean="0"/>
              <a:t> Clause</a:t>
            </a:r>
            <a:endParaRPr lang="en-US" altLang="zh-CN" smtClean="0"/>
          </a:p>
          <a:p>
            <a:pPr lvl="1" eaLnBrk="1" hangingPunct="1">
              <a:spcBef>
                <a:spcPct val="0"/>
              </a:spcBef>
            </a:pPr>
            <a:r>
              <a:rPr lang="en-US" altLang="zh-CN" smtClean="0"/>
              <a:t>You can use the </a:t>
            </a:r>
            <a:r>
              <a:rPr lang="en-US" altLang="zh-CN" smtClean="0">
                <a:solidFill>
                  <a:srgbClr val="FC0128"/>
                </a:solidFill>
                <a:latin typeface="Courier New" panose="02070309020205020404" pitchFamily="49" charset="0"/>
              </a:rPr>
              <a:t>GROUP</a:t>
            </a:r>
            <a:r>
              <a:rPr lang="en-US" altLang="zh-CN" smtClean="0">
                <a:solidFill>
                  <a:srgbClr val="FC0128"/>
                </a:solidFill>
              </a:rPr>
              <a:t> </a:t>
            </a:r>
            <a:r>
              <a:rPr lang="en-US" altLang="zh-CN" smtClean="0">
                <a:solidFill>
                  <a:srgbClr val="FC0128"/>
                </a:solidFill>
                <a:latin typeface="Courier New" panose="02070309020205020404" pitchFamily="49" charset="0"/>
              </a:rPr>
              <a:t>BY</a:t>
            </a:r>
            <a:r>
              <a:rPr lang="en-US" altLang="zh-CN" smtClean="0">
                <a:solidFill>
                  <a:srgbClr val="FC0128"/>
                </a:solidFill>
              </a:rPr>
              <a:t> clause</a:t>
            </a:r>
            <a:r>
              <a:rPr lang="en-US" altLang="zh-CN" smtClean="0"/>
              <a:t> to divide the rows in a table into groups. You can then use the group functions to return summary information for each group. </a:t>
            </a:r>
            <a:endParaRPr lang="en-US" altLang="zh-CN" smtClean="0"/>
          </a:p>
          <a:p>
            <a:pPr lvl="1" eaLnBrk="1" hangingPunct="1">
              <a:spcBef>
                <a:spcPct val="0"/>
              </a:spcBef>
            </a:pPr>
            <a:r>
              <a:rPr lang="en-US" altLang="zh-CN" smtClean="0"/>
              <a:t>In the syntax:</a:t>
            </a:r>
            <a:endParaRPr lang="en-US" altLang="zh-CN" smtClean="0"/>
          </a:p>
          <a:p>
            <a:pPr lvl="1" eaLnBrk="1" hangingPunct="1">
              <a:spcBef>
                <a:spcPct val="0"/>
              </a:spcBef>
            </a:pPr>
            <a:r>
              <a:rPr lang="en-US" altLang="zh-CN" smtClean="0"/>
              <a:t>	</a:t>
            </a:r>
            <a:r>
              <a:rPr lang="en-US" altLang="zh-CN" i="1" smtClean="0">
                <a:latin typeface="Courier New" panose="02070309020205020404" pitchFamily="49" charset="0"/>
              </a:rPr>
              <a:t>group_by_expression</a:t>
            </a:r>
            <a:r>
              <a:rPr lang="en-US" altLang="zh-CN" smtClean="0"/>
              <a:t>		specifies columns whose values determine the basis for</a:t>
            </a:r>
            <a:br>
              <a:rPr lang="en-US" altLang="zh-CN" smtClean="0"/>
            </a:br>
            <a:r>
              <a:rPr lang="en-US" altLang="zh-CN" smtClean="0"/>
              <a:t>						grouping rows</a:t>
            </a:r>
            <a:endParaRPr lang="en-US" altLang="zh-CN" smtClean="0"/>
          </a:p>
          <a:p>
            <a:pPr eaLnBrk="1" hangingPunct="1">
              <a:spcBef>
                <a:spcPct val="0"/>
              </a:spcBef>
            </a:pPr>
            <a:r>
              <a:rPr lang="en-US" altLang="zh-CN" smtClean="0"/>
              <a:t>Guidelines</a:t>
            </a:r>
            <a:endParaRPr lang="en-US" altLang="zh-CN" smtClean="0"/>
          </a:p>
          <a:p>
            <a:pPr lvl="2" eaLnBrk="1" hangingPunct="1">
              <a:spcBef>
                <a:spcPct val="0"/>
              </a:spcBef>
            </a:pPr>
            <a:r>
              <a:rPr lang="en-US" altLang="zh-CN" smtClean="0"/>
              <a:t>If you include a group function in a </a:t>
            </a:r>
            <a:r>
              <a:rPr lang="en-US" altLang="zh-CN" smtClean="0">
                <a:latin typeface="Courier New" panose="02070309020205020404" pitchFamily="49" charset="0"/>
              </a:rPr>
              <a:t>SELECT</a:t>
            </a:r>
            <a:r>
              <a:rPr lang="en-US" altLang="zh-CN" smtClean="0"/>
              <a:t> clause, you cannot select individual results as well, </a:t>
            </a:r>
            <a:r>
              <a:rPr lang="en-US" altLang="zh-CN" i="1" smtClean="0"/>
              <a:t>unless</a:t>
            </a:r>
            <a:r>
              <a:rPr lang="en-US" altLang="zh-CN" smtClean="0"/>
              <a:t> the individual column appears in the </a:t>
            </a:r>
            <a:r>
              <a:rPr lang="en-US" altLang="zh-CN" smtClean="0">
                <a:latin typeface="Courier New" panose="02070309020205020404" pitchFamily="49" charset="0"/>
              </a:rPr>
              <a:t>GROUP</a:t>
            </a:r>
            <a:r>
              <a:rPr lang="en-US" altLang="zh-CN" smtClean="0"/>
              <a:t> </a:t>
            </a:r>
            <a:r>
              <a:rPr lang="en-US" altLang="zh-CN" smtClean="0">
                <a:latin typeface="Courier New" panose="02070309020205020404" pitchFamily="49" charset="0"/>
              </a:rPr>
              <a:t>BY</a:t>
            </a:r>
            <a:r>
              <a:rPr lang="en-US" altLang="zh-CN" smtClean="0"/>
              <a:t> clause. You receive an error message if you fail to include the column list in the </a:t>
            </a:r>
            <a:r>
              <a:rPr lang="en-US" altLang="zh-CN" smtClean="0">
                <a:latin typeface="Courier New" panose="02070309020205020404" pitchFamily="49" charset="0"/>
              </a:rPr>
              <a:t>GROUP</a:t>
            </a:r>
            <a:r>
              <a:rPr lang="en-US" altLang="zh-CN" smtClean="0"/>
              <a:t> </a:t>
            </a:r>
            <a:r>
              <a:rPr lang="en-US" altLang="zh-CN" smtClean="0">
                <a:latin typeface="Courier New" panose="02070309020205020404" pitchFamily="49" charset="0"/>
              </a:rPr>
              <a:t>BY</a:t>
            </a:r>
            <a:r>
              <a:rPr lang="en-US" altLang="zh-CN" smtClean="0"/>
              <a:t> clause.</a:t>
            </a:r>
            <a:endParaRPr lang="en-US" altLang="zh-CN" smtClean="0"/>
          </a:p>
          <a:p>
            <a:pPr lvl="2" eaLnBrk="1" hangingPunct="1">
              <a:spcBef>
                <a:spcPct val="0"/>
              </a:spcBef>
            </a:pPr>
            <a:r>
              <a:rPr lang="en-US" altLang="zh-CN" smtClean="0"/>
              <a:t>Using a </a:t>
            </a:r>
            <a:r>
              <a:rPr lang="en-US" altLang="zh-CN" smtClean="0">
                <a:latin typeface="Courier New" panose="02070309020205020404" pitchFamily="49" charset="0"/>
              </a:rPr>
              <a:t>WHERE</a:t>
            </a:r>
            <a:r>
              <a:rPr lang="en-US" altLang="zh-CN" smtClean="0"/>
              <a:t> clause, you can exclude rows before dividing them into groups.</a:t>
            </a:r>
            <a:endParaRPr lang="en-US" altLang="zh-CN" smtClean="0"/>
          </a:p>
          <a:p>
            <a:pPr lvl="2" eaLnBrk="1" hangingPunct="1">
              <a:spcBef>
                <a:spcPct val="0"/>
              </a:spcBef>
            </a:pPr>
            <a:r>
              <a:rPr lang="en-US" altLang="zh-CN" smtClean="0"/>
              <a:t>You must include the </a:t>
            </a:r>
            <a:r>
              <a:rPr lang="en-US" altLang="zh-CN" i="1" smtClean="0"/>
              <a:t>columns</a:t>
            </a:r>
            <a:r>
              <a:rPr lang="en-US" altLang="zh-CN" smtClean="0"/>
              <a:t> in the </a:t>
            </a:r>
            <a:r>
              <a:rPr lang="en-US" altLang="zh-CN" smtClean="0">
                <a:latin typeface="Courier New" panose="02070309020205020404" pitchFamily="49" charset="0"/>
              </a:rPr>
              <a:t>GROUP</a:t>
            </a:r>
            <a:r>
              <a:rPr lang="en-US" altLang="zh-CN" smtClean="0"/>
              <a:t> </a:t>
            </a:r>
            <a:r>
              <a:rPr lang="en-US" altLang="zh-CN" smtClean="0">
                <a:latin typeface="Courier New" panose="02070309020205020404" pitchFamily="49" charset="0"/>
              </a:rPr>
              <a:t>BY</a:t>
            </a:r>
            <a:r>
              <a:rPr lang="en-US" altLang="zh-CN" smtClean="0"/>
              <a:t> clause. </a:t>
            </a:r>
            <a:endParaRPr lang="en-US" altLang="zh-CN" smtClean="0"/>
          </a:p>
          <a:p>
            <a:pPr lvl="2" eaLnBrk="1" hangingPunct="1">
              <a:spcBef>
                <a:spcPct val="0"/>
              </a:spcBef>
            </a:pPr>
            <a:r>
              <a:rPr lang="en-US" altLang="zh-CN" smtClean="0"/>
              <a:t>You cannot use a column alias in the </a:t>
            </a:r>
            <a:r>
              <a:rPr lang="en-US" altLang="zh-CN" smtClean="0">
                <a:latin typeface="Courier New" panose="02070309020205020404" pitchFamily="49" charset="0"/>
              </a:rPr>
              <a:t>GROUP</a:t>
            </a:r>
            <a:r>
              <a:rPr lang="en-US" altLang="zh-CN" smtClean="0"/>
              <a:t> </a:t>
            </a:r>
            <a:r>
              <a:rPr lang="en-US" altLang="zh-CN" smtClean="0">
                <a:latin typeface="Courier New" panose="02070309020205020404" pitchFamily="49" charset="0"/>
              </a:rPr>
              <a:t>BY</a:t>
            </a:r>
            <a:r>
              <a:rPr lang="en-US" altLang="zh-CN" smtClean="0"/>
              <a:t> clause.</a:t>
            </a:r>
            <a:endParaRPr lang="en-US" altLang="zh-CN" smtClean="0"/>
          </a:p>
          <a:p>
            <a:pPr lvl="2" eaLnBrk="1" hangingPunct="1">
              <a:spcBef>
                <a:spcPct val="0"/>
              </a:spcBef>
            </a:pPr>
            <a:r>
              <a:rPr lang="en-US" altLang="zh-CN" smtClean="0"/>
              <a:t>By default, rows are sorted by ascending order of the columns included in the </a:t>
            </a:r>
            <a:r>
              <a:rPr lang="en-US" altLang="zh-CN" smtClean="0">
                <a:latin typeface="Courier New" panose="02070309020205020404" pitchFamily="49" charset="0"/>
              </a:rPr>
              <a:t>GROUP</a:t>
            </a:r>
            <a:r>
              <a:rPr lang="en-US" altLang="zh-CN" smtClean="0"/>
              <a:t> </a:t>
            </a:r>
            <a:r>
              <a:rPr lang="en-US" altLang="zh-CN" smtClean="0">
                <a:latin typeface="Courier New" panose="02070309020205020404" pitchFamily="49" charset="0"/>
              </a:rPr>
              <a:t>BY</a:t>
            </a:r>
            <a:r>
              <a:rPr lang="en-US" altLang="zh-CN" smtClean="0"/>
              <a:t> list. You can override this by using the </a:t>
            </a:r>
            <a:r>
              <a:rPr lang="en-US" altLang="zh-CN" smtClean="0">
                <a:latin typeface="Courier New" panose="02070309020205020404" pitchFamily="49" charset="0"/>
              </a:rPr>
              <a:t>ORDER</a:t>
            </a:r>
            <a:r>
              <a:rPr lang="en-US" altLang="zh-CN" smtClean="0"/>
              <a:t> </a:t>
            </a:r>
            <a:r>
              <a:rPr lang="en-US" altLang="zh-CN" smtClean="0">
                <a:latin typeface="Courier New" panose="02070309020205020404" pitchFamily="49" charset="0"/>
              </a:rPr>
              <a:t>BY</a:t>
            </a:r>
            <a:r>
              <a:rPr lang="en-US" altLang="zh-CN" smtClean="0"/>
              <a:t> clause.</a:t>
            </a:r>
            <a:endParaRPr lang="en-US" altLang="zh-CN" smtClean="0"/>
          </a:p>
          <a:p>
            <a:pPr lvl="1" eaLnBrk="1" hangingPunct="1">
              <a:spcBef>
                <a:spcPct val="0"/>
              </a:spcBef>
            </a:pPr>
            <a:endParaRPr lang="en-US" altLang="zh-CN" smtClean="0"/>
          </a:p>
          <a:p>
            <a:pPr eaLnBrk="1" hangingPunct="1">
              <a:spcBef>
                <a:spcPct val="0"/>
              </a:spcBef>
            </a:pPr>
            <a:endParaRPr lang="en-US" altLang="zh-CN" b="1" smtClean="0"/>
          </a:p>
        </p:txBody>
      </p:sp>
      <p:sp>
        <p:nvSpPr>
          <p:cNvPr id="158725" name="Rectangle 5"/>
          <p:cNvSpPr>
            <a:spLocks noGrp="1" noRot="1" noChangeAspect="1" noChangeArrowheads="1" noTextEdit="1"/>
          </p:cNvSpPr>
          <p:nvPr>
            <p:ph type="sldImg"/>
          </p:nvPr>
        </p:nvSpPr>
        <p:spPr bwMode="auto">
          <a:xfrm>
            <a:off x="488950" y="158750"/>
            <a:ext cx="5875338" cy="440690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59747"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59748" name="Rectangle 4"/>
          <p:cNvSpPr>
            <a:spLocks noGrp="1" noChangeArrowheads="1"/>
          </p:cNvSpPr>
          <p:nvPr>
            <p:ph type="body" idx="1"/>
          </p:nvPr>
        </p:nvSpPr>
        <p:spPr bwMode="auto">
          <a:xfrm>
            <a:off x="388938" y="4799013"/>
            <a:ext cx="5995987" cy="3800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97205" eaLnBrk="1" hangingPunct="1">
              <a:spcBef>
                <a:spcPct val="0"/>
              </a:spcBef>
              <a:tabLst>
                <a:tab pos="457200" algn="l"/>
              </a:tabLst>
            </a:pPr>
            <a:r>
              <a:rPr lang="en-US" altLang="zh-CN" smtClean="0"/>
              <a:t>The </a:t>
            </a:r>
            <a:r>
              <a:rPr lang="en-US" altLang="zh-CN" smtClean="0">
                <a:latin typeface="Courier New" panose="02070309020205020404" pitchFamily="49" charset="0"/>
              </a:rPr>
              <a:t>GROUP BY</a:t>
            </a:r>
            <a:r>
              <a:rPr lang="en-US" altLang="zh-CN" smtClean="0"/>
              <a:t> Clause (continued)</a:t>
            </a:r>
            <a:endParaRPr lang="en-US" altLang="zh-CN" smtClean="0"/>
          </a:p>
          <a:p>
            <a:pPr marL="119380" lvl="1" defTabSz="497205" eaLnBrk="1" hangingPunct="1">
              <a:spcBef>
                <a:spcPct val="0"/>
              </a:spcBef>
              <a:tabLst>
                <a:tab pos="457200" algn="l"/>
              </a:tabLst>
            </a:pPr>
            <a:r>
              <a:rPr lang="en-US" altLang="zh-CN" smtClean="0"/>
              <a:t>When using the </a:t>
            </a:r>
            <a:r>
              <a:rPr lang="en-US" altLang="zh-CN" smtClean="0">
                <a:solidFill>
                  <a:srgbClr val="FC0128"/>
                </a:solidFill>
                <a:latin typeface="Courier New" panose="02070309020205020404" pitchFamily="49" charset="0"/>
              </a:rPr>
              <a:t>GROUP</a:t>
            </a:r>
            <a:r>
              <a:rPr lang="en-US" altLang="zh-CN" smtClean="0">
                <a:solidFill>
                  <a:srgbClr val="FC0128"/>
                </a:solidFill>
              </a:rPr>
              <a:t> </a:t>
            </a:r>
            <a:r>
              <a:rPr lang="en-US" altLang="zh-CN" smtClean="0">
                <a:solidFill>
                  <a:srgbClr val="FC0128"/>
                </a:solidFill>
                <a:latin typeface="Courier New" panose="02070309020205020404" pitchFamily="49" charset="0"/>
              </a:rPr>
              <a:t>BY</a:t>
            </a:r>
            <a:r>
              <a:rPr lang="en-US" altLang="zh-CN" smtClean="0">
                <a:solidFill>
                  <a:srgbClr val="FC0128"/>
                </a:solidFill>
              </a:rPr>
              <a:t> clause</a:t>
            </a:r>
            <a:r>
              <a:rPr lang="en-US" altLang="zh-CN" smtClean="0"/>
              <a:t>, make sure that all columns in the </a:t>
            </a:r>
            <a:r>
              <a:rPr lang="en-US" altLang="zh-CN" smtClean="0">
                <a:latin typeface="Courier New" panose="02070309020205020404" pitchFamily="49" charset="0"/>
              </a:rPr>
              <a:t>SELECT</a:t>
            </a:r>
            <a:r>
              <a:rPr lang="en-US" altLang="zh-CN" smtClean="0"/>
              <a:t> list that are not group functions are included in the </a:t>
            </a:r>
            <a:r>
              <a:rPr lang="en-US" altLang="zh-CN" smtClean="0">
                <a:latin typeface="Courier New" panose="02070309020205020404" pitchFamily="49" charset="0"/>
              </a:rPr>
              <a:t>GROUP BY</a:t>
            </a:r>
            <a:r>
              <a:rPr lang="en-US" altLang="zh-CN" smtClean="0"/>
              <a:t> clause. The example on the slide displays the department number and the average salary for each department. Here is how this </a:t>
            </a:r>
            <a:r>
              <a:rPr lang="en-US" altLang="zh-CN" smtClean="0">
                <a:latin typeface="Courier New" panose="02070309020205020404" pitchFamily="49" charset="0"/>
              </a:rPr>
              <a:t>SELECT</a:t>
            </a:r>
            <a:r>
              <a:rPr lang="en-US" altLang="zh-CN" smtClean="0"/>
              <a:t> statement, containing a </a:t>
            </a:r>
            <a:r>
              <a:rPr lang="en-US" altLang="zh-CN" smtClean="0">
                <a:latin typeface="Courier New" panose="02070309020205020404" pitchFamily="49" charset="0"/>
              </a:rPr>
              <a:t>GROUP BY</a:t>
            </a:r>
            <a:r>
              <a:rPr lang="en-US" altLang="zh-CN" smtClean="0"/>
              <a:t> clause, is evaluated:</a:t>
            </a:r>
            <a:endParaRPr lang="en-US" altLang="zh-CN" smtClean="0"/>
          </a:p>
          <a:p>
            <a:pPr marL="452755" lvl="2" indent="-215900" defTabSz="497205" eaLnBrk="1" hangingPunct="1">
              <a:spcBef>
                <a:spcPct val="0"/>
              </a:spcBef>
              <a:tabLst>
                <a:tab pos="457200" algn="l"/>
              </a:tabLst>
            </a:pPr>
            <a:r>
              <a:rPr lang="en-US" altLang="zh-CN" smtClean="0"/>
              <a:t>The </a:t>
            </a:r>
            <a:r>
              <a:rPr lang="en-US" altLang="zh-CN" smtClean="0">
                <a:latin typeface="Courier New" panose="02070309020205020404" pitchFamily="49" charset="0"/>
              </a:rPr>
              <a:t>SELECT</a:t>
            </a:r>
            <a:r>
              <a:rPr lang="en-US" altLang="zh-CN" smtClean="0"/>
              <a:t> clause specifies the columns to be retrieved:</a:t>
            </a:r>
            <a:endParaRPr lang="en-US" altLang="zh-CN" smtClean="0"/>
          </a:p>
          <a:p>
            <a:pPr marL="825500" lvl="3" indent="-254000" defTabSz="497205" eaLnBrk="1" hangingPunct="1">
              <a:spcBef>
                <a:spcPct val="0"/>
              </a:spcBef>
              <a:tabLst>
                <a:tab pos="457200" algn="l"/>
              </a:tabLst>
            </a:pPr>
            <a:r>
              <a:rPr lang="en-US" altLang="zh-CN" smtClean="0"/>
              <a:t>Department number column in the </a:t>
            </a:r>
            <a:r>
              <a:rPr lang="en-US" altLang="zh-CN" smtClean="0">
                <a:latin typeface="Courier New" panose="02070309020205020404" pitchFamily="49" charset="0"/>
              </a:rPr>
              <a:t>EMPLOYEES</a:t>
            </a:r>
            <a:r>
              <a:rPr lang="en-US" altLang="zh-CN" smtClean="0"/>
              <a:t> table</a:t>
            </a:r>
            <a:endParaRPr lang="en-US" altLang="zh-CN" smtClean="0"/>
          </a:p>
          <a:p>
            <a:pPr marL="825500" lvl="3" indent="-254000" defTabSz="497205" eaLnBrk="1" hangingPunct="1">
              <a:spcBef>
                <a:spcPct val="0"/>
              </a:spcBef>
              <a:tabLst>
                <a:tab pos="457200" algn="l"/>
              </a:tabLst>
            </a:pPr>
            <a:r>
              <a:rPr lang="en-US" altLang="zh-CN" smtClean="0"/>
              <a:t>The average of all the salaries in the group you specified in the </a:t>
            </a:r>
            <a:r>
              <a:rPr lang="en-US" altLang="zh-CN" smtClean="0">
                <a:latin typeface="Courier New" panose="02070309020205020404" pitchFamily="49" charset="0"/>
              </a:rPr>
              <a:t>GROUP BY</a:t>
            </a:r>
            <a:r>
              <a:rPr lang="en-US" altLang="zh-CN" smtClean="0"/>
              <a:t> clause</a:t>
            </a:r>
            <a:endParaRPr lang="en-US" altLang="zh-CN" smtClean="0"/>
          </a:p>
          <a:p>
            <a:pPr marL="452755" lvl="2" indent="-215900" defTabSz="497205" eaLnBrk="1" hangingPunct="1">
              <a:spcBef>
                <a:spcPct val="0"/>
              </a:spcBef>
              <a:tabLst>
                <a:tab pos="457200" algn="l"/>
              </a:tabLst>
            </a:pPr>
            <a:r>
              <a:rPr lang="en-US" altLang="zh-CN" smtClean="0"/>
              <a:t>The </a:t>
            </a:r>
            <a:r>
              <a:rPr lang="en-US" altLang="zh-CN" smtClean="0">
                <a:latin typeface="Courier New" panose="02070309020205020404" pitchFamily="49" charset="0"/>
              </a:rPr>
              <a:t>FROM</a:t>
            </a:r>
            <a:r>
              <a:rPr lang="en-US" altLang="zh-CN" smtClean="0"/>
              <a:t> clause specifies the tables that the database must access: the </a:t>
            </a:r>
            <a:r>
              <a:rPr lang="en-US" altLang="zh-CN" smtClean="0">
                <a:latin typeface="Courier New" panose="02070309020205020404" pitchFamily="49" charset="0"/>
              </a:rPr>
              <a:t>EMPLOYEES</a:t>
            </a:r>
            <a:r>
              <a:rPr lang="en-US" altLang="zh-CN" smtClean="0"/>
              <a:t> table.</a:t>
            </a:r>
            <a:endParaRPr lang="en-US" altLang="zh-CN" smtClean="0"/>
          </a:p>
          <a:p>
            <a:pPr marL="452755" lvl="2" indent="-215900" defTabSz="497205" eaLnBrk="1" hangingPunct="1">
              <a:spcBef>
                <a:spcPct val="0"/>
              </a:spcBef>
              <a:tabLst>
                <a:tab pos="457200" algn="l"/>
              </a:tabLst>
            </a:pPr>
            <a:r>
              <a:rPr lang="en-US" altLang="zh-CN" smtClean="0"/>
              <a:t>The </a:t>
            </a:r>
            <a:r>
              <a:rPr lang="en-US" altLang="zh-CN" smtClean="0">
                <a:latin typeface="Courier New" panose="02070309020205020404" pitchFamily="49" charset="0"/>
              </a:rPr>
              <a:t>WHERE</a:t>
            </a:r>
            <a:r>
              <a:rPr lang="en-US" altLang="zh-CN" smtClean="0"/>
              <a:t> clause specifies the rows to be retrieved. Since there is no </a:t>
            </a:r>
            <a:r>
              <a:rPr lang="en-US" altLang="zh-CN" smtClean="0">
                <a:latin typeface="Courier New" panose="02070309020205020404" pitchFamily="49" charset="0"/>
              </a:rPr>
              <a:t>WHERE</a:t>
            </a:r>
            <a:r>
              <a:rPr lang="en-US" altLang="zh-CN" smtClean="0"/>
              <a:t> clause, all rows are retrieved by default. </a:t>
            </a:r>
            <a:endParaRPr lang="en-US" altLang="zh-CN" smtClean="0"/>
          </a:p>
          <a:p>
            <a:pPr marL="452755" lvl="2" indent="-215900" defTabSz="497205" eaLnBrk="1" hangingPunct="1">
              <a:spcBef>
                <a:spcPct val="0"/>
              </a:spcBef>
              <a:tabLst>
                <a:tab pos="457200" algn="l"/>
              </a:tabLst>
            </a:pPr>
            <a:r>
              <a:rPr lang="en-US" altLang="zh-CN" smtClean="0"/>
              <a:t>The </a:t>
            </a:r>
            <a:r>
              <a:rPr lang="en-US" altLang="zh-CN" smtClean="0">
                <a:latin typeface="Courier New" panose="02070309020205020404" pitchFamily="49" charset="0"/>
              </a:rPr>
              <a:t>GROUP BY</a:t>
            </a:r>
            <a:r>
              <a:rPr lang="en-US" altLang="zh-CN" smtClean="0"/>
              <a:t> clause specifies how the rows should be grouped. The rows are being grouped by department number, so the </a:t>
            </a:r>
            <a:r>
              <a:rPr lang="en-US" altLang="zh-CN" smtClean="0">
                <a:latin typeface="Courier New" panose="02070309020205020404" pitchFamily="49" charset="0"/>
              </a:rPr>
              <a:t>AVG</a:t>
            </a:r>
            <a:r>
              <a:rPr lang="en-US" altLang="zh-CN" smtClean="0"/>
              <a:t> function that is being applied to the salary column will calculate the </a:t>
            </a:r>
            <a:r>
              <a:rPr lang="en-US" altLang="zh-CN" i="1" smtClean="0"/>
              <a:t>average salary for each department.</a:t>
            </a:r>
            <a:r>
              <a:rPr lang="en-US" altLang="zh-CN" b="1" i="1" smtClean="0"/>
              <a:t> </a:t>
            </a:r>
            <a:endParaRPr lang="en-US" altLang="zh-CN" b="1" i="1" smtClean="0"/>
          </a:p>
          <a:p>
            <a:pPr defTabSz="497205" eaLnBrk="1" hangingPunct="1">
              <a:spcBef>
                <a:spcPct val="0"/>
              </a:spcBef>
              <a:tabLst>
                <a:tab pos="457200" algn="l"/>
              </a:tabLst>
            </a:pPr>
            <a:endParaRPr lang="en-US" altLang="zh-CN" smtClean="0">
              <a:solidFill>
                <a:srgbClr val="0000FF"/>
              </a:solidFill>
            </a:endParaRPr>
          </a:p>
          <a:p>
            <a:pPr defTabSz="497205" eaLnBrk="1" hangingPunct="1">
              <a:spcBef>
                <a:spcPct val="0"/>
              </a:spcBef>
              <a:tabLst>
                <a:tab pos="457200" algn="l"/>
              </a:tabLst>
            </a:pPr>
            <a:r>
              <a:rPr lang="en-US" altLang="zh-CN" smtClean="0">
                <a:solidFill>
                  <a:srgbClr val="0000FF"/>
                </a:solidFill>
              </a:rPr>
              <a:t>Instructor Note</a:t>
            </a:r>
            <a:endParaRPr lang="en-US" altLang="zh-CN" smtClean="0">
              <a:solidFill>
                <a:srgbClr val="0000FF"/>
              </a:solidFill>
            </a:endParaRPr>
          </a:p>
          <a:p>
            <a:pPr marL="119380" lvl="1" defTabSz="497205" eaLnBrk="1" hangingPunct="1">
              <a:spcBef>
                <a:spcPct val="0"/>
              </a:spcBef>
              <a:tabLst>
                <a:tab pos="457200" algn="l"/>
              </a:tabLst>
            </a:pPr>
            <a:r>
              <a:rPr lang="en-US" altLang="zh-CN" smtClean="0">
                <a:solidFill>
                  <a:srgbClr val="0000FF"/>
                </a:solidFill>
              </a:rPr>
              <a:t>Group results are sorted implicitly, on the grouping column. You can use </a:t>
            </a:r>
            <a:r>
              <a:rPr lang="en-US" altLang="zh-CN" smtClean="0">
                <a:solidFill>
                  <a:srgbClr val="0000FF"/>
                </a:solidFill>
                <a:latin typeface="Courier New" panose="02070309020205020404" pitchFamily="49" charset="0"/>
              </a:rPr>
              <a:t>ORDER BY</a:t>
            </a:r>
            <a:r>
              <a:rPr lang="en-US" altLang="zh-CN" smtClean="0">
                <a:solidFill>
                  <a:srgbClr val="0000FF"/>
                </a:solidFill>
              </a:rPr>
              <a:t> to specify a different sort order, remembering to use only group functions, or the grouping column.</a:t>
            </a:r>
            <a:endParaRPr lang="en-US" altLang="zh-CN" smtClean="0">
              <a:solidFill>
                <a:srgbClr val="0000FF"/>
              </a:solidFill>
            </a:endParaRPr>
          </a:p>
        </p:txBody>
      </p:sp>
      <p:sp>
        <p:nvSpPr>
          <p:cNvPr id="159749" name="Rectangle 5"/>
          <p:cNvSpPr>
            <a:spLocks noGrp="1" noRot="1" noChangeAspect="1" noChangeArrowheads="1" noTextEdit="1"/>
          </p:cNvSpPr>
          <p:nvPr>
            <p:ph type="sldImg"/>
          </p:nvPr>
        </p:nvSpPr>
        <p:spPr bwMode="auto">
          <a:xfrm>
            <a:off x="455613" y="169863"/>
            <a:ext cx="5938837" cy="44545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60771"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60772" name="Rectangle 4"/>
          <p:cNvSpPr>
            <a:spLocks noGrp="1" noChangeArrowheads="1"/>
          </p:cNvSpPr>
          <p:nvPr>
            <p:ph type="body" idx="1"/>
          </p:nvPr>
        </p:nvSpPr>
        <p:spPr bwMode="auto">
          <a:xfrm>
            <a:off x="415925" y="4770438"/>
            <a:ext cx="6013450"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97205" eaLnBrk="1" hangingPunct="1">
              <a:spcBef>
                <a:spcPct val="0"/>
              </a:spcBef>
              <a:tabLst>
                <a:tab pos="457200" algn="l"/>
              </a:tabLst>
            </a:pPr>
            <a:r>
              <a:rPr lang="en-US" altLang="zh-CN" smtClean="0"/>
              <a:t>The </a:t>
            </a:r>
            <a:r>
              <a:rPr lang="en-US" altLang="zh-CN" smtClean="0">
                <a:latin typeface="Courier New" panose="02070309020205020404" pitchFamily="49" charset="0"/>
              </a:rPr>
              <a:t>GROUP</a:t>
            </a:r>
            <a:r>
              <a:rPr lang="en-US" altLang="zh-CN" smtClean="0"/>
              <a:t> </a:t>
            </a:r>
            <a:r>
              <a:rPr lang="en-US" altLang="zh-CN" smtClean="0">
                <a:latin typeface="Courier New" panose="02070309020205020404" pitchFamily="49" charset="0"/>
              </a:rPr>
              <a:t>BY</a:t>
            </a:r>
            <a:r>
              <a:rPr lang="en-US" altLang="zh-CN" smtClean="0"/>
              <a:t> Clause (continued)</a:t>
            </a:r>
            <a:endParaRPr lang="en-US" altLang="zh-CN" smtClean="0"/>
          </a:p>
          <a:p>
            <a:pPr marL="119380" lvl="1" defTabSz="497205" eaLnBrk="1" hangingPunct="1">
              <a:spcBef>
                <a:spcPct val="0"/>
              </a:spcBef>
              <a:tabLst>
                <a:tab pos="457200" algn="l"/>
              </a:tabLst>
            </a:pPr>
            <a:r>
              <a:rPr lang="en-US" altLang="zh-CN" smtClean="0"/>
              <a:t>The </a:t>
            </a:r>
            <a:r>
              <a:rPr lang="en-US" altLang="zh-CN" smtClean="0">
                <a:solidFill>
                  <a:srgbClr val="FC0128"/>
                </a:solidFill>
                <a:latin typeface="Courier New" panose="02070309020205020404" pitchFamily="49" charset="0"/>
              </a:rPr>
              <a:t>GROUP</a:t>
            </a:r>
            <a:r>
              <a:rPr lang="en-US" altLang="zh-CN" smtClean="0">
                <a:solidFill>
                  <a:srgbClr val="FC0128"/>
                </a:solidFill>
              </a:rPr>
              <a:t> </a:t>
            </a:r>
            <a:r>
              <a:rPr lang="en-US" altLang="zh-CN" smtClean="0">
                <a:solidFill>
                  <a:srgbClr val="FC0128"/>
                </a:solidFill>
                <a:latin typeface="Courier New" panose="02070309020205020404" pitchFamily="49" charset="0"/>
              </a:rPr>
              <a:t>BY</a:t>
            </a:r>
            <a:r>
              <a:rPr lang="en-US" altLang="zh-CN" smtClean="0">
                <a:solidFill>
                  <a:srgbClr val="FC0128"/>
                </a:solidFill>
              </a:rPr>
              <a:t> column</a:t>
            </a:r>
            <a:r>
              <a:rPr lang="en-US" altLang="zh-CN" smtClean="0"/>
              <a:t> does not have to be in the </a:t>
            </a:r>
            <a:r>
              <a:rPr lang="en-US" altLang="zh-CN" smtClean="0">
                <a:latin typeface="Courier New" panose="02070309020205020404" pitchFamily="49" charset="0"/>
              </a:rPr>
              <a:t>SELECT</a:t>
            </a:r>
            <a:r>
              <a:rPr lang="en-US" altLang="zh-CN" smtClean="0"/>
              <a:t> clause. For example, the </a:t>
            </a:r>
            <a:r>
              <a:rPr lang="en-US" altLang="zh-CN" smtClean="0">
                <a:latin typeface="Courier New" panose="02070309020205020404" pitchFamily="49" charset="0"/>
              </a:rPr>
              <a:t>SELECT</a:t>
            </a:r>
            <a:r>
              <a:rPr lang="en-US" altLang="zh-CN" smtClean="0"/>
              <a:t> statement on the slide displays the average salaries for each department without displaying the respective department numbers. Without the department numbers, however, the results do not look meaningful. </a:t>
            </a:r>
            <a:endParaRPr lang="en-US" altLang="zh-CN" smtClean="0"/>
          </a:p>
          <a:p>
            <a:pPr marL="119380" lvl="1" defTabSz="497205" eaLnBrk="1" hangingPunct="1">
              <a:spcBef>
                <a:spcPct val="0"/>
              </a:spcBef>
              <a:tabLst>
                <a:tab pos="457200" algn="l"/>
              </a:tabLst>
            </a:pPr>
            <a:r>
              <a:rPr lang="en-US" altLang="zh-CN" smtClean="0"/>
              <a:t>You can use the group function in the </a:t>
            </a:r>
            <a:r>
              <a:rPr lang="en-US" altLang="zh-CN" smtClean="0">
                <a:latin typeface="Courier New" panose="02070309020205020404" pitchFamily="49" charset="0"/>
              </a:rPr>
              <a:t>ORDER BY</a:t>
            </a:r>
            <a:r>
              <a:rPr lang="en-US" altLang="zh-CN" smtClean="0"/>
              <a:t> clause.</a:t>
            </a:r>
            <a:endParaRPr lang="en-US" altLang="zh-CN" smtClean="0"/>
          </a:p>
          <a:p>
            <a:pPr marL="119380" lvl="1" defTabSz="497205" eaLnBrk="1" hangingPunct="1">
              <a:spcBef>
                <a:spcPct val="0"/>
              </a:spcBef>
              <a:tabLst>
                <a:tab pos="457200" algn="l"/>
              </a:tabLst>
            </a:pPr>
            <a:endParaRPr lang="en-US" altLang="zh-CN" sz="500" smtClean="0"/>
          </a:p>
          <a:p>
            <a:pPr marL="119380" lvl="1" defTabSz="497205" eaLnBrk="1" hangingPunct="1">
              <a:spcBef>
                <a:spcPct val="0"/>
              </a:spcBef>
              <a:tabLst>
                <a:tab pos="457200" algn="l"/>
              </a:tabLst>
            </a:pPr>
            <a:r>
              <a:rPr lang="en-US" altLang="zh-CN" smtClean="0">
                <a:latin typeface="Courier New" panose="02070309020205020404" pitchFamily="49" charset="0"/>
              </a:rPr>
              <a:t>   SELECT   department_id, AVG(salary)</a:t>
            </a:r>
            <a:endParaRPr lang="en-US" altLang="zh-CN" smtClean="0">
              <a:latin typeface="Courier New" panose="02070309020205020404" pitchFamily="49" charset="0"/>
            </a:endParaRPr>
          </a:p>
          <a:p>
            <a:pPr marL="119380" lvl="1" defTabSz="497205" eaLnBrk="1" hangingPunct="1">
              <a:spcBef>
                <a:spcPct val="0"/>
              </a:spcBef>
              <a:tabLst>
                <a:tab pos="457200" algn="l"/>
              </a:tabLst>
            </a:pPr>
            <a:r>
              <a:rPr lang="en-US" altLang="zh-CN" smtClean="0">
                <a:latin typeface="Courier New" panose="02070309020205020404" pitchFamily="49" charset="0"/>
              </a:rPr>
              <a:t>   FROM     employees</a:t>
            </a:r>
            <a:endParaRPr lang="en-US" altLang="zh-CN" smtClean="0">
              <a:latin typeface="Courier New" panose="02070309020205020404" pitchFamily="49" charset="0"/>
            </a:endParaRPr>
          </a:p>
          <a:p>
            <a:pPr marL="119380" lvl="1" defTabSz="497205" eaLnBrk="1" hangingPunct="1">
              <a:spcBef>
                <a:spcPct val="0"/>
              </a:spcBef>
              <a:tabLst>
                <a:tab pos="457200" algn="l"/>
              </a:tabLst>
            </a:pPr>
            <a:r>
              <a:rPr lang="en-US" altLang="zh-CN" smtClean="0">
                <a:latin typeface="Courier New" panose="02070309020205020404" pitchFamily="49" charset="0"/>
              </a:rPr>
              <a:t>   GROUP BY department_id</a:t>
            </a:r>
            <a:endParaRPr lang="en-US" altLang="zh-CN" smtClean="0">
              <a:latin typeface="Courier New" panose="02070309020205020404" pitchFamily="49" charset="0"/>
            </a:endParaRPr>
          </a:p>
          <a:p>
            <a:pPr marL="119380" lvl="1" defTabSz="497205" eaLnBrk="1" hangingPunct="1">
              <a:spcBef>
                <a:spcPct val="0"/>
              </a:spcBef>
              <a:tabLst>
                <a:tab pos="457200" algn="l"/>
              </a:tabLst>
            </a:pPr>
            <a:r>
              <a:rPr lang="en-US" altLang="zh-CN" smtClean="0">
                <a:latin typeface="Courier New" panose="02070309020205020404" pitchFamily="49" charset="0"/>
              </a:rPr>
              <a:t>   ORDER BY AVG(salary);</a:t>
            </a:r>
            <a:endParaRPr lang="en-US" altLang="zh-CN" smtClean="0">
              <a:latin typeface="Courier New" panose="02070309020205020404" pitchFamily="49" charset="0"/>
            </a:endParaRPr>
          </a:p>
          <a:p>
            <a:pPr marL="119380" lvl="1" defTabSz="497205" eaLnBrk="1" hangingPunct="1">
              <a:spcBef>
                <a:spcPct val="0"/>
              </a:spcBef>
              <a:tabLst>
                <a:tab pos="457200" algn="l"/>
              </a:tabLst>
            </a:pPr>
            <a:r>
              <a:rPr lang="en-US" altLang="zh-CN" sz="500" smtClean="0">
                <a:latin typeface="Courier New" panose="02070309020205020404" pitchFamily="49" charset="0"/>
              </a:rPr>
              <a:t>   </a:t>
            </a:r>
            <a:endParaRPr lang="en-US" altLang="zh-CN" sz="500" smtClean="0">
              <a:latin typeface="Courier New" panose="02070309020205020404" pitchFamily="49" charset="0"/>
            </a:endParaRPr>
          </a:p>
          <a:p>
            <a:pPr defTabSz="497205" eaLnBrk="1" hangingPunct="1">
              <a:spcBef>
                <a:spcPct val="0"/>
              </a:spcBef>
              <a:tabLst>
                <a:tab pos="457200" algn="l"/>
              </a:tabLst>
            </a:pPr>
            <a:endParaRPr lang="en-US" altLang="zh-CN" smtClean="0">
              <a:solidFill>
                <a:schemeClr val="accent2"/>
              </a:solidFill>
            </a:endParaRPr>
          </a:p>
          <a:p>
            <a:pPr defTabSz="497205" eaLnBrk="1" hangingPunct="1">
              <a:spcBef>
                <a:spcPct val="0"/>
              </a:spcBef>
              <a:tabLst>
                <a:tab pos="457200" algn="l"/>
              </a:tabLst>
            </a:pPr>
            <a:endParaRPr lang="en-US" altLang="zh-CN" smtClean="0">
              <a:solidFill>
                <a:schemeClr val="accent2"/>
              </a:solidFill>
            </a:endParaRPr>
          </a:p>
          <a:p>
            <a:pPr defTabSz="497205" eaLnBrk="1" hangingPunct="1">
              <a:spcBef>
                <a:spcPct val="0"/>
              </a:spcBef>
              <a:tabLst>
                <a:tab pos="457200" algn="l"/>
              </a:tabLst>
            </a:pPr>
            <a:endParaRPr lang="en-US" altLang="zh-CN" smtClean="0">
              <a:solidFill>
                <a:schemeClr val="accent2"/>
              </a:solidFill>
            </a:endParaRPr>
          </a:p>
          <a:p>
            <a:pPr defTabSz="497205" eaLnBrk="1" hangingPunct="1">
              <a:spcBef>
                <a:spcPct val="0"/>
              </a:spcBef>
              <a:tabLst>
                <a:tab pos="457200" algn="l"/>
              </a:tabLst>
            </a:pPr>
            <a:endParaRPr lang="en-US" altLang="zh-CN" smtClean="0">
              <a:solidFill>
                <a:schemeClr val="accent2"/>
              </a:solidFill>
            </a:endParaRPr>
          </a:p>
          <a:p>
            <a:pPr defTabSz="497205" eaLnBrk="1" hangingPunct="1">
              <a:spcBef>
                <a:spcPct val="0"/>
              </a:spcBef>
              <a:tabLst>
                <a:tab pos="457200" algn="l"/>
              </a:tabLst>
            </a:pPr>
            <a:endParaRPr lang="en-US" altLang="zh-CN" smtClean="0">
              <a:solidFill>
                <a:schemeClr val="accent2"/>
              </a:solidFill>
            </a:endParaRPr>
          </a:p>
          <a:p>
            <a:pPr defTabSz="497205" eaLnBrk="1" hangingPunct="1">
              <a:spcBef>
                <a:spcPct val="0"/>
              </a:spcBef>
              <a:tabLst>
                <a:tab pos="457200" algn="l"/>
              </a:tabLst>
            </a:pPr>
            <a:endParaRPr lang="en-US" altLang="zh-CN" smtClean="0">
              <a:solidFill>
                <a:srgbClr val="0000FF"/>
              </a:solidFill>
            </a:endParaRPr>
          </a:p>
          <a:p>
            <a:pPr defTabSz="497205" eaLnBrk="1" hangingPunct="1">
              <a:spcBef>
                <a:spcPct val="0"/>
              </a:spcBef>
              <a:tabLst>
                <a:tab pos="457200" algn="l"/>
              </a:tabLst>
            </a:pPr>
            <a:r>
              <a:rPr lang="en-US" altLang="zh-CN" smtClean="0">
                <a:solidFill>
                  <a:srgbClr val="0000FF"/>
                </a:solidFill>
              </a:rPr>
              <a:t>Instructor Note</a:t>
            </a:r>
            <a:endParaRPr lang="en-US" altLang="zh-CN" smtClean="0">
              <a:solidFill>
                <a:srgbClr val="0000FF"/>
              </a:solidFill>
            </a:endParaRPr>
          </a:p>
          <a:p>
            <a:pPr marL="119380" lvl="1" defTabSz="497205" eaLnBrk="1" hangingPunct="1">
              <a:spcBef>
                <a:spcPct val="0"/>
              </a:spcBef>
              <a:tabLst>
                <a:tab pos="457200" algn="l"/>
              </a:tabLst>
            </a:pPr>
            <a:r>
              <a:rPr lang="en-US" altLang="zh-CN" smtClean="0">
                <a:solidFill>
                  <a:srgbClr val="0000FF"/>
                </a:solidFill>
              </a:rPr>
              <a:t>Demonstrate the query with and without the </a:t>
            </a:r>
            <a:r>
              <a:rPr lang="en-US" altLang="zh-CN" smtClean="0">
                <a:solidFill>
                  <a:srgbClr val="0000FF"/>
                </a:solidFill>
                <a:latin typeface="Courier New" panose="02070309020205020404" pitchFamily="49" charset="0"/>
              </a:rPr>
              <a:t>DEPARTMENT_ID</a:t>
            </a:r>
            <a:r>
              <a:rPr lang="en-US" altLang="zh-CN" smtClean="0">
                <a:solidFill>
                  <a:srgbClr val="0000FF"/>
                </a:solidFill>
              </a:rPr>
              <a:t> column in the </a:t>
            </a:r>
            <a:r>
              <a:rPr lang="en-US" altLang="zh-CN" smtClean="0">
                <a:solidFill>
                  <a:srgbClr val="0000FF"/>
                </a:solidFill>
                <a:latin typeface="Courier New" panose="02070309020205020404" pitchFamily="49" charset="0"/>
              </a:rPr>
              <a:t>SELECT</a:t>
            </a:r>
            <a:r>
              <a:rPr lang="en-US" altLang="zh-CN" smtClean="0">
                <a:solidFill>
                  <a:srgbClr val="0000FF"/>
                </a:solidFill>
              </a:rPr>
              <a:t> statement.</a:t>
            </a:r>
            <a:endParaRPr lang="en-US" altLang="zh-CN" smtClean="0">
              <a:solidFill>
                <a:srgbClr val="0000FF"/>
              </a:solidFill>
            </a:endParaRPr>
          </a:p>
        </p:txBody>
      </p:sp>
      <p:sp>
        <p:nvSpPr>
          <p:cNvPr id="160773" name="Rectangle 5"/>
          <p:cNvSpPr>
            <a:spLocks noGrp="1" noRot="1" noChangeAspect="1" noChangeArrowheads="1" noTextEdit="1"/>
          </p:cNvSpPr>
          <p:nvPr>
            <p:ph type="sldImg"/>
          </p:nvPr>
        </p:nvSpPr>
        <p:spPr bwMode="auto">
          <a:xfrm>
            <a:off x="455613" y="169863"/>
            <a:ext cx="5938837" cy="44545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60774" name="Rectangle 6"/>
          <p:cNvSpPr>
            <a:spLocks noChangeArrowheads="1"/>
          </p:cNvSpPr>
          <p:nvPr/>
        </p:nvSpPr>
        <p:spPr bwMode="auto">
          <a:xfrm>
            <a:off x="642938" y="6800850"/>
            <a:ext cx="56038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pic>
        <p:nvPicPr>
          <p:cNvPr id="1607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6548438"/>
            <a:ext cx="542290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607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7543800"/>
            <a:ext cx="5605462"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60777" name="Text Box 9"/>
          <p:cNvSpPr txBox="1">
            <a:spLocks noChangeArrowheads="1"/>
          </p:cNvSpPr>
          <p:nvPr/>
        </p:nvSpPr>
        <p:spPr bwMode="auto">
          <a:xfrm>
            <a:off x="760413" y="7231063"/>
            <a:ext cx="3492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55" tIns="12155" rIns="12155" bIns="12155">
            <a:spAutoFit/>
          </a:bodyPr>
          <a:lstStyle>
            <a:lvl1pPr defTabSz="787400">
              <a:defRPr>
                <a:solidFill>
                  <a:schemeClr val="tx1"/>
                </a:solidFill>
                <a:latin typeface="Arial" panose="020B0604020202020204" pitchFamily="34" charset="0"/>
                <a:ea typeface="宋体" panose="02010600030101010101" pitchFamily="2" charset="-122"/>
              </a:defRPr>
            </a:lvl1pPr>
            <a:lvl2pPr marL="742950" indent="-285750" defTabSz="787400">
              <a:defRPr>
                <a:solidFill>
                  <a:schemeClr val="tx1"/>
                </a:solidFill>
                <a:latin typeface="Arial" panose="020B0604020202020204" pitchFamily="34" charset="0"/>
                <a:ea typeface="宋体" panose="02010600030101010101" pitchFamily="2" charset="-122"/>
              </a:defRPr>
            </a:lvl2pPr>
            <a:lvl3pPr marL="1143000" indent="-228600" defTabSz="787400">
              <a:defRPr>
                <a:solidFill>
                  <a:schemeClr val="tx1"/>
                </a:solidFill>
                <a:latin typeface="Arial" panose="020B0604020202020204" pitchFamily="34" charset="0"/>
                <a:ea typeface="宋体" panose="02010600030101010101" pitchFamily="2" charset="-122"/>
              </a:defRPr>
            </a:lvl3pPr>
            <a:lvl4pPr marL="1600200" indent="-228600" defTabSz="787400">
              <a:defRPr>
                <a:solidFill>
                  <a:schemeClr val="tx1"/>
                </a:solidFill>
                <a:latin typeface="Arial" panose="020B0604020202020204" pitchFamily="34" charset="0"/>
                <a:ea typeface="宋体" panose="02010600030101010101" pitchFamily="2" charset="-122"/>
              </a:defRPr>
            </a:lvl4pPr>
            <a:lvl5pPr marL="2057400" indent="-228600" defTabSz="787400">
              <a:defRPr>
                <a:solidFill>
                  <a:schemeClr val="tx1"/>
                </a:solidFill>
                <a:latin typeface="Arial" panose="020B0604020202020204" pitchFamily="34" charset="0"/>
                <a:ea typeface="宋体" panose="02010600030101010101" pitchFamily="2" charset="-122"/>
              </a:defRPr>
            </a:lvl5pPr>
            <a:lvl6pPr marL="25146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000000"/>
              </a:buClr>
            </a:pPr>
            <a:r>
              <a:rPr lang="zh-CN" altLang="en-US" sz="2300" b="1">
                <a:ea typeface="Arial Unicode MS" pitchFamily="34" charset="-122"/>
                <a:cs typeface="Arial Unicode MS" pitchFamily="34" charset="-122"/>
              </a:rPr>
              <a:t>…</a:t>
            </a:r>
            <a:endParaRPr lang="zh-CN" altLang="en-US" sz="2300" b="1">
              <a:ea typeface="Arial Unicode MS" pitchFamily="34" charset="-122"/>
              <a:cs typeface="Arial Unicode MS"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3883025" y="-1588"/>
            <a:ext cx="2976563"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97283" name="Rectangle 3"/>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97284" name="Rectangle 4"/>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lstStyle/>
          <a:p>
            <a:pPr defTabSz="425450" eaLnBrk="1" hangingPunct="1"/>
            <a:r>
              <a:rPr lang="en-US" altLang="ja-JP" smtClean="0"/>
              <a:t>Literal Character Strings</a:t>
            </a:r>
            <a:endParaRPr lang="en-US" altLang="ja-JP" smtClean="0"/>
          </a:p>
          <a:p>
            <a:pPr marL="119380" lvl="1" defTabSz="425450" eaLnBrk="1" hangingPunct="1"/>
            <a:r>
              <a:rPr lang="en-US" altLang="ja-JP" smtClean="0"/>
              <a:t>A </a:t>
            </a:r>
            <a:r>
              <a:rPr lang="en-US" altLang="ja-JP" smtClean="0">
                <a:solidFill>
                  <a:srgbClr val="FC0128"/>
                </a:solidFill>
              </a:rPr>
              <a:t>literal </a:t>
            </a:r>
            <a:r>
              <a:rPr lang="en-US" altLang="ja-JP" smtClean="0"/>
              <a:t>is a character, a number, or a date that is included in the </a:t>
            </a:r>
            <a:r>
              <a:rPr lang="en-US" altLang="ja-JP" smtClean="0">
                <a:latin typeface="Courier New" panose="02070309020205020404" pitchFamily="49" charset="0"/>
              </a:rPr>
              <a:t>SELECT</a:t>
            </a:r>
            <a:r>
              <a:rPr lang="en-US" altLang="ja-JP" smtClean="0"/>
              <a:t> list and that is not a column name or a column alias. It is printed for each row returned. Literal strings of free-format text can be included in the query result and are treated the same as a column in the </a:t>
            </a:r>
            <a:r>
              <a:rPr lang="en-US" altLang="ja-JP" smtClean="0">
                <a:latin typeface="Courier New" panose="02070309020205020404" pitchFamily="49" charset="0"/>
              </a:rPr>
              <a:t>SELECT</a:t>
            </a:r>
            <a:r>
              <a:rPr lang="en-US" altLang="ja-JP" smtClean="0"/>
              <a:t> list.</a:t>
            </a:r>
            <a:r>
              <a:rPr lang="en-US" altLang="ja-JP" b="1" smtClean="0"/>
              <a:t> </a:t>
            </a:r>
            <a:endParaRPr lang="en-US" altLang="ja-JP" smtClean="0"/>
          </a:p>
          <a:p>
            <a:pPr marL="119380" lvl="1" defTabSz="425450" eaLnBrk="1" hangingPunct="1"/>
            <a:r>
              <a:rPr lang="en-US" altLang="ja-JP" smtClean="0"/>
              <a:t>Date and character literals </a:t>
            </a:r>
            <a:r>
              <a:rPr lang="en-US" altLang="ja-JP" i="1" smtClean="0"/>
              <a:t>must </a:t>
            </a:r>
            <a:r>
              <a:rPr lang="en-US" altLang="ja-JP" smtClean="0"/>
              <a:t>be enclosed within single quotation marks (</a:t>
            </a:r>
            <a:r>
              <a:rPr lang="en-US" altLang="ja-JP" smtClean="0">
                <a:latin typeface="Courier New" panose="02070309020205020404" pitchFamily="49" charset="0"/>
              </a:rPr>
              <a:t>'</a:t>
            </a:r>
            <a:r>
              <a:rPr lang="en-US" altLang="ja-JP" smtClean="0"/>
              <a:t> </a:t>
            </a:r>
            <a:r>
              <a:rPr lang="en-US" altLang="ja-JP" smtClean="0">
                <a:latin typeface="Courier New" panose="02070309020205020404" pitchFamily="49" charset="0"/>
              </a:rPr>
              <a:t>'</a:t>
            </a:r>
            <a:r>
              <a:rPr lang="en-US" altLang="ja-JP" smtClean="0"/>
              <a:t>); number literals need not.</a:t>
            </a:r>
            <a:endParaRPr lang="en-US" altLang="ja-JP" i="1" smtClean="0"/>
          </a:p>
          <a:p>
            <a:pPr defTabSz="425450" eaLnBrk="1" hangingPunct="1"/>
            <a:endParaRPr lang="en-US" altLang="ja-JP" b="1" i="1" smtClean="0"/>
          </a:p>
        </p:txBody>
      </p:sp>
      <p:sp>
        <p:nvSpPr>
          <p:cNvPr id="97285" name="Rectangle 5"/>
          <p:cNvSpPr>
            <a:spLocks noGrp="1" noRot="1" noChangeAspect="1" noChangeArrowheads="1" noTextEdit="1"/>
          </p:cNvSpPr>
          <p:nvPr>
            <p:ph type="sldImg"/>
          </p:nvPr>
        </p:nvSpPr>
        <p:spPr bwMode="auto">
          <a:xfrm>
            <a:off x="485775" y="153988"/>
            <a:ext cx="5884863" cy="441325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bwMode="auto">
          <a:xfrm>
            <a:off x="455613" y="169863"/>
            <a:ext cx="5938837" cy="44545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61795" name="Rectangle 3"/>
          <p:cNvSpPr>
            <a:spLocks noGrp="1" noChangeArrowheads="1"/>
          </p:cNvSpPr>
          <p:nvPr>
            <p:ph type="body" idx="1"/>
          </p:nvPr>
        </p:nvSpPr>
        <p:spPr bwMode="auto">
          <a:xfrm>
            <a:off x="415925" y="4770438"/>
            <a:ext cx="6049963"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1005" eaLnBrk="1" hangingPunct="1">
              <a:spcBef>
                <a:spcPct val="0"/>
              </a:spcBef>
              <a:tabLst>
                <a:tab pos="466725" algn="l"/>
              </a:tabLst>
            </a:pPr>
            <a:r>
              <a:rPr lang="en-US" altLang="zh-CN" smtClean="0"/>
              <a:t>Groups within Groups</a:t>
            </a:r>
            <a:endParaRPr lang="en-US" altLang="zh-CN" smtClean="0"/>
          </a:p>
          <a:p>
            <a:pPr marL="119380" lvl="1" defTabSz="421005" eaLnBrk="1" hangingPunct="1">
              <a:spcBef>
                <a:spcPct val="0"/>
              </a:spcBef>
              <a:tabLst>
                <a:tab pos="466725" algn="l"/>
              </a:tabLst>
            </a:pPr>
            <a:r>
              <a:rPr lang="en-US" altLang="zh-CN" smtClean="0"/>
              <a:t>Sometimes you need to see results for groups within groups. The slide shows a report that displays the total salary being paid to each job title, within each department.</a:t>
            </a:r>
            <a:endParaRPr lang="en-US" altLang="zh-CN" smtClean="0"/>
          </a:p>
          <a:p>
            <a:pPr marL="119380" lvl="1" defTabSz="421005" eaLnBrk="1" hangingPunct="1">
              <a:spcBef>
                <a:spcPct val="0"/>
              </a:spcBef>
              <a:tabLst>
                <a:tab pos="466725" algn="l"/>
              </a:tabLst>
            </a:pPr>
            <a:r>
              <a:rPr lang="en-US" altLang="zh-CN" smtClean="0"/>
              <a:t>The </a:t>
            </a:r>
            <a:r>
              <a:rPr lang="en-US" altLang="zh-CN" smtClean="0">
                <a:latin typeface="Courier New" panose="02070309020205020404" pitchFamily="49" charset="0"/>
              </a:rPr>
              <a:t>EMPLOYEES</a:t>
            </a:r>
            <a:r>
              <a:rPr lang="en-US" altLang="zh-CN" smtClean="0"/>
              <a:t> table is grouped first by department number and, within that grouping, by job title. For example, the four stock clerks in department 50 are grouped together and a single result (total salary) is produced for all stock clerks within the group. </a:t>
            </a:r>
            <a:endParaRPr lang="en-US" altLang="zh-CN" smtClean="0"/>
          </a:p>
          <a:p>
            <a:pPr marL="119380" lvl="1" defTabSz="421005" eaLnBrk="1" hangingPunct="1">
              <a:spcBef>
                <a:spcPct val="0"/>
              </a:spcBef>
              <a:tabLst>
                <a:tab pos="466725" algn="l"/>
              </a:tabLst>
            </a:pPr>
            <a:endParaRPr lang="en-US" altLang="zh-CN" smtClean="0"/>
          </a:p>
          <a:p>
            <a:pPr marL="119380" lvl="1" defTabSz="421005" eaLnBrk="1" hangingPunct="1">
              <a:spcBef>
                <a:spcPct val="0"/>
              </a:spcBef>
              <a:tabLst>
                <a:tab pos="466725" algn="l"/>
              </a:tabLst>
            </a:pPr>
            <a:endParaRPr lang="en-US" altLang="zh-CN" smtClean="0"/>
          </a:p>
          <a:p>
            <a:pPr marL="119380" lvl="1" defTabSz="421005" eaLnBrk="1" hangingPunct="1">
              <a:spcBef>
                <a:spcPct val="0"/>
              </a:spcBef>
              <a:tabLst>
                <a:tab pos="466725" algn="l"/>
              </a:tabLst>
            </a:pPr>
            <a:endParaRPr lang="en-US" altLang="zh-CN" smtClean="0"/>
          </a:p>
          <a:p>
            <a:pPr marL="119380" lvl="1" defTabSz="421005" eaLnBrk="1" hangingPunct="1">
              <a:spcBef>
                <a:spcPct val="0"/>
              </a:spcBef>
              <a:tabLst>
                <a:tab pos="466725" algn="l"/>
              </a:tabLst>
            </a:pPr>
            <a:endParaRPr lang="en-US" altLang="zh-CN" smtClean="0"/>
          </a:p>
          <a:p>
            <a:pPr marL="119380" lvl="1" defTabSz="421005" eaLnBrk="1" hangingPunct="1">
              <a:spcBef>
                <a:spcPct val="0"/>
              </a:spcBef>
              <a:tabLst>
                <a:tab pos="466725" algn="l"/>
              </a:tabLst>
            </a:pPr>
            <a:endParaRPr lang="en-US" altLang="zh-CN" smtClean="0"/>
          </a:p>
          <a:p>
            <a:pPr marL="119380" lvl="1" defTabSz="421005" eaLnBrk="1" hangingPunct="1">
              <a:spcBef>
                <a:spcPct val="0"/>
              </a:spcBef>
              <a:tabLst>
                <a:tab pos="466725" algn="l"/>
              </a:tabLst>
            </a:pPr>
            <a:endParaRPr lang="en-US" altLang="zh-CN" smtClean="0"/>
          </a:p>
          <a:p>
            <a:pPr marL="119380" lvl="1" defTabSz="421005" eaLnBrk="1" hangingPunct="1">
              <a:spcBef>
                <a:spcPct val="0"/>
              </a:spcBef>
              <a:tabLst>
                <a:tab pos="466725" algn="l"/>
              </a:tabLst>
            </a:pPr>
            <a:endParaRPr lang="en-US" altLang="zh-CN" smtClean="0"/>
          </a:p>
          <a:p>
            <a:pPr marL="119380" lvl="1" defTabSz="421005" eaLnBrk="1" hangingPunct="1">
              <a:spcBef>
                <a:spcPct val="0"/>
              </a:spcBef>
              <a:tabLst>
                <a:tab pos="466725" algn="l"/>
              </a:tabLst>
            </a:pPr>
            <a:endParaRPr lang="en-US" altLang="zh-CN" smtClean="0"/>
          </a:p>
          <a:p>
            <a:pPr defTabSz="421005" eaLnBrk="1" hangingPunct="1">
              <a:spcBef>
                <a:spcPct val="0"/>
              </a:spcBef>
              <a:tabLst>
                <a:tab pos="466725" algn="l"/>
              </a:tabLst>
            </a:pPr>
            <a:r>
              <a:rPr lang="en-US" altLang="zh-CN" smtClean="0">
                <a:solidFill>
                  <a:srgbClr val="0000FF"/>
                </a:solidFill>
              </a:rPr>
              <a:t>Instructor Note</a:t>
            </a:r>
            <a:endParaRPr lang="en-US" altLang="zh-CN" smtClean="0">
              <a:solidFill>
                <a:srgbClr val="0000FF"/>
              </a:solidFill>
            </a:endParaRPr>
          </a:p>
          <a:p>
            <a:pPr marL="119380" lvl="1" defTabSz="421005" eaLnBrk="1" hangingPunct="1">
              <a:spcBef>
                <a:spcPct val="0"/>
              </a:spcBef>
              <a:tabLst>
                <a:tab pos="466725" algn="l"/>
              </a:tabLst>
            </a:pPr>
            <a:r>
              <a:rPr lang="en-US" altLang="zh-CN" smtClean="0">
                <a:solidFill>
                  <a:srgbClr val="0000FF"/>
                </a:solidFill>
              </a:rPr>
              <a:t>Demo: </a:t>
            </a:r>
            <a:r>
              <a:rPr lang="en-US" altLang="zh-CN" smtClean="0">
                <a:solidFill>
                  <a:srgbClr val="0000FF"/>
                </a:solidFill>
                <a:latin typeface="Courier New" panose="02070309020205020404" pitchFamily="49" charset="0"/>
              </a:rPr>
              <a:t>5_order1.sql</a:t>
            </a:r>
            <a:r>
              <a:rPr lang="en-US" altLang="zh-CN" smtClean="0">
                <a:solidFill>
                  <a:srgbClr val="0000FF"/>
                </a:solidFill>
              </a:rPr>
              <a:t>, </a:t>
            </a:r>
            <a:r>
              <a:rPr lang="en-US" altLang="zh-CN" smtClean="0">
                <a:solidFill>
                  <a:srgbClr val="0000FF"/>
                </a:solidFill>
                <a:latin typeface="Courier New" panose="02070309020205020404" pitchFamily="49" charset="0"/>
              </a:rPr>
              <a:t>5_order2.sql</a:t>
            </a:r>
            <a:endParaRPr lang="en-US" altLang="zh-CN" smtClean="0">
              <a:solidFill>
                <a:srgbClr val="0000FF"/>
              </a:solidFill>
              <a:latin typeface="Courier New" panose="02070309020205020404" pitchFamily="49" charset="0"/>
            </a:endParaRPr>
          </a:p>
          <a:p>
            <a:pPr marL="119380" lvl="1" defTabSz="421005" eaLnBrk="1" hangingPunct="1">
              <a:spcBef>
                <a:spcPct val="0"/>
              </a:spcBef>
              <a:tabLst>
                <a:tab pos="466725" algn="l"/>
              </a:tabLst>
            </a:pPr>
            <a:r>
              <a:rPr lang="en-US" altLang="zh-CN" smtClean="0">
                <a:solidFill>
                  <a:srgbClr val="0000FF"/>
                </a:solidFill>
              </a:rPr>
              <a:t>Purpose: To illustrate ordering columns that are grouped by </a:t>
            </a:r>
            <a:r>
              <a:rPr lang="en-US" altLang="zh-CN" smtClean="0">
                <a:solidFill>
                  <a:srgbClr val="0000FF"/>
                </a:solidFill>
                <a:latin typeface="Courier New" panose="02070309020205020404" pitchFamily="49" charset="0"/>
              </a:rPr>
              <a:t>DEPARTMENT_ID</a:t>
            </a:r>
            <a:r>
              <a:rPr lang="en-US" altLang="zh-CN" smtClean="0">
                <a:solidFill>
                  <a:srgbClr val="0000FF"/>
                </a:solidFill>
              </a:rPr>
              <a:t> first and ordering columns that are grouped by </a:t>
            </a:r>
            <a:r>
              <a:rPr lang="en-US" altLang="zh-CN" smtClean="0">
                <a:solidFill>
                  <a:srgbClr val="0000FF"/>
                </a:solidFill>
                <a:latin typeface="Courier New" panose="02070309020205020404" pitchFamily="49" charset="0"/>
              </a:rPr>
              <a:t>JOB_ID</a:t>
            </a:r>
            <a:r>
              <a:rPr lang="en-US" altLang="zh-CN" smtClean="0">
                <a:solidFill>
                  <a:srgbClr val="0000FF"/>
                </a:solidFill>
              </a:rPr>
              <a:t> first.</a:t>
            </a:r>
            <a:endParaRPr lang="en-US" altLang="zh-CN" smtClean="0">
              <a:solidFill>
                <a:srgbClr val="0000FF"/>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bwMode="auto">
          <a:xfrm>
            <a:off x="488950" y="158750"/>
            <a:ext cx="5875338" cy="44069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2819"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Groups within Groups (continued)</a:t>
            </a:r>
            <a:endParaRPr lang="en-US" altLang="zh-CN" smtClean="0"/>
          </a:p>
          <a:p>
            <a:pPr lvl="1" eaLnBrk="1" hangingPunct="1">
              <a:spcBef>
                <a:spcPct val="0"/>
              </a:spcBef>
            </a:pPr>
            <a:r>
              <a:rPr lang="en-US" altLang="zh-CN" smtClean="0"/>
              <a:t>You can return </a:t>
            </a:r>
            <a:r>
              <a:rPr lang="en-US" altLang="zh-CN" smtClean="0">
                <a:solidFill>
                  <a:srgbClr val="FC0128"/>
                </a:solidFill>
              </a:rPr>
              <a:t>summary results for groups</a:t>
            </a:r>
            <a:r>
              <a:rPr lang="en-US" altLang="zh-CN" smtClean="0"/>
              <a:t> and subgroups by listing more than one </a:t>
            </a:r>
            <a:r>
              <a:rPr lang="en-US" altLang="zh-CN" smtClean="0">
                <a:latin typeface="Courier New" panose="02070309020205020404" pitchFamily="49" charset="0"/>
              </a:rPr>
              <a:t>GROUP BY</a:t>
            </a:r>
            <a:r>
              <a:rPr lang="en-US" altLang="zh-CN" smtClean="0"/>
              <a:t> column. You can determine the default sort order of the results by the order of the columns in the </a:t>
            </a:r>
            <a:r>
              <a:rPr lang="en-US" altLang="zh-CN" smtClean="0">
                <a:latin typeface="Courier New" panose="02070309020205020404" pitchFamily="49" charset="0"/>
              </a:rPr>
              <a:t>GROUP BY</a:t>
            </a:r>
            <a:r>
              <a:rPr lang="en-US" altLang="zh-CN" smtClean="0"/>
              <a:t> clause. Here is how the </a:t>
            </a:r>
            <a:r>
              <a:rPr lang="en-US" altLang="zh-CN" smtClean="0">
                <a:latin typeface="Courier New" panose="02070309020205020404" pitchFamily="49" charset="0"/>
              </a:rPr>
              <a:t>SELECT</a:t>
            </a:r>
            <a:r>
              <a:rPr lang="en-US" altLang="zh-CN" smtClean="0"/>
              <a:t> statement on the slide, containing a </a:t>
            </a:r>
            <a:r>
              <a:rPr lang="en-US" altLang="zh-CN" smtClean="0">
                <a:latin typeface="Courier New" panose="02070309020205020404" pitchFamily="49" charset="0"/>
              </a:rPr>
              <a:t>GROUP BY</a:t>
            </a:r>
            <a:r>
              <a:rPr lang="en-US" altLang="zh-CN" smtClean="0"/>
              <a:t> clause, is evaluated:</a:t>
            </a:r>
            <a:endParaRPr lang="en-US" altLang="zh-CN" smtClean="0"/>
          </a:p>
          <a:p>
            <a:pPr lvl="2" eaLnBrk="1" hangingPunct="1">
              <a:spcBef>
                <a:spcPct val="0"/>
              </a:spcBef>
            </a:pPr>
            <a:r>
              <a:rPr lang="en-US" altLang="zh-CN" smtClean="0"/>
              <a:t>The </a:t>
            </a:r>
            <a:r>
              <a:rPr lang="en-US" altLang="zh-CN" smtClean="0">
                <a:latin typeface="Courier New" panose="02070309020205020404" pitchFamily="49" charset="0"/>
              </a:rPr>
              <a:t>SELECT</a:t>
            </a:r>
            <a:r>
              <a:rPr lang="en-US" altLang="zh-CN" smtClean="0"/>
              <a:t> clause specifies the column to be retrieved:</a:t>
            </a:r>
            <a:endParaRPr lang="en-US" altLang="zh-CN" smtClean="0"/>
          </a:p>
          <a:p>
            <a:pPr lvl="3" eaLnBrk="1" hangingPunct="1">
              <a:spcBef>
                <a:spcPct val="0"/>
              </a:spcBef>
            </a:pPr>
            <a:r>
              <a:rPr lang="en-US" altLang="zh-CN" smtClean="0"/>
              <a:t>Department number in the </a:t>
            </a:r>
            <a:r>
              <a:rPr lang="en-US" altLang="zh-CN" smtClean="0">
                <a:latin typeface="Courier New" panose="02070309020205020404" pitchFamily="49" charset="0"/>
              </a:rPr>
              <a:t>EMPLOYEES</a:t>
            </a:r>
            <a:r>
              <a:rPr lang="en-US" altLang="zh-CN" smtClean="0"/>
              <a:t> table</a:t>
            </a:r>
            <a:endParaRPr lang="en-US" altLang="zh-CN" smtClean="0"/>
          </a:p>
          <a:p>
            <a:pPr lvl="3" eaLnBrk="1" hangingPunct="1">
              <a:spcBef>
                <a:spcPct val="0"/>
              </a:spcBef>
            </a:pPr>
            <a:r>
              <a:rPr lang="en-US" altLang="zh-CN" smtClean="0"/>
              <a:t>Job ID in the </a:t>
            </a:r>
            <a:r>
              <a:rPr lang="en-US" altLang="zh-CN" smtClean="0">
                <a:latin typeface="Courier New" panose="02070309020205020404" pitchFamily="49" charset="0"/>
              </a:rPr>
              <a:t>EMPLOYEES </a:t>
            </a:r>
            <a:r>
              <a:rPr lang="en-US" altLang="zh-CN" smtClean="0"/>
              <a:t>table</a:t>
            </a:r>
            <a:endParaRPr lang="en-US" altLang="zh-CN" smtClean="0"/>
          </a:p>
          <a:p>
            <a:pPr lvl="3" eaLnBrk="1" hangingPunct="1">
              <a:spcBef>
                <a:spcPct val="0"/>
              </a:spcBef>
            </a:pPr>
            <a:r>
              <a:rPr lang="en-US" altLang="zh-CN" smtClean="0"/>
              <a:t>The sum of all the salaries in the group that you specified in the </a:t>
            </a:r>
            <a:r>
              <a:rPr lang="en-US" altLang="zh-CN" smtClean="0">
                <a:latin typeface="Courier New" panose="02070309020205020404" pitchFamily="49" charset="0"/>
              </a:rPr>
              <a:t>GROUP BY</a:t>
            </a:r>
            <a:r>
              <a:rPr lang="en-US" altLang="zh-CN" smtClean="0"/>
              <a:t> clause</a:t>
            </a:r>
            <a:endParaRPr lang="en-US" altLang="zh-CN" smtClean="0"/>
          </a:p>
          <a:p>
            <a:pPr lvl="2" eaLnBrk="1" hangingPunct="1">
              <a:spcBef>
                <a:spcPct val="0"/>
              </a:spcBef>
            </a:pPr>
            <a:r>
              <a:rPr lang="en-US" altLang="zh-CN" smtClean="0"/>
              <a:t>The </a:t>
            </a:r>
            <a:r>
              <a:rPr lang="en-US" altLang="zh-CN" smtClean="0">
                <a:latin typeface="Courier New" panose="02070309020205020404" pitchFamily="49" charset="0"/>
              </a:rPr>
              <a:t>FROM</a:t>
            </a:r>
            <a:r>
              <a:rPr lang="en-US" altLang="zh-CN" smtClean="0"/>
              <a:t> clause specifies the tables that the database must access: the </a:t>
            </a:r>
            <a:r>
              <a:rPr lang="en-US" altLang="zh-CN" smtClean="0">
                <a:latin typeface="Courier New" panose="02070309020205020404" pitchFamily="49" charset="0"/>
              </a:rPr>
              <a:t>EMPLOYEES</a:t>
            </a:r>
            <a:r>
              <a:rPr lang="en-US" altLang="zh-CN" smtClean="0"/>
              <a:t> table.</a:t>
            </a:r>
            <a:endParaRPr lang="en-US" altLang="zh-CN" smtClean="0"/>
          </a:p>
          <a:p>
            <a:pPr lvl="2" eaLnBrk="1" hangingPunct="1">
              <a:spcBef>
                <a:spcPct val="0"/>
              </a:spcBef>
            </a:pPr>
            <a:r>
              <a:rPr lang="en-US" altLang="zh-CN" smtClean="0"/>
              <a:t>The </a:t>
            </a:r>
            <a:r>
              <a:rPr lang="en-US" altLang="zh-CN" smtClean="0">
                <a:latin typeface="Courier New" panose="02070309020205020404" pitchFamily="49" charset="0"/>
              </a:rPr>
              <a:t>GROUP BY</a:t>
            </a:r>
            <a:r>
              <a:rPr lang="en-US" altLang="zh-CN" smtClean="0"/>
              <a:t> clause specifies how you must group the rows:</a:t>
            </a:r>
            <a:endParaRPr lang="en-US" altLang="zh-CN" smtClean="0"/>
          </a:p>
          <a:p>
            <a:pPr lvl="3" eaLnBrk="1" hangingPunct="1">
              <a:spcBef>
                <a:spcPct val="0"/>
              </a:spcBef>
            </a:pPr>
            <a:r>
              <a:rPr lang="en-US" altLang="zh-CN" smtClean="0"/>
              <a:t>First, the rows are grouped by department number. </a:t>
            </a:r>
            <a:endParaRPr lang="en-US" altLang="zh-CN" smtClean="0"/>
          </a:p>
          <a:p>
            <a:pPr lvl="3" eaLnBrk="1" hangingPunct="1">
              <a:spcBef>
                <a:spcPct val="0"/>
              </a:spcBef>
            </a:pPr>
            <a:r>
              <a:rPr lang="en-US" altLang="zh-CN" smtClean="0"/>
              <a:t>Second, within the department number groups, the rows are grouped by job ID. </a:t>
            </a:r>
            <a:endParaRPr lang="en-US" altLang="zh-CN" smtClean="0"/>
          </a:p>
          <a:p>
            <a:pPr lvl="1" eaLnBrk="1" hangingPunct="1">
              <a:spcBef>
                <a:spcPct val="0"/>
              </a:spcBef>
            </a:pPr>
            <a:r>
              <a:rPr lang="en-US" altLang="zh-CN" smtClean="0"/>
              <a:t>So the </a:t>
            </a:r>
            <a:r>
              <a:rPr lang="en-US" altLang="zh-CN" smtClean="0">
                <a:latin typeface="Courier New" panose="02070309020205020404" pitchFamily="49" charset="0"/>
              </a:rPr>
              <a:t>SUM</a:t>
            </a:r>
            <a:r>
              <a:rPr lang="en-US" altLang="zh-CN" smtClean="0"/>
              <a:t> function is being applied to the salary column for all job IDs within each department number group. </a:t>
            </a:r>
            <a:endParaRPr lang="en-US" altLang="zh-CN" smtClean="0"/>
          </a:p>
          <a:p>
            <a:pPr eaLnBrk="1" hangingPunct="1">
              <a:spcBef>
                <a:spcPct val="0"/>
              </a:spcBef>
            </a:pPr>
            <a:endParaRPr lang="en-US" altLang="zh-CN" b="1" smtClean="0"/>
          </a:p>
          <a:p>
            <a:pPr eaLnBrk="1" hangingPunct="1">
              <a:spcBef>
                <a:spcPct val="0"/>
              </a:spcBef>
            </a:pPr>
            <a:endParaRPr lang="en-US"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3881438" y="0"/>
            <a:ext cx="29765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63843" name="Rectangle 3"/>
          <p:cNvSpPr>
            <a:spLocks noChangeArrowheads="1"/>
          </p:cNvSpPr>
          <p:nvPr/>
        </p:nvSpPr>
        <p:spPr bwMode="auto">
          <a:xfrm>
            <a:off x="-1588"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63844"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7355" eaLnBrk="1" hangingPunct="1">
              <a:spcBef>
                <a:spcPct val="0"/>
              </a:spcBef>
            </a:pPr>
            <a:r>
              <a:rPr lang="zh-CN" altLang="en-US" smtClean="0"/>
              <a:t>即：返回平均工资大于</a:t>
            </a:r>
            <a:r>
              <a:rPr lang="en-US" altLang="zh-CN" smtClean="0"/>
              <a:t>6000</a:t>
            </a:r>
            <a:r>
              <a:rPr lang="zh-CN" altLang="en-US" smtClean="0"/>
              <a:t>的</a:t>
            </a:r>
            <a:r>
              <a:rPr lang="en-US" altLang="zh-CN" smtClean="0"/>
              <a:t>department_id</a:t>
            </a:r>
            <a:endParaRPr lang="en-US" altLang="zh-CN" smtClean="0"/>
          </a:p>
          <a:p>
            <a:pPr defTabSz="427355" eaLnBrk="1" hangingPunct="1">
              <a:spcBef>
                <a:spcPct val="0"/>
              </a:spcBef>
            </a:pPr>
            <a:r>
              <a:rPr lang="en-US" altLang="zh-CN" smtClean="0"/>
              <a:t>Select department_id,avg(salary)</a:t>
            </a:r>
            <a:endParaRPr lang="en-US" altLang="zh-CN" smtClean="0"/>
          </a:p>
          <a:p>
            <a:pPr defTabSz="427355" eaLnBrk="1" hangingPunct="1">
              <a:spcBef>
                <a:spcPct val="0"/>
              </a:spcBef>
            </a:pPr>
            <a:r>
              <a:rPr lang="en-US" altLang="zh-CN" smtClean="0"/>
              <a:t>From employees</a:t>
            </a:r>
            <a:endParaRPr lang="en-US" altLang="zh-CN" smtClean="0"/>
          </a:p>
          <a:p>
            <a:pPr defTabSz="427355" eaLnBrk="1" hangingPunct="1">
              <a:spcBef>
                <a:spcPct val="0"/>
              </a:spcBef>
            </a:pPr>
            <a:r>
              <a:rPr lang="en-US" altLang="zh-CN" smtClean="0"/>
              <a:t>Group by department_id;</a:t>
            </a:r>
            <a:endParaRPr lang="en-US" altLang="zh-CN" smtClean="0"/>
          </a:p>
          <a:p>
            <a:pPr defTabSz="427355" eaLnBrk="1" hangingPunct="1">
              <a:spcBef>
                <a:spcPct val="0"/>
              </a:spcBef>
            </a:pPr>
            <a:r>
              <a:rPr lang="en-US" altLang="zh-CN" smtClean="0"/>
              <a:t>Having avg(salary)&gt;6000;</a:t>
            </a:r>
            <a:endParaRPr lang="zh-CN" altLang="en-US" smtClean="0"/>
          </a:p>
        </p:txBody>
      </p:sp>
      <p:sp>
        <p:nvSpPr>
          <p:cNvPr id="163845" name="Rectangle 5"/>
          <p:cNvSpPr>
            <a:spLocks noGrp="1" noRot="1" noChangeAspect="1" noChangeArrowheads="1" noTextEdit="1"/>
          </p:cNvSpPr>
          <p:nvPr>
            <p:ph type="sldImg"/>
          </p:nvPr>
        </p:nvSpPr>
        <p:spPr bwMode="auto">
          <a:xfrm>
            <a:off x="488950" y="158750"/>
            <a:ext cx="5875338" cy="440690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63846" name="Rectangle 6"/>
          <p:cNvSpPr>
            <a:spLocks noChangeArrowheads="1"/>
          </p:cNvSpPr>
          <p:nvPr/>
        </p:nvSpPr>
        <p:spPr bwMode="auto">
          <a:xfrm>
            <a:off x="458788" y="4754563"/>
            <a:ext cx="6030912"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4" tIns="45582" rIns="91164" bIns="45582"/>
          <a:lstStyle>
            <a:lvl1pPr defTabSz="408305">
              <a:defRPr>
                <a:solidFill>
                  <a:schemeClr val="tx1"/>
                </a:solidFill>
                <a:latin typeface="Arial" panose="020B0604020202020204" pitchFamily="34" charset="0"/>
                <a:ea typeface="宋体" panose="02010600030101010101" pitchFamily="2" charset="-122"/>
              </a:defRPr>
            </a:lvl1pPr>
            <a:lvl2pPr marL="114300" defTabSz="408305">
              <a:defRPr>
                <a:solidFill>
                  <a:schemeClr val="tx1"/>
                </a:solidFill>
                <a:latin typeface="Arial" panose="020B0604020202020204" pitchFamily="34" charset="0"/>
                <a:ea typeface="宋体" panose="02010600030101010101" pitchFamily="2" charset="-122"/>
              </a:defRPr>
            </a:lvl2pPr>
            <a:lvl3pPr marL="1143000" indent="-228600" defTabSz="408305">
              <a:defRPr>
                <a:solidFill>
                  <a:schemeClr val="tx1"/>
                </a:solidFill>
                <a:latin typeface="Arial" panose="020B0604020202020204" pitchFamily="34" charset="0"/>
                <a:ea typeface="宋体" panose="02010600030101010101" pitchFamily="2" charset="-122"/>
              </a:defRPr>
            </a:lvl3pPr>
            <a:lvl4pPr marL="1600200" indent="-228600" defTabSz="408305">
              <a:defRPr>
                <a:solidFill>
                  <a:schemeClr val="tx1"/>
                </a:solidFill>
                <a:latin typeface="Arial" panose="020B0604020202020204" pitchFamily="34" charset="0"/>
                <a:ea typeface="宋体" panose="02010600030101010101" pitchFamily="2" charset="-122"/>
              </a:defRPr>
            </a:lvl4pPr>
            <a:lvl5pPr marL="2057400" indent="-228600" defTabSz="408305">
              <a:defRPr>
                <a:solidFill>
                  <a:schemeClr val="tx1"/>
                </a:solidFill>
                <a:latin typeface="Arial" panose="020B0604020202020204" pitchFamily="34" charset="0"/>
                <a:ea typeface="宋体" panose="02010600030101010101" pitchFamily="2" charset="-122"/>
              </a:defRPr>
            </a:lvl5pPr>
            <a:lvl6pPr marL="2514600" indent="-228600" defTabSz="4083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083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083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083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pPr>
            <a:r>
              <a:rPr lang="en-US" altLang="zh-CN" sz="1100" b="1">
                <a:ea typeface="Arial Unicode MS" pitchFamily="34" charset="-122"/>
                <a:cs typeface="Arial Unicode MS" pitchFamily="34" charset="-122"/>
              </a:rPr>
              <a:t>Illegal Queries Using Group Functions (continued)</a:t>
            </a:r>
            <a:endParaRPr lang="en-US" altLang="zh-CN" sz="1100" b="1">
              <a:ea typeface="Arial Unicode MS" pitchFamily="34" charset="-122"/>
              <a:cs typeface="Arial Unicode MS" pitchFamily="34" charset="-122"/>
            </a:endParaRPr>
          </a:p>
          <a:p>
            <a:pPr lvl="1">
              <a:spcBef>
                <a:spcPct val="30000"/>
              </a:spcBef>
            </a:pPr>
            <a:r>
              <a:rPr lang="en-US" altLang="zh-CN" sz="1100">
                <a:latin typeface="Times New Roman" panose="02020603050405020304" charset="0"/>
                <a:ea typeface="Arial Unicode MS" pitchFamily="34" charset="-122"/>
                <a:cs typeface="Arial Unicode MS" pitchFamily="34" charset="-122"/>
              </a:rPr>
              <a:t>The </a:t>
            </a:r>
            <a:r>
              <a:rPr lang="en-US" altLang="zh-CN" sz="1100">
                <a:latin typeface="Courier New" panose="02070309020205020404" pitchFamily="49" charset="0"/>
                <a:ea typeface="Arial Unicode MS" pitchFamily="34" charset="-122"/>
                <a:cs typeface="Arial Unicode MS" pitchFamily="34" charset="-122"/>
              </a:rPr>
              <a:t>WHERE</a:t>
            </a:r>
            <a:r>
              <a:rPr lang="en-US" altLang="zh-CN" sz="1100">
                <a:latin typeface="Times New Roman" panose="02020603050405020304" charset="0"/>
                <a:ea typeface="Arial Unicode MS" pitchFamily="34" charset="-122"/>
                <a:cs typeface="Arial Unicode MS" pitchFamily="34" charset="-122"/>
              </a:rPr>
              <a:t> clause cannot be used to restrict groups. The </a:t>
            </a:r>
            <a:r>
              <a:rPr lang="en-US" altLang="zh-CN" sz="1100">
                <a:latin typeface="Courier New" panose="02070309020205020404" pitchFamily="49" charset="0"/>
                <a:ea typeface="Arial Unicode MS" pitchFamily="34" charset="-122"/>
                <a:cs typeface="Arial Unicode MS" pitchFamily="34" charset="-122"/>
              </a:rPr>
              <a:t>SELECT</a:t>
            </a:r>
            <a:r>
              <a:rPr lang="en-US" altLang="zh-CN" sz="1100">
                <a:latin typeface="Times New Roman" panose="02020603050405020304" charset="0"/>
                <a:ea typeface="Arial Unicode MS" pitchFamily="34" charset="-122"/>
                <a:cs typeface="Arial Unicode MS" pitchFamily="34" charset="-122"/>
              </a:rPr>
              <a:t> statement on the slide results in an error because it uses the </a:t>
            </a:r>
            <a:r>
              <a:rPr lang="en-US" altLang="zh-CN" sz="1100">
                <a:latin typeface="Courier New" panose="02070309020205020404" pitchFamily="49" charset="0"/>
                <a:ea typeface="Arial Unicode MS" pitchFamily="34" charset="-122"/>
                <a:cs typeface="Arial Unicode MS" pitchFamily="34" charset="-122"/>
              </a:rPr>
              <a:t>WHERE</a:t>
            </a:r>
            <a:r>
              <a:rPr lang="en-US" altLang="zh-CN" sz="1100">
                <a:latin typeface="Times New Roman" panose="02020603050405020304" charset="0"/>
                <a:ea typeface="Arial Unicode MS" pitchFamily="34" charset="-122"/>
                <a:cs typeface="Arial Unicode MS" pitchFamily="34" charset="-122"/>
              </a:rPr>
              <a:t> clause to restrict the display of average salaries of those departments that have an average salary greater than $8,000.</a:t>
            </a:r>
            <a:endParaRPr lang="en-US" altLang="zh-CN" sz="1100">
              <a:latin typeface="Times New Roman" panose="02020603050405020304" charset="0"/>
              <a:ea typeface="Arial Unicode MS" pitchFamily="34" charset="-122"/>
              <a:cs typeface="Arial Unicode MS" pitchFamily="34" charset="-122"/>
            </a:endParaRPr>
          </a:p>
          <a:p>
            <a:pPr lvl="1">
              <a:spcBef>
                <a:spcPct val="30000"/>
              </a:spcBef>
            </a:pPr>
            <a:r>
              <a:rPr lang="en-US" altLang="zh-CN" sz="1100">
                <a:latin typeface="Times New Roman" panose="02020603050405020304" charset="0"/>
                <a:ea typeface="Arial Unicode MS" pitchFamily="34" charset="-122"/>
                <a:cs typeface="Arial Unicode MS" pitchFamily="34" charset="-122"/>
              </a:rPr>
              <a:t>You can correct the slide error by using the </a:t>
            </a:r>
            <a:r>
              <a:rPr lang="en-US" altLang="zh-CN" sz="1100">
                <a:solidFill>
                  <a:srgbClr val="FC0128"/>
                </a:solidFill>
                <a:latin typeface="Courier New" panose="02070309020205020404" pitchFamily="49" charset="0"/>
                <a:ea typeface="Arial Unicode MS" pitchFamily="34" charset="-122"/>
                <a:cs typeface="Arial Unicode MS" pitchFamily="34" charset="-122"/>
              </a:rPr>
              <a:t>HAVING</a:t>
            </a:r>
            <a:r>
              <a:rPr lang="en-US" altLang="zh-CN" sz="1100">
                <a:solidFill>
                  <a:srgbClr val="FC0128"/>
                </a:solidFill>
                <a:latin typeface="Times New Roman" panose="02020603050405020304" charset="0"/>
                <a:ea typeface="Arial Unicode MS" pitchFamily="34" charset="-122"/>
                <a:cs typeface="Arial Unicode MS" pitchFamily="34" charset="-122"/>
              </a:rPr>
              <a:t> clause</a:t>
            </a:r>
            <a:r>
              <a:rPr lang="en-US" altLang="zh-CN" sz="1100">
                <a:latin typeface="Times New Roman" panose="02020603050405020304" charset="0"/>
                <a:ea typeface="Arial Unicode MS" pitchFamily="34" charset="-122"/>
                <a:cs typeface="Arial Unicode MS" pitchFamily="34" charset="-122"/>
              </a:rPr>
              <a:t> to restrict groups. </a:t>
            </a:r>
            <a:endParaRPr lang="en-US" altLang="zh-CN" sz="1100">
              <a:latin typeface="Times New Roman" panose="02020603050405020304" charset="0"/>
              <a:ea typeface="Arial Unicode MS" pitchFamily="34" charset="-122"/>
              <a:cs typeface="Arial Unicode MS" pitchFamily="34" charset="-122"/>
            </a:endParaRPr>
          </a:p>
          <a:p>
            <a:pPr lvl="1"/>
            <a:endParaRPr lang="en-US" altLang="zh-CN" sz="500">
              <a:latin typeface="Courier New" panose="02070309020205020404" pitchFamily="49" charset="0"/>
              <a:ea typeface="Arial Unicode MS" pitchFamily="34" charset="-122"/>
              <a:cs typeface="Arial Unicode MS" pitchFamily="34" charset="-122"/>
            </a:endParaRPr>
          </a:p>
          <a:p>
            <a:pPr lvl="1"/>
            <a:r>
              <a:rPr lang="en-US" altLang="zh-CN" sz="1100">
                <a:latin typeface="Courier New" panose="02070309020205020404" pitchFamily="49" charset="0"/>
                <a:ea typeface="Arial Unicode MS" pitchFamily="34" charset="-122"/>
                <a:cs typeface="Arial Unicode MS" pitchFamily="34" charset="-122"/>
              </a:rPr>
              <a:t>   SELECT   department_id, AVG(salary)</a:t>
            </a:r>
            <a:endParaRPr lang="en-US" altLang="zh-CN" sz="1100">
              <a:latin typeface="Courier New" panose="02070309020205020404" pitchFamily="49" charset="0"/>
              <a:ea typeface="Arial Unicode MS" pitchFamily="34" charset="-122"/>
              <a:cs typeface="Arial Unicode MS" pitchFamily="34" charset="-122"/>
            </a:endParaRPr>
          </a:p>
          <a:p>
            <a:pPr lvl="1"/>
            <a:r>
              <a:rPr lang="en-US" altLang="zh-CN" sz="1100">
                <a:latin typeface="Courier New" panose="02070309020205020404" pitchFamily="49" charset="0"/>
                <a:ea typeface="Arial Unicode MS" pitchFamily="34" charset="-122"/>
                <a:cs typeface="Arial Unicode MS" pitchFamily="34" charset="-122"/>
              </a:rPr>
              <a:t>   FROM     employees</a:t>
            </a:r>
            <a:endParaRPr lang="en-US" altLang="zh-CN" sz="1100">
              <a:latin typeface="Courier New" panose="02070309020205020404" pitchFamily="49" charset="0"/>
              <a:ea typeface="Arial Unicode MS" pitchFamily="34" charset="-122"/>
              <a:cs typeface="Arial Unicode MS" pitchFamily="34" charset="-122"/>
            </a:endParaRPr>
          </a:p>
          <a:p>
            <a:pPr lvl="1"/>
            <a:r>
              <a:rPr lang="en-US" altLang="zh-CN" sz="1100">
                <a:latin typeface="Courier New" panose="02070309020205020404" pitchFamily="49" charset="0"/>
                <a:ea typeface="Arial Unicode MS" pitchFamily="34" charset="-122"/>
                <a:cs typeface="Arial Unicode MS" pitchFamily="34" charset="-122"/>
              </a:rPr>
              <a:t>   HAVING   AVG(salary) &gt; 8000</a:t>
            </a:r>
            <a:endParaRPr lang="en-US" altLang="zh-CN" sz="1100">
              <a:latin typeface="Courier New" panose="02070309020205020404" pitchFamily="49" charset="0"/>
              <a:ea typeface="Arial Unicode MS" pitchFamily="34" charset="-122"/>
              <a:cs typeface="Arial Unicode MS" pitchFamily="34" charset="-122"/>
            </a:endParaRPr>
          </a:p>
          <a:p>
            <a:pPr lvl="1"/>
            <a:r>
              <a:rPr lang="en-US" altLang="zh-CN" sz="1100">
                <a:latin typeface="Courier New" panose="02070309020205020404" pitchFamily="49" charset="0"/>
                <a:ea typeface="Arial Unicode MS" pitchFamily="34" charset="-122"/>
                <a:cs typeface="Arial Unicode MS" pitchFamily="34" charset="-122"/>
              </a:rPr>
              <a:t>   GROUP BY department_id;</a:t>
            </a:r>
            <a:endParaRPr lang="en-US" altLang="zh-CN" sz="1100">
              <a:latin typeface="Courier New" panose="02070309020205020404" pitchFamily="49" charset="0"/>
              <a:ea typeface="Arial Unicode MS" pitchFamily="34" charset="-122"/>
              <a:cs typeface="Arial Unicode MS" pitchFamily="34" charset="-122"/>
            </a:endParaRPr>
          </a:p>
          <a:p>
            <a:pPr lvl="1"/>
            <a:endParaRPr lang="en-US" altLang="zh-CN" sz="500">
              <a:latin typeface="Courier New" panose="02070309020205020404" pitchFamily="49" charset="0"/>
              <a:ea typeface="Arial Unicode MS" pitchFamily="34" charset="-122"/>
              <a:cs typeface="Arial Unicode MS" pitchFamily="34" charset="-122"/>
            </a:endParaRPr>
          </a:p>
          <a:p>
            <a:pPr lvl="1"/>
            <a:r>
              <a:rPr lang="en-US" altLang="zh-CN" sz="1100">
                <a:latin typeface="Courier New" panose="02070309020205020404" pitchFamily="49" charset="0"/>
                <a:ea typeface="Arial Unicode MS" pitchFamily="34" charset="-122"/>
                <a:cs typeface="Arial Unicode MS" pitchFamily="34" charset="-122"/>
              </a:rPr>
              <a:t>   </a:t>
            </a:r>
            <a:endParaRPr lang="en-US" altLang="zh-CN" sz="1100">
              <a:latin typeface="Courier New" panose="02070309020205020404" pitchFamily="49" charset="0"/>
              <a:ea typeface="Arial Unicode MS" pitchFamily="34" charset="-122"/>
              <a:cs typeface="Arial Unicode MS" pitchFamily="34" charset="-122"/>
            </a:endParaRPr>
          </a:p>
        </p:txBody>
      </p:sp>
      <p:pic>
        <p:nvPicPr>
          <p:cNvPr id="1638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8" y="6550025"/>
            <a:ext cx="5414962"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bwMode="auto">
          <a:xfrm>
            <a:off x="455613" y="169863"/>
            <a:ext cx="5938837" cy="44545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64867" name="Rectangle 3"/>
          <p:cNvSpPr>
            <a:spLocks noGrp="1" noChangeArrowheads="1"/>
          </p:cNvSpPr>
          <p:nvPr>
            <p:ph type="body" idx="1"/>
          </p:nvPr>
        </p:nvSpPr>
        <p:spPr bwMode="auto">
          <a:xfrm>
            <a:off x="406400" y="4770438"/>
            <a:ext cx="6024563"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1005" eaLnBrk="1" hangingPunct="1">
              <a:spcBef>
                <a:spcPct val="0"/>
              </a:spcBef>
              <a:tabLst>
                <a:tab pos="466725" algn="l"/>
              </a:tabLst>
            </a:pPr>
            <a:r>
              <a:rPr lang="en-US" altLang="zh-CN" smtClean="0"/>
              <a:t>Restricting Group Results</a:t>
            </a:r>
            <a:endParaRPr lang="en-US" altLang="zh-CN" smtClean="0"/>
          </a:p>
          <a:p>
            <a:pPr marL="119380" lvl="1" defTabSz="421005" eaLnBrk="1" hangingPunct="1">
              <a:spcBef>
                <a:spcPct val="0"/>
              </a:spcBef>
              <a:tabLst>
                <a:tab pos="466725" algn="l"/>
              </a:tabLst>
            </a:pPr>
            <a:r>
              <a:rPr lang="en-US" altLang="zh-CN" smtClean="0"/>
              <a:t>In the same way that you use the </a:t>
            </a:r>
            <a:r>
              <a:rPr lang="en-US" altLang="zh-CN" smtClean="0">
                <a:latin typeface="Courier New" panose="02070309020205020404" pitchFamily="49" charset="0"/>
              </a:rPr>
              <a:t>WHERE</a:t>
            </a:r>
            <a:r>
              <a:rPr lang="en-US" altLang="zh-CN" smtClean="0"/>
              <a:t> clause to restrict the rows that you select, you use the </a:t>
            </a:r>
            <a:r>
              <a:rPr lang="en-US" altLang="zh-CN" smtClean="0">
                <a:solidFill>
                  <a:srgbClr val="FC0128"/>
                </a:solidFill>
                <a:latin typeface="Courier New" panose="02070309020205020404" pitchFamily="49" charset="0"/>
              </a:rPr>
              <a:t>HAVING</a:t>
            </a:r>
            <a:r>
              <a:rPr lang="en-US" altLang="zh-CN" smtClean="0">
                <a:solidFill>
                  <a:srgbClr val="FC0128"/>
                </a:solidFill>
              </a:rPr>
              <a:t> clause</a:t>
            </a:r>
            <a:r>
              <a:rPr lang="en-US" altLang="zh-CN" smtClean="0"/>
              <a:t> to restrict groups. To find the maximum salary of each department, but show only the departments that have a maximum salary of more than $10,000, you need to do the following:</a:t>
            </a:r>
            <a:endParaRPr lang="en-US" altLang="zh-CN" smtClean="0"/>
          </a:p>
          <a:p>
            <a:pPr marL="459105" lvl="2" indent="-219075" defTabSz="421005" eaLnBrk="1" hangingPunct="1">
              <a:spcBef>
                <a:spcPct val="0"/>
              </a:spcBef>
              <a:tabLst>
                <a:tab pos="466725" algn="l"/>
              </a:tabLst>
            </a:pPr>
            <a:r>
              <a:rPr lang="en-US" altLang="zh-CN" smtClean="0"/>
              <a:t>1.	Find the average salary for each department by grouping by department number.</a:t>
            </a:r>
            <a:endParaRPr lang="en-US" altLang="zh-CN" smtClean="0"/>
          </a:p>
          <a:p>
            <a:pPr marL="459105" lvl="2" indent="-219075" defTabSz="421005" eaLnBrk="1" hangingPunct="1">
              <a:spcBef>
                <a:spcPct val="0"/>
              </a:spcBef>
              <a:tabLst>
                <a:tab pos="466725" algn="l"/>
              </a:tabLst>
            </a:pPr>
            <a:r>
              <a:rPr lang="en-US" altLang="zh-CN" smtClean="0"/>
              <a:t>2.	Restrict the groups to those departments with a maximum salary greater than $10,000. 	</a:t>
            </a:r>
            <a:endParaRPr lang="en-US" altLang="zh-CN" smtClean="0"/>
          </a:p>
          <a:p>
            <a:pPr marL="119380" lvl="1" defTabSz="421005" eaLnBrk="1" hangingPunct="1">
              <a:spcBef>
                <a:spcPct val="0"/>
              </a:spcBef>
              <a:tabLst>
                <a:tab pos="466725" algn="l"/>
              </a:tabLst>
            </a:pPr>
            <a:r>
              <a:rPr lang="en-US" altLang="zh-CN" smtClean="0"/>
              <a:t> </a:t>
            </a:r>
            <a:endParaRPr lang="en-US"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bwMode="auto">
          <a:xfrm>
            <a:off x="488950" y="158750"/>
            <a:ext cx="5875338" cy="440690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24931" name="Rectangle 3"/>
          <p:cNvSpPr>
            <a:spLocks noGrp="1" noChangeArrowheads="1"/>
          </p:cNvSpPr>
          <p:nvPr>
            <p:ph type="body" idx="1"/>
          </p:nvPr>
        </p:nvSpPr>
        <p:spPr bwMode="auto">
          <a:xfrm>
            <a:off x="412750" y="4773613"/>
            <a:ext cx="6029325" cy="3756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normAutofit fontScale="92500" lnSpcReduction="10000"/>
          </a:bodyPr>
          <a:lstStyle/>
          <a:p>
            <a:pPr eaLnBrk="1" hangingPunct="1">
              <a:spcBef>
                <a:spcPct val="0"/>
              </a:spcBef>
              <a:defRPr/>
            </a:pPr>
            <a:r>
              <a:rPr lang="en-US" altLang="zh-CN" smtClean="0"/>
              <a:t>The </a:t>
            </a:r>
            <a:r>
              <a:rPr lang="en-US" altLang="zh-CN" smtClean="0">
                <a:latin typeface="Courier New" panose="02070309020205020404" pitchFamily="49" charset="0"/>
              </a:rPr>
              <a:t>HAVING</a:t>
            </a:r>
            <a:r>
              <a:rPr lang="en-US" altLang="zh-CN" smtClean="0"/>
              <a:t> Clause</a:t>
            </a:r>
            <a:endParaRPr lang="en-US" altLang="zh-CN" smtClean="0"/>
          </a:p>
          <a:p>
            <a:pPr lvl="1" eaLnBrk="1" hangingPunct="1">
              <a:spcBef>
                <a:spcPct val="0"/>
              </a:spcBef>
              <a:defRPr/>
            </a:pPr>
            <a:r>
              <a:rPr lang="en-US" altLang="zh-CN" smtClean="0"/>
              <a:t>You use the </a:t>
            </a:r>
            <a:r>
              <a:rPr lang="en-US" altLang="zh-CN" smtClean="0">
                <a:solidFill>
                  <a:srgbClr val="FC0128"/>
                </a:solidFill>
                <a:latin typeface="Courier New" panose="02070309020205020404" pitchFamily="49" charset="0"/>
              </a:rPr>
              <a:t>HAVING</a:t>
            </a:r>
            <a:r>
              <a:rPr lang="en-US" altLang="zh-CN" smtClean="0">
                <a:solidFill>
                  <a:srgbClr val="FC0128"/>
                </a:solidFill>
              </a:rPr>
              <a:t> clause</a:t>
            </a:r>
            <a:r>
              <a:rPr lang="en-US" altLang="zh-CN" smtClean="0"/>
              <a:t> to specify which groups are to be displayed, and thus, you further restrict the groups on the basis of aggregate information.</a:t>
            </a:r>
            <a:endParaRPr lang="en-US" altLang="zh-CN" smtClean="0"/>
          </a:p>
          <a:p>
            <a:pPr lvl="1" eaLnBrk="1" hangingPunct="1">
              <a:spcBef>
                <a:spcPct val="0"/>
              </a:spcBef>
              <a:defRPr/>
            </a:pPr>
            <a:r>
              <a:rPr lang="en-US" altLang="zh-CN" smtClean="0"/>
              <a:t>In the syntax:</a:t>
            </a:r>
            <a:endParaRPr lang="en-US" altLang="zh-CN" smtClean="0"/>
          </a:p>
          <a:p>
            <a:pPr lvl="1" eaLnBrk="1" hangingPunct="1">
              <a:spcBef>
                <a:spcPct val="0"/>
              </a:spcBef>
              <a:defRPr/>
            </a:pPr>
            <a:r>
              <a:rPr lang="en-US" altLang="zh-CN" smtClean="0"/>
              <a:t>	</a:t>
            </a:r>
            <a:r>
              <a:rPr lang="en-US" altLang="zh-CN" i="1" smtClean="0">
                <a:latin typeface="Courier New" panose="02070309020205020404" pitchFamily="49" charset="0"/>
              </a:rPr>
              <a:t>group_condition</a:t>
            </a:r>
            <a:r>
              <a:rPr lang="en-US" altLang="zh-CN" smtClean="0"/>
              <a:t>	restricts the groups of rows returned to those groups for which </a:t>
            </a:r>
            <a:br>
              <a:rPr lang="en-US" altLang="zh-CN" smtClean="0"/>
            </a:br>
            <a:r>
              <a:rPr lang="en-US" altLang="zh-CN" smtClean="0"/>
              <a:t>					the specified condition is true</a:t>
            </a:r>
            <a:endParaRPr lang="en-US" altLang="zh-CN" smtClean="0"/>
          </a:p>
          <a:p>
            <a:pPr lvl="1" eaLnBrk="1" hangingPunct="1">
              <a:spcBef>
                <a:spcPct val="0"/>
              </a:spcBef>
              <a:defRPr/>
            </a:pPr>
            <a:r>
              <a:rPr lang="en-US" altLang="zh-CN" smtClean="0">
                <a:latin typeface="Times" panose="02020603050405020304" pitchFamily="18" charset="0"/>
              </a:rPr>
              <a:t>The Oracle server performs the following steps when you use the </a:t>
            </a:r>
            <a:r>
              <a:rPr lang="en-US" altLang="zh-CN" smtClean="0">
                <a:latin typeface="Courier New" panose="02070309020205020404" pitchFamily="49" charset="0"/>
              </a:rPr>
              <a:t>HAVING</a:t>
            </a:r>
            <a:r>
              <a:rPr lang="en-US" altLang="zh-CN" smtClean="0">
                <a:latin typeface="Times" panose="02020603050405020304" pitchFamily="18" charset="0"/>
              </a:rPr>
              <a:t> clause:</a:t>
            </a:r>
            <a:endParaRPr lang="en-US" altLang="zh-CN" smtClean="0"/>
          </a:p>
          <a:p>
            <a:pPr lvl="2" eaLnBrk="1" hangingPunct="1">
              <a:spcBef>
                <a:spcPct val="15000"/>
              </a:spcBef>
              <a:defRPr/>
            </a:pPr>
            <a:r>
              <a:rPr lang="en-US" altLang="zh-CN" smtClean="0"/>
              <a:t>1.	Rows are grouped.</a:t>
            </a:r>
            <a:endParaRPr lang="en-US" altLang="zh-CN" smtClean="0"/>
          </a:p>
          <a:p>
            <a:pPr lvl="2" eaLnBrk="1" hangingPunct="1">
              <a:spcBef>
                <a:spcPct val="15000"/>
              </a:spcBef>
              <a:defRPr/>
            </a:pPr>
            <a:r>
              <a:rPr lang="en-US" altLang="zh-CN" smtClean="0"/>
              <a:t>2.	The group function is applied to the group.</a:t>
            </a:r>
            <a:endParaRPr lang="en-US" altLang="zh-CN" smtClean="0"/>
          </a:p>
          <a:p>
            <a:pPr lvl="2" eaLnBrk="1" hangingPunct="1">
              <a:spcBef>
                <a:spcPct val="15000"/>
              </a:spcBef>
              <a:defRPr/>
            </a:pPr>
            <a:r>
              <a:rPr lang="en-US" altLang="zh-CN" smtClean="0"/>
              <a:t>3.	The groups that match the criteria in the </a:t>
            </a:r>
            <a:r>
              <a:rPr lang="en-US" altLang="zh-CN" smtClean="0">
                <a:latin typeface="Courier New" panose="02070309020205020404" pitchFamily="49" charset="0"/>
              </a:rPr>
              <a:t>HAVING</a:t>
            </a:r>
            <a:r>
              <a:rPr lang="en-US" altLang="zh-CN" smtClean="0"/>
              <a:t> clause are displayed.</a:t>
            </a:r>
            <a:endParaRPr lang="en-US" altLang="zh-CN" smtClean="0"/>
          </a:p>
          <a:p>
            <a:pPr lvl="1" eaLnBrk="1" hangingPunct="1">
              <a:spcBef>
                <a:spcPct val="0"/>
              </a:spcBef>
              <a:defRPr/>
            </a:pPr>
            <a:r>
              <a:rPr lang="en-US" altLang="zh-CN" smtClean="0"/>
              <a:t>The </a:t>
            </a:r>
            <a:r>
              <a:rPr lang="en-US" altLang="zh-CN" smtClean="0">
                <a:latin typeface="Courier New" panose="02070309020205020404" pitchFamily="49" charset="0"/>
              </a:rPr>
              <a:t>HAVING</a:t>
            </a:r>
            <a:r>
              <a:rPr lang="en-US" altLang="zh-CN" smtClean="0"/>
              <a:t> clause can precede the </a:t>
            </a:r>
            <a:r>
              <a:rPr lang="en-US" altLang="zh-CN" smtClean="0">
                <a:latin typeface="Courier New" panose="02070309020205020404" pitchFamily="49" charset="0"/>
              </a:rPr>
              <a:t>GROUP BY</a:t>
            </a:r>
            <a:r>
              <a:rPr lang="en-US" altLang="zh-CN" smtClean="0"/>
              <a:t> clause, but it is recommended that you place the </a:t>
            </a:r>
            <a:r>
              <a:rPr lang="en-US" altLang="zh-CN" smtClean="0">
                <a:latin typeface="Courier New" panose="02070309020205020404" pitchFamily="49" charset="0"/>
              </a:rPr>
              <a:t>GROUP BY</a:t>
            </a:r>
            <a:r>
              <a:rPr lang="en-US" altLang="zh-CN" smtClean="0"/>
              <a:t> clause first because that is more logical. Groups are formed and group functions are calculated before the </a:t>
            </a:r>
            <a:r>
              <a:rPr lang="en-US" altLang="zh-CN" smtClean="0">
                <a:latin typeface="Courier New" panose="02070309020205020404" pitchFamily="49" charset="0"/>
              </a:rPr>
              <a:t>HAVING</a:t>
            </a:r>
            <a:r>
              <a:rPr lang="en-US" altLang="zh-CN" smtClean="0"/>
              <a:t> clause is applied to the groups in the </a:t>
            </a:r>
            <a:r>
              <a:rPr lang="en-US" altLang="zh-CN" smtClean="0">
                <a:latin typeface="Courier New" panose="02070309020205020404" pitchFamily="49" charset="0"/>
              </a:rPr>
              <a:t>SELECT</a:t>
            </a:r>
            <a:r>
              <a:rPr lang="en-US" altLang="zh-CN" smtClean="0"/>
              <a:t> list.</a:t>
            </a:r>
            <a:endParaRPr lang="en-US" altLang="zh-CN" smtClean="0"/>
          </a:p>
          <a:p>
            <a:pPr eaLnBrk="1" hangingPunct="1">
              <a:spcBef>
                <a:spcPct val="0"/>
              </a:spcBef>
              <a:defRPr/>
            </a:pPr>
            <a:r>
              <a:rPr lang="en-US" altLang="zh-CN" smtClean="0">
                <a:solidFill>
                  <a:srgbClr val="0000FF"/>
                </a:solidFill>
              </a:rPr>
              <a:t>Instructor Note</a:t>
            </a:r>
            <a:endParaRPr lang="en-US" altLang="zh-CN" smtClean="0">
              <a:solidFill>
                <a:srgbClr val="0000FF"/>
              </a:solidFill>
            </a:endParaRPr>
          </a:p>
          <a:p>
            <a:pPr lvl="1" eaLnBrk="1" hangingPunct="1">
              <a:spcBef>
                <a:spcPct val="0"/>
              </a:spcBef>
              <a:defRPr/>
            </a:pPr>
            <a:r>
              <a:rPr lang="en-US" altLang="zh-CN" smtClean="0">
                <a:solidFill>
                  <a:srgbClr val="0000FF"/>
                </a:solidFill>
              </a:rPr>
              <a:t>The Oracle server evaluates the clauses in the following order:</a:t>
            </a:r>
            <a:endParaRPr lang="en-US" altLang="zh-CN" smtClean="0">
              <a:solidFill>
                <a:srgbClr val="0000FF"/>
              </a:solidFill>
            </a:endParaRPr>
          </a:p>
          <a:p>
            <a:pPr lvl="2" eaLnBrk="1" hangingPunct="1">
              <a:spcBef>
                <a:spcPct val="15000"/>
              </a:spcBef>
              <a:defRPr/>
            </a:pPr>
            <a:r>
              <a:rPr lang="en-US" altLang="zh-CN" smtClean="0">
                <a:solidFill>
                  <a:srgbClr val="0000FF"/>
                </a:solidFill>
              </a:rPr>
              <a:t>If the statement contains a </a:t>
            </a:r>
            <a:r>
              <a:rPr lang="en-US" altLang="zh-CN" smtClean="0">
                <a:solidFill>
                  <a:srgbClr val="0000FF"/>
                </a:solidFill>
                <a:latin typeface="Courier New" panose="02070309020205020404" pitchFamily="49" charset="0"/>
              </a:rPr>
              <a:t>WHERE</a:t>
            </a:r>
            <a:r>
              <a:rPr lang="en-US" altLang="zh-CN" smtClean="0">
                <a:solidFill>
                  <a:srgbClr val="0000FF"/>
                </a:solidFill>
              </a:rPr>
              <a:t> clause, the server establishes the candidate rows.</a:t>
            </a:r>
            <a:endParaRPr lang="en-US" altLang="zh-CN" smtClean="0">
              <a:solidFill>
                <a:srgbClr val="0000FF"/>
              </a:solidFill>
            </a:endParaRPr>
          </a:p>
          <a:p>
            <a:pPr lvl="2" eaLnBrk="1" hangingPunct="1">
              <a:spcBef>
                <a:spcPct val="15000"/>
              </a:spcBef>
              <a:defRPr/>
            </a:pPr>
            <a:r>
              <a:rPr lang="en-US" altLang="zh-CN" smtClean="0">
                <a:solidFill>
                  <a:srgbClr val="0000FF"/>
                </a:solidFill>
              </a:rPr>
              <a:t>The server identifies the groups specified in the </a:t>
            </a:r>
            <a:r>
              <a:rPr lang="en-US" altLang="zh-CN" smtClean="0">
                <a:solidFill>
                  <a:srgbClr val="0000FF"/>
                </a:solidFill>
                <a:latin typeface="Courier New" panose="02070309020205020404" pitchFamily="49" charset="0"/>
              </a:rPr>
              <a:t>GROUP BY</a:t>
            </a:r>
            <a:r>
              <a:rPr lang="en-US" altLang="zh-CN" smtClean="0">
                <a:solidFill>
                  <a:srgbClr val="0000FF"/>
                </a:solidFill>
              </a:rPr>
              <a:t> clause.</a:t>
            </a:r>
            <a:endParaRPr lang="en-US" altLang="zh-CN" smtClean="0">
              <a:solidFill>
                <a:srgbClr val="0000FF"/>
              </a:solidFill>
            </a:endParaRPr>
          </a:p>
          <a:p>
            <a:pPr lvl="2" eaLnBrk="1" hangingPunct="1">
              <a:spcBef>
                <a:spcPct val="15000"/>
              </a:spcBef>
              <a:defRPr/>
            </a:pPr>
            <a:r>
              <a:rPr lang="en-US" altLang="zh-CN" smtClean="0">
                <a:solidFill>
                  <a:srgbClr val="0000FF"/>
                </a:solidFill>
              </a:rPr>
              <a:t>The </a:t>
            </a:r>
            <a:r>
              <a:rPr lang="en-US" altLang="zh-CN" smtClean="0">
                <a:solidFill>
                  <a:srgbClr val="0000FF"/>
                </a:solidFill>
                <a:latin typeface="Courier New" panose="02070309020205020404" pitchFamily="49" charset="0"/>
              </a:rPr>
              <a:t>HAVING</a:t>
            </a:r>
            <a:r>
              <a:rPr lang="en-US" altLang="zh-CN" smtClean="0">
                <a:solidFill>
                  <a:srgbClr val="0000FF"/>
                </a:solidFill>
              </a:rPr>
              <a:t> clause further restricts result groups that do not meet the group criteria in the </a:t>
            </a:r>
            <a:r>
              <a:rPr lang="en-US" altLang="zh-CN" smtClean="0">
                <a:solidFill>
                  <a:srgbClr val="0000FF"/>
                </a:solidFill>
                <a:latin typeface="Courier New" panose="02070309020205020404" pitchFamily="49" charset="0"/>
              </a:rPr>
              <a:t>HAVING</a:t>
            </a:r>
            <a:r>
              <a:rPr lang="en-US" altLang="zh-CN" smtClean="0">
                <a:solidFill>
                  <a:srgbClr val="0000FF"/>
                </a:solidFill>
              </a:rPr>
              <a:t> clause.</a:t>
            </a:r>
            <a:endParaRPr lang="en-US" altLang="zh-CN" smtClean="0">
              <a:solidFill>
                <a:srgbClr val="0000FF"/>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3883025" y="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66915" name="Rectangle 3"/>
          <p:cNvSpPr>
            <a:spLocks noChangeArrowheads="1"/>
          </p:cNvSpPr>
          <p:nvPr/>
        </p:nvSpPr>
        <p:spPr bwMode="auto">
          <a:xfrm>
            <a:off x="-1588" y="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166916" name="Rectangle 4"/>
          <p:cNvSpPr>
            <a:spLocks noGrp="1" noChangeArrowheads="1"/>
          </p:cNvSpPr>
          <p:nvPr>
            <p:ph type="body" idx="1"/>
          </p:nvPr>
        </p:nvSpPr>
        <p:spPr bwMode="auto">
          <a:xfrm>
            <a:off x="406400" y="4770438"/>
            <a:ext cx="6048375" cy="380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97205" eaLnBrk="1" hangingPunct="1">
              <a:spcBef>
                <a:spcPct val="0"/>
              </a:spcBef>
              <a:tabLst>
                <a:tab pos="457200" algn="l"/>
              </a:tabLst>
            </a:pPr>
            <a:r>
              <a:rPr lang="en-US" altLang="zh-CN" smtClean="0"/>
              <a:t>The </a:t>
            </a:r>
            <a:r>
              <a:rPr lang="en-US" altLang="zh-CN" smtClean="0">
                <a:latin typeface="Courier New" panose="02070309020205020404" pitchFamily="49" charset="0"/>
              </a:rPr>
              <a:t>HAVING</a:t>
            </a:r>
            <a:r>
              <a:rPr lang="en-US" altLang="zh-CN" smtClean="0"/>
              <a:t> Clause (continued)</a:t>
            </a:r>
            <a:endParaRPr lang="en-US" altLang="zh-CN" smtClean="0"/>
          </a:p>
          <a:p>
            <a:pPr marL="119380" lvl="1" defTabSz="497205" eaLnBrk="1" hangingPunct="1">
              <a:spcBef>
                <a:spcPct val="0"/>
              </a:spcBef>
              <a:tabLst>
                <a:tab pos="457200" algn="l"/>
              </a:tabLst>
            </a:pPr>
            <a:r>
              <a:rPr lang="en-US" altLang="zh-CN" smtClean="0"/>
              <a:t>The slide example displays department numbers and maximum salaries for those departments whose maximum salary is greater than $10,000. </a:t>
            </a:r>
            <a:endParaRPr lang="en-US" altLang="zh-CN" smtClean="0"/>
          </a:p>
          <a:p>
            <a:pPr marL="119380" lvl="1" defTabSz="497205" eaLnBrk="1" hangingPunct="1">
              <a:spcBef>
                <a:spcPct val="0"/>
              </a:spcBef>
              <a:tabLst>
                <a:tab pos="457200" algn="l"/>
              </a:tabLst>
            </a:pPr>
            <a:r>
              <a:rPr lang="en-US" altLang="zh-CN" smtClean="0"/>
              <a:t>You can use the </a:t>
            </a:r>
            <a:r>
              <a:rPr lang="en-US" altLang="zh-CN" smtClean="0">
                <a:latin typeface="Courier New" panose="02070309020205020404" pitchFamily="49" charset="0"/>
              </a:rPr>
              <a:t>GROUP BY</a:t>
            </a:r>
            <a:r>
              <a:rPr lang="en-US" altLang="zh-CN" smtClean="0"/>
              <a:t> clause without using a group function in the </a:t>
            </a:r>
            <a:r>
              <a:rPr lang="en-US" altLang="zh-CN" smtClean="0">
                <a:latin typeface="Courier New" panose="02070309020205020404" pitchFamily="49" charset="0"/>
              </a:rPr>
              <a:t>SELECT</a:t>
            </a:r>
            <a:r>
              <a:rPr lang="en-US" altLang="zh-CN" smtClean="0"/>
              <a:t> list. </a:t>
            </a:r>
            <a:endParaRPr lang="en-US" altLang="zh-CN" smtClean="0"/>
          </a:p>
          <a:p>
            <a:pPr marL="119380" lvl="1" defTabSz="497205" eaLnBrk="1" hangingPunct="1">
              <a:spcBef>
                <a:spcPct val="0"/>
              </a:spcBef>
              <a:tabLst>
                <a:tab pos="457200" algn="l"/>
              </a:tabLst>
            </a:pPr>
            <a:r>
              <a:rPr lang="en-US" altLang="zh-CN" smtClean="0"/>
              <a:t>If you restrict rows based on the result of a group function, you must have a </a:t>
            </a:r>
            <a:r>
              <a:rPr lang="en-US" altLang="zh-CN" smtClean="0">
                <a:latin typeface="Courier New" panose="02070309020205020404" pitchFamily="49" charset="0"/>
              </a:rPr>
              <a:t>GROUP BY</a:t>
            </a:r>
            <a:r>
              <a:rPr lang="en-US" altLang="zh-CN" smtClean="0"/>
              <a:t> clause as well as the </a:t>
            </a:r>
            <a:r>
              <a:rPr lang="en-US" altLang="zh-CN" smtClean="0">
                <a:solidFill>
                  <a:srgbClr val="FC0128"/>
                </a:solidFill>
                <a:latin typeface="Courier New" panose="02070309020205020404" pitchFamily="49" charset="0"/>
              </a:rPr>
              <a:t>HAVING</a:t>
            </a:r>
            <a:r>
              <a:rPr lang="en-US" altLang="zh-CN" smtClean="0">
                <a:solidFill>
                  <a:srgbClr val="FC0128"/>
                </a:solidFill>
              </a:rPr>
              <a:t> clause</a:t>
            </a:r>
            <a:r>
              <a:rPr lang="en-US" altLang="zh-CN" smtClean="0"/>
              <a:t>.</a:t>
            </a:r>
            <a:endParaRPr lang="en-US" altLang="zh-CN" smtClean="0"/>
          </a:p>
          <a:p>
            <a:pPr marL="119380" lvl="1" defTabSz="497205" eaLnBrk="1" hangingPunct="1">
              <a:spcBef>
                <a:spcPct val="0"/>
              </a:spcBef>
              <a:tabLst>
                <a:tab pos="457200" algn="l"/>
              </a:tabLst>
            </a:pPr>
            <a:r>
              <a:rPr lang="en-US" altLang="zh-CN" smtClean="0"/>
              <a:t>The following example displays the department numbers and average salaries for those departments whose maximum salary is greater than $10,000:</a:t>
            </a:r>
            <a:endParaRPr lang="en-US" altLang="zh-CN" smtClean="0"/>
          </a:p>
          <a:p>
            <a:pPr marL="119380" lvl="1" defTabSz="497205" eaLnBrk="1" hangingPunct="1">
              <a:spcBef>
                <a:spcPct val="0"/>
              </a:spcBef>
              <a:tabLst>
                <a:tab pos="457200" algn="l"/>
              </a:tabLst>
            </a:pPr>
            <a:endParaRPr lang="en-US" altLang="zh-CN" sz="500" smtClean="0"/>
          </a:p>
          <a:p>
            <a:pPr marL="119380" lvl="1" defTabSz="497205" eaLnBrk="1" hangingPunct="1">
              <a:spcBef>
                <a:spcPct val="0"/>
              </a:spcBef>
              <a:tabLst>
                <a:tab pos="457200" algn="l"/>
              </a:tabLst>
            </a:pPr>
            <a:r>
              <a:rPr lang="en-US" altLang="zh-CN" smtClean="0">
                <a:latin typeface="Courier New" panose="02070309020205020404" pitchFamily="49" charset="0"/>
              </a:rPr>
              <a:t>   SELECT   department_id, AVG(salary)</a:t>
            </a:r>
            <a:endParaRPr lang="en-US" altLang="zh-CN" smtClean="0">
              <a:latin typeface="Courier New" panose="02070309020205020404" pitchFamily="49" charset="0"/>
            </a:endParaRPr>
          </a:p>
          <a:p>
            <a:pPr marL="119380" lvl="1" defTabSz="497205" eaLnBrk="1" hangingPunct="1">
              <a:spcBef>
                <a:spcPct val="0"/>
              </a:spcBef>
              <a:tabLst>
                <a:tab pos="457200" algn="l"/>
              </a:tabLst>
            </a:pPr>
            <a:r>
              <a:rPr lang="en-US" altLang="zh-CN" smtClean="0">
                <a:latin typeface="Courier New" panose="02070309020205020404" pitchFamily="49" charset="0"/>
              </a:rPr>
              <a:t>   FROM     employees</a:t>
            </a:r>
            <a:endParaRPr lang="en-US" altLang="zh-CN" smtClean="0">
              <a:latin typeface="Courier New" panose="02070309020205020404" pitchFamily="49" charset="0"/>
            </a:endParaRPr>
          </a:p>
          <a:p>
            <a:pPr marL="119380" lvl="1" defTabSz="497205" eaLnBrk="1" hangingPunct="1">
              <a:spcBef>
                <a:spcPct val="0"/>
              </a:spcBef>
              <a:tabLst>
                <a:tab pos="457200" algn="l"/>
              </a:tabLst>
            </a:pPr>
            <a:r>
              <a:rPr lang="en-US" altLang="zh-CN" smtClean="0">
                <a:latin typeface="Courier New" panose="02070309020205020404" pitchFamily="49" charset="0"/>
              </a:rPr>
              <a:t>   GROUP BY department_id</a:t>
            </a:r>
            <a:endParaRPr lang="en-US" altLang="zh-CN" smtClean="0">
              <a:latin typeface="Courier New" panose="02070309020205020404" pitchFamily="49" charset="0"/>
            </a:endParaRPr>
          </a:p>
          <a:p>
            <a:pPr marL="119380" lvl="1" defTabSz="497205" eaLnBrk="1" hangingPunct="1">
              <a:spcBef>
                <a:spcPct val="0"/>
              </a:spcBef>
              <a:tabLst>
                <a:tab pos="457200" algn="l"/>
              </a:tabLst>
            </a:pPr>
            <a:r>
              <a:rPr lang="en-US" altLang="zh-CN" smtClean="0">
                <a:latin typeface="Courier New" panose="02070309020205020404" pitchFamily="49" charset="0"/>
              </a:rPr>
              <a:t>   HAVING   max(salary)&gt;10000;</a:t>
            </a:r>
            <a:endParaRPr lang="en-US" altLang="zh-CN" smtClean="0">
              <a:latin typeface="Courier New" panose="02070309020205020404" pitchFamily="49" charset="0"/>
            </a:endParaRPr>
          </a:p>
          <a:p>
            <a:pPr marL="119380" lvl="1" defTabSz="497205" eaLnBrk="1" hangingPunct="1">
              <a:spcBef>
                <a:spcPct val="0"/>
              </a:spcBef>
              <a:tabLst>
                <a:tab pos="457200" algn="l"/>
              </a:tabLst>
            </a:pPr>
            <a:endParaRPr lang="en-US" altLang="zh-CN" sz="500" smtClean="0">
              <a:latin typeface="Courier New" panose="02070309020205020404" pitchFamily="49" charset="0"/>
            </a:endParaRPr>
          </a:p>
          <a:p>
            <a:pPr marL="119380" lvl="1" defTabSz="497205" eaLnBrk="1" hangingPunct="1">
              <a:spcBef>
                <a:spcPct val="0"/>
              </a:spcBef>
              <a:tabLst>
                <a:tab pos="457200" algn="l"/>
              </a:tabLst>
            </a:pPr>
            <a:r>
              <a:rPr lang="en-US" altLang="zh-CN" smtClean="0">
                <a:latin typeface="Courier New" panose="02070309020205020404" pitchFamily="49" charset="0"/>
              </a:rPr>
              <a:t>   </a:t>
            </a:r>
            <a:endParaRPr lang="en-US" altLang="zh-CN" smtClean="0">
              <a:latin typeface="Courier New" panose="02070309020205020404" pitchFamily="49" charset="0"/>
            </a:endParaRPr>
          </a:p>
        </p:txBody>
      </p:sp>
      <p:sp>
        <p:nvSpPr>
          <p:cNvPr id="166917" name="Rectangle 5"/>
          <p:cNvSpPr>
            <a:spLocks noGrp="1" noRot="1" noChangeAspect="1" noChangeArrowheads="1" noTextEdit="1"/>
          </p:cNvSpPr>
          <p:nvPr>
            <p:ph type="sldImg"/>
          </p:nvPr>
        </p:nvSpPr>
        <p:spPr bwMode="auto">
          <a:xfrm>
            <a:off x="455613" y="169863"/>
            <a:ext cx="5938837" cy="44545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166918" name="Rectangle 6"/>
          <p:cNvSpPr>
            <a:spLocks noChangeArrowheads="1"/>
          </p:cNvSpPr>
          <p:nvPr/>
        </p:nvSpPr>
        <p:spPr bwMode="auto">
          <a:xfrm>
            <a:off x="671513" y="6411913"/>
            <a:ext cx="560228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pic>
        <p:nvPicPr>
          <p:cNvPr id="1669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7191375"/>
            <a:ext cx="5405437"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485775" y="153988"/>
            <a:ext cx="5884863" cy="4413250"/>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98307"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16" tIns="45658" rIns="91316" bIns="45658" numCol="1" anchor="t" anchorCtr="0" compatLnSpc="1"/>
          <a:lstStyle/>
          <a:p>
            <a:pPr eaLnBrk="1" hangingPunct="1"/>
            <a:endParaRPr lang="en-US" altLang="ja-JP" b="1" i="1"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487363" y="153988"/>
            <a:ext cx="5881687" cy="4411662"/>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99331" name="Rectangle 3"/>
          <p:cNvSpPr>
            <a:spLocks noGrp="1" noChangeArrowheads="1"/>
          </p:cNvSpPr>
          <p:nvPr>
            <p:ph type="body" idx="1"/>
          </p:nvPr>
        </p:nvSpPr>
        <p:spPr bwMode="auto">
          <a:xfrm>
            <a:off x="412750" y="4773613"/>
            <a:ext cx="6029325"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endParaRPr lang="en-US" altLang="ja-JP" smtClean="0">
              <a:solidFill>
                <a:schemeClr val="accent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6.xml"/><Relationship Id="rId2" Type="http://schemas.openxmlformats.org/officeDocument/2006/relationships/image" Target="../media/image27.png"/><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6.xml"/><Relationship Id="rId2" Type="http://schemas.openxmlformats.org/officeDocument/2006/relationships/image" Target="../media/image29.png"/><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6.xml"/><Relationship Id="rId2" Type="http://schemas.openxmlformats.org/officeDocument/2006/relationships/image" Target="../media/image31.png"/><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6.xml"/><Relationship Id="rId2" Type="http://schemas.openxmlformats.org/officeDocument/2006/relationships/image" Target="../media/image31.png"/><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4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4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6.xml"/><Relationship Id="rId2" Type="http://schemas.openxmlformats.org/officeDocument/2006/relationships/image" Target="../media/image54.png"/><Relationship Id="rId1" Type="http://schemas.openxmlformats.org/officeDocument/2006/relationships/image" Target="../media/image5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67.png"/><Relationship Id="rId1" Type="http://schemas.openxmlformats.org/officeDocument/2006/relationships/image" Target="../media/image66.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image" Target="../media/image68.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71.png"/><Relationship Id="rId1" Type="http://schemas.openxmlformats.org/officeDocument/2006/relationships/image" Target="../media/image70.png"/></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2.xml"/><Relationship Id="rId4" Type="http://schemas.openxmlformats.org/officeDocument/2006/relationships/image" Target="../media/image75.png"/><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6.xml"/><Relationship Id="rId2" Type="http://schemas.openxmlformats.org/officeDocument/2006/relationships/image" Target="../media/image79.png"/><Relationship Id="rId1" Type="http://schemas.openxmlformats.org/officeDocument/2006/relationships/image" Target="../media/image78.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6.xml"/><Relationship Id="rId2" Type="http://schemas.openxmlformats.org/officeDocument/2006/relationships/image" Target="../media/image79.png"/><Relationship Id="rId1" Type="http://schemas.openxmlformats.org/officeDocument/2006/relationships/image" Target="../media/image82.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6.xml"/><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image" Target="../media/image83.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6.xml"/><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8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6" Type="http://schemas.openxmlformats.org/officeDocument/2006/relationships/notesSlide" Target="../notesSlides/notesSlide58.xml"/><Relationship Id="rId5" Type="http://schemas.openxmlformats.org/officeDocument/2006/relationships/slideLayout" Target="../slideLayouts/slideLayout2.xml"/><Relationship Id="rId4" Type="http://schemas.openxmlformats.org/officeDocument/2006/relationships/image" Target="../media/image95.png"/><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image" Target="../media/image9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2.xml"/><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image" Target="../media/image96.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image" Target="../media/image99.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100.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102.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image" Target="../media/image103.png"/></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2.xml"/><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image" Target="../media/image105.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2.xml"/><Relationship Id="rId2" Type="http://schemas.openxmlformats.org/officeDocument/2006/relationships/image" Target="../media/image109.png"/><Relationship Id="rId1" Type="http://schemas.openxmlformats.org/officeDocument/2006/relationships/image" Target="../media/image108.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110.png"/></Relationships>
</file>

<file path=ppt/slides/_rels/slide81.xml.rels><?xml version="1.0" encoding="UTF-8" standalone="yes"?>
<Relationships xmlns="http://schemas.openxmlformats.org/package/2006/relationships"><Relationship Id="rId7" Type="http://schemas.openxmlformats.org/officeDocument/2006/relationships/notesSlide" Target="../notesSlides/notesSlide70.xml"/><Relationship Id="rId6" Type="http://schemas.openxmlformats.org/officeDocument/2006/relationships/slideLayout" Target="../slideLayouts/slideLayout2.xml"/><Relationship Id="rId5" Type="http://schemas.openxmlformats.org/officeDocument/2006/relationships/image" Target="../media/image117.png"/><Relationship Id="rId4" Type="http://schemas.openxmlformats.org/officeDocument/2006/relationships/image" Target="../media/image116.png"/><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image" Target="../media/image113.pn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2.xml"/><Relationship Id="rId2" Type="http://schemas.openxmlformats.org/officeDocument/2006/relationships/image" Target="../media/image119.png"/><Relationship Id="rId1" Type="http://schemas.openxmlformats.org/officeDocument/2006/relationships/image" Target="../media/image118.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6" Type="http://schemas.openxmlformats.org/officeDocument/2006/relationships/notesSlide" Target="../notesSlides/notesSlide73.xml"/><Relationship Id="rId5" Type="http://schemas.openxmlformats.org/officeDocument/2006/relationships/slideLayout" Target="../slideLayouts/slideLayout2.xml"/><Relationship Id="rId4" Type="http://schemas.openxmlformats.org/officeDocument/2006/relationships/image" Target="../media/image124.png"/><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image" Target="../media/image121.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image" Target="../media/image125.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47663" y="1771650"/>
            <a:ext cx="8094662" cy="2801938"/>
          </a:xfrm>
          <a:prstGeom prst="rect">
            <a:avLst/>
          </a:prstGeom>
        </p:spPr>
        <p:txBody>
          <a:bodyPr wrap="none">
            <a:spAutoFit/>
          </a:bodyPr>
          <a:lstStyle/>
          <a:p>
            <a:pPr algn="ctr">
              <a:defRPr/>
            </a:pPr>
            <a:r>
              <a:rPr lang="zh-CN" altLang="en-US" sz="8800" b="1">
                <a:solidFill>
                  <a:srgbClr val="FFFF00"/>
                </a:solidFill>
                <a:effectLst>
                  <a:outerShdw blurRad="38100" dist="38100" dir="2700000" algn="tl">
                    <a:srgbClr val="000000">
                      <a:alpha val="43137"/>
                    </a:srgbClr>
                  </a:outerShdw>
                </a:effectLst>
                <a:ea typeface="华文新魏" panose="02010800040101010101" pitchFamily="2" charset="-122"/>
              </a:rPr>
              <a:t>第</a:t>
            </a:r>
            <a:r>
              <a:rPr lang="en-US" altLang="zh-CN" sz="8800" b="1">
                <a:solidFill>
                  <a:srgbClr val="FFFF00"/>
                </a:solidFill>
                <a:effectLst>
                  <a:outerShdw blurRad="38100" dist="38100" dir="2700000" algn="tl">
                    <a:srgbClr val="000000">
                      <a:alpha val="43137"/>
                    </a:srgbClr>
                  </a:outerShdw>
                </a:effectLst>
                <a:ea typeface="华文新魏" panose="02010800040101010101" pitchFamily="2" charset="-122"/>
              </a:rPr>
              <a:t>1</a:t>
            </a:r>
            <a:r>
              <a:rPr lang="zh-CN" altLang="en-US" sz="8800" b="1">
                <a:solidFill>
                  <a:srgbClr val="FFFF00"/>
                </a:solidFill>
                <a:effectLst>
                  <a:outerShdw blurRad="38100" dist="38100" dir="2700000" algn="tl">
                    <a:srgbClr val="000000">
                      <a:alpha val="43137"/>
                    </a:srgbClr>
                  </a:outerShdw>
                </a:effectLst>
                <a:ea typeface="华文新魏" panose="02010800040101010101" pitchFamily="2" charset="-122"/>
              </a:rPr>
              <a:t>节</a:t>
            </a:r>
            <a:endParaRPr lang="en-US" altLang="zh-CN" sz="8800" b="1">
              <a:solidFill>
                <a:srgbClr val="FFFF00"/>
              </a:solidFill>
              <a:effectLst>
                <a:outerShdw blurRad="38100" dist="38100" dir="2700000" algn="tl">
                  <a:srgbClr val="000000">
                    <a:alpha val="43137"/>
                  </a:srgbClr>
                </a:outerShdw>
              </a:effectLst>
              <a:ea typeface="华文新魏" panose="02010800040101010101" pitchFamily="2" charset="-122"/>
            </a:endParaRPr>
          </a:p>
          <a:p>
            <a:pPr algn="ctr">
              <a:defRPr/>
            </a:pPr>
            <a:r>
              <a:rPr lang="zh-CN" altLang="en-US" sz="8800" b="1">
                <a:solidFill>
                  <a:srgbClr val="FFFF00"/>
                </a:solidFill>
                <a:effectLst>
                  <a:outerShdw blurRad="38100" dist="38100" dir="2700000" algn="tl">
                    <a:srgbClr val="000000">
                      <a:alpha val="43137"/>
                    </a:srgbClr>
                  </a:outerShdw>
                </a:effectLst>
                <a:ea typeface="华文新魏" panose="02010800040101010101" pitchFamily="2" charset="-122"/>
              </a:rPr>
              <a:t>数据处理之查询</a:t>
            </a:r>
            <a:endParaRPr lang="zh-CN" altLang="en-US" sz="8800" b="1">
              <a:solidFill>
                <a:srgbClr val="FFFF00"/>
              </a:solidFill>
              <a:effectLst>
                <a:outerShdw blurRad="38100" dist="38100" dir="2700000" algn="tl">
                  <a:srgbClr val="000000">
                    <a:alpha val="43137"/>
                  </a:srgbClr>
                </a:outerShdw>
              </a:effectLst>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835025"/>
            <a:ext cx="7696200" cy="1439863"/>
          </a:xfrm>
        </p:spPr>
        <p:txBody>
          <a:bodyPr lIns="92075" tIns="46038" rIns="92075" bIns="46038" anchor="t"/>
          <a:lstStyle/>
          <a:p>
            <a:pPr>
              <a:defRPr/>
            </a:pPr>
            <a:r>
              <a:rPr lang="zh-CN" altLang="en-US" b="1" smtClean="0">
                <a:latin typeface="+mn-lt"/>
                <a:ea typeface="宋体" panose="02010600030101010101" pitchFamily="2" charset="-122"/>
              </a:rPr>
              <a:t>显示表结构</a:t>
            </a:r>
            <a:endParaRPr lang="ja-JP" altLang="en-US" b="1" smtClean="0">
              <a:latin typeface="+mn-lt"/>
              <a:ea typeface="宋体" panose="02010600030101010101" pitchFamily="2" charset="-122"/>
            </a:endParaRPr>
          </a:p>
        </p:txBody>
      </p:sp>
      <p:sp>
        <p:nvSpPr>
          <p:cNvPr id="11267" name="Rectangle 3"/>
          <p:cNvSpPr>
            <a:spLocks noGrp="1" noChangeArrowheads="1"/>
          </p:cNvSpPr>
          <p:nvPr>
            <p:ph type="body" idx="1"/>
          </p:nvPr>
        </p:nvSpPr>
        <p:spPr>
          <a:xfrm>
            <a:off x="249238" y="1565275"/>
            <a:ext cx="7696200" cy="508000"/>
          </a:xfrm>
          <a:noFill/>
        </p:spPr>
        <p:txBody>
          <a:bodyPr lIns="92075" tIns="46038" rIns="92075" bIns="46038">
            <a:spAutoFit/>
          </a:bodyPr>
          <a:lstStyle/>
          <a:p>
            <a:pPr>
              <a:spcBef>
                <a:spcPct val="0"/>
              </a:spcBef>
              <a:buFont typeface="Wingdings" panose="05000000000000000000" pitchFamily="2" charset="2"/>
              <a:buNone/>
            </a:pPr>
            <a:r>
              <a:rPr lang="zh-CN" altLang="en-US" sz="2700" dirty="0" smtClean="0">
                <a:ea typeface="宋体" panose="02010600030101010101" pitchFamily="2" charset="-122"/>
              </a:rPr>
              <a:t>使用</a:t>
            </a:r>
            <a:r>
              <a:rPr lang="ja-JP" altLang="en-US" sz="2700" dirty="0" smtClean="0">
                <a:ea typeface="宋体" panose="02010600030101010101" pitchFamily="2" charset="-122"/>
              </a:rPr>
              <a:t> </a:t>
            </a:r>
            <a:r>
              <a:rPr lang="en-US" altLang="ja-JP" sz="2700" dirty="0" smtClean="0">
                <a:ea typeface="宋体" panose="02010600030101010101" pitchFamily="2" charset="-122"/>
              </a:rPr>
              <a:t>DESCRIBE </a:t>
            </a:r>
            <a:r>
              <a:rPr lang="zh-CN" altLang="en-US" sz="2700" dirty="0" smtClean="0">
                <a:ea typeface="宋体" panose="02010600030101010101" pitchFamily="2" charset="-122"/>
              </a:rPr>
              <a:t>命令，表示表结构</a:t>
            </a:r>
            <a:endParaRPr lang="ja-JP" altLang="en-US" sz="2700" dirty="0" smtClean="0">
              <a:ea typeface="宋体" panose="02010600030101010101" pitchFamily="2" charset="-122"/>
            </a:endParaRPr>
          </a:p>
        </p:txBody>
      </p:sp>
      <p:sp>
        <p:nvSpPr>
          <p:cNvPr id="26628" name="Rectangle 4"/>
          <p:cNvSpPr>
            <a:spLocks noChangeArrowheads="1"/>
          </p:cNvSpPr>
          <p:nvPr/>
        </p:nvSpPr>
        <p:spPr bwMode="blackWhite">
          <a:xfrm>
            <a:off x="5508625" y="1628775"/>
            <a:ext cx="2746375" cy="39687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p>
            <a:pPr>
              <a:tabLst>
                <a:tab pos="1200150" algn="l"/>
              </a:tabLst>
              <a:defRPr/>
            </a:pPr>
            <a:r>
              <a:rPr lang="en-US" altLang="ja-JP" b="1" dirty="0">
                <a:solidFill>
                  <a:srgbClr val="FF0000"/>
                </a:solidFill>
                <a:latin typeface="+mn-lt"/>
                <a:ea typeface="MS PGothic" panose="020B0600070205080204" pitchFamily="34" charset="-128"/>
              </a:rPr>
              <a:t>DESC[RIBE]</a:t>
            </a:r>
            <a:r>
              <a:rPr lang="en-US" altLang="ja-JP" b="1" dirty="0">
                <a:solidFill>
                  <a:srgbClr val="000000"/>
                </a:solidFill>
                <a:latin typeface="+mn-lt"/>
                <a:ea typeface="MS PGothic" panose="020B0600070205080204" pitchFamily="34" charset="-128"/>
              </a:rPr>
              <a:t> </a:t>
            </a:r>
            <a:r>
              <a:rPr lang="en-US" altLang="ja-JP" b="1" i="1" dirty="0">
                <a:solidFill>
                  <a:srgbClr val="000000"/>
                </a:solidFill>
                <a:latin typeface="+mn-lt"/>
                <a:ea typeface="MS PGothic" panose="020B0600070205080204" pitchFamily="34" charset="-128"/>
              </a:rPr>
              <a:t>tablename</a:t>
            </a:r>
            <a:endParaRPr lang="en-US" altLang="ja-JP" b="1" i="1" dirty="0">
              <a:solidFill>
                <a:srgbClr val="000000"/>
              </a:solidFill>
              <a:latin typeface="+mn-lt"/>
              <a:ea typeface="MS PGothic" panose="020B0600070205080204" pitchFamily="34" charset="-128"/>
            </a:endParaRPr>
          </a:p>
        </p:txBody>
      </p:sp>
      <p:sp>
        <p:nvSpPr>
          <p:cNvPr id="11269" name="Rectangle 3"/>
          <p:cNvSpPr>
            <a:spLocks noChangeArrowheads="1"/>
          </p:cNvSpPr>
          <p:nvPr/>
        </p:nvSpPr>
        <p:spPr bwMode="blackWhite">
          <a:xfrm>
            <a:off x="906463" y="2924175"/>
            <a:ext cx="6881812" cy="39687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DESCRIBE employees</a:t>
            </a:r>
            <a:endParaRPr lang="en-US" altLang="ja-JP" sz="1800" b="1">
              <a:solidFill>
                <a:srgbClr val="000000"/>
              </a:solidFill>
              <a:latin typeface="Courier New" panose="02070309020205020404" pitchFamily="49" charset="0"/>
              <a:ea typeface="MS PGothic" panose="020B0600070205080204" pitchFamily="34" charset="-128"/>
            </a:endParaRPr>
          </a:p>
        </p:txBody>
      </p:sp>
      <p:pic>
        <p:nvPicPr>
          <p:cNvPr id="1127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06463" y="3571875"/>
            <a:ext cx="7699375"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2411413" y="3213100"/>
            <a:ext cx="4537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en-US" altLang="zh-CN" sz="3600" b="1">
                <a:latin typeface="Arial" panose="020B0604020202020204" pitchFamily="34" charset="0"/>
                <a:ea typeface="宋体" panose="02010600030101010101" pitchFamily="2" charset="-122"/>
              </a:rPr>
              <a:t>2—</a:t>
            </a:r>
            <a:r>
              <a:rPr lang="zh-CN" altLang="en-US" sz="3600" b="1">
                <a:latin typeface="Arial" panose="020B0604020202020204" pitchFamily="34" charset="0"/>
                <a:ea typeface="宋体" panose="02010600030101010101" pitchFamily="2" charset="-122"/>
              </a:rPr>
              <a:t>过滤和排序数据</a:t>
            </a:r>
            <a:endParaRPr lang="zh-CN" altLang="en-US" sz="36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50875" y="1185863"/>
            <a:ext cx="7696200" cy="658812"/>
          </a:xfrm>
          <a:noFill/>
        </p:spPr>
        <p:txBody>
          <a:bodyPr lIns="92075" tIns="46038" rIns="92075" bIns="46038" anchor="t">
            <a:normAutofit fontScale="90000"/>
          </a:bodyPr>
          <a:lstStyle/>
          <a:p>
            <a:r>
              <a:rPr lang="zh-CN" altLang="en-US" b="1" smtClean="0">
                <a:latin typeface="宋体" panose="02010600030101010101" pitchFamily="2" charset="-122"/>
                <a:ea typeface="宋体" panose="02010600030101010101" pitchFamily="2" charset="-122"/>
              </a:rPr>
              <a:t>在查询中过滤行</a:t>
            </a:r>
            <a:endParaRPr lang="ja-JP" altLang="en-US" b="1" smtClean="0">
              <a:latin typeface="宋体" panose="02010600030101010101" pitchFamily="2" charset="-122"/>
              <a:ea typeface="宋体" panose="02010600030101010101" pitchFamily="2" charset="-122"/>
            </a:endParaRPr>
          </a:p>
        </p:txBody>
      </p:sp>
      <p:sp>
        <p:nvSpPr>
          <p:cNvPr id="13315" name="Rectangle 3"/>
          <p:cNvSpPr>
            <a:spLocks noChangeArrowheads="1"/>
          </p:cNvSpPr>
          <p:nvPr/>
        </p:nvSpPr>
        <p:spPr bwMode="auto">
          <a:xfrm>
            <a:off x="1763713" y="4471988"/>
            <a:ext cx="25892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spcBef>
                <a:spcPct val="20000"/>
              </a:spcBef>
              <a:buFont typeface="Arial" panose="020B0604020202020204" pitchFamily="34" charset="0"/>
              <a:buChar char="•"/>
              <a:tabLst>
                <a:tab pos="5759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346075">
              <a:spcBef>
                <a:spcPct val="20000"/>
              </a:spcBef>
              <a:buFont typeface="Arial" panose="020B0604020202020204" pitchFamily="34" charset="0"/>
              <a:buChar char="–"/>
              <a:tabLst>
                <a:tab pos="5759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346075">
              <a:spcBef>
                <a:spcPct val="20000"/>
              </a:spcBef>
              <a:buFont typeface="Arial" panose="020B0604020202020204" pitchFamily="34" charset="0"/>
              <a:buChar char="•"/>
              <a:tabLst>
                <a:tab pos="5759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346075">
              <a:spcBef>
                <a:spcPct val="20000"/>
              </a:spcBef>
              <a:buFont typeface="Arial" panose="020B0604020202020204" pitchFamily="34" charset="0"/>
              <a:buChar char="–"/>
              <a:tabLst>
                <a:tab pos="5759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346075">
              <a:spcBef>
                <a:spcPct val="20000"/>
              </a:spcBef>
              <a:buFont typeface="Arial" panose="020B0604020202020204" pitchFamily="34" charset="0"/>
              <a:buChar char="»"/>
              <a:tabLst>
                <a:tab pos="5759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346075" eaLnBrk="0" fontAlgn="base" hangingPunct="0">
              <a:spcBef>
                <a:spcPct val="20000"/>
              </a:spcBef>
              <a:spcAft>
                <a:spcPct val="0"/>
              </a:spcAft>
              <a:buFont typeface="Arial" panose="020B0604020202020204" pitchFamily="34" charset="0"/>
              <a:buChar char="»"/>
              <a:tabLst>
                <a:tab pos="5759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346075" eaLnBrk="0" fontAlgn="base" hangingPunct="0">
              <a:spcBef>
                <a:spcPct val="20000"/>
              </a:spcBef>
              <a:spcAft>
                <a:spcPct val="0"/>
              </a:spcAft>
              <a:buFont typeface="Arial" panose="020B0604020202020204" pitchFamily="34" charset="0"/>
              <a:buChar char="»"/>
              <a:tabLst>
                <a:tab pos="5759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346075" eaLnBrk="0" fontAlgn="base" hangingPunct="0">
              <a:spcBef>
                <a:spcPct val="20000"/>
              </a:spcBef>
              <a:spcAft>
                <a:spcPct val="0"/>
              </a:spcAft>
              <a:buFont typeface="Arial" panose="020B0604020202020204" pitchFamily="34" charset="0"/>
              <a:buChar char="»"/>
              <a:tabLst>
                <a:tab pos="5759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346075" eaLnBrk="0" fontAlgn="base" hangingPunct="0">
              <a:spcBef>
                <a:spcPct val="20000"/>
              </a:spcBef>
              <a:spcAft>
                <a:spcPct val="0"/>
              </a:spcAft>
              <a:buFont typeface="Arial" panose="020B0604020202020204" pitchFamily="34" charset="0"/>
              <a:buChar char="»"/>
              <a:tabLst>
                <a:tab pos="5759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95000"/>
              </a:lnSpc>
              <a:spcBef>
                <a:spcPct val="35000"/>
              </a:spcBef>
              <a:buFontTx/>
              <a:buNone/>
            </a:pPr>
            <a:r>
              <a:rPr lang="zh-CN" altLang="en-US" sz="1800" b="1" dirty="0">
                <a:latin typeface="Arial" panose="020B0604020202020204" pitchFamily="34" charset="0"/>
                <a:ea typeface="宋体" panose="02010600030101010101" pitchFamily="2" charset="-122"/>
              </a:rPr>
              <a:t>返回在</a:t>
            </a:r>
            <a:r>
              <a:rPr lang="en-US" altLang="ja-JP" sz="1800" b="1" dirty="0">
                <a:latin typeface="Arial" panose="020B0604020202020204" pitchFamily="34" charset="0"/>
                <a:ea typeface="MS PGothic" panose="020B0600070205080204" pitchFamily="34" charset="-128"/>
              </a:rPr>
              <a:t> 90</a:t>
            </a:r>
            <a:r>
              <a:rPr lang="zh-CN" altLang="en-US" sz="1800" b="1" dirty="0">
                <a:latin typeface="Arial" panose="020B0604020202020204" pitchFamily="34" charset="0"/>
                <a:ea typeface="宋体" panose="02010600030101010101" pitchFamily="2" charset="-122"/>
              </a:rPr>
              <a:t>号部门工作的所有员工的信息</a:t>
            </a:r>
            <a:endParaRPr lang="ja-JP" altLang="en-US" sz="1800" b="1" dirty="0">
              <a:latin typeface="Arial" panose="020B0604020202020204" pitchFamily="34" charset="0"/>
              <a:ea typeface="宋体" panose="02010600030101010101" pitchFamily="2" charset="-122"/>
            </a:endParaRPr>
          </a:p>
        </p:txBody>
      </p:sp>
      <p:sp>
        <p:nvSpPr>
          <p:cNvPr id="13316" name="Arc 4"/>
          <p:cNvSpPr/>
          <p:nvPr/>
        </p:nvSpPr>
        <p:spPr bwMode="auto">
          <a:xfrm>
            <a:off x="4500563" y="4581525"/>
            <a:ext cx="1365250" cy="792163"/>
          </a:xfrm>
          <a:custGeom>
            <a:avLst/>
            <a:gdLst>
              <a:gd name="T0" fmla="*/ 0 w 21608"/>
              <a:gd name="T1" fmla="*/ 0 h 21600"/>
              <a:gd name="T2" fmla="*/ 2147483647 w 21608"/>
              <a:gd name="T3" fmla="*/ 2147483647 h 21600"/>
              <a:gd name="T4" fmla="*/ 2147483647 w 21608"/>
              <a:gd name="T5" fmla="*/ 2147483647 h 21600"/>
              <a:gd name="T6" fmla="*/ 0 60000 65536"/>
              <a:gd name="T7" fmla="*/ 0 60000 65536"/>
              <a:gd name="T8" fmla="*/ 0 60000 65536"/>
              <a:gd name="T9" fmla="*/ 0 w 21608"/>
              <a:gd name="T10" fmla="*/ 0 h 21600"/>
              <a:gd name="T11" fmla="*/ 21608 w 21608"/>
              <a:gd name="T12" fmla="*/ 21600 h 21600"/>
            </a:gdLst>
            <a:ahLst/>
            <a:cxnLst>
              <a:cxn ang="T6">
                <a:pos x="T0" y="T1"/>
              </a:cxn>
              <a:cxn ang="T7">
                <a:pos x="T2" y="T3"/>
              </a:cxn>
              <a:cxn ang="T8">
                <a:pos x="T4" y="T5"/>
              </a:cxn>
            </a:cxnLst>
            <a:rect l="T9" t="T10" r="T11" b="T12"/>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lnTo>
                  <a:pt x="0" y="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7" name="Rectangle 5"/>
          <p:cNvSpPr>
            <a:spLocks noChangeArrowheads="1"/>
          </p:cNvSpPr>
          <p:nvPr/>
        </p:nvSpPr>
        <p:spPr bwMode="auto">
          <a:xfrm>
            <a:off x="863600" y="1893888"/>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latin typeface="Courier New" panose="02070309020205020404" pitchFamily="49" charset="0"/>
                <a:ea typeface="MS PGothic" panose="020B0600070205080204" pitchFamily="34" charset="-128"/>
              </a:rPr>
              <a:t>EMPLOYEES</a:t>
            </a:r>
            <a:endParaRPr lang="en-US" altLang="ja-JP" sz="1800" b="1">
              <a:latin typeface="Courier New" panose="02070309020205020404" pitchFamily="49" charset="0"/>
              <a:ea typeface="MS PGothic" panose="020B0600070205080204" pitchFamily="34" charset="-128"/>
            </a:endParaRPr>
          </a:p>
        </p:txBody>
      </p:sp>
      <p:sp>
        <p:nvSpPr>
          <p:cNvPr id="13318" name="Text Box 6"/>
          <p:cNvSpPr txBox="1">
            <a:spLocks noChangeArrowheads="1"/>
          </p:cNvSpPr>
          <p:nvPr/>
        </p:nvSpPr>
        <p:spPr bwMode="auto">
          <a:xfrm>
            <a:off x="995363" y="3832225"/>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Clr>
                <a:srgbClr val="000000"/>
              </a:buClr>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pic>
        <p:nvPicPr>
          <p:cNvPr id="13319"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8063" y="2287588"/>
            <a:ext cx="731043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2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063" y="4202113"/>
            <a:ext cx="73104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2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9963" y="5373688"/>
            <a:ext cx="73485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1136650"/>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过滤</a:t>
            </a:r>
            <a:endParaRPr lang="ja-JP" altLang="en-US" b="1" smtClean="0">
              <a:latin typeface="宋体" panose="02010600030101010101" pitchFamily="2" charset="-122"/>
              <a:ea typeface="宋体" panose="02010600030101010101" pitchFamily="2" charset="-122"/>
            </a:endParaRPr>
          </a:p>
        </p:txBody>
      </p:sp>
      <p:sp>
        <p:nvSpPr>
          <p:cNvPr id="14339" name="Rectangle 3"/>
          <p:cNvSpPr>
            <a:spLocks noGrp="1" noChangeArrowheads="1"/>
          </p:cNvSpPr>
          <p:nvPr>
            <p:ph type="body" idx="1"/>
          </p:nvPr>
        </p:nvSpPr>
        <p:spPr>
          <a:xfrm>
            <a:off x="827088" y="1914525"/>
            <a:ext cx="7385050" cy="2870200"/>
          </a:xfrm>
          <a:noFill/>
        </p:spPr>
        <p:txBody>
          <a:bodyPr lIns="92075" tIns="46038" rIns="92075" bIns="46038">
            <a:spAutoFit/>
          </a:bodyPr>
          <a:lstStyle/>
          <a:p>
            <a:r>
              <a:rPr lang="zh-CN" altLang="en-US" sz="2600" dirty="0" smtClean="0">
                <a:latin typeface="宋体" panose="02010600030101010101" pitchFamily="2" charset="-122"/>
                <a:ea typeface="宋体" panose="02010600030101010101" pitchFamily="2" charset="-122"/>
              </a:rPr>
              <a:t>使用</a:t>
            </a:r>
            <a:r>
              <a:rPr lang="en-US" altLang="ja-JP" sz="2600" dirty="0" smtClean="0">
                <a:latin typeface="宋体" panose="02010600030101010101" pitchFamily="2" charset="-122"/>
                <a:ea typeface="宋体" panose="02010600030101010101" pitchFamily="2" charset="-122"/>
              </a:rPr>
              <a:t>WHERE </a:t>
            </a:r>
            <a:r>
              <a:rPr lang="zh-CN" altLang="en-US" sz="2600" dirty="0" smtClean="0">
                <a:latin typeface="宋体" panose="02010600030101010101" pitchFamily="2" charset="-122"/>
                <a:ea typeface="宋体" panose="02010600030101010101" pitchFamily="2" charset="-122"/>
              </a:rPr>
              <a:t>子句，将不满足条件的行过滤掉。</a:t>
            </a:r>
            <a:endParaRPr lang="ja-JP" altLang="en-US" sz="2600" dirty="0" smtClean="0">
              <a:latin typeface="宋体" panose="02010600030101010101" pitchFamily="2" charset="-122"/>
              <a:ea typeface="宋体" panose="02010600030101010101" pitchFamily="2" charset="-122"/>
            </a:endParaRPr>
          </a:p>
          <a:p>
            <a:pPr>
              <a:buFont typeface="Wingdings" panose="05000000000000000000" pitchFamily="2" charset="2"/>
              <a:buNone/>
            </a:pPr>
            <a:endParaRPr lang="en-US" altLang="ja-JP" sz="2600" dirty="0" smtClean="0">
              <a:latin typeface="宋体" panose="02010600030101010101" pitchFamily="2" charset="-122"/>
              <a:ea typeface="宋体" panose="02010600030101010101" pitchFamily="2" charset="-122"/>
            </a:endParaRPr>
          </a:p>
          <a:p>
            <a:pPr>
              <a:buFont typeface="Wingdings" panose="05000000000000000000" pitchFamily="2" charset="2"/>
              <a:buNone/>
            </a:pPr>
            <a:endParaRPr lang="en-US" altLang="ja-JP" sz="2600" dirty="0" smtClean="0">
              <a:latin typeface="宋体" panose="02010600030101010101" pitchFamily="2" charset="-122"/>
              <a:ea typeface="宋体" panose="02010600030101010101" pitchFamily="2" charset="-122"/>
            </a:endParaRPr>
          </a:p>
          <a:p>
            <a:pPr>
              <a:buFont typeface="Wingdings" panose="05000000000000000000" pitchFamily="2" charset="2"/>
              <a:buNone/>
            </a:pPr>
            <a:endParaRPr lang="en-US" altLang="ja-JP" sz="2600" dirty="0" smtClean="0">
              <a:latin typeface="宋体" panose="02010600030101010101" pitchFamily="2" charset="-122"/>
              <a:ea typeface="宋体" panose="02010600030101010101" pitchFamily="2" charset="-122"/>
            </a:endParaRPr>
          </a:p>
          <a:p>
            <a:pPr>
              <a:buFont typeface="Wingdings" panose="05000000000000000000" pitchFamily="2" charset="2"/>
              <a:buNone/>
            </a:pPr>
            <a:endParaRPr lang="en-US" altLang="ja-JP" sz="2600" dirty="0" smtClean="0">
              <a:latin typeface="宋体" panose="02010600030101010101" pitchFamily="2" charset="-122"/>
              <a:ea typeface="宋体" panose="02010600030101010101" pitchFamily="2" charset="-122"/>
            </a:endParaRPr>
          </a:p>
          <a:p>
            <a:r>
              <a:rPr lang="en-US" altLang="ja-JP" sz="2600" b="1" dirty="0" smtClean="0">
                <a:solidFill>
                  <a:srgbClr val="FF0000"/>
                </a:solidFill>
                <a:latin typeface="宋体" panose="02010600030101010101" pitchFamily="2" charset="-122"/>
                <a:ea typeface="宋体" panose="02010600030101010101" pitchFamily="2" charset="-122"/>
              </a:rPr>
              <a:t>WHERE </a:t>
            </a:r>
            <a:r>
              <a:rPr lang="zh-CN" altLang="en-US" sz="2600" b="1" dirty="0" smtClean="0">
                <a:solidFill>
                  <a:srgbClr val="FF0000"/>
                </a:solidFill>
                <a:latin typeface="宋体" panose="02010600030101010101" pitchFamily="2" charset="-122"/>
                <a:ea typeface="宋体" panose="02010600030101010101" pitchFamily="2" charset="-122"/>
              </a:rPr>
              <a:t>子句紧随</a:t>
            </a:r>
            <a:r>
              <a:rPr lang="en-US" altLang="ja-JP" sz="2600" b="1" dirty="0" smtClean="0">
                <a:solidFill>
                  <a:srgbClr val="FF0000"/>
                </a:solidFill>
                <a:latin typeface="宋体" panose="02010600030101010101" pitchFamily="2" charset="-122"/>
                <a:ea typeface="宋体" panose="02010600030101010101" pitchFamily="2" charset="-122"/>
              </a:rPr>
              <a:t> FROM </a:t>
            </a:r>
            <a:r>
              <a:rPr lang="zh-CN" altLang="en-US" sz="2600" b="1" dirty="0" smtClean="0">
                <a:solidFill>
                  <a:srgbClr val="FF0000"/>
                </a:solidFill>
                <a:latin typeface="宋体" panose="02010600030101010101" pitchFamily="2" charset="-122"/>
                <a:ea typeface="宋体" panose="02010600030101010101" pitchFamily="2" charset="-122"/>
              </a:rPr>
              <a:t>子句</a:t>
            </a:r>
            <a:r>
              <a:rPr lang="zh-CN" altLang="en-US" sz="2600" dirty="0" smtClean="0">
                <a:latin typeface="宋体" panose="02010600030101010101" pitchFamily="2" charset="-122"/>
                <a:ea typeface="宋体" panose="02010600030101010101" pitchFamily="2" charset="-122"/>
              </a:rPr>
              <a:t>。</a:t>
            </a:r>
            <a:endParaRPr lang="ja-JP" altLang="en-US" sz="2600" dirty="0" smtClean="0">
              <a:latin typeface="宋体" panose="02010600030101010101" pitchFamily="2" charset="-122"/>
              <a:ea typeface="宋体" panose="02010600030101010101" pitchFamily="2" charset="-122"/>
            </a:endParaRPr>
          </a:p>
        </p:txBody>
      </p:sp>
      <p:sp>
        <p:nvSpPr>
          <p:cNvPr id="14340" name="Rectangle 4"/>
          <p:cNvSpPr>
            <a:spLocks noChangeArrowheads="1"/>
          </p:cNvSpPr>
          <p:nvPr/>
        </p:nvSpPr>
        <p:spPr bwMode="blackWhite">
          <a:xfrm>
            <a:off x="925513" y="2832100"/>
            <a:ext cx="7540625" cy="97790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14341" name="Rectangle 5"/>
          <p:cNvSpPr>
            <a:spLocks noChangeArrowheads="1"/>
          </p:cNvSpPr>
          <p:nvPr/>
        </p:nvSpPr>
        <p:spPr bwMode="blackWhite">
          <a:xfrm>
            <a:off x="900113" y="2565400"/>
            <a:ext cx="72231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*|{[DISTINCT] </a:t>
            </a:r>
            <a:r>
              <a:rPr lang="en-US" altLang="ja-JP" sz="1800" b="1" i="1">
                <a:solidFill>
                  <a:srgbClr val="000000"/>
                </a:solidFill>
                <a:latin typeface="Courier New" panose="02070309020205020404" pitchFamily="49" charset="0"/>
                <a:ea typeface="MS PGothic" panose="020B0600070205080204" pitchFamily="34" charset="-128"/>
              </a:rPr>
              <a:t>column|expression</a:t>
            </a:r>
            <a:r>
              <a:rPr lang="en-US" altLang="ja-JP" sz="1800" b="1">
                <a:solidFill>
                  <a:srgbClr val="000000"/>
                </a:solidFill>
                <a:latin typeface="Courier New" panose="02070309020205020404" pitchFamily="49" charset="0"/>
                <a:ea typeface="MS PGothic" panose="020B0600070205080204" pitchFamily="34" charset="-128"/>
              </a:rPr>
              <a:t> [</a:t>
            </a:r>
            <a:r>
              <a:rPr lang="en-US" altLang="ja-JP" sz="1800" b="1" i="1">
                <a:solidFill>
                  <a:srgbClr val="000000"/>
                </a:solidFill>
                <a:latin typeface="Courier New" panose="02070309020205020404" pitchFamily="49" charset="0"/>
                <a:ea typeface="MS PGothic" panose="020B0600070205080204" pitchFamily="34" charset="-128"/>
              </a:rPr>
              <a:t>alias</a:t>
            </a:r>
            <a:r>
              <a:rPr lang="en-US" altLang="ja-JP" sz="1800" b="1">
                <a:solidFill>
                  <a:srgbClr val="000000"/>
                </a:solidFill>
                <a:latin typeface="Courier New" panose="02070309020205020404" pitchFamily="49" charset="0"/>
                <a:ea typeface="MS PGothic" panose="020B0600070205080204" pitchFamily="34" charset="-128"/>
              </a:rPr>
              <a:t>],...}</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a:t>
            </a:r>
            <a:r>
              <a:rPr lang="en-US" altLang="ja-JP" sz="1800" b="1" i="1">
                <a:solidFill>
                  <a:srgbClr val="000000"/>
                </a:solidFill>
                <a:latin typeface="Courier New" panose="02070309020205020404" pitchFamily="49" charset="0"/>
                <a:ea typeface="MS PGothic" panose="020B0600070205080204" pitchFamily="34" charset="-128"/>
              </a:rPr>
              <a:t>table</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[WHERE	</a:t>
            </a:r>
            <a:r>
              <a:rPr lang="en-US" altLang="ja-JP" sz="1800" b="1" i="1">
                <a:solidFill>
                  <a:srgbClr val="000000"/>
                </a:solidFill>
                <a:latin typeface="Courier New" panose="02070309020205020404" pitchFamily="49" charset="0"/>
                <a:ea typeface="MS PGothic" panose="020B0600070205080204" pitchFamily="34" charset="-128"/>
              </a:rPr>
              <a:t>condition(s)</a:t>
            </a:r>
            <a:r>
              <a:rPr lang="en-US" altLang="ja-JP" sz="1800" b="1">
                <a:solidFill>
                  <a:srgbClr val="000000"/>
                </a:solidFill>
                <a:latin typeface="Courier New" panose="02070309020205020404" pitchFamily="49" charset="0"/>
                <a:ea typeface="MS PGothic" panose="020B0600070205080204" pitchFamily="34" charset="-128"/>
              </a:rPr>
              <a:t>];</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14342" name="Rectangle 6"/>
          <p:cNvSpPr>
            <a:spLocks noChangeArrowheads="1"/>
          </p:cNvSpPr>
          <p:nvPr/>
        </p:nvSpPr>
        <p:spPr bwMode="auto">
          <a:xfrm>
            <a:off x="1006475" y="3451225"/>
            <a:ext cx="2971800"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784225" y="2058988"/>
            <a:ext cx="6942138" cy="915987"/>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6147" name="Rectangle 3"/>
          <p:cNvSpPr>
            <a:spLocks noGrp="1" noChangeArrowheads="1"/>
          </p:cNvSpPr>
          <p:nvPr>
            <p:ph type="title"/>
          </p:nvPr>
        </p:nvSpPr>
        <p:spPr>
          <a:xfrm>
            <a:off x="681038" y="1196975"/>
            <a:ext cx="7696200" cy="1439863"/>
          </a:xfrm>
        </p:spPr>
        <p:txBody>
          <a:bodyPr lIns="92075" tIns="46038" rIns="92075" bIns="46038" anchor="t"/>
          <a:lstStyle/>
          <a:p>
            <a:pPr>
              <a:defRPr/>
            </a:pPr>
            <a:r>
              <a:rPr lang="en-US" altLang="ja-JP" b="1" dirty="0" smtClean="0">
                <a:latin typeface="+mn-lt"/>
                <a:ea typeface="宋体" panose="02010600030101010101" pitchFamily="2" charset="-122"/>
              </a:rPr>
              <a:t>WHERE </a:t>
            </a:r>
            <a:r>
              <a:rPr lang="zh-CN" altLang="en-US" b="1" dirty="0" smtClean="0">
                <a:latin typeface="+mn-lt"/>
                <a:ea typeface="宋体" panose="02010600030101010101" pitchFamily="2" charset="-122"/>
              </a:rPr>
              <a:t>子句</a:t>
            </a:r>
            <a:endParaRPr lang="ja-JP" altLang="en-US" b="1" dirty="0" smtClean="0">
              <a:latin typeface="+mn-lt"/>
              <a:ea typeface="宋体" panose="02010600030101010101" pitchFamily="2" charset="-122"/>
            </a:endParaRPr>
          </a:p>
        </p:txBody>
      </p:sp>
      <p:sp>
        <p:nvSpPr>
          <p:cNvPr id="15364" name="Rectangle 4"/>
          <p:cNvSpPr>
            <a:spLocks noChangeArrowheads="1"/>
          </p:cNvSpPr>
          <p:nvPr/>
        </p:nvSpPr>
        <p:spPr bwMode="blackWhite">
          <a:xfrm>
            <a:off x="755650" y="2046288"/>
            <a:ext cx="68992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600" b="1">
                <a:solidFill>
                  <a:srgbClr val="000000"/>
                </a:solidFill>
                <a:latin typeface="Courier New" panose="02070309020205020404" pitchFamily="49" charset="0"/>
                <a:ea typeface="MS PGothic" panose="020B0600070205080204" pitchFamily="34" charset="-128"/>
              </a:rPr>
              <a:t>SELECT employee_id, last_name, job_id, department_id</a:t>
            </a:r>
            <a:endParaRPr lang="en-US" altLang="ja-JP" sz="16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600" b="1">
                <a:solidFill>
                  <a:srgbClr val="000000"/>
                </a:solidFill>
                <a:latin typeface="Courier New" panose="02070309020205020404" pitchFamily="49" charset="0"/>
                <a:ea typeface="MS PGothic" panose="020B0600070205080204" pitchFamily="34" charset="-128"/>
              </a:rPr>
              <a:t>FROM   employees</a:t>
            </a:r>
            <a:endParaRPr lang="en-US" altLang="ja-JP" sz="16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600" b="1">
                <a:solidFill>
                  <a:srgbClr val="000000"/>
                </a:solidFill>
                <a:latin typeface="Courier New" panose="02070309020205020404" pitchFamily="49" charset="0"/>
                <a:ea typeface="MS PGothic" panose="020B0600070205080204" pitchFamily="34" charset="-128"/>
              </a:rPr>
              <a:t>WHERE  department_id = 90 ;</a:t>
            </a:r>
            <a:endParaRPr lang="en-US" altLang="ja-JP" sz="1600" b="1">
              <a:solidFill>
                <a:srgbClr val="000000"/>
              </a:solidFill>
              <a:latin typeface="Courier New" panose="02070309020205020404" pitchFamily="49" charset="0"/>
              <a:ea typeface="MS PGothic" panose="020B0600070205080204" pitchFamily="34" charset="-128"/>
            </a:endParaRPr>
          </a:p>
        </p:txBody>
      </p:sp>
      <p:sp>
        <p:nvSpPr>
          <p:cNvPr id="15365" name="Rectangle 5"/>
          <p:cNvSpPr>
            <a:spLocks noChangeArrowheads="1"/>
          </p:cNvSpPr>
          <p:nvPr/>
        </p:nvSpPr>
        <p:spPr bwMode="auto">
          <a:xfrm>
            <a:off x="822325" y="2624138"/>
            <a:ext cx="3167063"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1536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4225" y="3325813"/>
            <a:ext cx="69818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14425" y="908050"/>
            <a:ext cx="7646988"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比较运算</a:t>
            </a:r>
            <a:endParaRPr lang="ja-JP" altLang="en-US" b="1" smtClean="0">
              <a:latin typeface="宋体" panose="02010600030101010101" pitchFamily="2" charset="-122"/>
              <a:ea typeface="宋体" panose="02010600030101010101" pitchFamily="2" charset="-122"/>
            </a:endParaRPr>
          </a:p>
        </p:txBody>
      </p:sp>
      <p:sp>
        <p:nvSpPr>
          <p:cNvPr id="16387" name="Rectangle 3"/>
          <p:cNvSpPr>
            <a:spLocks noChangeArrowheads="1"/>
          </p:cNvSpPr>
          <p:nvPr/>
        </p:nvSpPr>
        <p:spPr bwMode="blackWhite">
          <a:xfrm>
            <a:off x="822325" y="2060575"/>
            <a:ext cx="1293813" cy="3419475"/>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800" b="1">
                <a:solidFill>
                  <a:srgbClr val="000000"/>
                </a:solidFill>
                <a:latin typeface="Arial" panose="020B0604020202020204" pitchFamily="34" charset="0"/>
                <a:ea typeface="宋体" panose="02010600030101010101" pitchFamily="2" charset="-122"/>
              </a:rPr>
              <a:t>操作符</a:t>
            </a:r>
            <a:endParaRPr lang="zh-CN" altLang="en-US" sz="1800" b="1">
              <a:solidFill>
                <a:srgbClr val="000000"/>
              </a:solidFill>
              <a:latin typeface="Arial" panose="020B0604020202020204" pitchFamily="34" charset="0"/>
              <a:ea typeface="宋体" panose="02010600030101010101" pitchFamily="2" charset="-122"/>
            </a:endParaRPr>
          </a:p>
          <a:p>
            <a:pPr>
              <a:lnSpc>
                <a:spcPct val="120000"/>
              </a:lnSpc>
              <a:spcBef>
                <a:spcPct val="60000"/>
              </a:spcBef>
              <a:buFontTx/>
              <a:buNone/>
            </a:pPr>
            <a:r>
              <a:rPr lang="en-US" altLang="ja-JP" sz="1800" b="1">
                <a:solidFill>
                  <a:srgbClr val="000000"/>
                </a:solidFill>
                <a:latin typeface="Arial" panose="020B0604020202020204" pitchFamily="34" charset="0"/>
                <a:ea typeface="MS PGothic" panose="020B0600070205080204" pitchFamily="34" charset="-128"/>
              </a:rPr>
              <a:t>=</a:t>
            </a:r>
            <a:endParaRPr lang="en-US" altLang="ja-JP" sz="1800" b="1">
              <a:solidFill>
                <a:srgbClr val="000000"/>
              </a:solidFill>
              <a:latin typeface="Arial" panose="020B0604020202020204" pitchFamily="34" charset="0"/>
              <a:ea typeface="MS PGothic" panose="020B0600070205080204" pitchFamily="34" charset="-128"/>
            </a:endParaRPr>
          </a:p>
          <a:p>
            <a:pPr>
              <a:lnSpc>
                <a:spcPct val="120000"/>
              </a:lnSpc>
              <a:spcBef>
                <a:spcPct val="60000"/>
              </a:spcBef>
              <a:buFontTx/>
              <a:buNone/>
            </a:pPr>
            <a:r>
              <a:rPr lang="en-US" altLang="ja-JP" sz="1800" b="1">
                <a:solidFill>
                  <a:srgbClr val="000000"/>
                </a:solidFill>
                <a:latin typeface="Arial" panose="020B0604020202020204" pitchFamily="34" charset="0"/>
                <a:ea typeface="MS PGothic" panose="020B0600070205080204" pitchFamily="34" charset="-128"/>
              </a:rPr>
              <a:t>&gt;</a:t>
            </a:r>
            <a:endParaRPr lang="en-US" altLang="ja-JP" sz="1800" b="1">
              <a:solidFill>
                <a:srgbClr val="000000"/>
              </a:solidFill>
              <a:latin typeface="Arial" panose="020B0604020202020204" pitchFamily="34" charset="0"/>
              <a:ea typeface="MS PGothic" panose="020B0600070205080204" pitchFamily="34" charset="-128"/>
            </a:endParaRPr>
          </a:p>
          <a:p>
            <a:pPr>
              <a:lnSpc>
                <a:spcPct val="120000"/>
              </a:lnSpc>
              <a:spcBef>
                <a:spcPct val="60000"/>
              </a:spcBef>
              <a:buFontTx/>
              <a:buNone/>
            </a:pPr>
            <a:r>
              <a:rPr lang="en-US" altLang="ja-JP" sz="1800" b="1">
                <a:solidFill>
                  <a:srgbClr val="000000"/>
                </a:solidFill>
                <a:latin typeface="Arial" panose="020B0604020202020204" pitchFamily="34" charset="0"/>
                <a:ea typeface="MS PGothic" panose="020B0600070205080204" pitchFamily="34" charset="-128"/>
              </a:rPr>
              <a:t>&gt;=	</a:t>
            </a:r>
            <a:endParaRPr lang="en-US" altLang="ja-JP" sz="1800" b="1">
              <a:solidFill>
                <a:srgbClr val="000000"/>
              </a:solidFill>
              <a:latin typeface="Arial" panose="020B0604020202020204" pitchFamily="34" charset="0"/>
              <a:ea typeface="MS PGothic" panose="020B0600070205080204" pitchFamily="34" charset="-128"/>
            </a:endParaRPr>
          </a:p>
          <a:p>
            <a:pPr>
              <a:lnSpc>
                <a:spcPct val="120000"/>
              </a:lnSpc>
              <a:spcBef>
                <a:spcPct val="60000"/>
              </a:spcBef>
              <a:buFontTx/>
              <a:buNone/>
            </a:pPr>
            <a:r>
              <a:rPr lang="en-US" altLang="ja-JP" sz="1800" b="1">
                <a:solidFill>
                  <a:srgbClr val="000000"/>
                </a:solidFill>
                <a:latin typeface="Arial" panose="020B0604020202020204" pitchFamily="34" charset="0"/>
                <a:ea typeface="MS PGothic" panose="020B0600070205080204" pitchFamily="34" charset="-128"/>
              </a:rPr>
              <a:t>&lt;</a:t>
            </a:r>
            <a:endParaRPr lang="en-US" altLang="ja-JP" sz="1800" b="1">
              <a:solidFill>
                <a:srgbClr val="000000"/>
              </a:solidFill>
              <a:latin typeface="Arial" panose="020B0604020202020204" pitchFamily="34" charset="0"/>
              <a:ea typeface="MS PGothic" panose="020B0600070205080204" pitchFamily="34" charset="-128"/>
            </a:endParaRPr>
          </a:p>
          <a:p>
            <a:pPr>
              <a:lnSpc>
                <a:spcPct val="120000"/>
              </a:lnSpc>
              <a:spcBef>
                <a:spcPct val="60000"/>
              </a:spcBef>
              <a:buFontTx/>
              <a:buNone/>
            </a:pPr>
            <a:r>
              <a:rPr lang="en-US" altLang="ja-JP" sz="1800" b="1">
                <a:solidFill>
                  <a:srgbClr val="000000"/>
                </a:solidFill>
                <a:latin typeface="Arial" panose="020B0604020202020204" pitchFamily="34" charset="0"/>
                <a:ea typeface="MS PGothic" panose="020B0600070205080204" pitchFamily="34" charset="-128"/>
              </a:rPr>
              <a:t>&lt;=	</a:t>
            </a:r>
            <a:endParaRPr lang="en-US" altLang="ja-JP" sz="1800" b="1">
              <a:solidFill>
                <a:srgbClr val="000000"/>
              </a:solidFill>
              <a:latin typeface="Arial" panose="020B0604020202020204" pitchFamily="34" charset="0"/>
              <a:ea typeface="MS PGothic" panose="020B0600070205080204" pitchFamily="34" charset="-128"/>
            </a:endParaRPr>
          </a:p>
          <a:p>
            <a:pPr>
              <a:lnSpc>
                <a:spcPct val="120000"/>
              </a:lnSpc>
              <a:spcBef>
                <a:spcPct val="60000"/>
              </a:spcBef>
              <a:buFontTx/>
              <a:buNone/>
            </a:pPr>
            <a:r>
              <a:rPr lang="en-US" altLang="ja-JP" sz="1800" b="1">
                <a:solidFill>
                  <a:srgbClr val="000000"/>
                </a:solidFill>
                <a:latin typeface="Arial" panose="020B0604020202020204" pitchFamily="34" charset="0"/>
                <a:ea typeface="MS PGothic" panose="020B0600070205080204" pitchFamily="34" charset="-128"/>
              </a:rPr>
              <a:t>&lt;&gt;</a:t>
            </a:r>
            <a:endParaRPr lang="en-US" altLang="ja-JP" sz="1800" b="1">
              <a:solidFill>
                <a:srgbClr val="000000"/>
              </a:solidFill>
              <a:latin typeface="Arial" panose="020B0604020202020204" pitchFamily="34" charset="0"/>
              <a:ea typeface="MS PGothic" panose="020B0600070205080204" pitchFamily="34" charset="-128"/>
            </a:endParaRPr>
          </a:p>
        </p:txBody>
      </p:sp>
      <p:sp>
        <p:nvSpPr>
          <p:cNvPr id="16388" name="Rectangle 4"/>
          <p:cNvSpPr>
            <a:spLocks noChangeArrowheads="1"/>
          </p:cNvSpPr>
          <p:nvPr/>
        </p:nvSpPr>
        <p:spPr bwMode="blackWhite">
          <a:xfrm>
            <a:off x="2108200" y="2060575"/>
            <a:ext cx="3178175" cy="3419475"/>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800" b="1">
                <a:solidFill>
                  <a:srgbClr val="000000"/>
                </a:solidFill>
                <a:latin typeface="Arial" panose="020B0604020202020204" pitchFamily="34" charset="0"/>
                <a:ea typeface="宋体" panose="02010600030101010101" pitchFamily="2" charset="-122"/>
              </a:rPr>
              <a:t>含义</a:t>
            </a:r>
            <a:endParaRPr lang="zh-CN" altLang="en-US" sz="1800" b="1">
              <a:solidFill>
                <a:srgbClr val="000000"/>
              </a:solidFill>
              <a:latin typeface="Arial" panose="020B0604020202020204" pitchFamily="34" charset="0"/>
              <a:ea typeface="宋体" panose="02010600030101010101" pitchFamily="2" charset="-122"/>
            </a:endParaRPr>
          </a:p>
          <a:p>
            <a:pPr>
              <a:lnSpc>
                <a:spcPct val="120000"/>
              </a:lnSpc>
              <a:spcBef>
                <a:spcPct val="60000"/>
              </a:spcBef>
              <a:buFontTx/>
              <a:buNone/>
            </a:pPr>
            <a:r>
              <a:rPr lang="zh-CN" altLang="en-US" sz="1800" b="1">
                <a:solidFill>
                  <a:srgbClr val="000000"/>
                </a:solidFill>
                <a:latin typeface="Arial" panose="020B0604020202020204" pitchFamily="34" charset="0"/>
                <a:ea typeface="宋体" panose="02010600030101010101" pitchFamily="2" charset="-122"/>
              </a:rPr>
              <a:t>等于 </a:t>
            </a:r>
            <a:r>
              <a:rPr lang="en-US" altLang="zh-CN" sz="1800" b="1">
                <a:solidFill>
                  <a:srgbClr val="000000"/>
                </a:solidFill>
                <a:latin typeface="Arial" panose="020B0604020202020204" pitchFamily="34" charset="0"/>
                <a:ea typeface="宋体" panose="02010600030101010101" pitchFamily="2" charset="-122"/>
              </a:rPr>
              <a:t>(</a:t>
            </a:r>
            <a:r>
              <a:rPr lang="zh-CN" altLang="en-US" sz="1800" b="1">
                <a:solidFill>
                  <a:srgbClr val="FF0000"/>
                </a:solidFill>
                <a:latin typeface="Arial" panose="020B0604020202020204" pitchFamily="34" charset="0"/>
                <a:ea typeface="宋体" panose="02010600030101010101" pitchFamily="2" charset="-122"/>
              </a:rPr>
              <a:t>不是 </a:t>
            </a:r>
            <a:r>
              <a:rPr lang="en-US" altLang="zh-CN" sz="1800" b="1">
                <a:solidFill>
                  <a:srgbClr val="FF0000"/>
                </a:solidFill>
                <a:latin typeface="Arial" panose="020B0604020202020204" pitchFamily="34" charset="0"/>
                <a:ea typeface="宋体" panose="02010600030101010101" pitchFamily="2" charset="-122"/>
              </a:rPr>
              <a:t>==</a:t>
            </a:r>
            <a:r>
              <a:rPr lang="en-US" altLang="zh-CN" sz="1800" b="1">
                <a:latin typeface="Arial" panose="020B0604020202020204" pitchFamily="34" charset="0"/>
                <a:ea typeface="宋体" panose="02010600030101010101" pitchFamily="2" charset="-122"/>
              </a:rPr>
              <a:t>)</a:t>
            </a:r>
            <a:endParaRPr lang="en-US" altLang="zh-CN" sz="1800" b="1">
              <a:latin typeface="Arial" panose="020B0604020202020204" pitchFamily="34" charset="0"/>
              <a:ea typeface="宋体" panose="02010600030101010101" pitchFamily="2" charset="-122"/>
            </a:endParaRPr>
          </a:p>
          <a:p>
            <a:pPr>
              <a:lnSpc>
                <a:spcPct val="120000"/>
              </a:lnSpc>
              <a:spcBef>
                <a:spcPct val="60000"/>
              </a:spcBef>
              <a:buFontTx/>
              <a:buNone/>
            </a:pPr>
            <a:r>
              <a:rPr lang="zh-CN" altLang="en-US" sz="1800" b="1">
                <a:solidFill>
                  <a:srgbClr val="000000"/>
                </a:solidFill>
                <a:latin typeface="Arial" panose="020B0604020202020204" pitchFamily="34" charset="0"/>
                <a:ea typeface="宋体" panose="02010600030101010101" pitchFamily="2" charset="-122"/>
              </a:rPr>
              <a:t>大于</a:t>
            </a:r>
            <a:r>
              <a:rPr lang="ja-JP" altLang="en-US" sz="1800" b="1">
                <a:solidFill>
                  <a:srgbClr val="000000"/>
                </a:solidFill>
                <a:latin typeface="Arial" panose="020B0604020202020204" pitchFamily="34" charset="0"/>
                <a:ea typeface="MS PGothic" panose="020B0600070205080204" pitchFamily="34" charset="-128"/>
              </a:rPr>
              <a:t> </a:t>
            </a:r>
            <a:endParaRPr lang="ja-JP" altLang="en-US" sz="1800" b="1">
              <a:solidFill>
                <a:srgbClr val="000000"/>
              </a:solidFill>
              <a:latin typeface="Arial" panose="020B0604020202020204" pitchFamily="34" charset="0"/>
              <a:ea typeface="MS PGothic" panose="020B0600070205080204" pitchFamily="34" charset="-128"/>
            </a:endParaRPr>
          </a:p>
          <a:p>
            <a:pPr>
              <a:lnSpc>
                <a:spcPct val="120000"/>
              </a:lnSpc>
              <a:spcBef>
                <a:spcPct val="60000"/>
              </a:spcBef>
              <a:buFontTx/>
              <a:buNone/>
            </a:pPr>
            <a:r>
              <a:rPr lang="zh-CN" altLang="en-US" sz="1800" b="1">
                <a:solidFill>
                  <a:srgbClr val="000000"/>
                </a:solidFill>
                <a:latin typeface="Arial" panose="020B0604020202020204" pitchFamily="34" charset="0"/>
                <a:ea typeface="宋体" panose="02010600030101010101" pitchFamily="2" charset="-122"/>
              </a:rPr>
              <a:t>大于、等于</a:t>
            </a:r>
            <a:r>
              <a:rPr lang="ja-JP" altLang="en-US" sz="1800" b="1">
                <a:solidFill>
                  <a:srgbClr val="000000"/>
                </a:solidFill>
                <a:latin typeface="Arial" panose="020B0604020202020204" pitchFamily="34" charset="0"/>
                <a:ea typeface="MS PGothic" panose="020B0600070205080204" pitchFamily="34" charset="-128"/>
              </a:rPr>
              <a:t> </a:t>
            </a:r>
            <a:endParaRPr lang="ja-JP" altLang="en-US" sz="1800" b="1">
              <a:solidFill>
                <a:srgbClr val="000000"/>
              </a:solidFill>
              <a:latin typeface="Arial" panose="020B0604020202020204" pitchFamily="34" charset="0"/>
              <a:ea typeface="MS PGothic" panose="020B0600070205080204" pitchFamily="34" charset="-128"/>
            </a:endParaRPr>
          </a:p>
          <a:p>
            <a:pPr>
              <a:lnSpc>
                <a:spcPct val="120000"/>
              </a:lnSpc>
              <a:spcBef>
                <a:spcPct val="60000"/>
              </a:spcBef>
              <a:buFontTx/>
              <a:buNone/>
            </a:pPr>
            <a:r>
              <a:rPr lang="zh-CN" altLang="en-US" sz="1800" b="1">
                <a:solidFill>
                  <a:srgbClr val="000000"/>
                </a:solidFill>
                <a:latin typeface="Arial" panose="020B0604020202020204" pitchFamily="34" charset="0"/>
                <a:ea typeface="宋体" panose="02010600030101010101" pitchFamily="2" charset="-122"/>
              </a:rPr>
              <a:t>小于</a:t>
            </a:r>
            <a:r>
              <a:rPr lang="ja-JP" altLang="en-US" sz="1800" b="1">
                <a:solidFill>
                  <a:srgbClr val="000000"/>
                </a:solidFill>
                <a:latin typeface="Arial" panose="020B0604020202020204" pitchFamily="34" charset="0"/>
                <a:ea typeface="MS PGothic" panose="020B0600070205080204" pitchFamily="34" charset="-128"/>
              </a:rPr>
              <a:t> </a:t>
            </a:r>
            <a:endParaRPr lang="ja-JP" altLang="en-US" sz="1800" b="1">
              <a:solidFill>
                <a:srgbClr val="000000"/>
              </a:solidFill>
              <a:latin typeface="Arial" panose="020B0604020202020204" pitchFamily="34" charset="0"/>
              <a:ea typeface="MS PGothic" panose="020B0600070205080204" pitchFamily="34" charset="-128"/>
            </a:endParaRPr>
          </a:p>
          <a:p>
            <a:pPr>
              <a:lnSpc>
                <a:spcPct val="120000"/>
              </a:lnSpc>
              <a:spcBef>
                <a:spcPct val="60000"/>
              </a:spcBef>
              <a:buFontTx/>
              <a:buNone/>
            </a:pPr>
            <a:r>
              <a:rPr lang="zh-CN" altLang="en-US" sz="1800" b="1">
                <a:solidFill>
                  <a:srgbClr val="000000"/>
                </a:solidFill>
                <a:latin typeface="Arial" panose="020B0604020202020204" pitchFamily="34" charset="0"/>
                <a:ea typeface="宋体" panose="02010600030101010101" pitchFamily="2" charset="-122"/>
              </a:rPr>
              <a:t>小于、等于</a:t>
            </a:r>
            <a:endParaRPr lang="zh-CN" altLang="en-US" sz="1800" b="1">
              <a:solidFill>
                <a:srgbClr val="000000"/>
              </a:solidFill>
              <a:latin typeface="Arial" panose="020B0604020202020204" pitchFamily="34" charset="0"/>
              <a:ea typeface="宋体" panose="02010600030101010101" pitchFamily="2" charset="-122"/>
            </a:endParaRPr>
          </a:p>
          <a:p>
            <a:pPr>
              <a:lnSpc>
                <a:spcPct val="120000"/>
              </a:lnSpc>
              <a:spcBef>
                <a:spcPct val="60000"/>
              </a:spcBef>
              <a:buFontTx/>
              <a:buNone/>
            </a:pPr>
            <a:r>
              <a:rPr lang="zh-CN" altLang="en-US" sz="1800" b="1">
                <a:solidFill>
                  <a:srgbClr val="000000"/>
                </a:solidFill>
                <a:latin typeface="Arial" panose="020B0604020202020204" pitchFamily="34" charset="0"/>
                <a:ea typeface="宋体" panose="02010600030101010101" pitchFamily="2" charset="-122"/>
              </a:rPr>
              <a:t>不等于 </a:t>
            </a:r>
            <a:r>
              <a:rPr lang="en-US" altLang="zh-CN" sz="1800" b="1">
                <a:solidFill>
                  <a:srgbClr val="000000"/>
                </a:solidFill>
                <a:latin typeface="Arial" panose="020B0604020202020204" pitchFamily="34" charset="0"/>
                <a:ea typeface="宋体" panose="02010600030101010101" pitchFamily="2" charset="-122"/>
              </a:rPr>
              <a:t>(</a:t>
            </a:r>
            <a:r>
              <a:rPr lang="zh-CN" altLang="en-US" sz="1800" b="1">
                <a:solidFill>
                  <a:srgbClr val="000000"/>
                </a:solidFill>
                <a:latin typeface="Arial" panose="020B0604020202020204" pitchFamily="34" charset="0"/>
                <a:ea typeface="宋体" panose="02010600030101010101" pitchFamily="2" charset="-122"/>
              </a:rPr>
              <a:t>也可以是 </a:t>
            </a:r>
            <a:r>
              <a:rPr lang="en-US" altLang="zh-CN" sz="1800" b="1">
                <a:solidFill>
                  <a:srgbClr val="FF0000"/>
                </a:solidFill>
                <a:latin typeface="Arial" panose="020B0604020202020204" pitchFamily="34" charset="0"/>
                <a:ea typeface="宋体" panose="02010600030101010101" pitchFamily="2" charset="-122"/>
              </a:rPr>
              <a:t>!=</a:t>
            </a:r>
            <a:r>
              <a:rPr lang="en-US" altLang="zh-CN" sz="1800" b="1">
                <a:solidFill>
                  <a:srgbClr val="000000"/>
                </a:solidFill>
                <a:latin typeface="Arial" panose="020B0604020202020204" pitchFamily="34" charset="0"/>
                <a:ea typeface="宋体" panose="02010600030101010101" pitchFamily="2" charset="-122"/>
              </a:rPr>
              <a:t>)</a:t>
            </a:r>
            <a:endParaRPr lang="en-US" altLang="zh-CN" sz="1800" b="1">
              <a:solidFill>
                <a:srgbClr val="000000"/>
              </a:solidFill>
              <a:latin typeface="Arial" panose="020B0604020202020204" pitchFamily="34" charset="0"/>
              <a:ea typeface="宋体" panose="02010600030101010101" pitchFamily="2" charset="-122"/>
            </a:endParaRPr>
          </a:p>
        </p:txBody>
      </p:sp>
      <p:sp>
        <p:nvSpPr>
          <p:cNvPr id="16389" name="Line 5"/>
          <p:cNvSpPr>
            <a:spLocks noChangeShapeType="1"/>
          </p:cNvSpPr>
          <p:nvPr/>
        </p:nvSpPr>
        <p:spPr bwMode="auto">
          <a:xfrm flipV="1">
            <a:off x="803275" y="2546350"/>
            <a:ext cx="4459288" cy="4763"/>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0" name="Line 6"/>
          <p:cNvSpPr>
            <a:spLocks noChangeShapeType="1"/>
          </p:cNvSpPr>
          <p:nvPr/>
        </p:nvSpPr>
        <p:spPr bwMode="auto">
          <a:xfrm>
            <a:off x="835025" y="3475038"/>
            <a:ext cx="44450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1" name="Line 7"/>
          <p:cNvSpPr>
            <a:spLocks noChangeShapeType="1"/>
          </p:cNvSpPr>
          <p:nvPr/>
        </p:nvSpPr>
        <p:spPr bwMode="auto">
          <a:xfrm>
            <a:off x="820738" y="2970213"/>
            <a:ext cx="44624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2" name="Line 8"/>
          <p:cNvSpPr>
            <a:spLocks noChangeShapeType="1"/>
          </p:cNvSpPr>
          <p:nvPr/>
        </p:nvSpPr>
        <p:spPr bwMode="auto">
          <a:xfrm>
            <a:off x="835025" y="4013200"/>
            <a:ext cx="44481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3" name="Line 9"/>
          <p:cNvSpPr>
            <a:spLocks noChangeShapeType="1"/>
          </p:cNvSpPr>
          <p:nvPr/>
        </p:nvSpPr>
        <p:spPr bwMode="auto">
          <a:xfrm>
            <a:off x="806450" y="4525963"/>
            <a:ext cx="44862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4" name="Line 10"/>
          <p:cNvSpPr>
            <a:spLocks noChangeShapeType="1"/>
          </p:cNvSpPr>
          <p:nvPr/>
        </p:nvSpPr>
        <p:spPr bwMode="auto">
          <a:xfrm>
            <a:off x="825500" y="5040313"/>
            <a:ext cx="44545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395" name="Text Box 11"/>
          <p:cNvSpPr txBox="1">
            <a:spLocks noChangeArrowheads="1"/>
          </p:cNvSpPr>
          <p:nvPr/>
        </p:nvSpPr>
        <p:spPr bwMode="auto">
          <a:xfrm>
            <a:off x="6011863" y="2511425"/>
            <a:ext cx="223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50000"/>
              </a:spcBef>
              <a:buFont typeface="Wingdings" panose="05000000000000000000" pitchFamily="2" charset="2"/>
              <a:buNone/>
            </a:pPr>
            <a:r>
              <a:rPr lang="zh-CN" altLang="en-US" sz="2000" b="1">
                <a:solidFill>
                  <a:srgbClr val="FF0000"/>
                </a:solidFill>
                <a:latin typeface="Arial" panose="020B0604020202020204" pitchFamily="34" charset="0"/>
                <a:ea typeface="宋体" panose="02010600030101010101" pitchFamily="2" charset="-122"/>
              </a:rPr>
              <a:t>赋值使用 </a:t>
            </a:r>
            <a:r>
              <a:rPr lang="en-US" altLang="zh-CN" sz="2000" b="1">
                <a:solidFill>
                  <a:srgbClr val="FF0000"/>
                </a:solidFill>
                <a:latin typeface="Arial" panose="020B0604020202020204" pitchFamily="34" charset="0"/>
                <a:ea typeface="宋体" panose="02010600030101010101" pitchFamily="2" charset="-122"/>
              </a:rPr>
              <a:t>:= </a:t>
            </a:r>
            <a:r>
              <a:rPr lang="zh-CN" altLang="en-US" sz="2000" b="1">
                <a:solidFill>
                  <a:srgbClr val="FF0000"/>
                </a:solidFill>
                <a:latin typeface="Arial" panose="020B0604020202020204" pitchFamily="34" charset="0"/>
                <a:ea typeface="宋体" panose="02010600030101010101" pitchFamily="2" charset="-122"/>
              </a:rPr>
              <a:t>符号</a:t>
            </a:r>
            <a:endParaRPr lang="zh-CN" altLang="en-US" sz="2000" b="1">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768350" y="2073275"/>
            <a:ext cx="6945313" cy="91598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17411" name="Rectangle 3"/>
          <p:cNvSpPr>
            <a:spLocks noChangeArrowheads="1"/>
          </p:cNvSpPr>
          <p:nvPr/>
        </p:nvSpPr>
        <p:spPr bwMode="blackWhite">
          <a:xfrm>
            <a:off x="755650" y="2060575"/>
            <a:ext cx="73152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last_name, salary</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employees</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WHERE  salary &lt;= 3000;</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17412" name="Rectangle 4"/>
          <p:cNvSpPr>
            <a:spLocks noGrp="1" noChangeArrowheads="1"/>
          </p:cNvSpPr>
          <p:nvPr>
            <p:ph type="title"/>
          </p:nvPr>
        </p:nvSpPr>
        <p:spPr>
          <a:xfrm>
            <a:off x="661988" y="1196975"/>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比较运算</a:t>
            </a:r>
            <a:endParaRPr lang="ja-JP" altLang="en-US" b="1" smtClean="0">
              <a:latin typeface="宋体" panose="02010600030101010101" pitchFamily="2" charset="-122"/>
              <a:ea typeface="宋体" panose="02010600030101010101" pitchFamily="2" charset="-122"/>
            </a:endParaRPr>
          </a:p>
        </p:txBody>
      </p:sp>
      <p:sp>
        <p:nvSpPr>
          <p:cNvPr id="17413" name="Rectangle 5"/>
          <p:cNvSpPr>
            <a:spLocks noChangeArrowheads="1"/>
          </p:cNvSpPr>
          <p:nvPr/>
        </p:nvSpPr>
        <p:spPr bwMode="auto">
          <a:xfrm>
            <a:off x="2719388" y="2660650"/>
            <a:ext cx="1001712"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17414"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8350" y="3189288"/>
            <a:ext cx="70008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1188" y="1125538"/>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其它比较运算</a:t>
            </a:r>
            <a:endParaRPr lang="ja-JP" altLang="en-US" b="1" smtClean="0">
              <a:latin typeface="宋体" panose="02010600030101010101" pitchFamily="2" charset="-122"/>
              <a:ea typeface="宋体" panose="02010600030101010101" pitchFamily="2" charset="-122"/>
            </a:endParaRPr>
          </a:p>
        </p:txBody>
      </p:sp>
      <p:sp>
        <p:nvSpPr>
          <p:cNvPr id="18435" name="Rectangle 3"/>
          <p:cNvSpPr>
            <a:spLocks noChangeArrowheads="1"/>
          </p:cNvSpPr>
          <p:nvPr/>
        </p:nvSpPr>
        <p:spPr bwMode="blackWhite">
          <a:xfrm>
            <a:off x="1490663" y="2182813"/>
            <a:ext cx="1673225" cy="2759075"/>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800" b="1" dirty="0">
                <a:solidFill>
                  <a:srgbClr val="000000"/>
                </a:solidFill>
                <a:latin typeface="Arial" panose="020B0604020202020204" pitchFamily="34" charset="0"/>
                <a:ea typeface="宋体" panose="02010600030101010101" pitchFamily="2" charset="-122"/>
              </a:rPr>
              <a:t>操作符</a:t>
            </a:r>
            <a:endParaRPr lang="zh-CN" altLang="en-US" sz="1800" b="1" dirty="0">
              <a:solidFill>
                <a:srgbClr val="000000"/>
              </a:solidFill>
              <a:latin typeface="Arial" panose="020B0604020202020204" pitchFamily="34" charset="0"/>
              <a:ea typeface="宋体" panose="02010600030101010101" pitchFamily="2" charset="-122"/>
            </a:endParaRPr>
          </a:p>
          <a:p>
            <a:pPr>
              <a:lnSpc>
                <a:spcPct val="120000"/>
              </a:lnSpc>
              <a:spcBef>
                <a:spcPct val="60000"/>
              </a:spcBef>
              <a:buFontTx/>
              <a:buNone/>
            </a:pPr>
            <a:r>
              <a:rPr lang="en-US" altLang="ja-JP" sz="1800" b="1" dirty="0">
                <a:solidFill>
                  <a:srgbClr val="FF0000"/>
                </a:solidFill>
                <a:latin typeface="Courier New" panose="02070309020205020404" pitchFamily="49" charset="0"/>
                <a:ea typeface="MS PGothic" panose="020B0600070205080204" pitchFamily="34" charset="-128"/>
              </a:rPr>
              <a:t>BETWEEN</a:t>
            </a:r>
            <a:br>
              <a:rPr lang="en-US" altLang="ja-JP" sz="1800" b="1" dirty="0">
                <a:solidFill>
                  <a:srgbClr val="FF0000"/>
                </a:solidFill>
                <a:latin typeface="Courier New" panose="02070309020205020404" pitchFamily="49" charset="0"/>
                <a:ea typeface="MS PGothic" panose="020B0600070205080204" pitchFamily="34" charset="-128"/>
              </a:rPr>
            </a:br>
            <a:r>
              <a:rPr lang="en-US" altLang="ja-JP" sz="1800" b="1" dirty="0">
                <a:solidFill>
                  <a:srgbClr val="FF0000"/>
                </a:solidFill>
                <a:latin typeface="Courier New" panose="02070309020205020404" pitchFamily="49" charset="0"/>
                <a:ea typeface="MS PGothic" panose="020B0600070205080204" pitchFamily="34" charset="-128"/>
              </a:rPr>
              <a:t>...AND...</a:t>
            </a:r>
            <a:endParaRPr lang="en-US" altLang="ja-JP" sz="1800" b="1" dirty="0">
              <a:solidFill>
                <a:srgbClr val="FF0000"/>
              </a:solidFill>
              <a:latin typeface="Courier New" panose="02070309020205020404" pitchFamily="49" charset="0"/>
              <a:ea typeface="MS PGothic" panose="020B0600070205080204" pitchFamily="34" charset="-128"/>
            </a:endParaRPr>
          </a:p>
          <a:p>
            <a:pPr>
              <a:lnSpc>
                <a:spcPct val="120000"/>
              </a:lnSpc>
              <a:spcBef>
                <a:spcPct val="60000"/>
              </a:spcBef>
              <a:buFontTx/>
              <a:buNone/>
            </a:pPr>
            <a:r>
              <a:rPr lang="en-US" altLang="ja-JP" sz="1800" b="1" dirty="0">
                <a:solidFill>
                  <a:srgbClr val="FF0000"/>
                </a:solidFill>
                <a:latin typeface="Courier New" panose="02070309020205020404" pitchFamily="49" charset="0"/>
                <a:ea typeface="MS PGothic" panose="020B0600070205080204" pitchFamily="34" charset="-128"/>
              </a:rPr>
              <a:t>IN(set)</a:t>
            </a:r>
            <a:endParaRPr lang="en-US" altLang="ja-JP" sz="1800" b="1" dirty="0">
              <a:solidFill>
                <a:srgbClr val="FF0000"/>
              </a:solidFill>
              <a:latin typeface="Courier New" panose="02070309020205020404" pitchFamily="49" charset="0"/>
              <a:ea typeface="MS PGothic" panose="020B0600070205080204" pitchFamily="34" charset="-128"/>
            </a:endParaRPr>
          </a:p>
          <a:p>
            <a:pPr>
              <a:lnSpc>
                <a:spcPct val="120000"/>
              </a:lnSpc>
              <a:spcBef>
                <a:spcPct val="60000"/>
              </a:spcBef>
              <a:buFontTx/>
              <a:buNone/>
            </a:pPr>
            <a:r>
              <a:rPr lang="en-US" altLang="ja-JP" sz="1800" b="1" dirty="0">
                <a:solidFill>
                  <a:srgbClr val="FF0000"/>
                </a:solidFill>
                <a:latin typeface="Courier New" panose="02070309020205020404" pitchFamily="49" charset="0"/>
                <a:ea typeface="MS PGothic" panose="020B0600070205080204" pitchFamily="34" charset="-128"/>
              </a:rPr>
              <a:t>LIKE</a:t>
            </a:r>
            <a:endParaRPr lang="en-US" altLang="ja-JP" sz="1800" b="1" dirty="0">
              <a:solidFill>
                <a:srgbClr val="FF0000"/>
              </a:solidFill>
              <a:latin typeface="Courier New" panose="02070309020205020404" pitchFamily="49" charset="0"/>
              <a:ea typeface="MS PGothic" panose="020B0600070205080204" pitchFamily="34" charset="-128"/>
            </a:endParaRPr>
          </a:p>
          <a:p>
            <a:pPr>
              <a:lnSpc>
                <a:spcPct val="120000"/>
              </a:lnSpc>
              <a:spcBef>
                <a:spcPct val="60000"/>
              </a:spcBef>
              <a:buFontTx/>
              <a:buNone/>
            </a:pPr>
            <a:r>
              <a:rPr lang="en-US" altLang="ja-JP" sz="1800" b="1" dirty="0">
                <a:solidFill>
                  <a:srgbClr val="FF0000"/>
                </a:solidFill>
                <a:latin typeface="Courier New" panose="02070309020205020404" pitchFamily="49" charset="0"/>
                <a:ea typeface="MS PGothic" panose="020B0600070205080204" pitchFamily="34" charset="-128"/>
              </a:rPr>
              <a:t>IS NULL</a:t>
            </a:r>
            <a:endParaRPr lang="en-US" altLang="ja-JP" sz="1800" b="1" dirty="0">
              <a:solidFill>
                <a:srgbClr val="FF0000"/>
              </a:solidFill>
              <a:latin typeface="Courier New" panose="02070309020205020404" pitchFamily="49" charset="0"/>
              <a:ea typeface="MS PGothic" panose="020B0600070205080204" pitchFamily="34" charset="-128"/>
            </a:endParaRPr>
          </a:p>
        </p:txBody>
      </p:sp>
      <p:sp>
        <p:nvSpPr>
          <p:cNvPr id="18436" name="Rectangle 4"/>
          <p:cNvSpPr>
            <a:spLocks noChangeArrowheads="1"/>
          </p:cNvSpPr>
          <p:nvPr/>
        </p:nvSpPr>
        <p:spPr bwMode="blackWhite">
          <a:xfrm>
            <a:off x="3146425" y="2182813"/>
            <a:ext cx="4090988" cy="2759075"/>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800" b="1" dirty="0">
                <a:solidFill>
                  <a:srgbClr val="000000"/>
                </a:solidFill>
                <a:latin typeface="Arial" panose="020B0604020202020204" pitchFamily="34" charset="0"/>
                <a:ea typeface="宋体" panose="02010600030101010101" pitchFamily="2" charset="-122"/>
              </a:rPr>
              <a:t>含义</a:t>
            </a:r>
            <a:endParaRPr lang="zh-CN" altLang="en-US" sz="1800" b="1" dirty="0">
              <a:solidFill>
                <a:srgbClr val="000000"/>
              </a:solidFill>
              <a:latin typeface="Arial" panose="020B0604020202020204" pitchFamily="34" charset="0"/>
              <a:ea typeface="宋体" panose="02010600030101010101" pitchFamily="2" charset="-122"/>
            </a:endParaRPr>
          </a:p>
          <a:p>
            <a:pPr>
              <a:lnSpc>
                <a:spcPct val="120000"/>
              </a:lnSpc>
              <a:spcBef>
                <a:spcPct val="60000"/>
              </a:spcBef>
              <a:buFontTx/>
              <a:buNone/>
            </a:pPr>
            <a:r>
              <a:rPr lang="zh-CN" altLang="en-US" sz="1800" b="1" dirty="0">
                <a:solidFill>
                  <a:srgbClr val="000000"/>
                </a:solidFill>
                <a:latin typeface="Arial" panose="020B0604020202020204" pitchFamily="34" charset="0"/>
                <a:ea typeface="宋体" panose="02010600030101010101" pitchFamily="2" charset="-122"/>
              </a:rPr>
              <a:t>在两个值之间</a:t>
            </a:r>
            <a:r>
              <a:rPr lang="ja-JP" altLang="en-US" sz="1800" b="1" dirty="0">
                <a:solidFill>
                  <a:srgbClr val="000000"/>
                </a:solidFill>
                <a:latin typeface="Arial" panose="020B0604020202020204" pitchFamily="34" charset="0"/>
                <a:ea typeface="MS PGothic" panose="020B0600070205080204" pitchFamily="34" charset="-128"/>
              </a:rPr>
              <a:t> </a:t>
            </a:r>
            <a:r>
              <a:rPr lang="en-US" altLang="zh-CN" sz="1800" b="1" dirty="0">
                <a:solidFill>
                  <a:srgbClr val="000000"/>
                </a:solidFill>
                <a:latin typeface="Arial" panose="020B0604020202020204" pitchFamily="34" charset="0"/>
                <a:ea typeface="MS PGothic" panose="020B0600070205080204" pitchFamily="34" charset="-128"/>
              </a:rPr>
              <a:t>(</a:t>
            </a:r>
            <a:r>
              <a:rPr lang="zh-CN" altLang="en-US" sz="1800" b="1" dirty="0">
                <a:solidFill>
                  <a:srgbClr val="FF0000"/>
                </a:solidFill>
                <a:latin typeface="Arial" panose="020B0604020202020204" pitchFamily="34" charset="0"/>
                <a:ea typeface="宋体" panose="02010600030101010101" pitchFamily="2" charset="-122"/>
              </a:rPr>
              <a:t>包含边界</a:t>
            </a:r>
            <a:r>
              <a:rPr lang="en-US" altLang="zh-CN" sz="1800" b="1" dirty="0">
                <a:solidFill>
                  <a:srgbClr val="000000"/>
                </a:solidFill>
                <a:latin typeface="Arial" panose="020B0604020202020204" pitchFamily="34" charset="0"/>
                <a:ea typeface="MS PGothic" panose="020B0600070205080204" pitchFamily="34" charset="-128"/>
              </a:rPr>
              <a:t>)</a:t>
            </a:r>
            <a:r>
              <a:rPr lang="en-US" altLang="ja-JP" sz="1800" b="1" dirty="0">
                <a:solidFill>
                  <a:srgbClr val="000000"/>
                </a:solidFill>
                <a:latin typeface="Arial" panose="020B0604020202020204" pitchFamily="34" charset="0"/>
                <a:ea typeface="MS PGothic" panose="020B0600070205080204" pitchFamily="34" charset="-128"/>
              </a:rPr>
              <a:t>	</a:t>
            </a:r>
            <a:br>
              <a:rPr lang="en-US" altLang="ja-JP" sz="1800" b="1" dirty="0">
                <a:solidFill>
                  <a:srgbClr val="000000"/>
                </a:solidFill>
                <a:latin typeface="Arial" panose="020B0604020202020204" pitchFamily="34" charset="0"/>
                <a:ea typeface="MS PGothic" panose="020B0600070205080204" pitchFamily="34" charset="-128"/>
              </a:rPr>
            </a:br>
            <a:endParaRPr lang="en-US" altLang="ja-JP" sz="1800" b="1" dirty="0">
              <a:solidFill>
                <a:srgbClr val="000000"/>
              </a:solidFill>
              <a:latin typeface="Arial" panose="020B0604020202020204" pitchFamily="34" charset="0"/>
              <a:ea typeface="MS PGothic" panose="020B0600070205080204" pitchFamily="34" charset="-128"/>
            </a:endParaRPr>
          </a:p>
          <a:p>
            <a:pPr>
              <a:lnSpc>
                <a:spcPct val="120000"/>
              </a:lnSpc>
              <a:spcBef>
                <a:spcPct val="60000"/>
              </a:spcBef>
              <a:buFontTx/>
              <a:buNone/>
            </a:pPr>
            <a:r>
              <a:rPr lang="zh-CN" altLang="en-US" sz="1800" b="1" dirty="0">
                <a:solidFill>
                  <a:srgbClr val="000000"/>
                </a:solidFill>
                <a:latin typeface="Arial" panose="020B0604020202020204" pitchFamily="34" charset="0"/>
                <a:ea typeface="宋体" panose="02010600030101010101" pitchFamily="2" charset="-122"/>
              </a:rPr>
              <a:t>等于值列表中的一个</a:t>
            </a:r>
            <a:r>
              <a:rPr lang="ja-JP" altLang="en-US" sz="1800" b="1" dirty="0">
                <a:solidFill>
                  <a:srgbClr val="000000"/>
                </a:solidFill>
                <a:latin typeface="Arial" panose="020B0604020202020204" pitchFamily="34" charset="0"/>
                <a:ea typeface="MS PGothic" panose="020B0600070205080204" pitchFamily="34" charset="-128"/>
              </a:rPr>
              <a:t> </a:t>
            </a:r>
            <a:endParaRPr lang="ja-JP" altLang="en-US" sz="1800" b="1" dirty="0">
              <a:solidFill>
                <a:srgbClr val="000000"/>
              </a:solidFill>
              <a:latin typeface="Arial" panose="020B0604020202020204" pitchFamily="34" charset="0"/>
              <a:ea typeface="MS PGothic" panose="020B0600070205080204" pitchFamily="34" charset="-128"/>
            </a:endParaRPr>
          </a:p>
          <a:p>
            <a:pPr>
              <a:lnSpc>
                <a:spcPct val="120000"/>
              </a:lnSpc>
              <a:spcBef>
                <a:spcPct val="60000"/>
              </a:spcBef>
              <a:buFontTx/>
              <a:buNone/>
            </a:pPr>
            <a:r>
              <a:rPr lang="zh-CN" altLang="en-US" sz="1800" b="1" dirty="0">
                <a:solidFill>
                  <a:srgbClr val="000000"/>
                </a:solidFill>
                <a:latin typeface="Arial" panose="020B0604020202020204" pitchFamily="34" charset="0"/>
                <a:ea typeface="宋体" panose="02010600030101010101" pitchFamily="2" charset="-122"/>
              </a:rPr>
              <a:t>模糊查询 </a:t>
            </a:r>
            <a:endParaRPr lang="ja-JP" altLang="en-US" sz="1800" b="1" dirty="0">
              <a:solidFill>
                <a:srgbClr val="000000"/>
              </a:solidFill>
              <a:latin typeface="Arial" panose="020B0604020202020204" pitchFamily="34" charset="0"/>
              <a:ea typeface="宋体" panose="02010600030101010101" pitchFamily="2" charset="-122"/>
            </a:endParaRPr>
          </a:p>
          <a:p>
            <a:pPr>
              <a:lnSpc>
                <a:spcPct val="120000"/>
              </a:lnSpc>
              <a:spcBef>
                <a:spcPct val="60000"/>
              </a:spcBef>
              <a:buFontTx/>
              <a:buNone/>
            </a:pPr>
            <a:r>
              <a:rPr lang="zh-CN" altLang="en-US" sz="1800" b="1" dirty="0">
                <a:solidFill>
                  <a:srgbClr val="000000"/>
                </a:solidFill>
                <a:latin typeface="Arial" panose="020B0604020202020204" pitchFamily="34" charset="0"/>
                <a:ea typeface="宋体" panose="02010600030101010101" pitchFamily="2" charset="-122"/>
              </a:rPr>
              <a:t>空值</a:t>
            </a:r>
            <a:endParaRPr lang="zh-CN" altLang="en-US" sz="1800" b="1" dirty="0">
              <a:solidFill>
                <a:srgbClr val="000000"/>
              </a:solidFill>
              <a:latin typeface="Arial" panose="020B0604020202020204" pitchFamily="34" charset="0"/>
              <a:ea typeface="宋体" panose="02010600030101010101" pitchFamily="2" charset="-122"/>
            </a:endParaRPr>
          </a:p>
        </p:txBody>
      </p:sp>
      <p:sp>
        <p:nvSpPr>
          <p:cNvPr id="18437" name="Line 5"/>
          <p:cNvSpPr>
            <a:spLocks noChangeShapeType="1"/>
          </p:cNvSpPr>
          <p:nvPr/>
        </p:nvSpPr>
        <p:spPr bwMode="auto">
          <a:xfrm>
            <a:off x="1493838" y="2668588"/>
            <a:ext cx="5735637" cy="79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38" name="Line 6"/>
          <p:cNvSpPr>
            <a:spLocks noChangeShapeType="1"/>
          </p:cNvSpPr>
          <p:nvPr/>
        </p:nvSpPr>
        <p:spPr bwMode="auto">
          <a:xfrm>
            <a:off x="1493838" y="3463925"/>
            <a:ext cx="57435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39" name="Line 7"/>
          <p:cNvSpPr>
            <a:spLocks noChangeShapeType="1"/>
          </p:cNvSpPr>
          <p:nvPr/>
        </p:nvSpPr>
        <p:spPr bwMode="auto">
          <a:xfrm>
            <a:off x="1490663" y="3963988"/>
            <a:ext cx="57467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440" name="Line 8"/>
          <p:cNvSpPr>
            <a:spLocks noChangeShapeType="1"/>
          </p:cNvSpPr>
          <p:nvPr/>
        </p:nvSpPr>
        <p:spPr bwMode="auto">
          <a:xfrm>
            <a:off x="1490663" y="4457700"/>
            <a:ext cx="57467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833438" y="2649538"/>
            <a:ext cx="6992937" cy="915987"/>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11267" name="Rectangle 3"/>
          <p:cNvSpPr>
            <a:spLocks noGrp="1" noChangeArrowheads="1"/>
          </p:cNvSpPr>
          <p:nvPr>
            <p:ph type="title"/>
          </p:nvPr>
        </p:nvSpPr>
        <p:spPr>
          <a:xfrm>
            <a:off x="695325" y="1219200"/>
            <a:ext cx="7696200" cy="1439863"/>
          </a:xfrm>
        </p:spPr>
        <p:txBody>
          <a:bodyPr lIns="92075" tIns="46038" rIns="92075" bIns="46038" anchor="t"/>
          <a:lstStyle/>
          <a:p>
            <a:pPr>
              <a:defRPr/>
            </a:pPr>
            <a:r>
              <a:rPr lang="en-US" altLang="ja-JP" b="1" dirty="0" smtClean="0">
                <a:latin typeface="+mn-lt"/>
                <a:ea typeface="MS PGothic" panose="020B0600070205080204" pitchFamily="34" charset="-128"/>
              </a:rPr>
              <a:t>BETWEEN</a:t>
            </a:r>
            <a:endParaRPr lang="en-US" altLang="ja-JP" b="1" dirty="0" smtClean="0">
              <a:latin typeface="+mn-lt"/>
              <a:ea typeface="MS PGothic" panose="020B0600070205080204" pitchFamily="34" charset="-128"/>
            </a:endParaRPr>
          </a:p>
        </p:txBody>
      </p:sp>
      <p:sp>
        <p:nvSpPr>
          <p:cNvPr id="19460" name="Rectangle 4"/>
          <p:cNvSpPr>
            <a:spLocks noGrp="1" noChangeArrowheads="1"/>
          </p:cNvSpPr>
          <p:nvPr>
            <p:ph type="body" idx="1"/>
          </p:nvPr>
        </p:nvSpPr>
        <p:spPr>
          <a:xfrm>
            <a:off x="661988" y="1949450"/>
            <a:ext cx="7561262" cy="508000"/>
          </a:xfrm>
          <a:noFill/>
        </p:spPr>
        <p:txBody>
          <a:bodyPr lIns="92075" tIns="46038" rIns="92075" bIns="46038">
            <a:spAutoFit/>
          </a:bodyPr>
          <a:lstStyle/>
          <a:p>
            <a:pPr marL="0" indent="0" defTabSz="346075">
              <a:buFont typeface="Wingdings" panose="05000000000000000000" pitchFamily="2" charset="2"/>
              <a:buNone/>
              <a:tabLst>
                <a:tab pos="571500" algn="l"/>
              </a:tabLst>
            </a:pPr>
            <a:r>
              <a:rPr lang="zh-CN" altLang="en-US" sz="2700" smtClean="0">
                <a:latin typeface="宋体" panose="02010600030101010101" pitchFamily="2" charset="-122"/>
                <a:ea typeface="宋体" panose="02010600030101010101" pitchFamily="2" charset="-122"/>
              </a:rPr>
              <a:t>使用</a:t>
            </a:r>
            <a:r>
              <a:rPr lang="ja-JP" altLang="en-US" sz="2700" smtClean="0">
                <a:latin typeface="宋体" panose="02010600030101010101" pitchFamily="2" charset="-122"/>
                <a:ea typeface="宋体" panose="02010600030101010101" pitchFamily="2" charset="-122"/>
              </a:rPr>
              <a:t> </a:t>
            </a:r>
            <a:r>
              <a:rPr lang="en-US" altLang="ja-JP" sz="2700" smtClean="0">
                <a:latin typeface="宋体" panose="02010600030101010101" pitchFamily="2" charset="-122"/>
                <a:ea typeface="宋体" panose="02010600030101010101" pitchFamily="2" charset="-122"/>
              </a:rPr>
              <a:t>BETWEEN </a:t>
            </a:r>
            <a:r>
              <a:rPr lang="zh-CN" altLang="en-US" sz="2700" smtClean="0">
                <a:latin typeface="宋体" panose="02010600030101010101" pitchFamily="2" charset="-122"/>
                <a:ea typeface="宋体" panose="02010600030101010101" pitchFamily="2" charset="-122"/>
              </a:rPr>
              <a:t>运算来显示在一个区间内的值</a:t>
            </a:r>
            <a:endParaRPr lang="en-US" altLang="ja-JP" sz="2700" smtClean="0">
              <a:latin typeface="宋体" panose="02010600030101010101" pitchFamily="2" charset="-122"/>
              <a:ea typeface="宋体" panose="02010600030101010101" pitchFamily="2" charset="-122"/>
            </a:endParaRPr>
          </a:p>
        </p:txBody>
      </p:sp>
      <p:sp>
        <p:nvSpPr>
          <p:cNvPr id="19461" name="Rectangle 5"/>
          <p:cNvSpPr>
            <a:spLocks noChangeArrowheads="1"/>
          </p:cNvSpPr>
          <p:nvPr/>
        </p:nvSpPr>
        <p:spPr bwMode="blackWhite">
          <a:xfrm>
            <a:off x="827088" y="2636838"/>
            <a:ext cx="7291387"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latin typeface="Courier New" panose="02070309020205020404" pitchFamily="49" charset="0"/>
                <a:ea typeface="MS PGothic" panose="020B0600070205080204" pitchFamily="34" charset="-128"/>
              </a:rPr>
              <a:t>SELECT last_name, salary</a:t>
            </a:r>
            <a:endParaRPr lang="en-US" altLang="ja-JP" sz="1800" b="1">
              <a:latin typeface="Courier New" panose="02070309020205020404" pitchFamily="49" charset="0"/>
              <a:ea typeface="MS PGothic" panose="020B0600070205080204" pitchFamily="34" charset="-128"/>
            </a:endParaRPr>
          </a:p>
          <a:p>
            <a:pPr>
              <a:spcBef>
                <a:spcPct val="0"/>
              </a:spcBef>
              <a:buFontTx/>
              <a:buNone/>
            </a:pPr>
            <a:r>
              <a:rPr lang="en-US" altLang="ja-JP" sz="1800" b="1">
                <a:latin typeface="Courier New" panose="02070309020205020404" pitchFamily="49" charset="0"/>
                <a:ea typeface="MS PGothic" panose="020B0600070205080204" pitchFamily="34" charset="-128"/>
              </a:rPr>
              <a:t>FROM   employees</a:t>
            </a:r>
            <a:endParaRPr lang="en-US" altLang="ja-JP" sz="1800" b="1">
              <a:latin typeface="Courier New" panose="02070309020205020404" pitchFamily="49" charset="0"/>
              <a:ea typeface="MS PGothic" panose="020B0600070205080204" pitchFamily="34" charset="-128"/>
            </a:endParaRPr>
          </a:p>
          <a:p>
            <a:pPr>
              <a:spcBef>
                <a:spcPct val="0"/>
              </a:spcBef>
              <a:buFontTx/>
              <a:buNone/>
            </a:pPr>
            <a:r>
              <a:rPr lang="en-US" altLang="ja-JP" sz="1800" b="1">
                <a:latin typeface="Courier New" panose="02070309020205020404" pitchFamily="49" charset="0"/>
                <a:ea typeface="MS PGothic" panose="020B0600070205080204" pitchFamily="34" charset="-128"/>
              </a:rPr>
              <a:t>WHERE  salary BETWEEN 2500 AND 3500;</a:t>
            </a:r>
            <a:endParaRPr lang="en-US" altLang="ja-JP" sz="1800" b="1">
              <a:latin typeface="Courier New" panose="02070309020205020404" pitchFamily="49" charset="0"/>
              <a:ea typeface="MS PGothic" panose="020B0600070205080204" pitchFamily="34" charset="-128"/>
            </a:endParaRPr>
          </a:p>
        </p:txBody>
      </p:sp>
      <p:sp>
        <p:nvSpPr>
          <p:cNvPr id="19462" name="Rectangle 6"/>
          <p:cNvSpPr>
            <a:spLocks noChangeArrowheads="1"/>
          </p:cNvSpPr>
          <p:nvPr/>
        </p:nvSpPr>
        <p:spPr bwMode="auto">
          <a:xfrm>
            <a:off x="3416300" y="3989388"/>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60000"/>
              </a:spcBef>
              <a:buFontTx/>
              <a:buNone/>
            </a:pPr>
            <a:r>
              <a:rPr lang="en-US" altLang="ja-JP" sz="1800" b="1">
                <a:latin typeface="Arial" panose="020B0604020202020204" pitchFamily="34" charset="0"/>
                <a:ea typeface="MS PGothic" panose="020B0600070205080204" pitchFamily="34" charset="-128"/>
              </a:rPr>
              <a:t>Lower limit</a:t>
            </a:r>
            <a:endParaRPr lang="en-US" altLang="ja-JP" sz="1800" b="1">
              <a:latin typeface="Arial" panose="020B0604020202020204" pitchFamily="34" charset="0"/>
              <a:ea typeface="MS PGothic" panose="020B0600070205080204" pitchFamily="34" charset="-128"/>
            </a:endParaRPr>
          </a:p>
        </p:txBody>
      </p:sp>
      <p:sp>
        <p:nvSpPr>
          <p:cNvPr id="19463" name="Line 7"/>
          <p:cNvSpPr>
            <a:spLocks noChangeShapeType="1"/>
          </p:cNvSpPr>
          <p:nvPr/>
        </p:nvSpPr>
        <p:spPr bwMode="auto">
          <a:xfrm flipH="1">
            <a:off x="4149725" y="3570288"/>
            <a:ext cx="4763" cy="341312"/>
          </a:xfrm>
          <a:prstGeom prst="line">
            <a:avLst/>
          </a:prstGeom>
          <a:noFill/>
          <a:ln w="25400">
            <a:solidFill>
              <a:srgbClr val="FF0033"/>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64" name="Rectangle 8"/>
          <p:cNvSpPr>
            <a:spLocks noChangeArrowheads="1"/>
          </p:cNvSpPr>
          <p:nvPr/>
        </p:nvSpPr>
        <p:spPr bwMode="auto">
          <a:xfrm>
            <a:off x="4946650" y="3989388"/>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60000"/>
              </a:spcBef>
              <a:buFontTx/>
              <a:buNone/>
            </a:pPr>
            <a:r>
              <a:rPr lang="en-US" altLang="ja-JP" sz="1800" b="1">
                <a:latin typeface="Arial" panose="020B0604020202020204" pitchFamily="34" charset="0"/>
                <a:ea typeface="MS PGothic" panose="020B0600070205080204" pitchFamily="34" charset="-128"/>
              </a:rPr>
              <a:t>Upper limit</a:t>
            </a:r>
            <a:endParaRPr lang="en-US" altLang="ja-JP" sz="1800" b="1">
              <a:latin typeface="Arial" panose="020B0604020202020204" pitchFamily="34" charset="0"/>
              <a:ea typeface="MS PGothic" panose="020B0600070205080204" pitchFamily="34" charset="-128"/>
            </a:endParaRPr>
          </a:p>
        </p:txBody>
      </p:sp>
      <p:sp>
        <p:nvSpPr>
          <p:cNvPr id="19465" name="Line 9"/>
          <p:cNvSpPr>
            <a:spLocks noChangeShapeType="1"/>
          </p:cNvSpPr>
          <p:nvPr/>
        </p:nvSpPr>
        <p:spPr bwMode="auto">
          <a:xfrm flipH="1">
            <a:off x="5373688" y="3570288"/>
            <a:ext cx="4762" cy="341312"/>
          </a:xfrm>
          <a:prstGeom prst="line">
            <a:avLst/>
          </a:prstGeom>
          <a:noFill/>
          <a:ln w="25400">
            <a:solidFill>
              <a:srgbClr val="FF0033"/>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466" name="Rectangle 10"/>
          <p:cNvSpPr>
            <a:spLocks noChangeArrowheads="1"/>
          </p:cNvSpPr>
          <p:nvPr/>
        </p:nvSpPr>
        <p:spPr bwMode="auto">
          <a:xfrm>
            <a:off x="2787650" y="3225800"/>
            <a:ext cx="2913063"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solidFill>
                <a:srgbClr val="FF0000"/>
              </a:solidFill>
              <a:latin typeface="Arial" panose="020B0604020202020204" pitchFamily="34" charset="0"/>
              <a:ea typeface="宋体" panose="02010600030101010101" pitchFamily="2" charset="-122"/>
            </a:endParaRPr>
          </a:p>
        </p:txBody>
      </p:sp>
      <p:pic>
        <p:nvPicPr>
          <p:cNvPr id="19467"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3438" y="4371975"/>
            <a:ext cx="69913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blackWhite">
          <a:xfrm>
            <a:off x="854075" y="2501900"/>
            <a:ext cx="6945313" cy="91598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20483" name="Rectangle 3"/>
          <p:cNvSpPr>
            <a:spLocks noChangeArrowheads="1"/>
          </p:cNvSpPr>
          <p:nvPr/>
        </p:nvSpPr>
        <p:spPr bwMode="blackWhite">
          <a:xfrm>
            <a:off x="827088" y="2489200"/>
            <a:ext cx="73152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employee_id, last_name, salary, manager_id</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employees</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WHERE  manager_id IN (100, 101, 201);</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12292" name="Rectangle 4"/>
          <p:cNvSpPr>
            <a:spLocks noGrp="1" noChangeArrowheads="1"/>
          </p:cNvSpPr>
          <p:nvPr>
            <p:ph type="title"/>
          </p:nvPr>
        </p:nvSpPr>
        <p:spPr>
          <a:xfrm>
            <a:off x="673100" y="1268413"/>
            <a:ext cx="7696200" cy="1439862"/>
          </a:xfrm>
        </p:spPr>
        <p:txBody>
          <a:bodyPr lIns="92075" tIns="46038" rIns="92075" bIns="46038" anchor="t"/>
          <a:lstStyle/>
          <a:p>
            <a:pPr>
              <a:defRPr/>
            </a:pPr>
            <a:r>
              <a:rPr lang="en-US" altLang="ja-JP" b="1" dirty="0" smtClean="0">
                <a:latin typeface="+mn-lt"/>
                <a:ea typeface="MS PGothic" panose="020B0600070205080204" pitchFamily="34" charset="-128"/>
              </a:rPr>
              <a:t>IN</a:t>
            </a:r>
            <a:endParaRPr lang="en-US" altLang="ja-JP" b="1" dirty="0" smtClean="0">
              <a:latin typeface="+mn-lt"/>
              <a:ea typeface="MS PGothic" panose="020B0600070205080204" pitchFamily="34" charset="-128"/>
            </a:endParaRPr>
          </a:p>
        </p:txBody>
      </p:sp>
      <p:sp>
        <p:nvSpPr>
          <p:cNvPr id="20485" name="Rectangle 5"/>
          <p:cNvSpPr>
            <a:spLocks noGrp="1" noChangeArrowheads="1"/>
          </p:cNvSpPr>
          <p:nvPr>
            <p:ph type="body" idx="1"/>
          </p:nvPr>
        </p:nvSpPr>
        <p:spPr>
          <a:xfrm>
            <a:off x="711200" y="1979613"/>
            <a:ext cx="7385050" cy="363537"/>
          </a:xfrm>
          <a:noFill/>
        </p:spPr>
        <p:txBody>
          <a:bodyPr lIns="92075" tIns="46038" rIns="92075" bIns="46038">
            <a:spAutoFit/>
          </a:bodyPr>
          <a:lstStyle/>
          <a:p>
            <a:pPr>
              <a:lnSpc>
                <a:spcPct val="65000"/>
              </a:lnSpc>
              <a:buFont typeface="Wingdings" panose="05000000000000000000" pitchFamily="2" charset="2"/>
              <a:buNone/>
            </a:pPr>
            <a:r>
              <a:rPr lang="zh-CN" altLang="en-US" sz="2700" smtClean="0">
                <a:latin typeface="宋体" panose="02010600030101010101" pitchFamily="2" charset="-122"/>
                <a:ea typeface="宋体" panose="02010600030101010101" pitchFamily="2" charset="-122"/>
              </a:rPr>
              <a:t>使用</a:t>
            </a:r>
            <a:r>
              <a:rPr lang="ja-JP" altLang="en-US" sz="2700" smtClean="0">
                <a:latin typeface="宋体" panose="02010600030101010101" pitchFamily="2" charset="-122"/>
                <a:ea typeface="宋体" panose="02010600030101010101" pitchFamily="2" charset="-122"/>
              </a:rPr>
              <a:t> </a:t>
            </a:r>
            <a:r>
              <a:rPr lang="en-US" altLang="ja-JP" sz="2700" smtClean="0">
                <a:latin typeface="宋体" panose="02010600030101010101" pitchFamily="2" charset="-122"/>
                <a:ea typeface="宋体" panose="02010600030101010101" pitchFamily="2" charset="-122"/>
              </a:rPr>
              <a:t>IN</a:t>
            </a:r>
            <a:r>
              <a:rPr lang="zh-CN" altLang="en-US" sz="2700" smtClean="0">
                <a:latin typeface="宋体" panose="02010600030101010101" pitchFamily="2" charset="-122"/>
                <a:ea typeface="宋体" panose="02010600030101010101" pitchFamily="2" charset="-122"/>
              </a:rPr>
              <a:t>运算显示列表中的值。</a:t>
            </a:r>
            <a:endParaRPr lang="en-US" altLang="ja-JP" sz="2700" smtClean="0">
              <a:latin typeface="宋体" panose="02010600030101010101" pitchFamily="2" charset="-122"/>
              <a:ea typeface="宋体" panose="02010600030101010101" pitchFamily="2" charset="-122"/>
            </a:endParaRPr>
          </a:p>
        </p:txBody>
      </p:sp>
      <p:sp>
        <p:nvSpPr>
          <p:cNvPr id="20486" name="Rectangle 6"/>
          <p:cNvSpPr>
            <a:spLocks noChangeArrowheads="1"/>
          </p:cNvSpPr>
          <p:nvPr/>
        </p:nvSpPr>
        <p:spPr bwMode="auto">
          <a:xfrm>
            <a:off x="3302000" y="3074988"/>
            <a:ext cx="2497138"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204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4075" y="3603625"/>
            <a:ext cx="70008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0488"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075" y="5589588"/>
            <a:ext cx="69945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4213" y="1125538"/>
            <a:ext cx="7696200" cy="1439862"/>
          </a:xfrm>
        </p:spPr>
        <p:txBody>
          <a:bodyPr lIns="92075" tIns="46038" rIns="92075" bIns="46038" anchor="t"/>
          <a:lstStyle/>
          <a:p>
            <a:pPr>
              <a:defRPr/>
            </a:pPr>
            <a:r>
              <a:rPr lang="zh-CN" altLang="en-US" b="1" dirty="0" smtClean="0">
                <a:latin typeface="+mn-lt"/>
                <a:ea typeface="宋体" panose="02010600030101010101" pitchFamily="2" charset="-122"/>
              </a:rPr>
              <a:t>目  标</a:t>
            </a:r>
            <a:endParaRPr lang="ja-JP" altLang="en-US" b="1" dirty="0" smtClean="0">
              <a:latin typeface="+mn-lt"/>
              <a:ea typeface="宋体" panose="02010600030101010101" pitchFamily="2" charset="-122"/>
            </a:endParaRPr>
          </a:p>
        </p:txBody>
      </p:sp>
      <p:sp>
        <p:nvSpPr>
          <p:cNvPr id="3075" name="Rectangle 3"/>
          <p:cNvSpPr txBox="1">
            <a:spLocks noChangeArrowheads="1"/>
          </p:cNvSpPr>
          <p:nvPr/>
        </p:nvSpPr>
        <p:spPr bwMode="auto">
          <a:xfrm>
            <a:off x="758825" y="2205038"/>
            <a:ext cx="6337300"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 typeface="Wingdings" panose="05000000000000000000" pitchFamily="2" charset="2"/>
              <a:buNone/>
            </a:pPr>
            <a:r>
              <a:rPr lang="zh-CN" altLang="en-US" dirty="0">
                <a:ea typeface="宋体" panose="02010600030101010101" pitchFamily="2" charset="-122"/>
              </a:rPr>
              <a:t>通过本章学习，您将可以</a:t>
            </a:r>
            <a:r>
              <a:rPr lang="ja-JP" altLang="en-US" dirty="0">
                <a:ea typeface="宋体" panose="02010600030101010101" pitchFamily="2" charset="-122"/>
              </a:rPr>
              <a:t>:</a:t>
            </a:r>
            <a:endParaRPr lang="ja-JP" altLang="en-US" dirty="0">
              <a:ea typeface="宋体" panose="02010600030101010101" pitchFamily="2" charset="-122"/>
            </a:endParaRPr>
          </a:p>
          <a:p>
            <a:r>
              <a:rPr lang="zh-CN" altLang="en-US" dirty="0">
                <a:ea typeface="宋体" panose="02010600030101010101" pitchFamily="2" charset="-122"/>
              </a:rPr>
              <a:t>基本的</a:t>
            </a:r>
            <a:r>
              <a:rPr lang="en-US" altLang="zh-CN" dirty="0">
                <a:ea typeface="宋体" panose="02010600030101010101" pitchFamily="2" charset="-122"/>
              </a:rPr>
              <a:t>SELECT</a:t>
            </a:r>
            <a:r>
              <a:rPr lang="zh-CN" altLang="en-US" dirty="0">
                <a:ea typeface="宋体" panose="02010600030101010101" pitchFamily="2" charset="-122"/>
              </a:rPr>
              <a:t>语句   </a:t>
            </a:r>
            <a:endParaRPr lang="en-US" altLang="zh-CN" dirty="0">
              <a:ea typeface="宋体" panose="02010600030101010101" pitchFamily="2" charset="-122"/>
            </a:endParaRPr>
          </a:p>
          <a:p>
            <a:r>
              <a:rPr lang="zh-CN" altLang="en-US" dirty="0">
                <a:ea typeface="宋体" panose="02010600030101010101" pitchFamily="2" charset="-122"/>
              </a:rPr>
              <a:t>过滤和排序数据       </a:t>
            </a:r>
            <a:endParaRPr lang="en-US" altLang="zh-CN" dirty="0">
              <a:ea typeface="宋体" panose="02010600030101010101" pitchFamily="2" charset="-122"/>
            </a:endParaRPr>
          </a:p>
          <a:p>
            <a:r>
              <a:rPr lang="zh-CN" altLang="en-US" dirty="0">
                <a:ea typeface="宋体" panose="02010600030101010101" pitchFamily="2" charset="-122"/>
              </a:rPr>
              <a:t>多表查询</a:t>
            </a:r>
            <a:r>
              <a:rPr lang="en-US" altLang="zh-CN" dirty="0">
                <a:ea typeface="宋体" panose="02010600030101010101" pitchFamily="2" charset="-122"/>
              </a:rPr>
              <a:t>	</a:t>
            </a:r>
            <a:endParaRPr lang="en-US" altLang="zh-CN" dirty="0">
              <a:ea typeface="宋体" panose="02010600030101010101" pitchFamily="2" charset="-122"/>
            </a:endParaRPr>
          </a:p>
          <a:p>
            <a:r>
              <a:rPr lang="zh-CN" altLang="en-US" dirty="0">
                <a:ea typeface="宋体" panose="02010600030101010101" pitchFamily="2" charset="-122"/>
              </a:rPr>
              <a:t>单行函数</a:t>
            </a:r>
            <a:r>
              <a:rPr lang="en-US" altLang="zh-CN" dirty="0">
                <a:ea typeface="宋体" panose="02010600030101010101" pitchFamily="2" charset="-122"/>
              </a:rPr>
              <a:t>	        </a:t>
            </a:r>
            <a:endParaRPr lang="en-US" altLang="zh-CN" dirty="0">
              <a:ea typeface="宋体" panose="02010600030101010101" pitchFamily="2" charset="-122"/>
            </a:endParaRPr>
          </a:p>
          <a:p>
            <a:r>
              <a:rPr lang="zh-CN" altLang="en-US" dirty="0">
                <a:ea typeface="宋体" panose="02010600030101010101" pitchFamily="2" charset="-122"/>
              </a:rPr>
              <a:t>分组函数</a:t>
            </a:r>
            <a:r>
              <a:rPr lang="en-US" altLang="zh-CN" dirty="0">
                <a:ea typeface="宋体" panose="02010600030101010101" pitchFamily="2" charset="-122"/>
              </a:rPr>
              <a:t>		        </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827088" y="4005263"/>
            <a:ext cx="7278687" cy="915987"/>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13315" name="Rectangle 3"/>
          <p:cNvSpPr>
            <a:spLocks noGrp="1" noChangeArrowheads="1"/>
          </p:cNvSpPr>
          <p:nvPr>
            <p:ph type="title"/>
          </p:nvPr>
        </p:nvSpPr>
        <p:spPr>
          <a:xfrm>
            <a:off x="661988" y="1230313"/>
            <a:ext cx="7696200" cy="1439862"/>
          </a:xfrm>
        </p:spPr>
        <p:txBody>
          <a:bodyPr lIns="92075" tIns="46038" rIns="92075" bIns="46038" anchor="t"/>
          <a:lstStyle/>
          <a:p>
            <a:pPr>
              <a:defRPr/>
            </a:pPr>
            <a:r>
              <a:rPr lang="en-US" altLang="ja-JP" b="1" dirty="0" smtClean="0">
                <a:latin typeface="+mn-lt"/>
                <a:ea typeface="MS PGothic" panose="020B0600070205080204" pitchFamily="34" charset="-128"/>
              </a:rPr>
              <a:t>LIKE </a:t>
            </a:r>
            <a:endParaRPr lang="en-US" altLang="ja-JP" b="1" dirty="0" smtClean="0">
              <a:latin typeface="+mn-lt"/>
              <a:ea typeface="MS PGothic" panose="020B0600070205080204" pitchFamily="34" charset="-128"/>
            </a:endParaRPr>
          </a:p>
        </p:txBody>
      </p:sp>
      <p:sp>
        <p:nvSpPr>
          <p:cNvPr id="21508" name="Rectangle 4"/>
          <p:cNvSpPr>
            <a:spLocks noGrp="1" noChangeArrowheads="1"/>
          </p:cNvSpPr>
          <p:nvPr>
            <p:ph type="body" idx="1"/>
          </p:nvPr>
        </p:nvSpPr>
        <p:spPr>
          <a:xfrm>
            <a:off x="755650" y="1905000"/>
            <a:ext cx="7696200" cy="1819275"/>
          </a:xfrm>
          <a:noFill/>
        </p:spPr>
        <p:txBody>
          <a:bodyPr lIns="92075" tIns="46038" rIns="92075" bIns="46038">
            <a:spAutoFit/>
          </a:bodyPr>
          <a:lstStyle/>
          <a:p>
            <a:r>
              <a:rPr lang="zh-CN" altLang="en-US" sz="2700" smtClean="0">
                <a:latin typeface="宋体" panose="02010600030101010101" pitchFamily="2" charset="-122"/>
                <a:ea typeface="宋体" panose="02010600030101010101" pitchFamily="2" charset="-122"/>
              </a:rPr>
              <a:t>使用</a:t>
            </a:r>
            <a:r>
              <a:rPr lang="ja-JP" altLang="en-US" sz="2700" smtClean="0">
                <a:latin typeface="宋体" panose="02010600030101010101" pitchFamily="2" charset="-122"/>
                <a:ea typeface="宋体" panose="02010600030101010101" pitchFamily="2" charset="-122"/>
              </a:rPr>
              <a:t> </a:t>
            </a:r>
            <a:r>
              <a:rPr lang="en-US" altLang="ja-JP" sz="2700" smtClean="0">
                <a:latin typeface="宋体" panose="02010600030101010101" pitchFamily="2" charset="-122"/>
                <a:ea typeface="宋体" panose="02010600030101010101" pitchFamily="2" charset="-122"/>
              </a:rPr>
              <a:t>LIKE </a:t>
            </a:r>
            <a:r>
              <a:rPr lang="zh-CN" altLang="en-US" sz="2700" smtClean="0">
                <a:latin typeface="宋体" panose="02010600030101010101" pitchFamily="2" charset="-122"/>
                <a:ea typeface="宋体" panose="02010600030101010101" pitchFamily="2" charset="-122"/>
              </a:rPr>
              <a:t>运算选择类似的值</a:t>
            </a:r>
            <a:endParaRPr lang="ja-JP" altLang="en-US" sz="2700" smtClean="0">
              <a:latin typeface="宋体" panose="02010600030101010101" pitchFamily="2" charset="-122"/>
              <a:ea typeface="宋体" panose="02010600030101010101" pitchFamily="2" charset="-122"/>
            </a:endParaRPr>
          </a:p>
          <a:p>
            <a:r>
              <a:rPr lang="zh-CN" altLang="en-US" sz="2700" smtClean="0">
                <a:latin typeface="宋体" panose="02010600030101010101" pitchFamily="2" charset="-122"/>
                <a:ea typeface="宋体" panose="02010600030101010101" pitchFamily="2" charset="-122"/>
              </a:rPr>
              <a:t>选择条件可以包含字符或数字</a:t>
            </a:r>
            <a:r>
              <a:rPr lang="ja-JP" altLang="en-US" sz="2700" smtClean="0">
                <a:latin typeface="宋体" panose="02010600030101010101" pitchFamily="2" charset="-122"/>
                <a:ea typeface="宋体" panose="02010600030101010101" pitchFamily="2" charset="-122"/>
              </a:rPr>
              <a:t>:</a:t>
            </a:r>
            <a:endParaRPr lang="ja-JP" altLang="en-US" sz="2700" smtClean="0">
              <a:latin typeface="宋体" panose="02010600030101010101" pitchFamily="2" charset="-122"/>
              <a:ea typeface="宋体" panose="02010600030101010101" pitchFamily="2" charset="-122"/>
            </a:endParaRPr>
          </a:p>
          <a:p>
            <a:pPr lvl="1"/>
            <a:r>
              <a:rPr lang="en-US" altLang="ja-JP" sz="2200" b="1" smtClean="0">
                <a:solidFill>
                  <a:srgbClr val="FF0000"/>
                </a:solidFill>
                <a:latin typeface="宋体" panose="02010600030101010101" pitchFamily="2" charset="-122"/>
                <a:ea typeface="宋体" panose="02010600030101010101" pitchFamily="2" charset="-122"/>
              </a:rPr>
              <a:t>% </a:t>
            </a:r>
            <a:r>
              <a:rPr lang="zh-CN" altLang="en-US" sz="2200" b="1" smtClean="0">
                <a:solidFill>
                  <a:srgbClr val="FF0000"/>
                </a:solidFill>
                <a:latin typeface="宋体" panose="02010600030101010101" pitchFamily="2" charset="-122"/>
                <a:ea typeface="宋体" panose="02010600030101010101" pitchFamily="2" charset="-122"/>
              </a:rPr>
              <a:t>代表零个或多个字符</a:t>
            </a:r>
            <a:r>
              <a:rPr lang="en-US" altLang="zh-CN" sz="2200" b="1" smtClean="0">
                <a:solidFill>
                  <a:srgbClr val="FF0000"/>
                </a:solidFill>
                <a:latin typeface="宋体" panose="02010600030101010101" pitchFamily="2" charset="-122"/>
                <a:ea typeface="宋体" panose="02010600030101010101" pitchFamily="2" charset="-122"/>
              </a:rPr>
              <a:t>(</a:t>
            </a:r>
            <a:r>
              <a:rPr lang="zh-CN" altLang="en-US" sz="2200" b="1" smtClean="0">
                <a:solidFill>
                  <a:srgbClr val="FF0000"/>
                </a:solidFill>
                <a:latin typeface="宋体" panose="02010600030101010101" pitchFamily="2" charset="-122"/>
                <a:ea typeface="宋体" panose="02010600030101010101" pitchFamily="2" charset="-122"/>
              </a:rPr>
              <a:t>任意个字符</a:t>
            </a:r>
            <a:r>
              <a:rPr lang="en-US" altLang="zh-CN" sz="2200" b="1" smtClean="0">
                <a:solidFill>
                  <a:srgbClr val="FF0000"/>
                </a:solidFill>
                <a:latin typeface="宋体" panose="02010600030101010101" pitchFamily="2" charset="-122"/>
                <a:ea typeface="宋体" panose="02010600030101010101" pitchFamily="2" charset="-122"/>
              </a:rPr>
              <a:t>)</a:t>
            </a:r>
            <a:r>
              <a:rPr lang="zh-CN" altLang="en-US" sz="2200" smtClean="0">
                <a:latin typeface="宋体" panose="02010600030101010101" pitchFamily="2" charset="-122"/>
                <a:ea typeface="宋体" panose="02010600030101010101" pitchFamily="2" charset="-122"/>
              </a:rPr>
              <a:t>。</a:t>
            </a:r>
            <a:endParaRPr lang="ja-JP" altLang="en-US" sz="2200" smtClean="0">
              <a:latin typeface="宋体" panose="02010600030101010101" pitchFamily="2" charset="-122"/>
              <a:ea typeface="宋体" panose="02010600030101010101" pitchFamily="2" charset="-122"/>
            </a:endParaRPr>
          </a:p>
          <a:p>
            <a:pPr lvl="1"/>
            <a:r>
              <a:rPr lang="en-US" altLang="ja-JP" sz="2200" b="1" smtClean="0">
                <a:solidFill>
                  <a:srgbClr val="FF0000"/>
                </a:solidFill>
                <a:latin typeface="宋体" panose="02010600030101010101" pitchFamily="2" charset="-122"/>
                <a:ea typeface="宋体" panose="02010600030101010101" pitchFamily="2" charset="-122"/>
              </a:rPr>
              <a:t>_ </a:t>
            </a:r>
            <a:r>
              <a:rPr lang="zh-CN" altLang="en-US" sz="2200" b="1" smtClean="0">
                <a:solidFill>
                  <a:srgbClr val="FF0000"/>
                </a:solidFill>
                <a:latin typeface="宋体" panose="02010600030101010101" pitchFamily="2" charset="-122"/>
                <a:ea typeface="宋体" panose="02010600030101010101" pitchFamily="2" charset="-122"/>
              </a:rPr>
              <a:t>代表一个字符</a:t>
            </a:r>
            <a:r>
              <a:rPr lang="zh-CN" altLang="en-US" sz="2200" smtClean="0">
                <a:latin typeface="宋体" panose="02010600030101010101" pitchFamily="2" charset="-122"/>
                <a:ea typeface="宋体" panose="02010600030101010101" pitchFamily="2" charset="-122"/>
              </a:rPr>
              <a:t>。</a:t>
            </a:r>
            <a:endParaRPr lang="ja-JP" altLang="en-US" sz="2200" smtClean="0">
              <a:latin typeface="宋体" panose="02010600030101010101" pitchFamily="2" charset="-122"/>
              <a:ea typeface="宋体" panose="02010600030101010101" pitchFamily="2" charset="-122"/>
            </a:endParaRPr>
          </a:p>
        </p:txBody>
      </p:sp>
      <p:sp>
        <p:nvSpPr>
          <p:cNvPr id="21509" name="Rectangle 5"/>
          <p:cNvSpPr>
            <a:spLocks noChangeArrowheads="1"/>
          </p:cNvSpPr>
          <p:nvPr/>
        </p:nvSpPr>
        <p:spPr bwMode="blackWhite">
          <a:xfrm>
            <a:off x="903288" y="4043363"/>
            <a:ext cx="713898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first_name</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employees</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WHERE	first_name LIKE 'S%';</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21510" name="Rectangle 6"/>
          <p:cNvSpPr>
            <a:spLocks noChangeArrowheads="1"/>
          </p:cNvSpPr>
          <p:nvPr/>
        </p:nvSpPr>
        <p:spPr bwMode="auto">
          <a:xfrm>
            <a:off x="3648075" y="4567238"/>
            <a:ext cx="1285875"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755650" y="1897063"/>
            <a:ext cx="7850188" cy="3001962"/>
          </a:xfrm>
          <a:noFill/>
        </p:spPr>
        <p:txBody>
          <a:bodyPr lIns="92075" tIns="46038" rIns="92075" bIns="46038">
            <a:spAutoFit/>
          </a:bodyPr>
          <a:lstStyle/>
          <a:p>
            <a:r>
              <a:rPr lang="en-US" altLang="zh-CN" sz="2700" smtClean="0">
                <a:ea typeface="宋体" panose="02010600030101010101" pitchFamily="2" charset="-122"/>
              </a:rPr>
              <a:t>‘%’</a:t>
            </a:r>
            <a:r>
              <a:rPr lang="zh-CN" altLang="en-US" sz="2700" smtClean="0">
                <a:ea typeface="宋体" panose="02010600030101010101" pitchFamily="2" charset="-122"/>
              </a:rPr>
              <a:t>和‘-’可以同时使用。</a:t>
            </a:r>
            <a:endParaRPr lang="ja-JP" altLang="en-US" sz="2700" smtClean="0">
              <a:ea typeface="宋体" panose="02010600030101010101" pitchFamily="2" charset="-122"/>
            </a:endParaRPr>
          </a:p>
          <a:p>
            <a:pPr>
              <a:buFont typeface="Wingdings" panose="05000000000000000000" pitchFamily="2" charset="2"/>
              <a:buNone/>
            </a:pPr>
            <a:endParaRPr lang="en-US" altLang="ja-JP" sz="2700" smtClean="0">
              <a:ea typeface="宋体" panose="02010600030101010101" pitchFamily="2" charset="-122"/>
            </a:endParaRPr>
          </a:p>
          <a:p>
            <a:pPr>
              <a:buFont typeface="Wingdings" panose="05000000000000000000" pitchFamily="2" charset="2"/>
              <a:buNone/>
            </a:pPr>
            <a:endParaRPr lang="en-US" altLang="ja-JP" sz="2700" smtClean="0">
              <a:ea typeface="宋体" panose="02010600030101010101" pitchFamily="2" charset="-122"/>
            </a:endParaRPr>
          </a:p>
          <a:p>
            <a:pPr>
              <a:buFont typeface="Wingdings" panose="05000000000000000000" pitchFamily="2" charset="2"/>
              <a:buNone/>
            </a:pPr>
            <a:endParaRPr lang="en-US" altLang="ja-JP" sz="2700" smtClean="0">
              <a:ea typeface="宋体" panose="02010600030101010101" pitchFamily="2" charset="-122"/>
            </a:endParaRPr>
          </a:p>
          <a:p>
            <a:pPr>
              <a:buFont typeface="Wingdings" panose="05000000000000000000" pitchFamily="2" charset="2"/>
              <a:buNone/>
            </a:pPr>
            <a:endParaRPr lang="en-US" altLang="zh-CN" sz="2700" smtClean="0">
              <a:ea typeface="宋体" panose="02010600030101010101" pitchFamily="2" charset="-122"/>
            </a:endParaRPr>
          </a:p>
          <a:p>
            <a:pPr>
              <a:buFont typeface="Wingdings" panose="05000000000000000000" pitchFamily="2" charset="2"/>
              <a:buNone/>
            </a:pPr>
            <a:endParaRPr lang="en-US" altLang="ja-JP" sz="2700" smtClean="0">
              <a:ea typeface="宋体" panose="02010600030101010101" pitchFamily="2" charset="-122"/>
            </a:endParaRPr>
          </a:p>
        </p:txBody>
      </p:sp>
      <p:sp>
        <p:nvSpPr>
          <p:cNvPr id="22531" name="Rectangle 3"/>
          <p:cNvSpPr>
            <a:spLocks noChangeArrowheads="1"/>
          </p:cNvSpPr>
          <p:nvPr/>
        </p:nvSpPr>
        <p:spPr bwMode="blackWhite">
          <a:xfrm>
            <a:off x="762000" y="2674938"/>
            <a:ext cx="6945313" cy="877887"/>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14340" name="Rectangle 4"/>
          <p:cNvSpPr>
            <a:spLocks noGrp="1" noChangeArrowheads="1"/>
          </p:cNvSpPr>
          <p:nvPr>
            <p:ph type="title"/>
          </p:nvPr>
        </p:nvSpPr>
        <p:spPr>
          <a:xfrm>
            <a:off x="631825" y="1230313"/>
            <a:ext cx="7696200" cy="1439862"/>
          </a:xfrm>
        </p:spPr>
        <p:txBody>
          <a:bodyPr lIns="92075" tIns="46038" rIns="92075" bIns="46038" anchor="t"/>
          <a:lstStyle/>
          <a:p>
            <a:pPr>
              <a:defRPr/>
            </a:pPr>
            <a:r>
              <a:rPr lang="en-US" altLang="ja-JP" b="1" dirty="0" smtClean="0">
                <a:latin typeface="+mn-lt"/>
                <a:ea typeface="MS PGothic" panose="020B0600070205080204" pitchFamily="34" charset="-128"/>
              </a:rPr>
              <a:t>LIKE</a:t>
            </a:r>
            <a:endParaRPr lang="en-US" altLang="ja-JP" b="1" dirty="0" smtClean="0">
              <a:latin typeface="+mn-lt"/>
              <a:ea typeface="MS PGothic" panose="020B0600070205080204" pitchFamily="34" charset="-128"/>
            </a:endParaRPr>
          </a:p>
        </p:txBody>
      </p:sp>
      <p:sp>
        <p:nvSpPr>
          <p:cNvPr id="22533" name="Rectangle 5"/>
          <p:cNvSpPr>
            <a:spLocks noChangeArrowheads="1"/>
          </p:cNvSpPr>
          <p:nvPr/>
        </p:nvSpPr>
        <p:spPr bwMode="auto">
          <a:xfrm>
            <a:off x="798513" y="2636838"/>
            <a:ext cx="40068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last_name</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employees</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WHERE  last_name LIKE '_o%';</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22534" name="Rectangle 6"/>
          <p:cNvSpPr>
            <a:spLocks noChangeArrowheads="1"/>
          </p:cNvSpPr>
          <p:nvPr/>
        </p:nvSpPr>
        <p:spPr bwMode="auto">
          <a:xfrm>
            <a:off x="3116263" y="3224213"/>
            <a:ext cx="1463675"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22535"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5650" y="3671888"/>
            <a:ext cx="69818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782888" y="1052513"/>
            <a:ext cx="4152900" cy="765175"/>
          </a:xfrm>
        </p:spPr>
        <p:txBody>
          <a:bodyPr/>
          <a:lstStyle/>
          <a:p>
            <a:pPr>
              <a:defRPr/>
            </a:pPr>
            <a:r>
              <a:rPr lang="en-US" altLang="zh-CN" b="1" dirty="0" smtClean="0">
                <a:latin typeface="+mn-lt"/>
              </a:rPr>
              <a:t>ESCAPE</a:t>
            </a:r>
            <a:endParaRPr lang="zh-CN" altLang="en-US" b="1" dirty="0" smtClean="0">
              <a:latin typeface="+mn-lt"/>
            </a:endParaRPr>
          </a:p>
        </p:txBody>
      </p:sp>
      <p:sp>
        <p:nvSpPr>
          <p:cNvPr id="23555" name="Rectangle 3"/>
          <p:cNvSpPr>
            <a:spLocks noGrp="1" noChangeArrowheads="1"/>
          </p:cNvSpPr>
          <p:nvPr>
            <p:ph type="body" idx="1"/>
          </p:nvPr>
        </p:nvSpPr>
        <p:spPr>
          <a:xfrm>
            <a:off x="755650" y="1900238"/>
            <a:ext cx="7696200" cy="2392362"/>
          </a:xfrm>
        </p:spPr>
        <p:txBody>
          <a:bodyPr/>
          <a:lstStyle/>
          <a:p>
            <a:r>
              <a:rPr lang="zh-CN" altLang="en-US" sz="2500" smtClean="0">
                <a:solidFill>
                  <a:srgbClr val="000000"/>
                </a:solidFill>
                <a:latin typeface="宋体" panose="02010600030101010101" pitchFamily="2" charset="-122"/>
                <a:ea typeface="宋体" panose="02010600030101010101" pitchFamily="2" charset="-122"/>
              </a:rPr>
              <a:t>回避特殊符号的：</a:t>
            </a:r>
            <a:r>
              <a:rPr lang="zh-CN" altLang="en-US" sz="2500" b="1" smtClean="0">
                <a:solidFill>
                  <a:srgbClr val="FF0000"/>
                </a:solidFill>
                <a:latin typeface="宋体" panose="02010600030101010101" pitchFamily="2" charset="-122"/>
                <a:ea typeface="宋体" panose="02010600030101010101" pitchFamily="2" charset="-122"/>
              </a:rPr>
              <a:t>使用转义符</a:t>
            </a:r>
            <a:r>
              <a:rPr lang="zh-CN" altLang="en-US" sz="2500" smtClean="0">
                <a:solidFill>
                  <a:srgbClr val="000000"/>
                </a:solidFill>
                <a:latin typeface="宋体" panose="02010600030101010101" pitchFamily="2" charset="-122"/>
                <a:ea typeface="宋体" panose="02010600030101010101" pitchFamily="2" charset="-122"/>
              </a:rPr>
              <a:t>。例如：将</a:t>
            </a:r>
            <a:r>
              <a:rPr lang="en-US" altLang="zh-CN" sz="2500" smtClean="0">
                <a:solidFill>
                  <a:srgbClr val="000000"/>
                </a:solidFill>
                <a:latin typeface="宋体" panose="02010600030101010101" pitchFamily="2" charset="-122"/>
                <a:ea typeface="宋体" panose="02010600030101010101" pitchFamily="2" charset="-122"/>
              </a:rPr>
              <a:t>[%]</a:t>
            </a:r>
            <a:r>
              <a:rPr lang="zh-CN" altLang="en-US" sz="2500" smtClean="0">
                <a:solidFill>
                  <a:srgbClr val="000000"/>
                </a:solidFill>
                <a:latin typeface="宋体" panose="02010600030101010101" pitchFamily="2" charset="-122"/>
                <a:ea typeface="宋体" panose="02010600030101010101" pitchFamily="2" charset="-122"/>
              </a:rPr>
              <a:t>转为</a:t>
            </a:r>
            <a:r>
              <a:rPr lang="en-US" altLang="zh-CN" sz="2500" smtClean="0">
                <a:solidFill>
                  <a:srgbClr val="000000"/>
                </a:solidFill>
                <a:latin typeface="宋体" panose="02010600030101010101" pitchFamily="2" charset="-122"/>
                <a:ea typeface="宋体" panose="02010600030101010101" pitchFamily="2" charset="-122"/>
              </a:rPr>
              <a:t>[$%]</a:t>
            </a:r>
            <a:r>
              <a:rPr lang="zh-CN" altLang="en-US" sz="2500" smtClean="0">
                <a:solidFill>
                  <a:srgbClr val="000000"/>
                </a:solidFill>
                <a:latin typeface="宋体" panose="02010600030101010101" pitchFamily="2" charset="-122"/>
                <a:ea typeface="宋体" panose="02010600030101010101" pitchFamily="2" charset="-122"/>
              </a:rPr>
              <a:t>、</a:t>
            </a:r>
            <a:r>
              <a:rPr lang="en-US" altLang="zh-CN" sz="2500" smtClean="0">
                <a:solidFill>
                  <a:srgbClr val="000000"/>
                </a:solidFill>
                <a:latin typeface="宋体" panose="02010600030101010101" pitchFamily="2" charset="-122"/>
                <a:ea typeface="宋体" panose="02010600030101010101" pitchFamily="2" charset="-122"/>
              </a:rPr>
              <a:t>[_]</a:t>
            </a:r>
            <a:r>
              <a:rPr lang="zh-CN" altLang="en-US" sz="2500" smtClean="0">
                <a:solidFill>
                  <a:srgbClr val="000000"/>
                </a:solidFill>
                <a:latin typeface="宋体" panose="02010600030101010101" pitchFamily="2" charset="-122"/>
                <a:ea typeface="宋体" panose="02010600030101010101" pitchFamily="2" charset="-122"/>
              </a:rPr>
              <a:t>转为</a:t>
            </a:r>
            <a:r>
              <a:rPr lang="en-US" altLang="zh-CN" sz="2500" smtClean="0">
                <a:solidFill>
                  <a:srgbClr val="000000"/>
                </a:solidFill>
                <a:latin typeface="宋体" panose="02010600030101010101" pitchFamily="2" charset="-122"/>
                <a:ea typeface="宋体" panose="02010600030101010101" pitchFamily="2" charset="-122"/>
              </a:rPr>
              <a:t>[$_]</a:t>
            </a:r>
            <a:r>
              <a:rPr lang="zh-CN" altLang="en-US" sz="2500" smtClean="0">
                <a:solidFill>
                  <a:srgbClr val="000000"/>
                </a:solidFill>
                <a:latin typeface="宋体" panose="02010600030101010101" pitchFamily="2" charset="-122"/>
                <a:ea typeface="宋体" panose="02010600030101010101" pitchFamily="2" charset="-122"/>
              </a:rPr>
              <a:t>，然后再加上</a:t>
            </a:r>
            <a:r>
              <a:rPr lang="en-US" altLang="zh-CN" sz="2500" smtClean="0">
                <a:solidFill>
                  <a:srgbClr val="000000"/>
                </a:solidFill>
                <a:latin typeface="宋体" panose="02010600030101010101" pitchFamily="2" charset="-122"/>
                <a:ea typeface="宋体" panose="02010600030101010101" pitchFamily="2" charset="-122"/>
              </a:rPr>
              <a:t>[ESCAPE ‘$’]</a:t>
            </a:r>
            <a:r>
              <a:rPr lang="zh-CN" altLang="en-US" sz="2500" smtClean="0">
                <a:solidFill>
                  <a:srgbClr val="000000"/>
                </a:solidFill>
                <a:latin typeface="宋体" panose="02010600030101010101" pitchFamily="2" charset="-122"/>
                <a:ea typeface="宋体" panose="02010600030101010101" pitchFamily="2" charset="-122"/>
              </a:rPr>
              <a:t> 即可。</a:t>
            </a:r>
            <a:endParaRPr lang="zh-CN" altLang="en-US" sz="2500" smtClean="0">
              <a:latin typeface="宋体" panose="02010600030101010101" pitchFamily="2" charset="-122"/>
              <a:ea typeface="宋体" panose="02010600030101010101" pitchFamily="2" charset="-122"/>
            </a:endParaRPr>
          </a:p>
        </p:txBody>
      </p:sp>
      <p:sp>
        <p:nvSpPr>
          <p:cNvPr id="23556" name="Rectangle 4"/>
          <p:cNvSpPr>
            <a:spLocks noChangeArrowheads="1"/>
          </p:cNvSpPr>
          <p:nvPr/>
        </p:nvSpPr>
        <p:spPr bwMode="blackWhite">
          <a:xfrm>
            <a:off x="944563" y="5162550"/>
            <a:ext cx="6945312" cy="87788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23557" name="Rectangle 5"/>
          <p:cNvSpPr>
            <a:spLocks noChangeArrowheads="1"/>
          </p:cNvSpPr>
          <p:nvPr/>
        </p:nvSpPr>
        <p:spPr bwMode="auto">
          <a:xfrm>
            <a:off x="981075" y="5124450"/>
            <a:ext cx="53721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a:t>
            </a:r>
            <a:r>
              <a:rPr lang="en-US" altLang="zh-CN" sz="1800" b="1">
                <a:solidFill>
                  <a:srgbClr val="000000"/>
                </a:solidFill>
                <a:latin typeface="Courier New" panose="02070309020205020404" pitchFamily="49" charset="0"/>
                <a:ea typeface="MS PGothic" panose="020B0600070205080204" pitchFamily="34" charset="-128"/>
              </a:rPr>
              <a:t>job_id</a:t>
            </a:r>
            <a:endParaRPr lang="en-US" altLang="zh-CN"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a:t>
            </a:r>
            <a:r>
              <a:rPr lang="en-US" altLang="zh-CN" sz="1800" b="1">
                <a:solidFill>
                  <a:srgbClr val="000000"/>
                </a:solidFill>
                <a:latin typeface="Courier New" panose="02070309020205020404" pitchFamily="49" charset="0"/>
                <a:ea typeface="MS PGothic" panose="020B0600070205080204" pitchFamily="34" charset="-128"/>
              </a:rPr>
              <a:t>job</a:t>
            </a:r>
            <a:r>
              <a:rPr lang="en-US" altLang="ja-JP" sz="1800" b="1">
                <a:solidFill>
                  <a:srgbClr val="000000"/>
                </a:solidFill>
                <a:latin typeface="Courier New" panose="02070309020205020404" pitchFamily="49" charset="0"/>
                <a:ea typeface="MS PGothic" panose="020B0600070205080204" pitchFamily="34" charset="-128"/>
              </a:rPr>
              <a:t>s</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WHERE  </a:t>
            </a:r>
            <a:r>
              <a:rPr lang="en-US" altLang="zh-CN" sz="1800" b="1">
                <a:solidFill>
                  <a:srgbClr val="000000"/>
                </a:solidFill>
                <a:latin typeface="Courier New" panose="02070309020205020404" pitchFamily="49" charset="0"/>
                <a:ea typeface="MS PGothic" panose="020B0600070205080204" pitchFamily="34" charset="-128"/>
              </a:rPr>
              <a:t>job_id</a:t>
            </a:r>
            <a:r>
              <a:rPr lang="en-US" altLang="ja-JP" sz="1800" b="1">
                <a:solidFill>
                  <a:srgbClr val="000000"/>
                </a:solidFill>
                <a:latin typeface="Courier New" panose="02070309020205020404" pitchFamily="49" charset="0"/>
                <a:ea typeface="MS PGothic" panose="020B0600070205080204" pitchFamily="34" charset="-128"/>
              </a:rPr>
              <a:t> LIKE ‘</a:t>
            </a:r>
            <a:r>
              <a:rPr lang="en-US" altLang="zh-CN" sz="1800" b="1">
                <a:solidFill>
                  <a:srgbClr val="000000"/>
                </a:solidFill>
                <a:latin typeface="Courier New" panose="02070309020205020404" pitchFamily="49" charset="0"/>
                <a:ea typeface="MS PGothic" panose="020B0600070205080204" pitchFamily="34" charset="-128"/>
              </a:rPr>
              <a:t>IT$_</a:t>
            </a:r>
            <a:r>
              <a:rPr lang="en-US" altLang="ja-JP" sz="1800" b="1">
                <a:solidFill>
                  <a:srgbClr val="000000"/>
                </a:solidFill>
                <a:latin typeface="Courier New" panose="02070309020205020404" pitchFamily="49" charset="0"/>
                <a:ea typeface="MS PGothic" panose="020B0600070205080204" pitchFamily="34" charset="-128"/>
              </a:rPr>
              <a:t>%‘</a:t>
            </a:r>
            <a:r>
              <a:rPr lang="en-US" altLang="zh-CN" sz="1800" b="1">
                <a:solidFill>
                  <a:srgbClr val="000000"/>
                </a:solidFill>
                <a:latin typeface="Courier New" panose="02070309020205020404" pitchFamily="49" charset="0"/>
                <a:ea typeface="MS PGothic" panose="020B0600070205080204" pitchFamily="34" charset="-128"/>
              </a:rPr>
              <a:t> escape ‘$</a:t>
            </a:r>
            <a:r>
              <a:rPr lang="en-US" altLang="ja-JP" sz="1800" b="1">
                <a:solidFill>
                  <a:srgbClr val="000000"/>
                </a:solidFill>
                <a:latin typeface="Courier New" panose="02070309020205020404" pitchFamily="49" charset="0"/>
                <a:ea typeface="MS PGothic" panose="020B0600070205080204" pitchFamily="34" charset="-128"/>
              </a:rPr>
              <a:t>‘</a:t>
            </a:r>
            <a:r>
              <a:rPr lang="en-US" altLang="zh-CN" sz="1800" b="1">
                <a:solidFill>
                  <a:srgbClr val="000000"/>
                </a:solidFill>
                <a:latin typeface="Courier New" panose="02070309020205020404" pitchFamily="49" charset="0"/>
                <a:ea typeface="MS PGothic" panose="020B0600070205080204" pitchFamily="34" charset="-128"/>
              </a:rPr>
              <a:t>;</a:t>
            </a:r>
            <a:endParaRPr lang="en-US" altLang="zh-CN" sz="1800" b="1">
              <a:solidFill>
                <a:srgbClr val="000000"/>
              </a:solidFill>
              <a:latin typeface="Courier New" panose="02070309020205020404" pitchFamily="49" charset="0"/>
              <a:ea typeface="MS PGothic" panose="020B0600070205080204" pitchFamily="34" charset="-128"/>
            </a:endParaRPr>
          </a:p>
        </p:txBody>
      </p:sp>
      <p:sp>
        <p:nvSpPr>
          <p:cNvPr id="23558" name="Rectangle 6"/>
          <p:cNvSpPr>
            <a:spLocks noChangeArrowheads="1"/>
          </p:cNvSpPr>
          <p:nvPr/>
        </p:nvSpPr>
        <p:spPr bwMode="auto">
          <a:xfrm>
            <a:off x="4721225" y="5680075"/>
            <a:ext cx="992188"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59" name="Rectangle 4"/>
          <p:cNvSpPr>
            <a:spLocks noChangeArrowheads="1"/>
          </p:cNvSpPr>
          <p:nvPr/>
        </p:nvSpPr>
        <p:spPr bwMode="blackWhite">
          <a:xfrm>
            <a:off x="1062038" y="3429000"/>
            <a:ext cx="6945312" cy="87788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23560" name="Rectangle 5"/>
          <p:cNvSpPr>
            <a:spLocks noChangeArrowheads="1"/>
          </p:cNvSpPr>
          <p:nvPr/>
        </p:nvSpPr>
        <p:spPr bwMode="auto">
          <a:xfrm>
            <a:off x="1098550" y="3390900"/>
            <a:ext cx="39084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a:t>
            </a:r>
            <a:r>
              <a:rPr lang="en-US" altLang="zh-CN" sz="1800" b="1">
                <a:solidFill>
                  <a:srgbClr val="000000"/>
                </a:solidFill>
                <a:latin typeface="Courier New" panose="02070309020205020404" pitchFamily="49" charset="0"/>
                <a:ea typeface="MS PGothic" panose="020B0600070205080204" pitchFamily="34" charset="-128"/>
              </a:rPr>
              <a:t>job_id</a:t>
            </a:r>
            <a:endParaRPr lang="en-US" altLang="zh-CN"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a:t>
            </a:r>
            <a:r>
              <a:rPr lang="en-US" altLang="zh-CN" sz="1800" b="1">
                <a:solidFill>
                  <a:srgbClr val="000000"/>
                </a:solidFill>
                <a:latin typeface="Courier New" panose="02070309020205020404" pitchFamily="49" charset="0"/>
                <a:ea typeface="MS PGothic" panose="020B0600070205080204" pitchFamily="34" charset="-128"/>
              </a:rPr>
              <a:t>job</a:t>
            </a:r>
            <a:r>
              <a:rPr lang="en-US" altLang="ja-JP" sz="1800" b="1">
                <a:solidFill>
                  <a:srgbClr val="000000"/>
                </a:solidFill>
                <a:latin typeface="Courier New" panose="02070309020205020404" pitchFamily="49" charset="0"/>
                <a:ea typeface="MS PGothic" panose="020B0600070205080204" pitchFamily="34" charset="-128"/>
              </a:rPr>
              <a:t>s</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WHERE  </a:t>
            </a:r>
            <a:r>
              <a:rPr lang="en-US" altLang="zh-CN" sz="1800" b="1">
                <a:solidFill>
                  <a:srgbClr val="000000"/>
                </a:solidFill>
                <a:latin typeface="Courier New" panose="02070309020205020404" pitchFamily="49" charset="0"/>
                <a:ea typeface="MS PGothic" panose="020B0600070205080204" pitchFamily="34" charset="-128"/>
              </a:rPr>
              <a:t>job_id</a:t>
            </a:r>
            <a:r>
              <a:rPr lang="en-US" altLang="ja-JP" sz="1800" b="1">
                <a:solidFill>
                  <a:srgbClr val="000000"/>
                </a:solidFill>
                <a:latin typeface="Courier New" panose="02070309020205020404" pitchFamily="49" charset="0"/>
                <a:ea typeface="MS PGothic" panose="020B0600070205080204" pitchFamily="34" charset="-128"/>
              </a:rPr>
              <a:t> LIKE ‘</a:t>
            </a:r>
            <a:r>
              <a:rPr lang="en-US" altLang="zh-CN" sz="1800" b="1">
                <a:solidFill>
                  <a:srgbClr val="000000"/>
                </a:solidFill>
                <a:latin typeface="Courier New" panose="02070309020205020404" pitchFamily="49" charset="0"/>
                <a:ea typeface="MS PGothic" panose="020B0600070205080204" pitchFamily="34" charset="-128"/>
              </a:rPr>
              <a:t>IT\_</a:t>
            </a:r>
            <a:r>
              <a:rPr lang="en-US" altLang="ja-JP" sz="1800" b="1">
                <a:solidFill>
                  <a:srgbClr val="000000"/>
                </a:solidFill>
                <a:latin typeface="Courier New" panose="02070309020205020404" pitchFamily="49" charset="0"/>
                <a:ea typeface="MS PGothic" panose="020B0600070205080204" pitchFamily="34" charset="-128"/>
              </a:rPr>
              <a:t>%‘</a:t>
            </a:r>
            <a:r>
              <a:rPr lang="en-US" altLang="zh-CN" sz="1800" b="1">
                <a:solidFill>
                  <a:srgbClr val="000000"/>
                </a:solidFill>
                <a:latin typeface="Courier New" panose="02070309020205020404" pitchFamily="49" charset="0"/>
                <a:ea typeface="MS PGothic" panose="020B0600070205080204" pitchFamily="34" charset="-128"/>
              </a:rPr>
              <a:t>;</a:t>
            </a:r>
            <a:endParaRPr lang="en-US" altLang="zh-CN" sz="1800" b="1">
              <a:solidFill>
                <a:srgbClr val="000000"/>
              </a:solidFill>
              <a:latin typeface="Courier New" panose="02070309020205020404" pitchFamily="49" charset="0"/>
              <a:ea typeface="MS PGothic" panose="020B0600070205080204" pitchFamily="34" charset="-128"/>
            </a:endParaRPr>
          </a:p>
        </p:txBody>
      </p:sp>
      <p:sp>
        <p:nvSpPr>
          <p:cNvPr id="23561" name="TextBox 1"/>
          <p:cNvSpPr txBox="1">
            <a:spLocks noChangeArrowheads="1"/>
          </p:cNvSpPr>
          <p:nvPr/>
        </p:nvSpPr>
        <p:spPr bwMode="auto">
          <a:xfrm>
            <a:off x="981075" y="4510088"/>
            <a:ext cx="726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1800">
                <a:latin typeface="Arial" panose="020B0604020202020204" pitchFamily="34" charset="0"/>
                <a:ea typeface="宋体" panose="02010600030101010101" pitchFamily="2" charset="-122"/>
              </a:rPr>
              <a:t>如果使用</a:t>
            </a:r>
            <a:r>
              <a:rPr lang="en-US" altLang="zh-CN" sz="1800">
                <a:latin typeface="Arial" panose="020B0604020202020204" pitchFamily="34" charset="0"/>
                <a:ea typeface="宋体" panose="02010600030101010101" pitchFamily="2" charset="-122"/>
              </a:rPr>
              <a:t>\</a:t>
            </a:r>
            <a:r>
              <a:rPr lang="zh-CN" altLang="en-US" sz="1800">
                <a:latin typeface="Arial" panose="020B0604020202020204" pitchFamily="34" charset="0"/>
                <a:ea typeface="宋体" panose="02010600030101010101" pitchFamily="2" charset="-122"/>
              </a:rPr>
              <a:t>表示转义，要省略</a:t>
            </a:r>
            <a:r>
              <a:rPr lang="en-US" altLang="zh-CN" sz="1800">
                <a:latin typeface="Arial" panose="020B0604020202020204" pitchFamily="34" charset="0"/>
                <a:ea typeface="宋体" panose="02010600030101010101" pitchFamily="2" charset="-122"/>
              </a:rPr>
              <a:t>escape</a:t>
            </a:r>
            <a:r>
              <a:rPr lang="zh-CN" altLang="en-US" sz="1800">
                <a:latin typeface="Arial" panose="020B0604020202020204" pitchFamily="34" charset="0"/>
                <a:ea typeface="宋体" panose="02010600030101010101" pitchFamily="2" charset="-122"/>
              </a:rPr>
              <a:t>。如果不是</a:t>
            </a:r>
            <a:r>
              <a:rPr lang="en-US" altLang="zh-CN" sz="1800">
                <a:latin typeface="Arial" panose="020B0604020202020204" pitchFamily="34" charset="0"/>
                <a:ea typeface="宋体" panose="02010600030101010101" pitchFamily="2" charset="-122"/>
              </a:rPr>
              <a:t>\</a:t>
            </a:r>
            <a:r>
              <a:rPr lang="zh-CN" altLang="en-US" sz="1800">
                <a:latin typeface="Arial" panose="020B0604020202020204" pitchFamily="34" charset="0"/>
                <a:ea typeface="宋体" panose="02010600030101010101" pitchFamily="2" charset="-122"/>
              </a:rPr>
              <a:t>，则要加上</a:t>
            </a:r>
            <a:r>
              <a:rPr lang="en-US" altLang="zh-CN" sz="1800">
                <a:latin typeface="Arial" panose="020B0604020202020204" pitchFamily="34" charset="0"/>
                <a:ea typeface="宋体" panose="02010600030101010101" pitchFamily="2" charset="-122"/>
              </a:rPr>
              <a:t>escape</a:t>
            </a:r>
            <a:r>
              <a:rPr lang="zh-CN" altLang="en-US" sz="1800">
                <a:latin typeface="Arial" panose="020B0604020202020204" pitchFamily="34" charset="0"/>
                <a:ea typeface="宋体" panose="02010600030101010101" pitchFamily="2" charset="-122"/>
              </a:rPr>
              <a:t>。</a:t>
            </a:r>
            <a:endParaRPr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blackWhite">
          <a:xfrm>
            <a:off x="871538" y="3065463"/>
            <a:ext cx="6956425" cy="93980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16387" name="Rectangle 3"/>
          <p:cNvSpPr>
            <a:spLocks noGrp="1" noChangeArrowheads="1"/>
          </p:cNvSpPr>
          <p:nvPr>
            <p:ph type="title"/>
          </p:nvPr>
        </p:nvSpPr>
        <p:spPr>
          <a:xfrm>
            <a:off x="692150" y="1196975"/>
            <a:ext cx="7696200" cy="1439863"/>
          </a:xfrm>
        </p:spPr>
        <p:txBody>
          <a:bodyPr lIns="92075" tIns="46038" rIns="92075" bIns="46038" anchor="t"/>
          <a:lstStyle/>
          <a:p>
            <a:pPr>
              <a:defRPr/>
            </a:pPr>
            <a:r>
              <a:rPr lang="en-US" altLang="ja-JP" b="1" dirty="0" smtClean="0">
                <a:latin typeface="+mn-lt"/>
                <a:ea typeface="MS PGothic" panose="020B0600070205080204" pitchFamily="34" charset="-128"/>
              </a:rPr>
              <a:t>NULL </a:t>
            </a:r>
            <a:endParaRPr lang="en-US" altLang="ja-JP" b="1" dirty="0" smtClean="0">
              <a:latin typeface="+mn-lt"/>
              <a:ea typeface="MS PGothic" panose="020B0600070205080204" pitchFamily="34" charset="-128"/>
            </a:endParaRPr>
          </a:p>
        </p:txBody>
      </p:sp>
      <p:sp>
        <p:nvSpPr>
          <p:cNvPr id="24580" name="Rectangle 4"/>
          <p:cNvSpPr>
            <a:spLocks noGrp="1" noChangeArrowheads="1"/>
          </p:cNvSpPr>
          <p:nvPr>
            <p:ph type="body" idx="1"/>
          </p:nvPr>
        </p:nvSpPr>
        <p:spPr>
          <a:xfrm>
            <a:off x="744538" y="1895475"/>
            <a:ext cx="7385050" cy="508000"/>
          </a:xfrm>
          <a:noFill/>
        </p:spPr>
        <p:txBody>
          <a:bodyPr lIns="92075" tIns="46038" rIns="92075" bIns="46038">
            <a:spAutoFit/>
          </a:bodyPr>
          <a:lstStyle/>
          <a:p>
            <a:pPr>
              <a:buFont typeface="Wingdings" panose="05000000000000000000" pitchFamily="2" charset="2"/>
              <a:buNone/>
            </a:pPr>
            <a:r>
              <a:rPr lang="zh-CN" altLang="en-US" sz="2700" smtClean="0">
                <a:latin typeface="宋体" panose="02010600030101010101" pitchFamily="2" charset="-122"/>
                <a:ea typeface="宋体" panose="02010600030101010101" pitchFamily="2" charset="-122"/>
              </a:rPr>
              <a:t>使用</a:t>
            </a:r>
            <a:r>
              <a:rPr lang="ja-JP" altLang="en-US" sz="2700" smtClean="0">
                <a:latin typeface="宋体" panose="02010600030101010101" pitchFamily="2" charset="-122"/>
                <a:ea typeface="宋体" panose="02010600030101010101" pitchFamily="2" charset="-122"/>
              </a:rPr>
              <a:t> </a:t>
            </a:r>
            <a:r>
              <a:rPr lang="en-US" altLang="zh-CN" sz="2700" smtClean="0">
                <a:latin typeface="宋体" panose="02010600030101010101" pitchFamily="2" charset="-122"/>
                <a:ea typeface="宋体" panose="02010600030101010101" pitchFamily="2" charset="-122"/>
              </a:rPr>
              <a:t>IS (NOT) </a:t>
            </a:r>
            <a:r>
              <a:rPr lang="en-US" altLang="ja-JP" sz="2700" smtClean="0">
                <a:latin typeface="宋体" panose="02010600030101010101" pitchFamily="2" charset="-122"/>
                <a:ea typeface="宋体" panose="02010600030101010101" pitchFamily="2" charset="-122"/>
              </a:rPr>
              <a:t>NULL </a:t>
            </a:r>
            <a:r>
              <a:rPr lang="zh-CN" altLang="en-US" sz="2700" smtClean="0">
                <a:latin typeface="宋体" panose="02010600030101010101" pitchFamily="2" charset="-122"/>
                <a:ea typeface="宋体" panose="02010600030101010101" pitchFamily="2" charset="-122"/>
              </a:rPr>
              <a:t>判断空值。</a:t>
            </a:r>
            <a:endParaRPr lang="ja-JP" altLang="en-US" sz="2700" smtClean="0">
              <a:latin typeface="宋体" panose="02010600030101010101" pitchFamily="2" charset="-122"/>
              <a:ea typeface="宋体" panose="02010600030101010101" pitchFamily="2" charset="-122"/>
            </a:endParaRPr>
          </a:p>
        </p:txBody>
      </p:sp>
      <p:sp>
        <p:nvSpPr>
          <p:cNvPr id="24581" name="Rectangle 5"/>
          <p:cNvSpPr>
            <a:spLocks noChangeArrowheads="1"/>
          </p:cNvSpPr>
          <p:nvPr/>
        </p:nvSpPr>
        <p:spPr bwMode="blackWhite">
          <a:xfrm>
            <a:off x="857250" y="3063875"/>
            <a:ext cx="73152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last_name, manager_id</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employees</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WHERE  manager_id IS NULL;</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24582" name="Rectangle 6"/>
          <p:cNvSpPr>
            <a:spLocks noChangeArrowheads="1"/>
          </p:cNvSpPr>
          <p:nvPr/>
        </p:nvSpPr>
        <p:spPr bwMode="auto">
          <a:xfrm>
            <a:off x="1860550" y="3635375"/>
            <a:ext cx="2524125"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solidFill>
                <a:srgbClr val="FF0000"/>
              </a:solidFill>
              <a:latin typeface="Arial" panose="020B0604020202020204" pitchFamily="34" charset="0"/>
              <a:ea typeface="宋体" panose="02010600030101010101" pitchFamily="2" charset="-122"/>
            </a:endParaRPr>
          </a:p>
        </p:txBody>
      </p:sp>
      <p:pic>
        <p:nvPicPr>
          <p:cNvPr id="24583"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1538" y="4479925"/>
            <a:ext cx="7000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1188" y="1163638"/>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逻辑运算</a:t>
            </a:r>
            <a:endParaRPr lang="ja-JP" altLang="en-US" b="1" smtClean="0">
              <a:latin typeface="宋体" panose="02010600030101010101" pitchFamily="2" charset="-122"/>
              <a:ea typeface="宋体" panose="02010600030101010101" pitchFamily="2" charset="-122"/>
            </a:endParaRPr>
          </a:p>
        </p:txBody>
      </p:sp>
      <p:sp>
        <p:nvSpPr>
          <p:cNvPr id="25603" name="Rectangle 3"/>
          <p:cNvSpPr>
            <a:spLocks noChangeArrowheads="1"/>
          </p:cNvSpPr>
          <p:nvPr/>
        </p:nvSpPr>
        <p:spPr bwMode="blackWhite">
          <a:xfrm>
            <a:off x="1700213" y="2205038"/>
            <a:ext cx="1758950" cy="2952750"/>
          </a:xfrm>
          <a:prstGeom prst="rect">
            <a:avLst/>
          </a:prstGeom>
          <a:solidFill>
            <a:srgbClr val="FFCC99"/>
          </a:solidFill>
          <a:ln w="25400">
            <a:solidFill>
              <a:srgbClr val="000000"/>
            </a:solidFill>
            <a:miter lim="800000"/>
          </a:ln>
        </p:spPr>
        <p:txBody>
          <a:bodyPr lIns="92075" tIns="46038" rIns="92075" bIns="46038"/>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30000"/>
              </a:lnSpc>
              <a:spcBef>
                <a:spcPct val="60000"/>
              </a:spcBef>
              <a:buFontTx/>
              <a:buNone/>
            </a:pPr>
            <a:r>
              <a:rPr lang="zh-CN" altLang="en-US" sz="1800" b="1" dirty="0">
                <a:solidFill>
                  <a:srgbClr val="000000"/>
                </a:solidFill>
                <a:latin typeface="Arial" panose="020B0604020202020204" pitchFamily="34" charset="0"/>
                <a:ea typeface="宋体" panose="02010600030101010101" pitchFamily="2" charset="-122"/>
              </a:rPr>
              <a:t>操作符</a:t>
            </a:r>
            <a:endParaRPr lang="zh-CN" altLang="en-US" sz="1800" b="1" dirty="0">
              <a:solidFill>
                <a:srgbClr val="000000"/>
              </a:solidFill>
              <a:latin typeface="Arial" panose="020B0604020202020204" pitchFamily="34" charset="0"/>
              <a:ea typeface="宋体" panose="02010600030101010101" pitchFamily="2" charset="-122"/>
            </a:endParaRPr>
          </a:p>
          <a:p>
            <a:pPr>
              <a:lnSpc>
                <a:spcPct val="130000"/>
              </a:lnSpc>
              <a:spcBef>
                <a:spcPct val="60000"/>
              </a:spcBef>
              <a:buFontTx/>
              <a:buNone/>
            </a:pPr>
            <a:r>
              <a:rPr lang="en-US" altLang="ja-JP" sz="1800" b="1" dirty="0">
                <a:solidFill>
                  <a:srgbClr val="000000"/>
                </a:solidFill>
                <a:latin typeface="Courier New" panose="02070309020205020404" pitchFamily="49" charset="0"/>
                <a:ea typeface="MS PGothic" panose="020B0600070205080204" pitchFamily="34" charset="-128"/>
              </a:rPr>
              <a:t>AND</a:t>
            </a:r>
            <a:br>
              <a:rPr lang="en-US" altLang="ja-JP" sz="1800" b="1" dirty="0">
                <a:solidFill>
                  <a:srgbClr val="000000"/>
                </a:solidFill>
                <a:latin typeface="Courier New" panose="02070309020205020404" pitchFamily="49" charset="0"/>
                <a:ea typeface="MS PGothic" panose="020B0600070205080204" pitchFamily="34" charset="-128"/>
              </a:rPr>
            </a:br>
            <a:br>
              <a:rPr lang="en-US" altLang="ja-JP" sz="1800" b="1" dirty="0">
                <a:solidFill>
                  <a:srgbClr val="000000"/>
                </a:solidFill>
                <a:latin typeface="Arial" panose="020B0604020202020204" pitchFamily="34" charset="0"/>
                <a:ea typeface="MS PGothic" panose="020B0600070205080204" pitchFamily="34" charset="-128"/>
              </a:rPr>
            </a:br>
            <a:r>
              <a:rPr lang="en-US" altLang="ja-JP" sz="1800" b="1" dirty="0">
                <a:solidFill>
                  <a:srgbClr val="000000"/>
                </a:solidFill>
                <a:latin typeface="Courier New" panose="02070309020205020404" pitchFamily="49" charset="0"/>
                <a:ea typeface="MS PGothic" panose="020B0600070205080204" pitchFamily="34" charset="-128"/>
              </a:rPr>
              <a:t>OR</a:t>
            </a:r>
            <a:endParaRPr lang="en-US" altLang="ja-JP" sz="1800" b="1" dirty="0">
              <a:solidFill>
                <a:srgbClr val="000000"/>
              </a:solidFill>
              <a:latin typeface="Courier New" panose="02070309020205020404" pitchFamily="49" charset="0"/>
              <a:ea typeface="MS PGothic" panose="020B0600070205080204" pitchFamily="34" charset="-128"/>
            </a:endParaRPr>
          </a:p>
          <a:p>
            <a:pPr>
              <a:lnSpc>
                <a:spcPct val="130000"/>
              </a:lnSpc>
              <a:spcBef>
                <a:spcPct val="60000"/>
              </a:spcBef>
              <a:buFontTx/>
              <a:buNone/>
            </a:pPr>
            <a:br>
              <a:rPr lang="en-US" altLang="ja-JP" sz="1800" b="1" dirty="0">
                <a:solidFill>
                  <a:srgbClr val="000000"/>
                </a:solidFill>
                <a:latin typeface="Arial" panose="020B0604020202020204" pitchFamily="34" charset="0"/>
                <a:ea typeface="MS PGothic" panose="020B0600070205080204" pitchFamily="34" charset="-128"/>
              </a:rPr>
            </a:br>
            <a:r>
              <a:rPr lang="en-US" altLang="ja-JP" sz="1800" b="1" dirty="0">
                <a:solidFill>
                  <a:srgbClr val="000000"/>
                </a:solidFill>
                <a:latin typeface="Courier New" panose="02070309020205020404" pitchFamily="49" charset="0"/>
                <a:ea typeface="MS PGothic" panose="020B0600070205080204" pitchFamily="34" charset="-128"/>
              </a:rPr>
              <a:t>NOT</a:t>
            </a:r>
            <a:endParaRPr lang="en-US" altLang="ja-JP" sz="1800" b="1" dirty="0">
              <a:solidFill>
                <a:srgbClr val="000000"/>
              </a:solidFill>
              <a:latin typeface="Courier New" panose="02070309020205020404" pitchFamily="49" charset="0"/>
              <a:ea typeface="MS PGothic" panose="020B0600070205080204" pitchFamily="34" charset="-128"/>
            </a:endParaRPr>
          </a:p>
        </p:txBody>
      </p:sp>
      <p:sp>
        <p:nvSpPr>
          <p:cNvPr id="25604" name="Rectangle 4"/>
          <p:cNvSpPr>
            <a:spLocks noChangeArrowheads="1"/>
          </p:cNvSpPr>
          <p:nvPr/>
        </p:nvSpPr>
        <p:spPr bwMode="blackWhite">
          <a:xfrm>
            <a:off x="3440113" y="2205038"/>
            <a:ext cx="4298950" cy="2952750"/>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800" b="1">
                <a:solidFill>
                  <a:srgbClr val="000000"/>
                </a:solidFill>
                <a:latin typeface="Arial" panose="020B0604020202020204" pitchFamily="34" charset="0"/>
                <a:ea typeface="宋体" panose="02010600030101010101" pitchFamily="2" charset="-122"/>
              </a:rPr>
              <a:t>含义</a:t>
            </a:r>
            <a:endParaRPr lang="zh-CN" altLang="en-US" sz="1800" b="1">
              <a:solidFill>
                <a:srgbClr val="000000"/>
              </a:solidFill>
              <a:latin typeface="Arial" panose="020B0604020202020204" pitchFamily="34" charset="0"/>
              <a:ea typeface="宋体" panose="02010600030101010101" pitchFamily="2" charset="-122"/>
            </a:endParaRPr>
          </a:p>
          <a:p>
            <a:pPr>
              <a:lnSpc>
                <a:spcPct val="120000"/>
              </a:lnSpc>
              <a:spcBef>
                <a:spcPct val="60000"/>
              </a:spcBef>
              <a:buFontTx/>
              <a:buNone/>
            </a:pPr>
            <a:r>
              <a:rPr lang="zh-CN" altLang="en-US" sz="1800" b="1">
                <a:solidFill>
                  <a:srgbClr val="000000"/>
                </a:solidFill>
                <a:latin typeface="Arial" panose="020B0604020202020204" pitchFamily="34" charset="0"/>
                <a:ea typeface="宋体" panose="02010600030101010101" pitchFamily="2" charset="-122"/>
              </a:rPr>
              <a:t>逻辑并</a:t>
            </a:r>
            <a:endParaRPr lang="zh-CN" altLang="en-US" sz="1800" b="1">
              <a:solidFill>
                <a:srgbClr val="000000"/>
              </a:solidFill>
              <a:latin typeface="Arial" panose="020B0604020202020204" pitchFamily="34" charset="0"/>
              <a:ea typeface="宋体" panose="02010600030101010101" pitchFamily="2" charset="-122"/>
            </a:endParaRPr>
          </a:p>
          <a:p>
            <a:pPr>
              <a:lnSpc>
                <a:spcPct val="120000"/>
              </a:lnSpc>
              <a:spcBef>
                <a:spcPct val="60000"/>
              </a:spcBef>
              <a:buFontTx/>
              <a:buNone/>
            </a:pPr>
            <a:r>
              <a:rPr lang="ja-JP" altLang="en-US" sz="1800" b="1">
                <a:solidFill>
                  <a:srgbClr val="000000"/>
                </a:solidFill>
                <a:latin typeface="Arial" panose="020B0604020202020204" pitchFamily="34" charset="0"/>
                <a:ea typeface="MS PGothic" panose="020B0600070205080204" pitchFamily="34" charset="-128"/>
              </a:rPr>
              <a:t>	</a:t>
            </a:r>
            <a:endParaRPr lang="ja-JP" altLang="en-US" sz="1800" b="1">
              <a:solidFill>
                <a:srgbClr val="000000"/>
              </a:solidFill>
              <a:latin typeface="Arial" panose="020B0604020202020204" pitchFamily="34" charset="0"/>
              <a:ea typeface="MS PGothic" panose="020B0600070205080204" pitchFamily="34" charset="-128"/>
            </a:endParaRPr>
          </a:p>
          <a:p>
            <a:pPr>
              <a:lnSpc>
                <a:spcPct val="120000"/>
              </a:lnSpc>
              <a:spcBef>
                <a:spcPct val="60000"/>
              </a:spcBef>
              <a:buFontTx/>
              <a:buNone/>
            </a:pPr>
            <a:r>
              <a:rPr lang="zh-CN" altLang="en-US" sz="1800" b="1">
                <a:solidFill>
                  <a:srgbClr val="000000"/>
                </a:solidFill>
                <a:latin typeface="Arial" panose="020B0604020202020204" pitchFamily="34" charset="0"/>
                <a:ea typeface="宋体" panose="02010600030101010101" pitchFamily="2" charset="-122"/>
              </a:rPr>
              <a:t>逻辑或</a:t>
            </a:r>
            <a:endParaRPr lang="zh-CN" altLang="en-US" sz="1800" b="1">
              <a:solidFill>
                <a:srgbClr val="000000"/>
              </a:solidFill>
              <a:latin typeface="Arial" panose="020B0604020202020204" pitchFamily="34" charset="0"/>
              <a:ea typeface="宋体" panose="02010600030101010101" pitchFamily="2" charset="-122"/>
            </a:endParaRPr>
          </a:p>
          <a:p>
            <a:pPr>
              <a:lnSpc>
                <a:spcPct val="110000"/>
              </a:lnSpc>
              <a:spcBef>
                <a:spcPct val="60000"/>
              </a:spcBef>
              <a:buFontTx/>
              <a:buNone/>
            </a:pPr>
            <a:endParaRPr lang="en-US" altLang="zh-CN" sz="1800" b="1">
              <a:solidFill>
                <a:srgbClr val="000000"/>
              </a:solidFill>
              <a:latin typeface="Arial" panose="020B0604020202020204" pitchFamily="34" charset="0"/>
              <a:ea typeface="宋体" panose="02010600030101010101" pitchFamily="2" charset="-122"/>
            </a:endParaRPr>
          </a:p>
          <a:p>
            <a:pPr>
              <a:lnSpc>
                <a:spcPct val="110000"/>
              </a:lnSpc>
              <a:spcBef>
                <a:spcPct val="60000"/>
              </a:spcBef>
              <a:buFontTx/>
              <a:buNone/>
            </a:pPr>
            <a:r>
              <a:rPr lang="zh-CN" altLang="en-US" sz="1800" b="1">
                <a:solidFill>
                  <a:srgbClr val="000000"/>
                </a:solidFill>
                <a:latin typeface="Arial" panose="020B0604020202020204" pitchFamily="34" charset="0"/>
                <a:ea typeface="宋体" panose="02010600030101010101" pitchFamily="2" charset="-122"/>
              </a:rPr>
              <a:t>逻辑否</a:t>
            </a:r>
            <a:endParaRPr lang="zh-CN" altLang="en-US" sz="1800" b="1">
              <a:solidFill>
                <a:srgbClr val="000000"/>
              </a:solidFill>
              <a:latin typeface="Arial" panose="020B0604020202020204" pitchFamily="34" charset="0"/>
              <a:ea typeface="宋体" panose="02010600030101010101" pitchFamily="2" charset="-122"/>
            </a:endParaRPr>
          </a:p>
        </p:txBody>
      </p:sp>
      <p:sp>
        <p:nvSpPr>
          <p:cNvPr id="25605" name="Line 5"/>
          <p:cNvSpPr>
            <a:spLocks noChangeShapeType="1"/>
          </p:cNvSpPr>
          <p:nvPr/>
        </p:nvSpPr>
        <p:spPr bwMode="auto">
          <a:xfrm>
            <a:off x="1698625" y="2668588"/>
            <a:ext cx="6032500" cy="7937"/>
          </a:xfrm>
          <a:prstGeom prst="line">
            <a:avLst/>
          </a:prstGeom>
          <a:noFill/>
          <a:ln w="190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06" name="Line 6"/>
          <p:cNvSpPr>
            <a:spLocks noChangeShapeType="1"/>
          </p:cNvSpPr>
          <p:nvPr/>
        </p:nvSpPr>
        <p:spPr bwMode="auto">
          <a:xfrm>
            <a:off x="1697038" y="3492500"/>
            <a:ext cx="60356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07" name="Line 7"/>
          <p:cNvSpPr>
            <a:spLocks noChangeShapeType="1"/>
          </p:cNvSpPr>
          <p:nvPr/>
        </p:nvSpPr>
        <p:spPr bwMode="auto">
          <a:xfrm>
            <a:off x="1697038" y="4322763"/>
            <a:ext cx="60483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blackWhite">
          <a:xfrm>
            <a:off x="846138" y="2454275"/>
            <a:ext cx="6980237" cy="11906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18435" name="Rectangle 3"/>
          <p:cNvSpPr>
            <a:spLocks noGrp="1" noChangeArrowheads="1"/>
          </p:cNvSpPr>
          <p:nvPr>
            <p:ph type="title"/>
          </p:nvPr>
        </p:nvSpPr>
        <p:spPr>
          <a:xfrm>
            <a:off x="692150" y="1268413"/>
            <a:ext cx="7696200" cy="1439862"/>
          </a:xfrm>
        </p:spPr>
        <p:txBody>
          <a:bodyPr lIns="92075" tIns="46038" rIns="92075" bIns="46038" anchor="t"/>
          <a:lstStyle/>
          <a:p>
            <a:pPr>
              <a:defRPr/>
            </a:pPr>
            <a:r>
              <a:rPr lang="en-US" altLang="ja-JP" b="1" dirty="0" smtClean="0">
                <a:latin typeface="+mn-lt"/>
                <a:ea typeface="MS PGothic" panose="020B0600070205080204" pitchFamily="34" charset="-128"/>
              </a:rPr>
              <a:t>AND</a:t>
            </a:r>
            <a:endParaRPr lang="en-US" altLang="ja-JP" b="1" dirty="0" smtClean="0">
              <a:latin typeface="+mn-lt"/>
              <a:ea typeface="MS PGothic" panose="020B0600070205080204" pitchFamily="34" charset="-128"/>
            </a:endParaRPr>
          </a:p>
        </p:txBody>
      </p:sp>
      <p:sp>
        <p:nvSpPr>
          <p:cNvPr id="26628" name="Rectangle 4"/>
          <p:cNvSpPr>
            <a:spLocks noChangeArrowheads="1"/>
          </p:cNvSpPr>
          <p:nvPr/>
        </p:nvSpPr>
        <p:spPr bwMode="auto">
          <a:xfrm>
            <a:off x="766763" y="1901825"/>
            <a:ext cx="32956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Font typeface="Arial" panose="020B0604020202020204" pitchFamily="34" charset="0"/>
              <a:buChar char="•"/>
              <a:tabLst>
                <a:tab pos="57150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346075">
              <a:spcBef>
                <a:spcPct val="20000"/>
              </a:spcBef>
              <a:buFont typeface="Arial" panose="020B0604020202020204" pitchFamily="34" charset="0"/>
              <a:buChar char="–"/>
              <a:tabLst>
                <a:tab pos="57150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346075">
              <a:spcBef>
                <a:spcPct val="20000"/>
              </a:spcBef>
              <a:buFont typeface="Arial" panose="020B0604020202020204" pitchFamily="34" charset="0"/>
              <a:buChar char="•"/>
              <a:tabLst>
                <a:tab pos="57150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346075">
              <a:spcBef>
                <a:spcPct val="20000"/>
              </a:spcBef>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346075">
              <a:spcBef>
                <a:spcPct val="20000"/>
              </a:spcBef>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95000"/>
              </a:lnSpc>
              <a:spcBef>
                <a:spcPct val="35000"/>
              </a:spcBef>
              <a:buFontTx/>
              <a:buNone/>
            </a:pPr>
            <a:r>
              <a:rPr lang="en-US" altLang="ja-JP" sz="2200" b="1">
                <a:latin typeface="Courier New" panose="02070309020205020404" pitchFamily="49" charset="0"/>
                <a:ea typeface="MS PGothic" panose="020B0600070205080204" pitchFamily="34" charset="-128"/>
              </a:rPr>
              <a:t>AND</a:t>
            </a:r>
            <a:r>
              <a:rPr lang="en-US" altLang="ja-JP" sz="2200" b="1">
                <a:latin typeface="Arial" panose="020B0604020202020204" pitchFamily="34" charset="0"/>
                <a:ea typeface="MS PGothic" panose="020B0600070205080204" pitchFamily="34" charset="-128"/>
              </a:rPr>
              <a:t> </a:t>
            </a:r>
            <a:r>
              <a:rPr lang="zh-CN" altLang="en-US" sz="2200" b="1">
                <a:latin typeface="Arial" panose="020B0604020202020204" pitchFamily="34" charset="0"/>
                <a:ea typeface="宋体" panose="02010600030101010101" pitchFamily="2" charset="-122"/>
              </a:rPr>
              <a:t>要求并的关系为真。</a:t>
            </a:r>
            <a:endParaRPr lang="ja-JP" altLang="en-US" sz="2200" b="1">
              <a:latin typeface="Arial" panose="020B0604020202020204" pitchFamily="34" charset="0"/>
              <a:ea typeface="MS PGothic" panose="020B0600070205080204" pitchFamily="34" charset="-128"/>
            </a:endParaRPr>
          </a:p>
        </p:txBody>
      </p:sp>
      <p:sp>
        <p:nvSpPr>
          <p:cNvPr id="26629" name="Rectangle 5"/>
          <p:cNvSpPr>
            <a:spLocks noChangeArrowheads="1"/>
          </p:cNvSpPr>
          <p:nvPr/>
        </p:nvSpPr>
        <p:spPr bwMode="blackWhite">
          <a:xfrm>
            <a:off x="827088" y="2441575"/>
            <a:ext cx="73152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employee_id, last_name, job_id, salary</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employees</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WHERE  salary &gt;=10000</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AND    job_id LIKE '%MAN%';</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26630" name="Rectangle 6"/>
          <p:cNvSpPr>
            <a:spLocks noChangeArrowheads="1"/>
          </p:cNvSpPr>
          <p:nvPr/>
        </p:nvSpPr>
        <p:spPr bwMode="auto">
          <a:xfrm>
            <a:off x="1814513" y="3052763"/>
            <a:ext cx="2662237" cy="55880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26631"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6138" y="4352925"/>
            <a:ext cx="7010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828675" y="2395538"/>
            <a:ext cx="6969125" cy="11906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19459" name="Rectangle 3"/>
          <p:cNvSpPr>
            <a:spLocks noGrp="1" noChangeArrowheads="1"/>
          </p:cNvSpPr>
          <p:nvPr>
            <p:ph type="title"/>
          </p:nvPr>
        </p:nvSpPr>
        <p:spPr>
          <a:xfrm>
            <a:off x="755650" y="1268413"/>
            <a:ext cx="7696200" cy="1439862"/>
          </a:xfrm>
        </p:spPr>
        <p:txBody>
          <a:bodyPr lIns="92075" tIns="46038" rIns="92075" bIns="46038" anchor="t"/>
          <a:lstStyle/>
          <a:p>
            <a:pPr>
              <a:defRPr/>
            </a:pPr>
            <a:r>
              <a:rPr lang="en-US" altLang="ja-JP" b="1" dirty="0" smtClean="0">
                <a:latin typeface="+mn-lt"/>
                <a:ea typeface="MS PGothic" panose="020B0600070205080204" pitchFamily="34" charset="-128"/>
              </a:rPr>
              <a:t>OR</a:t>
            </a:r>
            <a:endParaRPr lang="en-US" altLang="ja-JP" b="1" dirty="0" smtClean="0">
              <a:latin typeface="+mn-lt"/>
              <a:ea typeface="MS PGothic" panose="020B0600070205080204" pitchFamily="34" charset="-128"/>
            </a:endParaRPr>
          </a:p>
        </p:txBody>
      </p:sp>
      <p:sp>
        <p:nvSpPr>
          <p:cNvPr id="27652" name="Rectangle 5"/>
          <p:cNvSpPr>
            <a:spLocks noChangeArrowheads="1"/>
          </p:cNvSpPr>
          <p:nvPr/>
        </p:nvSpPr>
        <p:spPr bwMode="blackWhite">
          <a:xfrm>
            <a:off x="827088" y="2378075"/>
            <a:ext cx="64738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employee_id, last_name, job_id, salary</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employees</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WHERE  salary &gt;= 10000</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OR     job_id LIKE '%MAN%';</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27653" name="Rectangle 6"/>
          <p:cNvSpPr>
            <a:spLocks noChangeArrowheads="1"/>
          </p:cNvSpPr>
          <p:nvPr/>
        </p:nvSpPr>
        <p:spPr bwMode="auto">
          <a:xfrm>
            <a:off x="1784350" y="2979738"/>
            <a:ext cx="2674938" cy="57150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27654"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4063" y="3644900"/>
            <a:ext cx="7407275"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765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063" y="5884863"/>
            <a:ext cx="74199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7656" name="Rectangle 9"/>
          <p:cNvSpPr>
            <a:spLocks noChangeArrowheads="1"/>
          </p:cNvSpPr>
          <p:nvPr/>
        </p:nvSpPr>
        <p:spPr bwMode="auto">
          <a:xfrm>
            <a:off x="777875" y="1895475"/>
            <a:ext cx="2679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Font typeface="Arial" panose="020B0604020202020204" pitchFamily="34" charset="0"/>
              <a:buChar char="•"/>
              <a:tabLst>
                <a:tab pos="57150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346075">
              <a:spcBef>
                <a:spcPct val="20000"/>
              </a:spcBef>
              <a:buFont typeface="Arial" panose="020B0604020202020204" pitchFamily="34" charset="0"/>
              <a:buChar char="–"/>
              <a:tabLst>
                <a:tab pos="57150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346075">
              <a:spcBef>
                <a:spcPct val="20000"/>
              </a:spcBef>
              <a:buFont typeface="Arial" panose="020B0604020202020204" pitchFamily="34" charset="0"/>
              <a:buChar char="•"/>
              <a:tabLst>
                <a:tab pos="57150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346075">
              <a:spcBef>
                <a:spcPct val="20000"/>
              </a:spcBef>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346075">
              <a:spcBef>
                <a:spcPct val="20000"/>
              </a:spcBef>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95000"/>
              </a:lnSpc>
              <a:spcBef>
                <a:spcPct val="35000"/>
              </a:spcBef>
              <a:buFontTx/>
              <a:buNone/>
            </a:pPr>
            <a:r>
              <a:rPr lang="en-US" altLang="ja-JP" sz="1800" b="1">
                <a:latin typeface="Arial" panose="020B0604020202020204" pitchFamily="34" charset="0"/>
                <a:ea typeface="宋体" panose="02010600030101010101" pitchFamily="2" charset="-122"/>
              </a:rPr>
              <a:t>OR </a:t>
            </a:r>
            <a:r>
              <a:rPr lang="zh-CN" altLang="en-US" sz="1800" b="1">
                <a:latin typeface="Arial" panose="020B0604020202020204" pitchFamily="34" charset="0"/>
                <a:ea typeface="宋体" panose="02010600030101010101" pitchFamily="2" charset="-122"/>
              </a:rPr>
              <a:t>要求或关系为真。</a:t>
            </a:r>
            <a:endParaRPr lang="ja-JP" altLang="en-US" sz="1800" b="1">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blackWhite">
          <a:xfrm>
            <a:off x="790575" y="2060575"/>
            <a:ext cx="7024688" cy="1236663"/>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28675" name="Rectangle 3"/>
          <p:cNvSpPr>
            <a:spLocks noChangeArrowheads="1"/>
          </p:cNvSpPr>
          <p:nvPr/>
        </p:nvSpPr>
        <p:spPr bwMode="blackWhite">
          <a:xfrm>
            <a:off x="814388" y="2178050"/>
            <a:ext cx="6891337"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last_name, job_id</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employees</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WHERE  job_id </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       NOT IN ('IT_PROG', 'ST_CLERK', 'SA_REP');</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20484" name="Rectangle 4"/>
          <p:cNvSpPr>
            <a:spLocks noGrp="1" noChangeArrowheads="1"/>
          </p:cNvSpPr>
          <p:nvPr>
            <p:ph type="title"/>
          </p:nvPr>
        </p:nvSpPr>
        <p:spPr>
          <a:xfrm>
            <a:off x="763588" y="1268413"/>
            <a:ext cx="7696200" cy="1439862"/>
          </a:xfrm>
        </p:spPr>
        <p:txBody>
          <a:bodyPr lIns="92075" tIns="46038" rIns="92075" bIns="46038" anchor="t"/>
          <a:lstStyle/>
          <a:p>
            <a:pPr>
              <a:defRPr/>
            </a:pPr>
            <a:r>
              <a:rPr lang="en-US" altLang="ja-JP" b="1" dirty="0" smtClean="0">
                <a:latin typeface="+mn-lt"/>
                <a:ea typeface="MS PGothic" panose="020B0600070205080204" pitchFamily="34" charset="-128"/>
              </a:rPr>
              <a:t>NOT</a:t>
            </a:r>
            <a:endParaRPr lang="en-US" altLang="ja-JP" b="1" dirty="0" smtClean="0">
              <a:latin typeface="+mn-lt"/>
              <a:ea typeface="MS PGothic" panose="020B0600070205080204" pitchFamily="34" charset="-128"/>
            </a:endParaRPr>
          </a:p>
        </p:txBody>
      </p:sp>
      <p:sp>
        <p:nvSpPr>
          <p:cNvPr id="28677" name="Rectangle 5"/>
          <p:cNvSpPr>
            <a:spLocks noChangeArrowheads="1"/>
          </p:cNvSpPr>
          <p:nvPr/>
        </p:nvSpPr>
        <p:spPr bwMode="auto">
          <a:xfrm>
            <a:off x="1773238" y="2646363"/>
            <a:ext cx="5524500" cy="58420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2867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4063" y="3500438"/>
            <a:ext cx="74199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867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063" y="5878513"/>
            <a:ext cx="738346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809625" y="3500438"/>
            <a:ext cx="6953250" cy="836612"/>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29699" name="Rectangle 3"/>
          <p:cNvSpPr>
            <a:spLocks noChangeArrowheads="1"/>
          </p:cNvSpPr>
          <p:nvPr/>
        </p:nvSpPr>
        <p:spPr bwMode="blackWhite">
          <a:xfrm>
            <a:off x="808038" y="3500438"/>
            <a:ext cx="7316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600" b="1">
                <a:solidFill>
                  <a:srgbClr val="000000"/>
                </a:solidFill>
                <a:latin typeface="Courier New" panose="02070309020205020404" pitchFamily="49" charset="0"/>
                <a:ea typeface="MS PGothic" panose="020B0600070205080204" pitchFamily="34" charset="-128"/>
              </a:rPr>
              <a:t>SELECT   last_name, job_id, department_id, hire_date</a:t>
            </a:r>
            <a:endParaRPr lang="en-US" altLang="ja-JP" sz="16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600" b="1">
                <a:solidFill>
                  <a:srgbClr val="000000"/>
                </a:solidFill>
                <a:latin typeface="Courier New" panose="02070309020205020404" pitchFamily="49" charset="0"/>
                <a:ea typeface="MS PGothic" panose="020B0600070205080204" pitchFamily="34" charset="-128"/>
              </a:rPr>
              <a:t>FROM     employees</a:t>
            </a:r>
            <a:endParaRPr lang="en-US" altLang="ja-JP" sz="16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600" b="1">
                <a:solidFill>
                  <a:srgbClr val="000000"/>
                </a:solidFill>
                <a:latin typeface="Courier New" panose="02070309020205020404" pitchFamily="49" charset="0"/>
                <a:ea typeface="MS PGothic" panose="020B0600070205080204" pitchFamily="34" charset="-128"/>
              </a:rPr>
              <a:t>ORDER BY hire_date ;</a:t>
            </a:r>
            <a:endParaRPr lang="en-US" altLang="ja-JP" sz="1600" b="1">
              <a:solidFill>
                <a:srgbClr val="000000"/>
              </a:solidFill>
              <a:latin typeface="Courier New" panose="02070309020205020404" pitchFamily="49" charset="0"/>
              <a:ea typeface="MS PGothic" panose="020B0600070205080204" pitchFamily="34" charset="-128"/>
            </a:endParaRPr>
          </a:p>
        </p:txBody>
      </p:sp>
      <p:sp>
        <p:nvSpPr>
          <p:cNvPr id="22532" name="Rectangle 4"/>
          <p:cNvSpPr>
            <a:spLocks noGrp="1" noChangeArrowheads="1"/>
          </p:cNvSpPr>
          <p:nvPr>
            <p:ph type="title"/>
          </p:nvPr>
        </p:nvSpPr>
        <p:spPr>
          <a:xfrm>
            <a:off x="661988" y="835025"/>
            <a:ext cx="7299325" cy="881063"/>
          </a:xfrm>
        </p:spPr>
        <p:txBody>
          <a:bodyPr lIns="92075" tIns="46038" rIns="92075" bIns="46038" anchor="t"/>
          <a:lstStyle/>
          <a:p>
            <a:pPr>
              <a:defRPr/>
            </a:pPr>
            <a:r>
              <a:rPr lang="en-US" altLang="ja-JP" b="1" dirty="0" smtClean="0">
                <a:latin typeface="+mn-lt"/>
                <a:ea typeface="宋体" panose="02010600030101010101" pitchFamily="2" charset="-122"/>
              </a:rPr>
              <a:t>ORDER BY</a:t>
            </a:r>
            <a:r>
              <a:rPr lang="zh-CN" altLang="en-US" b="1" dirty="0" smtClean="0">
                <a:latin typeface="+mn-lt"/>
                <a:ea typeface="宋体" panose="02010600030101010101" pitchFamily="2" charset="-122"/>
              </a:rPr>
              <a:t>子句</a:t>
            </a:r>
            <a:endParaRPr lang="ja-JP" altLang="en-US" b="1" dirty="0" smtClean="0">
              <a:latin typeface="+mn-lt"/>
              <a:ea typeface="宋体" panose="02010600030101010101" pitchFamily="2" charset="-122"/>
            </a:endParaRPr>
          </a:p>
        </p:txBody>
      </p:sp>
      <p:sp>
        <p:nvSpPr>
          <p:cNvPr id="29701" name="Rectangle 5"/>
          <p:cNvSpPr>
            <a:spLocks noGrp="1" noChangeArrowheads="1"/>
          </p:cNvSpPr>
          <p:nvPr>
            <p:ph type="body" idx="1"/>
          </p:nvPr>
        </p:nvSpPr>
        <p:spPr>
          <a:xfrm>
            <a:off x="838200" y="1484313"/>
            <a:ext cx="7385050" cy="1819275"/>
          </a:xfrm>
          <a:noFill/>
        </p:spPr>
        <p:txBody>
          <a:bodyPr lIns="92075" tIns="46038" rIns="92075" bIns="46038">
            <a:spAutoFit/>
          </a:bodyPr>
          <a:lstStyle/>
          <a:p>
            <a:r>
              <a:rPr lang="zh-CN" altLang="en-US" sz="2700" dirty="0" smtClean="0">
                <a:ea typeface="宋体" panose="02010600030101010101" pitchFamily="2" charset="-122"/>
              </a:rPr>
              <a:t>使用</a:t>
            </a:r>
            <a:r>
              <a:rPr lang="ja-JP" altLang="en-US" sz="2700" dirty="0" smtClean="0">
                <a:ea typeface="宋体" panose="02010600030101010101" pitchFamily="2" charset="-122"/>
              </a:rPr>
              <a:t> </a:t>
            </a:r>
            <a:r>
              <a:rPr lang="en-US" altLang="ja-JP" sz="2700" dirty="0" smtClean="0">
                <a:ea typeface="宋体" panose="02010600030101010101" pitchFamily="2" charset="-122"/>
              </a:rPr>
              <a:t>ORDER BY </a:t>
            </a:r>
            <a:r>
              <a:rPr lang="zh-CN" altLang="en-US" sz="2700" dirty="0" smtClean="0">
                <a:ea typeface="宋体" panose="02010600030101010101" pitchFamily="2" charset="-122"/>
              </a:rPr>
              <a:t>子句排序</a:t>
            </a:r>
            <a:endParaRPr lang="ja-JP" altLang="en-US" sz="2700" dirty="0" smtClean="0">
              <a:ea typeface="宋体" panose="02010600030101010101" pitchFamily="2" charset="-122"/>
            </a:endParaRPr>
          </a:p>
          <a:p>
            <a:pPr lvl="1"/>
            <a:r>
              <a:rPr lang="en-US" altLang="ja-JP" sz="2200" b="1" dirty="0" smtClean="0">
                <a:solidFill>
                  <a:srgbClr val="FF0000"/>
                </a:solidFill>
                <a:ea typeface="宋体" panose="02010600030101010101" pitchFamily="2" charset="-122"/>
              </a:rPr>
              <a:t>ASC</a:t>
            </a:r>
            <a:r>
              <a:rPr lang="zh-CN" altLang="en-US" sz="2200" dirty="0" smtClean="0">
                <a:ea typeface="宋体" panose="02010600030101010101" pitchFamily="2" charset="-122"/>
              </a:rPr>
              <a:t>（</a:t>
            </a:r>
            <a:r>
              <a:rPr lang="en-US" altLang="zh-CN" sz="2200" dirty="0" smtClean="0">
                <a:ea typeface="宋体" panose="02010600030101010101" pitchFamily="2" charset="-122"/>
              </a:rPr>
              <a:t>ascend</a:t>
            </a:r>
            <a:r>
              <a:rPr lang="zh-CN" altLang="en-US" sz="2200" dirty="0" smtClean="0">
                <a:ea typeface="宋体" panose="02010600030101010101" pitchFamily="2" charset="-122"/>
              </a:rPr>
              <a:t>）</a:t>
            </a:r>
            <a:r>
              <a:rPr lang="en-US" altLang="ja-JP" sz="2200" b="1" dirty="0" smtClean="0">
                <a:solidFill>
                  <a:srgbClr val="FF0000"/>
                </a:solidFill>
                <a:ea typeface="宋体" panose="02010600030101010101" pitchFamily="2" charset="-122"/>
              </a:rPr>
              <a:t>: </a:t>
            </a:r>
            <a:r>
              <a:rPr lang="zh-CN" altLang="en-US" sz="2200" b="1" dirty="0" smtClean="0">
                <a:solidFill>
                  <a:srgbClr val="FF0000"/>
                </a:solidFill>
                <a:ea typeface="宋体" panose="02010600030101010101" pitchFamily="2" charset="-122"/>
              </a:rPr>
              <a:t>升序</a:t>
            </a:r>
            <a:endParaRPr lang="ja-JP" altLang="en-US" sz="2200" b="1" dirty="0" smtClean="0">
              <a:solidFill>
                <a:srgbClr val="FF0000"/>
              </a:solidFill>
              <a:ea typeface="宋体" panose="02010600030101010101" pitchFamily="2" charset="-122"/>
            </a:endParaRPr>
          </a:p>
          <a:p>
            <a:pPr lvl="1"/>
            <a:r>
              <a:rPr lang="en-US" altLang="ja-JP" sz="2200" b="1" dirty="0" smtClean="0">
                <a:solidFill>
                  <a:srgbClr val="FF0000"/>
                </a:solidFill>
                <a:ea typeface="宋体" panose="02010600030101010101" pitchFamily="2" charset="-122"/>
              </a:rPr>
              <a:t>DESC</a:t>
            </a:r>
            <a:r>
              <a:rPr lang="zh-CN" altLang="en-US" sz="2200" dirty="0" smtClean="0">
                <a:ea typeface="宋体" panose="02010600030101010101" pitchFamily="2" charset="-122"/>
              </a:rPr>
              <a:t>（</a:t>
            </a:r>
            <a:r>
              <a:rPr lang="en-US" altLang="zh-CN" dirty="0" smtClean="0">
                <a:ea typeface="宋体" panose="02010600030101010101" pitchFamily="2" charset="-122"/>
              </a:rPr>
              <a:t>descend</a:t>
            </a:r>
            <a:r>
              <a:rPr lang="zh-CN" altLang="en-US" sz="2200" dirty="0" smtClean="0">
                <a:ea typeface="宋体" panose="02010600030101010101" pitchFamily="2" charset="-122"/>
              </a:rPr>
              <a:t>）</a:t>
            </a:r>
            <a:r>
              <a:rPr lang="en-US" altLang="ja-JP" sz="2200" b="1" dirty="0" smtClean="0">
                <a:solidFill>
                  <a:srgbClr val="FF0000"/>
                </a:solidFill>
                <a:ea typeface="宋体" panose="02010600030101010101" pitchFamily="2" charset="-122"/>
              </a:rPr>
              <a:t>: </a:t>
            </a:r>
            <a:r>
              <a:rPr lang="zh-CN" altLang="en-US" sz="2200" b="1" dirty="0" smtClean="0">
                <a:solidFill>
                  <a:srgbClr val="FF0000"/>
                </a:solidFill>
                <a:ea typeface="宋体" panose="02010600030101010101" pitchFamily="2" charset="-122"/>
              </a:rPr>
              <a:t>降序</a:t>
            </a:r>
            <a:endParaRPr lang="ja-JP" altLang="en-US" sz="2200" b="1" dirty="0" smtClean="0">
              <a:solidFill>
                <a:srgbClr val="FF0000"/>
              </a:solidFill>
              <a:ea typeface="宋体" panose="02010600030101010101" pitchFamily="2" charset="-122"/>
            </a:endParaRPr>
          </a:p>
          <a:p>
            <a:r>
              <a:rPr lang="en-US" altLang="ja-JP" sz="2700" b="1" dirty="0" smtClean="0">
                <a:solidFill>
                  <a:srgbClr val="FF0000"/>
                </a:solidFill>
                <a:ea typeface="宋体" panose="02010600030101010101" pitchFamily="2" charset="-122"/>
              </a:rPr>
              <a:t>ORDER BY </a:t>
            </a:r>
            <a:r>
              <a:rPr lang="zh-CN" altLang="en-US" sz="2700" b="1" dirty="0" smtClean="0">
                <a:solidFill>
                  <a:srgbClr val="FF0000"/>
                </a:solidFill>
                <a:ea typeface="宋体" panose="02010600030101010101" pitchFamily="2" charset="-122"/>
              </a:rPr>
              <a:t>子句在</a:t>
            </a:r>
            <a:r>
              <a:rPr lang="en-US" altLang="zh-CN" sz="2700" b="1" dirty="0" smtClean="0">
                <a:solidFill>
                  <a:srgbClr val="FF0000"/>
                </a:solidFill>
                <a:ea typeface="宋体" panose="02010600030101010101" pitchFamily="2" charset="-122"/>
              </a:rPr>
              <a:t>SELECT</a:t>
            </a:r>
            <a:r>
              <a:rPr lang="zh-CN" altLang="en-US" sz="2700" b="1" dirty="0" smtClean="0">
                <a:solidFill>
                  <a:srgbClr val="FF0000"/>
                </a:solidFill>
                <a:ea typeface="宋体" panose="02010600030101010101" pitchFamily="2" charset="-122"/>
              </a:rPr>
              <a:t>语句的</a:t>
            </a:r>
            <a:r>
              <a:rPr lang="zh-CN" altLang="en-US" sz="2700" b="1" dirty="0" smtClean="0">
                <a:solidFill>
                  <a:srgbClr val="0000FF"/>
                </a:solidFill>
                <a:ea typeface="宋体" panose="02010600030101010101" pitchFamily="2" charset="-122"/>
              </a:rPr>
              <a:t>结尾</a:t>
            </a:r>
            <a:r>
              <a:rPr lang="zh-CN" altLang="en-US" sz="2700" b="1" dirty="0" smtClean="0">
                <a:solidFill>
                  <a:srgbClr val="FF0000"/>
                </a:solidFill>
                <a:ea typeface="宋体" panose="02010600030101010101" pitchFamily="2" charset="-122"/>
              </a:rPr>
              <a:t>。</a:t>
            </a:r>
            <a:endParaRPr lang="ja-JP" altLang="en-US" sz="2700" b="1" dirty="0" smtClean="0">
              <a:solidFill>
                <a:srgbClr val="FF0000"/>
              </a:solidFill>
              <a:ea typeface="宋体" panose="02010600030101010101" pitchFamily="2" charset="-122"/>
            </a:endParaRPr>
          </a:p>
        </p:txBody>
      </p:sp>
      <p:sp useBgFill="1">
        <p:nvSpPr>
          <p:cNvPr id="29702" name="Freeform 6"/>
          <p:cNvSpPr/>
          <p:nvPr/>
        </p:nvSpPr>
        <p:spPr bwMode="auto">
          <a:xfrm>
            <a:off x="806450" y="6015038"/>
            <a:ext cx="7697788" cy="325437"/>
          </a:xfrm>
          <a:custGeom>
            <a:avLst/>
            <a:gdLst>
              <a:gd name="T0" fmla="*/ 2147483647 w 4849"/>
              <a:gd name="T1" fmla="*/ 2147483647 h 205"/>
              <a:gd name="T2" fmla="*/ 0 w 4849"/>
              <a:gd name="T3" fmla="*/ 2147483647 h 205"/>
              <a:gd name="T4" fmla="*/ 0 w 4849"/>
              <a:gd name="T5" fmla="*/ 2147483647 h 205"/>
              <a:gd name="T6" fmla="*/ 2147483647 w 4849"/>
              <a:gd name="T7" fmla="*/ 2147483647 h 205"/>
              <a:gd name="T8" fmla="*/ 2147483647 w 4849"/>
              <a:gd name="T9" fmla="*/ 2147483647 h 205"/>
              <a:gd name="T10" fmla="*/ 2147483647 w 4849"/>
              <a:gd name="T11" fmla="*/ 2147483647 h 205"/>
              <a:gd name="T12" fmla="*/ 2147483647 w 4849"/>
              <a:gd name="T13" fmla="*/ 2147483647 h 205"/>
              <a:gd name="T14" fmla="*/ 2147483647 w 4849"/>
              <a:gd name="T15" fmla="*/ 2147483647 h 205"/>
              <a:gd name="T16" fmla="*/ 2147483647 w 4849"/>
              <a:gd name="T17" fmla="*/ 2147483647 h 205"/>
              <a:gd name="T18" fmla="*/ 2147483647 w 4849"/>
              <a:gd name="T19" fmla="*/ 2147483647 h 205"/>
              <a:gd name="T20" fmla="*/ 2147483647 w 4849"/>
              <a:gd name="T21" fmla="*/ 2147483647 h 205"/>
              <a:gd name="T22" fmla="*/ 2147483647 w 4849"/>
              <a:gd name="T23" fmla="*/ 2147483647 h 205"/>
              <a:gd name="T24" fmla="*/ 2147483647 w 4849"/>
              <a:gd name="T25" fmla="*/ 0 h 205"/>
              <a:gd name="T26" fmla="*/ 2147483647 w 4849"/>
              <a:gd name="T27" fmla="*/ 2147483647 h 205"/>
              <a:gd name="T28" fmla="*/ 2147483647 w 4849"/>
              <a:gd name="T29" fmla="*/ 2147483647 h 205"/>
              <a:gd name="T30" fmla="*/ 2147483647 w 4849"/>
              <a:gd name="T31" fmla="*/ 2147483647 h 205"/>
              <a:gd name="T32" fmla="*/ 2147483647 w 4849"/>
              <a:gd name="T33" fmla="*/ 2147483647 h 205"/>
              <a:gd name="T34" fmla="*/ 2147483647 w 4849"/>
              <a:gd name="T35" fmla="*/ 2147483647 h 205"/>
              <a:gd name="T36" fmla="*/ 2147483647 w 4849"/>
              <a:gd name="T37" fmla="*/ 2147483647 h 205"/>
              <a:gd name="T38" fmla="*/ 2147483647 w 4849"/>
              <a:gd name="T39" fmla="*/ 2147483647 h 205"/>
              <a:gd name="T40" fmla="*/ 2147483647 w 4849"/>
              <a:gd name="T41" fmla="*/ 2147483647 h 205"/>
              <a:gd name="T42" fmla="*/ 2147483647 w 4849"/>
              <a:gd name="T43" fmla="*/ 2147483647 h 205"/>
              <a:gd name="T44" fmla="*/ 2147483647 w 4849"/>
              <a:gd name="T45" fmla="*/ 2147483647 h 2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49"/>
              <a:gd name="T70" fmla="*/ 0 h 205"/>
              <a:gd name="T71" fmla="*/ 4849 w 4849"/>
              <a:gd name="T72" fmla="*/ 205 h 2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49" h="205">
                <a:moveTo>
                  <a:pt x="4848" y="204"/>
                </a:moveTo>
                <a:lnTo>
                  <a:pt x="0" y="204"/>
                </a:lnTo>
                <a:lnTo>
                  <a:pt x="0" y="36"/>
                </a:lnTo>
                <a:lnTo>
                  <a:pt x="203" y="102"/>
                </a:lnTo>
                <a:lnTo>
                  <a:pt x="311" y="12"/>
                </a:lnTo>
                <a:lnTo>
                  <a:pt x="738" y="102"/>
                </a:lnTo>
                <a:lnTo>
                  <a:pt x="1036" y="36"/>
                </a:lnTo>
                <a:lnTo>
                  <a:pt x="1314" y="90"/>
                </a:lnTo>
                <a:lnTo>
                  <a:pt x="1510" y="36"/>
                </a:lnTo>
                <a:lnTo>
                  <a:pt x="1788" y="102"/>
                </a:lnTo>
                <a:lnTo>
                  <a:pt x="2025" y="42"/>
                </a:lnTo>
                <a:lnTo>
                  <a:pt x="2383" y="108"/>
                </a:lnTo>
                <a:lnTo>
                  <a:pt x="2654" y="0"/>
                </a:lnTo>
                <a:lnTo>
                  <a:pt x="2918" y="102"/>
                </a:lnTo>
                <a:lnTo>
                  <a:pt x="3209" y="66"/>
                </a:lnTo>
                <a:lnTo>
                  <a:pt x="3419" y="126"/>
                </a:lnTo>
                <a:lnTo>
                  <a:pt x="3629" y="42"/>
                </a:lnTo>
                <a:lnTo>
                  <a:pt x="3819" y="114"/>
                </a:lnTo>
                <a:lnTo>
                  <a:pt x="4124" y="42"/>
                </a:lnTo>
                <a:lnTo>
                  <a:pt x="4340" y="120"/>
                </a:lnTo>
                <a:lnTo>
                  <a:pt x="4516" y="78"/>
                </a:lnTo>
                <a:lnTo>
                  <a:pt x="4848" y="126"/>
                </a:lnTo>
                <a:lnTo>
                  <a:pt x="4848" y="204"/>
                </a:lnTo>
              </a:path>
            </a:pathLst>
          </a:custGeom>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29703" name="Rectangle 7"/>
          <p:cNvSpPr>
            <a:spLocks noChangeArrowheads="1"/>
          </p:cNvSpPr>
          <p:nvPr/>
        </p:nvSpPr>
        <p:spPr bwMode="auto">
          <a:xfrm>
            <a:off x="885825" y="4005263"/>
            <a:ext cx="2281238" cy="261937"/>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9704" name="Text Box 8"/>
          <p:cNvSpPr txBox="1">
            <a:spLocks noChangeArrowheads="1"/>
          </p:cNvSpPr>
          <p:nvPr/>
        </p:nvSpPr>
        <p:spPr bwMode="auto">
          <a:xfrm>
            <a:off x="782638" y="5775325"/>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Clr>
                <a:srgbClr val="000000"/>
              </a:buClr>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pic>
        <p:nvPicPr>
          <p:cNvPr id="29705"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4063" y="4510088"/>
            <a:ext cx="727551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9706"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625" y="6094413"/>
            <a:ext cx="72199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blackWhite">
          <a:xfrm>
            <a:off x="757238" y="1989138"/>
            <a:ext cx="7054850" cy="808037"/>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30723" name="Rectangle 3"/>
          <p:cNvSpPr>
            <a:spLocks noGrp="1" noChangeArrowheads="1"/>
          </p:cNvSpPr>
          <p:nvPr>
            <p:ph type="title"/>
          </p:nvPr>
        </p:nvSpPr>
        <p:spPr>
          <a:xfrm>
            <a:off x="684213" y="1171575"/>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降序排序</a:t>
            </a:r>
            <a:endParaRPr lang="ja-JP" altLang="en-US" b="1" smtClean="0">
              <a:latin typeface="宋体" panose="02010600030101010101" pitchFamily="2" charset="-122"/>
              <a:ea typeface="宋体" panose="02010600030101010101" pitchFamily="2" charset="-122"/>
            </a:endParaRPr>
          </a:p>
        </p:txBody>
      </p:sp>
      <p:sp>
        <p:nvSpPr>
          <p:cNvPr id="30724" name="Rectangle 4"/>
          <p:cNvSpPr>
            <a:spLocks noChangeArrowheads="1"/>
          </p:cNvSpPr>
          <p:nvPr/>
        </p:nvSpPr>
        <p:spPr bwMode="blackWhite">
          <a:xfrm>
            <a:off x="744538" y="1927225"/>
            <a:ext cx="7316787"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600" b="1">
                <a:solidFill>
                  <a:srgbClr val="000000"/>
                </a:solidFill>
                <a:latin typeface="Courier New" panose="02070309020205020404" pitchFamily="49" charset="0"/>
                <a:ea typeface="MS PGothic" panose="020B0600070205080204" pitchFamily="34" charset="-128"/>
              </a:rPr>
              <a:t>SELECT   last_name, job_id, department_id, hire_date</a:t>
            </a:r>
            <a:endParaRPr lang="en-US" altLang="ja-JP" sz="16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600" b="1">
                <a:solidFill>
                  <a:srgbClr val="000000"/>
                </a:solidFill>
                <a:latin typeface="Courier New" panose="02070309020205020404" pitchFamily="49" charset="0"/>
                <a:ea typeface="MS PGothic" panose="020B0600070205080204" pitchFamily="34" charset="-128"/>
              </a:rPr>
              <a:t>FROM     employees</a:t>
            </a:r>
            <a:endParaRPr lang="en-US" altLang="ja-JP" sz="16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600" b="1">
                <a:solidFill>
                  <a:srgbClr val="000000"/>
                </a:solidFill>
                <a:latin typeface="Courier New" panose="02070309020205020404" pitchFamily="49" charset="0"/>
                <a:ea typeface="MS PGothic" panose="020B0600070205080204" pitchFamily="34" charset="-128"/>
              </a:rPr>
              <a:t>ORDER BY hire_date DESC ;</a:t>
            </a:r>
            <a:endParaRPr lang="en-US" altLang="ja-JP" sz="1600" b="1">
              <a:solidFill>
                <a:srgbClr val="000000"/>
              </a:solidFill>
              <a:latin typeface="Courier New" panose="02070309020205020404" pitchFamily="49" charset="0"/>
              <a:ea typeface="MS PGothic" panose="020B0600070205080204" pitchFamily="34" charset="-128"/>
            </a:endParaRPr>
          </a:p>
        </p:txBody>
      </p:sp>
      <p:sp>
        <p:nvSpPr>
          <p:cNvPr id="30725" name="Rectangle 5"/>
          <p:cNvSpPr>
            <a:spLocks noChangeArrowheads="1"/>
          </p:cNvSpPr>
          <p:nvPr/>
        </p:nvSpPr>
        <p:spPr bwMode="auto">
          <a:xfrm>
            <a:off x="3114675" y="2462213"/>
            <a:ext cx="604838"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0726" name="Text Box 6"/>
          <p:cNvSpPr txBox="1">
            <a:spLocks noChangeArrowheads="1"/>
          </p:cNvSpPr>
          <p:nvPr/>
        </p:nvSpPr>
        <p:spPr bwMode="auto">
          <a:xfrm>
            <a:off x="754063" y="5019675"/>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Clr>
                <a:srgbClr val="000000"/>
              </a:buClr>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pic>
        <p:nvPicPr>
          <p:cNvPr id="3072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7238" y="2995613"/>
            <a:ext cx="70199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0728"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238" y="5434013"/>
            <a:ext cx="7029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0088" y="1136650"/>
            <a:ext cx="7696200" cy="1439863"/>
          </a:xfrm>
          <a:noFill/>
        </p:spPr>
        <p:txBody>
          <a:bodyPr lIns="92075" tIns="46038" rIns="92075" bIns="46038" anchor="t"/>
          <a:lstStyle/>
          <a:p>
            <a:r>
              <a:rPr lang="en-US" altLang="zh-CN" b="1" smtClean="0">
                <a:latin typeface="Courier New" panose="02070309020205020404" pitchFamily="49" charset="0"/>
                <a:ea typeface="宋体" panose="02010600030101010101" pitchFamily="2" charset="-122"/>
                <a:cs typeface="Courier New" panose="02070309020205020404" pitchFamily="49" charset="0"/>
              </a:rPr>
              <a:t>1—</a:t>
            </a:r>
            <a:r>
              <a:rPr lang="zh-CN" altLang="en-US" b="1" smtClean="0">
                <a:latin typeface="Courier New" panose="02070309020205020404" pitchFamily="49" charset="0"/>
                <a:ea typeface="宋体" panose="02010600030101010101" pitchFamily="2" charset="-122"/>
                <a:cs typeface="Courier New" panose="02070309020205020404" pitchFamily="49" charset="0"/>
              </a:rPr>
              <a:t>基本</a:t>
            </a:r>
            <a:r>
              <a:rPr lang="ja-JP" altLang="en-US" b="1" smtClean="0">
                <a:latin typeface="Courier New" panose="02070309020205020404" pitchFamily="49" charset="0"/>
                <a:ea typeface="宋体" panose="02010600030101010101" pitchFamily="2" charset="-122"/>
                <a:cs typeface="Courier New" panose="02070309020205020404" pitchFamily="49" charset="0"/>
              </a:rPr>
              <a:t> </a:t>
            </a:r>
            <a:r>
              <a:rPr lang="en-US" altLang="ja-JP" b="1" smtClean="0">
                <a:latin typeface="Courier New" panose="02070309020205020404" pitchFamily="49" charset="0"/>
                <a:ea typeface="宋体" panose="02010600030101010101" pitchFamily="2" charset="-122"/>
                <a:cs typeface="Courier New" panose="02070309020205020404" pitchFamily="49" charset="0"/>
              </a:rPr>
              <a:t>SELECT </a:t>
            </a:r>
            <a:r>
              <a:rPr lang="zh-CN" altLang="en-US" b="1" smtClean="0">
                <a:latin typeface="Courier New" panose="02070309020205020404" pitchFamily="49" charset="0"/>
                <a:ea typeface="宋体" panose="02010600030101010101" pitchFamily="2" charset="-122"/>
                <a:cs typeface="Courier New" panose="02070309020205020404" pitchFamily="49" charset="0"/>
              </a:rPr>
              <a:t>语句</a:t>
            </a:r>
            <a:endParaRPr lang="ja-JP" altLang="en-US" b="1"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4099" name="Rectangle 3"/>
          <p:cNvSpPr>
            <a:spLocks noChangeArrowheads="1"/>
          </p:cNvSpPr>
          <p:nvPr/>
        </p:nvSpPr>
        <p:spPr bwMode="blackWhite">
          <a:xfrm>
            <a:off x="889000" y="2046288"/>
            <a:ext cx="7385050" cy="9239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FF0000"/>
                </a:solidFill>
                <a:latin typeface="Courier New" panose="02070309020205020404" pitchFamily="49" charset="0"/>
                <a:ea typeface="MS PGothic" panose="020B0600070205080204" pitchFamily="34" charset="-128"/>
              </a:rPr>
              <a:t>SELECT</a:t>
            </a:r>
            <a:r>
              <a:rPr lang="en-US" altLang="ja-JP" sz="1800" b="1">
                <a:solidFill>
                  <a:srgbClr val="000000"/>
                </a:solidFill>
                <a:latin typeface="Courier New" panose="02070309020205020404" pitchFamily="49" charset="0"/>
                <a:ea typeface="MS PGothic" panose="020B0600070205080204" pitchFamily="34" charset="-128"/>
              </a:rPr>
              <a:t>	*|{[</a:t>
            </a:r>
            <a:r>
              <a:rPr lang="en-US" altLang="ja-JP" sz="1800" b="1">
                <a:solidFill>
                  <a:srgbClr val="FF0000"/>
                </a:solidFill>
                <a:latin typeface="Courier New" panose="02070309020205020404" pitchFamily="49" charset="0"/>
                <a:ea typeface="MS PGothic" panose="020B0600070205080204" pitchFamily="34" charset="-128"/>
              </a:rPr>
              <a:t>DISTINCT</a:t>
            </a:r>
            <a:r>
              <a:rPr lang="en-US" altLang="ja-JP" sz="1800" b="1">
                <a:solidFill>
                  <a:srgbClr val="000000"/>
                </a:solidFill>
                <a:latin typeface="Courier New" panose="02070309020205020404" pitchFamily="49" charset="0"/>
                <a:ea typeface="MS PGothic" panose="020B0600070205080204" pitchFamily="34" charset="-128"/>
              </a:rPr>
              <a:t>] </a:t>
            </a:r>
            <a:r>
              <a:rPr lang="en-US" altLang="ja-JP" sz="1800" b="1" i="1">
                <a:solidFill>
                  <a:srgbClr val="000000"/>
                </a:solidFill>
                <a:latin typeface="Courier New" panose="02070309020205020404" pitchFamily="49" charset="0"/>
                <a:ea typeface="MS PGothic" panose="020B0600070205080204" pitchFamily="34" charset="-128"/>
              </a:rPr>
              <a:t>column</a:t>
            </a:r>
            <a:r>
              <a:rPr lang="en-US" altLang="ja-JP" sz="1800" b="1">
                <a:solidFill>
                  <a:srgbClr val="000000"/>
                </a:solidFill>
                <a:latin typeface="Courier New" panose="02070309020205020404" pitchFamily="49" charset="0"/>
                <a:ea typeface="MS PGothic" panose="020B0600070205080204" pitchFamily="34" charset="-128"/>
              </a:rPr>
              <a:t>|</a:t>
            </a:r>
            <a:r>
              <a:rPr lang="en-US" altLang="ja-JP" sz="1800" b="1" i="1">
                <a:solidFill>
                  <a:srgbClr val="000000"/>
                </a:solidFill>
                <a:latin typeface="Courier New" panose="02070309020205020404" pitchFamily="49" charset="0"/>
                <a:ea typeface="MS PGothic" panose="020B0600070205080204" pitchFamily="34" charset="-128"/>
              </a:rPr>
              <a:t>expression</a:t>
            </a:r>
            <a:r>
              <a:rPr lang="en-US" altLang="ja-JP" sz="1800" b="1">
                <a:solidFill>
                  <a:srgbClr val="000000"/>
                </a:solidFill>
                <a:latin typeface="Courier New" panose="02070309020205020404" pitchFamily="49" charset="0"/>
                <a:ea typeface="MS PGothic" panose="020B0600070205080204" pitchFamily="34" charset="-128"/>
              </a:rPr>
              <a:t> [</a:t>
            </a:r>
            <a:r>
              <a:rPr lang="en-US" altLang="ja-JP" sz="1800" b="1" i="1">
                <a:solidFill>
                  <a:srgbClr val="000000"/>
                </a:solidFill>
                <a:latin typeface="Courier New" panose="02070309020205020404" pitchFamily="49" charset="0"/>
                <a:ea typeface="MS PGothic" panose="020B0600070205080204" pitchFamily="34" charset="-128"/>
              </a:rPr>
              <a:t>alias</a:t>
            </a:r>
            <a:r>
              <a:rPr lang="en-US" altLang="ja-JP" sz="1800" b="1">
                <a:solidFill>
                  <a:srgbClr val="000000"/>
                </a:solidFill>
                <a:latin typeface="Courier New" panose="02070309020205020404" pitchFamily="49" charset="0"/>
                <a:ea typeface="MS PGothic" panose="020B0600070205080204" pitchFamily="34" charset="-128"/>
              </a:rPr>
              <a:t>],...}</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FF0000"/>
                </a:solidFill>
                <a:latin typeface="Courier New" panose="02070309020205020404" pitchFamily="49" charset="0"/>
                <a:ea typeface="MS PGothic" panose="020B0600070205080204" pitchFamily="34" charset="-128"/>
              </a:rPr>
              <a:t>FROM</a:t>
            </a:r>
            <a:r>
              <a:rPr lang="en-US" altLang="ja-JP" sz="1800" b="1">
                <a:solidFill>
                  <a:srgbClr val="000000"/>
                </a:solidFill>
                <a:latin typeface="Courier New" panose="02070309020205020404" pitchFamily="49" charset="0"/>
                <a:ea typeface="MS PGothic" panose="020B0600070205080204" pitchFamily="34" charset="-128"/>
              </a:rPr>
              <a:t>	</a:t>
            </a:r>
            <a:r>
              <a:rPr lang="en-US" altLang="ja-JP" sz="1800" b="1" i="1">
                <a:solidFill>
                  <a:srgbClr val="000000"/>
                </a:solidFill>
                <a:latin typeface="Courier New" panose="02070309020205020404" pitchFamily="49" charset="0"/>
                <a:ea typeface="MS PGothic" panose="020B0600070205080204" pitchFamily="34" charset="-128"/>
              </a:rPr>
              <a:t>table;</a:t>
            </a:r>
            <a:endParaRPr lang="en-US" altLang="ja-JP" sz="1800" b="1" i="1">
              <a:solidFill>
                <a:srgbClr val="000000"/>
              </a:solidFill>
              <a:latin typeface="Courier New" panose="02070309020205020404" pitchFamily="49" charset="0"/>
              <a:ea typeface="MS PGothic" panose="020B0600070205080204" pitchFamily="34" charset="-128"/>
            </a:endParaRPr>
          </a:p>
        </p:txBody>
      </p:sp>
      <p:sp>
        <p:nvSpPr>
          <p:cNvPr id="4100" name="Rectangle 4"/>
          <p:cNvSpPr>
            <a:spLocks noGrp="1" noChangeArrowheads="1"/>
          </p:cNvSpPr>
          <p:nvPr>
            <p:ph type="body" idx="1"/>
          </p:nvPr>
        </p:nvSpPr>
        <p:spPr>
          <a:xfrm>
            <a:off x="936625" y="3405188"/>
            <a:ext cx="7385050" cy="1031875"/>
          </a:xfrm>
          <a:noFill/>
        </p:spPr>
        <p:txBody>
          <a:bodyPr lIns="92075" tIns="46038" rIns="92075" bIns="46038">
            <a:spAutoFit/>
          </a:bodyPr>
          <a:lstStyle/>
          <a:p>
            <a:r>
              <a:rPr lang="en-US" altLang="ja-JP" smtClean="0">
                <a:latin typeface="Courier New" panose="02070309020205020404" pitchFamily="49" charset="0"/>
                <a:ea typeface="宋体" panose="02010600030101010101" pitchFamily="2" charset="-122"/>
                <a:cs typeface="Courier New" panose="02070309020205020404" pitchFamily="49" charset="0"/>
              </a:rPr>
              <a:t>SELECT </a:t>
            </a:r>
            <a:r>
              <a:rPr lang="en-US" altLang="zh-CN" smtClean="0">
                <a:latin typeface="Courier New" panose="02070309020205020404" pitchFamily="49" charset="0"/>
                <a:ea typeface="宋体" panose="02010600030101010101" pitchFamily="2" charset="-122"/>
                <a:cs typeface="Courier New" panose="02070309020205020404" pitchFamily="49" charset="0"/>
              </a:rPr>
              <a:t>  </a:t>
            </a:r>
            <a:r>
              <a:rPr lang="zh-CN" altLang="en-US" smtClean="0">
                <a:latin typeface="Courier New" panose="02070309020205020404" pitchFamily="49" charset="0"/>
                <a:ea typeface="宋体" panose="02010600030101010101" pitchFamily="2" charset="-122"/>
                <a:cs typeface="Courier New" panose="02070309020205020404" pitchFamily="49" charset="0"/>
              </a:rPr>
              <a:t>标识选择哪些列。</a:t>
            </a:r>
            <a:endParaRPr lang="en-US" altLang="ja-JP" smtClean="0">
              <a:latin typeface="Courier New" panose="02070309020205020404" pitchFamily="49" charset="0"/>
              <a:ea typeface="宋体" panose="02010600030101010101" pitchFamily="2" charset="-122"/>
              <a:cs typeface="Courier New" panose="02070309020205020404" pitchFamily="49" charset="0"/>
            </a:endParaRPr>
          </a:p>
          <a:p>
            <a:r>
              <a:rPr lang="en-US" altLang="ja-JP" smtClean="0">
                <a:latin typeface="Courier New" panose="02070309020205020404" pitchFamily="49" charset="0"/>
                <a:ea typeface="宋体" panose="02010600030101010101" pitchFamily="2" charset="-122"/>
                <a:cs typeface="Courier New" panose="02070309020205020404" pitchFamily="49" charset="0"/>
              </a:rPr>
              <a:t>FROM </a:t>
            </a:r>
            <a:r>
              <a:rPr lang="en-US" altLang="zh-CN" smtClean="0">
                <a:latin typeface="Courier New" panose="02070309020205020404" pitchFamily="49" charset="0"/>
                <a:ea typeface="宋体" panose="02010600030101010101" pitchFamily="2" charset="-122"/>
                <a:cs typeface="Courier New" panose="02070309020205020404" pitchFamily="49" charset="0"/>
              </a:rPr>
              <a:t>    </a:t>
            </a:r>
            <a:r>
              <a:rPr lang="zh-CN" altLang="en-US" smtClean="0">
                <a:latin typeface="Courier New" panose="02070309020205020404" pitchFamily="49" charset="0"/>
                <a:ea typeface="宋体" panose="02010600030101010101" pitchFamily="2" charset="-122"/>
                <a:cs typeface="Courier New" panose="02070309020205020404" pitchFamily="49" charset="0"/>
              </a:rPr>
              <a:t>标识从哪个表中选择。</a:t>
            </a:r>
            <a:endParaRPr lang="ja-JP" altLang="en-US" smtClean="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790575" y="1938338"/>
            <a:ext cx="6970713" cy="915987"/>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31747" name="Rectangle 3"/>
          <p:cNvSpPr>
            <a:spLocks noGrp="1" noChangeArrowheads="1"/>
          </p:cNvSpPr>
          <p:nvPr>
            <p:ph type="title"/>
          </p:nvPr>
        </p:nvSpPr>
        <p:spPr>
          <a:xfrm>
            <a:off x="661988" y="1163638"/>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按别名排序</a:t>
            </a:r>
            <a:endParaRPr lang="ja-JP" altLang="en-US" b="1" smtClean="0">
              <a:latin typeface="宋体" panose="02010600030101010101" pitchFamily="2" charset="-122"/>
              <a:ea typeface="宋体" panose="02010600030101010101" pitchFamily="2" charset="-122"/>
            </a:endParaRPr>
          </a:p>
        </p:txBody>
      </p:sp>
      <p:sp>
        <p:nvSpPr>
          <p:cNvPr id="31748" name="Rectangle 4"/>
          <p:cNvSpPr>
            <a:spLocks noChangeArrowheads="1"/>
          </p:cNvSpPr>
          <p:nvPr/>
        </p:nvSpPr>
        <p:spPr bwMode="blackWhite">
          <a:xfrm>
            <a:off x="782638" y="1925638"/>
            <a:ext cx="7316787"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employee_id, last_name, salary*12 annsal</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employees</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ORDER BY annsal;</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31749" name="Rectangle 5"/>
          <p:cNvSpPr>
            <a:spLocks noChangeArrowheads="1"/>
          </p:cNvSpPr>
          <p:nvPr/>
        </p:nvSpPr>
        <p:spPr bwMode="auto">
          <a:xfrm>
            <a:off x="6403975" y="1995488"/>
            <a:ext cx="893763"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1750" name="Rectangle 6"/>
          <p:cNvSpPr>
            <a:spLocks noChangeArrowheads="1"/>
          </p:cNvSpPr>
          <p:nvPr/>
        </p:nvSpPr>
        <p:spPr bwMode="auto">
          <a:xfrm>
            <a:off x="2055813" y="2493963"/>
            <a:ext cx="893762"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1751" name="Text Box 7"/>
          <p:cNvSpPr txBox="1">
            <a:spLocks noChangeArrowheads="1"/>
          </p:cNvSpPr>
          <p:nvPr/>
        </p:nvSpPr>
        <p:spPr bwMode="auto">
          <a:xfrm>
            <a:off x="755650" y="5418138"/>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Clr>
                <a:srgbClr val="000000"/>
              </a:buClr>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pic>
        <p:nvPicPr>
          <p:cNvPr id="31752" name="Picture 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0575" y="3209925"/>
            <a:ext cx="69913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175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 y="5792788"/>
            <a:ext cx="7029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820738" y="1903413"/>
            <a:ext cx="7832725" cy="4451350"/>
          </a:xfrm>
          <a:noFill/>
        </p:spPr>
        <p:txBody>
          <a:bodyPr lIns="92075" tIns="46038" rIns="92075" bIns="46038">
            <a:spAutoFit/>
          </a:bodyPr>
          <a:lstStyle/>
          <a:p>
            <a:r>
              <a:rPr lang="zh-CN" altLang="en-US" sz="2400" smtClean="0">
                <a:latin typeface="宋体" panose="02010600030101010101" pitchFamily="2" charset="-122"/>
                <a:ea typeface="宋体" panose="02010600030101010101" pitchFamily="2" charset="-122"/>
              </a:rPr>
              <a:t>按</a:t>
            </a:r>
            <a:r>
              <a:rPr lang="zh-CN" altLang="en-US" sz="2400" smtClean="0">
                <a:ea typeface="宋体" panose="02010600030101010101" pitchFamily="2" charset="-122"/>
              </a:rPr>
              <a:t>照</a:t>
            </a:r>
            <a:r>
              <a:rPr lang="en-US" altLang="ja-JP" sz="2400" smtClean="0">
                <a:ea typeface="宋体" panose="02010600030101010101" pitchFamily="2" charset="-122"/>
              </a:rPr>
              <a:t>ORDER BY </a:t>
            </a:r>
            <a:r>
              <a:rPr lang="zh-CN" altLang="en-US" sz="2400" smtClean="0">
                <a:ea typeface="宋体" panose="02010600030101010101" pitchFamily="2" charset="-122"/>
              </a:rPr>
              <a:t>列表的顺序排序。</a:t>
            </a:r>
            <a:endParaRPr lang="ja-JP" altLang="en-US" sz="2400" smtClean="0">
              <a:ea typeface="宋体" panose="02010600030101010101" pitchFamily="2" charset="-122"/>
            </a:endParaRPr>
          </a:p>
          <a:p>
            <a:pPr>
              <a:buFont typeface="Wingdings" panose="05000000000000000000" pitchFamily="2" charset="2"/>
              <a:buNone/>
            </a:pPr>
            <a:endParaRPr lang="en-US" altLang="ja-JP" sz="2400" smtClean="0">
              <a:ea typeface="宋体" panose="02010600030101010101" pitchFamily="2" charset="-122"/>
            </a:endParaRPr>
          </a:p>
          <a:p>
            <a:pPr>
              <a:buFont typeface="Wingdings" panose="05000000000000000000" pitchFamily="2" charset="2"/>
              <a:buNone/>
            </a:pPr>
            <a:endParaRPr lang="en-US" altLang="ja-JP" sz="2400" smtClean="0">
              <a:ea typeface="宋体" panose="02010600030101010101" pitchFamily="2" charset="-122"/>
            </a:endParaRPr>
          </a:p>
          <a:p>
            <a:pPr>
              <a:buFont typeface="Wingdings" panose="05000000000000000000" pitchFamily="2" charset="2"/>
              <a:buNone/>
            </a:pPr>
            <a:endParaRPr lang="en-US" altLang="ja-JP" sz="2400" smtClean="0">
              <a:ea typeface="宋体" panose="02010600030101010101" pitchFamily="2" charset="-122"/>
            </a:endParaRPr>
          </a:p>
          <a:p>
            <a:pPr>
              <a:buFont typeface="Wingdings" panose="05000000000000000000" pitchFamily="2" charset="2"/>
              <a:buNone/>
            </a:pPr>
            <a:endParaRPr lang="en-US" altLang="ja-JP" sz="2400" smtClean="0">
              <a:ea typeface="宋体" panose="02010600030101010101" pitchFamily="2" charset="-122"/>
            </a:endParaRPr>
          </a:p>
          <a:p>
            <a:pPr>
              <a:buFont typeface="Wingdings" panose="05000000000000000000" pitchFamily="2" charset="2"/>
              <a:buNone/>
            </a:pPr>
            <a:endParaRPr lang="en-US" altLang="ja-JP" sz="2400" smtClean="0">
              <a:ea typeface="宋体" panose="02010600030101010101" pitchFamily="2" charset="-122"/>
            </a:endParaRPr>
          </a:p>
          <a:p>
            <a:pPr>
              <a:buFont typeface="Wingdings" panose="05000000000000000000" pitchFamily="2" charset="2"/>
              <a:buNone/>
            </a:pPr>
            <a:endParaRPr lang="en-US" altLang="ja-JP" sz="2400" smtClean="0">
              <a:ea typeface="宋体" panose="02010600030101010101" pitchFamily="2" charset="-122"/>
            </a:endParaRPr>
          </a:p>
          <a:p>
            <a:pPr>
              <a:buFont typeface="Wingdings" panose="05000000000000000000" pitchFamily="2" charset="2"/>
              <a:buNone/>
            </a:pPr>
            <a:endParaRPr lang="en-US" altLang="ja-JP" sz="2400" smtClean="0">
              <a:ea typeface="宋体" panose="02010600030101010101" pitchFamily="2" charset="-122"/>
            </a:endParaRPr>
          </a:p>
          <a:p>
            <a:pPr>
              <a:buFont typeface="Wingdings" panose="05000000000000000000" pitchFamily="2" charset="2"/>
              <a:buNone/>
            </a:pPr>
            <a:endParaRPr lang="en-US" altLang="ja-JP" sz="2400" smtClean="0">
              <a:ea typeface="宋体" panose="02010600030101010101" pitchFamily="2" charset="-122"/>
            </a:endParaRPr>
          </a:p>
          <a:p>
            <a:r>
              <a:rPr lang="zh-CN" altLang="en-US" sz="2400" smtClean="0">
                <a:ea typeface="宋体" panose="02010600030101010101" pitchFamily="2" charset="-122"/>
              </a:rPr>
              <a:t>可以使用不在</a:t>
            </a:r>
            <a:r>
              <a:rPr lang="en-US" altLang="ja-JP" sz="2400" smtClean="0">
                <a:ea typeface="宋体" panose="02010600030101010101" pitchFamily="2" charset="-122"/>
              </a:rPr>
              <a:t>SELECT </a:t>
            </a:r>
            <a:r>
              <a:rPr lang="zh-CN" altLang="en-US" sz="2400" smtClean="0">
                <a:ea typeface="宋体" panose="02010600030101010101" pitchFamily="2" charset="-122"/>
              </a:rPr>
              <a:t>列表中的列排序。</a:t>
            </a:r>
            <a:endParaRPr lang="ja-JP" altLang="en-US" sz="2400" smtClean="0">
              <a:ea typeface="宋体" panose="02010600030101010101" pitchFamily="2" charset="-122"/>
            </a:endParaRPr>
          </a:p>
        </p:txBody>
      </p:sp>
      <p:sp>
        <p:nvSpPr>
          <p:cNvPr id="32771" name="Rectangle 3"/>
          <p:cNvSpPr>
            <a:spLocks noChangeArrowheads="1"/>
          </p:cNvSpPr>
          <p:nvPr/>
        </p:nvSpPr>
        <p:spPr bwMode="blackWhite">
          <a:xfrm>
            <a:off x="1119188" y="2362200"/>
            <a:ext cx="7115175" cy="91598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32772" name="Rectangle 4"/>
          <p:cNvSpPr>
            <a:spLocks noChangeArrowheads="1"/>
          </p:cNvSpPr>
          <p:nvPr/>
        </p:nvSpPr>
        <p:spPr bwMode="blackWhite">
          <a:xfrm>
            <a:off x="1143000" y="2349500"/>
            <a:ext cx="690245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last_name, department_id, salary</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employees</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ORDER BY department_id, salary DESC;</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32773" name="Rectangle 5"/>
          <p:cNvSpPr>
            <a:spLocks noGrp="1" noChangeArrowheads="1"/>
          </p:cNvSpPr>
          <p:nvPr>
            <p:ph type="title"/>
          </p:nvPr>
        </p:nvSpPr>
        <p:spPr>
          <a:xfrm>
            <a:off x="684213" y="1174750"/>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多个列排序</a:t>
            </a:r>
            <a:endParaRPr lang="ja-JP" altLang="en-US" b="1" smtClean="0">
              <a:latin typeface="宋体" panose="02010600030101010101" pitchFamily="2" charset="-122"/>
              <a:ea typeface="宋体" panose="02010600030101010101" pitchFamily="2" charset="-122"/>
            </a:endParaRPr>
          </a:p>
        </p:txBody>
      </p:sp>
      <p:sp>
        <p:nvSpPr>
          <p:cNvPr id="32774" name="Rectangle 6"/>
          <p:cNvSpPr>
            <a:spLocks noChangeArrowheads="1"/>
          </p:cNvSpPr>
          <p:nvPr/>
        </p:nvSpPr>
        <p:spPr bwMode="auto">
          <a:xfrm>
            <a:off x="1220788" y="2936875"/>
            <a:ext cx="4800600" cy="298450"/>
          </a:xfrm>
          <a:prstGeom prst="rect">
            <a:avLst/>
          </a:prstGeom>
          <a:noFill/>
          <a:ln w="254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2775" name="Text Box 7"/>
          <p:cNvSpPr txBox="1">
            <a:spLocks noChangeArrowheads="1"/>
          </p:cNvSpPr>
          <p:nvPr/>
        </p:nvSpPr>
        <p:spPr bwMode="auto">
          <a:xfrm>
            <a:off x="1104900" y="5283200"/>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Clr>
                <a:srgbClr val="000000"/>
              </a:buClr>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pic>
        <p:nvPicPr>
          <p:cNvPr id="32776" name="Picture 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19188" y="3436938"/>
            <a:ext cx="70008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277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188" y="5668963"/>
            <a:ext cx="7029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txBox="1">
            <a:spLocks noChangeArrowheads="1"/>
          </p:cNvSpPr>
          <p:nvPr/>
        </p:nvSpPr>
        <p:spPr bwMode="auto">
          <a:xfrm>
            <a:off x="2987675" y="3213100"/>
            <a:ext cx="4537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en-US" altLang="zh-CN" sz="3600" b="1">
                <a:latin typeface="Arial" panose="020B0604020202020204" pitchFamily="34" charset="0"/>
                <a:ea typeface="宋体" panose="02010600030101010101" pitchFamily="2" charset="-122"/>
              </a:rPr>
              <a:t>3 — </a:t>
            </a:r>
            <a:r>
              <a:rPr lang="zh-CN" altLang="en-US" sz="3600" b="1">
                <a:latin typeface="Arial" panose="020B0604020202020204" pitchFamily="34" charset="0"/>
                <a:ea typeface="宋体" panose="02010600030101010101" pitchFamily="2" charset="-122"/>
              </a:rPr>
              <a:t>多表查询</a:t>
            </a:r>
            <a:endParaRPr lang="zh-CN" altLang="en-US" sz="36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7700" y="2211388"/>
            <a:ext cx="1801813"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 name="TextBox 3"/>
          <p:cNvSpPr txBox="1">
            <a:spLocks noChangeArrowheads="1"/>
          </p:cNvSpPr>
          <p:nvPr/>
        </p:nvSpPr>
        <p:spPr bwMode="auto">
          <a:xfrm>
            <a:off x="393700" y="1411288"/>
            <a:ext cx="2089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EMPLOYEES</a:t>
            </a:r>
            <a:r>
              <a:rPr lang="zh-CN" altLang="en-US" sz="1800">
                <a:latin typeface="Arial" panose="020B0604020202020204" pitchFamily="34" charset="0"/>
                <a:ea typeface="宋体" panose="02010600030101010101" pitchFamily="2" charset="-122"/>
              </a:rPr>
              <a:t>表</a:t>
            </a:r>
            <a:endParaRPr lang="zh-CN" altLang="en-US" sz="1800">
              <a:latin typeface="Arial" panose="020B0604020202020204" pitchFamily="34" charset="0"/>
              <a:ea typeface="宋体" panose="02010600030101010101" pitchFamily="2" charset="-122"/>
            </a:endParaRPr>
          </a:p>
        </p:txBody>
      </p:sp>
      <p:pic>
        <p:nvPicPr>
          <p:cNvPr id="3482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575" y="2062163"/>
            <a:ext cx="2259013"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1" name="TextBox 4"/>
          <p:cNvSpPr txBox="1">
            <a:spLocks noChangeArrowheads="1"/>
          </p:cNvSpPr>
          <p:nvPr/>
        </p:nvSpPr>
        <p:spPr bwMode="auto">
          <a:xfrm>
            <a:off x="3203575" y="1411288"/>
            <a:ext cx="2449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DEPARTMENTS</a:t>
            </a:r>
            <a:r>
              <a:rPr lang="zh-CN" altLang="en-US" sz="1800">
                <a:latin typeface="Arial" panose="020B0604020202020204" pitchFamily="34" charset="0"/>
                <a:ea typeface="宋体" panose="02010600030101010101" pitchFamily="2" charset="-122"/>
              </a:rPr>
              <a:t>表</a:t>
            </a:r>
            <a:endParaRPr lang="zh-CN" altLang="en-US" sz="1800">
              <a:latin typeface="Arial" panose="020B0604020202020204" pitchFamily="34" charset="0"/>
              <a:ea typeface="宋体" panose="02010600030101010101" pitchFamily="2" charset="-122"/>
            </a:endParaRPr>
          </a:p>
        </p:txBody>
      </p:sp>
      <p:pic>
        <p:nvPicPr>
          <p:cNvPr id="3482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688" y="2068513"/>
            <a:ext cx="2017712" cy="184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3" name="TextBox 5"/>
          <p:cNvSpPr txBox="1">
            <a:spLocks noChangeArrowheads="1"/>
          </p:cNvSpPr>
          <p:nvPr/>
        </p:nvSpPr>
        <p:spPr bwMode="auto">
          <a:xfrm>
            <a:off x="6532563" y="1550988"/>
            <a:ext cx="22336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LOCATIONS</a:t>
            </a:r>
            <a:r>
              <a:rPr lang="zh-CN" altLang="en-US" sz="1800">
                <a:latin typeface="Arial" panose="020B0604020202020204" pitchFamily="34" charset="0"/>
                <a:ea typeface="宋体" panose="02010600030101010101" pitchFamily="2" charset="-122"/>
              </a:rPr>
              <a:t>表</a:t>
            </a:r>
            <a:endParaRPr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81588" y="1947863"/>
            <a:ext cx="33813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965325"/>
            <a:ext cx="3076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840038"/>
            <a:ext cx="30765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5"/>
          <p:cNvSpPr>
            <a:spLocks noGrp="1" noChangeArrowheads="1"/>
          </p:cNvSpPr>
          <p:nvPr>
            <p:ph type="title"/>
          </p:nvPr>
        </p:nvSpPr>
        <p:spPr>
          <a:xfrm>
            <a:off x="633413" y="763588"/>
            <a:ext cx="7408862" cy="881062"/>
          </a:xfrm>
          <a:noFill/>
        </p:spPr>
        <p:txBody>
          <a:bodyPr lIns="92075" tIns="46038" rIns="92075" bIns="46038" anchor="t"/>
          <a:lstStyle/>
          <a:p>
            <a:r>
              <a:rPr lang="zh-CN" altLang="zh-CN" b="1" smtClean="0">
                <a:latin typeface="宋体" panose="02010600030101010101" pitchFamily="2" charset="-122"/>
                <a:ea typeface="宋体" panose="02010600030101010101" pitchFamily="2" charset="-122"/>
              </a:rPr>
              <a:t>从多个表中获取数据</a:t>
            </a:r>
            <a:endParaRPr lang="zh-CN" altLang="zh-CN" b="1" smtClean="0">
              <a:latin typeface="宋体" panose="02010600030101010101" pitchFamily="2" charset="-122"/>
              <a:ea typeface="宋体" panose="02010600030101010101" pitchFamily="2" charset="-122"/>
            </a:endParaRPr>
          </a:p>
        </p:txBody>
      </p:sp>
      <p:sp>
        <p:nvSpPr>
          <p:cNvPr id="35846" name="Rectangle 6"/>
          <p:cNvSpPr>
            <a:spLocks noChangeArrowheads="1"/>
          </p:cNvSpPr>
          <p:nvPr/>
        </p:nvSpPr>
        <p:spPr bwMode="auto">
          <a:xfrm>
            <a:off x="742950" y="1604963"/>
            <a:ext cx="162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MS PGothic" panose="020B0600070205080204" pitchFamily="34" charset="-128"/>
              </a:rPr>
              <a:t>EMPLOYEES</a:t>
            </a:r>
            <a:r>
              <a:rPr lang="en-US" altLang="zh-CN" sz="1800" b="1">
                <a:latin typeface="Arial" panose="020B0604020202020204" pitchFamily="34" charset="0"/>
                <a:ea typeface="MS PGothic" panose="020B0600070205080204" pitchFamily="34" charset="-128"/>
              </a:rPr>
              <a:t> </a:t>
            </a:r>
            <a:endParaRPr lang="en-US" altLang="zh-CN" sz="1800" b="1">
              <a:latin typeface="Arial" panose="020B0604020202020204" pitchFamily="34" charset="0"/>
              <a:ea typeface="MS PGothic" panose="020B0600070205080204" pitchFamily="34" charset="-128"/>
            </a:endParaRPr>
          </a:p>
        </p:txBody>
      </p:sp>
      <p:sp>
        <p:nvSpPr>
          <p:cNvPr id="35847" name="Rectangle 7"/>
          <p:cNvSpPr>
            <a:spLocks noChangeArrowheads="1"/>
          </p:cNvSpPr>
          <p:nvPr/>
        </p:nvSpPr>
        <p:spPr bwMode="auto">
          <a:xfrm>
            <a:off x="4924425" y="1604963"/>
            <a:ext cx="201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MS PGothic" panose="020B0600070205080204" pitchFamily="34" charset="-128"/>
              </a:rPr>
              <a:t>DEPARTMENTS </a:t>
            </a:r>
            <a:endParaRPr lang="en-US" altLang="zh-CN" sz="1800" b="1">
              <a:latin typeface="Courier New" panose="02070309020205020404" pitchFamily="49" charset="0"/>
              <a:ea typeface="MS PGothic" panose="020B0600070205080204" pitchFamily="34" charset="-128"/>
            </a:endParaRPr>
          </a:p>
        </p:txBody>
      </p:sp>
      <p:grpSp>
        <p:nvGrpSpPr>
          <p:cNvPr id="35848" name="Group 8"/>
          <p:cNvGrpSpPr/>
          <p:nvPr/>
        </p:nvGrpSpPr>
        <p:grpSpPr bwMode="auto">
          <a:xfrm>
            <a:off x="3937000" y="3830638"/>
            <a:ext cx="966788" cy="473075"/>
            <a:chOff x="0" y="0"/>
            <a:chExt cx="609" cy="298"/>
          </a:xfrm>
        </p:grpSpPr>
        <p:sp>
          <p:nvSpPr>
            <p:cNvPr id="35856" name="Line 9"/>
            <p:cNvSpPr>
              <a:spLocks noChangeShapeType="1"/>
            </p:cNvSpPr>
            <p:nvPr/>
          </p:nvSpPr>
          <p:spPr bwMode="auto">
            <a:xfrm flipV="1">
              <a:off x="0" y="0"/>
              <a:ext cx="0" cy="298"/>
            </a:xfrm>
            <a:prstGeom prst="line">
              <a:avLst/>
            </a:prstGeom>
            <a:noFill/>
            <a:ln w="50800">
              <a:solidFill>
                <a:srgbClr val="FF0000"/>
              </a:solidFill>
              <a:round/>
              <a:head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5857" name="Line 10"/>
            <p:cNvSpPr>
              <a:spLocks noChangeShapeType="1"/>
            </p:cNvSpPr>
            <p:nvPr/>
          </p:nvSpPr>
          <p:spPr bwMode="auto">
            <a:xfrm flipV="1">
              <a:off x="609" y="0"/>
              <a:ext cx="0" cy="298"/>
            </a:xfrm>
            <a:prstGeom prst="line">
              <a:avLst/>
            </a:prstGeom>
            <a:noFill/>
            <a:ln w="50800">
              <a:solidFill>
                <a:srgbClr val="FF0000"/>
              </a:solidFill>
              <a:round/>
              <a:head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35849" name="Rectangle 11"/>
          <p:cNvSpPr>
            <a:spLocks noChangeArrowheads="1"/>
          </p:cNvSpPr>
          <p:nvPr/>
        </p:nvSpPr>
        <p:spPr bwMode="auto">
          <a:xfrm>
            <a:off x="1030288" y="2033588"/>
            <a:ext cx="955675" cy="145097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5850" name="Rectangle 12"/>
          <p:cNvSpPr>
            <a:spLocks noChangeArrowheads="1"/>
          </p:cNvSpPr>
          <p:nvPr/>
        </p:nvSpPr>
        <p:spPr bwMode="auto">
          <a:xfrm>
            <a:off x="2878138" y="2009775"/>
            <a:ext cx="1168400" cy="1452563"/>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35851" name="Rectangle 13"/>
          <p:cNvSpPr>
            <a:spLocks noChangeArrowheads="1"/>
          </p:cNvSpPr>
          <p:nvPr/>
        </p:nvSpPr>
        <p:spPr bwMode="auto">
          <a:xfrm>
            <a:off x="6208713" y="1985963"/>
            <a:ext cx="1289050" cy="1893887"/>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35852"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76525" y="4413250"/>
            <a:ext cx="33623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76525" y="5467350"/>
            <a:ext cx="33909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4" name="Text Box 16"/>
          <p:cNvSpPr txBox="1">
            <a:spLocks noChangeArrowheads="1"/>
          </p:cNvSpPr>
          <p:nvPr/>
        </p:nvSpPr>
        <p:spPr bwMode="auto">
          <a:xfrm>
            <a:off x="1006475" y="2484438"/>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
        <p:nvSpPr>
          <p:cNvPr id="35855" name="Text Box 17"/>
          <p:cNvSpPr txBox="1">
            <a:spLocks noChangeArrowheads="1"/>
          </p:cNvSpPr>
          <p:nvPr/>
        </p:nvSpPr>
        <p:spPr bwMode="auto">
          <a:xfrm>
            <a:off x="2646363" y="5121275"/>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03800" y="2276475"/>
            <a:ext cx="338137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2276475"/>
            <a:ext cx="3076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4"/>
          <p:cNvSpPr txBox="1">
            <a:spLocks noChangeArrowheads="1"/>
          </p:cNvSpPr>
          <p:nvPr/>
        </p:nvSpPr>
        <p:spPr bwMode="auto">
          <a:xfrm>
            <a:off x="684213" y="1050925"/>
            <a:ext cx="51117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50000"/>
              </a:spcBef>
              <a:buFont typeface="Wingdings" panose="05000000000000000000" pitchFamily="2" charset="2"/>
              <a:buNone/>
            </a:pPr>
            <a:r>
              <a:rPr lang="en-US" altLang="zh-CN" sz="2000">
                <a:latin typeface="Arial" panose="020B0604020202020204" pitchFamily="34" charset="0"/>
                <a:ea typeface="宋体" panose="02010600030101010101" pitchFamily="2" charset="-122"/>
              </a:rPr>
              <a:t>select last_name, department_name</a:t>
            </a:r>
            <a:endParaRPr lang="en-US" altLang="zh-CN" sz="2000">
              <a:latin typeface="Arial" panose="020B0604020202020204" pitchFamily="34" charset="0"/>
              <a:ea typeface="宋体" panose="02010600030101010101" pitchFamily="2" charset="-122"/>
            </a:endParaRPr>
          </a:p>
          <a:p>
            <a:pPr eaLnBrk="1" hangingPunct="1">
              <a:spcBef>
                <a:spcPct val="50000"/>
              </a:spcBef>
              <a:buFont typeface="Wingdings" panose="05000000000000000000" pitchFamily="2" charset="2"/>
              <a:buNone/>
            </a:pPr>
            <a:r>
              <a:rPr lang="en-US" altLang="zh-CN" sz="2000">
                <a:latin typeface="Arial" panose="020B0604020202020204" pitchFamily="34" charset="0"/>
                <a:ea typeface="宋体" panose="02010600030101010101" pitchFamily="2" charset="-122"/>
              </a:rPr>
              <a:t>from employees, departments</a:t>
            </a:r>
            <a:endParaRPr lang="zh-CN" altLang="en-US" sz="2000">
              <a:latin typeface="Arial" panose="020B0604020202020204" pitchFamily="34" charset="0"/>
              <a:ea typeface="宋体" panose="02010600030101010101" pitchFamily="2" charset="-122"/>
            </a:endParaRPr>
          </a:p>
        </p:txBody>
      </p:sp>
      <p:sp>
        <p:nvSpPr>
          <p:cNvPr id="36869" name="Line 5"/>
          <p:cNvSpPr>
            <a:spLocks noChangeShapeType="1"/>
          </p:cNvSpPr>
          <p:nvPr/>
        </p:nvSpPr>
        <p:spPr bwMode="auto">
          <a:xfrm flipV="1">
            <a:off x="3635375" y="2636838"/>
            <a:ext cx="1368425" cy="6667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0" name="Line 6"/>
          <p:cNvSpPr>
            <a:spLocks noChangeShapeType="1"/>
          </p:cNvSpPr>
          <p:nvPr/>
        </p:nvSpPr>
        <p:spPr bwMode="auto">
          <a:xfrm>
            <a:off x="3635375" y="2708275"/>
            <a:ext cx="1296988" cy="1444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1" name="Line 7"/>
          <p:cNvSpPr>
            <a:spLocks noChangeShapeType="1"/>
          </p:cNvSpPr>
          <p:nvPr/>
        </p:nvSpPr>
        <p:spPr bwMode="auto">
          <a:xfrm>
            <a:off x="3635375" y="2708275"/>
            <a:ext cx="1368425"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2" name="Line 8"/>
          <p:cNvSpPr>
            <a:spLocks noChangeShapeType="1"/>
          </p:cNvSpPr>
          <p:nvPr/>
        </p:nvSpPr>
        <p:spPr bwMode="auto">
          <a:xfrm>
            <a:off x="3635375" y="2708275"/>
            <a:ext cx="1368425" cy="7207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3" name="Line 9"/>
          <p:cNvSpPr>
            <a:spLocks noChangeShapeType="1"/>
          </p:cNvSpPr>
          <p:nvPr/>
        </p:nvSpPr>
        <p:spPr bwMode="auto">
          <a:xfrm>
            <a:off x="3635375" y="2708275"/>
            <a:ext cx="1368425" cy="10080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4" name="Line 10"/>
          <p:cNvSpPr>
            <a:spLocks noChangeShapeType="1"/>
          </p:cNvSpPr>
          <p:nvPr/>
        </p:nvSpPr>
        <p:spPr bwMode="auto">
          <a:xfrm>
            <a:off x="3635375" y="2708275"/>
            <a:ext cx="1368425" cy="11525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5" name="Line 11"/>
          <p:cNvSpPr>
            <a:spLocks noChangeShapeType="1"/>
          </p:cNvSpPr>
          <p:nvPr/>
        </p:nvSpPr>
        <p:spPr bwMode="auto">
          <a:xfrm>
            <a:off x="3635375" y="2708275"/>
            <a:ext cx="1368425" cy="13684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6" name="Line 12"/>
          <p:cNvSpPr>
            <a:spLocks noChangeShapeType="1"/>
          </p:cNvSpPr>
          <p:nvPr/>
        </p:nvSpPr>
        <p:spPr bwMode="auto">
          <a:xfrm>
            <a:off x="3708400" y="2708275"/>
            <a:ext cx="1295400" cy="3603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7" name="Text Box 13"/>
          <p:cNvSpPr txBox="1">
            <a:spLocks noChangeArrowheads="1"/>
          </p:cNvSpPr>
          <p:nvPr/>
        </p:nvSpPr>
        <p:spPr bwMode="auto">
          <a:xfrm>
            <a:off x="755650" y="4535488"/>
            <a:ext cx="604837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triangle" w="med" len="me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Wingdings" panose="05000000000000000000" pitchFamily="2" charset="2"/>
              <a:buNone/>
            </a:pPr>
            <a:r>
              <a:rPr lang="zh-CN" altLang="en-US" sz="2000">
                <a:latin typeface="Arial" panose="020B0604020202020204" pitchFamily="34" charset="0"/>
                <a:ea typeface="宋体" panose="02010600030101010101" pitchFamily="2" charset="-122"/>
              </a:rPr>
              <a:t>select count(employee_id) from employees;</a:t>
            </a:r>
            <a:endParaRPr lang="zh-CN" altLang="en-US" sz="2000">
              <a:latin typeface="Arial" panose="020B0604020202020204" pitchFamily="34" charset="0"/>
              <a:ea typeface="宋体" panose="02010600030101010101" pitchFamily="2" charset="-122"/>
            </a:endParaRPr>
          </a:p>
          <a:p>
            <a:pPr eaLnBrk="1" hangingPunct="1">
              <a:spcBef>
                <a:spcPct val="0"/>
              </a:spcBef>
              <a:buFont typeface="Wingdings" panose="05000000000000000000" pitchFamily="2" charset="2"/>
              <a:buNone/>
            </a:pPr>
            <a:r>
              <a:rPr lang="zh-CN" altLang="en-US" sz="2000">
                <a:latin typeface="Arial" panose="020B0604020202020204" pitchFamily="34" charset="0"/>
                <a:ea typeface="宋体" panose="02010600030101010101" pitchFamily="2" charset="-122"/>
              </a:rPr>
              <a:t>假设输出107行</a:t>
            </a:r>
            <a:endParaRPr lang="zh-CN" altLang="en-US" sz="2000">
              <a:latin typeface="Arial" panose="020B0604020202020204" pitchFamily="34" charset="0"/>
              <a:ea typeface="宋体" panose="02010600030101010101" pitchFamily="2" charset="-122"/>
            </a:endParaRPr>
          </a:p>
          <a:p>
            <a:pPr eaLnBrk="1" hangingPunct="1">
              <a:spcBef>
                <a:spcPct val="0"/>
              </a:spcBef>
              <a:buFont typeface="Wingdings" panose="05000000000000000000" pitchFamily="2" charset="2"/>
              <a:buNone/>
            </a:pPr>
            <a:r>
              <a:rPr lang="zh-CN" altLang="en-US" sz="2000">
                <a:latin typeface="Arial" panose="020B0604020202020204" pitchFamily="34" charset="0"/>
                <a:ea typeface="宋体" panose="02010600030101010101" pitchFamily="2" charset="-122"/>
              </a:rPr>
              <a:t>select count(department_id)from departments;</a:t>
            </a:r>
            <a:endParaRPr lang="zh-CN" altLang="en-US" sz="2000">
              <a:latin typeface="Arial" panose="020B0604020202020204" pitchFamily="34" charset="0"/>
              <a:ea typeface="宋体" panose="02010600030101010101" pitchFamily="2" charset="-122"/>
            </a:endParaRPr>
          </a:p>
          <a:p>
            <a:pPr eaLnBrk="1" hangingPunct="1">
              <a:spcBef>
                <a:spcPct val="0"/>
              </a:spcBef>
              <a:buFont typeface="Wingdings" panose="05000000000000000000" pitchFamily="2" charset="2"/>
              <a:buNone/>
            </a:pPr>
            <a:r>
              <a:rPr lang="zh-CN" altLang="en-US" sz="2000">
                <a:latin typeface="Arial" panose="020B0604020202020204" pitchFamily="34" charset="0"/>
                <a:ea typeface="宋体" panose="02010600030101010101" pitchFamily="2" charset="-122"/>
              </a:rPr>
              <a:t>假设输出27行</a:t>
            </a:r>
            <a:endParaRPr lang="zh-CN" altLang="en-US" sz="2000">
              <a:latin typeface="Arial" panose="020B0604020202020204" pitchFamily="34" charset="0"/>
              <a:ea typeface="宋体" panose="02010600030101010101" pitchFamily="2" charset="-122"/>
            </a:endParaRPr>
          </a:p>
          <a:p>
            <a:pPr eaLnBrk="1" hangingPunct="1">
              <a:spcBef>
                <a:spcPct val="0"/>
              </a:spcBef>
              <a:buFont typeface="Wingdings" panose="05000000000000000000" pitchFamily="2" charset="2"/>
              <a:buNone/>
            </a:pPr>
            <a:r>
              <a:rPr lang="zh-CN" altLang="en-US" sz="2000">
                <a:latin typeface="Arial" panose="020B0604020202020204" pitchFamily="34" charset="0"/>
                <a:ea typeface="宋体" panose="02010600030101010101" pitchFamily="2" charset="-122"/>
              </a:rPr>
              <a:t>select 107*27 from dual;</a:t>
            </a:r>
            <a:endParaRPr lang="zh-CN" altLang="en-US" sz="2000">
              <a:latin typeface="Arial" panose="020B0604020202020204" pitchFamily="34" charset="0"/>
              <a:ea typeface="宋体" panose="02010600030101010101" pitchFamily="2" charset="-122"/>
            </a:endParaRPr>
          </a:p>
        </p:txBody>
      </p:sp>
      <p:sp>
        <p:nvSpPr>
          <p:cNvPr id="36878" name="Text Box 14"/>
          <p:cNvSpPr txBox="1">
            <a:spLocks noChangeArrowheads="1"/>
          </p:cNvSpPr>
          <p:nvPr/>
        </p:nvSpPr>
        <p:spPr bwMode="auto">
          <a:xfrm>
            <a:off x="755650" y="4144963"/>
            <a:ext cx="3136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triangle" w="med" len="me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zh-CN" altLang="en-US" sz="1800" b="1">
                <a:latin typeface="Arial" panose="020B0604020202020204" pitchFamily="34" charset="0"/>
                <a:ea typeface="宋体" panose="02010600030101010101" pitchFamily="2" charset="-122"/>
              </a:rPr>
              <a:t>演示笛卡尔集的错误情况：</a:t>
            </a:r>
            <a:endParaRPr lang="zh-CN" altLang="en-US" sz="18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979488"/>
            <a:ext cx="7696200" cy="708025"/>
          </a:xfrm>
          <a:noFill/>
        </p:spPr>
        <p:txBody>
          <a:bodyPr lIns="92075" tIns="46038" rIns="92075" bIns="46038" anchor="t">
            <a:normAutofit fontScale="90000"/>
          </a:bodyPr>
          <a:lstStyle/>
          <a:p>
            <a:r>
              <a:rPr lang="zh-CN" altLang="zh-CN" b="1" smtClean="0">
                <a:latin typeface="宋体" panose="02010600030101010101" pitchFamily="2" charset="-122"/>
                <a:ea typeface="宋体" panose="02010600030101010101" pitchFamily="2" charset="-122"/>
              </a:rPr>
              <a:t>笛卡尔集</a:t>
            </a:r>
            <a:endParaRPr lang="zh-CN" altLang="zh-CN" b="1" smtClean="0">
              <a:latin typeface="宋体" panose="02010600030101010101" pitchFamily="2" charset="-122"/>
              <a:ea typeface="宋体" panose="02010600030101010101" pitchFamily="2" charset="-122"/>
            </a:endParaRPr>
          </a:p>
        </p:txBody>
      </p:sp>
      <p:sp>
        <p:nvSpPr>
          <p:cNvPr id="37891" name="Rectangle 3"/>
          <p:cNvSpPr>
            <a:spLocks noGrp="1" noChangeArrowheads="1"/>
          </p:cNvSpPr>
          <p:nvPr>
            <p:ph type="body" idx="1"/>
          </p:nvPr>
        </p:nvSpPr>
        <p:spPr>
          <a:xfrm>
            <a:off x="827088" y="1884363"/>
            <a:ext cx="7385050" cy="3048000"/>
          </a:xfrm>
          <a:noFill/>
        </p:spPr>
        <p:txBody>
          <a:bodyPr lIns="92075" tIns="46038" rIns="92075" bIns="46038">
            <a:spAutoFit/>
          </a:bodyPr>
          <a:lstStyle/>
          <a:p>
            <a:r>
              <a:rPr lang="zh-CN" altLang="en-US" sz="2700" b="1" smtClean="0">
                <a:solidFill>
                  <a:srgbClr val="FF0000"/>
                </a:solidFill>
                <a:latin typeface="宋体" panose="02010600030101010101" pitchFamily="2" charset="-122"/>
                <a:ea typeface="宋体" panose="02010600030101010101" pitchFamily="2" charset="-122"/>
              </a:rPr>
              <a:t>笛卡尔集会在下面条件下产生</a:t>
            </a:r>
            <a:r>
              <a:rPr lang="zh-CN" altLang="en-US" sz="2700" smtClean="0">
                <a:latin typeface="宋体" panose="02010600030101010101" pitchFamily="2" charset="-122"/>
                <a:ea typeface="宋体" panose="02010600030101010101" pitchFamily="2" charset="-122"/>
              </a:rPr>
              <a:t>:</a:t>
            </a:r>
            <a:endParaRPr lang="zh-CN" altLang="en-US" sz="2700" smtClean="0">
              <a:latin typeface="宋体" panose="02010600030101010101" pitchFamily="2" charset="-122"/>
              <a:ea typeface="宋体" panose="02010600030101010101" pitchFamily="2" charset="-122"/>
            </a:endParaRPr>
          </a:p>
          <a:p>
            <a:pPr lvl="1"/>
            <a:r>
              <a:rPr lang="zh-CN" altLang="en-US" sz="2200" smtClean="0">
                <a:latin typeface="宋体" panose="02010600030101010101" pitchFamily="2" charset="-122"/>
                <a:ea typeface="宋体" panose="02010600030101010101" pitchFamily="2" charset="-122"/>
              </a:rPr>
              <a:t>省略连接条件</a:t>
            </a:r>
            <a:endParaRPr lang="zh-CN" altLang="en-US" sz="2200" smtClean="0">
              <a:latin typeface="宋体" panose="02010600030101010101" pitchFamily="2" charset="-122"/>
              <a:ea typeface="宋体" panose="02010600030101010101" pitchFamily="2" charset="-122"/>
            </a:endParaRPr>
          </a:p>
          <a:p>
            <a:pPr lvl="1"/>
            <a:r>
              <a:rPr lang="zh-CN" altLang="en-US" sz="2200" smtClean="0">
                <a:latin typeface="宋体" panose="02010600030101010101" pitchFamily="2" charset="-122"/>
                <a:ea typeface="宋体" panose="02010600030101010101" pitchFamily="2" charset="-122"/>
              </a:rPr>
              <a:t>连接条件无效</a:t>
            </a:r>
            <a:endParaRPr lang="zh-CN" altLang="en-US" sz="2200" smtClean="0">
              <a:latin typeface="宋体" panose="02010600030101010101" pitchFamily="2" charset="-122"/>
              <a:ea typeface="宋体" panose="02010600030101010101" pitchFamily="2" charset="-122"/>
            </a:endParaRPr>
          </a:p>
          <a:p>
            <a:pPr lvl="1"/>
            <a:r>
              <a:rPr lang="zh-CN" altLang="en-US" sz="2200" smtClean="0">
                <a:latin typeface="宋体" panose="02010600030101010101" pitchFamily="2" charset="-122"/>
                <a:ea typeface="宋体" panose="02010600030101010101" pitchFamily="2" charset="-122"/>
              </a:rPr>
              <a:t>所有表中的所有行互相连接</a:t>
            </a:r>
            <a:endParaRPr lang="en-US" altLang="zh-CN" sz="2200" smtClean="0">
              <a:latin typeface="宋体" panose="02010600030101010101" pitchFamily="2" charset="-122"/>
              <a:ea typeface="宋体" panose="02010600030101010101" pitchFamily="2" charset="-122"/>
            </a:endParaRPr>
          </a:p>
          <a:p>
            <a:pPr lvl="1"/>
            <a:endParaRPr lang="zh-CN" altLang="en-US" sz="2200" smtClean="0">
              <a:latin typeface="宋体" panose="02010600030101010101" pitchFamily="2" charset="-122"/>
              <a:ea typeface="宋体" panose="02010600030101010101" pitchFamily="2" charset="-122"/>
            </a:endParaRPr>
          </a:p>
          <a:p>
            <a:r>
              <a:rPr lang="zh-CN" altLang="en-US" sz="2700" smtClean="0">
                <a:latin typeface="宋体" panose="02010600030101010101" pitchFamily="2" charset="-122"/>
                <a:ea typeface="宋体" panose="02010600030101010101" pitchFamily="2" charset="-122"/>
              </a:rPr>
              <a:t>为了避免笛卡尔集， 可以在 </a:t>
            </a:r>
            <a:r>
              <a:rPr lang="en-US" altLang="zh-CN" sz="2700" smtClean="0">
                <a:latin typeface="Courier New" panose="02070309020205020404" pitchFamily="49" charset="0"/>
                <a:ea typeface="宋体" panose="02010600030101010101" pitchFamily="2" charset="-122"/>
                <a:cs typeface="Courier New" panose="02070309020205020404" pitchFamily="49" charset="0"/>
              </a:rPr>
              <a:t>WHERE</a:t>
            </a:r>
            <a:r>
              <a:rPr lang="en-US" altLang="zh-CN" sz="2700" smtClean="0">
                <a:latin typeface="宋体" panose="02010600030101010101" pitchFamily="2" charset="-122"/>
                <a:ea typeface="宋体" panose="02010600030101010101" pitchFamily="2" charset="-122"/>
              </a:rPr>
              <a:t> </a:t>
            </a:r>
            <a:r>
              <a:rPr lang="zh-CN" altLang="en-US" sz="2700" smtClean="0">
                <a:latin typeface="宋体" panose="02010600030101010101" pitchFamily="2" charset="-122"/>
                <a:ea typeface="宋体" panose="02010600030101010101" pitchFamily="2" charset="-122"/>
              </a:rPr>
              <a:t>加入</a:t>
            </a:r>
            <a:r>
              <a:rPr lang="zh-CN" altLang="en-US" sz="2700" smtClean="0">
                <a:solidFill>
                  <a:srgbClr val="0000FF"/>
                </a:solidFill>
                <a:latin typeface="宋体" panose="02010600030101010101" pitchFamily="2" charset="-122"/>
                <a:ea typeface="宋体" panose="02010600030101010101" pitchFamily="2" charset="-122"/>
              </a:rPr>
              <a:t>有效</a:t>
            </a:r>
            <a:r>
              <a:rPr lang="zh-CN" altLang="en-US" sz="2700" smtClean="0">
                <a:latin typeface="宋体" panose="02010600030101010101" pitchFamily="2" charset="-122"/>
                <a:ea typeface="宋体" panose="02010600030101010101" pitchFamily="2" charset="-122"/>
              </a:rPr>
              <a:t>的连接条件。</a:t>
            </a:r>
            <a:endParaRPr lang="zh-CN" altLang="en-US" sz="2700" smtClean="0">
              <a:latin typeface="宋体" panose="02010600030101010101" pitchFamily="2" charset="-122"/>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11188" y="836613"/>
            <a:ext cx="7696200" cy="1439862"/>
          </a:xfrm>
          <a:noFill/>
        </p:spPr>
        <p:txBody>
          <a:bodyPr lIns="92075" tIns="46038" rIns="92075" bIns="46038" anchor="t"/>
          <a:lstStyle/>
          <a:p>
            <a:r>
              <a:rPr lang="zh-CN" altLang="zh-CN" b="1" smtClean="0">
                <a:latin typeface="宋体" panose="02010600030101010101" pitchFamily="2" charset="-122"/>
                <a:ea typeface="宋体" panose="02010600030101010101" pitchFamily="2" charset="-122"/>
              </a:rPr>
              <a:t>笛卡尔集</a:t>
            </a:r>
            <a:endParaRPr lang="zh-CN" altLang="zh-CN" b="1" smtClean="0">
              <a:latin typeface="宋体" panose="02010600030101010101" pitchFamily="2" charset="-122"/>
              <a:ea typeface="宋体" panose="02010600030101010101" pitchFamily="2" charset="-122"/>
            </a:endParaRPr>
          </a:p>
        </p:txBody>
      </p:sp>
      <p:grpSp>
        <p:nvGrpSpPr>
          <p:cNvPr id="38915" name="Group 3"/>
          <p:cNvGrpSpPr/>
          <p:nvPr/>
        </p:nvGrpSpPr>
        <p:grpSpPr bwMode="auto">
          <a:xfrm>
            <a:off x="3986213" y="4019550"/>
            <a:ext cx="966787" cy="473075"/>
            <a:chOff x="0" y="0"/>
            <a:chExt cx="609" cy="298"/>
          </a:xfrm>
        </p:grpSpPr>
        <p:sp>
          <p:nvSpPr>
            <p:cNvPr id="38929" name="Line 4"/>
            <p:cNvSpPr>
              <a:spLocks noChangeShapeType="1"/>
            </p:cNvSpPr>
            <p:nvPr/>
          </p:nvSpPr>
          <p:spPr bwMode="auto">
            <a:xfrm flipV="1">
              <a:off x="0" y="0"/>
              <a:ext cx="0" cy="298"/>
            </a:xfrm>
            <a:prstGeom prst="line">
              <a:avLst/>
            </a:prstGeom>
            <a:noFill/>
            <a:ln w="50800">
              <a:solidFill>
                <a:srgbClr val="FF0000"/>
              </a:solidFill>
              <a:round/>
              <a:head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30" name="Line 5"/>
            <p:cNvSpPr>
              <a:spLocks noChangeShapeType="1"/>
            </p:cNvSpPr>
            <p:nvPr/>
          </p:nvSpPr>
          <p:spPr bwMode="auto">
            <a:xfrm flipV="1">
              <a:off x="609" y="0"/>
              <a:ext cx="0" cy="298"/>
            </a:xfrm>
            <a:prstGeom prst="line">
              <a:avLst/>
            </a:prstGeom>
            <a:noFill/>
            <a:ln w="50800">
              <a:solidFill>
                <a:srgbClr val="FF0000"/>
              </a:solidFill>
              <a:round/>
              <a:head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8916" name="Group 6"/>
          <p:cNvGrpSpPr/>
          <p:nvPr/>
        </p:nvGrpSpPr>
        <p:grpSpPr bwMode="auto">
          <a:xfrm>
            <a:off x="428625" y="4960938"/>
            <a:ext cx="2611438" cy="762000"/>
            <a:chOff x="0" y="0"/>
            <a:chExt cx="1645" cy="480"/>
          </a:xfrm>
        </p:grpSpPr>
        <p:sp>
          <p:nvSpPr>
            <p:cNvPr id="38927" name="Rectangle 7"/>
            <p:cNvSpPr>
              <a:spLocks noChangeArrowheads="1"/>
            </p:cNvSpPr>
            <p:nvPr/>
          </p:nvSpPr>
          <p:spPr bwMode="auto">
            <a:xfrm>
              <a:off x="0" y="0"/>
              <a:ext cx="135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gn="r">
                <a:lnSpc>
                  <a:spcPct val="110000"/>
                </a:lnSpc>
                <a:spcBef>
                  <a:spcPct val="0"/>
                </a:spcBef>
                <a:buFontTx/>
                <a:buNone/>
              </a:pPr>
              <a:r>
                <a:rPr lang="zh-CN" altLang="en-US" sz="1800" b="1">
                  <a:latin typeface="Arial" panose="020B0604020202020204" pitchFamily="34" charset="0"/>
                  <a:ea typeface="宋体" panose="02010600030101010101" pitchFamily="2" charset="-122"/>
                </a:rPr>
                <a:t>笛卡尔集</a:t>
              </a:r>
              <a:r>
                <a:rPr lang="en-US" altLang="zh-CN" sz="1800" b="1">
                  <a:latin typeface="Arial" panose="020B0604020202020204" pitchFamily="34" charset="0"/>
                  <a:ea typeface="MS PGothic" panose="020B0600070205080204" pitchFamily="34" charset="-128"/>
                </a:rPr>
                <a:t>: </a:t>
              </a:r>
              <a:br>
                <a:rPr lang="en-US" altLang="zh-CN" sz="1800" b="1">
                  <a:latin typeface="Arial" panose="020B0604020202020204" pitchFamily="34" charset="0"/>
                  <a:ea typeface="MS PGothic" panose="020B0600070205080204" pitchFamily="34" charset="-128"/>
                </a:rPr>
              </a:br>
              <a:r>
                <a:rPr lang="en-US" altLang="zh-CN" sz="1800" b="1">
                  <a:latin typeface="Arial" panose="020B0604020202020204" pitchFamily="34" charset="0"/>
                  <a:ea typeface="MS PGothic" panose="020B0600070205080204" pitchFamily="34" charset="-128"/>
                </a:rPr>
                <a:t>20x8=160</a:t>
              </a:r>
              <a:r>
                <a:rPr lang="zh-CN" altLang="en-US" sz="1800" b="1">
                  <a:latin typeface="Arial" panose="020B0604020202020204" pitchFamily="34" charset="0"/>
                  <a:ea typeface="宋体" panose="02010600030101010101" pitchFamily="2" charset="-122"/>
                </a:rPr>
                <a:t>行</a:t>
              </a:r>
              <a:endParaRPr lang="ja-JP" altLang="en-US" sz="1800" b="1">
                <a:latin typeface="Arial" panose="020B0604020202020204" pitchFamily="34" charset="0"/>
                <a:ea typeface="宋体" panose="02010600030101010101" pitchFamily="2" charset="-122"/>
              </a:endParaRPr>
            </a:p>
          </p:txBody>
        </p:sp>
        <p:sp>
          <p:nvSpPr>
            <p:cNvPr id="38928" name="Line 8"/>
            <p:cNvSpPr>
              <a:spLocks noChangeShapeType="1"/>
            </p:cNvSpPr>
            <p:nvPr/>
          </p:nvSpPr>
          <p:spPr bwMode="auto">
            <a:xfrm flipH="1">
              <a:off x="1347" y="357"/>
              <a:ext cx="29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8917" name="Rectangle 9"/>
          <p:cNvSpPr>
            <a:spLocks noChangeArrowheads="1"/>
          </p:cNvSpPr>
          <p:nvPr/>
        </p:nvSpPr>
        <p:spPr bwMode="auto">
          <a:xfrm>
            <a:off x="755650" y="1641475"/>
            <a:ext cx="240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MS PGothic" panose="020B0600070205080204" pitchFamily="34" charset="-128"/>
              </a:rPr>
              <a:t>EMPLOYEES</a:t>
            </a:r>
            <a:r>
              <a:rPr lang="en-US" altLang="zh-CN" sz="1800" b="1">
                <a:latin typeface="Arial" panose="020B0604020202020204" pitchFamily="34" charset="0"/>
                <a:ea typeface="MS PGothic" panose="020B0600070205080204" pitchFamily="34" charset="-128"/>
              </a:rPr>
              <a:t>  (20</a:t>
            </a:r>
            <a:r>
              <a:rPr lang="zh-CN" altLang="en-US" sz="1800" b="1">
                <a:latin typeface="Arial" panose="020B0604020202020204" pitchFamily="34" charset="0"/>
                <a:ea typeface="宋体" panose="02010600030101010101" pitchFamily="2" charset="-122"/>
              </a:rPr>
              <a:t>行</a:t>
            </a:r>
            <a:r>
              <a:rPr lang="en-US" altLang="zh-CN" sz="1800" b="1">
                <a:latin typeface="Arial" panose="020B0604020202020204" pitchFamily="34" charset="0"/>
                <a:ea typeface="MS PGothic" panose="020B0600070205080204" pitchFamily="34" charset="-128"/>
              </a:rPr>
              <a:t>)</a:t>
            </a:r>
            <a:endParaRPr lang="en-US" altLang="zh-CN" sz="1800" b="1">
              <a:latin typeface="Arial" panose="020B0604020202020204" pitchFamily="34" charset="0"/>
              <a:ea typeface="MS PGothic" panose="020B0600070205080204" pitchFamily="34" charset="-128"/>
            </a:endParaRPr>
          </a:p>
        </p:txBody>
      </p:sp>
      <p:sp>
        <p:nvSpPr>
          <p:cNvPr id="38918" name="Rectangle 10"/>
          <p:cNvSpPr>
            <a:spLocks noChangeArrowheads="1"/>
          </p:cNvSpPr>
          <p:nvPr/>
        </p:nvSpPr>
        <p:spPr bwMode="auto">
          <a:xfrm>
            <a:off x="4956175" y="1641475"/>
            <a:ext cx="2563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MS PGothic" panose="020B0600070205080204" pitchFamily="34" charset="-128"/>
              </a:rPr>
              <a:t>DEPARTMENTS</a:t>
            </a:r>
            <a:r>
              <a:rPr lang="en-US" altLang="zh-CN" sz="1800" b="1">
                <a:latin typeface="Arial" panose="020B0604020202020204" pitchFamily="34" charset="0"/>
                <a:ea typeface="MS PGothic" panose="020B0600070205080204" pitchFamily="34" charset="-128"/>
              </a:rPr>
              <a:t>  (8</a:t>
            </a:r>
            <a:r>
              <a:rPr lang="zh-CN" altLang="en-US" sz="1800" b="1">
                <a:latin typeface="Arial" panose="020B0604020202020204" pitchFamily="34" charset="0"/>
                <a:ea typeface="宋体" panose="02010600030101010101" pitchFamily="2" charset="-122"/>
              </a:rPr>
              <a:t>行</a:t>
            </a:r>
            <a:r>
              <a:rPr lang="en-US" altLang="zh-CN" sz="1800" b="1">
                <a:latin typeface="Arial" panose="020B0604020202020204" pitchFamily="34" charset="0"/>
                <a:ea typeface="MS PGothic" panose="020B0600070205080204" pitchFamily="34" charset="-128"/>
              </a:rPr>
              <a:t>)</a:t>
            </a:r>
            <a:endParaRPr lang="en-US" altLang="zh-CN" sz="1800" b="1">
              <a:latin typeface="Arial" panose="020B0604020202020204" pitchFamily="34" charset="0"/>
              <a:ea typeface="MS PGothic" panose="020B0600070205080204" pitchFamily="34" charset="-128"/>
            </a:endParaRPr>
          </a:p>
        </p:txBody>
      </p:sp>
      <p:pic>
        <p:nvPicPr>
          <p:cNvPr id="38919"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51438" y="1998663"/>
            <a:ext cx="338137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975" y="2016125"/>
            <a:ext cx="3076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975" y="2889250"/>
            <a:ext cx="30765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975" y="3560763"/>
            <a:ext cx="307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4650" y="4438650"/>
            <a:ext cx="4033838"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4" name="Picture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01950" y="6383338"/>
            <a:ext cx="40465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5" name="Text Box 17"/>
          <p:cNvSpPr txBox="1">
            <a:spLocks noChangeArrowheads="1"/>
          </p:cNvSpPr>
          <p:nvPr/>
        </p:nvSpPr>
        <p:spPr bwMode="auto">
          <a:xfrm>
            <a:off x="796925" y="2524125"/>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
        <p:nvSpPr>
          <p:cNvPr id="38926" name="Text Box 18"/>
          <p:cNvSpPr txBox="1">
            <a:spLocks noChangeArrowheads="1"/>
          </p:cNvSpPr>
          <p:nvPr/>
        </p:nvSpPr>
        <p:spPr bwMode="auto">
          <a:xfrm>
            <a:off x="3054350" y="5948363"/>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25450" y="1084263"/>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 </a:t>
            </a:r>
            <a:r>
              <a:rPr lang="en-US" altLang="zh-CN" b="1" smtClean="0">
                <a:latin typeface="宋体" panose="02010600030101010101" pitchFamily="2" charset="-122"/>
                <a:ea typeface="宋体" panose="02010600030101010101" pitchFamily="2" charset="-122"/>
              </a:rPr>
              <a:t>Mysql </a:t>
            </a:r>
            <a:r>
              <a:rPr lang="zh-CN" altLang="en-US" b="1" smtClean="0">
                <a:latin typeface="宋体" panose="02010600030101010101" pitchFamily="2" charset="-122"/>
                <a:ea typeface="宋体" panose="02010600030101010101" pitchFamily="2" charset="-122"/>
              </a:rPr>
              <a:t>连接</a:t>
            </a:r>
            <a:endParaRPr lang="zh-CN" altLang="en-US" b="1" smtClean="0">
              <a:latin typeface="宋体" panose="02010600030101010101" pitchFamily="2" charset="-122"/>
              <a:ea typeface="宋体" panose="02010600030101010101" pitchFamily="2" charset="-122"/>
            </a:endParaRPr>
          </a:p>
        </p:txBody>
      </p:sp>
      <p:sp>
        <p:nvSpPr>
          <p:cNvPr id="39939" name="Rectangle 3"/>
          <p:cNvSpPr>
            <a:spLocks noGrp="1" noChangeArrowheads="1"/>
          </p:cNvSpPr>
          <p:nvPr>
            <p:ph type="body" idx="1"/>
          </p:nvPr>
        </p:nvSpPr>
        <p:spPr>
          <a:xfrm>
            <a:off x="804863" y="1878013"/>
            <a:ext cx="7585075" cy="3001962"/>
          </a:xfrm>
          <a:noFill/>
        </p:spPr>
        <p:txBody>
          <a:bodyPr lIns="92075" tIns="46038" rIns="92075" bIns="46038">
            <a:spAutoFit/>
          </a:bodyPr>
          <a:lstStyle/>
          <a:p>
            <a:pPr>
              <a:buFont typeface="Wingdings" panose="05000000000000000000" pitchFamily="2" charset="2"/>
              <a:buNone/>
            </a:pPr>
            <a:r>
              <a:rPr lang="zh-CN" altLang="en-US" sz="2700" smtClean="0">
                <a:latin typeface="宋体" panose="02010600030101010101" pitchFamily="2" charset="-122"/>
                <a:ea typeface="宋体" panose="02010600030101010101" pitchFamily="2" charset="-122"/>
              </a:rPr>
              <a:t>使用连接在多个表中查询数据。</a:t>
            </a:r>
            <a:endParaRPr lang="zh-CN" altLang="en-US" sz="2700" smtClean="0">
              <a:latin typeface="宋体" panose="02010600030101010101" pitchFamily="2" charset="-122"/>
              <a:ea typeface="宋体" panose="02010600030101010101" pitchFamily="2" charset="-122"/>
            </a:endParaRPr>
          </a:p>
          <a:p>
            <a:pPr>
              <a:buFont typeface="Wingdings" panose="05000000000000000000" pitchFamily="2" charset="2"/>
              <a:buNone/>
            </a:pPr>
            <a:endParaRPr lang="en-US" altLang="zh-CN" sz="2700" smtClean="0">
              <a:latin typeface="宋体" panose="02010600030101010101" pitchFamily="2" charset="-122"/>
              <a:ea typeface="宋体" panose="02010600030101010101" pitchFamily="2" charset="-122"/>
            </a:endParaRPr>
          </a:p>
          <a:p>
            <a:pPr>
              <a:buFont typeface="Wingdings" panose="05000000000000000000" pitchFamily="2" charset="2"/>
              <a:buNone/>
            </a:pPr>
            <a:endParaRPr lang="en-US" altLang="zh-CN" sz="2700" smtClean="0">
              <a:latin typeface="宋体" panose="02010600030101010101" pitchFamily="2" charset="-122"/>
              <a:ea typeface="宋体" panose="02010600030101010101" pitchFamily="2" charset="-122"/>
            </a:endParaRPr>
          </a:p>
          <a:p>
            <a:pPr>
              <a:buFont typeface="Wingdings" panose="05000000000000000000" pitchFamily="2" charset="2"/>
              <a:buNone/>
            </a:pPr>
            <a:endParaRPr lang="en-US" altLang="zh-CN" sz="2700" smtClean="0">
              <a:latin typeface="宋体" panose="02010600030101010101" pitchFamily="2" charset="-122"/>
              <a:ea typeface="宋体" panose="02010600030101010101" pitchFamily="2" charset="-122"/>
            </a:endParaRPr>
          </a:p>
          <a:p>
            <a:r>
              <a:rPr lang="zh-CN" altLang="en-US" sz="2700" b="1" smtClean="0">
                <a:solidFill>
                  <a:srgbClr val="FF0000"/>
                </a:solidFill>
                <a:latin typeface="宋体" panose="02010600030101010101" pitchFamily="2" charset="-122"/>
                <a:ea typeface="宋体" panose="02010600030101010101" pitchFamily="2" charset="-122"/>
              </a:rPr>
              <a:t>在 </a:t>
            </a:r>
            <a:r>
              <a:rPr lang="en-US" altLang="zh-CN" sz="2700" b="1" smtClean="0">
                <a:solidFill>
                  <a:srgbClr val="FF0000"/>
                </a:solidFill>
                <a:latin typeface="宋体" panose="02010600030101010101" pitchFamily="2" charset="-122"/>
                <a:ea typeface="宋体" panose="02010600030101010101" pitchFamily="2" charset="-122"/>
              </a:rPr>
              <a:t>WHERE </a:t>
            </a:r>
            <a:r>
              <a:rPr lang="zh-CN" altLang="en-US" sz="2700" b="1" smtClean="0">
                <a:solidFill>
                  <a:srgbClr val="FF0000"/>
                </a:solidFill>
                <a:latin typeface="宋体" panose="02010600030101010101" pitchFamily="2" charset="-122"/>
                <a:ea typeface="宋体" panose="02010600030101010101" pitchFamily="2" charset="-122"/>
              </a:rPr>
              <a:t>子句中写入连接条件。</a:t>
            </a:r>
            <a:endParaRPr lang="zh-CN" altLang="en-US" sz="2700" b="1" smtClean="0">
              <a:solidFill>
                <a:srgbClr val="FF0000"/>
              </a:solidFill>
              <a:latin typeface="宋体" panose="02010600030101010101" pitchFamily="2" charset="-122"/>
              <a:ea typeface="宋体" panose="02010600030101010101" pitchFamily="2" charset="-122"/>
            </a:endParaRPr>
          </a:p>
          <a:p>
            <a:r>
              <a:rPr lang="zh-CN" altLang="en-US" sz="2700" b="1" smtClean="0">
                <a:solidFill>
                  <a:srgbClr val="FF0000"/>
                </a:solidFill>
                <a:latin typeface="宋体" panose="02010600030101010101" pitchFamily="2" charset="-122"/>
                <a:ea typeface="宋体" panose="02010600030101010101" pitchFamily="2" charset="-122"/>
              </a:rPr>
              <a:t>在表中有相同列时，在列名之前加上表名前缀</a:t>
            </a:r>
            <a:endParaRPr lang="zh-CN" altLang="en-US" sz="2700" b="1" smtClean="0">
              <a:solidFill>
                <a:srgbClr val="FF0000"/>
              </a:solidFill>
              <a:latin typeface="宋体" panose="02010600030101010101" pitchFamily="2" charset="-122"/>
              <a:ea typeface="宋体" panose="02010600030101010101" pitchFamily="2" charset="-122"/>
            </a:endParaRPr>
          </a:p>
        </p:txBody>
      </p:sp>
      <p:sp>
        <p:nvSpPr>
          <p:cNvPr id="39940" name="Rectangle 4"/>
          <p:cNvSpPr>
            <a:spLocks noChangeArrowheads="1"/>
          </p:cNvSpPr>
          <p:nvPr/>
        </p:nvSpPr>
        <p:spPr bwMode="auto">
          <a:xfrm>
            <a:off x="1030288" y="2532063"/>
            <a:ext cx="7091362" cy="118745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cs typeface="Courier New" panose="02070309020205020404" pitchFamily="49" charset="0"/>
              </a:rPr>
              <a:t>SELECT	</a:t>
            </a:r>
            <a:r>
              <a:rPr lang="en-US" altLang="zh-CN" sz="1800" b="1" i="1">
                <a:latin typeface="Courier New" panose="02070309020205020404" pitchFamily="49" charset="0"/>
                <a:ea typeface="宋体" panose="02010600030101010101" pitchFamily="2" charset="-122"/>
                <a:cs typeface="Courier New" panose="02070309020205020404" pitchFamily="49" charset="0"/>
              </a:rPr>
              <a:t>table1.column, table2.column</a:t>
            </a:r>
            <a:endParaRPr lang="en-US" altLang="zh-CN" sz="1800" b="1">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latin typeface="Courier New" panose="02070309020205020404" pitchFamily="49" charset="0"/>
                <a:ea typeface="宋体" panose="02010600030101010101" pitchFamily="2" charset="-122"/>
                <a:cs typeface="Courier New" panose="02070309020205020404" pitchFamily="49" charset="0"/>
              </a:rPr>
              <a:t>FROM	</a:t>
            </a:r>
            <a:r>
              <a:rPr lang="en-US" altLang="zh-CN" sz="1800" b="1" i="1">
                <a:latin typeface="Courier New" panose="02070309020205020404" pitchFamily="49" charset="0"/>
                <a:ea typeface="宋体" panose="02010600030101010101" pitchFamily="2" charset="-122"/>
                <a:cs typeface="Courier New" panose="02070309020205020404" pitchFamily="49" charset="0"/>
              </a:rPr>
              <a:t>table1, table2</a:t>
            </a:r>
            <a:endParaRPr lang="en-US" altLang="zh-CN" sz="1800" b="1">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latin typeface="Courier New" panose="02070309020205020404" pitchFamily="49" charset="0"/>
                <a:ea typeface="宋体" panose="02010600030101010101" pitchFamily="2" charset="-122"/>
                <a:cs typeface="Courier New" panose="02070309020205020404" pitchFamily="49" charset="0"/>
              </a:rPr>
              <a:t>WHERE	</a:t>
            </a:r>
            <a:r>
              <a:rPr lang="en-US" altLang="zh-CN" sz="1800" b="1" i="1">
                <a:latin typeface="Courier New" panose="02070309020205020404" pitchFamily="49" charset="0"/>
                <a:ea typeface="宋体" panose="02010600030101010101" pitchFamily="2" charset="-122"/>
                <a:cs typeface="Courier New" panose="02070309020205020404" pitchFamily="49" charset="0"/>
              </a:rPr>
              <a:t>table1.column1 </a:t>
            </a:r>
            <a:r>
              <a:rPr lang="en-US" altLang="zh-CN" sz="1800" b="1">
                <a:latin typeface="Courier New" panose="02070309020205020404" pitchFamily="49" charset="0"/>
                <a:ea typeface="宋体" panose="02010600030101010101" pitchFamily="2" charset="-122"/>
                <a:cs typeface="Courier New" panose="02070309020205020404" pitchFamily="49" charset="0"/>
              </a:rPr>
              <a:t>=</a:t>
            </a:r>
            <a:r>
              <a:rPr lang="en-US" altLang="zh-CN" sz="1800" b="1" i="1">
                <a:latin typeface="Courier New" panose="02070309020205020404" pitchFamily="49" charset="0"/>
                <a:ea typeface="宋体" panose="02010600030101010101" pitchFamily="2" charset="-122"/>
                <a:cs typeface="Courier New" panose="02070309020205020404" pitchFamily="49" charset="0"/>
              </a:rPr>
              <a:t> table2.column2;</a:t>
            </a:r>
            <a:endParaRPr lang="en-US" altLang="zh-CN" sz="1800" b="1" i="1">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22300" y="692150"/>
            <a:ext cx="7696200" cy="1439863"/>
          </a:xfrm>
          <a:noFill/>
        </p:spPr>
        <p:txBody>
          <a:bodyPr lIns="92075" tIns="46038" rIns="92075" bIns="46038" anchor="t"/>
          <a:lstStyle/>
          <a:p>
            <a:r>
              <a:rPr lang="zh-CN" altLang="zh-CN" b="1" smtClean="0">
                <a:latin typeface="Courier New" panose="02070309020205020404" pitchFamily="49" charset="0"/>
                <a:ea typeface="宋体" panose="02010600030101010101" pitchFamily="2" charset="-122"/>
                <a:cs typeface="Courier New" panose="02070309020205020404" pitchFamily="49" charset="0"/>
              </a:rPr>
              <a:t>等值连接</a:t>
            </a:r>
            <a:endParaRPr lang="zh-CN" altLang="zh-CN" b="1"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40963" name="Rectangle 3"/>
          <p:cNvSpPr>
            <a:spLocks noChangeArrowheads="1"/>
          </p:cNvSpPr>
          <p:nvPr/>
        </p:nvSpPr>
        <p:spPr bwMode="auto">
          <a:xfrm>
            <a:off x="695325" y="1330325"/>
            <a:ext cx="1565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cs typeface="Courier New" panose="02070309020205020404" pitchFamily="49" charset="0"/>
              </a:rPr>
              <a:t>EMPLOYEES </a:t>
            </a:r>
            <a:endParaRPr lang="en-US" altLang="zh-CN" sz="1800" b="1">
              <a:latin typeface="Courier New" panose="02070309020205020404" pitchFamily="49" charset="0"/>
              <a:ea typeface="宋体" panose="02010600030101010101" pitchFamily="2" charset="-122"/>
              <a:cs typeface="Courier New" panose="02070309020205020404" pitchFamily="49" charset="0"/>
            </a:endParaRPr>
          </a:p>
        </p:txBody>
      </p:sp>
      <p:sp>
        <p:nvSpPr>
          <p:cNvPr id="40964" name="Rectangle 4"/>
          <p:cNvSpPr>
            <a:spLocks noChangeArrowheads="1"/>
          </p:cNvSpPr>
          <p:nvPr/>
        </p:nvSpPr>
        <p:spPr bwMode="auto">
          <a:xfrm>
            <a:off x="4586288" y="1339850"/>
            <a:ext cx="1839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cs typeface="Courier New" panose="02070309020205020404" pitchFamily="49" charset="0"/>
              </a:rPr>
              <a:t>DEPARTMENTS </a:t>
            </a:r>
            <a:endParaRPr lang="en-US" altLang="zh-CN" sz="1800" b="1">
              <a:latin typeface="Courier New" panose="02070309020205020404" pitchFamily="49" charset="0"/>
              <a:ea typeface="宋体" panose="02010600030101010101" pitchFamily="2" charset="-122"/>
              <a:cs typeface="Courier New" panose="02070309020205020404" pitchFamily="49" charset="0"/>
            </a:endParaRPr>
          </a:p>
        </p:txBody>
      </p:sp>
      <p:grpSp>
        <p:nvGrpSpPr>
          <p:cNvPr id="40965" name="Group 5"/>
          <p:cNvGrpSpPr/>
          <p:nvPr/>
        </p:nvGrpSpPr>
        <p:grpSpPr bwMode="auto">
          <a:xfrm>
            <a:off x="3409950" y="5465763"/>
            <a:ext cx="2386013" cy="1060450"/>
            <a:chOff x="0" y="0"/>
            <a:chExt cx="1491" cy="668"/>
          </a:xfrm>
        </p:grpSpPr>
        <p:sp>
          <p:nvSpPr>
            <p:cNvPr id="40973" name="Rectangle 6"/>
            <p:cNvSpPr>
              <a:spLocks noChangeArrowheads="1"/>
            </p:cNvSpPr>
            <p:nvPr/>
          </p:nvSpPr>
          <p:spPr bwMode="auto">
            <a:xfrm>
              <a:off x="0" y="417"/>
              <a:ext cx="4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10000"/>
                </a:lnSpc>
                <a:spcBef>
                  <a:spcPct val="0"/>
                </a:spcBef>
                <a:buFontTx/>
                <a:buNone/>
              </a:pPr>
              <a:r>
                <a:rPr lang="zh-CN" altLang="en-US" sz="1800" b="1">
                  <a:latin typeface="Courier New" panose="02070309020205020404" pitchFamily="49" charset="0"/>
                  <a:ea typeface="宋体" panose="02010600030101010101" pitchFamily="2" charset="-122"/>
                  <a:cs typeface="Courier New" panose="02070309020205020404" pitchFamily="49" charset="0"/>
                </a:rPr>
                <a:t>外键</a:t>
              </a:r>
              <a:endParaRPr lang="zh-CN" altLang="en-US" sz="1800" b="1">
                <a:latin typeface="Courier New" panose="02070309020205020404" pitchFamily="49" charset="0"/>
                <a:ea typeface="宋体" panose="02010600030101010101" pitchFamily="2" charset="-122"/>
                <a:cs typeface="Courier New" panose="02070309020205020404" pitchFamily="49" charset="0"/>
              </a:endParaRPr>
            </a:p>
          </p:txBody>
        </p:sp>
        <p:sp>
          <p:nvSpPr>
            <p:cNvPr id="40974" name="Line 7"/>
            <p:cNvSpPr>
              <a:spLocks noChangeShapeType="1"/>
            </p:cNvSpPr>
            <p:nvPr/>
          </p:nvSpPr>
          <p:spPr bwMode="auto">
            <a:xfrm flipH="1" flipV="1">
              <a:off x="208" y="0"/>
              <a:ext cx="2" cy="414"/>
            </a:xfrm>
            <a:prstGeom prst="line">
              <a:avLst/>
            </a:prstGeom>
            <a:noFill/>
            <a:ln w="50800">
              <a:solidFill>
                <a:srgbClr val="FF00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0975" name="Rectangle 8"/>
            <p:cNvSpPr>
              <a:spLocks noChangeArrowheads="1"/>
            </p:cNvSpPr>
            <p:nvPr/>
          </p:nvSpPr>
          <p:spPr bwMode="auto">
            <a:xfrm>
              <a:off x="1081" y="417"/>
              <a:ext cx="4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10000"/>
                </a:lnSpc>
                <a:spcBef>
                  <a:spcPct val="0"/>
                </a:spcBef>
                <a:buFontTx/>
                <a:buNone/>
              </a:pPr>
              <a:r>
                <a:rPr lang="zh-CN" altLang="en-US" sz="1800" b="1">
                  <a:latin typeface="Courier New" panose="02070309020205020404" pitchFamily="49" charset="0"/>
                  <a:ea typeface="宋体" panose="02010600030101010101" pitchFamily="2" charset="-122"/>
                  <a:cs typeface="Courier New" panose="02070309020205020404" pitchFamily="49" charset="0"/>
                </a:rPr>
                <a:t>主键</a:t>
              </a:r>
              <a:endParaRPr lang="zh-CN" altLang="en-US" sz="1800" b="1">
                <a:latin typeface="Courier New" panose="02070309020205020404" pitchFamily="49" charset="0"/>
                <a:ea typeface="宋体" panose="02010600030101010101" pitchFamily="2" charset="-122"/>
                <a:cs typeface="Courier New" panose="02070309020205020404" pitchFamily="49" charset="0"/>
              </a:endParaRPr>
            </a:p>
          </p:txBody>
        </p:sp>
        <p:sp>
          <p:nvSpPr>
            <p:cNvPr id="40976" name="Line 9"/>
            <p:cNvSpPr>
              <a:spLocks noChangeShapeType="1"/>
            </p:cNvSpPr>
            <p:nvPr/>
          </p:nvSpPr>
          <p:spPr bwMode="auto">
            <a:xfrm flipH="1" flipV="1">
              <a:off x="1276" y="0"/>
              <a:ext cx="2" cy="414"/>
            </a:xfrm>
            <a:prstGeom prst="line">
              <a:avLst/>
            </a:prstGeom>
            <a:noFill/>
            <a:ln w="50800">
              <a:solidFill>
                <a:srgbClr val="FF00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pic>
        <p:nvPicPr>
          <p:cNvPr id="40966" name="Picture 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14425" y="1700213"/>
            <a:ext cx="2881313"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1238" y="1700213"/>
            <a:ext cx="2990850" cy="38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Rectangle 12"/>
          <p:cNvSpPr>
            <a:spLocks noChangeArrowheads="1"/>
          </p:cNvSpPr>
          <p:nvPr/>
        </p:nvSpPr>
        <p:spPr bwMode="auto">
          <a:xfrm>
            <a:off x="2482850" y="1771650"/>
            <a:ext cx="1512888" cy="3675063"/>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
        <p:nvSpPr>
          <p:cNvPr id="40969" name="Rectangle 13"/>
          <p:cNvSpPr>
            <a:spLocks noChangeArrowheads="1"/>
          </p:cNvSpPr>
          <p:nvPr/>
        </p:nvSpPr>
        <p:spPr bwMode="auto">
          <a:xfrm>
            <a:off x="4835525" y="1771650"/>
            <a:ext cx="1300163" cy="374650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
        <p:nvSpPr>
          <p:cNvPr id="40970" name="Text Box 14"/>
          <p:cNvSpPr txBox="1">
            <a:spLocks noChangeArrowheads="1"/>
          </p:cNvSpPr>
          <p:nvPr/>
        </p:nvSpPr>
        <p:spPr bwMode="auto">
          <a:xfrm>
            <a:off x="1357313" y="5627688"/>
            <a:ext cx="3667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Courier New" panose="02070309020205020404" pitchFamily="49" charset="0"/>
                <a:ea typeface="宋体" panose="02010600030101010101" pitchFamily="2" charset="-122"/>
                <a:cs typeface="Courier New" panose="02070309020205020404" pitchFamily="49" charset="0"/>
              </a:rPr>
              <a:t>…</a:t>
            </a:r>
            <a:endParaRPr lang="ja-JP" altLang="en-US" sz="2400" b="1">
              <a:latin typeface="Courier New" panose="02070309020205020404" pitchFamily="49" charset="0"/>
              <a:ea typeface="宋体" panose="02010600030101010101" pitchFamily="2" charset="-122"/>
              <a:cs typeface="Courier New" panose="02070309020205020404" pitchFamily="49" charset="0"/>
            </a:endParaRPr>
          </a:p>
        </p:txBody>
      </p:sp>
      <p:sp>
        <p:nvSpPr>
          <p:cNvPr id="40971" name="Text Box 15"/>
          <p:cNvSpPr txBox="1">
            <a:spLocks noChangeArrowheads="1"/>
          </p:cNvSpPr>
          <p:nvPr/>
        </p:nvSpPr>
        <p:spPr bwMode="auto">
          <a:xfrm>
            <a:off x="4792663" y="5627688"/>
            <a:ext cx="3667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Courier New" panose="02070309020205020404" pitchFamily="49" charset="0"/>
                <a:ea typeface="宋体" panose="02010600030101010101" pitchFamily="2" charset="-122"/>
                <a:cs typeface="Courier New" panose="02070309020205020404" pitchFamily="49" charset="0"/>
              </a:rPr>
              <a:t>…</a:t>
            </a:r>
            <a:endParaRPr lang="ja-JP" altLang="en-US" sz="2400" b="1">
              <a:latin typeface="Courier New" panose="02070309020205020404" pitchFamily="49" charset="0"/>
              <a:ea typeface="宋体" panose="02010600030101010101" pitchFamily="2" charset="-122"/>
              <a:cs typeface="Courier New" panose="02070309020205020404" pitchFamily="49" charset="0"/>
            </a:endParaRPr>
          </a:p>
        </p:txBody>
      </p:sp>
      <p:sp>
        <p:nvSpPr>
          <p:cNvPr id="40972" name="TextBox 1"/>
          <p:cNvSpPr txBox="1">
            <a:spLocks noChangeArrowheads="1"/>
          </p:cNvSpPr>
          <p:nvPr/>
        </p:nvSpPr>
        <p:spPr bwMode="auto">
          <a:xfrm>
            <a:off x="5653088" y="6094413"/>
            <a:ext cx="158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zh-CN" altLang="en-US" sz="1800" b="1">
                <a:solidFill>
                  <a:srgbClr val="FF0000"/>
                </a:solidFill>
                <a:latin typeface="Courier New" panose="02070309020205020404" pitchFamily="49" charset="0"/>
                <a:ea typeface="宋体" panose="02010600030101010101" pitchFamily="2" charset="-122"/>
                <a:cs typeface="Courier New" panose="02070309020205020404" pitchFamily="49" charset="0"/>
              </a:rPr>
              <a:t>：唯一、非空</a:t>
            </a:r>
            <a:endParaRPr lang="zh-CN" altLang="en-US" sz="1800" b="1">
              <a:solidFill>
                <a:srgbClr val="FF0000"/>
              </a:solidFill>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blackWhite">
          <a:xfrm>
            <a:off x="538163" y="1993900"/>
            <a:ext cx="7851775" cy="93027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 pos="165862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165862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165862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ja-JP" altLang="en-US" sz="1800" b="1">
                <a:solidFill>
                  <a:srgbClr val="000000"/>
                </a:solidFill>
                <a:latin typeface="Courier New" panose="02070309020205020404" pitchFamily="49" charset="0"/>
                <a:ea typeface="MS PGothic" panose="020B0600070205080204" pitchFamily="34" charset="-128"/>
              </a:rPr>
              <a:t> </a:t>
            </a: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5123" name="Rectangle 3"/>
          <p:cNvSpPr>
            <a:spLocks noChangeArrowheads="1"/>
          </p:cNvSpPr>
          <p:nvPr/>
        </p:nvSpPr>
        <p:spPr bwMode="blackWhite">
          <a:xfrm>
            <a:off x="925513" y="2098675"/>
            <a:ext cx="332422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 pos="165862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165862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165862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departments;</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5124" name="Rectangle 4"/>
          <p:cNvSpPr>
            <a:spLocks noGrp="1" noChangeArrowheads="1"/>
          </p:cNvSpPr>
          <p:nvPr>
            <p:ph type="title"/>
          </p:nvPr>
        </p:nvSpPr>
        <p:spPr>
          <a:xfrm>
            <a:off x="755650" y="1125538"/>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选择全部列</a:t>
            </a:r>
            <a:endParaRPr lang="ja-JP" altLang="en-US" b="1" smtClean="0">
              <a:latin typeface="宋体" panose="02010600030101010101" pitchFamily="2" charset="-122"/>
              <a:ea typeface="宋体" panose="02010600030101010101" pitchFamily="2" charset="-122"/>
            </a:endParaRPr>
          </a:p>
        </p:txBody>
      </p:sp>
      <p:sp>
        <p:nvSpPr>
          <p:cNvPr id="5125" name="Rectangle 5"/>
          <p:cNvSpPr>
            <a:spLocks noChangeArrowheads="1"/>
          </p:cNvSpPr>
          <p:nvPr/>
        </p:nvSpPr>
        <p:spPr bwMode="ltGray">
          <a:xfrm>
            <a:off x="1905000" y="2112963"/>
            <a:ext cx="339725" cy="30797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512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6725" y="3238500"/>
            <a:ext cx="799465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512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725" y="5518150"/>
            <a:ext cx="7994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849313" y="1998663"/>
            <a:ext cx="7289800" cy="12795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ja-JP" altLang="en-US" sz="1800" b="1">
                <a:latin typeface="Courier New" panose="02070309020205020404" pitchFamily="49" charset="0"/>
                <a:ea typeface="MS PGothic" panose="020B0600070205080204" pitchFamily="34" charset="-128"/>
              </a:rPr>
              <a:t> </a:t>
            </a:r>
            <a:endParaRPr lang="ja-JP" altLang="en-US" sz="1800" b="1">
              <a:latin typeface="Courier New" panose="02070309020205020404" pitchFamily="49" charset="0"/>
              <a:ea typeface="MS PGothic" panose="020B0600070205080204" pitchFamily="34" charset="-128"/>
            </a:endParaRPr>
          </a:p>
        </p:txBody>
      </p:sp>
      <p:sp>
        <p:nvSpPr>
          <p:cNvPr id="41987" name="Rectangle 3"/>
          <p:cNvSpPr>
            <a:spLocks noChangeArrowheads="1"/>
          </p:cNvSpPr>
          <p:nvPr/>
        </p:nvSpPr>
        <p:spPr bwMode="auto">
          <a:xfrm>
            <a:off x="855663" y="1985963"/>
            <a:ext cx="7315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600" b="1">
                <a:latin typeface="Courier New" panose="02070309020205020404" pitchFamily="49" charset="0"/>
                <a:ea typeface="MS PGothic" panose="020B0600070205080204" pitchFamily="34" charset="-128"/>
              </a:rPr>
              <a:t>SELECT employees.employee_id, employees.last_name, </a:t>
            </a:r>
            <a:endParaRPr lang="en-US" altLang="zh-CN" sz="1600" b="1">
              <a:latin typeface="Courier New" panose="02070309020205020404" pitchFamily="49" charset="0"/>
              <a:ea typeface="MS PGothic" panose="020B0600070205080204" pitchFamily="34" charset="-128"/>
            </a:endParaRPr>
          </a:p>
          <a:p>
            <a:pPr>
              <a:spcBef>
                <a:spcPct val="0"/>
              </a:spcBef>
              <a:buFontTx/>
              <a:buNone/>
            </a:pPr>
            <a:r>
              <a:rPr lang="en-US" altLang="zh-CN" sz="1600" b="1">
                <a:latin typeface="Courier New" panose="02070309020205020404" pitchFamily="49" charset="0"/>
                <a:ea typeface="MS PGothic" panose="020B0600070205080204" pitchFamily="34" charset="-128"/>
              </a:rPr>
              <a:t>       employees.department_id, departments.department_id,</a:t>
            </a:r>
            <a:endParaRPr lang="en-US" altLang="zh-CN" sz="1600" b="1">
              <a:latin typeface="Courier New" panose="02070309020205020404" pitchFamily="49" charset="0"/>
              <a:ea typeface="MS PGothic" panose="020B0600070205080204" pitchFamily="34" charset="-128"/>
            </a:endParaRPr>
          </a:p>
          <a:p>
            <a:pPr>
              <a:spcBef>
                <a:spcPct val="0"/>
              </a:spcBef>
              <a:buFontTx/>
              <a:buNone/>
            </a:pPr>
            <a:r>
              <a:rPr lang="en-US" altLang="zh-CN" sz="1600" b="1">
                <a:latin typeface="Courier New" panose="02070309020205020404" pitchFamily="49" charset="0"/>
                <a:ea typeface="MS PGothic" panose="020B0600070205080204" pitchFamily="34" charset="-128"/>
              </a:rPr>
              <a:t>       departments.location_id</a:t>
            </a:r>
            <a:endParaRPr lang="en-US" altLang="zh-CN" sz="1600" b="1">
              <a:latin typeface="Courier New" panose="02070309020205020404" pitchFamily="49" charset="0"/>
              <a:ea typeface="MS PGothic" panose="020B0600070205080204" pitchFamily="34" charset="-128"/>
            </a:endParaRPr>
          </a:p>
          <a:p>
            <a:pPr>
              <a:spcBef>
                <a:spcPct val="0"/>
              </a:spcBef>
              <a:buFontTx/>
              <a:buNone/>
            </a:pPr>
            <a:r>
              <a:rPr lang="en-US" altLang="zh-CN" sz="1600" b="1">
                <a:latin typeface="Courier New" panose="02070309020205020404" pitchFamily="49" charset="0"/>
                <a:ea typeface="MS PGothic" panose="020B0600070205080204" pitchFamily="34" charset="-128"/>
              </a:rPr>
              <a:t>FROM   employees, departments</a:t>
            </a:r>
            <a:endParaRPr lang="en-US" altLang="zh-CN" sz="1600" b="1">
              <a:latin typeface="Courier New" panose="02070309020205020404" pitchFamily="49" charset="0"/>
              <a:ea typeface="MS PGothic" panose="020B0600070205080204" pitchFamily="34" charset="-128"/>
            </a:endParaRPr>
          </a:p>
          <a:p>
            <a:pPr>
              <a:spcBef>
                <a:spcPct val="0"/>
              </a:spcBef>
              <a:buFontTx/>
              <a:buNone/>
            </a:pPr>
            <a:r>
              <a:rPr lang="en-US" altLang="zh-CN" sz="1600" b="1">
                <a:latin typeface="Courier New" panose="02070309020205020404" pitchFamily="49" charset="0"/>
                <a:ea typeface="MS PGothic" panose="020B0600070205080204" pitchFamily="34" charset="-128"/>
              </a:rPr>
              <a:t>WHERE  employees.department_id = departments.department_id;</a:t>
            </a:r>
            <a:endParaRPr lang="en-US" altLang="zh-CN" sz="1600" b="1">
              <a:latin typeface="Courier New" panose="02070309020205020404" pitchFamily="49" charset="0"/>
              <a:ea typeface="MS PGothic" panose="020B0600070205080204" pitchFamily="34" charset="-128"/>
            </a:endParaRPr>
          </a:p>
        </p:txBody>
      </p:sp>
      <p:pic>
        <p:nvPicPr>
          <p:cNvPr id="419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5663" y="3378200"/>
            <a:ext cx="72294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5663" y="5508625"/>
            <a:ext cx="72326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Rectangle 6"/>
          <p:cNvSpPr>
            <a:spLocks noGrp="1" noChangeArrowheads="1"/>
          </p:cNvSpPr>
          <p:nvPr>
            <p:ph type="title"/>
          </p:nvPr>
        </p:nvSpPr>
        <p:spPr>
          <a:xfrm>
            <a:off x="623888" y="1052513"/>
            <a:ext cx="7696200" cy="1439862"/>
          </a:xfrm>
          <a:noFill/>
        </p:spPr>
        <p:txBody>
          <a:bodyPr lIns="92075" tIns="46038" rIns="92075" bIns="46038" anchor="t"/>
          <a:lstStyle/>
          <a:p>
            <a:r>
              <a:rPr lang="zh-CN" altLang="zh-CN" b="1" smtClean="0">
                <a:latin typeface="宋体" panose="02010600030101010101" pitchFamily="2" charset="-122"/>
                <a:ea typeface="宋体" panose="02010600030101010101" pitchFamily="2" charset="-122"/>
              </a:rPr>
              <a:t>等值连接</a:t>
            </a:r>
            <a:endParaRPr lang="zh-CN" altLang="zh-CN" b="1" smtClean="0">
              <a:latin typeface="宋体" panose="02010600030101010101" pitchFamily="2" charset="-122"/>
              <a:ea typeface="宋体" panose="02010600030101010101" pitchFamily="2" charset="-122"/>
            </a:endParaRPr>
          </a:p>
        </p:txBody>
      </p:sp>
      <p:sp>
        <p:nvSpPr>
          <p:cNvPr id="41991" name="Rectangle 7"/>
          <p:cNvSpPr>
            <a:spLocks noChangeArrowheads="1"/>
          </p:cNvSpPr>
          <p:nvPr/>
        </p:nvSpPr>
        <p:spPr bwMode="auto">
          <a:xfrm>
            <a:off x="3489325" y="3408363"/>
            <a:ext cx="3240088" cy="192246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1992" name="Rectangle 8"/>
          <p:cNvSpPr>
            <a:spLocks noChangeArrowheads="1"/>
          </p:cNvSpPr>
          <p:nvPr/>
        </p:nvSpPr>
        <p:spPr bwMode="auto">
          <a:xfrm>
            <a:off x="1798638" y="2978150"/>
            <a:ext cx="6375400" cy="28257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1993" name="Text Box 9"/>
          <p:cNvSpPr txBox="1">
            <a:spLocks noChangeArrowheads="1"/>
          </p:cNvSpPr>
          <p:nvPr/>
        </p:nvSpPr>
        <p:spPr bwMode="auto">
          <a:xfrm>
            <a:off x="827088" y="5141913"/>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61975" y="1147763"/>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多个连接条件与</a:t>
            </a:r>
            <a:r>
              <a:rPr lang="zh-CN" altLang="en-US" b="1" smtClean="0">
                <a:latin typeface="Courier New" panose="02070309020205020404" pitchFamily="49" charset="0"/>
                <a:ea typeface="宋体" panose="02010600030101010101" pitchFamily="2" charset="-122"/>
                <a:cs typeface="Courier New" panose="02070309020205020404" pitchFamily="49" charset="0"/>
              </a:rPr>
              <a:t> </a:t>
            </a:r>
            <a:r>
              <a:rPr lang="en-US" altLang="zh-CN" b="1" smtClean="0">
                <a:latin typeface="Courier New" panose="02070309020205020404" pitchFamily="49" charset="0"/>
                <a:ea typeface="宋体" panose="02010600030101010101" pitchFamily="2" charset="-122"/>
                <a:cs typeface="Courier New" panose="02070309020205020404" pitchFamily="49" charset="0"/>
              </a:rPr>
              <a:t>AND </a:t>
            </a:r>
            <a:r>
              <a:rPr lang="zh-CN" altLang="en-US" b="1" smtClean="0">
                <a:latin typeface="宋体" panose="02010600030101010101" pitchFamily="2" charset="-122"/>
                <a:ea typeface="宋体" panose="02010600030101010101" pitchFamily="2" charset="-122"/>
              </a:rPr>
              <a:t>操作符 </a:t>
            </a:r>
            <a:endParaRPr lang="zh-CN" altLang="en-US" b="1" smtClean="0">
              <a:latin typeface="宋体" panose="02010600030101010101" pitchFamily="2" charset="-122"/>
              <a:ea typeface="宋体" panose="02010600030101010101" pitchFamily="2" charset="-122"/>
            </a:endParaRPr>
          </a:p>
        </p:txBody>
      </p:sp>
      <p:sp>
        <p:nvSpPr>
          <p:cNvPr id="43011" name="Rectangle 3"/>
          <p:cNvSpPr>
            <a:spLocks noChangeArrowheads="1"/>
          </p:cNvSpPr>
          <p:nvPr/>
        </p:nvSpPr>
        <p:spPr bwMode="auto">
          <a:xfrm>
            <a:off x="787400" y="1893888"/>
            <a:ext cx="162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MS PGothic" panose="020B0600070205080204" pitchFamily="34" charset="-128"/>
              </a:rPr>
              <a:t>EMPLOYEES</a:t>
            </a:r>
            <a:r>
              <a:rPr lang="en-US" altLang="zh-CN" sz="1800" b="1">
                <a:latin typeface="Arial" panose="020B0604020202020204" pitchFamily="34" charset="0"/>
                <a:ea typeface="MS PGothic" panose="020B0600070205080204" pitchFamily="34" charset="-128"/>
              </a:rPr>
              <a:t> </a:t>
            </a:r>
            <a:endParaRPr lang="en-US" altLang="zh-CN" sz="1800" b="1">
              <a:latin typeface="Arial" panose="020B0604020202020204" pitchFamily="34" charset="0"/>
              <a:ea typeface="MS PGothic" panose="020B0600070205080204" pitchFamily="34" charset="-128"/>
            </a:endParaRPr>
          </a:p>
        </p:txBody>
      </p:sp>
      <p:sp>
        <p:nvSpPr>
          <p:cNvPr id="43012" name="Rectangle 4"/>
          <p:cNvSpPr>
            <a:spLocks noChangeArrowheads="1"/>
          </p:cNvSpPr>
          <p:nvPr/>
        </p:nvSpPr>
        <p:spPr bwMode="auto">
          <a:xfrm>
            <a:off x="4545013" y="1893888"/>
            <a:ext cx="193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MS PGothic" panose="020B0600070205080204" pitchFamily="34" charset="-128"/>
              </a:rPr>
              <a:t>DEPARTMENTS</a:t>
            </a:r>
            <a:r>
              <a:rPr lang="en-US" altLang="zh-CN" sz="1800" b="1">
                <a:latin typeface="Arial" panose="020B0604020202020204" pitchFamily="34" charset="0"/>
                <a:ea typeface="MS PGothic" panose="020B0600070205080204" pitchFamily="34" charset="-128"/>
              </a:rPr>
              <a:t> </a:t>
            </a:r>
            <a:endParaRPr lang="en-US" altLang="zh-CN" sz="1800" b="1">
              <a:latin typeface="Arial" panose="020B0604020202020204" pitchFamily="34" charset="0"/>
              <a:ea typeface="MS PGothic" panose="020B0600070205080204" pitchFamily="34" charset="-128"/>
            </a:endParaRPr>
          </a:p>
        </p:txBody>
      </p:sp>
      <p:pic>
        <p:nvPicPr>
          <p:cNvPr id="43013"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375" y="2289175"/>
            <a:ext cx="305752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0863" y="2289175"/>
            <a:ext cx="386715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Rectangle 7"/>
          <p:cNvSpPr>
            <a:spLocks noChangeArrowheads="1"/>
          </p:cNvSpPr>
          <p:nvPr/>
        </p:nvSpPr>
        <p:spPr bwMode="auto">
          <a:xfrm>
            <a:off x="750888" y="4344988"/>
            <a:ext cx="7429500" cy="236537"/>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3016" name="Text Box 8"/>
          <p:cNvSpPr txBox="1">
            <a:spLocks noChangeArrowheads="1"/>
          </p:cNvSpPr>
          <p:nvPr/>
        </p:nvSpPr>
        <p:spPr bwMode="auto">
          <a:xfrm>
            <a:off x="673100" y="5414963"/>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
        <p:nvSpPr>
          <p:cNvPr id="43017" name="Text Box 9"/>
          <p:cNvSpPr txBox="1">
            <a:spLocks noChangeArrowheads="1"/>
          </p:cNvSpPr>
          <p:nvPr/>
        </p:nvSpPr>
        <p:spPr bwMode="auto">
          <a:xfrm>
            <a:off x="4330700" y="5414963"/>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92150" y="1147763"/>
            <a:ext cx="7696200" cy="1439862"/>
          </a:xfrm>
          <a:noFill/>
        </p:spPr>
        <p:txBody>
          <a:bodyPr lIns="92075" tIns="46038" rIns="92075" bIns="46038" anchor="t"/>
          <a:lstStyle/>
          <a:p>
            <a:r>
              <a:rPr lang="zh-CN" altLang="zh-CN" b="1" smtClean="0">
                <a:latin typeface="宋体" panose="02010600030101010101" pitchFamily="2" charset="-122"/>
                <a:ea typeface="宋体" panose="02010600030101010101" pitchFamily="2" charset="-122"/>
              </a:rPr>
              <a:t>区分重复的列名</a:t>
            </a:r>
            <a:endParaRPr lang="zh-CN" altLang="zh-CN" b="1" smtClean="0">
              <a:latin typeface="宋体" panose="02010600030101010101" pitchFamily="2" charset="-122"/>
              <a:ea typeface="宋体" panose="02010600030101010101" pitchFamily="2" charset="-122"/>
            </a:endParaRPr>
          </a:p>
        </p:txBody>
      </p:sp>
      <p:sp>
        <p:nvSpPr>
          <p:cNvPr id="44035" name="Rectangle 3"/>
          <p:cNvSpPr>
            <a:spLocks noGrp="1" noChangeArrowheads="1"/>
          </p:cNvSpPr>
          <p:nvPr>
            <p:ph type="body" idx="1"/>
          </p:nvPr>
        </p:nvSpPr>
        <p:spPr>
          <a:xfrm>
            <a:off x="815975" y="2012950"/>
            <a:ext cx="7610475" cy="1920875"/>
          </a:xfrm>
          <a:noFill/>
        </p:spPr>
        <p:txBody>
          <a:bodyPr lIns="92075" tIns="46038" rIns="92075" bIns="46038">
            <a:spAutoFit/>
          </a:bodyPr>
          <a:lstStyle/>
          <a:p>
            <a:r>
              <a:rPr lang="zh-CN" altLang="zh-CN" sz="2700" b="1" smtClean="0">
                <a:solidFill>
                  <a:srgbClr val="FF0000"/>
                </a:solidFill>
                <a:latin typeface="宋体" panose="02010600030101010101" pitchFamily="2" charset="-122"/>
                <a:ea typeface="宋体" panose="02010600030101010101" pitchFamily="2" charset="-122"/>
              </a:rPr>
              <a:t>使用表名前缀在多个表中区分相同的列</a:t>
            </a:r>
            <a:r>
              <a:rPr lang="zh-CN" altLang="zh-CN" sz="2700" smtClean="0">
                <a:latin typeface="宋体" panose="02010600030101010101" pitchFamily="2" charset="-122"/>
                <a:ea typeface="宋体" panose="02010600030101010101" pitchFamily="2" charset="-122"/>
              </a:rPr>
              <a:t>。</a:t>
            </a:r>
            <a:endParaRPr lang="en-US" altLang="zh-CN" sz="2700" smtClean="0">
              <a:latin typeface="宋体" panose="02010600030101010101" pitchFamily="2" charset="-122"/>
              <a:ea typeface="宋体" panose="02010600030101010101" pitchFamily="2" charset="-122"/>
            </a:endParaRPr>
          </a:p>
          <a:p>
            <a:endParaRPr lang="zh-CN" altLang="zh-CN" sz="2700" smtClean="0">
              <a:latin typeface="宋体" panose="02010600030101010101" pitchFamily="2" charset="-122"/>
              <a:ea typeface="宋体" panose="02010600030101010101" pitchFamily="2" charset="-122"/>
            </a:endParaRPr>
          </a:p>
          <a:p>
            <a:r>
              <a:rPr lang="zh-CN" altLang="zh-CN" sz="2700" smtClean="0">
                <a:latin typeface="宋体" panose="02010600030101010101" pitchFamily="2" charset="-122"/>
                <a:ea typeface="宋体" panose="02010600030101010101" pitchFamily="2" charset="-122"/>
              </a:rPr>
              <a:t>在不同表中具有相同列名的列可以用</a:t>
            </a:r>
            <a:r>
              <a:rPr lang="zh-CN" altLang="zh-CN" sz="2700" b="1" smtClean="0">
                <a:solidFill>
                  <a:srgbClr val="FF0000"/>
                </a:solidFill>
                <a:latin typeface="宋体" panose="02010600030101010101" pitchFamily="2" charset="-122"/>
                <a:ea typeface="宋体" panose="02010600030101010101" pitchFamily="2" charset="-122"/>
              </a:rPr>
              <a:t>表的别名</a:t>
            </a:r>
            <a:r>
              <a:rPr lang="zh-CN" altLang="zh-CN" sz="2700" smtClean="0">
                <a:latin typeface="宋体" panose="02010600030101010101" pitchFamily="2" charset="-122"/>
                <a:ea typeface="宋体" panose="02010600030101010101" pitchFamily="2" charset="-122"/>
              </a:rPr>
              <a:t>加以区分。</a:t>
            </a:r>
            <a:endParaRPr lang="zh-CN" altLang="zh-CN" sz="2700" smtClean="0">
              <a:latin typeface="宋体" panose="02010600030101010101" pitchFamily="2" charset="-122"/>
              <a:ea typeface="宋体" panose="02010600030101010101" pitchFamily="2" charset="-122"/>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928688" y="3198813"/>
            <a:ext cx="7316787" cy="1357312"/>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0"/>
              </a:spcBef>
              <a:buFontTx/>
              <a:buNone/>
            </a:pPr>
            <a:endParaRPr lang="ja-JP" altLang="en-US" sz="1800" b="1">
              <a:latin typeface="Courier New" panose="02070309020205020404" pitchFamily="49" charset="0"/>
              <a:ea typeface="MS PGothic" panose="020B0600070205080204" pitchFamily="34" charset="-128"/>
            </a:endParaRPr>
          </a:p>
          <a:p>
            <a:pPr>
              <a:lnSpc>
                <a:spcPct val="120000"/>
              </a:lnSpc>
              <a:spcBef>
                <a:spcPct val="0"/>
              </a:spcBef>
              <a:buFontTx/>
              <a:buNone/>
            </a:pPr>
            <a:endParaRPr lang="ja-JP" altLang="en-US" sz="1800" b="1">
              <a:latin typeface="Courier New" panose="02070309020205020404" pitchFamily="49" charset="0"/>
              <a:ea typeface="MS PGothic" panose="020B0600070205080204" pitchFamily="34" charset="-128"/>
            </a:endParaRPr>
          </a:p>
        </p:txBody>
      </p:sp>
      <p:sp>
        <p:nvSpPr>
          <p:cNvPr id="45059" name="Rectangle 3"/>
          <p:cNvSpPr>
            <a:spLocks noChangeArrowheads="1"/>
          </p:cNvSpPr>
          <p:nvPr/>
        </p:nvSpPr>
        <p:spPr bwMode="auto">
          <a:xfrm>
            <a:off x="908050" y="3198813"/>
            <a:ext cx="7123113"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0"/>
              </a:spcBef>
              <a:buFontTx/>
              <a:buNone/>
            </a:pPr>
            <a:r>
              <a:rPr lang="en-US" altLang="zh-CN" sz="1800" b="1">
                <a:latin typeface="Courier New" panose="02070309020205020404" pitchFamily="49" charset="0"/>
                <a:ea typeface="MS PGothic" panose="020B0600070205080204" pitchFamily="34" charset="-128"/>
              </a:rPr>
              <a:t>SELECT e.employee_id, e.last_name, e.department_id,</a:t>
            </a:r>
            <a:endParaRPr lang="en-US" altLang="zh-CN" sz="1800" b="1">
              <a:latin typeface="Courier New" panose="02070309020205020404" pitchFamily="49" charset="0"/>
              <a:ea typeface="MS PGothic" panose="020B0600070205080204" pitchFamily="34" charset="-128"/>
            </a:endParaRPr>
          </a:p>
          <a:p>
            <a:pPr>
              <a:lnSpc>
                <a:spcPct val="120000"/>
              </a:lnSpc>
              <a:spcBef>
                <a:spcPct val="0"/>
              </a:spcBef>
              <a:buFontTx/>
              <a:buNone/>
            </a:pPr>
            <a:r>
              <a:rPr lang="en-US" altLang="zh-CN" sz="1800" b="1">
                <a:latin typeface="Courier New" panose="02070309020205020404" pitchFamily="49" charset="0"/>
                <a:ea typeface="MS PGothic" panose="020B0600070205080204" pitchFamily="34" charset="-128"/>
              </a:rPr>
              <a:t>       d.department_id, d.location_id</a:t>
            </a:r>
            <a:endParaRPr lang="en-US" altLang="zh-CN" sz="1800" b="1">
              <a:latin typeface="Courier New" panose="02070309020205020404" pitchFamily="49" charset="0"/>
              <a:ea typeface="MS PGothic" panose="020B0600070205080204" pitchFamily="34" charset="-128"/>
            </a:endParaRPr>
          </a:p>
          <a:p>
            <a:pPr>
              <a:lnSpc>
                <a:spcPct val="120000"/>
              </a:lnSpc>
              <a:spcBef>
                <a:spcPct val="0"/>
              </a:spcBef>
              <a:buFontTx/>
              <a:buNone/>
            </a:pPr>
            <a:r>
              <a:rPr lang="en-US" altLang="zh-CN" sz="1800" b="1">
                <a:latin typeface="Courier New" panose="02070309020205020404" pitchFamily="49" charset="0"/>
                <a:ea typeface="MS PGothic" panose="020B0600070205080204" pitchFamily="34" charset="-128"/>
              </a:rPr>
              <a:t>FROM   employees e , departments d</a:t>
            </a:r>
            <a:endParaRPr lang="en-US" altLang="zh-CN" sz="1800" b="1">
              <a:latin typeface="Courier New" panose="02070309020205020404" pitchFamily="49" charset="0"/>
              <a:ea typeface="MS PGothic" panose="020B0600070205080204" pitchFamily="34" charset="-128"/>
            </a:endParaRPr>
          </a:p>
          <a:p>
            <a:pPr>
              <a:lnSpc>
                <a:spcPct val="120000"/>
              </a:lnSpc>
              <a:spcBef>
                <a:spcPct val="0"/>
              </a:spcBef>
              <a:buFontTx/>
              <a:buNone/>
            </a:pPr>
            <a:r>
              <a:rPr lang="en-US" altLang="zh-CN" sz="1800" b="1">
                <a:latin typeface="Courier New" panose="02070309020205020404" pitchFamily="49" charset="0"/>
                <a:ea typeface="MS PGothic" panose="020B0600070205080204" pitchFamily="34" charset="-128"/>
              </a:rPr>
              <a:t>WHERE  e.department_id = d.department_id;</a:t>
            </a:r>
            <a:endParaRPr lang="en-US" altLang="zh-CN" sz="1800" b="1">
              <a:latin typeface="Courier New" panose="02070309020205020404" pitchFamily="49" charset="0"/>
              <a:ea typeface="MS PGothic" panose="020B0600070205080204" pitchFamily="34" charset="-128"/>
            </a:endParaRPr>
          </a:p>
        </p:txBody>
      </p:sp>
      <p:sp>
        <p:nvSpPr>
          <p:cNvPr id="45060" name="Rectangle 4"/>
          <p:cNvSpPr>
            <a:spLocks noGrp="1" noChangeArrowheads="1"/>
          </p:cNvSpPr>
          <p:nvPr>
            <p:ph type="title"/>
          </p:nvPr>
        </p:nvSpPr>
        <p:spPr>
          <a:xfrm>
            <a:off x="650875" y="1158875"/>
            <a:ext cx="7696200" cy="1439863"/>
          </a:xfrm>
          <a:noFill/>
        </p:spPr>
        <p:txBody>
          <a:bodyPr lIns="92075" tIns="46038" rIns="92075" bIns="46038" anchor="t"/>
          <a:lstStyle/>
          <a:p>
            <a:r>
              <a:rPr lang="zh-CN" altLang="zh-CN" b="1" smtClean="0">
                <a:latin typeface="宋体" panose="02010600030101010101" pitchFamily="2" charset="-122"/>
                <a:ea typeface="宋体" panose="02010600030101010101" pitchFamily="2" charset="-122"/>
              </a:rPr>
              <a:t>表的别名</a:t>
            </a:r>
            <a:endParaRPr lang="zh-CN" altLang="zh-CN" b="1" smtClean="0">
              <a:latin typeface="宋体" panose="02010600030101010101" pitchFamily="2" charset="-122"/>
              <a:ea typeface="宋体" panose="02010600030101010101" pitchFamily="2" charset="-122"/>
            </a:endParaRPr>
          </a:p>
        </p:txBody>
      </p:sp>
      <p:sp>
        <p:nvSpPr>
          <p:cNvPr id="45061" name="Rectangle 5"/>
          <p:cNvSpPr>
            <a:spLocks noGrp="1" noChangeArrowheads="1"/>
          </p:cNvSpPr>
          <p:nvPr>
            <p:ph type="body" idx="1"/>
          </p:nvPr>
        </p:nvSpPr>
        <p:spPr>
          <a:xfrm>
            <a:off x="777875" y="1884363"/>
            <a:ext cx="7696200" cy="1504950"/>
          </a:xfrm>
          <a:noFill/>
        </p:spPr>
        <p:txBody>
          <a:bodyPr lIns="92075" tIns="46038" rIns="92075" bIns="46038">
            <a:spAutoFit/>
          </a:bodyPr>
          <a:lstStyle/>
          <a:p>
            <a:r>
              <a:rPr lang="zh-CN" altLang="zh-CN" sz="2700" smtClean="0">
                <a:latin typeface="宋体" panose="02010600030101010101" pitchFamily="2" charset="-122"/>
                <a:ea typeface="宋体" panose="02010600030101010101" pitchFamily="2" charset="-122"/>
              </a:rPr>
              <a:t>使用别名可以简化查询。</a:t>
            </a:r>
            <a:endParaRPr lang="zh-CN" altLang="zh-CN" sz="2700" smtClean="0">
              <a:latin typeface="宋体" panose="02010600030101010101" pitchFamily="2" charset="-122"/>
              <a:ea typeface="宋体" panose="02010600030101010101" pitchFamily="2" charset="-122"/>
            </a:endParaRPr>
          </a:p>
          <a:p>
            <a:r>
              <a:rPr lang="zh-CN" altLang="zh-CN" sz="2700" smtClean="0">
                <a:latin typeface="宋体" panose="02010600030101010101" pitchFamily="2" charset="-122"/>
                <a:ea typeface="宋体" panose="02010600030101010101" pitchFamily="2" charset="-122"/>
              </a:rPr>
              <a:t>使用表名前缀可以提高执行效率。</a:t>
            </a:r>
            <a:endParaRPr lang="zh-CN" altLang="zh-CN" sz="2700" smtClean="0">
              <a:latin typeface="宋体" panose="02010600030101010101" pitchFamily="2" charset="-122"/>
              <a:ea typeface="宋体" panose="02010600030101010101" pitchFamily="2" charset="-122"/>
            </a:endParaRPr>
          </a:p>
          <a:p>
            <a:endParaRPr lang="zh-CN" altLang="zh-CN" sz="2700" smtClean="0">
              <a:latin typeface="宋体" panose="02010600030101010101" pitchFamily="2" charset="-122"/>
              <a:ea typeface="宋体" panose="02010600030101010101" pitchFamily="2" charset="-122"/>
            </a:endParaRPr>
          </a:p>
        </p:txBody>
      </p:sp>
      <p:sp>
        <p:nvSpPr>
          <p:cNvPr id="45062" name="Rectangle 6"/>
          <p:cNvSpPr>
            <a:spLocks noChangeArrowheads="1"/>
          </p:cNvSpPr>
          <p:nvPr/>
        </p:nvSpPr>
        <p:spPr bwMode="auto">
          <a:xfrm>
            <a:off x="1901825" y="3284538"/>
            <a:ext cx="280988" cy="27305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5063" name="Rectangle 7"/>
          <p:cNvSpPr>
            <a:spLocks noChangeArrowheads="1"/>
          </p:cNvSpPr>
          <p:nvPr/>
        </p:nvSpPr>
        <p:spPr bwMode="auto">
          <a:xfrm>
            <a:off x="3941763" y="3270250"/>
            <a:ext cx="280987" cy="27305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5064" name="Rectangle 8"/>
          <p:cNvSpPr>
            <a:spLocks noChangeArrowheads="1"/>
          </p:cNvSpPr>
          <p:nvPr/>
        </p:nvSpPr>
        <p:spPr bwMode="auto">
          <a:xfrm>
            <a:off x="5722938" y="3270250"/>
            <a:ext cx="280987" cy="27305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5065" name="Rectangle 9"/>
          <p:cNvSpPr>
            <a:spLocks noChangeArrowheads="1"/>
          </p:cNvSpPr>
          <p:nvPr/>
        </p:nvSpPr>
        <p:spPr bwMode="auto">
          <a:xfrm>
            <a:off x="1908175" y="3616325"/>
            <a:ext cx="280988" cy="27305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5066" name="Rectangle 10"/>
          <p:cNvSpPr>
            <a:spLocks noChangeArrowheads="1"/>
          </p:cNvSpPr>
          <p:nvPr/>
        </p:nvSpPr>
        <p:spPr bwMode="auto">
          <a:xfrm>
            <a:off x="4241800" y="3592513"/>
            <a:ext cx="280988" cy="27305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5067" name="Rectangle 11"/>
          <p:cNvSpPr>
            <a:spLocks noChangeArrowheads="1"/>
          </p:cNvSpPr>
          <p:nvPr/>
        </p:nvSpPr>
        <p:spPr bwMode="auto">
          <a:xfrm>
            <a:off x="3236913" y="3935413"/>
            <a:ext cx="280987" cy="27305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5068" name="Rectangle 12"/>
          <p:cNvSpPr>
            <a:spLocks noChangeArrowheads="1"/>
          </p:cNvSpPr>
          <p:nvPr/>
        </p:nvSpPr>
        <p:spPr bwMode="auto">
          <a:xfrm>
            <a:off x="5427663" y="3913188"/>
            <a:ext cx="280987" cy="27305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5069" name="Rectangle 13"/>
          <p:cNvSpPr>
            <a:spLocks noChangeArrowheads="1"/>
          </p:cNvSpPr>
          <p:nvPr/>
        </p:nvSpPr>
        <p:spPr bwMode="auto">
          <a:xfrm>
            <a:off x="1912938" y="4233863"/>
            <a:ext cx="280987" cy="27305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45070" name="Rectangle 14"/>
          <p:cNvSpPr>
            <a:spLocks noChangeArrowheads="1"/>
          </p:cNvSpPr>
          <p:nvPr/>
        </p:nvSpPr>
        <p:spPr bwMode="auto">
          <a:xfrm>
            <a:off x="4370388" y="4244975"/>
            <a:ext cx="280987" cy="27305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1975" y="709613"/>
            <a:ext cx="7696200" cy="774700"/>
          </a:xfrm>
          <a:noFill/>
        </p:spPr>
        <p:txBody>
          <a:bodyPr lIns="92075" tIns="46038" rIns="92075" bIns="46038" anchor="t"/>
          <a:lstStyle/>
          <a:p>
            <a:r>
              <a:rPr lang="zh-CN" altLang="zh-CN" b="1" smtClean="0">
                <a:latin typeface="宋体" panose="02010600030101010101" pitchFamily="2" charset="-122"/>
                <a:ea typeface="宋体" panose="02010600030101010101" pitchFamily="2" charset="-122"/>
              </a:rPr>
              <a:t>连接多个表</a:t>
            </a:r>
            <a:endParaRPr lang="zh-CN" altLang="zh-CN" b="1" smtClean="0">
              <a:latin typeface="宋体" panose="02010600030101010101" pitchFamily="2" charset="-122"/>
              <a:ea typeface="宋体" panose="02010600030101010101" pitchFamily="2" charset="-122"/>
            </a:endParaRPr>
          </a:p>
        </p:txBody>
      </p:sp>
      <p:sp>
        <p:nvSpPr>
          <p:cNvPr id="46083" name="Rectangle 3"/>
          <p:cNvSpPr>
            <a:spLocks noChangeArrowheads="1"/>
          </p:cNvSpPr>
          <p:nvPr/>
        </p:nvSpPr>
        <p:spPr bwMode="auto">
          <a:xfrm>
            <a:off x="544513" y="1393825"/>
            <a:ext cx="1355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宋体" panose="02010600030101010101" pitchFamily="2" charset="-122"/>
                <a:ea typeface="宋体" panose="02010600030101010101" pitchFamily="2" charset="-122"/>
              </a:rPr>
              <a:t>EMPLOYEES </a:t>
            </a:r>
            <a:endParaRPr lang="en-US" altLang="zh-CN" sz="1800" b="1">
              <a:latin typeface="宋体" panose="02010600030101010101" pitchFamily="2" charset="-122"/>
              <a:ea typeface="宋体" panose="02010600030101010101" pitchFamily="2" charset="-122"/>
            </a:endParaRPr>
          </a:p>
        </p:txBody>
      </p:sp>
      <p:sp>
        <p:nvSpPr>
          <p:cNvPr id="46084" name="Rectangle 4"/>
          <p:cNvSpPr>
            <a:spLocks noChangeArrowheads="1"/>
          </p:cNvSpPr>
          <p:nvPr/>
        </p:nvSpPr>
        <p:spPr bwMode="auto">
          <a:xfrm>
            <a:off x="6410325" y="1393825"/>
            <a:ext cx="1355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宋体" panose="02010600030101010101" pitchFamily="2" charset="-122"/>
                <a:ea typeface="宋体" panose="02010600030101010101" pitchFamily="2" charset="-122"/>
              </a:rPr>
              <a:t>LOCATIONS </a:t>
            </a:r>
            <a:endParaRPr lang="en-US" altLang="zh-CN" sz="1800" b="1">
              <a:latin typeface="宋体" panose="02010600030101010101" pitchFamily="2" charset="-122"/>
              <a:ea typeface="宋体" panose="02010600030101010101" pitchFamily="2" charset="-122"/>
            </a:endParaRPr>
          </a:p>
        </p:txBody>
      </p:sp>
      <p:sp>
        <p:nvSpPr>
          <p:cNvPr id="46085" name="Rectangle 5"/>
          <p:cNvSpPr>
            <a:spLocks noChangeArrowheads="1"/>
          </p:cNvSpPr>
          <p:nvPr/>
        </p:nvSpPr>
        <p:spPr bwMode="auto">
          <a:xfrm>
            <a:off x="3495675" y="1393825"/>
            <a:ext cx="1590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宋体" panose="02010600030101010101" pitchFamily="2" charset="-122"/>
                <a:ea typeface="宋体" panose="02010600030101010101" pitchFamily="2" charset="-122"/>
              </a:rPr>
              <a:t>DEPARTMENTS </a:t>
            </a:r>
            <a:endParaRPr lang="en-US" altLang="zh-CN" sz="1800" b="1">
              <a:latin typeface="宋体" panose="02010600030101010101" pitchFamily="2" charset="-122"/>
              <a:ea typeface="宋体" panose="02010600030101010101" pitchFamily="2" charset="-122"/>
            </a:endParaRPr>
          </a:p>
        </p:txBody>
      </p:sp>
      <p:sp>
        <p:nvSpPr>
          <p:cNvPr id="46086" name="Rectangle 6"/>
          <p:cNvSpPr>
            <a:spLocks noGrp="1" noChangeArrowheads="1"/>
          </p:cNvSpPr>
          <p:nvPr>
            <p:ph type="body" idx="1"/>
          </p:nvPr>
        </p:nvSpPr>
        <p:spPr>
          <a:xfrm>
            <a:off x="538163" y="5373688"/>
            <a:ext cx="7385050" cy="793750"/>
          </a:xfrm>
          <a:solidFill>
            <a:schemeClr val="bg1"/>
          </a:solidFill>
        </p:spPr>
        <p:txBody>
          <a:bodyPr lIns="92075" tIns="46038" rIns="92075" bIns="46038">
            <a:spAutoFit/>
          </a:bodyPr>
          <a:lstStyle/>
          <a:p>
            <a:r>
              <a:rPr lang="zh-CN" altLang="en-US" sz="2300" b="1" smtClean="0">
                <a:solidFill>
                  <a:srgbClr val="FF0000"/>
                </a:solidFill>
                <a:latin typeface="宋体" panose="02010600030101010101" pitchFamily="2" charset="-122"/>
                <a:ea typeface="宋体" panose="02010600030101010101" pitchFamily="2" charset="-122"/>
              </a:rPr>
              <a:t>连接 </a:t>
            </a:r>
            <a:r>
              <a:rPr lang="en-US" altLang="zh-CN" sz="2300" b="1" i="1" smtClean="0">
                <a:solidFill>
                  <a:srgbClr val="FF0000"/>
                </a:solidFill>
                <a:latin typeface="宋体" panose="02010600030101010101" pitchFamily="2" charset="-122"/>
                <a:ea typeface="宋体" panose="02010600030101010101" pitchFamily="2" charset="-122"/>
              </a:rPr>
              <a:t>n</a:t>
            </a:r>
            <a:r>
              <a:rPr lang="zh-CN" altLang="en-US" sz="2300" b="1" smtClean="0">
                <a:solidFill>
                  <a:srgbClr val="FF0000"/>
                </a:solidFill>
                <a:latin typeface="宋体" panose="02010600030101010101" pitchFamily="2" charset="-122"/>
                <a:ea typeface="宋体" panose="02010600030101010101" pitchFamily="2" charset="-122"/>
              </a:rPr>
              <a:t>个表,</a:t>
            </a:r>
            <a:r>
              <a:rPr lang="zh-CN" altLang="en-US" sz="2300" b="1" smtClean="0">
                <a:solidFill>
                  <a:srgbClr val="0000FF"/>
                </a:solidFill>
                <a:latin typeface="宋体" panose="02010600030101010101" pitchFamily="2" charset="-122"/>
                <a:ea typeface="宋体" panose="02010600030101010101" pitchFamily="2" charset="-122"/>
              </a:rPr>
              <a:t>至少</a:t>
            </a:r>
            <a:r>
              <a:rPr lang="zh-CN" altLang="en-US" sz="2300" b="1" smtClean="0">
                <a:solidFill>
                  <a:srgbClr val="FF0000"/>
                </a:solidFill>
                <a:latin typeface="宋体" panose="02010600030101010101" pitchFamily="2" charset="-122"/>
                <a:ea typeface="宋体" panose="02010600030101010101" pitchFamily="2" charset="-122"/>
              </a:rPr>
              <a:t>需要 </a:t>
            </a:r>
            <a:r>
              <a:rPr lang="en-US" altLang="zh-CN" sz="2300" b="1" smtClean="0">
                <a:solidFill>
                  <a:srgbClr val="FF0000"/>
                </a:solidFill>
                <a:latin typeface="宋体" panose="02010600030101010101" pitchFamily="2" charset="-122"/>
                <a:ea typeface="宋体" panose="02010600030101010101" pitchFamily="2" charset="-122"/>
              </a:rPr>
              <a:t>n-1</a:t>
            </a:r>
            <a:r>
              <a:rPr lang="zh-CN" altLang="en-US" sz="2300" b="1" smtClean="0">
                <a:solidFill>
                  <a:srgbClr val="FF0000"/>
                </a:solidFill>
                <a:latin typeface="宋体" panose="02010600030101010101" pitchFamily="2" charset="-122"/>
                <a:ea typeface="宋体" panose="02010600030101010101" pitchFamily="2" charset="-122"/>
              </a:rPr>
              <a:t>个连接条件</a:t>
            </a:r>
            <a:r>
              <a:rPr lang="zh-CN" altLang="en-US" sz="2300" smtClean="0">
                <a:latin typeface="宋体" panose="02010600030101010101" pitchFamily="2" charset="-122"/>
                <a:ea typeface="宋体" panose="02010600030101010101" pitchFamily="2" charset="-122"/>
              </a:rPr>
              <a:t>。 例如：连接三个表，至少需要两个连接条件。</a:t>
            </a:r>
            <a:endParaRPr lang="zh-CN" altLang="en-US" sz="2300" b="1" smtClean="0">
              <a:latin typeface="宋体" panose="02010600030101010101" pitchFamily="2" charset="-122"/>
              <a:ea typeface="宋体" panose="02010600030101010101" pitchFamily="2" charset="-122"/>
            </a:endParaRPr>
          </a:p>
        </p:txBody>
      </p:sp>
      <p:pic>
        <p:nvPicPr>
          <p:cNvPr id="460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5950" y="1774825"/>
            <a:ext cx="26670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950" y="5065713"/>
            <a:ext cx="26670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1774825"/>
            <a:ext cx="26479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2025" y="3738563"/>
            <a:ext cx="26289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7138" y="1774825"/>
            <a:ext cx="265747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2" name="Text Box 12"/>
          <p:cNvSpPr txBox="1">
            <a:spLocks noChangeArrowheads="1"/>
          </p:cNvSpPr>
          <p:nvPr/>
        </p:nvSpPr>
        <p:spPr bwMode="auto">
          <a:xfrm>
            <a:off x="579438" y="4741863"/>
            <a:ext cx="3667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宋体" panose="02010600030101010101" pitchFamily="2" charset="-122"/>
                <a:ea typeface="宋体" panose="02010600030101010101" pitchFamily="2" charset="-122"/>
              </a:rPr>
              <a:t>…</a:t>
            </a:r>
            <a:endParaRPr lang="ja-JP" altLang="en-US" sz="2400" b="1">
              <a:latin typeface="宋体" panose="02010600030101010101" pitchFamily="2" charset="-122"/>
              <a:ea typeface="宋体" panose="02010600030101010101" pitchFamily="2" charset="-122"/>
            </a:endParaRPr>
          </a:p>
        </p:txBody>
      </p:sp>
      <p:sp>
        <p:nvSpPr>
          <p:cNvPr id="46093" name="Rectangle 13"/>
          <p:cNvSpPr>
            <a:spLocks noChangeArrowheads="1"/>
          </p:cNvSpPr>
          <p:nvPr/>
        </p:nvSpPr>
        <p:spPr bwMode="auto">
          <a:xfrm>
            <a:off x="1766888" y="1827213"/>
            <a:ext cx="3170237" cy="311626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
        <p:nvSpPr>
          <p:cNvPr id="46094" name="Rectangle 14"/>
          <p:cNvSpPr>
            <a:spLocks noChangeArrowheads="1"/>
          </p:cNvSpPr>
          <p:nvPr/>
        </p:nvSpPr>
        <p:spPr bwMode="auto">
          <a:xfrm>
            <a:off x="4975225" y="1812925"/>
            <a:ext cx="2432050" cy="188912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
        <p:nvSpPr>
          <p:cNvPr id="46095" name="TextBox 1"/>
          <p:cNvSpPr txBox="1">
            <a:spLocks noChangeArrowheads="1"/>
          </p:cNvSpPr>
          <p:nvPr/>
        </p:nvSpPr>
        <p:spPr bwMode="auto">
          <a:xfrm>
            <a:off x="615950" y="6229350"/>
            <a:ext cx="813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ea typeface="宋体" panose="02010600030101010101" pitchFamily="2" charset="-122"/>
              </a:rPr>
              <a:t>练习：查询出公司员工的 </a:t>
            </a:r>
            <a:r>
              <a:rPr lang="en-US" altLang="zh-CN" sz="1800">
                <a:latin typeface="Arial" panose="020B0604020202020204" pitchFamily="34" charset="0"/>
                <a:ea typeface="宋体" panose="02010600030101010101" pitchFamily="2" charset="-122"/>
              </a:rPr>
              <a:t>last_name, department_name, city</a:t>
            </a:r>
            <a:endParaRPr lang="en-US" altLang="zh-CN" sz="1800">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68863" y="2154238"/>
            <a:ext cx="29908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3"/>
          <p:cNvSpPr>
            <a:spLocks noGrp="1" noChangeArrowheads="1"/>
          </p:cNvSpPr>
          <p:nvPr>
            <p:ph type="title"/>
          </p:nvPr>
        </p:nvSpPr>
        <p:spPr>
          <a:xfrm>
            <a:off x="577850" y="963613"/>
            <a:ext cx="7696200" cy="792162"/>
          </a:xfrm>
          <a:noFill/>
        </p:spPr>
        <p:txBody>
          <a:bodyPr lIns="92075" tIns="46038" rIns="92075" bIns="46038" anchor="t"/>
          <a:lstStyle/>
          <a:p>
            <a:r>
              <a:rPr lang="zh-CN" altLang="zh-CN" b="1" smtClean="0">
                <a:latin typeface="Courier New" panose="02070309020205020404" pitchFamily="49" charset="0"/>
                <a:ea typeface="宋体" panose="02010600030101010101" pitchFamily="2" charset="-122"/>
                <a:cs typeface="Courier New" panose="02070309020205020404" pitchFamily="49" charset="0"/>
              </a:rPr>
              <a:t>非等值连接</a:t>
            </a:r>
            <a:endParaRPr lang="zh-CN" altLang="zh-CN" b="1"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47108" name="Rectangle 4"/>
          <p:cNvSpPr>
            <a:spLocks noChangeArrowheads="1"/>
          </p:cNvSpPr>
          <p:nvPr/>
        </p:nvSpPr>
        <p:spPr bwMode="auto">
          <a:xfrm>
            <a:off x="1157288" y="1755775"/>
            <a:ext cx="1427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cs typeface="Courier New" panose="02070309020205020404" pitchFamily="49" charset="0"/>
              </a:rPr>
              <a:t>EMPLOYEES</a:t>
            </a:r>
            <a:endParaRPr lang="en-US" altLang="zh-CN" sz="1800" b="1">
              <a:latin typeface="Courier New" panose="02070309020205020404" pitchFamily="49" charset="0"/>
              <a:ea typeface="宋体" panose="02010600030101010101" pitchFamily="2" charset="-122"/>
              <a:cs typeface="Courier New" panose="02070309020205020404" pitchFamily="49" charset="0"/>
            </a:endParaRPr>
          </a:p>
        </p:txBody>
      </p:sp>
      <p:sp>
        <p:nvSpPr>
          <p:cNvPr id="47109" name="Rectangle 5"/>
          <p:cNvSpPr>
            <a:spLocks noChangeArrowheads="1"/>
          </p:cNvSpPr>
          <p:nvPr/>
        </p:nvSpPr>
        <p:spPr bwMode="auto">
          <a:xfrm>
            <a:off x="4425950" y="1755775"/>
            <a:ext cx="1565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cs typeface="Courier New" panose="02070309020205020404" pitchFamily="49" charset="0"/>
              </a:rPr>
              <a:t>JOB_GRADES</a:t>
            </a:r>
            <a:endParaRPr lang="en-US" altLang="zh-CN" sz="1800" b="1">
              <a:latin typeface="Courier New" panose="02070309020205020404" pitchFamily="49" charset="0"/>
              <a:ea typeface="宋体" panose="02010600030101010101" pitchFamily="2" charset="-122"/>
              <a:cs typeface="Courier New" panose="02070309020205020404" pitchFamily="49" charset="0"/>
            </a:endParaRPr>
          </a:p>
        </p:txBody>
      </p:sp>
      <p:sp>
        <p:nvSpPr>
          <p:cNvPr id="47110" name="Rectangle 6"/>
          <p:cNvSpPr>
            <a:spLocks noChangeArrowheads="1"/>
          </p:cNvSpPr>
          <p:nvPr/>
        </p:nvSpPr>
        <p:spPr bwMode="auto">
          <a:xfrm>
            <a:off x="5397500" y="2189163"/>
            <a:ext cx="2411413" cy="148590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grpSp>
        <p:nvGrpSpPr>
          <p:cNvPr id="47111" name="Group 7"/>
          <p:cNvGrpSpPr/>
          <p:nvPr/>
        </p:nvGrpSpPr>
        <p:grpSpPr bwMode="auto">
          <a:xfrm>
            <a:off x="4225925" y="4625975"/>
            <a:ext cx="4524375" cy="1108075"/>
            <a:chOff x="0" y="0"/>
            <a:chExt cx="2850" cy="698"/>
          </a:xfrm>
        </p:grpSpPr>
        <p:sp>
          <p:nvSpPr>
            <p:cNvPr id="47116" name="Rectangle 8"/>
            <p:cNvSpPr>
              <a:spLocks noChangeArrowheads="1"/>
            </p:cNvSpPr>
            <p:nvPr/>
          </p:nvSpPr>
          <p:spPr bwMode="auto">
            <a:xfrm>
              <a:off x="625" y="0"/>
              <a:ext cx="2225"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10000"/>
                </a:lnSpc>
                <a:spcBef>
                  <a:spcPct val="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EMPLOYEES</a:t>
              </a:r>
              <a:r>
                <a:rPr lang="zh-CN" altLang="en-US" sz="2000" b="1">
                  <a:latin typeface="Courier New" panose="02070309020205020404" pitchFamily="49" charset="0"/>
                  <a:ea typeface="宋体" panose="02010600030101010101" pitchFamily="2" charset="-122"/>
                  <a:cs typeface="Courier New" panose="02070309020205020404" pitchFamily="49" charset="0"/>
                </a:rPr>
                <a:t>表中的列工资</a:t>
              </a:r>
              <a:endParaRPr lang="ja-JP" altLang="en-US" sz="2000" b="1">
                <a:latin typeface="Courier New" panose="02070309020205020404" pitchFamily="49" charset="0"/>
                <a:ea typeface="宋体" panose="02010600030101010101" pitchFamily="2" charset="-122"/>
                <a:cs typeface="Courier New" panose="02070309020205020404" pitchFamily="49" charset="0"/>
              </a:endParaRPr>
            </a:p>
            <a:p>
              <a:pPr>
                <a:lnSpc>
                  <a:spcPct val="110000"/>
                </a:lnSpc>
                <a:spcBef>
                  <a:spcPct val="0"/>
                </a:spcBef>
                <a:buFontTx/>
                <a:buNone/>
              </a:pPr>
              <a:r>
                <a:rPr lang="zh-CN" altLang="en-US" sz="2000" b="1">
                  <a:latin typeface="Courier New" panose="02070309020205020404" pitchFamily="49" charset="0"/>
                  <a:ea typeface="宋体" panose="02010600030101010101" pitchFamily="2" charset="-122"/>
                  <a:cs typeface="Courier New" panose="02070309020205020404" pitchFamily="49" charset="0"/>
                </a:rPr>
                <a:t>应在</a:t>
              </a:r>
              <a:r>
                <a:rPr lang="en-US" altLang="zh-CN" sz="2000" b="1">
                  <a:latin typeface="Courier New" panose="02070309020205020404" pitchFamily="49" charset="0"/>
                  <a:ea typeface="宋体" panose="02010600030101010101" pitchFamily="2" charset="-122"/>
                  <a:cs typeface="Courier New" panose="02070309020205020404" pitchFamily="49" charset="0"/>
                </a:rPr>
                <a:t>JOB_GRADES</a:t>
              </a:r>
              <a:r>
                <a:rPr lang="zh-CN" altLang="en-US" sz="2000" b="1">
                  <a:latin typeface="Courier New" panose="02070309020205020404" pitchFamily="49" charset="0"/>
                  <a:ea typeface="宋体" panose="02010600030101010101" pitchFamily="2" charset="-122"/>
                  <a:cs typeface="Courier New" panose="02070309020205020404" pitchFamily="49" charset="0"/>
                </a:rPr>
                <a:t>表中的最高</a:t>
              </a:r>
              <a:endParaRPr lang="zh-CN" altLang="en-US" sz="2000" b="1">
                <a:latin typeface="Courier New" panose="02070309020205020404" pitchFamily="49" charset="0"/>
                <a:ea typeface="宋体" panose="02010600030101010101" pitchFamily="2" charset="-122"/>
                <a:cs typeface="Courier New" panose="02070309020205020404" pitchFamily="49" charset="0"/>
              </a:endParaRPr>
            </a:p>
            <a:p>
              <a:pPr>
                <a:lnSpc>
                  <a:spcPct val="110000"/>
                </a:lnSpc>
                <a:spcBef>
                  <a:spcPct val="0"/>
                </a:spcBef>
                <a:buFontTx/>
                <a:buNone/>
              </a:pPr>
              <a:r>
                <a:rPr lang="zh-CN" altLang="en-US" sz="2000" b="1">
                  <a:latin typeface="Courier New" panose="02070309020205020404" pitchFamily="49" charset="0"/>
                  <a:ea typeface="宋体" panose="02010600030101010101" pitchFamily="2" charset="-122"/>
                  <a:cs typeface="Courier New" panose="02070309020205020404" pitchFamily="49" charset="0"/>
                </a:rPr>
                <a:t>工资与最低工资之间</a:t>
              </a:r>
              <a:endParaRPr lang="zh-CN" altLang="en-US" sz="2000" b="1">
                <a:latin typeface="Courier New" panose="02070309020205020404" pitchFamily="49" charset="0"/>
                <a:ea typeface="宋体" panose="02010600030101010101" pitchFamily="2" charset="-122"/>
                <a:cs typeface="Courier New" panose="02070309020205020404" pitchFamily="49" charset="0"/>
              </a:endParaRPr>
            </a:p>
          </p:txBody>
        </p:sp>
        <p:sp>
          <p:nvSpPr>
            <p:cNvPr id="47117" name="Line 9"/>
            <p:cNvSpPr>
              <a:spLocks noChangeShapeType="1"/>
            </p:cNvSpPr>
            <p:nvPr/>
          </p:nvSpPr>
          <p:spPr bwMode="auto">
            <a:xfrm flipH="1">
              <a:off x="0" y="135"/>
              <a:ext cx="591" cy="0"/>
            </a:xfrm>
            <a:prstGeom prst="line">
              <a:avLst/>
            </a:prstGeom>
            <a:noFill/>
            <a:ln w="50800">
              <a:solidFill>
                <a:srgbClr val="FF00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pic>
        <p:nvPicPr>
          <p:cNvPr id="47112"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7763" y="2182813"/>
            <a:ext cx="300037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763" y="5865813"/>
            <a:ext cx="29432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4" name="Rectangle 12"/>
          <p:cNvSpPr>
            <a:spLocks noChangeArrowheads="1"/>
          </p:cNvSpPr>
          <p:nvPr/>
        </p:nvSpPr>
        <p:spPr bwMode="auto">
          <a:xfrm>
            <a:off x="3035300" y="2235200"/>
            <a:ext cx="1022350" cy="312420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
        <p:nvSpPr>
          <p:cNvPr id="47115" name="Text Box 13"/>
          <p:cNvSpPr txBox="1">
            <a:spLocks noChangeArrowheads="1"/>
          </p:cNvSpPr>
          <p:nvPr/>
        </p:nvSpPr>
        <p:spPr bwMode="auto">
          <a:xfrm>
            <a:off x="1179513" y="5410200"/>
            <a:ext cx="36671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Courier New" panose="02070309020205020404" pitchFamily="49" charset="0"/>
                <a:ea typeface="宋体" panose="02010600030101010101" pitchFamily="2" charset="-122"/>
                <a:cs typeface="Courier New" panose="02070309020205020404" pitchFamily="49" charset="0"/>
              </a:rPr>
              <a:t>…</a:t>
            </a:r>
            <a:endParaRPr lang="ja-JP" altLang="en-US" sz="2400" b="1">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17575" y="3486150"/>
            <a:ext cx="72199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ChangeArrowheads="1"/>
          </p:cNvSpPr>
          <p:nvPr/>
        </p:nvSpPr>
        <p:spPr bwMode="auto">
          <a:xfrm>
            <a:off x="881063" y="2071688"/>
            <a:ext cx="7261225" cy="116840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857250" algn="l"/>
                <a:tab pos="20637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857250" algn="l"/>
                <a:tab pos="20637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857250" algn="l"/>
                <a:tab pos="20637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857250" algn="l"/>
                <a:tab pos="2063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857250" algn="l"/>
                <a:tab pos="2063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857250" algn="l"/>
                <a:tab pos="2063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857250" algn="l"/>
                <a:tab pos="2063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857250" algn="l"/>
                <a:tab pos="2063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857250" algn="l"/>
                <a:tab pos="2063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0"/>
              </a:spcBef>
              <a:buFontTx/>
              <a:buNone/>
            </a:pPr>
            <a:endParaRPr lang="ja-JP" altLang="en-US" sz="1800" b="1">
              <a:latin typeface="Courier New" panose="02070309020205020404" pitchFamily="49" charset="0"/>
              <a:ea typeface="MS PGothic" panose="020B0600070205080204" pitchFamily="34" charset="-128"/>
            </a:endParaRPr>
          </a:p>
          <a:p>
            <a:pPr>
              <a:lnSpc>
                <a:spcPct val="120000"/>
              </a:lnSpc>
              <a:spcBef>
                <a:spcPct val="0"/>
              </a:spcBef>
              <a:buFontTx/>
              <a:buNone/>
            </a:pPr>
            <a:endParaRPr lang="ja-JP" altLang="en-US" sz="1800" b="1">
              <a:latin typeface="Courier New" panose="02070309020205020404" pitchFamily="49" charset="0"/>
              <a:ea typeface="MS PGothic" panose="020B0600070205080204" pitchFamily="34" charset="-128"/>
            </a:endParaRPr>
          </a:p>
        </p:txBody>
      </p:sp>
      <p:sp>
        <p:nvSpPr>
          <p:cNvPr id="48132" name="Rectangle 4"/>
          <p:cNvSpPr>
            <a:spLocks noGrp="1" noChangeArrowheads="1"/>
          </p:cNvSpPr>
          <p:nvPr>
            <p:ph type="title"/>
          </p:nvPr>
        </p:nvSpPr>
        <p:spPr>
          <a:xfrm>
            <a:off x="622300" y="1174750"/>
            <a:ext cx="7696200" cy="1439863"/>
          </a:xfrm>
          <a:noFill/>
        </p:spPr>
        <p:txBody>
          <a:bodyPr lIns="92075" tIns="46038" rIns="92075" bIns="46038" anchor="t"/>
          <a:lstStyle/>
          <a:p>
            <a:r>
              <a:rPr lang="zh-CN" altLang="zh-CN" b="1" smtClean="0">
                <a:latin typeface="宋体" panose="02010600030101010101" pitchFamily="2" charset="-122"/>
                <a:ea typeface="宋体" panose="02010600030101010101" pitchFamily="2" charset="-122"/>
              </a:rPr>
              <a:t>非等值连接</a:t>
            </a:r>
            <a:endParaRPr lang="zh-CN" altLang="zh-CN" b="1" smtClean="0">
              <a:latin typeface="宋体" panose="02010600030101010101" pitchFamily="2" charset="-122"/>
              <a:ea typeface="宋体" panose="02010600030101010101" pitchFamily="2" charset="-122"/>
            </a:endParaRPr>
          </a:p>
        </p:txBody>
      </p:sp>
      <p:sp>
        <p:nvSpPr>
          <p:cNvPr id="48133" name="Rectangle 5"/>
          <p:cNvSpPr>
            <a:spLocks noChangeArrowheads="1"/>
          </p:cNvSpPr>
          <p:nvPr/>
        </p:nvSpPr>
        <p:spPr bwMode="auto">
          <a:xfrm>
            <a:off x="827088" y="2060575"/>
            <a:ext cx="728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857250" algn="l"/>
                <a:tab pos="20637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857250" algn="l"/>
                <a:tab pos="20637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857250" algn="l"/>
                <a:tab pos="20637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857250" algn="l"/>
                <a:tab pos="2063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857250" algn="l"/>
                <a:tab pos="2063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857250" algn="l"/>
                <a:tab pos="2063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857250" algn="l"/>
                <a:tab pos="2063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857250" algn="l"/>
                <a:tab pos="2063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857250" algn="l"/>
                <a:tab pos="2063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MS PGothic" panose="020B0600070205080204" pitchFamily="34" charset="-128"/>
              </a:rPr>
              <a:t>SELECT e.last_name, e.salary, j.grade_level</a:t>
            </a:r>
            <a:endParaRPr lang="en-US" altLang="zh-CN" sz="1800" b="1">
              <a:latin typeface="Courier New" panose="02070309020205020404" pitchFamily="49" charset="0"/>
              <a:ea typeface="MS PGothic" panose="020B0600070205080204" pitchFamily="34" charset="-128"/>
            </a:endParaRPr>
          </a:p>
          <a:p>
            <a:pPr>
              <a:spcBef>
                <a:spcPct val="0"/>
              </a:spcBef>
              <a:buFontTx/>
              <a:buNone/>
            </a:pPr>
            <a:r>
              <a:rPr lang="en-US" altLang="zh-CN" sz="1800" b="1">
                <a:latin typeface="Courier New" panose="02070309020205020404" pitchFamily="49" charset="0"/>
                <a:ea typeface="MS PGothic" panose="020B0600070205080204" pitchFamily="34" charset="-128"/>
              </a:rPr>
              <a:t>FROM   employees e, job_grades j</a:t>
            </a:r>
            <a:endParaRPr lang="en-US" altLang="zh-CN" sz="1800" b="1">
              <a:latin typeface="Courier New" panose="02070309020205020404" pitchFamily="49" charset="0"/>
              <a:ea typeface="MS PGothic" panose="020B0600070205080204" pitchFamily="34" charset="-128"/>
            </a:endParaRPr>
          </a:p>
          <a:p>
            <a:pPr>
              <a:spcBef>
                <a:spcPct val="0"/>
              </a:spcBef>
              <a:buFontTx/>
              <a:buNone/>
            </a:pPr>
            <a:r>
              <a:rPr lang="en-US" altLang="zh-CN" sz="1800" b="1">
                <a:latin typeface="Courier New" panose="02070309020205020404" pitchFamily="49" charset="0"/>
                <a:ea typeface="MS PGothic" panose="020B0600070205080204" pitchFamily="34" charset="-128"/>
              </a:rPr>
              <a:t>WHERE  e.salary </a:t>
            </a:r>
            <a:endParaRPr lang="en-US" altLang="zh-CN" sz="1800" b="1">
              <a:latin typeface="Courier New" panose="02070309020205020404" pitchFamily="49" charset="0"/>
              <a:ea typeface="MS PGothic" panose="020B0600070205080204" pitchFamily="34" charset="-128"/>
            </a:endParaRPr>
          </a:p>
          <a:p>
            <a:pPr>
              <a:spcBef>
                <a:spcPct val="0"/>
              </a:spcBef>
              <a:buFontTx/>
              <a:buNone/>
            </a:pPr>
            <a:r>
              <a:rPr lang="en-US" altLang="zh-CN" sz="1800" b="1">
                <a:latin typeface="Courier New" panose="02070309020205020404" pitchFamily="49" charset="0"/>
                <a:ea typeface="MS PGothic" panose="020B0600070205080204" pitchFamily="34" charset="-128"/>
              </a:rPr>
              <a:t>       BETWEEN j.lowest_sal AND j.highest_sal;</a:t>
            </a:r>
            <a:endParaRPr lang="en-US" altLang="zh-CN" sz="1800" b="1">
              <a:latin typeface="Courier New" panose="02070309020205020404" pitchFamily="49" charset="0"/>
              <a:ea typeface="MS PGothic" panose="020B0600070205080204" pitchFamily="34" charset="-128"/>
            </a:endParaRPr>
          </a:p>
        </p:txBody>
      </p:sp>
      <p:sp>
        <p:nvSpPr>
          <p:cNvPr id="48134" name="Rectangle 6"/>
          <p:cNvSpPr>
            <a:spLocks noChangeArrowheads="1"/>
          </p:cNvSpPr>
          <p:nvPr/>
        </p:nvSpPr>
        <p:spPr bwMode="auto">
          <a:xfrm>
            <a:off x="4337050" y="3538538"/>
            <a:ext cx="3714750" cy="209391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4813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750" y="5802313"/>
            <a:ext cx="72088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 Box 8"/>
          <p:cNvSpPr txBox="1">
            <a:spLocks noChangeArrowheads="1"/>
          </p:cNvSpPr>
          <p:nvPr/>
        </p:nvSpPr>
        <p:spPr bwMode="auto">
          <a:xfrm>
            <a:off x="868363" y="5446713"/>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
        <p:nvSpPr>
          <p:cNvPr id="48137" name="Rectangle 9"/>
          <p:cNvSpPr>
            <a:spLocks noChangeArrowheads="1"/>
          </p:cNvSpPr>
          <p:nvPr/>
        </p:nvSpPr>
        <p:spPr bwMode="auto">
          <a:xfrm>
            <a:off x="1757363" y="2903538"/>
            <a:ext cx="5305425" cy="287337"/>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4213" y="1158875"/>
            <a:ext cx="7696200" cy="1439863"/>
          </a:xfrm>
          <a:noFill/>
        </p:spPr>
        <p:txBody>
          <a:bodyPr lIns="92075" tIns="46038" rIns="92075" bIns="46038" anchor="t"/>
          <a:lstStyle/>
          <a:p>
            <a:r>
              <a:rPr lang="zh-CN" altLang="zh-CN" b="1" smtClean="0">
                <a:latin typeface="Courier New" panose="02070309020205020404" pitchFamily="49" charset="0"/>
                <a:ea typeface="宋体" panose="02010600030101010101" pitchFamily="2" charset="-122"/>
                <a:cs typeface="Courier New" panose="02070309020205020404" pitchFamily="49" charset="0"/>
              </a:rPr>
              <a:t>自连接</a:t>
            </a:r>
            <a:endParaRPr lang="zh-CN" altLang="zh-CN" b="1"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49155" name="Rectangle 3"/>
          <p:cNvSpPr>
            <a:spLocks noChangeArrowheads="1"/>
          </p:cNvSpPr>
          <p:nvPr/>
        </p:nvSpPr>
        <p:spPr bwMode="auto">
          <a:xfrm>
            <a:off x="854075" y="2060575"/>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cs typeface="Courier New" panose="02070309020205020404" pitchFamily="49" charset="0"/>
              </a:rPr>
              <a:t>EMPLOYEES (WORKER)</a:t>
            </a:r>
            <a:endParaRPr lang="en-US" altLang="zh-CN" sz="1800" b="1">
              <a:latin typeface="Courier New" panose="02070309020205020404" pitchFamily="49" charset="0"/>
              <a:ea typeface="宋体" panose="02010600030101010101" pitchFamily="2" charset="-122"/>
              <a:cs typeface="Courier New" panose="02070309020205020404" pitchFamily="49" charset="0"/>
            </a:endParaRPr>
          </a:p>
        </p:txBody>
      </p:sp>
      <p:sp>
        <p:nvSpPr>
          <p:cNvPr id="49156" name="Rectangle 4"/>
          <p:cNvSpPr>
            <a:spLocks noChangeArrowheads="1"/>
          </p:cNvSpPr>
          <p:nvPr/>
        </p:nvSpPr>
        <p:spPr bwMode="auto">
          <a:xfrm>
            <a:off x="5064125" y="2060575"/>
            <a:ext cx="2805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cs typeface="Courier New" panose="02070309020205020404" pitchFamily="49" charset="0"/>
              </a:rPr>
              <a:t>EMPLOYEES (MANAGER)</a:t>
            </a:r>
            <a:endParaRPr lang="en-US" altLang="zh-CN" sz="1800" b="1">
              <a:latin typeface="Courier New" panose="02070309020205020404" pitchFamily="49" charset="0"/>
              <a:ea typeface="宋体" panose="02010600030101010101" pitchFamily="2" charset="-122"/>
              <a:cs typeface="Courier New" panose="02070309020205020404" pitchFamily="49" charset="0"/>
            </a:endParaRPr>
          </a:p>
        </p:txBody>
      </p:sp>
      <p:grpSp>
        <p:nvGrpSpPr>
          <p:cNvPr id="49157" name="Group 5"/>
          <p:cNvGrpSpPr/>
          <p:nvPr/>
        </p:nvGrpSpPr>
        <p:grpSpPr bwMode="auto">
          <a:xfrm>
            <a:off x="393700" y="4383088"/>
            <a:ext cx="8283575" cy="1476375"/>
            <a:chOff x="-731" y="0"/>
            <a:chExt cx="5218" cy="929"/>
          </a:xfrm>
        </p:grpSpPr>
        <p:sp>
          <p:nvSpPr>
            <p:cNvPr id="49163" name="Rectangle 6"/>
            <p:cNvSpPr>
              <a:spLocks noChangeArrowheads="1"/>
            </p:cNvSpPr>
            <p:nvPr/>
          </p:nvSpPr>
          <p:spPr bwMode="auto">
            <a:xfrm>
              <a:off x="-731" y="677"/>
              <a:ext cx="52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50000"/>
                </a:spcBef>
                <a:buFontTx/>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WORKER </a:t>
              </a:r>
              <a:r>
                <a:rPr lang="zh-CN" altLang="en-US" sz="2000" b="1">
                  <a:latin typeface="Courier New" panose="02070309020205020404" pitchFamily="49" charset="0"/>
                  <a:ea typeface="宋体" panose="02010600030101010101" pitchFamily="2" charset="-122"/>
                  <a:cs typeface="Courier New" panose="02070309020205020404" pitchFamily="49" charset="0"/>
                </a:rPr>
                <a:t>表中的</a:t>
              </a:r>
              <a:r>
                <a:rPr lang="en-US" altLang="zh-CN" sz="2000" b="1">
                  <a:latin typeface="Courier New" panose="02070309020205020404" pitchFamily="49" charset="0"/>
                  <a:ea typeface="宋体" panose="02010600030101010101" pitchFamily="2" charset="-122"/>
                  <a:cs typeface="Courier New" panose="02070309020205020404" pitchFamily="49" charset="0"/>
                </a:rPr>
                <a:t>MANAGER_ID </a:t>
              </a:r>
              <a:r>
                <a:rPr lang="zh-CN" altLang="en-US" sz="2000" b="1">
                  <a:latin typeface="Courier New" panose="02070309020205020404" pitchFamily="49" charset="0"/>
                  <a:ea typeface="宋体" panose="02010600030101010101" pitchFamily="2" charset="-122"/>
                  <a:cs typeface="Courier New" panose="02070309020205020404" pitchFamily="49" charset="0"/>
                </a:rPr>
                <a:t>和</a:t>
              </a:r>
              <a:r>
                <a:rPr lang="ja-JP" altLang="en-US" sz="2000" b="1">
                  <a:latin typeface="Courier New" panose="02070309020205020404" pitchFamily="49" charset="0"/>
                  <a:ea typeface="宋体" panose="02010600030101010101" pitchFamily="2" charset="-122"/>
                  <a:cs typeface="Courier New" panose="02070309020205020404" pitchFamily="49" charset="0"/>
                </a:rPr>
                <a:t> </a:t>
              </a:r>
              <a:r>
                <a:rPr lang="en-US" altLang="zh-CN" sz="2000" b="1">
                  <a:latin typeface="Courier New" panose="02070309020205020404" pitchFamily="49" charset="0"/>
                  <a:ea typeface="宋体" panose="02010600030101010101" pitchFamily="2" charset="-122"/>
                  <a:cs typeface="Courier New" panose="02070309020205020404" pitchFamily="49" charset="0"/>
                </a:rPr>
                <a:t>MANAGER </a:t>
              </a:r>
              <a:r>
                <a:rPr lang="zh-CN" altLang="en-US" sz="2000" b="1">
                  <a:latin typeface="Courier New" panose="02070309020205020404" pitchFamily="49" charset="0"/>
                  <a:ea typeface="宋体" panose="02010600030101010101" pitchFamily="2" charset="-122"/>
                  <a:cs typeface="Courier New" panose="02070309020205020404" pitchFamily="49" charset="0"/>
                </a:rPr>
                <a:t>表中的</a:t>
              </a:r>
              <a:r>
                <a:rPr lang="en-US" altLang="zh-CN" sz="2000" b="1">
                  <a:latin typeface="Courier New" panose="02070309020205020404" pitchFamily="49" charset="0"/>
                  <a:ea typeface="宋体" panose="02010600030101010101" pitchFamily="2" charset="-122"/>
                  <a:cs typeface="Courier New" panose="02070309020205020404" pitchFamily="49" charset="0"/>
                </a:rPr>
                <a:t>EMPLOYEE_ID</a:t>
              </a:r>
              <a:r>
                <a:rPr lang="zh-CN" altLang="en-US" sz="2000" b="1">
                  <a:latin typeface="Courier New" panose="02070309020205020404" pitchFamily="49" charset="0"/>
                  <a:ea typeface="宋体" panose="02010600030101010101" pitchFamily="2" charset="-122"/>
                  <a:cs typeface="Courier New" panose="02070309020205020404" pitchFamily="49" charset="0"/>
                </a:rPr>
                <a:t>相等</a:t>
              </a:r>
              <a:endParaRPr lang="ja-JP" altLang="en-US" sz="2000" b="1">
                <a:latin typeface="Courier New" panose="02070309020205020404" pitchFamily="49" charset="0"/>
                <a:ea typeface="宋体" panose="02010600030101010101" pitchFamily="2" charset="-122"/>
                <a:cs typeface="Courier New" panose="02070309020205020404" pitchFamily="49" charset="0"/>
              </a:endParaRPr>
            </a:p>
          </p:txBody>
        </p:sp>
        <p:sp>
          <p:nvSpPr>
            <p:cNvPr id="49164" name="未知"/>
            <p:cNvSpPr/>
            <p:nvPr/>
          </p:nvSpPr>
          <p:spPr bwMode="auto">
            <a:xfrm>
              <a:off x="1612" y="0"/>
              <a:ext cx="946" cy="378"/>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50800" cap="rnd" cmpd="sng">
              <a:solidFill>
                <a:srgbClr val="FFCC00"/>
              </a:solidFill>
              <a:round/>
              <a:headEnd type="stealth" w="med" len="lg"/>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5" name="Line 8"/>
            <p:cNvSpPr>
              <a:spLocks noChangeShapeType="1"/>
            </p:cNvSpPr>
            <p:nvPr/>
          </p:nvSpPr>
          <p:spPr bwMode="auto">
            <a:xfrm>
              <a:off x="2103" y="373"/>
              <a:ext cx="0" cy="272"/>
            </a:xfrm>
            <a:prstGeom prst="line">
              <a:avLst/>
            </a:prstGeom>
            <a:noFill/>
            <a:ln w="5080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49158"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1063" y="2447925"/>
            <a:ext cx="38862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7763" y="2447925"/>
            <a:ext cx="39243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 Box 11"/>
          <p:cNvSpPr txBox="1">
            <a:spLocks noChangeArrowheads="1"/>
          </p:cNvSpPr>
          <p:nvPr/>
        </p:nvSpPr>
        <p:spPr bwMode="auto">
          <a:xfrm>
            <a:off x="827088" y="4114800"/>
            <a:ext cx="36671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Courier New" panose="02070309020205020404" pitchFamily="49" charset="0"/>
                <a:ea typeface="宋体" panose="02010600030101010101" pitchFamily="2" charset="-122"/>
                <a:cs typeface="Courier New" panose="02070309020205020404" pitchFamily="49" charset="0"/>
              </a:rPr>
              <a:t>…</a:t>
            </a:r>
            <a:endParaRPr lang="ja-JP" altLang="en-US" sz="2400" b="1">
              <a:latin typeface="Courier New" panose="02070309020205020404" pitchFamily="49" charset="0"/>
              <a:ea typeface="宋体" panose="02010600030101010101" pitchFamily="2" charset="-122"/>
              <a:cs typeface="Courier New" panose="02070309020205020404" pitchFamily="49" charset="0"/>
            </a:endParaRPr>
          </a:p>
        </p:txBody>
      </p:sp>
      <p:sp>
        <p:nvSpPr>
          <p:cNvPr id="49161" name="Text Box 12"/>
          <p:cNvSpPr txBox="1">
            <a:spLocks noChangeArrowheads="1"/>
          </p:cNvSpPr>
          <p:nvPr/>
        </p:nvSpPr>
        <p:spPr bwMode="auto">
          <a:xfrm>
            <a:off x="4960938" y="4186238"/>
            <a:ext cx="3667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Courier New" panose="02070309020205020404" pitchFamily="49" charset="0"/>
                <a:ea typeface="宋体" panose="02010600030101010101" pitchFamily="2" charset="-122"/>
                <a:cs typeface="Courier New" panose="02070309020205020404" pitchFamily="49" charset="0"/>
              </a:rPr>
              <a:t>…</a:t>
            </a:r>
            <a:endParaRPr lang="ja-JP" altLang="en-US" sz="2400" b="1">
              <a:latin typeface="Courier New" panose="02070309020205020404" pitchFamily="49" charset="0"/>
              <a:ea typeface="宋体" panose="02010600030101010101" pitchFamily="2" charset="-122"/>
              <a:cs typeface="Courier New" panose="02070309020205020404" pitchFamily="49" charset="0"/>
            </a:endParaRPr>
          </a:p>
        </p:txBody>
      </p:sp>
      <p:sp>
        <p:nvSpPr>
          <p:cNvPr id="49162" name="TextBox 1"/>
          <p:cNvSpPr txBox="1">
            <a:spLocks noChangeArrowheads="1"/>
          </p:cNvSpPr>
          <p:nvPr/>
        </p:nvSpPr>
        <p:spPr bwMode="auto">
          <a:xfrm>
            <a:off x="538163" y="6084888"/>
            <a:ext cx="7469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zh-CN" altLang="en-US" sz="1800">
                <a:latin typeface="Courier New" panose="02070309020205020404" pitchFamily="49" charset="0"/>
                <a:ea typeface="宋体" panose="02010600030101010101" pitchFamily="2" charset="-122"/>
                <a:cs typeface="Courier New" panose="02070309020205020404" pitchFamily="49" charset="0"/>
              </a:rPr>
              <a:t>练习：查询出 </a:t>
            </a:r>
            <a:r>
              <a:rPr lang="en-US" altLang="zh-CN" sz="1800">
                <a:latin typeface="Courier New" panose="02070309020205020404" pitchFamily="49" charset="0"/>
                <a:ea typeface="宋体" panose="02010600030101010101" pitchFamily="2" charset="-122"/>
                <a:cs typeface="Courier New" panose="02070309020205020404" pitchFamily="49" charset="0"/>
              </a:rPr>
              <a:t>last_name </a:t>
            </a:r>
            <a:r>
              <a:rPr lang="zh-CN" altLang="en-US" sz="1800">
                <a:latin typeface="Courier New" panose="02070309020205020404" pitchFamily="49" charset="0"/>
                <a:ea typeface="宋体" panose="02010600030101010101" pitchFamily="2" charset="-122"/>
                <a:cs typeface="Courier New" panose="02070309020205020404" pitchFamily="49" charset="0"/>
              </a:rPr>
              <a:t>为 </a:t>
            </a:r>
            <a:r>
              <a:rPr lang="en-US" altLang="zh-CN" sz="1800">
                <a:latin typeface="Courier New" panose="02070309020205020404" pitchFamily="49" charset="0"/>
                <a:ea typeface="宋体" panose="02010600030101010101" pitchFamily="2" charset="-122"/>
                <a:cs typeface="Courier New" panose="02070309020205020404" pitchFamily="49" charset="0"/>
              </a:rPr>
              <a:t>‘Chen’ </a:t>
            </a:r>
            <a:r>
              <a:rPr lang="zh-CN" altLang="en-US" sz="1800">
                <a:latin typeface="Courier New" panose="02070309020205020404" pitchFamily="49" charset="0"/>
                <a:ea typeface="宋体" panose="02010600030101010101" pitchFamily="2" charset="-122"/>
                <a:cs typeface="Courier New" panose="02070309020205020404" pitchFamily="49" charset="0"/>
              </a:rPr>
              <a:t>的员工的 </a:t>
            </a:r>
            <a:r>
              <a:rPr lang="en-US" altLang="zh-CN" sz="1800">
                <a:latin typeface="Courier New" panose="02070309020205020404" pitchFamily="49" charset="0"/>
                <a:ea typeface="宋体" panose="02010600030101010101" pitchFamily="2" charset="-122"/>
                <a:cs typeface="Courier New" panose="02070309020205020404" pitchFamily="49" charset="0"/>
              </a:rPr>
              <a:t>manager </a:t>
            </a:r>
            <a:r>
              <a:rPr lang="zh-CN" altLang="en-US" sz="1800">
                <a:latin typeface="Courier New" panose="02070309020205020404" pitchFamily="49" charset="0"/>
                <a:ea typeface="宋体" panose="02010600030101010101" pitchFamily="2" charset="-122"/>
                <a:cs typeface="Courier New" panose="02070309020205020404" pitchFamily="49" charset="0"/>
              </a:rPr>
              <a:t>的信息</a:t>
            </a:r>
            <a:endParaRPr lang="en-US" altLang="zh-CN" sz="180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822325" y="2490788"/>
            <a:ext cx="7515225" cy="1236662"/>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857250" algn="l"/>
                <a:tab pos="165862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857250" algn="l"/>
                <a:tab pos="165862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857250" algn="l"/>
                <a:tab pos="165862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8572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8572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8572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8572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8572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8572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0"/>
              </a:spcBef>
              <a:buFontTx/>
              <a:buNone/>
            </a:pPr>
            <a:endParaRPr lang="ja-JP" altLang="en-US" sz="1800" b="1">
              <a:latin typeface="Courier New" panose="02070309020205020404" pitchFamily="49" charset="0"/>
              <a:ea typeface="MS PGothic" panose="020B0600070205080204" pitchFamily="34" charset="-128"/>
            </a:endParaRPr>
          </a:p>
          <a:p>
            <a:pPr>
              <a:lnSpc>
                <a:spcPct val="120000"/>
              </a:lnSpc>
              <a:spcBef>
                <a:spcPct val="0"/>
              </a:spcBef>
              <a:buFontTx/>
              <a:buNone/>
            </a:pPr>
            <a:endParaRPr lang="ja-JP" altLang="en-US" sz="1800" b="1">
              <a:latin typeface="Courier New" panose="02070309020205020404" pitchFamily="49" charset="0"/>
              <a:ea typeface="MS PGothic" panose="020B0600070205080204" pitchFamily="34" charset="-128"/>
            </a:endParaRPr>
          </a:p>
        </p:txBody>
      </p:sp>
      <p:sp>
        <p:nvSpPr>
          <p:cNvPr id="50179" name="Rectangle 3"/>
          <p:cNvSpPr>
            <a:spLocks noGrp="1" noChangeArrowheads="1"/>
          </p:cNvSpPr>
          <p:nvPr>
            <p:ph type="title"/>
          </p:nvPr>
        </p:nvSpPr>
        <p:spPr>
          <a:xfrm>
            <a:off x="750888" y="835025"/>
            <a:ext cx="8031162" cy="881063"/>
          </a:xfrm>
          <a:noFill/>
        </p:spPr>
        <p:txBody>
          <a:bodyPr lIns="92075" tIns="46038" rIns="92075" bIns="46038" anchor="t"/>
          <a:lstStyle/>
          <a:p>
            <a:r>
              <a:rPr lang="zh-CN" altLang="zh-CN" b="1" smtClean="0">
                <a:latin typeface="宋体" panose="02010600030101010101" pitchFamily="2" charset="-122"/>
                <a:ea typeface="宋体" panose="02010600030101010101" pitchFamily="2" charset="-122"/>
              </a:rPr>
              <a:t>自连接</a:t>
            </a:r>
            <a:endParaRPr lang="zh-CN" altLang="zh-CN" b="1" smtClean="0">
              <a:latin typeface="宋体" panose="02010600030101010101" pitchFamily="2" charset="-122"/>
              <a:ea typeface="宋体" panose="02010600030101010101" pitchFamily="2" charset="-122"/>
            </a:endParaRPr>
          </a:p>
        </p:txBody>
      </p:sp>
      <p:sp>
        <p:nvSpPr>
          <p:cNvPr id="50180" name="Rectangle 4"/>
          <p:cNvSpPr>
            <a:spLocks noChangeArrowheads="1"/>
          </p:cNvSpPr>
          <p:nvPr/>
        </p:nvSpPr>
        <p:spPr bwMode="auto">
          <a:xfrm>
            <a:off x="790575" y="2533650"/>
            <a:ext cx="73104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857250" algn="l"/>
                <a:tab pos="165862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857250" algn="l"/>
                <a:tab pos="165862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857250" algn="l"/>
                <a:tab pos="165862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8572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8572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8572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8572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8572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8572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0"/>
              </a:spcBef>
              <a:buFontTx/>
              <a:buNone/>
            </a:pPr>
            <a:r>
              <a:rPr lang="en-US" altLang="zh-CN" sz="1800" b="1">
                <a:latin typeface="Courier New" panose="02070309020205020404" pitchFamily="49" charset="0"/>
                <a:ea typeface="MS PGothic" panose="020B0600070205080204" pitchFamily="34" charset="-128"/>
              </a:rPr>
              <a:t>SELECT CONCAT(worker.last_name ,' works for ' </a:t>
            </a:r>
            <a:endParaRPr lang="en-US" altLang="zh-CN" sz="1800" b="1">
              <a:latin typeface="Courier New" panose="02070309020205020404" pitchFamily="49" charset="0"/>
              <a:ea typeface="MS PGothic" panose="020B0600070205080204" pitchFamily="34" charset="-128"/>
            </a:endParaRPr>
          </a:p>
          <a:p>
            <a:pPr>
              <a:lnSpc>
                <a:spcPct val="120000"/>
              </a:lnSpc>
              <a:spcBef>
                <a:spcPct val="0"/>
              </a:spcBef>
              <a:buFontTx/>
              <a:buNone/>
            </a:pPr>
            <a:r>
              <a:rPr lang="en-US" altLang="zh-CN" sz="1800" b="1">
                <a:latin typeface="Courier New" panose="02070309020205020404" pitchFamily="49" charset="0"/>
                <a:ea typeface="MS PGothic" panose="020B0600070205080204" pitchFamily="34" charset="-128"/>
              </a:rPr>
              <a:t>       , manager.last_name)</a:t>
            </a:r>
            <a:endParaRPr lang="en-US" altLang="zh-CN" sz="1800" b="1">
              <a:latin typeface="Courier New" panose="02070309020205020404" pitchFamily="49" charset="0"/>
              <a:ea typeface="MS PGothic" panose="020B0600070205080204" pitchFamily="34" charset="-128"/>
            </a:endParaRPr>
          </a:p>
          <a:p>
            <a:pPr>
              <a:lnSpc>
                <a:spcPct val="120000"/>
              </a:lnSpc>
              <a:spcBef>
                <a:spcPct val="0"/>
              </a:spcBef>
              <a:buFontTx/>
              <a:buNone/>
            </a:pPr>
            <a:r>
              <a:rPr lang="en-US" altLang="zh-CN" sz="1800" b="1">
                <a:latin typeface="Courier New" panose="02070309020205020404" pitchFamily="49" charset="0"/>
                <a:ea typeface="MS PGothic" panose="020B0600070205080204" pitchFamily="34" charset="-128"/>
              </a:rPr>
              <a:t>FROM   employees worker, employees manager</a:t>
            </a:r>
            <a:endParaRPr lang="en-US" altLang="zh-CN" sz="1800" b="1">
              <a:latin typeface="Courier New" panose="02070309020205020404" pitchFamily="49" charset="0"/>
              <a:ea typeface="MS PGothic" panose="020B0600070205080204" pitchFamily="34" charset="-128"/>
            </a:endParaRPr>
          </a:p>
          <a:p>
            <a:pPr>
              <a:lnSpc>
                <a:spcPct val="120000"/>
              </a:lnSpc>
              <a:spcBef>
                <a:spcPct val="0"/>
              </a:spcBef>
              <a:buFontTx/>
              <a:buNone/>
            </a:pPr>
            <a:r>
              <a:rPr lang="en-US" altLang="zh-CN" sz="1800" b="1">
                <a:latin typeface="Courier New" panose="02070309020205020404" pitchFamily="49" charset="0"/>
                <a:ea typeface="MS PGothic" panose="020B0600070205080204" pitchFamily="34" charset="-128"/>
              </a:rPr>
              <a:t>WHERE  worker.manager_id = manager.employee_id ;</a:t>
            </a:r>
            <a:endParaRPr lang="en-US" altLang="zh-CN" sz="1800" b="1">
              <a:latin typeface="Courier New" panose="02070309020205020404" pitchFamily="49" charset="0"/>
              <a:ea typeface="MS PGothic" panose="020B0600070205080204" pitchFamily="34" charset="-128"/>
            </a:endParaRPr>
          </a:p>
        </p:txBody>
      </p:sp>
      <p:pic>
        <p:nvPicPr>
          <p:cNvPr id="50181"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0575" y="3867150"/>
            <a:ext cx="75628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 y="6192838"/>
            <a:ext cx="7566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 Box 7"/>
          <p:cNvSpPr txBox="1">
            <a:spLocks noChangeArrowheads="1"/>
          </p:cNvSpPr>
          <p:nvPr/>
        </p:nvSpPr>
        <p:spPr bwMode="auto">
          <a:xfrm>
            <a:off x="750888" y="5854700"/>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
        <p:nvSpPr>
          <p:cNvPr id="50184" name="Rectangle 8"/>
          <p:cNvSpPr>
            <a:spLocks noChangeArrowheads="1"/>
          </p:cNvSpPr>
          <p:nvPr/>
        </p:nvSpPr>
        <p:spPr bwMode="auto">
          <a:xfrm>
            <a:off x="1701800" y="3430588"/>
            <a:ext cx="5561013" cy="26511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50185" name="TextBox 1"/>
          <p:cNvSpPr txBox="1">
            <a:spLocks noChangeArrowheads="1"/>
          </p:cNvSpPr>
          <p:nvPr/>
        </p:nvSpPr>
        <p:spPr bwMode="auto">
          <a:xfrm>
            <a:off x="800100" y="1744663"/>
            <a:ext cx="7710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zh-CN" altLang="en-US" sz="2000" b="1">
                <a:latin typeface="Arial" panose="020B0604020202020204" pitchFamily="34" charset="0"/>
                <a:ea typeface="宋体" panose="02010600030101010101" pitchFamily="2" charset="-122"/>
              </a:rPr>
              <a:t>题目：查询</a:t>
            </a:r>
            <a:r>
              <a:rPr lang="en-US" altLang="zh-CN" sz="2000" b="1">
                <a:latin typeface="Arial" panose="020B0604020202020204" pitchFamily="34" charset="0"/>
                <a:ea typeface="宋体" panose="02010600030101010101" pitchFamily="2" charset="-122"/>
              </a:rPr>
              <a:t>employees</a:t>
            </a:r>
            <a:r>
              <a:rPr lang="zh-CN" altLang="en-US" sz="2000" b="1">
                <a:latin typeface="Arial" panose="020B0604020202020204" pitchFamily="34" charset="0"/>
                <a:ea typeface="宋体" panose="02010600030101010101" pitchFamily="2" charset="-122"/>
              </a:rPr>
              <a:t>表，返回“</a:t>
            </a:r>
            <a:r>
              <a:rPr lang="en-US" altLang="zh-CN" sz="2000" b="1">
                <a:latin typeface="Arial" panose="020B0604020202020204" pitchFamily="34" charset="0"/>
                <a:ea typeface="宋体" panose="02010600030101010101" pitchFamily="2" charset="-122"/>
              </a:rPr>
              <a:t>Xxx  works for Xxx</a:t>
            </a:r>
            <a:r>
              <a:rPr lang="zh-CN" altLang="en-US" sz="2000" b="1">
                <a:latin typeface="Arial" panose="020B0604020202020204" pitchFamily="34" charset="0"/>
                <a:ea typeface="宋体" panose="02010600030101010101" pitchFamily="2" charset="-122"/>
              </a:rPr>
              <a:t>”</a:t>
            </a:r>
            <a:endParaRPr lang="zh-CN" altLang="en-US" sz="2000" b="1">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73100" y="1185863"/>
            <a:ext cx="7696200" cy="1439862"/>
          </a:xfrm>
          <a:noFill/>
        </p:spPr>
        <p:txBody>
          <a:bodyPr lIns="92075" tIns="46038" rIns="92075" bIns="46038" anchor="t"/>
          <a:lstStyle/>
          <a:p>
            <a:r>
              <a:rPr lang="zh-CN" altLang="zh-CN" b="1" smtClean="0">
                <a:latin typeface="宋体" panose="02010600030101010101" pitchFamily="2" charset="-122"/>
                <a:ea typeface="宋体" panose="02010600030101010101" pitchFamily="2" charset="-122"/>
              </a:rPr>
              <a:t>外连接</a:t>
            </a:r>
            <a:endParaRPr lang="zh-CN" altLang="zh-CN" b="1" smtClean="0">
              <a:latin typeface="宋体" panose="02010600030101010101" pitchFamily="2" charset="-122"/>
              <a:ea typeface="宋体" panose="02010600030101010101" pitchFamily="2" charset="-122"/>
            </a:endParaRPr>
          </a:p>
        </p:txBody>
      </p:sp>
      <p:sp>
        <p:nvSpPr>
          <p:cNvPr id="51203" name="Rectangle 3"/>
          <p:cNvSpPr>
            <a:spLocks noChangeArrowheads="1"/>
          </p:cNvSpPr>
          <p:nvPr/>
        </p:nvSpPr>
        <p:spPr bwMode="auto">
          <a:xfrm>
            <a:off x="4262438" y="1962150"/>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MS PGothic" panose="020B0600070205080204" pitchFamily="34" charset="-128"/>
              </a:rPr>
              <a:t>EMPLOYEES</a:t>
            </a:r>
            <a:endParaRPr lang="en-US" altLang="zh-CN" sz="1800" b="1">
              <a:latin typeface="Courier New" panose="02070309020205020404" pitchFamily="49" charset="0"/>
              <a:ea typeface="MS PGothic" panose="020B0600070205080204" pitchFamily="34" charset="-128"/>
            </a:endParaRPr>
          </a:p>
        </p:txBody>
      </p:sp>
      <p:sp>
        <p:nvSpPr>
          <p:cNvPr id="51204" name="Rectangle 4"/>
          <p:cNvSpPr>
            <a:spLocks noChangeArrowheads="1"/>
          </p:cNvSpPr>
          <p:nvPr/>
        </p:nvSpPr>
        <p:spPr bwMode="auto">
          <a:xfrm>
            <a:off x="838200" y="1962150"/>
            <a:ext cx="1868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MS PGothic" panose="020B0600070205080204" pitchFamily="34" charset="-128"/>
              </a:rPr>
              <a:t>DEPARTMENTS</a:t>
            </a:r>
            <a:endParaRPr lang="en-US" altLang="zh-CN" sz="1800" b="1">
              <a:latin typeface="Courier New" panose="02070309020205020404" pitchFamily="49" charset="0"/>
              <a:ea typeface="MS PGothic" panose="020B0600070205080204" pitchFamily="34" charset="-128"/>
            </a:endParaRPr>
          </a:p>
        </p:txBody>
      </p:sp>
      <p:grpSp>
        <p:nvGrpSpPr>
          <p:cNvPr id="51205" name="Group 5"/>
          <p:cNvGrpSpPr/>
          <p:nvPr/>
        </p:nvGrpSpPr>
        <p:grpSpPr bwMode="auto">
          <a:xfrm>
            <a:off x="3681413" y="5040313"/>
            <a:ext cx="4562475" cy="1052512"/>
            <a:chOff x="0" y="0"/>
            <a:chExt cx="2874" cy="663"/>
          </a:xfrm>
        </p:grpSpPr>
        <p:sp>
          <p:nvSpPr>
            <p:cNvPr id="51212" name="Rectangle 6"/>
            <p:cNvSpPr>
              <a:spLocks noChangeArrowheads="1"/>
            </p:cNvSpPr>
            <p:nvPr/>
          </p:nvSpPr>
          <p:spPr bwMode="auto">
            <a:xfrm>
              <a:off x="416" y="394"/>
              <a:ext cx="245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2200" b="1">
                  <a:latin typeface="Arial" panose="020B0604020202020204" pitchFamily="34" charset="0"/>
                  <a:ea typeface="MS PGothic" panose="020B0600070205080204" pitchFamily="34" charset="-128"/>
                </a:rPr>
                <a:t>190</a:t>
              </a:r>
              <a:r>
                <a:rPr lang="zh-CN" altLang="en-US" sz="2200" b="1">
                  <a:latin typeface="Arial" panose="020B0604020202020204" pitchFamily="34" charset="0"/>
                  <a:ea typeface="宋体" panose="02010600030101010101" pitchFamily="2" charset="-122"/>
                </a:rPr>
                <a:t>号部门没有员工</a:t>
              </a:r>
              <a:r>
                <a:rPr lang="ja-JP" altLang="en-US" sz="2200" b="1">
                  <a:latin typeface="Arial" panose="020B0604020202020204" pitchFamily="34" charset="0"/>
                  <a:ea typeface="MS PGothic" panose="020B0600070205080204" pitchFamily="34" charset="-128"/>
                </a:rPr>
                <a:t> </a:t>
              </a:r>
              <a:endParaRPr lang="ja-JP" altLang="en-US" sz="2200" b="1">
                <a:latin typeface="Arial" panose="020B0604020202020204" pitchFamily="34" charset="0"/>
                <a:ea typeface="MS PGothic" panose="020B0600070205080204" pitchFamily="34" charset="-128"/>
              </a:endParaRPr>
            </a:p>
          </p:txBody>
        </p:sp>
        <p:sp>
          <p:nvSpPr>
            <p:cNvPr id="51213" name="未知"/>
            <p:cNvSpPr/>
            <p:nvPr/>
          </p:nvSpPr>
          <p:spPr bwMode="auto">
            <a:xfrm>
              <a:off x="0" y="0"/>
              <a:ext cx="384" cy="529"/>
            </a:xfrm>
            <a:custGeom>
              <a:avLst/>
              <a:gdLst>
                <a:gd name="T0" fmla="*/ 383 w 384"/>
                <a:gd name="T1" fmla="*/ 528 h 529"/>
                <a:gd name="T2" fmla="*/ 0 w 384"/>
                <a:gd name="T3" fmla="*/ 528 h 529"/>
                <a:gd name="T4" fmla="*/ 0 w 384"/>
                <a:gd name="T5" fmla="*/ 480 h 529"/>
                <a:gd name="T6" fmla="*/ 0 w 384"/>
                <a:gd name="T7" fmla="*/ 408 h 529"/>
                <a:gd name="T8" fmla="*/ 0 w 384"/>
                <a:gd name="T9" fmla="*/ 0 h 529"/>
                <a:gd name="T10" fmla="*/ 0 60000 65536"/>
                <a:gd name="T11" fmla="*/ 0 60000 65536"/>
                <a:gd name="T12" fmla="*/ 0 60000 65536"/>
                <a:gd name="T13" fmla="*/ 0 60000 65536"/>
                <a:gd name="T14" fmla="*/ 0 60000 65536"/>
                <a:gd name="T15" fmla="*/ 0 w 384"/>
                <a:gd name="T16" fmla="*/ 0 h 529"/>
                <a:gd name="T17" fmla="*/ 384 w 384"/>
                <a:gd name="T18" fmla="*/ 529 h 529"/>
              </a:gdLst>
              <a:ahLst/>
              <a:cxnLst>
                <a:cxn ang="T10">
                  <a:pos x="T0" y="T1"/>
                </a:cxn>
                <a:cxn ang="T11">
                  <a:pos x="T2" y="T3"/>
                </a:cxn>
                <a:cxn ang="T12">
                  <a:pos x="T4" y="T5"/>
                </a:cxn>
                <a:cxn ang="T13">
                  <a:pos x="T6" y="T7"/>
                </a:cxn>
                <a:cxn ang="T14">
                  <a:pos x="T8" y="T9"/>
                </a:cxn>
              </a:cxnLst>
              <a:rect l="T15" t="T16" r="T17" b="T18"/>
              <a:pathLst>
                <a:path w="384" h="529">
                  <a:moveTo>
                    <a:pt x="383" y="528"/>
                  </a:moveTo>
                  <a:lnTo>
                    <a:pt x="0" y="528"/>
                  </a:lnTo>
                  <a:lnTo>
                    <a:pt x="0" y="480"/>
                  </a:lnTo>
                  <a:lnTo>
                    <a:pt x="0" y="408"/>
                  </a:lnTo>
                  <a:lnTo>
                    <a:pt x="0" y="0"/>
                  </a:lnTo>
                </a:path>
              </a:pathLst>
            </a:custGeom>
            <a:noFill/>
            <a:ln w="50800" cap="rnd" cmpd="sng">
              <a:solidFill>
                <a:srgbClr val="FFCC00"/>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pic>
        <p:nvPicPr>
          <p:cNvPr id="51206" name="Picture 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1388" y="2460625"/>
            <a:ext cx="30289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9325" y="4440238"/>
            <a:ext cx="30099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Rectangle 10"/>
          <p:cNvSpPr>
            <a:spLocks noChangeArrowheads="1"/>
          </p:cNvSpPr>
          <p:nvPr/>
        </p:nvSpPr>
        <p:spPr bwMode="auto">
          <a:xfrm>
            <a:off x="2597150" y="4200525"/>
            <a:ext cx="1336675" cy="182563"/>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51209"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2463" y="2468563"/>
            <a:ext cx="30384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2463" y="5368925"/>
            <a:ext cx="30273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1" name="Text Box 13"/>
          <p:cNvSpPr txBox="1">
            <a:spLocks noChangeArrowheads="1"/>
          </p:cNvSpPr>
          <p:nvPr/>
        </p:nvSpPr>
        <p:spPr bwMode="auto">
          <a:xfrm>
            <a:off x="4411663" y="5022850"/>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blackWhite">
          <a:xfrm>
            <a:off x="839788" y="2028825"/>
            <a:ext cx="6921500" cy="8223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 pos="165862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165862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165862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ja-JP" altLang="en-US" sz="1800" b="1">
                <a:solidFill>
                  <a:srgbClr val="000000"/>
                </a:solidFill>
                <a:latin typeface="Courier New" panose="02070309020205020404" pitchFamily="49" charset="0"/>
                <a:ea typeface="MS PGothic" panose="020B0600070205080204" pitchFamily="34" charset="-128"/>
              </a:rPr>
              <a:t> </a:t>
            </a: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6147" name="Rectangle 3"/>
          <p:cNvSpPr>
            <a:spLocks noGrp="1" noChangeArrowheads="1"/>
          </p:cNvSpPr>
          <p:nvPr>
            <p:ph type="title"/>
          </p:nvPr>
        </p:nvSpPr>
        <p:spPr>
          <a:xfrm>
            <a:off x="692150" y="1196975"/>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选择特定的列</a:t>
            </a:r>
            <a:endParaRPr lang="ja-JP" altLang="en-US" b="1" smtClean="0">
              <a:latin typeface="宋体" panose="02010600030101010101" pitchFamily="2" charset="-122"/>
              <a:ea typeface="宋体" panose="02010600030101010101" pitchFamily="2" charset="-122"/>
            </a:endParaRPr>
          </a:p>
        </p:txBody>
      </p:sp>
      <p:sp>
        <p:nvSpPr>
          <p:cNvPr id="6148" name="Rectangle 4"/>
          <p:cNvSpPr>
            <a:spLocks noChangeArrowheads="1"/>
          </p:cNvSpPr>
          <p:nvPr/>
        </p:nvSpPr>
        <p:spPr bwMode="blackWhite">
          <a:xfrm>
            <a:off x="827088" y="1989138"/>
            <a:ext cx="73152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 pos="165862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165862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165862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165862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department_id, location_id</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departments;</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6149" name="Rectangle 5"/>
          <p:cNvSpPr>
            <a:spLocks noChangeArrowheads="1"/>
          </p:cNvSpPr>
          <p:nvPr/>
        </p:nvSpPr>
        <p:spPr bwMode="ltGray">
          <a:xfrm>
            <a:off x="1822450" y="2133600"/>
            <a:ext cx="3667125" cy="32067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615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8163" y="3032125"/>
            <a:ext cx="7996237"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615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163" y="5518150"/>
            <a:ext cx="7996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258888" y="692150"/>
            <a:ext cx="6915150" cy="1143000"/>
          </a:xfrm>
        </p:spPr>
        <p:txBody>
          <a:bodyPr/>
          <a:lstStyle/>
          <a:p>
            <a:r>
              <a:rPr lang="zh-CN" altLang="en-US" b="1" smtClean="0">
                <a:latin typeface="宋体" panose="02010600030101010101" pitchFamily="2" charset="-122"/>
                <a:ea typeface="宋体" panose="02010600030101010101" pitchFamily="2" charset="-122"/>
              </a:rPr>
              <a:t>内连接和外连接</a:t>
            </a:r>
            <a:r>
              <a:rPr lang="en-US" altLang="zh-CN" b="1" smtClean="0">
                <a:latin typeface="宋体" panose="02010600030101010101" pitchFamily="2" charset="-122"/>
                <a:ea typeface="宋体" panose="02010600030101010101" pitchFamily="2" charset="-122"/>
              </a:rPr>
              <a:t>(1)</a:t>
            </a:r>
            <a:endParaRPr lang="en-US" altLang="zh-CN" b="1" smtClean="0">
              <a:latin typeface="宋体" panose="02010600030101010101" pitchFamily="2" charset="-122"/>
              <a:ea typeface="宋体" panose="02010600030101010101" pitchFamily="2" charset="-122"/>
            </a:endParaRPr>
          </a:p>
        </p:txBody>
      </p:sp>
      <p:sp>
        <p:nvSpPr>
          <p:cNvPr id="52227" name="Rectangle 3"/>
          <p:cNvSpPr>
            <a:spLocks noGrp="1" noChangeArrowheads="1"/>
          </p:cNvSpPr>
          <p:nvPr>
            <p:ph type="body" idx="1"/>
          </p:nvPr>
        </p:nvSpPr>
        <p:spPr>
          <a:xfrm>
            <a:off x="755650" y="1878013"/>
            <a:ext cx="7696200" cy="4098925"/>
          </a:xfrm>
        </p:spPr>
        <p:txBody>
          <a:bodyPr/>
          <a:lstStyle/>
          <a:p>
            <a:r>
              <a:rPr lang="zh-CN" altLang="en-US" sz="2500" dirty="0" smtClean="0">
                <a:latin typeface="宋体" panose="02010600030101010101" pitchFamily="2" charset="-122"/>
                <a:ea typeface="宋体" panose="02010600030101010101" pitchFamily="2" charset="-122"/>
              </a:rPr>
              <a:t>内连接</a:t>
            </a:r>
            <a:r>
              <a:rPr lang="en-US" altLang="zh-CN" sz="2500" dirty="0" smtClean="0">
                <a:latin typeface="宋体" panose="02010600030101010101" pitchFamily="2" charset="-122"/>
                <a:ea typeface="宋体" panose="02010600030101010101" pitchFamily="2" charset="-122"/>
              </a:rPr>
              <a:t>: </a:t>
            </a:r>
            <a:r>
              <a:rPr lang="zh-CN" altLang="en-US" sz="2500" dirty="0" smtClean="0">
                <a:latin typeface="宋体" panose="02010600030101010101" pitchFamily="2" charset="-122"/>
                <a:ea typeface="宋体" panose="02010600030101010101" pitchFamily="2" charset="-122"/>
              </a:rPr>
              <a:t>合并具有同一列的两个以上的表的行</a:t>
            </a:r>
            <a:r>
              <a:rPr lang="en-US" altLang="zh-CN" sz="2500" dirty="0" smtClean="0">
                <a:latin typeface="宋体" panose="02010600030101010101" pitchFamily="2" charset="-122"/>
                <a:ea typeface="宋体" panose="02010600030101010101" pitchFamily="2" charset="-122"/>
              </a:rPr>
              <a:t>, </a:t>
            </a:r>
            <a:r>
              <a:rPr lang="zh-CN" altLang="en-US" sz="2500" b="1" dirty="0" smtClean="0">
                <a:solidFill>
                  <a:srgbClr val="FF0000"/>
                </a:solidFill>
                <a:latin typeface="宋体" panose="02010600030101010101" pitchFamily="2" charset="-122"/>
                <a:ea typeface="宋体" panose="02010600030101010101" pitchFamily="2" charset="-122"/>
              </a:rPr>
              <a:t>结果集中不包含一个表与另一个表不匹配的行</a:t>
            </a:r>
            <a:endParaRPr lang="zh-CN" altLang="en-US" sz="2500" b="1" dirty="0" smtClean="0">
              <a:solidFill>
                <a:srgbClr val="FF0000"/>
              </a:solidFill>
              <a:latin typeface="宋体" panose="02010600030101010101" pitchFamily="2" charset="-122"/>
              <a:ea typeface="宋体" panose="02010600030101010101" pitchFamily="2" charset="-122"/>
            </a:endParaRPr>
          </a:p>
          <a:p>
            <a:r>
              <a:rPr lang="zh-CN" altLang="en-US" sz="2500" dirty="0" smtClean="0">
                <a:latin typeface="宋体" panose="02010600030101010101" pitchFamily="2" charset="-122"/>
                <a:ea typeface="宋体" panose="02010600030101010101" pitchFamily="2" charset="-122"/>
              </a:rPr>
              <a:t>外连接</a:t>
            </a:r>
            <a:r>
              <a:rPr lang="en-US" altLang="zh-CN" sz="2500" dirty="0" smtClean="0">
                <a:latin typeface="宋体" panose="02010600030101010101" pitchFamily="2" charset="-122"/>
                <a:ea typeface="宋体" panose="02010600030101010101" pitchFamily="2" charset="-122"/>
              </a:rPr>
              <a:t>: </a:t>
            </a:r>
            <a:r>
              <a:rPr lang="zh-CN" altLang="en-US" sz="2600" dirty="0" smtClean="0">
                <a:latin typeface="宋体" panose="02010600030101010101" pitchFamily="2" charset="-122"/>
                <a:ea typeface="宋体" panose="02010600030101010101" pitchFamily="2" charset="-122"/>
              </a:rPr>
              <a:t>两个表在连接过程中除了返回满足连接条件的行以外</a:t>
            </a:r>
            <a:r>
              <a:rPr lang="zh-CN" altLang="en-US" sz="2600" b="1" dirty="0" smtClean="0">
                <a:solidFill>
                  <a:srgbClr val="FF0000"/>
                </a:solidFill>
                <a:latin typeface="宋体" panose="02010600030101010101" pitchFamily="2" charset="-122"/>
                <a:ea typeface="宋体" panose="02010600030101010101" pitchFamily="2" charset="-122"/>
              </a:rPr>
              <a:t>还返回左（或右）表中不满足条件的行</a:t>
            </a:r>
            <a:r>
              <a:rPr lang="en-US" altLang="zh-CN" sz="2600" b="1" dirty="0" smtClean="0">
                <a:solidFill>
                  <a:srgbClr val="FF0000"/>
                </a:solidFill>
                <a:latin typeface="宋体" panose="02010600030101010101" pitchFamily="2" charset="-122"/>
                <a:ea typeface="宋体" panose="02010600030101010101" pitchFamily="2" charset="-122"/>
              </a:rPr>
              <a:t> </a:t>
            </a:r>
            <a:r>
              <a:rPr lang="zh-CN" altLang="en-US" sz="2600" b="1" dirty="0" smtClean="0">
                <a:solidFill>
                  <a:srgbClr val="FF0000"/>
                </a:solidFill>
                <a:latin typeface="宋体" panose="02010600030101010101" pitchFamily="2" charset="-122"/>
                <a:ea typeface="宋体" panose="02010600030101010101" pitchFamily="2" charset="-122"/>
              </a:rPr>
              <a:t>，这种连接称为左（或右） 外连接</a:t>
            </a:r>
            <a:r>
              <a:rPr lang="zh-CN" altLang="en-US" sz="2600" dirty="0" smtClean="0">
                <a:latin typeface="宋体" panose="02010600030101010101" pitchFamily="2" charset="-122"/>
                <a:ea typeface="宋体" panose="02010600030101010101" pitchFamily="2" charset="-122"/>
              </a:rPr>
              <a:t>。</a:t>
            </a:r>
            <a:r>
              <a:rPr lang="zh-CN" altLang="en-US" sz="2500" dirty="0" smtClean="0">
                <a:latin typeface="宋体" panose="02010600030101010101" pitchFamily="2" charset="-122"/>
                <a:ea typeface="宋体" panose="02010600030101010101" pitchFamily="2" charset="-122"/>
              </a:rPr>
              <a:t>没有匹配的行时</a:t>
            </a:r>
            <a:r>
              <a:rPr lang="en-US" altLang="zh-CN" sz="2500" dirty="0" smtClean="0">
                <a:latin typeface="宋体" panose="02010600030101010101" pitchFamily="2" charset="-122"/>
                <a:ea typeface="宋体" panose="02010600030101010101" pitchFamily="2" charset="-122"/>
              </a:rPr>
              <a:t>, </a:t>
            </a:r>
            <a:r>
              <a:rPr lang="zh-CN" altLang="en-US" sz="2500" dirty="0" smtClean="0">
                <a:latin typeface="宋体" panose="02010600030101010101" pitchFamily="2" charset="-122"/>
                <a:ea typeface="宋体" panose="02010600030101010101" pitchFamily="2" charset="-122"/>
              </a:rPr>
              <a:t>结果表中相应的列为空</a:t>
            </a:r>
            <a:r>
              <a:rPr lang="en-US" altLang="zh-CN" sz="2500" dirty="0" smtClean="0">
                <a:latin typeface="宋体" panose="02010600030101010101" pitchFamily="2" charset="-122"/>
                <a:ea typeface="宋体" panose="02010600030101010101" pitchFamily="2" charset="-122"/>
              </a:rPr>
              <a:t>(NULL).</a:t>
            </a:r>
            <a:r>
              <a:rPr lang="en-US" altLang="zh-CN" sz="2500" b="1" dirty="0" smtClean="0">
                <a:solidFill>
                  <a:srgbClr val="FF0000"/>
                </a:solidFill>
                <a:latin typeface="宋体" panose="02010600030101010101" pitchFamily="2" charset="-122"/>
                <a:ea typeface="宋体" panose="02010600030101010101" pitchFamily="2" charset="-122"/>
              </a:rPr>
              <a:t> </a:t>
            </a:r>
            <a:endParaRPr lang="en-US" altLang="zh-CN" sz="2500" b="1" dirty="0" smtClean="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95338" y="1052513"/>
            <a:ext cx="7696200" cy="1439862"/>
          </a:xfrm>
          <a:noFill/>
        </p:spPr>
        <p:txBody>
          <a:bodyPr lIns="92075" tIns="46038" rIns="92075" bIns="46038" anchor="t"/>
          <a:lstStyle/>
          <a:p>
            <a:r>
              <a:rPr lang="en-US" altLang="zh-CN" b="1" smtClean="0">
                <a:latin typeface="宋体" panose="02010600030101010101" pitchFamily="2" charset="-122"/>
                <a:ea typeface="宋体" panose="02010600030101010101" pitchFamily="2" charset="-122"/>
              </a:rPr>
              <a:t>SQL99</a:t>
            </a:r>
            <a:r>
              <a:rPr lang="zh-CN" altLang="en-US" b="1" smtClean="0">
                <a:latin typeface="宋体" panose="02010600030101010101" pitchFamily="2" charset="-122"/>
                <a:ea typeface="宋体" panose="02010600030101010101" pitchFamily="2" charset="-122"/>
              </a:rPr>
              <a:t>：使用</a:t>
            </a:r>
            <a:r>
              <a:rPr lang="en-US" altLang="zh-CN" b="1" smtClean="0">
                <a:latin typeface="宋体" panose="02010600030101010101" pitchFamily="2" charset="-122"/>
                <a:ea typeface="宋体" panose="02010600030101010101" pitchFamily="2" charset="-122"/>
              </a:rPr>
              <a:t>ON </a:t>
            </a:r>
            <a:r>
              <a:rPr lang="zh-CN" altLang="en-US" b="1" smtClean="0">
                <a:latin typeface="宋体" panose="02010600030101010101" pitchFamily="2" charset="-122"/>
                <a:ea typeface="宋体" panose="02010600030101010101" pitchFamily="2" charset="-122"/>
              </a:rPr>
              <a:t>子句创建连接</a:t>
            </a:r>
            <a:endParaRPr lang="zh-CN" altLang="en-US" sz="2800" b="1" smtClean="0">
              <a:latin typeface="宋体" panose="02010600030101010101" pitchFamily="2" charset="-122"/>
              <a:ea typeface="宋体" panose="02010600030101010101" pitchFamily="2" charset="-122"/>
            </a:endParaRPr>
          </a:p>
        </p:txBody>
      </p:sp>
      <p:sp>
        <p:nvSpPr>
          <p:cNvPr id="53251" name="Rectangle 3"/>
          <p:cNvSpPr>
            <a:spLocks noGrp="1" noChangeArrowheads="1"/>
          </p:cNvSpPr>
          <p:nvPr>
            <p:ph type="body" idx="1"/>
          </p:nvPr>
        </p:nvSpPr>
        <p:spPr>
          <a:xfrm>
            <a:off x="722313" y="1878013"/>
            <a:ext cx="7908925" cy="2413000"/>
          </a:xfrm>
          <a:noFill/>
        </p:spPr>
        <p:txBody>
          <a:bodyPr lIns="92075" tIns="46038" rIns="92075" bIns="46038">
            <a:spAutoFit/>
          </a:bodyPr>
          <a:lstStyle/>
          <a:p>
            <a:endParaRPr lang="en-US" altLang="zh-CN" sz="2600" smtClean="0">
              <a:latin typeface="宋体" panose="02010600030101010101" pitchFamily="2" charset="-122"/>
              <a:ea typeface="宋体" panose="02010600030101010101" pitchFamily="2" charset="-122"/>
            </a:endParaRPr>
          </a:p>
          <a:p>
            <a:r>
              <a:rPr lang="zh-CN" altLang="en-US" sz="2600" smtClean="0">
                <a:latin typeface="宋体" panose="02010600030101010101" pitchFamily="2" charset="-122"/>
                <a:ea typeface="宋体" panose="02010600030101010101" pitchFamily="2" charset="-122"/>
              </a:rPr>
              <a:t>自然连接中是以具有相同名字的列为连接条件的。</a:t>
            </a:r>
            <a:endParaRPr lang="zh-CN" altLang="en-US" sz="2600" smtClean="0">
              <a:latin typeface="宋体" panose="02010600030101010101" pitchFamily="2" charset="-122"/>
              <a:ea typeface="宋体" panose="02010600030101010101" pitchFamily="2" charset="-122"/>
            </a:endParaRPr>
          </a:p>
          <a:p>
            <a:r>
              <a:rPr lang="zh-CN" altLang="en-US" sz="2600" b="1" smtClean="0">
                <a:solidFill>
                  <a:srgbClr val="FF0000"/>
                </a:solidFill>
                <a:latin typeface="宋体" panose="02010600030101010101" pitchFamily="2" charset="-122"/>
                <a:ea typeface="宋体" panose="02010600030101010101" pitchFamily="2" charset="-122"/>
              </a:rPr>
              <a:t>可以使用 </a:t>
            </a:r>
            <a:r>
              <a:rPr lang="en-US" altLang="zh-CN" sz="2600" b="1" smtClean="0">
                <a:solidFill>
                  <a:srgbClr val="FF0000"/>
                </a:solidFill>
                <a:latin typeface="宋体" panose="02010600030101010101" pitchFamily="2" charset="-122"/>
                <a:ea typeface="宋体" panose="02010600030101010101" pitchFamily="2" charset="-122"/>
              </a:rPr>
              <a:t>ON </a:t>
            </a:r>
            <a:r>
              <a:rPr lang="zh-CN" altLang="en-US" sz="2600" b="1" smtClean="0">
                <a:solidFill>
                  <a:srgbClr val="FF0000"/>
                </a:solidFill>
                <a:latin typeface="宋体" panose="02010600030101010101" pitchFamily="2" charset="-122"/>
                <a:ea typeface="宋体" panose="02010600030101010101" pitchFamily="2" charset="-122"/>
              </a:rPr>
              <a:t>子句指定额外的连接条件</a:t>
            </a:r>
            <a:r>
              <a:rPr lang="zh-CN" altLang="en-US" sz="2600" smtClean="0">
                <a:latin typeface="宋体" panose="02010600030101010101" pitchFamily="2" charset="-122"/>
                <a:ea typeface="宋体" panose="02010600030101010101" pitchFamily="2" charset="-122"/>
              </a:rPr>
              <a:t>。</a:t>
            </a:r>
            <a:endParaRPr lang="zh-CN" altLang="en-US" sz="2600" smtClean="0">
              <a:latin typeface="宋体" panose="02010600030101010101" pitchFamily="2" charset="-122"/>
              <a:ea typeface="宋体" panose="02010600030101010101" pitchFamily="2" charset="-122"/>
            </a:endParaRPr>
          </a:p>
          <a:p>
            <a:r>
              <a:rPr lang="zh-CN" altLang="en-US" sz="2600" smtClean="0">
                <a:latin typeface="宋体" panose="02010600030101010101" pitchFamily="2" charset="-122"/>
                <a:ea typeface="宋体" panose="02010600030101010101" pitchFamily="2" charset="-122"/>
              </a:rPr>
              <a:t>这个连接条件是与其它条件分开的。</a:t>
            </a:r>
            <a:endParaRPr lang="zh-CN" altLang="en-US" sz="2600" smtClean="0">
              <a:latin typeface="宋体" panose="02010600030101010101" pitchFamily="2" charset="-122"/>
              <a:ea typeface="宋体" panose="02010600030101010101" pitchFamily="2" charset="-122"/>
            </a:endParaRPr>
          </a:p>
          <a:p>
            <a:r>
              <a:rPr lang="en-US" altLang="zh-CN" sz="2600" b="1" smtClean="0">
                <a:solidFill>
                  <a:srgbClr val="FF0000"/>
                </a:solidFill>
                <a:latin typeface="宋体" panose="02010600030101010101" pitchFamily="2" charset="-122"/>
                <a:ea typeface="宋体" panose="02010600030101010101" pitchFamily="2" charset="-122"/>
              </a:rPr>
              <a:t>ON </a:t>
            </a:r>
            <a:r>
              <a:rPr lang="zh-CN" altLang="en-US" sz="2600" b="1" smtClean="0">
                <a:solidFill>
                  <a:srgbClr val="FF0000"/>
                </a:solidFill>
                <a:latin typeface="宋体" panose="02010600030101010101" pitchFamily="2" charset="-122"/>
                <a:ea typeface="宋体" panose="02010600030101010101" pitchFamily="2" charset="-122"/>
              </a:rPr>
              <a:t>子句使语句具有更高的易读性</a:t>
            </a:r>
            <a:r>
              <a:rPr lang="zh-CN" altLang="en-US" sz="2600" smtClean="0">
                <a:latin typeface="宋体" panose="02010600030101010101" pitchFamily="2" charset="-122"/>
                <a:ea typeface="宋体" panose="02010600030101010101" pitchFamily="2" charset="-122"/>
              </a:rPr>
              <a:t>。</a:t>
            </a:r>
            <a:endParaRPr lang="en-US" altLang="zh-CN" sz="2600" smtClean="0">
              <a:latin typeface="宋体" panose="02010600030101010101" pitchFamily="2" charset="-122"/>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771525" y="2060575"/>
            <a:ext cx="7183438" cy="1065213"/>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ja-JP" altLang="en-US" sz="1800" b="1">
                <a:latin typeface="Courier New" panose="02070309020205020404" pitchFamily="49" charset="0"/>
                <a:ea typeface="MS PGothic" panose="020B0600070205080204" pitchFamily="34" charset="-128"/>
              </a:rPr>
              <a:t> </a:t>
            </a:r>
            <a:endParaRPr lang="ja-JP" altLang="en-US" sz="1800" b="1">
              <a:latin typeface="Courier New" panose="02070309020205020404" pitchFamily="49" charset="0"/>
              <a:ea typeface="MS PGothic" panose="020B0600070205080204" pitchFamily="34" charset="-128"/>
            </a:endParaRPr>
          </a:p>
        </p:txBody>
      </p:sp>
      <p:sp>
        <p:nvSpPr>
          <p:cNvPr id="54275" name="Rectangle 3"/>
          <p:cNvSpPr>
            <a:spLocks noChangeArrowheads="1"/>
          </p:cNvSpPr>
          <p:nvPr/>
        </p:nvSpPr>
        <p:spPr bwMode="auto">
          <a:xfrm>
            <a:off x="766763" y="1989138"/>
            <a:ext cx="691515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600" b="1">
                <a:latin typeface="Courier New" panose="02070309020205020404" pitchFamily="49" charset="0"/>
                <a:ea typeface="MS PGothic" panose="020B0600070205080204" pitchFamily="34" charset="-128"/>
              </a:rPr>
              <a:t>SELECT e.employee_id, e.last_name, e.department_id, </a:t>
            </a:r>
            <a:endParaRPr lang="en-US" altLang="zh-CN" sz="1600" b="1">
              <a:latin typeface="Courier New" panose="02070309020205020404" pitchFamily="49" charset="0"/>
              <a:ea typeface="MS PGothic" panose="020B0600070205080204" pitchFamily="34" charset="-128"/>
            </a:endParaRPr>
          </a:p>
          <a:p>
            <a:pPr>
              <a:spcBef>
                <a:spcPct val="0"/>
              </a:spcBef>
              <a:buFontTx/>
              <a:buNone/>
            </a:pPr>
            <a:r>
              <a:rPr lang="en-US" altLang="zh-CN" sz="1600" b="1">
                <a:latin typeface="Courier New" panose="02070309020205020404" pitchFamily="49" charset="0"/>
                <a:ea typeface="MS PGothic" panose="020B0600070205080204" pitchFamily="34" charset="-128"/>
              </a:rPr>
              <a:t>       d.department_id, d.location_id</a:t>
            </a:r>
            <a:endParaRPr lang="en-US" altLang="zh-CN" sz="1600" b="1">
              <a:latin typeface="Courier New" panose="02070309020205020404" pitchFamily="49" charset="0"/>
              <a:ea typeface="MS PGothic" panose="020B0600070205080204" pitchFamily="34" charset="-128"/>
            </a:endParaRPr>
          </a:p>
          <a:p>
            <a:pPr>
              <a:spcBef>
                <a:spcPct val="0"/>
              </a:spcBef>
              <a:buFontTx/>
              <a:buNone/>
            </a:pPr>
            <a:r>
              <a:rPr lang="en-US" altLang="zh-CN" sz="1600" b="1">
                <a:latin typeface="Courier New" panose="02070309020205020404" pitchFamily="49" charset="0"/>
                <a:ea typeface="MS PGothic" panose="020B0600070205080204" pitchFamily="34" charset="-128"/>
              </a:rPr>
              <a:t>FROM   employees e JOIN departments d</a:t>
            </a:r>
            <a:endParaRPr lang="en-US" altLang="zh-CN" sz="1600" b="1">
              <a:latin typeface="Courier New" panose="02070309020205020404" pitchFamily="49" charset="0"/>
              <a:ea typeface="MS PGothic" panose="020B0600070205080204" pitchFamily="34" charset="-128"/>
            </a:endParaRPr>
          </a:p>
          <a:p>
            <a:pPr>
              <a:spcBef>
                <a:spcPct val="0"/>
              </a:spcBef>
              <a:buFontTx/>
              <a:buNone/>
            </a:pPr>
            <a:r>
              <a:rPr lang="en-US" altLang="zh-CN" sz="1600" b="1">
                <a:latin typeface="Courier New" panose="02070309020205020404" pitchFamily="49" charset="0"/>
                <a:ea typeface="MS PGothic" panose="020B0600070205080204" pitchFamily="34" charset="-128"/>
              </a:rPr>
              <a:t>ON     (e.department_id = d.department_id);</a:t>
            </a:r>
            <a:endParaRPr lang="en-US" altLang="zh-CN" sz="1600" b="1">
              <a:latin typeface="Courier New" panose="02070309020205020404" pitchFamily="49" charset="0"/>
              <a:ea typeface="MS PGothic" panose="020B0600070205080204" pitchFamily="34" charset="-128"/>
            </a:endParaRPr>
          </a:p>
        </p:txBody>
      </p:sp>
      <p:sp>
        <p:nvSpPr>
          <p:cNvPr id="54276" name="Rectangle 4"/>
          <p:cNvSpPr>
            <a:spLocks noGrp="1" noChangeArrowheads="1"/>
          </p:cNvSpPr>
          <p:nvPr>
            <p:ph type="title"/>
          </p:nvPr>
        </p:nvSpPr>
        <p:spPr>
          <a:xfrm>
            <a:off x="673100" y="1235075"/>
            <a:ext cx="7696200" cy="1439863"/>
          </a:xfrm>
          <a:noFill/>
        </p:spPr>
        <p:txBody>
          <a:bodyPr lIns="92075" tIns="46038" rIns="92075" bIns="46038" anchor="t"/>
          <a:lstStyle/>
          <a:p>
            <a:r>
              <a:rPr lang="en-US" altLang="zh-CN" b="1" smtClean="0">
                <a:latin typeface="宋体" panose="02010600030101010101" pitchFamily="2" charset="-122"/>
                <a:ea typeface="宋体" panose="02010600030101010101" pitchFamily="2" charset="-122"/>
              </a:rPr>
              <a:t>ON </a:t>
            </a:r>
            <a:r>
              <a:rPr lang="zh-CN" altLang="en-US" b="1" smtClean="0">
                <a:latin typeface="宋体" panose="02010600030101010101" pitchFamily="2" charset="-122"/>
                <a:ea typeface="宋体" panose="02010600030101010101" pitchFamily="2" charset="-122"/>
              </a:rPr>
              <a:t>子句</a:t>
            </a:r>
            <a:endParaRPr lang="zh-CN" altLang="en-US" b="1" smtClean="0">
              <a:latin typeface="宋体" panose="02010600030101010101" pitchFamily="2" charset="-122"/>
              <a:ea typeface="宋体" panose="02010600030101010101" pitchFamily="2" charset="-122"/>
            </a:endParaRPr>
          </a:p>
        </p:txBody>
      </p:sp>
      <p:pic>
        <p:nvPicPr>
          <p:cNvPr id="54277"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525" y="3392488"/>
            <a:ext cx="72009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 y="5372100"/>
            <a:ext cx="717708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Rectangle 7"/>
          <p:cNvSpPr>
            <a:spLocks noChangeArrowheads="1"/>
          </p:cNvSpPr>
          <p:nvPr/>
        </p:nvSpPr>
        <p:spPr bwMode="auto">
          <a:xfrm>
            <a:off x="3417888" y="3462338"/>
            <a:ext cx="3151187" cy="1658937"/>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54280" name="Rectangle 8"/>
          <p:cNvSpPr>
            <a:spLocks noChangeArrowheads="1"/>
          </p:cNvSpPr>
          <p:nvPr/>
        </p:nvSpPr>
        <p:spPr bwMode="auto">
          <a:xfrm>
            <a:off x="803275" y="2806700"/>
            <a:ext cx="5157788" cy="26987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54281" name="Text Box 9"/>
          <p:cNvSpPr txBox="1">
            <a:spLocks noChangeArrowheads="1"/>
          </p:cNvSpPr>
          <p:nvPr/>
        </p:nvSpPr>
        <p:spPr bwMode="auto">
          <a:xfrm>
            <a:off x="733425" y="4986338"/>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815975" y="2051050"/>
            <a:ext cx="7123113" cy="150653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ja-JP" altLang="en-US" sz="1800" b="1">
                <a:latin typeface="Courier New" panose="02070309020205020404" pitchFamily="49" charset="0"/>
                <a:ea typeface="MS PGothic" panose="020B0600070205080204" pitchFamily="34" charset="-128"/>
              </a:rPr>
              <a:t> </a:t>
            </a:r>
            <a:endParaRPr lang="ja-JP" altLang="en-US" sz="1800" b="1">
              <a:latin typeface="Courier New" panose="02070309020205020404" pitchFamily="49" charset="0"/>
              <a:ea typeface="MS PGothic" panose="020B0600070205080204" pitchFamily="34" charset="-128"/>
            </a:endParaRPr>
          </a:p>
        </p:txBody>
      </p:sp>
      <p:sp>
        <p:nvSpPr>
          <p:cNvPr id="55299" name="Rectangle 3"/>
          <p:cNvSpPr>
            <a:spLocks noGrp="1" noChangeArrowheads="1"/>
          </p:cNvSpPr>
          <p:nvPr>
            <p:ph type="title"/>
          </p:nvPr>
        </p:nvSpPr>
        <p:spPr>
          <a:xfrm>
            <a:off x="611188" y="1169988"/>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使用 </a:t>
            </a:r>
            <a:r>
              <a:rPr lang="en-US" altLang="zh-CN" b="1" smtClean="0">
                <a:latin typeface="宋体" panose="02010600030101010101" pitchFamily="2" charset="-122"/>
                <a:ea typeface="宋体" panose="02010600030101010101" pitchFamily="2" charset="-122"/>
              </a:rPr>
              <a:t>ON </a:t>
            </a:r>
            <a:r>
              <a:rPr lang="zh-CN" altLang="en-US" b="1" smtClean="0">
                <a:latin typeface="宋体" panose="02010600030101010101" pitchFamily="2" charset="-122"/>
                <a:ea typeface="宋体" panose="02010600030101010101" pitchFamily="2" charset="-122"/>
              </a:rPr>
              <a:t>子句创建多表连接</a:t>
            </a:r>
            <a:endParaRPr lang="zh-CN" altLang="en-US" b="1" smtClean="0">
              <a:latin typeface="宋体" panose="02010600030101010101" pitchFamily="2" charset="-122"/>
              <a:ea typeface="宋体" panose="02010600030101010101" pitchFamily="2" charset="-122"/>
            </a:endParaRPr>
          </a:p>
        </p:txBody>
      </p:sp>
      <p:sp>
        <p:nvSpPr>
          <p:cNvPr id="55300" name="Rectangle 4"/>
          <p:cNvSpPr>
            <a:spLocks noChangeArrowheads="1"/>
          </p:cNvSpPr>
          <p:nvPr/>
        </p:nvSpPr>
        <p:spPr bwMode="auto">
          <a:xfrm>
            <a:off x="822325" y="2346325"/>
            <a:ext cx="655796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600" b="1">
                <a:latin typeface="Courier New" panose="02070309020205020404" pitchFamily="49" charset="0"/>
                <a:ea typeface="MS PGothic" panose="020B0600070205080204" pitchFamily="34" charset="-128"/>
              </a:rPr>
              <a:t>SELECT employee_id, city, department_name</a:t>
            </a:r>
            <a:endParaRPr lang="en-US" altLang="zh-CN" sz="1600" b="1">
              <a:latin typeface="Courier New" panose="02070309020205020404" pitchFamily="49" charset="0"/>
              <a:ea typeface="MS PGothic" panose="020B0600070205080204" pitchFamily="34" charset="-128"/>
            </a:endParaRPr>
          </a:p>
          <a:p>
            <a:pPr>
              <a:spcBef>
                <a:spcPct val="0"/>
              </a:spcBef>
              <a:buFontTx/>
              <a:buNone/>
            </a:pPr>
            <a:r>
              <a:rPr lang="en-US" altLang="zh-CN" sz="1600" b="1">
                <a:latin typeface="Courier New" panose="02070309020205020404" pitchFamily="49" charset="0"/>
                <a:ea typeface="MS PGothic" panose="020B0600070205080204" pitchFamily="34" charset="-128"/>
              </a:rPr>
              <a:t>FROM   employees e </a:t>
            </a:r>
            <a:endParaRPr lang="en-US" altLang="zh-CN" sz="1600" b="1">
              <a:latin typeface="Courier New" panose="02070309020205020404" pitchFamily="49" charset="0"/>
              <a:ea typeface="MS PGothic" panose="020B0600070205080204" pitchFamily="34" charset="-128"/>
            </a:endParaRPr>
          </a:p>
          <a:p>
            <a:pPr>
              <a:spcBef>
                <a:spcPct val="0"/>
              </a:spcBef>
              <a:buFontTx/>
              <a:buNone/>
            </a:pPr>
            <a:r>
              <a:rPr lang="en-US" altLang="zh-CN" sz="1600" b="1">
                <a:latin typeface="Courier New" panose="02070309020205020404" pitchFamily="49" charset="0"/>
                <a:ea typeface="MS PGothic" panose="020B0600070205080204" pitchFamily="34" charset="-128"/>
              </a:rPr>
              <a:t>JOIN   departments d</a:t>
            </a:r>
            <a:endParaRPr lang="en-US" altLang="zh-CN" sz="1600" b="1">
              <a:latin typeface="Courier New" panose="02070309020205020404" pitchFamily="49" charset="0"/>
              <a:ea typeface="MS PGothic" panose="020B0600070205080204" pitchFamily="34" charset="-128"/>
            </a:endParaRPr>
          </a:p>
          <a:p>
            <a:pPr>
              <a:spcBef>
                <a:spcPct val="0"/>
              </a:spcBef>
              <a:buFontTx/>
              <a:buNone/>
            </a:pPr>
            <a:r>
              <a:rPr lang="en-US" altLang="zh-CN" sz="1600" b="1">
                <a:latin typeface="Courier New" panose="02070309020205020404" pitchFamily="49" charset="0"/>
                <a:ea typeface="MS PGothic" panose="020B0600070205080204" pitchFamily="34" charset="-128"/>
              </a:rPr>
              <a:t>ON     d.department_id = e.department_id </a:t>
            </a:r>
            <a:endParaRPr lang="en-US" altLang="zh-CN" sz="1600" b="1">
              <a:latin typeface="Courier New" panose="02070309020205020404" pitchFamily="49" charset="0"/>
              <a:ea typeface="MS PGothic" panose="020B0600070205080204" pitchFamily="34" charset="-128"/>
            </a:endParaRPr>
          </a:p>
          <a:p>
            <a:pPr>
              <a:spcBef>
                <a:spcPct val="0"/>
              </a:spcBef>
              <a:buFontTx/>
              <a:buNone/>
            </a:pPr>
            <a:r>
              <a:rPr lang="en-US" altLang="zh-CN" sz="1600" b="1">
                <a:latin typeface="Courier New" panose="02070309020205020404" pitchFamily="49" charset="0"/>
                <a:ea typeface="MS PGothic" panose="020B0600070205080204" pitchFamily="34" charset="-128"/>
              </a:rPr>
              <a:t>JOIN   locations l</a:t>
            </a:r>
            <a:endParaRPr lang="en-US" altLang="zh-CN" sz="1600" b="1">
              <a:latin typeface="Courier New" panose="02070309020205020404" pitchFamily="49" charset="0"/>
              <a:ea typeface="MS PGothic" panose="020B0600070205080204" pitchFamily="34" charset="-128"/>
            </a:endParaRPr>
          </a:p>
          <a:p>
            <a:pPr>
              <a:spcBef>
                <a:spcPct val="0"/>
              </a:spcBef>
              <a:buFontTx/>
              <a:buNone/>
            </a:pPr>
            <a:r>
              <a:rPr lang="en-US" altLang="zh-CN" sz="1600" b="1">
                <a:latin typeface="Courier New" panose="02070309020205020404" pitchFamily="49" charset="0"/>
                <a:ea typeface="MS PGothic" panose="020B0600070205080204" pitchFamily="34" charset="-128"/>
              </a:rPr>
              <a:t>ON     d.location_id = l.location_id;</a:t>
            </a:r>
            <a:endParaRPr lang="en-US" altLang="zh-CN" sz="1600" b="1">
              <a:latin typeface="Courier New" panose="02070309020205020404" pitchFamily="49" charset="0"/>
              <a:ea typeface="MS PGothic" panose="020B0600070205080204" pitchFamily="34" charset="-128"/>
            </a:endParaRPr>
          </a:p>
        </p:txBody>
      </p:sp>
      <p:pic>
        <p:nvPicPr>
          <p:cNvPr id="55301"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0100" y="3722688"/>
            <a:ext cx="71818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975" y="5888038"/>
            <a:ext cx="7177088"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Text Box 7"/>
          <p:cNvSpPr txBox="1">
            <a:spLocks noChangeArrowheads="1"/>
          </p:cNvSpPr>
          <p:nvPr/>
        </p:nvSpPr>
        <p:spPr bwMode="auto">
          <a:xfrm>
            <a:off x="777875" y="5502275"/>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
        <p:nvSpPr>
          <p:cNvPr id="55304" name="Rectangle 8"/>
          <p:cNvSpPr>
            <a:spLocks noChangeArrowheads="1"/>
          </p:cNvSpPr>
          <p:nvPr/>
        </p:nvSpPr>
        <p:spPr bwMode="auto">
          <a:xfrm>
            <a:off x="862013" y="2555875"/>
            <a:ext cx="5040312" cy="982663"/>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755650" y="1989138"/>
            <a:ext cx="7289800" cy="106997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1800" b="1">
                <a:latin typeface="Courier New" panose="02070309020205020404" pitchFamily="49" charset="0"/>
                <a:ea typeface="宋体" panose="02010600030101010101" pitchFamily="2" charset="-122"/>
              </a:rPr>
              <a:t> </a:t>
            </a:r>
            <a:endParaRPr lang="zh-CN" altLang="en-US" sz="1800" b="1">
              <a:latin typeface="Courier New" panose="02070309020205020404" pitchFamily="49" charset="0"/>
              <a:ea typeface="宋体" panose="02010600030101010101" pitchFamily="2" charset="-122"/>
            </a:endParaRPr>
          </a:p>
        </p:txBody>
      </p:sp>
      <p:sp>
        <p:nvSpPr>
          <p:cNvPr id="56323" name="Rectangle 3"/>
          <p:cNvSpPr>
            <a:spLocks noChangeArrowheads="1"/>
          </p:cNvSpPr>
          <p:nvPr/>
        </p:nvSpPr>
        <p:spPr bwMode="auto">
          <a:xfrm>
            <a:off x="762000" y="2039938"/>
            <a:ext cx="655796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600" b="1">
                <a:latin typeface="Courier New" panose="02070309020205020404" pitchFamily="49" charset="0"/>
                <a:ea typeface="宋体" panose="02010600030101010101" pitchFamily="2" charset="-122"/>
              </a:rPr>
              <a:t>SELECT e.last_name, e.department_id, d.department_name</a:t>
            </a:r>
            <a:endParaRPr lang="en-US" altLang="zh-CN" sz="1600" b="1">
              <a:latin typeface="Courier New" panose="02070309020205020404" pitchFamily="49" charset="0"/>
              <a:ea typeface="宋体" panose="02010600030101010101" pitchFamily="2" charset="-122"/>
            </a:endParaRPr>
          </a:p>
          <a:p>
            <a:pPr>
              <a:spcBef>
                <a:spcPct val="0"/>
              </a:spcBef>
              <a:buFontTx/>
              <a:buNone/>
            </a:pPr>
            <a:r>
              <a:rPr lang="en-US" altLang="zh-CN" sz="1600" b="1">
                <a:latin typeface="Courier New" panose="02070309020205020404" pitchFamily="49" charset="0"/>
                <a:ea typeface="宋体" panose="02010600030101010101" pitchFamily="2" charset="-122"/>
              </a:rPr>
              <a:t>FROM   employees e</a:t>
            </a:r>
            <a:endParaRPr lang="en-US" altLang="zh-CN" sz="1600" b="1">
              <a:latin typeface="Courier New" panose="02070309020205020404" pitchFamily="49" charset="0"/>
              <a:ea typeface="宋体" panose="02010600030101010101" pitchFamily="2" charset="-122"/>
            </a:endParaRPr>
          </a:p>
          <a:p>
            <a:pPr>
              <a:spcBef>
                <a:spcPct val="0"/>
              </a:spcBef>
              <a:buFontTx/>
              <a:buNone/>
            </a:pPr>
            <a:r>
              <a:rPr lang="en-US" altLang="zh-CN" sz="1600" b="1">
                <a:solidFill>
                  <a:srgbClr val="FF0000"/>
                </a:solidFill>
                <a:latin typeface="Courier New" panose="02070309020205020404" pitchFamily="49" charset="0"/>
                <a:ea typeface="宋体" panose="02010600030101010101" pitchFamily="2" charset="-122"/>
              </a:rPr>
              <a:t>LEFT OUTER JOIN</a:t>
            </a:r>
            <a:r>
              <a:rPr lang="en-US" altLang="zh-CN" sz="1600" b="1">
                <a:latin typeface="Courier New" panose="02070309020205020404" pitchFamily="49" charset="0"/>
                <a:ea typeface="宋体" panose="02010600030101010101" pitchFamily="2" charset="-122"/>
              </a:rPr>
              <a:t> departments d</a:t>
            </a:r>
            <a:endParaRPr lang="en-US" altLang="zh-CN" sz="1600" b="1">
              <a:latin typeface="Courier New" panose="02070309020205020404" pitchFamily="49" charset="0"/>
              <a:ea typeface="宋体" panose="02010600030101010101" pitchFamily="2" charset="-122"/>
            </a:endParaRPr>
          </a:p>
          <a:p>
            <a:pPr>
              <a:spcBef>
                <a:spcPct val="0"/>
              </a:spcBef>
              <a:buFontTx/>
              <a:buNone/>
            </a:pPr>
            <a:r>
              <a:rPr lang="en-US" altLang="zh-CN" sz="1600" b="1">
                <a:latin typeface="Courier New" panose="02070309020205020404" pitchFamily="49" charset="0"/>
                <a:ea typeface="宋体" panose="02010600030101010101" pitchFamily="2" charset="-122"/>
              </a:rPr>
              <a:t>ON   (e.department_id = d.department_id) ;</a:t>
            </a:r>
            <a:endParaRPr lang="en-US" altLang="zh-CN" sz="1600" b="1">
              <a:latin typeface="Courier New" panose="02070309020205020404" pitchFamily="49" charset="0"/>
              <a:ea typeface="宋体" panose="02010600030101010101" pitchFamily="2" charset="-122"/>
            </a:endParaRPr>
          </a:p>
        </p:txBody>
      </p:sp>
      <p:pic>
        <p:nvPicPr>
          <p:cNvPr id="5632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5650" y="4300538"/>
            <a:ext cx="71913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5"/>
          <p:cNvSpPr>
            <a:spLocks noGrp="1" noChangeArrowheads="1"/>
          </p:cNvSpPr>
          <p:nvPr>
            <p:ph type="title"/>
          </p:nvPr>
        </p:nvSpPr>
        <p:spPr>
          <a:xfrm>
            <a:off x="661988" y="1169988"/>
            <a:ext cx="7696200" cy="1439862"/>
          </a:xfrm>
          <a:noFill/>
        </p:spPr>
        <p:txBody>
          <a:bodyPr lIns="92075" tIns="46038" rIns="92075" bIns="46038" anchor="t"/>
          <a:lstStyle/>
          <a:p>
            <a:r>
              <a:rPr lang="zh-CN" altLang="zh-CN" b="1" smtClean="0">
                <a:latin typeface="宋体" panose="02010600030101010101" pitchFamily="2" charset="-122"/>
                <a:ea typeface="宋体" panose="02010600030101010101" pitchFamily="2" charset="-122"/>
              </a:rPr>
              <a:t>左外</a:t>
            </a:r>
            <a:r>
              <a:rPr lang="zh-CN" altLang="en-US" b="1" smtClean="0">
                <a:latin typeface="宋体" panose="02010600030101010101" pitchFamily="2" charset="-122"/>
                <a:ea typeface="宋体" panose="02010600030101010101" pitchFamily="2" charset="-122"/>
              </a:rPr>
              <a:t>连</a:t>
            </a:r>
            <a:r>
              <a:rPr lang="zh-CN" altLang="zh-CN" b="1" smtClean="0">
                <a:latin typeface="宋体" panose="02010600030101010101" pitchFamily="2" charset="-122"/>
                <a:ea typeface="宋体" panose="02010600030101010101" pitchFamily="2" charset="-122"/>
              </a:rPr>
              <a:t>接</a:t>
            </a:r>
            <a:endParaRPr lang="zh-CN" altLang="zh-CN" b="1" smtClean="0">
              <a:latin typeface="宋体" panose="02010600030101010101" pitchFamily="2" charset="-122"/>
              <a:ea typeface="宋体" panose="02010600030101010101" pitchFamily="2" charset="-122"/>
            </a:endParaRPr>
          </a:p>
        </p:txBody>
      </p:sp>
      <p:sp>
        <p:nvSpPr>
          <p:cNvPr id="56326" name="Rectangle 6"/>
          <p:cNvSpPr>
            <a:spLocks noChangeArrowheads="1"/>
          </p:cNvSpPr>
          <p:nvPr/>
        </p:nvSpPr>
        <p:spPr bwMode="auto">
          <a:xfrm>
            <a:off x="777875" y="5407025"/>
            <a:ext cx="7127875" cy="19367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5632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3208338"/>
            <a:ext cx="71818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0" y="5626100"/>
            <a:ext cx="7180263"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9" name="Rectangle 9"/>
          <p:cNvSpPr>
            <a:spLocks noChangeArrowheads="1"/>
          </p:cNvSpPr>
          <p:nvPr/>
        </p:nvSpPr>
        <p:spPr bwMode="auto">
          <a:xfrm>
            <a:off x="830263" y="2495550"/>
            <a:ext cx="4989512" cy="51435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56330" name="Text Box 10"/>
          <p:cNvSpPr txBox="1">
            <a:spLocks noChangeArrowheads="1"/>
          </p:cNvSpPr>
          <p:nvPr/>
        </p:nvSpPr>
        <p:spPr bwMode="auto">
          <a:xfrm>
            <a:off x="755650" y="3932238"/>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400" b="1">
                <a:latin typeface="Arial" panose="020B0604020202020204" pitchFamily="34" charset="0"/>
                <a:ea typeface="宋体" panose="02010600030101010101" pitchFamily="2" charset="-122"/>
              </a:rPr>
              <a:t>…</a:t>
            </a:r>
            <a:endParaRPr lang="en-US" altLang="zh-CN" sz="2400" b="1">
              <a:latin typeface="Arial" panose="020B060402020202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755650" y="2003425"/>
            <a:ext cx="7289800" cy="106997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1800" b="1">
                <a:latin typeface="Courier New" panose="02070309020205020404" pitchFamily="49" charset="0"/>
                <a:ea typeface="宋体" panose="02010600030101010101" pitchFamily="2" charset="-122"/>
              </a:rPr>
              <a:t> </a:t>
            </a:r>
            <a:endParaRPr lang="zh-CN" altLang="en-US" sz="1800" b="1">
              <a:latin typeface="Courier New" panose="02070309020205020404" pitchFamily="49" charset="0"/>
              <a:ea typeface="宋体" panose="02010600030101010101" pitchFamily="2" charset="-122"/>
            </a:endParaRPr>
          </a:p>
        </p:txBody>
      </p:sp>
      <p:sp>
        <p:nvSpPr>
          <p:cNvPr id="57347" name="Rectangle 3"/>
          <p:cNvSpPr>
            <a:spLocks noChangeArrowheads="1"/>
          </p:cNvSpPr>
          <p:nvPr/>
        </p:nvSpPr>
        <p:spPr bwMode="auto">
          <a:xfrm>
            <a:off x="762000" y="2054225"/>
            <a:ext cx="655796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600" b="1">
                <a:latin typeface="Courier New" panose="02070309020205020404" pitchFamily="49" charset="0"/>
                <a:ea typeface="宋体" panose="02010600030101010101" pitchFamily="2" charset="-122"/>
              </a:rPr>
              <a:t>SELECT e.last_name, e.department_id, d.department_name</a:t>
            </a:r>
            <a:endParaRPr lang="en-US" altLang="zh-CN" sz="1600" b="1">
              <a:latin typeface="Courier New" panose="02070309020205020404" pitchFamily="49" charset="0"/>
              <a:ea typeface="宋体" panose="02010600030101010101" pitchFamily="2" charset="-122"/>
            </a:endParaRPr>
          </a:p>
          <a:p>
            <a:pPr>
              <a:spcBef>
                <a:spcPct val="0"/>
              </a:spcBef>
              <a:buFontTx/>
              <a:buNone/>
            </a:pPr>
            <a:r>
              <a:rPr lang="en-US" altLang="zh-CN" sz="1600" b="1">
                <a:latin typeface="Courier New" panose="02070309020205020404" pitchFamily="49" charset="0"/>
                <a:ea typeface="宋体" panose="02010600030101010101" pitchFamily="2" charset="-122"/>
              </a:rPr>
              <a:t>FROM   employees e</a:t>
            </a:r>
            <a:endParaRPr lang="en-US" altLang="zh-CN" sz="1600" b="1">
              <a:latin typeface="Courier New" panose="02070309020205020404" pitchFamily="49" charset="0"/>
              <a:ea typeface="宋体" panose="02010600030101010101" pitchFamily="2" charset="-122"/>
            </a:endParaRPr>
          </a:p>
          <a:p>
            <a:pPr>
              <a:spcBef>
                <a:spcPct val="0"/>
              </a:spcBef>
              <a:buFontTx/>
              <a:buNone/>
            </a:pPr>
            <a:r>
              <a:rPr lang="en-US" altLang="zh-CN" sz="1600" b="1">
                <a:solidFill>
                  <a:srgbClr val="FF0000"/>
                </a:solidFill>
                <a:latin typeface="Courier New" panose="02070309020205020404" pitchFamily="49" charset="0"/>
                <a:ea typeface="宋体" panose="02010600030101010101" pitchFamily="2" charset="-122"/>
              </a:rPr>
              <a:t>RIGHT OUTER JOIN</a:t>
            </a:r>
            <a:r>
              <a:rPr lang="en-US" altLang="zh-CN" sz="1600" b="1">
                <a:latin typeface="Courier New" panose="02070309020205020404" pitchFamily="49" charset="0"/>
                <a:ea typeface="宋体" panose="02010600030101010101" pitchFamily="2" charset="-122"/>
              </a:rPr>
              <a:t> departments d</a:t>
            </a:r>
            <a:endParaRPr lang="en-US" altLang="zh-CN" sz="1600" b="1">
              <a:latin typeface="Courier New" panose="02070309020205020404" pitchFamily="49" charset="0"/>
              <a:ea typeface="宋体" panose="02010600030101010101" pitchFamily="2" charset="-122"/>
            </a:endParaRPr>
          </a:p>
          <a:p>
            <a:pPr>
              <a:spcBef>
                <a:spcPct val="0"/>
              </a:spcBef>
              <a:buFontTx/>
              <a:buNone/>
            </a:pPr>
            <a:r>
              <a:rPr lang="en-US" altLang="zh-CN" sz="1600" b="1">
                <a:latin typeface="Courier New" panose="02070309020205020404" pitchFamily="49" charset="0"/>
                <a:ea typeface="宋体" panose="02010600030101010101" pitchFamily="2" charset="-122"/>
              </a:rPr>
              <a:t>ON    (e.department_id = d.department_id) ;</a:t>
            </a:r>
            <a:endParaRPr lang="en-US" altLang="zh-CN" sz="1600" b="1">
              <a:latin typeface="Courier New" panose="02070309020205020404" pitchFamily="49" charset="0"/>
              <a:ea typeface="宋体" panose="02010600030101010101" pitchFamily="2" charset="-122"/>
            </a:endParaRPr>
          </a:p>
        </p:txBody>
      </p:sp>
      <p:pic>
        <p:nvPicPr>
          <p:cNvPr id="5734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5650" y="4279900"/>
            <a:ext cx="71913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5"/>
          <p:cNvSpPr>
            <a:spLocks noGrp="1" noChangeArrowheads="1"/>
          </p:cNvSpPr>
          <p:nvPr>
            <p:ph type="title"/>
          </p:nvPr>
        </p:nvSpPr>
        <p:spPr>
          <a:xfrm>
            <a:off x="639763" y="1174750"/>
            <a:ext cx="7696200" cy="1439863"/>
          </a:xfrm>
          <a:noFill/>
        </p:spPr>
        <p:txBody>
          <a:bodyPr lIns="92075" tIns="46038" rIns="92075" bIns="46038" anchor="t"/>
          <a:lstStyle/>
          <a:p>
            <a:r>
              <a:rPr lang="zh-CN" altLang="zh-CN" b="1" smtClean="0">
                <a:latin typeface="宋体" panose="02010600030101010101" pitchFamily="2" charset="-122"/>
                <a:ea typeface="宋体" panose="02010600030101010101" pitchFamily="2" charset="-122"/>
              </a:rPr>
              <a:t>右外</a:t>
            </a:r>
            <a:r>
              <a:rPr lang="zh-CN" altLang="en-US" b="1" smtClean="0">
                <a:latin typeface="宋体" panose="02010600030101010101" pitchFamily="2" charset="-122"/>
                <a:ea typeface="宋体" panose="02010600030101010101" pitchFamily="2" charset="-122"/>
              </a:rPr>
              <a:t>连</a:t>
            </a:r>
            <a:r>
              <a:rPr lang="zh-CN" altLang="zh-CN" b="1" smtClean="0">
                <a:latin typeface="宋体" panose="02010600030101010101" pitchFamily="2" charset="-122"/>
                <a:ea typeface="宋体" panose="02010600030101010101" pitchFamily="2" charset="-122"/>
              </a:rPr>
              <a:t>接</a:t>
            </a:r>
            <a:endParaRPr lang="zh-CN" altLang="zh-CN" b="1" smtClean="0">
              <a:latin typeface="宋体" panose="02010600030101010101" pitchFamily="2" charset="-122"/>
              <a:ea typeface="宋体" panose="02010600030101010101" pitchFamily="2" charset="-122"/>
            </a:endParaRPr>
          </a:p>
        </p:txBody>
      </p:sp>
      <p:sp>
        <p:nvSpPr>
          <p:cNvPr id="57350" name="Rectangle 6"/>
          <p:cNvSpPr>
            <a:spLocks noChangeArrowheads="1"/>
          </p:cNvSpPr>
          <p:nvPr/>
        </p:nvSpPr>
        <p:spPr bwMode="auto">
          <a:xfrm>
            <a:off x="820738" y="5354638"/>
            <a:ext cx="6985000" cy="19367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5735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3317875"/>
            <a:ext cx="71818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0" y="5597525"/>
            <a:ext cx="7189788"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Text Box 9"/>
          <p:cNvSpPr txBox="1">
            <a:spLocks noChangeArrowheads="1"/>
          </p:cNvSpPr>
          <p:nvPr/>
        </p:nvSpPr>
        <p:spPr bwMode="auto">
          <a:xfrm>
            <a:off x="744538" y="3879850"/>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400" b="1">
                <a:latin typeface="Arial" panose="020B0604020202020204" pitchFamily="34" charset="0"/>
                <a:ea typeface="宋体" panose="02010600030101010101" pitchFamily="2" charset="-122"/>
              </a:rPr>
              <a:t>…</a:t>
            </a:r>
            <a:endParaRPr lang="en-US" altLang="zh-CN" sz="2400" b="1">
              <a:latin typeface="Arial" panose="020B0604020202020204" pitchFamily="34" charset="0"/>
              <a:ea typeface="宋体" panose="02010600030101010101" pitchFamily="2" charset="-122"/>
            </a:endParaRPr>
          </a:p>
        </p:txBody>
      </p:sp>
      <p:sp>
        <p:nvSpPr>
          <p:cNvPr id="57354" name="Rectangle 10"/>
          <p:cNvSpPr>
            <a:spLocks noChangeArrowheads="1"/>
          </p:cNvSpPr>
          <p:nvPr/>
        </p:nvSpPr>
        <p:spPr bwMode="auto">
          <a:xfrm>
            <a:off x="808038" y="2538413"/>
            <a:ext cx="5072062" cy="490537"/>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Box 3"/>
          <p:cNvSpPr txBox="1">
            <a:spLocks noChangeArrowheads="1"/>
          </p:cNvSpPr>
          <p:nvPr/>
        </p:nvSpPr>
        <p:spPr bwMode="auto">
          <a:xfrm>
            <a:off x="3203575" y="3213100"/>
            <a:ext cx="4538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en-US" altLang="zh-CN" sz="3600" b="1">
                <a:latin typeface="Arial" panose="020B0604020202020204" pitchFamily="34" charset="0"/>
                <a:ea typeface="宋体" panose="02010600030101010101" pitchFamily="2" charset="-122"/>
              </a:rPr>
              <a:t>4 — </a:t>
            </a:r>
            <a:r>
              <a:rPr lang="zh-CN" altLang="en-US" sz="3600" b="1">
                <a:latin typeface="Arial" panose="020B0604020202020204" pitchFamily="34" charset="0"/>
                <a:ea typeface="宋体" panose="02010600030101010101" pitchFamily="2" charset="-122"/>
              </a:rPr>
              <a:t>单行函数</a:t>
            </a:r>
            <a:endParaRPr lang="zh-CN" altLang="en-US" sz="3600" b="1">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4213" y="1219200"/>
            <a:ext cx="7696200" cy="1439863"/>
          </a:xfrm>
        </p:spPr>
        <p:txBody>
          <a:bodyPr lIns="92075" tIns="46038" rIns="92075" bIns="46038" anchor="t"/>
          <a:lstStyle/>
          <a:p>
            <a:pPr>
              <a:defRPr/>
            </a:pPr>
            <a:r>
              <a:rPr lang="en-US" altLang="zh-CN" b="1" dirty="0" smtClean="0">
                <a:latin typeface="+mn-lt"/>
                <a:ea typeface="宋体" panose="02010600030101010101" pitchFamily="2" charset="-122"/>
              </a:rPr>
              <a:t>SQL </a:t>
            </a:r>
            <a:r>
              <a:rPr lang="zh-CN" altLang="en-US" b="1" dirty="0" smtClean="0">
                <a:latin typeface="+mn-lt"/>
                <a:ea typeface="宋体" panose="02010600030101010101" pitchFamily="2" charset="-122"/>
              </a:rPr>
              <a:t>函数</a:t>
            </a:r>
            <a:endParaRPr lang="ja-JP" altLang="en-US" b="1" dirty="0" smtClean="0">
              <a:latin typeface="+mn-lt"/>
              <a:ea typeface="宋体" panose="02010600030101010101" pitchFamily="2" charset="-122"/>
            </a:endParaRPr>
          </a:p>
        </p:txBody>
      </p:sp>
      <p:sp>
        <p:nvSpPr>
          <p:cNvPr id="7171" name="Rectangle 3"/>
          <p:cNvSpPr>
            <a:spLocks noChangeArrowheads="1"/>
          </p:cNvSpPr>
          <p:nvPr/>
        </p:nvSpPr>
        <p:spPr bwMode="auto">
          <a:xfrm>
            <a:off x="3438525" y="2349500"/>
            <a:ext cx="2311400" cy="931863"/>
          </a:xfrm>
          <a:prstGeom prst="rect">
            <a:avLst/>
          </a:prstGeom>
          <a:gradFill rotWithShape="0">
            <a:gsLst>
              <a:gs pos="0">
                <a:srgbClr val="FF6633"/>
              </a:gs>
              <a:gs pos="100000">
                <a:srgbClr val="FF6633">
                  <a:gamma/>
                  <a:shade val="89804"/>
                  <a:invGamma/>
                </a:srgbClr>
              </a:gs>
            </a:gsLst>
            <a:lin ang="2700000" scaled="1"/>
          </a:gradFill>
          <a:ln w="12700" cmpd="sng">
            <a:solidFill>
              <a:srgbClr val="000000"/>
            </a:solidFill>
            <a:miter lim="800000"/>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rPr>
              <a:t>         函    数</a:t>
            </a:r>
            <a:endParaRPr lang="zh-CN" altLang="en-US" sz="2200" b="1" dirty="0">
              <a:solidFill>
                <a:srgbClr val="FFFFCC"/>
              </a:solidFill>
              <a:effectLst>
                <a:outerShdw blurRad="38100" dist="38100" dir="2700000" algn="tl">
                  <a:srgbClr val="000000"/>
                </a:outerShdw>
              </a:effectLst>
            </a:endParaRPr>
          </a:p>
        </p:txBody>
      </p:sp>
      <p:grpSp>
        <p:nvGrpSpPr>
          <p:cNvPr id="59396" name="Group 4"/>
          <p:cNvGrpSpPr/>
          <p:nvPr/>
        </p:nvGrpSpPr>
        <p:grpSpPr bwMode="auto">
          <a:xfrm>
            <a:off x="755650" y="2420938"/>
            <a:ext cx="2595563" cy="3163887"/>
            <a:chOff x="0" y="0"/>
            <a:chExt cx="1635" cy="1993"/>
          </a:xfrm>
        </p:grpSpPr>
        <p:sp>
          <p:nvSpPr>
            <p:cNvPr id="59403" name="Rectangle 5"/>
            <p:cNvSpPr>
              <a:spLocks noChangeArrowheads="1"/>
            </p:cNvSpPr>
            <p:nvPr/>
          </p:nvSpPr>
          <p:spPr bwMode="auto">
            <a:xfrm>
              <a:off x="0" y="0"/>
              <a:ext cx="4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2200" b="1">
                  <a:latin typeface="Arial" panose="020B0604020202020204" pitchFamily="34" charset="0"/>
                  <a:ea typeface="宋体" panose="02010600030101010101" pitchFamily="2" charset="-122"/>
                </a:rPr>
                <a:t>输入</a:t>
              </a:r>
              <a:endParaRPr lang="zh-CN" altLang="en-US" sz="2200" b="1">
                <a:latin typeface="Arial" panose="020B0604020202020204" pitchFamily="34" charset="0"/>
                <a:ea typeface="宋体" panose="02010600030101010101" pitchFamily="2" charset="-122"/>
              </a:endParaRPr>
            </a:p>
          </p:txBody>
        </p:sp>
        <p:sp>
          <p:nvSpPr>
            <p:cNvPr id="59404" name="未知"/>
            <p:cNvSpPr/>
            <p:nvPr/>
          </p:nvSpPr>
          <p:spPr bwMode="auto">
            <a:xfrm>
              <a:off x="696" y="60"/>
              <a:ext cx="939" cy="559"/>
            </a:xfrm>
            <a:custGeom>
              <a:avLst/>
              <a:gdLst>
                <a:gd name="T0" fmla="*/ 0 w 939"/>
                <a:gd name="T1" fmla="*/ 558 h 559"/>
                <a:gd name="T2" fmla="*/ 0 w 939"/>
                <a:gd name="T3" fmla="*/ 0 h 559"/>
                <a:gd name="T4" fmla="*/ 938 w 939"/>
                <a:gd name="T5" fmla="*/ 0 h 559"/>
                <a:gd name="T6" fmla="*/ 0 60000 65536"/>
                <a:gd name="T7" fmla="*/ 0 60000 65536"/>
                <a:gd name="T8" fmla="*/ 0 60000 65536"/>
                <a:gd name="T9" fmla="*/ 0 w 939"/>
                <a:gd name="T10" fmla="*/ 0 h 559"/>
                <a:gd name="T11" fmla="*/ 939 w 939"/>
                <a:gd name="T12" fmla="*/ 559 h 559"/>
              </a:gdLst>
              <a:ahLst/>
              <a:cxnLst>
                <a:cxn ang="T6">
                  <a:pos x="T0" y="T1"/>
                </a:cxn>
                <a:cxn ang="T7">
                  <a:pos x="T2" y="T3"/>
                </a:cxn>
                <a:cxn ang="T8">
                  <a:pos x="T4" y="T5"/>
                </a:cxn>
              </a:cxnLst>
              <a:rect l="T9" t="T10" r="T11" b="T12"/>
              <a:pathLst>
                <a:path w="939" h="559">
                  <a:moveTo>
                    <a:pt x="0" y="558"/>
                  </a:moveTo>
                  <a:lnTo>
                    <a:pt x="0" y="0"/>
                  </a:lnTo>
                  <a:lnTo>
                    <a:pt x="938" y="0"/>
                  </a:lnTo>
                </a:path>
              </a:pathLst>
            </a:custGeom>
            <a:noFill/>
            <a:ln w="50800" cap="rnd" cmpd="sng">
              <a:solidFill>
                <a:srgbClr val="FFCC00"/>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5" name="未知"/>
            <p:cNvSpPr/>
            <p:nvPr/>
          </p:nvSpPr>
          <p:spPr bwMode="auto">
            <a:xfrm>
              <a:off x="1224" y="390"/>
              <a:ext cx="411" cy="1309"/>
            </a:xfrm>
            <a:custGeom>
              <a:avLst/>
              <a:gdLst>
                <a:gd name="T0" fmla="*/ 0 w 411"/>
                <a:gd name="T1" fmla="*/ 1308 h 1309"/>
                <a:gd name="T2" fmla="*/ 0 w 411"/>
                <a:gd name="T3" fmla="*/ 0 h 1309"/>
                <a:gd name="T4" fmla="*/ 410 w 411"/>
                <a:gd name="T5" fmla="*/ 0 h 1309"/>
                <a:gd name="T6" fmla="*/ 0 60000 65536"/>
                <a:gd name="T7" fmla="*/ 0 60000 65536"/>
                <a:gd name="T8" fmla="*/ 0 60000 65536"/>
                <a:gd name="T9" fmla="*/ 0 w 411"/>
                <a:gd name="T10" fmla="*/ 0 h 1309"/>
                <a:gd name="T11" fmla="*/ 411 w 411"/>
                <a:gd name="T12" fmla="*/ 1309 h 1309"/>
              </a:gdLst>
              <a:ahLst/>
              <a:cxnLst>
                <a:cxn ang="T6">
                  <a:pos x="T0" y="T1"/>
                </a:cxn>
                <a:cxn ang="T7">
                  <a:pos x="T2" y="T3"/>
                </a:cxn>
                <a:cxn ang="T8">
                  <a:pos x="T4" y="T5"/>
                </a:cxn>
              </a:cxnLst>
              <a:rect l="T9" t="T10" r="T11" b="T12"/>
              <a:pathLst>
                <a:path w="411" h="1309">
                  <a:moveTo>
                    <a:pt x="0" y="1308"/>
                  </a:moveTo>
                  <a:lnTo>
                    <a:pt x="0" y="0"/>
                  </a:lnTo>
                  <a:lnTo>
                    <a:pt x="410" y="0"/>
                  </a:lnTo>
                </a:path>
              </a:pathLst>
            </a:custGeom>
            <a:noFill/>
            <a:ln w="50800" cap="rnd" cmpd="sng">
              <a:solidFill>
                <a:srgbClr val="FFCC00"/>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6" name="未知"/>
            <p:cNvSpPr/>
            <p:nvPr/>
          </p:nvSpPr>
          <p:spPr bwMode="auto">
            <a:xfrm>
              <a:off x="960" y="222"/>
              <a:ext cx="675" cy="745"/>
            </a:xfrm>
            <a:custGeom>
              <a:avLst/>
              <a:gdLst>
                <a:gd name="T0" fmla="*/ 0 w 675"/>
                <a:gd name="T1" fmla="*/ 744 h 745"/>
                <a:gd name="T2" fmla="*/ 0 w 675"/>
                <a:gd name="T3" fmla="*/ 0 h 745"/>
                <a:gd name="T4" fmla="*/ 674 w 675"/>
                <a:gd name="T5" fmla="*/ 0 h 745"/>
                <a:gd name="T6" fmla="*/ 0 60000 65536"/>
                <a:gd name="T7" fmla="*/ 0 60000 65536"/>
                <a:gd name="T8" fmla="*/ 0 60000 65536"/>
                <a:gd name="T9" fmla="*/ 0 w 675"/>
                <a:gd name="T10" fmla="*/ 0 h 745"/>
                <a:gd name="T11" fmla="*/ 675 w 675"/>
                <a:gd name="T12" fmla="*/ 745 h 745"/>
              </a:gdLst>
              <a:ahLst/>
              <a:cxnLst>
                <a:cxn ang="T6">
                  <a:pos x="T0" y="T1"/>
                </a:cxn>
                <a:cxn ang="T7">
                  <a:pos x="T2" y="T3"/>
                </a:cxn>
                <a:cxn ang="T8">
                  <a:pos x="T4" y="T5"/>
                </a:cxn>
              </a:cxnLst>
              <a:rect l="T9" t="T10" r="T11" b="T12"/>
              <a:pathLst>
                <a:path w="675" h="745">
                  <a:moveTo>
                    <a:pt x="0" y="744"/>
                  </a:moveTo>
                  <a:lnTo>
                    <a:pt x="0" y="0"/>
                  </a:lnTo>
                  <a:lnTo>
                    <a:pt x="674" y="0"/>
                  </a:lnTo>
                </a:path>
              </a:pathLst>
            </a:custGeom>
            <a:noFill/>
            <a:ln w="50800" cap="rnd" cmpd="sng">
              <a:solidFill>
                <a:srgbClr val="FFCC00"/>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7" name="Rectangle 9"/>
            <p:cNvSpPr>
              <a:spLocks noChangeArrowheads="1"/>
            </p:cNvSpPr>
            <p:nvPr/>
          </p:nvSpPr>
          <p:spPr bwMode="auto">
            <a:xfrm>
              <a:off x="294" y="519"/>
              <a:ext cx="561" cy="332"/>
            </a:xfrm>
            <a:prstGeom prst="rect">
              <a:avLst/>
            </a:prstGeom>
            <a:gradFill rotWithShape="0">
              <a:gsLst>
                <a:gs pos="0">
                  <a:srgbClr val="336600"/>
                </a:gs>
                <a:gs pos="100000">
                  <a:srgbClr val="336600">
                    <a:gamma/>
                    <a:shade val="89804"/>
                    <a:invGamma/>
                  </a:srgbClr>
                </a:gs>
              </a:gsLst>
              <a:lin ang="2700000" scaled="1"/>
            </a:gradFill>
            <a:ln w="12700" cmpd="sng">
              <a:solidFill>
                <a:srgbClr val="000000"/>
              </a:solidFill>
              <a:miter lim="800000"/>
            </a:ln>
            <a:effectLst/>
          </p:spPr>
          <p:txBody>
            <a:bodyPr wrap="none" lIns="122238" tIns="61913" rIns="122238" bIns="61913" anchor="ctr"/>
            <a:lstStyle/>
            <a:p>
              <a:pPr defTabSz="1621155">
                <a:defRPr/>
              </a:pPr>
              <a:r>
                <a:rPr lang="zh-CN" altLang="en-US" sz="2200" b="1">
                  <a:solidFill>
                    <a:srgbClr val="FFFFCC"/>
                  </a:solidFill>
                  <a:effectLst>
                    <a:outerShdw blurRad="38100" dist="38100" dir="2700000" algn="tl">
                      <a:srgbClr val="000000"/>
                    </a:outerShdw>
                  </a:effectLst>
                </a:rPr>
                <a:t>参数</a:t>
              </a:r>
              <a:r>
                <a:rPr lang="en-US" sz="2200" b="1">
                  <a:solidFill>
                    <a:srgbClr val="FFFFCC"/>
                  </a:solidFill>
                  <a:effectLst>
                    <a:outerShdw blurRad="38100" dist="38100" dir="2700000" algn="tl">
                      <a:srgbClr val="000000"/>
                    </a:outerShdw>
                  </a:effectLst>
                  <a:ea typeface="MS PGothic" panose="020B0600070205080204" pitchFamily="34" charset="-128"/>
                </a:rPr>
                <a:t>1</a:t>
              </a:r>
              <a:endParaRPr lang="en-US" sz="2200" b="1">
                <a:solidFill>
                  <a:srgbClr val="FFFFCC"/>
                </a:solidFill>
                <a:effectLst>
                  <a:outerShdw blurRad="38100" dist="38100" dir="2700000" algn="tl">
                    <a:srgbClr val="000000"/>
                  </a:outerShdw>
                </a:effectLst>
                <a:ea typeface="MS PGothic" panose="020B0600070205080204" pitchFamily="34" charset="-128"/>
              </a:endParaRPr>
            </a:p>
          </p:txBody>
        </p:sp>
        <p:sp>
          <p:nvSpPr>
            <p:cNvPr id="7178" name="Rectangle 10"/>
            <p:cNvSpPr>
              <a:spLocks noChangeArrowheads="1"/>
            </p:cNvSpPr>
            <p:nvPr/>
          </p:nvSpPr>
          <p:spPr bwMode="auto">
            <a:xfrm>
              <a:off x="587" y="922"/>
              <a:ext cx="560" cy="331"/>
            </a:xfrm>
            <a:prstGeom prst="rect">
              <a:avLst/>
            </a:prstGeom>
            <a:gradFill rotWithShape="0">
              <a:gsLst>
                <a:gs pos="0">
                  <a:srgbClr val="336600"/>
                </a:gs>
                <a:gs pos="100000">
                  <a:srgbClr val="336600">
                    <a:gamma/>
                    <a:shade val="89804"/>
                    <a:invGamma/>
                  </a:srgbClr>
                </a:gs>
              </a:gsLst>
              <a:lin ang="2700000" scaled="1"/>
            </a:gradFill>
            <a:ln w="12700" cmpd="sng">
              <a:solidFill>
                <a:srgbClr val="000000"/>
              </a:solidFill>
              <a:miter lim="800000"/>
            </a:ln>
            <a:effectLst/>
          </p:spPr>
          <p:txBody>
            <a:bodyPr wrap="none" lIns="122238" tIns="61913" rIns="122238" bIns="61913" anchor="ctr"/>
            <a:lstStyle/>
            <a:p>
              <a:pPr defTabSz="1621155">
                <a:defRPr/>
              </a:pPr>
              <a:r>
                <a:rPr lang="zh-CN" altLang="en-US" sz="2200" b="1" dirty="0">
                  <a:solidFill>
                    <a:srgbClr val="FFFFCC"/>
                  </a:solidFill>
                  <a:effectLst>
                    <a:outerShdw blurRad="38100" dist="38100" dir="2700000" algn="tl">
                      <a:srgbClr val="000000"/>
                    </a:outerShdw>
                  </a:effectLst>
                </a:rPr>
                <a:t>参数</a:t>
              </a:r>
              <a:r>
                <a:rPr lang="en-US" sz="2200" b="1" dirty="0">
                  <a:solidFill>
                    <a:srgbClr val="FFFFCC"/>
                  </a:solidFill>
                  <a:effectLst>
                    <a:outerShdw blurRad="38100" dist="38100" dir="2700000" algn="tl">
                      <a:srgbClr val="000000"/>
                    </a:outerShdw>
                  </a:effectLst>
                  <a:ea typeface="MS PGothic" panose="020B0600070205080204" pitchFamily="34" charset="-128"/>
                </a:rPr>
                <a:t>2</a:t>
              </a:r>
              <a:endParaRPr lang="en-US" sz="2200" b="1" dirty="0">
                <a:solidFill>
                  <a:srgbClr val="FFFFCC"/>
                </a:solidFill>
                <a:effectLst>
                  <a:outerShdw blurRad="38100" dist="38100" dir="2700000" algn="tl">
                    <a:srgbClr val="000000"/>
                  </a:outerShdw>
                </a:effectLst>
                <a:ea typeface="MS PGothic" panose="020B0600070205080204" pitchFamily="34" charset="-128"/>
              </a:endParaRPr>
            </a:p>
          </p:txBody>
        </p:sp>
        <p:sp>
          <p:nvSpPr>
            <p:cNvPr id="7179" name="Rectangle 11"/>
            <p:cNvSpPr>
              <a:spLocks noChangeArrowheads="1"/>
            </p:cNvSpPr>
            <p:nvPr/>
          </p:nvSpPr>
          <p:spPr bwMode="auto">
            <a:xfrm>
              <a:off x="915" y="1662"/>
              <a:ext cx="561" cy="331"/>
            </a:xfrm>
            <a:prstGeom prst="rect">
              <a:avLst/>
            </a:prstGeom>
            <a:gradFill rotWithShape="0">
              <a:gsLst>
                <a:gs pos="0">
                  <a:srgbClr val="336600"/>
                </a:gs>
                <a:gs pos="100000">
                  <a:srgbClr val="336600">
                    <a:gamma/>
                    <a:shade val="89804"/>
                    <a:invGamma/>
                  </a:srgbClr>
                </a:gs>
              </a:gsLst>
              <a:lin ang="2700000" scaled="1"/>
            </a:gradFill>
            <a:ln w="12700" cmpd="sng">
              <a:solidFill>
                <a:srgbClr val="000000"/>
              </a:solidFill>
              <a:miter lim="800000"/>
            </a:ln>
            <a:effectLst/>
          </p:spPr>
          <p:txBody>
            <a:bodyPr wrap="none" lIns="122238" tIns="61913" rIns="122238" bIns="61913" anchor="ctr"/>
            <a:lstStyle/>
            <a:p>
              <a:pPr defTabSz="1621155">
                <a:defRPr/>
              </a:pPr>
              <a:r>
                <a:rPr lang="zh-CN" altLang="en-US" sz="2200" b="1" dirty="0">
                  <a:solidFill>
                    <a:srgbClr val="FFFFCC"/>
                  </a:solidFill>
                  <a:effectLst>
                    <a:outerShdw blurRad="38100" dist="38100" dir="2700000" algn="tl">
                      <a:srgbClr val="000000"/>
                    </a:outerShdw>
                  </a:effectLst>
                </a:rPr>
                <a:t>参数</a:t>
              </a:r>
              <a:r>
                <a:rPr lang="en-US" sz="2200" b="1" i="1" dirty="0">
                  <a:solidFill>
                    <a:srgbClr val="FFFFCC"/>
                  </a:solidFill>
                  <a:effectLst>
                    <a:outerShdw blurRad="38100" dist="38100" dir="2700000" algn="tl">
                      <a:srgbClr val="000000"/>
                    </a:outerShdw>
                  </a:effectLst>
                  <a:ea typeface="MS PGothic" panose="020B0600070205080204" pitchFamily="34" charset="-128"/>
                </a:rPr>
                <a:t>n</a:t>
              </a:r>
              <a:endParaRPr lang="en-US" sz="2200" b="1" i="1" dirty="0">
                <a:solidFill>
                  <a:srgbClr val="FFFFCC"/>
                </a:solidFill>
                <a:effectLst>
                  <a:outerShdw blurRad="38100" dist="38100" dir="2700000" algn="tl">
                    <a:srgbClr val="000000"/>
                  </a:outerShdw>
                </a:effectLst>
                <a:ea typeface="MS PGothic" panose="020B0600070205080204" pitchFamily="34" charset="-128"/>
              </a:endParaRPr>
            </a:p>
          </p:txBody>
        </p:sp>
        <p:grpSp>
          <p:nvGrpSpPr>
            <p:cNvPr id="59410" name="Group 12"/>
            <p:cNvGrpSpPr/>
            <p:nvPr/>
          </p:nvGrpSpPr>
          <p:grpSpPr bwMode="auto">
            <a:xfrm>
              <a:off x="843" y="1328"/>
              <a:ext cx="254" cy="267"/>
              <a:chOff x="0" y="0"/>
              <a:chExt cx="254" cy="267"/>
            </a:xfrm>
          </p:grpSpPr>
          <p:sp>
            <p:nvSpPr>
              <p:cNvPr id="59411" name="Rectangle 13"/>
              <p:cNvSpPr>
                <a:spLocks noChangeArrowheads="1"/>
              </p:cNvSpPr>
              <p:nvPr/>
            </p:nvSpPr>
            <p:spPr bwMode="auto">
              <a:xfrm>
                <a:off x="0" y="0"/>
                <a:ext cx="62" cy="74"/>
              </a:xfrm>
              <a:prstGeom prst="rect">
                <a:avLst/>
              </a:prstGeom>
              <a:gradFill rotWithShape="0">
                <a:gsLst>
                  <a:gs pos="0">
                    <a:srgbClr val="336600"/>
                  </a:gs>
                  <a:gs pos="100000">
                    <a:srgbClr val="2E5C00"/>
                  </a:gs>
                </a:gsLst>
                <a:lin ang="2700000" scaled="1"/>
              </a:gradFill>
              <a:ln w="12700">
                <a:solidFill>
                  <a:srgbClr val="000000"/>
                </a:solidFill>
                <a:miter lim="800000"/>
              </a:ln>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59412" name="Rectangle 14"/>
              <p:cNvSpPr>
                <a:spLocks noChangeArrowheads="1"/>
              </p:cNvSpPr>
              <p:nvPr/>
            </p:nvSpPr>
            <p:spPr bwMode="auto">
              <a:xfrm>
                <a:off x="94" y="95"/>
                <a:ext cx="63" cy="75"/>
              </a:xfrm>
              <a:prstGeom prst="rect">
                <a:avLst/>
              </a:prstGeom>
              <a:gradFill rotWithShape="0">
                <a:gsLst>
                  <a:gs pos="0">
                    <a:srgbClr val="336600"/>
                  </a:gs>
                  <a:gs pos="100000">
                    <a:srgbClr val="2E5C00"/>
                  </a:gs>
                </a:gsLst>
                <a:lin ang="2700000" scaled="1"/>
              </a:gradFill>
              <a:ln w="12700">
                <a:solidFill>
                  <a:srgbClr val="000000"/>
                </a:solidFill>
                <a:miter lim="800000"/>
              </a:ln>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59413" name="Rectangle 15"/>
              <p:cNvSpPr>
                <a:spLocks noChangeArrowheads="1"/>
              </p:cNvSpPr>
              <p:nvPr/>
            </p:nvSpPr>
            <p:spPr bwMode="auto">
              <a:xfrm>
                <a:off x="191" y="192"/>
                <a:ext cx="63" cy="75"/>
              </a:xfrm>
              <a:prstGeom prst="rect">
                <a:avLst/>
              </a:prstGeom>
              <a:gradFill rotWithShape="0">
                <a:gsLst>
                  <a:gs pos="0">
                    <a:srgbClr val="336600"/>
                  </a:gs>
                  <a:gs pos="100000">
                    <a:srgbClr val="2E5C00"/>
                  </a:gs>
                </a:gsLst>
                <a:lin ang="2700000" scaled="1"/>
              </a:gradFill>
              <a:ln w="12700">
                <a:solidFill>
                  <a:srgbClr val="000000"/>
                </a:solidFill>
                <a:miter lim="800000"/>
              </a:ln>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grpSp>
      </p:grpSp>
      <p:sp>
        <p:nvSpPr>
          <p:cNvPr id="59397" name="Rectangle 16"/>
          <p:cNvSpPr>
            <a:spLocks noChangeArrowheads="1"/>
          </p:cNvSpPr>
          <p:nvPr/>
        </p:nvSpPr>
        <p:spPr bwMode="auto">
          <a:xfrm>
            <a:off x="3289300" y="3306763"/>
            <a:ext cx="2609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2200" b="1">
                <a:latin typeface="Arial" panose="020B0604020202020204" pitchFamily="34" charset="0"/>
                <a:ea typeface="宋体" panose="02010600030101010101" pitchFamily="2" charset="-122"/>
              </a:rPr>
              <a:t>        函数执行</a:t>
            </a:r>
            <a:endParaRPr lang="zh-CN" altLang="en-US" sz="2200" b="1">
              <a:latin typeface="Arial" panose="020B0604020202020204" pitchFamily="34" charset="0"/>
              <a:ea typeface="宋体" panose="02010600030101010101" pitchFamily="2" charset="-122"/>
            </a:endParaRPr>
          </a:p>
        </p:txBody>
      </p:sp>
      <p:grpSp>
        <p:nvGrpSpPr>
          <p:cNvPr id="59398" name="Group 17"/>
          <p:cNvGrpSpPr/>
          <p:nvPr/>
        </p:nvGrpSpPr>
        <p:grpSpPr bwMode="auto">
          <a:xfrm>
            <a:off x="5803900" y="2420938"/>
            <a:ext cx="2127250" cy="2555875"/>
            <a:chOff x="0" y="0"/>
            <a:chExt cx="1340" cy="1610"/>
          </a:xfrm>
        </p:grpSpPr>
        <p:sp>
          <p:nvSpPr>
            <p:cNvPr id="59400" name="未知"/>
            <p:cNvSpPr/>
            <p:nvPr/>
          </p:nvSpPr>
          <p:spPr bwMode="auto">
            <a:xfrm>
              <a:off x="0" y="210"/>
              <a:ext cx="781" cy="795"/>
            </a:xfrm>
            <a:custGeom>
              <a:avLst/>
              <a:gdLst>
                <a:gd name="T0" fmla="*/ 0 w 781"/>
                <a:gd name="T1" fmla="*/ 0 h 795"/>
                <a:gd name="T2" fmla="*/ 780 w 781"/>
                <a:gd name="T3" fmla="*/ 0 h 795"/>
                <a:gd name="T4" fmla="*/ 780 w 781"/>
                <a:gd name="T5" fmla="*/ 794 h 795"/>
                <a:gd name="T6" fmla="*/ 0 60000 65536"/>
                <a:gd name="T7" fmla="*/ 0 60000 65536"/>
                <a:gd name="T8" fmla="*/ 0 60000 65536"/>
                <a:gd name="T9" fmla="*/ 0 w 781"/>
                <a:gd name="T10" fmla="*/ 0 h 795"/>
                <a:gd name="T11" fmla="*/ 781 w 781"/>
                <a:gd name="T12" fmla="*/ 795 h 795"/>
              </a:gdLst>
              <a:ahLst/>
              <a:cxnLst>
                <a:cxn ang="T6">
                  <a:pos x="T0" y="T1"/>
                </a:cxn>
                <a:cxn ang="T7">
                  <a:pos x="T2" y="T3"/>
                </a:cxn>
                <a:cxn ang="T8">
                  <a:pos x="T4" y="T5"/>
                </a:cxn>
              </a:cxnLst>
              <a:rect l="T9" t="T10" r="T11" b="T12"/>
              <a:pathLst>
                <a:path w="781" h="795">
                  <a:moveTo>
                    <a:pt x="0" y="0"/>
                  </a:moveTo>
                  <a:lnTo>
                    <a:pt x="780" y="0"/>
                  </a:lnTo>
                  <a:lnTo>
                    <a:pt x="780" y="794"/>
                  </a:lnTo>
                </a:path>
              </a:pathLst>
            </a:custGeom>
            <a:noFill/>
            <a:ln w="50800" cap="rnd" cmpd="sng">
              <a:solidFill>
                <a:srgbClr val="FFCC00"/>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1" name="Rectangle 19"/>
            <p:cNvSpPr>
              <a:spLocks noChangeArrowheads="1"/>
            </p:cNvSpPr>
            <p:nvPr/>
          </p:nvSpPr>
          <p:spPr bwMode="auto">
            <a:xfrm>
              <a:off x="861" y="0"/>
              <a:ext cx="4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2200" b="1">
                  <a:latin typeface="Arial" panose="020B0604020202020204" pitchFamily="34" charset="0"/>
                  <a:ea typeface="宋体" panose="02010600030101010101" pitchFamily="2" charset="-122"/>
                </a:rPr>
                <a:t>输出</a:t>
              </a:r>
              <a:endParaRPr lang="zh-CN" altLang="en-US" sz="2200" b="1">
                <a:latin typeface="Arial" panose="020B0604020202020204" pitchFamily="34" charset="0"/>
                <a:ea typeface="宋体" panose="02010600030101010101" pitchFamily="2" charset="-122"/>
              </a:endParaRPr>
            </a:p>
          </p:txBody>
        </p:sp>
        <p:sp>
          <p:nvSpPr>
            <p:cNvPr id="7188" name="Rectangle 20"/>
            <p:cNvSpPr>
              <a:spLocks noChangeArrowheads="1"/>
            </p:cNvSpPr>
            <p:nvPr/>
          </p:nvSpPr>
          <p:spPr bwMode="auto">
            <a:xfrm>
              <a:off x="244" y="1036"/>
              <a:ext cx="1096" cy="574"/>
            </a:xfrm>
            <a:prstGeom prst="rect">
              <a:avLst/>
            </a:prstGeom>
            <a:gradFill rotWithShape="0">
              <a:gsLst>
                <a:gs pos="0">
                  <a:srgbClr val="FF9900"/>
                </a:gs>
                <a:gs pos="100000">
                  <a:srgbClr val="FF9900">
                    <a:gamma/>
                    <a:shade val="89804"/>
                    <a:invGamma/>
                  </a:srgbClr>
                </a:gs>
              </a:gsLst>
              <a:lin ang="2700000" scaled="1"/>
            </a:gradFill>
            <a:ln w="12700" cmpd="sng">
              <a:solidFill>
                <a:srgbClr val="000000"/>
              </a:solidFill>
              <a:miter lim="800000"/>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rPr>
                <a:t>     结    果</a:t>
              </a:r>
              <a:endParaRPr lang="zh-CN" altLang="en-US" sz="2200" b="1" dirty="0">
                <a:solidFill>
                  <a:srgbClr val="FFFFCC"/>
                </a:solidFill>
                <a:effectLst>
                  <a:outerShdw blurRad="38100" dist="38100" dir="2700000" algn="tl">
                    <a:srgbClr val="000000"/>
                  </a:outerShdw>
                </a:effectLst>
              </a:endParaRPr>
            </a:p>
          </p:txBody>
        </p:sp>
      </p:grpSp>
      <p:sp>
        <p:nvSpPr>
          <p:cNvPr id="59399" name="TextBox 1"/>
          <p:cNvSpPr txBox="1">
            <a:spLocks noChangeArrowheads="1"/>
          </p:cNvSpPr>
          <p:nvPr/>
        </p:nvSpPr>
        <p:spPr bwMode="auto">
          <a:xfrm>
            <a:off x="1498600" y="6022975"/>
            <a:ext cx="1852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y = f(x1,…,xn)</a:t>
            </a: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2"/>
          <p:cNvSpPr>
            <a:spLocks noChangeShapeType="1"/>
          </p:cNvSpPr>
          <p:nvPr/>
        </p:nvSpPr>
        <p:spPr bwMode="auto">
          <a:xfrm flipV="1">
            <a:off x="4506913" y="3013075"/>
            <a:ext cx="0" cy="644525"/>
          </a:xfrm>
          <a:prstGeom prst="line">
            <a:avLst/>
          </a:prstGeom>
          <a:noFill/>
          <a:ln w="5080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419" name="未知"/>
          <p:cNvSpPr/>
          <p:nvPr/>
        </p:nvSpPr>
        <p:spPr bwMode="auto">
          <a:xfrm>
            <a:off x="2201863" y="3638550"/>
            <a:ext cx="4706937" cy="534988"/>
          </a:xfrm>
          <a:custGeom>
            <a:avLst/>
            <a:gdLst>
              <a:gd name="T0" fmla="*/ 0 w 2965"/>
              <a:gd name="T1" fmla="*/ 2147483647 h 337"/>
              <a:gd name="T2" fmla="*/ 0 w 2965"/>
              <a:gd name="T3" fmla="*/ 0 h 337"/>
              <a:gd name="T4" fmla="*/ 2147483647 w 2965"/>
              <a:gd name="T5" fmla="*/ 0 h 337"/>
              <a:gd name="T6" fmla="*/ 2147483647 w 2965"/>
              <a:gd name="T7" fmla="*/ 2147483647 h 337"/>
              <a:gd name="T8" fmla="*/ 2147483647 w 2965"/>
              <a:gd name="T9" fmla="*/ 2147483647 h 337"/>
              <a:gd name="T10" fmla="*/ 0 60000 65536"/>
              <a:gd name="T11" fmla="*/ 0 60000 65536"/>
              <a:gd name="T12" fmla="*/ 0 60000 65536"/>
              <a:gd name="T13" fmla="*/ 0 60000 65536"/>
              <a:gd name="T14" fmla="*/ 0 60000 65536"/>
              <a:gd name="T15" fmla="*/ 0 w 2965"/>
              <a:gd name="T16" fmla="*/ 0 h 337"/>
              <a:gd name="T17" fmla="*/ 2965 w 2965"/>
              <a:gd name="T18" fmla="*/ 337 h 337"/>
            </a:gdLst>
            <a:ahLst/>
            <a:cxnLst>
              <a:cxn ang="T10">
                <a:pos x="T0" y="T1"/>
              </a:cxn>
              <a:cxn ang="T11">
                <a:pos x="T2" y="T3"/>
              </a:cxn>
              <a:cxn ang="T12">
                <a:pos x="T4" y="T5"/>
              </a:cxn>
              <a:cxn ang="T13">
                <a:pos x="T6" y="T7"/>
              </a:cxn>
              <a:cxn ang="T14">
                <a:pos x="T8" y="T9"/>
              </a:cxn>
            </a:cxnLst>
            <a:rect l="T15" t="T16" r="T17" b="T18"/>
            <a:pathLst>
              <a:path w="2965" h="337">
                <a:moveTo>
                  <a:pt x="0" y="316"/>
                </a:moveTo>
                <a:lnTo>
                  <a:pt x="0" y="0"/>
                </a:lnTo>
                <a:lnTo>
                  <a:pt x="2964" y="0"/>
                </a:lnTo>
                <a:lnTo>
                  <a:pt x="2964" y="148"/>
                </a:lnTo>
                <a:lnTo>
                  <a:pt x="2964" y="336"/>
                </a:lnTo>
              </a:path>
            </a:pathLst>
          </a:custGeom>
          <a:noFill/>
          <a:ln w="50800" cap="rnd" cmpd="sng">
            <a:solidFill>
              <a:srgbClr val="FFCC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 name="Rectangle 4"/>
          <p:cNvSpPr>
            <a:spLocks noGrp="1" noChangeArrowheads="1"/>
          </p:cNvSpPr>
          <p:nvPr>
            <p:ph type="title"/>
          </p:nvPr>
        </p:nvSpPr>
        <p:spPr>
          <a:xfrm>
            <a:off x="681038" y="1136650"/>
            <a:ext cx="7696200" cy="1439863"/>
          </a:xfrm>
        </p:spPr>
        <p:txBody>
          <a:bodyPr lIns="92075" tIns="46038" rIns="92075" bIns="46038" anchor="t"/>
          <a:lstStyle/>
          <a:p>
            <a:pPr>
              <a:defRPr/>
            </a:pPr>
            <a:r>
              <a:rPr lang="zh-CN" altLang="en-US" b="1" dirty="0" smtClean="0">
                <a:latin typeface="+mn-lt"/>
                <a:ea typeface="宋体" panose="02010600030101010101" pitchFamily="2" charset="-122"/>
              </a:rPr>
              <a:t>两种</a:t>
            </a:r>
            <a:r>
              <a:rPr lang="ja-JP" altLang="en-US" b="1" dirty="0" smtClean="0">
                <a:latin typeface="+mn-lt"/>
                <a:ea typeface="宋体" panose="02010600030101010101" pitchFamily="2" charset="-122"/>
              </a:rPr>
              <a:t> </a:t>
            </a:r>
            <a:r>
              <a:rPr lang="en-US" altLang="zh-CN" b="1" dirty="0" smtClean="0">
                <a:latin typeface="+mn-lt"/>
                <a:ea typeface="宋体" panose="02010600030101010101" pitchFamily="2" charset="-122"/>
              </a:rPr>
              <a:t>SQL </a:t>
            </a:r>
            <a:r>
              <a:rPr lang="zh-CN" altLang="en-US" b="1" dirty="0" smtClean="0">
                <a:latin typeface="+mn-lt"/>
                <a:ea typeface="宋体" panose="02010600030101010101" pitchFamily="2" charset="-122"/>
              </a:rPr>
              <a:t>函数</a:t>
            </a:r>
            <a:endParaRPr lang="ja-JP" altLang="en-US" b="1" dirty="0" smtClean="0">
              <a:latin typeface="+mn-lt"/>
              <a:ea typeface="宋体" panose="02010600030101010101" pitchFamily="2" charset="-122"/>
            </a:endParaRPr>
          </a:p>
        </p:txBody>
      </p:sp>
      <p:sp>
        <p:nvSpPr>
          <p:cNvPr id="9221" name="Rectangle 5"/>
          <p:cNvSpPr>
            <a:spLocks noChangeArrowheads="1"/>
          </p:cNvSpPr>
          <p:nvPr/>
        </p:nvSpPr>
        <p:spPr bwMode="auto">
          <a:xfrm>
            <a:off x="3351213" y="2090738"/>
            <a:ext cx="2311400" cy="931862"/>
          </a:xfrm>
          <a:prstGeom prst="rect">
            <a:avLst/>
          </a:prstGeom>
          <a:gradFill rotWithShape="0">
            <a:gsLst>
              <a:gs pos="0">
                <a:srgbClr val="FF6633"/>
              </a:gs>
              <a:gs pos="100000">
                <a:srgbClr val="FF6633">
                  <a:gamma/>
                  <a:shade val="89804"/>
                  <a:invGamma/>
                </a:srgbClr>
              </a:gs>
            </a:gsLst>
            <a:lin ang="2700000" scaled="1"/>
          </a:gradFill>
          <a:ln w="12700" cmpd="sng">
            <a:solidFill>
              <a:srgbClr val="000000"/>
            </a:solidFill>
            <a:miter lim="800000"/>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rPr>
              <a:t>       函        数</a:t>
            </a:r>
            <a:endParaRPr lang="zh-CN" altLang="en-US" sz="2200" b="1" dirty="0">
              <a:solidFill>
                <a:srgbClr val="FFFFCC"/>
              </a:solidFill>
              <a:effectLst>
                <a:outerShdw blurRad="38100" dist="38100" dir="2700000" algn="tl">
                  <a:srgbClr val="000000"/>
                </a:outerShdw>
              </a:effectLst>
            </a:endParaRPr>
          </a:p>
        </p:txBody>
      </p:sp>
      <p:sp>
        <p:nvSpPr>
          <p:cNvPr id="9222" name="Rectangle 6"/>
          <p:cNvSpPr>
            <a:spLocks noChangeArrowheads="1"/>
          </p:cNvSpPr>
          <p:nvPr/>
        </p:nvSpPr>
        <p:spPr bwMode="auto">
          <a:xfrm>
            <a:off x="1130300" y="4148138"/>
            <a:ext cx="2284413" cy="920750"/>
          </a:xfrm>
          <a:prstGeom prst="rect">
            <a:avLst/>
          </a:prstGeom>
          <a:gradFill rotWithShape="0">
            <a:gsLst>
              <a:gs pos="0">
                <a:srgbClr val="008080"/>
              </a:gs>
              <a:gs pos="100000">
                <a:srgbClr val="008080">
                  <a:gamma/>
                  <a:shade val="89804"/>
                  <a:invGamma/>
                </a:srgbClr>
              </a:gs>
            </a:gsLst>
            <a:lin ang="2700000" scaled="1"/>
          </a:gradFill>
          <a:ln w="12700" cmpd="sng">
            <a:solidFill>
              <a:srgbClr val="000000"/>
            </a:solidFill>
            <a:miter lim="800000"/>
          </a:ln>
          <a:effectLst/>
        </p:spPr>
        <p:txBody>
          <a:bodyPr wrap="none" lIns="92075" tIns="46038" rIns="92075" bIns="46038" anchor="ctr"/>
          <a:lstStyle/>
          <a:p>
            <a:pPr>
              <a:defRPr/>
            </a:pPr>
            <a:r>
              <a:rPr lang="zh-CN" altLang="en-US" sz="2200" b="1" dirty="0">
                <a:solidFill>
                  <a:srgbClr val="FF0000"/>
                </a:solidFill>
                <a:effectLst>
                  <a:outerShdw blurRad="38100" dist="38100" dir="2700000" algn="tl">
                    <a:srgbClr val="000000"/>
                  </a:outerShdw>
                </a:effectLst>
              </a:rPr>
              <a:t>     单行函数</a:t>
            </a:r>
            <a:endParaRPr lang="zh-CN" altLang="en-US" sz="2200" b="1" dirty="0">
              <a:solidFill>
                <a:srgbClr val="FF0000"/>
              </a:solidFill>
              <a:effectLst>
                <a:outerShdw blurRad="38100" dist="38100" dir="2700000" algn="tl">
                  <a:srgbClr val="000000"/>
                </a:outerShdw>
              </a:effectLst>
            </a:endParaRPr>
          </a:p>
        </p:txBody>
      </p:sp>
      <p:sp>
        <p:nvSpPr>
          <p:cNvPr id="9223" name="Rectangle 7"/>
          <p:cNvSpPr>
            <a:spLocks noChangeArrowheads="1"/>
          </p:cNvSpPr>
          <p:nvPr/>
        </p:nvSpPr>
        <p:spPr bwMode="auto">
          <a:xfrm>
            <a:off x="5684838" y="4133850"/>
            <a:ext cx="2263775" cy="950913"/>
          </a:xfrm>
          <a:prstGeom prst="rect">
            <a:avLst/>
          </a:prstGeom>
          <a:gradFill rotWithShape="0">
            <a:gsLst>
              <a:gs pos="0">
                <a:srgbClr val="008080"/>
              </a:gs>
              <a:gs pos="100000">
                <a:srgbClr val="008080">
                  <a:gamma/>
                  <a:shade val="89804"/>
                  <a:invGamma/>
                </a:srgbClr>
              </a:gs>
            </a:gsLst>
            <a:lin ang="2700000" scaled="1"/>
          </a:gradFill>
          <a:ln w="12700" cmpd="sng">
            <a:solidFill>
              <a:srgbClr val="000000"/>
            </a:solidFill>
            <a:miter lim="800000"/>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rPr>
              <a:t>      多行函数</a:t>
            </a:r>
            <a:endParaRPr lang="zh-CN" altLang="en-US" sz="2200" b="1" dirty="0">
              <a:solidFill>
                <a:srgbClr val="FFFFCC"/>
              </a:solidFill>
              <a:effectLst>
                <a:outerShdw blurRad="38100" dist="38100" dir="2700000" algn="tl">
                  <a:srgbClr val="000000"/>
                </a:outerShdw>
              </a:effectLst>
            </a:endParaRPr>
          </a:p>
        </p:txBody>
      </p:sp>
      <p:sp>
        <p:nvSpPr>
          <p:cNvPr id="60424" name="Line 8"/>
          <p:cNvSpPr>
            <a:spLocks noChangeShapeType="1"/>
          </p:cNvSpPr>
          <p:nvPr/>
        </p:nvSpPr>
        <p:spPr bwMode="auto">
          <a:xfrm>
            <a:off x="468313" y="4608513"/>
            <a:ext cx="609600" cy="0"/>
          </a:xfrm>
          <a:prstGeom prst="line">
            <a:avLst/>
          </a:prstGeom>
          <a:noFill/>
          <a:ln w="50800">
            <a:solidFill>
              <a:srgbClr val="FFCC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25" name="Line 9"/>
          <p:cNvSpPr>
            <a:spLocks noChangeShapeType="1"/>
          </p:cNvSpPr>
          <p:nvPr/>
        </p:nvSpPr>
        <p:spPr bwMode="auto">
          <a:xfrm>
            <a:off x="3440113" y="4608513"/>
            <a:ext cx="609600" cy="0"/>
          </a:xfrm>
          <a:prstGeom prst="line">
            <a:avLst/>
          </a:prstGeom>
          <a:noFill/>
          <a:ln w="50800">
            <a:solidFill>
              <a:srgbClr val="FFCC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60426" name="Group 10"/>
          <p:cNvGrpSpPr/>
          <p:nvPr/>
        </p:nvGrpSpPr>
        <p:grpSpPr bwMode="auto">
          <a:xfrm>
            <a:off x="5059363" y="4303713"/>
            <a:ext cx="3524250" cy="552450"/>
            <a:chOff x="0" y="0"/>
            <a:chExt cx="2220" cy="348"/>
          </a:xfrm>
        </p:grpSpPr>
        <p:sp>
          <p:nvSpPr>
            <p:cNvPr id="60427" name="Line 11"/>
            <p:cNvSpPr>
              <a:spLocks noChangeShapeType="1"/>
            </p:cNvSpPr>
            <p:nvPr/>
          </p:nvSpPr>
          <p:spPr bwMode="auto">
            <a:xfrm>
              <a:off x="0" y="192"/>
              <a:ext cx="384" cy="0"/>
            </a:xfrm>
            <a:prstGeom prst="line">
              <a:avLst/>
            </a:prstGeom>
            <a:noFill/>
            <a:ln w="50800">
              <a:solidFill>
                <a:srgbClr val="FFCC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28" name="Line 12"/>
            <p:cNvSpPr>
              <a:spLocks noChangeShapeType="1"/>
            </p:cNvSpPr>
            <p:nvPr/>
          </p:nvSpPr>
          <p:spPr bwMode="auto">
            <a:xfrm>
              <a:off x="1836" y="192"/>
              <a:ext cx="384" cy="0"/>
            </a:xfrm>
            <a:prstGeom prst="line">
              <a:avLst/>
            </a:prstGeom>
            <a:noFill/>
            <a:ln w="50800">
              <a:solidFill>
                <a:srgbClr val="FFCC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29" name="Line 13"/>
            <p:cNvSpPr>
              <a:spLocks noChangeShapeType="1"/>
            </p:cNvSpPr>
            <p:nvPr/>
          </p:nvSpPr>
          <p:spPr bwMode="auto">
            <a:xfrm>
              <a:off x="0" y="0"/>
              <a:ext cx="384" cy="0"/>
            </a:xfrm>
            <a:prstGeom prst="line">
              <a:avLst/>
            </a:prstGeom>
            <a:noFill/>
            <a:ln w="50800">
              <a:solidFill>
                <a:srgbClr val="FFCC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30" name="Line 14"/>
            <p:cNvSpPr>
              <a:spLocks noChangeShapeType="1"/>
            </p:cNvSpPr>
            <p:nvPr/>
          </p:nvSpPr>
          <p:spPr bwMode="auto">
            <a:xfrm>
              <a:off x="0" y="348"/>
              <a:ext cx="384" cy="0"/>
            </a:xfrm>
            <a:prstGeom prst="line">
              <a:avLst/>
            </a:prstGeom>
            <a:noFill/>
            <a:ln w="50800">
              <a:solidFill>
                <a:srgbClr val="FFCC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50875" y="1174750"/>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单行函数</a:t>
            </a:r>
            <a:endParaRPr lang="ja-JP" altLang="en-US" b="1" smtClean="0">
              <a:latin typeface="宋体" panose="02010600030101010101" pitchFamily="2" charset="-122"/>
              <a:ea typeface="宋体" panose="02010600030101010101" pitchFamily="2" charset="-122"/>
            </a:endParaRPr>
          </a:p>
        </p:txBody>
      </p:sp>
      <p:sp>
        <p:nvSpPr>
          <p:cNvPr id="61443" name="Rectangle 3"/>
          <p:cNvSpPr>
            <a:spLocks noGrp="1" noChangeArrowheads="1"/>
          </p:cNvSpPr>
          <p:nvPr>
            <p:ph type="body" idx="1"/>
          </p:nvPr>
        </p:nvSpPr>
        <p:spPr>
          <a:xfrm>
            <a:off x="819150" y="1874838"/>
            <a:ext cx="7385050" cy="2995612"/>
          </a:xfrm>
          <a:noFill/>
        </p:spPr>
        <p:txBody>
          <a:bodyPr lIns="92075" tIns="46038" rIns="92075" bIns="46038">
            <a:spAutoFit/>
          </a:bodyPr>
          <a:lstStyle/>
          <a:p>
            <a:pPr>
              <a:buFont typeface="Wingdings" panose="05000000000000000000" pitchFamily="2" charset="2"/>
              <a:buNone/>
            </a:pPr>
            <a:r>
              <a:rPr lang="zh-CN" altLang="en-US" sz="2300" smtClean="0">
                <a:latin typeface="宋体" panose="02010600030101010101" pitchFamily="2" charset="-122"/>
                <a:ea typeface="宋体" panose="02010600030101010101" pitchFamily="2" charset="-122"/>
              </a:rPr>
              <a:t>单行函数</a:t>
            </a:r>
            <a:r>
              <a:rPr lang="en-US" altLang="zh-CN" sz="2300" smtClean="0">
                <a:latin typeface="宋体" panose="02010600030101010101" pitchFamily="2" charset="-122"/>
                <a:ea typeface="宋体" panose="02010600030101010101" pitchFamily="2" charset="-122"/>
              </a:rPr>
              <a:t>:</a:t>
            </a:r>
            <a:endParaRPr lang="en-US" altLang="zh-CN" sz="2300" smtClean="0">
              <a:latin typeface="宋体" panose="02010600030101010101" pitchFamily="2" charset="-122"/>
              <a:ea typeface="宋体" panose="02010600030101010101" pitchFamily="2" charset="-122"/>
            </a:endParaRPr>
          </a:p>
          <a:p>
            <a:r>
              <a:rPr lang="zh-CN" altLang="en-US" sz="2300" smtClean="0">
                <a:latin typeface="宋体" panose="02010600030101010101" pitchFamily="2" charset="-122"/>
                <a:ea typeface="宋体" panose="02010600030101010101" pitchFamily="2" charset="-122"/>
              </a:rPr>
              <a:t>操作数据对象</a:t>
            </a:r>
            <a:endParaRPr lang="ja-JP" altLang="en-US" sz="2300" smtClean="0">
              <a:latin typeface="宋体" panose="02010600030101010101" pitchFamily="2" charset="-122"/>
              <a:ea typeface="宋体" panose="02010600030101010101" pitchFamily="2" charset="-122"/>
            </a:endParaRPr>
          </a:p>
          <a:p>
            <a:r>
              <a:rPr lang="zh-CN" altLang="en-US" sz="2300" smtClean="0">
                <a:latin typeface="宋体" panose="02010600030101010101" pitchFamily="2" charset="-122"/>
                <a:ea typeface="宋体" panose="02010600030101010101" pitchFamily="2" charset="-122"/>
              </a:rPr>
              <a:t>接受参数返回一个结果</a:t>
            </a:r>
            <a:endParaRPr lang="ja-JP" altLang="en-US" sz="2300" smtClean="0">
              <a:latin typeface="宋体" panose="02010600030101010101" pitchFamily="2" charset="-122"/>
              <a:ea typeface="宋体" panose="02010600030101010101" pitchFamily="2" charset="-122"/>
            </a:endParaRPr>
          </a:p>
          <a:p>
            <a:r>
              <a:rPr lang="zh-CN" altLang="en-US" sz="2300" b="1" smtClean="0">
                <a:solidFill>
                  <a:srgbClr val="FF0000"/>
                </a:solidFill>
                <a:latin typeface="宋体" panose="02010600030101010101" pitchFamily="2" charset="-122"/>
                <a:ea typeface="宋体" panose="02010600030101010101" pitchFamily="2" charset="-122"/>
              </a:rPr>
              <a:t>只对一行进行变换</a:t>
            </a:r>
            <a:endParaRPr lang="ja-JP" altLang="en-US" sz="2300" b="1" smtClean="0">
              <a:solidFill>
                <a:srgbClr val="FF0000"/>
              </a:solidFill>
              <a:latin typeface="宋体" panose="02010600030101010101" pitchFamily="2" charset="-122"/>
              <a:ea typeface="宋体" panose="02010600030101010101" pitchFamily="2" charset="-122"/>
            </a:endParaRPr>
          </a:p>
          <a:p>
            <a:r>
              <a:rPr lang="zh-CN" altLang="en-US" sz="2300" b="1" smtClean="0">
                <a:solidFill>
                  <a:srgbClr val="FF0000"/>
                </a:solidFill>
                <a:latin typeface="宋体" panose="02010600030101010101" pitchFamily="2" charset="-122"/>
                <a:ea typeface="宋体" panose="02010600030101010101" pitchFamily="2" charset="-122"/>
              </a:rPr>
              <a:t>每行返回一个结果</a:t>
            </a:r>
            <a:endParaRPr lang="ja-JP" altLang="en-US" sz="2300" b="1" smtClean="0">
              <a:solidFill>
                <a:srgbClr val="FF0000"/>
              </a:solidFill>
              <a:latin typeface="宋体" panose="02010600030101010101" pitchFamily="2" charset="-122"/>
              <a:ea typeface="宋体" panose="02010600030101010101" pitchFamily="2" charset="-122"/>
            </a:endParaRPr>
          </a:p>
          <a:p>
            <a:r>
              <a:rPr lang="zh-CN" altLang="en-US" sz="2300" smtClean="0">
                <a:latin typeface="宋体" panose="02010600030101010101" pitchFamily="2" charset="-122"/>
                <a:ea typeface="宋体" panose="02010600030101010101" pitchFamily="2" charset="-122"/>
              </a:rPr>
              <a:t>可以嵌套</a:t>
            </a:r>
            <a:endParaRPr lang="ja-JP" altLang="en-US" sz="2300" smtClean="0">
              <a:latin typeface="宋体" panose="02010600030101010101" pitchFamily="2" charset="-122"/>
              <a:ea typeface="宋体" panose="02010600030101010101" pitchFamily="2" charset="-122"/>
            </a:endParaRPr>
          </a:p>
          <a:p>
            <a:r>
              <a:rPr lang="zh-CN" altLang="en-US" sz="2300" smtClean="0">
                <a:latin typeface="宋体" panose="02010600030101010101" pitchFamily="2" charset="-122"/>
                <a:ea typeface="宋体" panose="02010600030101010101" pitchFamily="2" charset="-122"/>
              </a:rPr>
              <a:t>参数可以是一列或一个值</a:t>
            </a:r>
            <a:endParaRPr lang="ja-JP" altLang="en-US" sz="2300" smtClean="0">
              <a:latin typeface="宋体" panose="02010600030101010101" pitchFamily="2" charset="-122"/>
              <a:ea typeface="宋体" panose="02010600030101010101" pitchFamily="2" charset="-122"/>
            </a:endParaRPr>
          </a:p>
        </p:txBody>
      </p:sp>
      <p:sp>
        <p:nvSpPr>
          <p:cNvPr id="61444" name="Rectangle 4"/>
          <p:cNvSpPr>
            <a:spLocks noChangeArrowheads="1"/>
          </p:cNvSpPr>
          <p:nvPr/>
        </p:nvSpPr>
        <p:spPr bwMode="auto">
          <a:xfrm>
            <a:off x="915988" y="5445125"/>
            <a:ext cx="7367587" cy="366713"/>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i="1">
                <a:latin typeface="Courier New" panose="02070309020205020404" pitchFamily="49" charset="0"/>
                <a:ea typeface="MS PGothic" panose="020B0600070205080204" pitchFamily="34" charset="-128"/>
              </a:rPr>
              <a:t>function_name</a:t>
            </a:r>
            <a:r>
              <a:rPr lang="en-US" altLang="zh-CN" sz="1800" b="1">
                <a:latin typeface="Courier New" panose="02070309020205020404" pitchFamily="49" charset="0"/>
                <a:ea typeface="MS PGothic" panose="020B0600070205080204" pitchFamily="34" charset="-128"/>
              </a:rPr>
              <a:t> [(</a:t>
            </a:r>
            <a:r>
              <a:rPr lang="en-US" altLang="zh-CN" sz="1800" b="1" i="1">
                <a:latin typeface="Courier New" panose="02070309020205020404" pitchFamily="49" charset="0"/>
                <a:ea typeface="MS PGothic" panose="020B0600070205080204" pitchFamily="34" charset="-128"/>
              </a:rPr>
              <a:t>arg1, arg2,...</a:t>
            </a:r>
            <a:r>
              <a:rPr lang="en-US" altLang="zh-CN" sz="1800" b="1">
                <a:latin typeface="Courier New" panose="02070309020205020404" pitchFamily="49" charset="0"/>
                <a:ea typeface="MS PGothic" panose="020B0600070205080204" pitchFamily="34" charset="-128"/>
              </a:rPr>
              <a:t>)]</a:t>
            </a:r>
            <a:endParaRPr lang="en-US" altLang="zh-CN" sz="1800" b="1">
              <a:latin typeface="Courier New" panose="02070309020205020404" pitchFamily="49" charset="0"/>
              <a:ea typeface="MS PGothic" panose="020B0600070205080204" pitchFamily="34" charset="-128"/>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55650" y="1196975"/>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注  意</a:t>
            </a:r>
            <a:endParaRPr lang="zh-CN" altLang="en-US" b="1" smtClean="0">
              <a:latin typeface="宋体" panose="02010600030101010101" pitchFamily="2" charset="-122"/>
              <a:ea typeface="宋体" panose="02010600030101010101" pitchFamily="2" charset="-122"/>
            </a:endParaRPr>
          </a:p>
        </p:txBody>
      </p:sp>
      <p:sp>
        <p:nvSpPr>
          <p:cNvPr id="7171" name="Rectangle 3"/>
          <p:cNvSpPr>
            <a:spLocks noGrp="1" noChangeArrowheads="1"/>
          </p:cNvSpPr>
          <p:nvPr>
            <p:ph type="body" idx="1"/>
          </p:nvPr>
        </p:nvSpPr>
        <p:spPr>
          <a:xfrm>
            <a:off x="1092543" y="1916906"/>
            <a:ext cx="7385050" cy="2570163"/>
          </a:xfrm>
          <a:noFill/>
        </p:spPr>
        <p:txBody>
          <a:bodyPr lIns="92075" tIns="46038" rIns="92075" bIns="46038">
            <a:spAutoFit/>
          </a:bodyPr>
          <a:lstStyle/>
          <a:p>
            <a:r>
              <a:rPr lang="en-US" altLang="ja-JP" dirty="0" smtClean="0">
                <a:latin typeface="宋体" panose="02010600030101010101" pitchFamily="2" charset="-122"/>
                <a:ea typeface="宋体" panose="02010600030101010101" pitchFamily="2" charset="-122"/>
              </a:rPr>
              <a:t>SQL </a:t>
            </a:r>
            <a:r>
              <a:rPr lang="zh-CN" altLang="en-US" dirty="0" smtClean="0">
                <a:latin typeface="宋体" panose="02010600030101010101" pitchFamily="2" charset="-122"/>
                <a:ea typeface="宋体" panose="02010600030101010101" pitchFamily="2" charset="-122"/>
              </a:rPr>
              <a:t>语言</a:t>
            </a:r>
            <a:r>
              <a:rPr lang="zh-CN" altLang="en-US" b="1" dirty="0" smtClean="0">
                <a:solidFill>
                  <a:srgbClr val="FF0000"/>
                </a:solidFill>
                <a:latin typeface="宋体" panose="02010600030101010101" pitchFamily="2" charset="-122"/>
                <a:ea typeface="宋体" panose="02010600030101010101" pitchFamily="2" charset="-122"/>
              </a:rPr>
              <a:t>大小写不敏感</a:t>
            </a:r>
            <a:r>
              <a:rPr lang="zh-CN" altLang="en-US" dirty="0" smtClean="0">
                <a:latin typeface="宋体" panose="02010600030101010101" pitchFamily="2" charset="-122"/>
                <a:ea typeface="宋体" panose="02010600030101010101" pitchFamily="2" charset="-122"/>
              </a:rPr>
              <a:t>。</a:t>
            </a:r>
            <a:r>
              <a:rPr lang="ja-JP" altLang="en-US" dirty="0" smtClean="0">
                <a:latin typeface="宋体" panose="02010600030101010101" pitchFamily="2" charset="-122"/>
                <a:ea typeface="宋体" panose="02010600030101010101" pitchFamily="2" charset="-122"/>
              </a:rPr>
              <a:t> </a:t>
            </a:r>
            <a:endParaRPr lang="ja-JP" altLang="en-US" dirty="0" smtClean="0">
              <a:latin typeface="宋体" panose="02010600030101010101" pitchFamily="2" charset="-122"/>
              <a:ea typeface="宋体" panose="02010600030101010101" pitchFamily="2" charset="-122"/>
            </a:endParaRPr>
          </a:p>
          <a:p>
            <a:r>
              <a:rPr lang="en-US" altLang="ja-JP" dirty="0" smtClean="0">
                <a:latin typeface="宋体" panose="02010600030101010101" pitchFamily="2" charset="-122"/>
                <a:ea typeface="宋体" panose="02010600030101010101" pitchFamily="2" charset="-122"/>
              </a:rPr>
              <a:t>SQL </a:t>
            </a:r>
            <a:r>
              <a:rPr lang="zh-CN" altLang="en-US" dirty="0" smtClean="0">
                <a:latin typeface="宋体" panose="02010600030101010101" pitchFamily="2" charset="-122"/>
                <a:ea typeface="宋体" panose="02010600030101010101" pitchFamily="2" charset="-122"/>
              </a:rPr>
              <a:t>可以写在一行或者多行</a:t>
            </a:r>
            <a:endParaRPr lang="ja-JP" altLang="en-US" dirty="0" smtClean="0">
              <a:latin typeface="宋体" panose="02010600030101010101" pitchFamily="2" charset="-122"/>
              <a:ea typeface="宋体" panose="02010600030101010101" pitchFamily="2" charset="-122"/>
            </a:endParaRPr>
          </a:p>
          <a:p>
            <a:r>
              <a:rPr lang="zh-CN" altLang="en-US" b="1" dirty="0" smtClean="0">
                <a:solidFill>
                  <a:srgbClr val="FF0000"/>
                </a:solidFill>
                <a:latin typeface="宋体" panose="02010600030101010101" pitchFamily="2" charset="-122"/>
                <a:ea typeface="宋体" panose="02010600030101010101" pitchFamily="2" charset="-122"/>
              </a:rPr>
              <a:t>关键字不能被缩写也不能分行</a:t>
            </a:r>
            <a:endParaRPr lang="ja-JP" altLang="en-US" b="1" dirty="0" smtClean="0">
              <a:solidFill>
                <a:srgbClr val="FF0000"/>
              </a:solidFill>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各子句一般要分行写。</a:t>
            </a:r>
            <a:endParaRPr lang="ja-JP" altLang="en-US"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使用缩进提高语句的可读性。</a:t>
            </a:r>
            <a:endParaRPr lang="ja-JP" altLang="en-US" dirty="0" smtClean="0">
              <a:latin typeface="宋体" panose="02010600030101010101" pitchFamily="2" charset="-122"/>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61988" y="835025"/>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字符函数</a:t>
            </a:r>
            <a:endParaRPr lang="ja-JP" altLang="en-US" b="1" smtClean="0">
              <a:latin typeface="宋体" panose="02010600030101010101" pitchFamily="2" charset="-122"/>
              <a:ea typeface="宋体" panose="02010600030101010101" pitchFamily="2" charset="-122"/>
            </a:endParaRPr>
          </a:p>
        </p:txBody>
      </p:sp>
      <p:sp>
        <p:nvSpPr>
          <p:cNvPr id="15363" name="Rectangle 3"/>
          <p:cNvSpPr>
            <a:spLocks noChangeArrowheads="1"/>
          </p:cNvSpPr>
          <p:nvPr/>
        </p:nvSpPr>
        <p:spPr bwMode="auto">
          <a:xfrm>
            <a:off x="3416300" y="1676400"/>
            <a:ext cx="2311400" cy="931863"/>
          </a:xfrm>
          <a:prstGeom prst="rect">
            <a:avLst/>
          </a:prstGeom>
          <a:gradFill rotWithShape="0">
            <a:gsLst>
              <a:gs pos="0">
                <a:srgbClr val="FF6633"/>
              </a:gs>
              <a:gs pos="100000">
                <a:srgbClr val="FF6633">
                  <a:gamma/>
                  <a:shade val="89804"/>
                  <a:invGamma/>
                </a:srgbClr>
              </a:gs>
            </a:gsLst>
            <a:lin ang="2700000" scaled="1"/>
          </a:gradFill>
          <a:ln w="12700" cmpd="sng">
            <a:solidFill>
              <a:srgbClr val="000000"/>
            </a:solidFill>
            <a:miter lim="800000"/>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ea typeface="宋体" panose="02010600030101010101" pitchFamily="2" charset="-122"/>
              </a:rPr>
              <a:t>     字符函数</a:t>
            </a:r>
            <a:endParaRPr lang="zh-CN" altLang="en-US" sz="2200" b="1" dirty="0">
              <a:solidFill>
                <a:srgbClr val="FFFFCC"/>
              </a:solidFill>
              <a:effectLst>
                <a:outerShdw blurRad="38100" dist="38100" dir="2700000" algn="tl">
                  <a:srgbClr val="000000"/>
                </a:outerShdw>
              </a:effectLst>
              <a:ea typeface="宋体" panose="02010600030101010101" pitchFamily="2" charset="-122"/>
            </a:endParaRPr>
          </a:p>
        </p:txBody>
      </p:sp>
      <p:sp>
        <p:nvSpPr>
          <p:cNvPr id="62468" name="Rectangle 4"/>
          <p:cNvSpPr>
            <a:spLocks noChangeArrowheads="1"/>
          </p:cNvSpPr>
          <p:nvPr/>
        </p:nvSpPr>
        <p:spPr bwMode="auto">
          <a:xfrm>
            <a:off x="2047875" y="4213225"/>
            <a:ext cx="8747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FF0000"/>
                </a:solidFill>
                <a:latin typeface="Courier New" panose="02070309020205020404" pitchFamily="49" charset="0"/>
                <a:ea typeface="MS PGothic" panose="020B0600070205080204" pitchFamily="34" charset="-128"/>
              </a:rPr>
              <a:t>LOWER</a:t>
            </a:r>
            <a:endParaRPr lang="en-US" altLang="zh-CN" sz="1800" b="1">
              <a:solidFill>
                <a:srgbClr val="FF0000"/>
              </a:solidFill>
              <a:latin typeface="Courier New" panose="02070309020205020404" pitchFamily="49" charset="0"/>
              <a:ea typeface="MS PGothic" panose="020B0600070205080204" pitchFamily="34" charset="-128"/>
            </a:endParaRPr>
          </a:p>
          <a:p>
            <a:pPr>
              <a:spcBef>
                <a:spcPct val="0"/>
              </a:spcBef>
              <a:buFontTx/>
              <a:buNone/>
            </a:pPr>
            <a:r>
              <a:rPr lang="en-US" altLang="zh-CN" sz="1800" b="1">
                <a:solidFill>
                  <a:srgbClr val="FF0000"/>
                </a:solidFill>
                <a:latin typeface="Courier New" panose="02070309020205020404" pitchFamily="49" charset="0"/>
                <a:ea typeface="MS PGothic" panose="020B0600070205080204" pitchFamily="34" charset="-128"/>
              </a:rPr>
              <a:t>UPPER</a:t>
            </a:r>
            <a:endParaRPr lang="en-US" altLang="zh-CN" sz="1800" b="1">
              <a:solidFill>
                <a:srgbClr val="FF0000"/>
              </a:solidFill>
              <a:latin typeface="Courier New" panose="02070309020205020404" pitchFamily="49" charset="0"/>
              <a:ea typeface="MS PGothic" panose="020B0600070205080204" pitchFamily="34" charset="-128"/>
            </a:endParaRPr>
          </a:p>
        </p:txBody>
      </p:sp>
      <p:sp>
        <p:nvSpPr>
          <p:cNvPr id="62469" name="Rectangle 5"/>
          <p:cNvSpPr>
            <a:spLocks noChangeArrowheads="1"/>
          </p:cNvSpPr>
          <p:nvPr/>
        </p:nvSpPr>
        <p:spPr bwMode="auto">
          <a:xfrm>
            <a:off x="5710238" y="4213225"/>
            <a:ext cx="1719262"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MS PGothic" panose="020B0600070205080204" pitchFamily="34" charset="-128"/>
              </a:rPr>
              <a:t>CONCAT</a:t>
            </a:r>
            <a:endParaRPr lang="en-US" altLang="zh-CN" sz="1800" b="1">
              <a:latin typeface="Courier New" panose="02070309020205020404" pitchFamily="49" charset="0"/>
              <a:ea typeface="MS PGothic" panose="020B0600070205080204" pitchFamily="34" charset="-128"/>
            </a:endParaRPr>
          </a:p>
          <a:p>
            <a:pPr>
              <a:spcBef>
                <a:spcPct val="0"/>
              </a:spcBef>
              <a:buFontTx/>
              <a:buNone/>
            </a:pPr>
            <a:r>
              <a:rPr lang="en-US" altLang="zh-CN" sz="1800" b="1">
                <a:latin typeface="Courier New" panose="02070309020205020404" pitchFamily="49" charset="0"/>
                <a:ea typeface="MS PGothic" panose="020B0600070205080204" pitchFamily="34" charset="-128"/>
              </a:rPr>
              <a:t>SUBSTR</a:t>
            </a:r>
            <a:endParaRPr lang="en-US" altLang="zh-CN" sz="1800" b="1">
              <a:latin typeface="Courier New" panose="02070309020205020404" pitchFamily="49" charset="0"/>
              <a:ea typeface="MS PGothic" panose="020B0600070205080204" pitchFamily="34" charset="-128"/>
            </a:endParaRPr>
          </a:p>
          <a:p>
            <a:pPr>
              <a:spcBef>
                <a:spcPct val="0"/>
              </a:spcBef>
              <a:buFontTx/>
              <a:buNone/>
            </a:pPr>
            <a:r>
              <a:rPr lang="en-US" altLang="zh-CN" sz="1800" b="1">
                <a:latin typeface="Courier New" panose="02070309020205020404" pitchFamily="49" charset="0"/>
                <a:ea typeface="MS PGothic" panose="020B0600070205080204" pitchFamily="34" charset="-128"/>
              </a:rPr>
              <a:t>LENGTH</a:t>
            </a:r>
            <a:endParaRPr lang="en-US" altLang="zh-CN" sz="1800" b="1">
              <a:latin typeface="Courier New" panose="02070309020205020404" pitchFamily="49" charset="0"/>
              <a:ea typeface="MS PGothic" panose="020B0600070205080204" pitchFamily="34" charset="-128"/>
            </a:endParaRPr>
          </a:p>
          <a:p>
            <a:pPr>
              <a:spcBef>
                <a:spcPct val="0"/>
              </a:spcBef>
              <a:buFontTx/>
              <a:buNone/>
            </a:pPr>
            <a:r>
              <a:rPr lang="en-US" altLang="zh-CN" sz="1800" b="1">
                <a:latin typeface="Courier New" panose="02070309020205020404" pitchFamily="49" charset="0"/>
                <a:ea typeface="MS PGothic" panose="020B0600070205080204" pitchFamily="34" charset="-128"/>
              </a:rPr>
              <a:t>INSTR</a:t>
            </a:r>
            <a:endParaRPr lang="en-US" altLang="zh-CN" sz="1800" b="1">
              <a:latin typeface="Courier New" panose="02070309020205020404" pitchFamily="49" charset="0"/>
              <a:ea typeface="MS PGothic" panose="020B0600070205080204" pitchFamily="34" charset="-128"/>
            </a:endParaRPr>
          </a:p>
          <a:p>
            <a:pPr>
              <a:spcBef>
                <a:spcPct val="0"/>
              </a:spcBef>
              <a:buFontTx/>
              <a:buNone/>
            </a:pPr>
            <a:r>
              <a:rPr lang="en-US" altLang="zh-CN" sz="1800" b="1">
                <a:latin typeface="Courier New" panose="02070309020205020404" pitchFamily="49" charset="0"/>
                <a:ea typeface="MS PGothic" panose="020B0600070205080204" pitchFamily="34" charset="-128"/>
              </a:rPr>
              <a:t>LPAD | RPAD</a:t>
            </a:r>
            <a:endParaRPr lang="en-US" altLang="zh-CN" sz="1800" b="1">
              <a:latin typeface="Courier New" panose="02070309020205020404" pitchFamily="49" charset="0"/>
              <a:ea typeface="MS PGothic" panose="020B0600070205080204" pitchFamily="34" charset="-128"/>
            </a:endParaRPr>
          </a:p>
          <a:p>
            <a:pPr>
              <a:spcBef>
                <a:spcPct val="0"/>
              </a:spcBef>
              <a:buFontTx/>
              <a:buNone/>
            </a:pPr>
            <a:r>
              <a:rPr lang="en-US" altLang="zh-CN" sz="1800" b="1">
                <a:latin typeface="Courier New" panose="02070309020205020404" pitchFamily="49" charset="0"/>
                <a:ea typeface="MS PGothic" panose="020B0600070205080204" pitchFamily="34" charset="-128"/>
              </a:rPr>
              <a:t>TRIM</a:t>
            </a:r>
            <a:endParaRPr lang="en-US" altLang="zh-CN" sz="1800" b="1">
              <a:latin typeface="Courier New" panose="02070309020205020404" pitchFamily="49" charset="0"/>
              <a:ea typeface="MS PGothic" panose="020B0600070205080204" pitchFamily="34" charset="-128"/>
            </a:endParaRPr>
          </a:p>
          <a:p>
            <a:pPr>
              <a:spcBef>
                <a:spcPct val="0"/>
              </a:spcBef>
              <a:buFontTx/>
              <a:buNone/>
            </a:pPr>
            <a:r>
              <a:rPr lang="en-US" altLang="zh-CN" sz="1800" b="1">
                <a:latin typeface="Courier New" panose="02070309020205020404" pitchFamily="49" charset="0"/>
                <a:ea typeface="MS PGothic" panose="020B0600070205080204" pitchFamily="34" charset="-128"/>
              </a:rPr>
              <a:t>REPLACE</a:t>
            </a:r>
            <a:endParaRPr lang="en-US" altLang="zh-CN" sz="1800" b="1">
              <a:latin typeface="Courier New" panose="02070309020205020404" pitchFamily="49" charset="0"/>
              <a:ea typeface="MS PGothic" panose="020B0600070205080204" pitchFamily="34" charset="-128"/>
            </a:endParaRPr>
          </a:p>
        </p:txBody>
      </p:sp>
      <p:sp>
        <p:nvSpPr>
          <p:cNvPr id="62470" name="Line 6"/>
          <p:cNvSpPr>
            <a:spLocks noChangeShapeType="1"/>
          </p:cNvSpPr>
          <p:nvPr/>
        </p:nvSpPr>
        <p:spPr bwMode="auto">
          <a:xfrm flipV="1">
            <a:off x="4572000" y="2619375"/>
            <a:ext cx="0" cy="320675"/>
          </a:xfrm>
          <a:prstGeom prst="line">
            <a:avLst/>
          </a:prstGeom>
          <a:noFill/>
          <a:ln w="50800">
            <a:solidFill>
              <a:srgbClr val="FFCC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1" name="未知"/>
          <p:cNvSpPr/>
          <p:nvPr/>
        </p:nvSpPr>
        <p:spPr bwMode="auto">
          <a:xfrm>
            <a:off x="2613025" y="2959100"/>
            <a:ext cx="3848100" cy="534988"/>
          </a:xfrm>
          <a:custGeom>
            <a:avLst/>
            <a:gdLst>
              <a:gd name="T0" fmla="*/ 0 w 2424"/>
              <a:gd name="T1" fmla="*/ 2147483647 h 337"/>
              <a:gd name="T2" fmla="*/ 0 w 2424"/>
              <a:gd name="T3" fmla="*/ 0 h 337"/>
              <a:gd name="T4" fmla="*/ 2147483647 w 2424"/>
              <a:gd name="T5" fmla="*/ 0 h 337"/>
              <a:gd name="T6" fmla="*/ 2147483647 w 2424"/>
              <a:gd name="T7" fmla="*/ 2147483647 h 337"/>
              <a:gd name="T8" fmla="*/ 2147483647 w 2424"/>
              <a:gd name="T9" fmla="*/ 2147483647 h 337"/>
              <a:gd name="T10" fmla="*/ 0 60000 65536"/>
              <a:gd name="T11" fmla="*/ 0 60000 65536"/>
              <a:gd name="T12" fmla="*/ 0 60000 65536"/>
              <a:gd name="T13" fmla="*/ 0 60000 65536"/>
              <a:gd name="T14" fmla="*/ 0 60000 65536"/>
              <a:gd name="T15" fmla="*/ 0 w 2424"/>
              <a:gd name="T16" fmla="*/ 0 h 337"/>
              <a:gd name="T17" fmla="*/ 2424 w 2424"/>
              <a:gd name="T18" fmla="*/ 337 h 337"/>
            </a:gdLst>
            <a:ahLst/>
            <a:cxnLst>
              <a:cxn ang="T10">
                <a:pos x="T0" y="T1"/>
              </a:cxn>
              <a:cxn ang="T11">
                <a:pos x="T2" y="T3"/>
              </a:cxn>
              <a:cxn ang="T12">
                <a:pos x="T4" y="T5"/>
              </a:cxn>
              <a:cxn ang="T13">
                <a:pos x="T6" y="T7"/>
              </a:cxn>
              <a:cxn ang="T14">
                <a:pos x="T8" y="T9"/>
              </a:cxn>
            </a:cxnLst>
            <a:rect l="T15" t="T16" r="T17" b="T18"/>
            <a:pathLst>
              <a:path w="2424" h="337">
                <a:moveTo>
                  <a:pt x="0" y="316"/>
                </a:moveTo>
                <a:lnTo>
                  <a:pt x="0" y="0"/>
                </a:lnTo>
                <a:lnTo>
                  <a:pt x="2423" y="0"/>
                </a:lnTo>
                <a:lnTo>
                  <a:pt x="2423" y="148"/>
                </a:lnTo>
                <a:lnTo>
                  <a:pt x="2423" y="336"/>
                </a:lnTo>
              </a:path>
            </a:pathLst>
          </a:custGeom>
          <a:noFill/>
          <a:ln w="50800" cap="rnd">
            <a:solidFill>
              <a:srgbClr val="FFCC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8" name="Rectangle 8"/>
          <p:cNvSpPr>
            <a:spLocks noChangeArrowheads="1"/>
          </p:cNvSpPr>
          <p:nvPr/>
        </p:nvSpPr>
        <p:spPr bwMode="auto">
          <a:xfrm>
            <a:off x="704850" y="3240088"/>
            <a:ext cx="3754438" cy="920750"/>
          </a:xfrm>
          <a:prstGeom prst="rect">
            <a:avLst/>
          </a:prstGeom>
          <a:gradFill rotWithShape="0">
            <a:gsLst>
              <a:gs pos="0">
                <a:srgbClr val="FF9900"/>
              </a:gs>
              <a:gs pos="100000">
                <a:srgbClr val="FF9900">
                  <a:gamma/>
                  <a:shade val="89804"/>
                  <a:invGamma/>
                </a:srgbClr>
              </a:gs>
            </a:gsLst>
            <a:lin ang="2700000" scaled="1"/>
          </a:gradFill>
          <a:ln w="12700" cmpd="sng">
            <a:solidFill>
              <a:srgbClr val="000000"/>
            </a:solidFill>
            <a:miter lim="800000"/>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ea typeface="宋体" panose="02010600030101010101" pitchFamily="2" charset="-122"/>
              </a:rPr>
              <a:t>        大小写控制函数</a:t>
            </a:r>
            <a:endParaRPr lang="zh-CN" altLang="en-US" sz="2200" b="1" dirty="0">
              <a:solidFill>
                <a:srgbClr val="FFFFCC"/>
              </a:solidFill>
              <a:effectLst>
                <a:outerShdw blurRad="38100" dist="38100" dir="2700000" algn="tl">
                  <a:srgbClr val="000000"/>
                </a:outerShdw>
              </a:effectLst>
              <a:ea typeface="宋体" panose="02010600030101010101" pitchFamily="2" charset="-122"/>
            </a:endParaRPr>
          </a:p>
        </p:txBody>
      </p:sp>
      <p:sp>
        <p:nvSpPr>
          <p:cNvPr id="15369" name="Rectangle 9"/>
          <p:cNvSpPr>
            <a:spLocks noChangeArrowheads="1"/>
          </p:cNvSpPr>
          <p:nvPr/>
        </p:nvSpPr>
        <p:spPr bwMode="auto">
          <a:xfrm>
            <a:off x="4654550" y="3225800"/>
            <a:ext cx="3719513" cy="950913"/>
          </a:xfrm>
          <a:prstGeom prst="rect">
            <a:avLst/>
          </a:prstGeom>
          <a:gradFill rotWithShape="0">
            <a:gsLst>
              <a:gs pos="0">
                <a:srgbClr val="FF9900"/>
              </a:gs>
              <a:gs pos="100000">
                <a:srgbClr val="FF9900">
                  <a:gamma/>
                  <a:shade val="89804"/>
                  <a:invGamma/>
                </a:srgbClr>
              </a:gs>
            </a:gsLst>
            <a:lin ang="2700000" scaled="1"/>
          </a:gradFill>
          <a:ln w="12700" cmpd="sng">
            <a:solidFill>
              <a:srgbClr val="000000"/>
            </a:solidFill>
            <a:miter lim="800000"/>
          </a:ln>
          <a:effectLst/>
        </p:spPr>
        <p:txBody>
          <a:bodyPr wrap="none" lIns="92075" tIns="46038" rIns="92075" bIns="46038" anchor="ctr"/>
          <a:lstStyle/>
          <a:p>
            <a:pPr>
              <a:defRPr/>
            </a:pPr>
            <a:r>
              <a:rPr lang="zh-CN" altLang="en-US" sz="2200" b="1" dirty="0">
                <a:solidFill>
                  <a:srgbClr val="FFFFCC"/>
                </a:solidFill>
                <a:effectLst>
                  <a:outerShdw blurRad="38100" dist="38100" dir="2700000" algn="tl">
                    <a:srgbClr val="000000"/>
                  </a:outerShdw>
                </a:effectLst>
                <a:ea typeface="宋体" panose="02010600030101010101" pitchFamily="2" charset="-122"/>
              </a:rPr>
              <a:t>          字符控制函数</a:t>
            </a:r>
            <a:endParaRPr lang="zh-CN" altLang="en-US" sz="2200" b="1" dirty="0">
              <a:solidFill>
                <a:srgbClr val="FFFFCC"/>
              </a:solidFill>
              <a:effectLst>
                <a:outerShdw blurRad="38100" dist="38100" dir="2700000" algn="tl">
                  <a:srgbClr val="000000"/>
                </a:outerShdw>
              </a:effectLst>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862013" y="2659063"/>
            <a:ext cx="3744912" cy="434975"/>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95000"/>
              </a:lnSpc>
              <a:spcBef>
                <a:spcPct val="35000"/>
              </a:spcBef>
              <a:buFontTx/>
              <a:buNone/>
            </a:pPr>
            <a:r>
              <a:rPr lang="zh-CN" altLang="en-US" sz="2200" b="1">
                <a:latin typeface="Arial" panose="020B0604020202020204" pitchFamily="34" charset="0"/>
                <a:ea typeface="宋体" panose="02010600030101010101" pitchFamily="2" charset="-122"/>
              </a:rPr>
              <a:t>函数</a:t>
            </a:r>
            <a:endParaRPr lang="zh-CN" altLang="en-US" sz="2200" b="1">
              <a:latin typeface="Arial" panose="020B0604020202020204" pitchFamily="34" charset="0"/>
              <a:ea typeface="宋体" panose="02010600030101010101" pitchFamily="2" charset="-122"/>
            </a:endParaRPr>
          </a:p>
        </p:txBody>
      </p:sp>
      <p:sp>
        <p:nvSpPr>
          <p:cNvPr id="63491" name="Rectangle 3"/>
          <p:cNvSpPr>
            <a:spLocks noChangeArrowheads="1"/>
          </p:cNvSpPr>
          <p:nvPr/>
        </p:nvSpPr>
        <p:spPr bwMode="auto">
          <a:xfrm>
            <a:off x="4632325" y="2659063"/>
            <a:ext cx="3540125" cy="434975"/>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95000"/>
              </a:lnSpc>
              <a:spcBef>
                <a:spcPct val="35000"/>
              </a:spcBef>
              <a:buFontTx/>
              <a:buNone/>
            </a:pPr>
            <a:r>
              <a:rPr lang="zh-CN" altLang="en-US" sz="2200" b="1">
                <a:latin typeface="Arial" panose="020B0604020202020204" pitchFamily="34" charset="0"/>
                <a:ea typeface="宋体" panose="02010600030101010101" pitchFamily="2" charset="-122"/>
              </a:rPr>
              <a:t>结果</a:t>
            </a:r>
            <a:endParaRPr lang="zh-CN" altLang="en-US" sz="2200" b="1">
              <a:latin typeface="Arial" panose="020B0604020202020204" pitchFamily="34" charset="0"/>
              <a:ea typeface="宋体" panose="02010600030101010101" pitchFamily="2" charset="-122"/>
            </a:endParaRPr>
          </a:p>
        </p:txBody>
      </p:sp>
      <p:sp>
        <p:nvSpPr>
          <p:cNvPr id="63492" name="Arc 4"/>
          <p:cNvSpPr/>
          <p:nvPr/>
        </p:nvSpPr>
        <p:spPr bwMode="auto">
          <a:xfrm>
            <a:off x="5397500" y="2636838"/>
            <a:ext cx="211138"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493" name="Rectangle 5"/>
          <p:cNvSpPr>
            <a:spLocks noGrp="1" noChangeArrowheads="1"/>
          </p:cNvSpPr>
          <p:nvPr>
            <p:ph type="title"/>
          </p:nvPr>
        </p:nvSpPr>
        <p:spPr>
          <a:xfrm>
            <a:off x="661988" y="1125538"/>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大小写控制函数</a:t>
            </a:r>
            <a:endParaRPr lang="ja-JP" altLang="en-US" b="1" smtClean="0">
              <a:latin typeface="宋体" panose="02010600030101010101" pitchFamily="2" charset="-122"/>
              <a:ea typeface="宋体" panose="02010600030101010101" pitchFamily="2" charset="-122"/>
            </a:endParaRPr>
          </a:p>
        </p:txBody>
      </p:sp>
      <p:sp>
        <p:nvSpPr>
          <p:cNvPr id="63494" name="Rectangle 6"/>
          <p:cNvSpPr>
            <a:spLocks noGrp="1" noChangeArrowheads="1"/>
          </p:cNvSpPr>
          <p:nvPr>
            <p:ph type="body" idx="1"/>
          </p:nvPr>
        </p:nvSpPr>
        <p:spPr>
          <a:xfrm>
            <a:off x="755650" y="1905000"/>
            <a:ext cx="7696200" cy="508000"/>
          </a:xfrm>
          <a:noFill/>
        </p:spPr>
        <p:txBody>
          <a:bodyPr lIns="92075" tIns="46038" rIns="92075" bIns="46038">
            <a:spAutoFit/>
          </a:bodyPr>
          <a:lstStyle/>
          <a:p>
            <a:pPr>
              <a:buFont typeface="Wingdings" panose="05000000000000000000" pitchFamily="2" charset="2"/>
              <a:buNone/>
            </a:pPr>
            <a:r>
              <a:rPr lang="zh-CN" altLang="en-US" sz="2700" smtClean="0">
                <a:latin typeface="宋体" panose="02010600030101010101" pitchFamily="2" charset="-122"/>
                <a:ea typeface="宋体" panose="02010600030101010101" pitchFamily="2" charset="-122"/>
              </a:rPr>
              <a:t>这类函数改变字符的大小写。</a:t>
            </a:r>
            <a:endParaRPr lang="ja-JP" altLang="en-US" sz="2700" smtClean="0">
              <a:latin typeface="宋体" panose="02010600030101010101" pitchFamily="2" charset="-122"/>
              <a:ea typeface="宋体" panose="02010600030101010101" pitchFamily="2" charset="-122"/>
            </a:endParaRPr>
          </a:p>
        </p:txBody>
      </p:sp>
      <p:sp>
        <p:nvSpPr>
          <p:cNvPr id="63495" name="Rectangle 7"/>
          <p:cNvSpPr>
            <a:spLocks noChangeArrowheads="1"/>
          </p:cNvSpPr>
          <p:nvPr/>
        </p:nvSpPr>
        <p:spPr bwMode="auto">
          <a:xfrm>
            <a:off x="862013" y="3148013"/>
            <a:ext cx="3822700" cy="854075"/>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95000"/>
              </a:lnSpc>
              <a:spcBef>
                <a:spcPct val="35000"/>
              </a:spcBef>
              <a:buFontTx/>
              <a:buNone/>
            </a:pPr>
            <a:r>
              <a:rPr lang="en-US" altLang="zh-CN" sz="2200" b="1" dirty="0">
                <a:solidFill>
                  <a:srgbClr val="FF0000"/>
                </a:solidFill>
                <a:latin typeface="Courier New" panose="02070309020205020404" pitchFamily="49" charset="0"/>
                <a:ea typeface="MS PGothic" panose="020B0600070205080204" pitchFamily="34" charset="-128"/>
              </a:rPr>
              <a:t>LOWER</a:t>
            </a:r>
            <a:r>
              <a:rPr lang="en-US" altLang="zh-CN" sz="2200" b="1" dirty="0">
                <a:latin typeface="Courier New" panose="02070309020205020404" pitchFamily="49" charset="0"/>
                <a:ea typeface="MS PGothic" panose="020B0600070205080204" pitchFamily="34" charset="-128"/>
              </a:rPr>
              <a:t>('SQL Course')</a:t>
            </a:r>
            <a:endParaRPr lang="en-US" altLang="zh-CN" sz="2200" b="1" dirty="0">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dirty="0">
                <a:solidFill>
                  <a:srgbClr val="FF0000"/>
                </a:solidFill>
                <a:latin typeface="Courier New" panose="02070309020205020404" pitchFamily="49" charset="0"/>
                <a:ea typeface="MS PGothic" panose="020B0600070205080204" pitchFamily="34" charset="-128"/>
              </a:rPr>
              <a:t>UPPER</a:t>
            </a:r>
            <a:r>
              <a:rPr lang="en-US" altLang="zh-CN" sz="2200" b="1" dirty="0">
                <a:latin typeface="Courier New" panose="02070309020205020404" pitchFamily="49" charset="0"/>
                <a:ea typeface="MS PGothic" panose="020B0600070205080204" pitchFamily="34" charset="-128"/>
              </a:rPr>
              <a:t>('SQL Course')</a:t>
            </a:r>
            <a:endParaRPr lang="en-US" altLang="zh-CN" sz="2200" b="1" dirty="0">
              <a:latin typeface="Courier New" panose="02070309020205020404" pitchFamily="49" charset="0"/>
              <a:ea typeface="MS PGothic" panose="020B0600070205080204" pitchFamily="34" charset="-128"/>
            </a:endParaRPr>
          </a:p>
        </p:txBody>
      </p:sp>
      <p:sp>
        <p:nvSpPr>
          <p:cNvPr id="63496" name="Rectangle 8"/>
          <p:cNvSpPr>
            <a:spLocks noChangeArrowheads="1"/>
          </p:cNvSpPr>
          <p:nvPr/>
        </p:nvSpPr>
        <p:spPr bwMode="auto">
          <a:xfrm>
            <a:off x="4619625" y="3148013"/>
            <a:ext cx="3540125" cy="858837"/>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95000"/>
              </a:lnSpc>
              <a:spcBef>
                <a:spcPct val="35000"/>
              </a:spcBef>
              <a:buFontTx/>
              <a:buNone/>
            </a:pPr>
            <a:r>
              <a:rPr lang="en-US" altLang="zh-CN" sz="2200" b="1">
                <a:latin typeface="Courier New" panose="02070309020205020404" pitchFamily="49" charset="0"/>
                <a:ea typeface="MS PGothic" panose="020B0600070205080204" pitchFamily="34" charset="-128"/>
              </a:rPr>
              <a:t>sql course</a:t>
            </a:r>
            <a:endParaRPr lang="en-US" altLang="zh-CN" sz="2200" b="1">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a:latin typeface="Courier New" panose="02070309020205020404" pitchFamily="49" charset="0"/>
                <a:ea typeface="MS PGothic" panose="020B0600070205080204" pitchFamily="34" charset="-128"/>
              </a:rPr>
              <a:t>SQL COURSE</a:t>
            </a:r>
            <a:endParaRPr lang="en-US" altLang="zh-CN" sz="2200" b="1">
              <a:latin typeface="Courier New" panose="02070309020205020404" pitchFamily="49" charset="0"/>
              <a:ea typeface="MS PGothic" panose="020B0600070205080204" pitchFamily="34" charset="-128"/>
            </a:endParaRPr>
          </a:p>
        </p:txBody>
      </p:sp>
    </p:spTree>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771525" y="2720975"/>
            <a:ext cx="5175250" cy="3495675"/>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95000"/>
              </a:lnSpc>
              <a:spcBef>
                <a:spcPct val="35000"/>
              </a:spcBef>
              <a:buFontTx/>
              <a:buNone/>
            </a:pPr>
            <a:r>
              <a:rPr lang="en-US" altLang="zh-CN" sz="2200" b="1" dirty="0">
                <a:latin typeface="Courier New" panose="02070309020205020404" pitchFamily="49" charset="0"/>
                <a:ea typeface="MS PGothic" panose="020B0600070205080204" pitchFamily="34" charset="-128"/>
              </a:rPr>
              <a:t>CONCAT('Hello', 'World')</a:t>
            </a:r>
            <a:endParaRPr lang="en-US" altLang="zh-CN" sz="2200" b="1" dirty="0">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dirty="0">
                <a:latin typeface="Courier New" panose="02070309020205020404" pitchFamily="49" charset="0"/>
                <a:ea typeface="MS PGothic" panose="020B0600070205080204" pitchFamily="34" charset="-128"/>
              </a:rPr>
              <a:t>SUBSTR('HelloWorld',1,5)</a:t>
            </a:r>
            <a:endParaRPr lang="en-US" altLang="zh-CN" sz="2200" b="1" dirty="0">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dirty="0">
                <a:latin typeface="Courier New" panose="02070309020205020404" pitchFamily="49" charset="0"/>
                <a:ea typeface="MS PGothic" panose="020B0600070205080204" pitchFamily="34" charset="-128"/>
              </a:rPr>
              <a:t>LENGTH('HelloWorld')</a:t>
            </a:r>
            <a:endParaRPr lang="en-US" altLang="zh-CN" sz="2200" b="1" dirty="0">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dirty="0">
                <a:latin typeface="Courier New" panose="02070309020205020404" pitchFamily="49" charset="0"/>
                <a:ea typeface="MS PGothic" panose="020B0600070205080204" pitchFamily="34" charset="-128"/>
              </a:rPr>
              <a:t>INSTR('HelloWorld', 'W')</a:t>
            </a:r>
            <a:endParaRPr lang="en-US" altLang="zh-CN" sz="2200" b="1" dirty="0">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dirty="0">
                <a:latin typeface="Courier New" panose="02070309020205020404" pitchFamily="49" charset="0"/>
                <a:ea typeface="MS PGothic" panose="020B0600070205080204" pitchFamily="34" charset="-128"/>
              </a:rPr>
              <a:t>LPAD(salary,10,'*')</a:t>
            </a:r>
            <a:endParaRPr lang="en-US" altLang="zh-CN" sz="2200" b="1" dirty="0">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dirty="0">
                <a:latin typeface="Courier New" panose="02070309020205020404" pitchFamily="49" charset="0"/>
                <a:ea typeface="MS PGothic" panose="020B0600070205080204" pitchFamily="34" charset="-128"/>
              </a:rPr>
              <a:t>RPAD(salary, 10, '*')</a:t>
            </a:r>
            <a:endParaRPr lang="en-US" altLang="zh-CN" sz="2200" b="1" dirty="0">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dirty="0">
                <a:latin typeface="Courier New" panose="02070309020205020404" pitchFamily="49" charset="0"/>
                <a:ea typeface="MS PGothic" panose="020B0600070205080204" pitchFamily="34" charset="-128"/>
              </a:rPr>
              <a:t>TRIM('H' </a:t>
            </a:r>
            <a:r>
              <a:rPr lang="en-US" altLang="zh-CN" sz="2200" b="1" dirty="0">
                <a:solidFill>
                  <a:srgbClr val="FF0000"/>
                </a:solidFill>
                <a:latin typeface="Courier New" panose="02070309020205020404" pitchFamily="49" charset="0"/>
                <a:ea typeface="MS PGothic" panose="020B0600070205080204" pitchFamily="34" charset="-128"/>
              </a:rPr>
              <a:t>FROM</a:t>
            </a:r>
            <a:r>
              <a:rPr lang="en-US" altLang="zh-CN" sz="2200" b="1" dirty="0">
                <a:latin typeface="Courier New" panose="02070309020205020404" pitchFamily="49" charset="0"/>
                <a:ea typeface="MS PGothic" panose="020B0600070205080204" pitchFamily="34" charset="-128"/>
              </a:rPr>
              <a:t> 'HelloWorld')</a:t>
            </a:r>
            <a:endParaRPr lang="en-US" altLang="zh-CN" sz="2200" b="1" dirty="0">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dirty="0">
                <a:latin typeface="Courier New" panose="02070309020205020404" pitchFamily="49" charset="0"/>
                <a:ea typeface="MS PGothic" panose="020B0600070205080204" pitchFamily="34" charset="-128"/>
              </a:rPr>
              <a:t>REPLACE('abcd','b','m')</a:t>
            </a:r>
            <a:endParaRPr lang="en-US" altLang="zh-CN" sz="2200" b="1" dirty="0">
              <a:latin typeface="Courier New" panose="02070309020205020404" pitchFamily="49" charset="0"/>
              <a:ea typeface="MS PGothic" panose="020B0600070205080204" pitchFamily="34" charset="-128"/>
            </a:endParaRPr>
          </a:p>
        </p:txBody>
      </p:sp>
      <p:sp>
        <p:nvSpPr>
          <p:cNvPr id="64515" name="Rectangle 3"/>
          <p:cNvSpPr>
            <a:spLocks noChangeArrowheads="1"/>
          </p:cNvSpPr>
          <p:nvPr/>
        </p:nvSpPr>
        <p:spPr bwMode="auto">
          <a:xfrm>
            <a:off x="5915025" y="2720975"/>
            <a:ext cx="2185988" cy="3495675"/>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95000"/>
              </a:lnSpc>
              <a:spcBef>
                <a:spcPct val="35000"/>
              </a:spcBef>
              <a:buFontTx/>
              <a:buNone/>
            </a:pPr>
            <a:r>
              <a:rPr lang="en-US" altLang="zh-CN" sz="2200" b="1">
                <a:latin typeface="Courier New" panose="02070309020205020404" pitchFamily="49" charset="0"/>
                <a:ea typeface="MS PGothic" panose="020B0600070205080204" pitchFamily="34" charset="-128"/>
              </a:rPr>
              <a:t>HelloWorld</a:t>
            </a:r>
            <a:endParaRPr lang="en-US" altLang="zh-CN" sz="2200" b="1">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a:latin typeface="Courier New" panose="02070309020205020404" pitchFamily="49" charset="0"/>
                <a:ea typeface="MS PGothic" panose="020B0600070205080204" pitchFamily="34" charset="-128"/>
              </a:rPr>
              <a:t>Hello</a:t>
            </a:r>
            <a:endParaRPr lang="en-US" altLang="zh-CN" sz="2200" b="1">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a:latin typeface="Courier New" panose="02070309020205020404" pitchFamily="49" charset="0"/>
                <a:ea typeface="MS PGothic" panose="020B0600070205080204" pitchFamily="34" charset="-128"/>
              </a:rPr>
              <a:t>10</a:t>
            </a:r>
            <a:endParaRPr lang="en-US" altLang="zh-CN" sz="2200" b="1">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a:latin typeface="Courier New" panose="02070309020205020404" pitchFamily="49" charset="0"/>
                <a:ea typeface="MS PGothic" panose="020B0600070205080204" pitchFamily="34" charset="-128"/>
              </a:rPr>
              <a:t>6</a:t>
            </a:r>
            <a:endParaRPr lang="en-US" altLang="zh-CN" sz="2200" b="1">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a:latin typeface="Courier New" panose="02070309020205020404" pitchFamily="49" charset="0"/>
                <a:ea typeface="MS PGothic" panose="020B0600070205080204" pitchFamily="34" charset="-128"/>
              </a:rPr>
              <a:t>*****24000</a:t>
            </a:r>
            <a:endParaRPr lang="en-US" altLang="zh-CN" sz="2200" b="1">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a:latin typeface="Courier New" panose="02070309020205020404" pitchFamily="49" charset="0"/>
                <a:ea typeface="MS PGothic" panose="020B0600070205080204" pitchFamily="34" charset="-128"/>
              </a:rPr>
              <a:t>24000*****</a:t>
            </a:r>
            <a:endParaRPr lang="en-US" altLang="zh-CN" sz="2200" b="1">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a:latin typeface="Courier New" panose="02070309020205020404" pitchFamily="49" charset="0"/>
                <a:ea typeface="MS PGothic" panose="020B0600070205080204" pitchFamily="34" charset="-128"/>
              </a:rPr>
              <a:t>elloWorld</a:t>
            </a:r>
            <a:endParaRPr lang="en-US" altLang="zh-CN" sz="2200" b="1">
              <a:latin typeface="Courier New" panose="02070309020205020404" pitchFamily="49" charset="0"/>
              <a:ea typeface="MS PGothic" panose="020B0600070205080204" pitchFamily="34" charset="-128"/>
            </a:endParaRPr>
          </a:p>
          <a:p>
            <a:pPr>
              <a:lnSpc>
                <a:spcPct val="95000"/>
              </a:lnSpc>
              <a:spcBef>
                <a:spcPct val="35000"/>
              </a:spcBef>
              <a:buFontTx/>
              <a:buNone/>
            </a:pPr>
            <a:r>
              <a:rPr lang="en-US" altLang="zh-CN" sz="2200" b="1">
                <a:latin typeface="Courier New" panose="02070309020205020404" pitchFamily="49" charset="0"/>
                <a:ea typeface="MS PGothic" panose="020B0600070205080204" pitchFamily="34" charset="-128"/>
              </a:rPr>
              <a:t>amcd</a:t>
            </a:r>
            <a:endParaRPr lang="en-US" altLang="zh-CN" sz="2200" b="1">
              <a:latin typeface="Courier New" panose="02070309020205020404" pitchFamily="49" charset="0"/>
              <a:ea typeface="MS PGothic" panose="020B0600070205080204" pitchFamily="34" charset="-128"/>
            </a:endParaRPr>
          </a:p>
        </p:txBody>
      </p:sp>
      <p:sp>
        <p:nvSpPr>
          <p:cNvPr id="64516" name="Rectangle 4"/>
          <p:cNvSpPr>
            <a:spLocks noChangeArrowheads="1"/>
          </p:cNvSpPr>
          <p:nvPr/>
        </p:nvSpPr>
        <p:spPr bwMode="auto">
          <a:xfrm>
            <a:off x="771525" y="2265363"/>
            <a:ext cx="5399088" cy="434975"/>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95000"/>
              </a:lnSpc>
              <a:spcBef>
                <a:spcPct val="35000"/>
              </a:spcBef>
              <a:buFontTx/>
              <a:buNone/>
            </a:pPr>
            <a:r>
              <a:rPr lang="zh-CN" altLang="en-US" sz="2200" b="1">
                <a:latin typeface="Arial" panose="020B0604020202020204" pitchFamily="34" charset="0"/>
                <a:ea typeface="宋体" panose="02010600030101010101" pitchFamily="2" charset="-122"/>
              </a:rPr>
              <a:t>函数</a:t>
            </a:r>
            <a:endParaRPr lang="zh-CN" altLang="en-US" sz="2200" b="1">
              <a:latin typeface="Arial" panose="020B0604020202020204" pitchFamily="34" charset="0"/>
              <a:ea typeface="宋体" panose="02010600030101010101" pitchFamily="2" charset="-122"/>
            </a:endParaRPr>
          </a:p>
        </p:txBody>
      </p:sp>
      <p:sp>
        <p:nvSpPr>
          <p:cNvPr id="64517" name="Rectangle 5"/>
          <p:cNvSpPr>
            <a:spLocks noChangeArrowheads="1"/>
          </p:cNvSpPr>
          <p:nvPr/>
        </p:nvSpPr>
        <p:spPr bwMode="auto">
          <a:xfrm>
            <a:off x="5915025" y="2265363"/>
            <a:ext cx="2184400" cy="434975"/>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95000"/>
              </a:lnSpc>
              <a:spcBef>
                <a:spcPct val="35000"/>
              </a:spcBef>
              <a:buFontTx/>
              <a:buNone/>
            </a:pPr>
            <a:r>
              <a:rPr lang="zh-CN" altLang="en-US" sz="2200" b="1">
                <a:latin typeface="Arial" panose="020B0604020202020204" pitchFamily="34" charset="0"/>
                <a:ea typeface="宋体" panose="02010600030101010101" pitchFamily="2" charset="-122"/>
              </a:rPr>
              <a:t>结果</a:t>
            </a:r>
            <a:endParaRPr lang="zh-CN" altLang="en-US" sz="2200" b="1">
              <a:latin typeface="Arial" panose="020B0604020202020204" pitchFamily="34" charset="0"/>
              <a:ea typeface="宋体" panose="02010600030101010101" pitchFamily="2" charset="-122"/>
            </a:endParaRPr>
          </a:p>
        </p:txBody>
      </p:sp>
      <p:sp>
        <p:nvSpPr>
          <p:cNvPr id="64518" name="Arc 6"/>
          <p:cNvSpPr/>
          <p:nvPr/>
        </p:nvSpPr>
        <p:spPr bwMode="auto">
          <a:xfrm>
            <a:off x="5429250" y="2243138"/>
            <a:ext cx="211138"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519" name="Rectangle 7"/>
          <p:cNvSpPr>
            <a:spLocks noGrp="1" noChangeArrowheads="1"/>
          </p:cNvSpPr>
          <p:nvPr>
            <p:ph type="title"/>
          </p:nvPr>
        </p:nvSpPr>
        <p:spPr>
          <a:xfrm>
            <a:off x="771525" y="835025"/>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字符控制函数</a:t>
            </a:r>
            <a:endParaRPr lang="ja-JP" altLang="en-US" b="1" smtClean="0">
              <a:latin typeface="宋体" panose="02010600030101010101" pitchFamily="2" charset="-122"/>
              <a:ea typeface="宋体" panose="02010600030101010101" pitchFamily="2" charset="-122"/>
            </a:endParaRPr>
          </a:p>
        </p:txBody>
      </p:sp>
      <p:sp>
        <p:nvSpPr>
          <p:cNvPr id="64520" name="Rectangle 8"/>
          <p:cNvSpPr>
            <a:spLocks noGrp="1" noChangeArrowheads="1"/>
          </p:cNvSpPr>
          <p:nvPr>
            <p:ph type="body" idx="1"/>
          </p:nvPr>
        </p:nvSpPr>
        <p:spPr>
          <a:xfrm>
            <a:off x="771525" y="1555750"/>
            <a:ext cx="7696200" cy="508000"/>
          </a:xfrm>
          <a:noFill/>
        </p:spPr>
        <p:txBody>
          <a:bodyPr lIns="92075" tIns="46038" rIns="92075" bIns="46038">
            <a:spAutoFit/>
          </a:bodyPr>
          <a:lstStyle/>
          <a:p>
            <a:pPr>
              <a:buFont typeface="Wingdings" panose="05000000000000000000" pitchFamily="2" charset="2"/>
              <a:buNone/>
            </a:pPr>
            <a:r>
              <a:rPr lang="zh-CN" altLang="en-US" sz="2700" smtClean="0">
                <a:latin typeface="宋体" panose="02010600030101010101" pitchFamily="2" charset="-122"/>
                <a:ea typeface="宋体" panose="02010600030101010101" pitchFamily="2" charset="-122"/>
              </a:rPr>
              <a:t>这类函数控制字符</a:t>
            </a:r>
            <a:r>
              <a:rPr lang="ja-JP" altLang="en-US" sz="2700" smtClean="0">
                <a:latin typeface="宋体" panose="02010600030101010101" pitchFamily="2" charset="-122"/>
                <a:ea typeface="宋体" panose="02010600030101010101" pitchFamily="2" charset="-122"/>
              </a:rPr>
              <a:t>:</a:t>
            </a:r>
            <a:endParaRPr lang="ja-JP" altLang="en-US" sz="2700" smtClean="0">
              <a:latin typeface="宋体" panose="02010600030101010101" pitchFamily="2" charset="-122"/>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92150" y="1174750"/>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数字函数</a:t>
            </a:r>
            <a:endParaRPr lang="ja-JP" altLang="en-US" b="1" smtClean="0">
              <a:latin typeface="宋体" panose="02010600030101010101" pitchFamily="2" charset="-122"/>
              <a:ea typeface="宋体" panose="02010600030101010101" pitchFamily="2" charset="-122"/>
            </a:endParaRPr>
          </a:p>
        </p:txBody>
      </p:sp>
      <p:sp>
        <p:nvSpPr>
          <p:cNvPr id="65539" name="Rectangle 3"/>
          <p:cNvSpPr>
            <a:spLocks noGrp="1" noChangeArrowheads="1"/>
          </p:cNvSpPr>
          <p:nvPr>
            <p:ph type="body" idx="1"/>
          </p:nvPr>
        </p:nvSpPr>
        <p:spPr>
          <a:xfrm>
            <a:off x="827088" y="1893888"/>
            <a:ext cx="8016875" cy="3405187"/>
          </a:xfrm>
          <a:noFill/>
        </p:spPr>
        <p:txBody>
          <a:bodyPr lIns="92075" tIns="46038" rIns="92075" bIns="46038">
            <a:spAutoFit/>
          </a:bodyPr>
          <a:lstStyle/>
          <a:p>
            <a:r>
              <a:rPr lang="en-US" altLang="zh-CN" b="1" smtClean="0">
                <a:ea typeface="宋体" panose="02010600030101010101" pitchFamily="2" charset="-122"/>
              </a:rPr>
              <a:t>ROUND: </a:t>
            </a:r>
            <a:r>
              <a:rPr lang="zh-CN" altLang="en-US" b="1" smtClean="0">
                <a:ea typeface="宋体" panose="02010600030101010101" pitchFamily="2" charset="-122"/>
              </a:rPr>
              <a:t>四舍五入</a:t>
            </a:r>
            <a:endParaRPr lang="ja-JP" altLang="en-US" b="1" smtClean="0">
              <a:ea typeface="宋体" panose="02010600030101010101" pitchFamily="2" charset="-122"/>
            </a:endParaRPr>
          </a:p>
          <a:p>
            <a:pPr lvl="2">
              <a:buFontTx/>
              <a:buNone/>
            </a:pPr>
            <a:r>
              <a:rPr lang="en-US" altLang="zh-CN" sz="2000" b="1" smtClean="0">
                <a:solidFill>
                  <a:srgbClr val="FF3300"/>
                </a:solidFill>
                <a:ea typeface="宋体" panose="02010600030101010101" pitchFamily="2" charset="-122"/>
              </a:rPr>
              <a:t>ROUND(45.926, 2)			45.93</a:t>
            </a:r>
            <a:endParaRPr lang="en-US" altLang="zh-CN" sz="2000" b="1" smtClean="0">
              <a:solidFill>
                <a:srgbClr val="FF3300"/>
              </a:solidFill>
              <a:ea typeface="宋体" panose="02010600030101010101" pitchFamily="2" charset="-122"/>
            </a:endParaRPr>
          </a:p>
          <a:p>
            <a:pPr lvl="2">
              <a:buFontTx/>
              <a:buNone/>
            </a:pPr>
            <a:endParaRPr lang="en-US" altLang="zh-CN" sz="2000" b="1" smtClean="0">
              <a:ea typeface="宋体" panose="02010600030101010101" pitchFamily="2" charset="-122"/>
            </a:endParaRPr>
          </a:p>
          <a:p>
            <a:r>
              <a:rPr lang="en-US" altLang="zh-CN" b="1" smtClean="0">
                <a:ea typeface="宋体" panose="02010600030101010101" pitchFamily="2" charset="-122"/>
              </a:rPr>
              <a:t>TRUNCATE: </a:t>
            </a:r>
            <a:r>
              <a:rPr lang="zh-CN" altLang="en-US" b="1" smtClean="0">
                <a:ea typeface="宋体" panose="02010600030101010101" pitchFamily="2" charset="-122"/>
              </a:rPr>
              <a:t>截断</a:t>
            </a:r>
            <a:endParaRPr lang="ja-JP" altLang="en-US" b="1" smtClean="0">
              <a:ea typeface="宋体" panose="02010600030101010101" pitchFamily="2" charset="-122"/>
            </a:endParaRPr>
          </a:p>
          <a:p>
            <a:pPr lvl="2">
              <a:buFontTx/>
              <a:buNone/>
            </a:pPr>
            <a:r>
              <a:rPr lang="en-US" altLang="zh-CN" sz="2000" b="1" smtClean="0">
                <a:solidFill>
                  <a:srgbClr val="FF3300"/>
                </a:solidFill>
                <a:ea typeface="宋体" panose="02010600030101010101" pitchFamily="2" charset="-122"/>
              </a:rPr>
              <a:t>TRUNCATE(45.926)      			45</a:t>
            </a:r>
            <a:endParaRPr lang="en-US" altLang="zh-CN" sz="2000" b="1" smtClean="0">
              <a:solidFill>
                <a:srgbClr val="FF3300"/>
              </a:solidFill>
              <a:ea typeface="宋体" panose="02010600030101010101" pitchFamily="2" charset="-122"/>
            </a:endParaRPr>
          </a:p>
          <a:p>
            <a:pPr lvl="2">
              <a:buFontTx/>
              <a:buNone/>
            </a:pPr>
            <a:endParaRPr lang="en-US" altLang="zh-CN" sz="2000" b="1" smtClean="0">
              <a:solidFill>
                <a:srgbClr val="FF3300"/>
              </a:solidFill>
              <a:ea typeface="宋体" panose="02010600030101010101" pitchFamily="2" charset="-122"/>
            </a:endParaRPr>
          </a:p>
          <a:p>
            <a:r>
              <a:rPr lang="en-US" altLang="zh-CN" b="1" smtClean="0">
                <a:ea typeface="宋体" panose="02010600030101010101" pitchFamily="2" charset="-122"/>
              </a:rPr>
              <a:t>MOD: </a:t>
            </a:r>
            <a:r>
              <a:rPr lang="zh-CN" altLang="en-US" b="1" smtClean="0">
                <a:ea typeface="宋体" panose="02010600030101010101" pitchFamily="2" charset="-122"/>
              </a:rPr>
              <a:t>求余</a:t>
            </a:r>
            <a:endParaRPr lang="ja-JP" altLang="en-US" b="1" smtClean="0">
              <a:ea typeface="宋体" panose="02010600030101010101" pitchFamily="2" charset="-122"/>
            </a:endParaRPr>
          </a:p>
          <a:p>
            <a:pPr lvl="2">
              <a:buFontTx/>
              <a:buNone/>
            </a:pPr>
            <a:r>
              <a:rPr lang="en-US" altLang="zh-CN" sz="2000" b="1" smtClean="0">
                <a:solidFill>
                  <a:srgbClr val="FF3300"/>
                </a:solidFill>
                <a:ea typeface="宋体" panose="02010600030101010101" pitchFamily="2" charset="-122"/>
              </a:rPr>
              <a:t>MOD(1600, 300)		                 	100</a:t>
            </a:r>
            <a:endParaRPr lang="en-US" altLang="zh-CN" sz="2000" b="1" smtClean="0">
              <a:solidFill>
                <a:srgbClr val="FF3300"/>
              </a:solidFill>
              <a:ea typeface="宋体" panose="02010600030101010101" pitchFamily="2" charset="-122"/>
            </a:endParaRPr>
          </a:p>
        </p:txBody>
      </p:sp>
      <p:sp>
        <p:nvSpPr>
          <p:cNvPr id="65540" name="Arc 4"/>
          <p:cNvSpPr/>
          <p:nvPr/>
        </p:nvSpPr>
        <p:spPr bwMode="auto">
          <a:xfrm>
            <a:off x="5632450" y="3289300"/>
            <a:ext cx="211138"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541" name="Line 5"/>
          <p:cNvSpPr>
            <a:spLocks noChangeShapeType="1"/>
          </p:cNvSpPr>
          <p:nvPr/>
        </p:nvSpPr>
        <p:spPr bwMode="auto">
          <a:xfrm>
            <a:off x="4657725" y="2563813"/>
            <a:ext cx="1185863" cy="0"/>
          </a:xfrm>
          <a:prstGeom prst="line">
            <a:avLst/>
          </a:prstGeom>
          <a:noFill/>
          <a:ln w="50800">
            <a:solidFill>
              <a:srgbClr val="FFCC00"/>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5542" name="Line 6"/>
          <p:cNvSpPr>
            <a:spLocks noChangeShapeType="1"/>
          </p:cNvSpPr>
          <p:nvPr/>
        </p:nvSpPr>
        <p:spPr bwMode="auto">
          <a:xfrm>
            <a:off x="4611688" y="3860800"/>
            <a:ext cx="1185862" cy="0"/>
          </a:xfrm>
          <a:prstGeom prst="line">
            <a:avLst/>
          </a:prstGeom>
          <a:noFill/>
          <a:ln w="50800">
            <a:solidFill>
              <a:srgbClr val="FFCC00"/>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5543" name="Line 7"/>
          <p:cNvSpPr>
            <a:spLocks noChangeShapeType="1"/>
          </p:cNvSpPr>
          <p:nvPr/>
        </p:nvSpPr>
        <p:spPr bwMode="auto">
          <a:xfrm>
            <a:off x="4611688" y="5086350"/>
            <a:ext cx="1185862" cy="0"/>
          </a:xfrm>
          <a:prstGeom prst="line">
            <a:avLst/>
          </a:prstGeom>
          <a:noFill/>
          <a:ln w="50800">
            <a:solidFill>
              <a:srgbClr val="FFCC00"/>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92150" y="1125538"/>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日期函数</a:t>
            </a:r>
            <a:endParaRPr lang="ja-JP" altLang="en-US" b="1" smtClean="0">
              <a:latin typeface="宋体" panose="02010600030101010101" pitchFamily="2" charset="-122"/>
              <a:ea typeface="宋体" panose="02010600030101010101" pitchFamily="2" charset="-122"/>
            </a:endParaRPr>
          </a:p>
        </p:txBody>
      </p:sp>
      <p:sp>
        <p:nvSpPr>
          <p:cNvPr id="66563" name="Rectangle 3"/>
          <p:cNvSpPr>
            <a:spLocks noGrp="1" noChangeArrowheads="1"/>
          </p:cNvSpPr>
          <p:nvPr>
            <p:ph type="body" idx="1"/>
          </p:nvPr>
        </p:nvSpPr>
        <p:spPr>
          <a:xfrm>
            <a:off x="766763" y="1893888"/>
            <a:ext cx="7696200" cy="2005012"/>
          </a:xfrm>
          <a:noFill/>
        </p:spPr>
        <p:txBody>
          <a:bodyPr lIns="92075" tIns="46038" rIns="92075" bIns="46038">
            <a:spAutoFit/>
          </a:bodyPr>
          <a:lstStyle/>
          <a:p>
            <a:pPr>
              <a:buFont typeface="Wingdings" panose="05000000000000000000" pitchFamily="2" charset="2"/>
              <a:buNone/>
            </a:pPr>
            <a:r>
              <a:rPr lang="zh-CN" altLang="en-US" sz="2700" smtClean="0">
                <a:latin typeface="宋体" panose="02010600030101010101" pitchFamily="2" charset="-122"/>
                <a:ea typeface="宋体" panose="02010600030101010101" pitchFamily="2" charset="-122"/>
              </a:rPr>
              <a:t>函数</a:t>
            </a:r>
            <a:r>
              <a:rPr lang="en-US" altLang="zh-CN" sz="2700" smtClean="0">
                <a:latin typeface="宋体" panose="02010600030101010101" pitchFamily="2" charset="-122"/>
                <a:ea typeface="宋体" panose="02010600030101010101" pitchFamily="2" charset="-122"/>
              </a:rPr>
              <a:t>NOW() </a:t>
            </a:r>
            <a:r>
              <a:rPr lang="zh-CN" altLang="en-US" sz="2700" smtClean="0">
                <a:latin typeface="宋体" panose="02010600030101010101" pitchFamily="2" charset="-122"/>
                <a:ea typeface="宋体" panose="02010600030101010101" pitchFamily="2" charset="-122"/>
              </a:rPr>
              <a:t>返回</a:t>
            </a:r>
            <a:r>
              <a:rPr lang="ja-JP" altLang="en-US" sz="2700" smtClean="0">
                <a:latin typeface="宋体" panose="02010600030101010101" pitchFamily="2" charset="-122"/>
                <a:ea typeface="宋体" panose="02010600030101010101" pitchFamily="2" charset="-122"/>
              </a:rPr>
              <a:t>:</a:t>
            </a:r>
            <a:endParaRPr lang="en-US" altLang="ja-JP" sz="2700" smtClean="0">
              <a:latin typeface="宋体" panose="02010600030101010101" pitchFamily="2" charset="-122"/>
              <a:ea typeface="宋体" panose="02010600030101010101" pitchFamily="2" charset="-122"/>
            </a:endParaRPr>
          </a:p>
          <a:p>
            <a:pPr>
              <a:buFont typeface="Wingdings" panose="05000000000000000000" pitchFamily="2" charset="2"/>
              <a:buNone/>
            </a:pPr>
            <a:endParaRPr lang="ja-JP" altLang="en-US" sz="2700" smtClean="0">
              <a:latin typeface="宋体" panose="02010600030101010101" pitchFamily="2" charset="-122"/>
              <a:ea typeface="宋体" panose="02010600030101010101" pitchFamily="2" charset="-122"/>
            </a:endParaRPr>
          </a:p>
          <a:p>
            <a:r>
              <a:rPr lang="zh-CN" altLang="en-US" sz="2700" smtClean="0">
                <a:latin typeface="宋体" panose="02010600030101010101" pitchFamily="2" charset="-122"/>
                <a:ea typeface="宋体" panose="02010600030101010101" pitchFamily="2" charset="-122"/>
              </a:rPr>
              <a:t>日期</a:t>
            </a:r>
            <a:endParaRPr lang="ja-JP" altLang="en-US" sz="2700" smtClean="0">
              <a:latin typeface="宋体" panose="02010600030101010101" pitchFamily="2" charset="-122"/>
              <a:ea typeface="宋体" panose="02010600030101010101" pitchFamily="2" charset="-122"/>
            </a:endParaRPr>
          </a:p>
          <a:p>
            <a:r>
              <a:rPr lang="zh-CN" altLang="en-US" sz="2700" smtClean="0">
                <a:latin typeface="宋体" panose="02010600030101010101" pitchFamily="2" charset="-122"/>
                <a:ea typeface="宋体" panose="02010600030101010101" pitchFamily="2" charset="-122"/>
              </a:rPr>
              <a:t>时间</a:t>
            </a:r>
            <a:endParaRPr lang="ja-JP" altLang="en-US" sz="2700" smtClean="0">
              <a:latin typeface="宋体" panose="02010600030101010101" pitchFamily="2" charset="-122"/>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92150" y="1125538"/>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通用函数</a:t>
            </a:r>
            <a:endParaRPr lang="ja-JP" altLang="en-US" b="1" smtClean="0">
              <a:latin typeface="宋体" panose="02010600030101010101" pitchFamily="2" charset="-122"/>
              <a:ea typeface="宋体" panose="02010600030101010101" pitchFamily="2" charset="-122"/>
            </a:endParaRPr>
          </a:p>
        </p:txBody>
      </p:sp>
      <p:sp>
        <p:nvSpPr>
          <p:cNvPr id="5" name="Rectangle 4"/>
          <p:cNvSpPr>
            <a:spLocks noChangeArrowheads="1"/>
          </p:cNvSpPr>
          <p:nvPr/>
        </p:nvSpPr>
        <p:spPr bwMode="auto">
          <a:xfrm>
            <a:off x="777875" y="2520950"/>
            <a:ext cx="7267575" cy="158908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p>
            <a:pPr>
              <a:lnSpc>
                <a:spcPct val="105000"/>
              </a:lnSpc>
              <a:tabLst>
                <a:tab pos="1200150" algn="l"/>
              </a:tabLst>
              <a:defRPr/>
            </a:pPr>
            <a:r>
              <a:rPr lang="en-US" altLang="zh-CN" sz="2000" b="1">
                <a:latin typeface="+mn-lt"/>
                <a:ea typeface="MS PGothic" panose="020B0600070205080204" pitchFamily="34" charset="-128"/>
              </a:rPr>
              <a:t>SELECT employee_id,12 * salary * (1 + </a:t>
            </a:r>
            <a:r>
              <a:rPr lang="en-US" altLang="zh-CN" sz="2000" b="1">
                <a:solidFill>
                  <a:srgbClr val="FF0000"/>
                </a:solidFill>
                <a:latin typeface="+mn-lt"/>
                <a:ea typeface="MS PGothic" panose="020B0600070205080204" pitchFamily="34" charset="-128"/>
              </a:rPr>
              <a:t>IFNULL</a:t>
            </a:r>
            <a:r>
              <a:rPr lang="en-US" altLang="zh-CN" sz="2000" b="1">
                <a:latin typeface="+mn-lt"/>
                <a:ea typeface="MS PGothic" panose="020B0600070205080204" pitchFamily="34" charset="-128"/>
              </a:rPr>
              <a:t>(commission_pct,0))</a:t>
            </a:r>
            <a:endParaRPr lang="en-US" altLang="zh-CN" sz="2000" b="1">
              <a:latin typeface="+mn-lt"/>
              <a:ea typeface="MS PGothic" panose="020B0600070205080204" pitchFamily="34" charset="-128"/>
            </a:endParaRPr>
          </a:p>
          <a:p>
            <a:pPr>
              <a:lnSpc>
                <a:spcPct val="105000"/>
              </a:lnSpc>
              <a:tabLst>
                <a:tab pos="1200150" algn="l"/>
              </a:tabLst>
              <a:defRPr/>
            </a:pPr>
            <a:r>
              <a:rPr lang="en-US" altLang="zh-CN" sz="2000" b="1">
                <a:latin typeface="+mn-lt"/>
                <a:ea typeface="MS PGothic" panose="020B0600070205080204" pitchFamily="34" charset="-128"/>
              </a:rPr>
              <a:t>FROM employees;</a:t>
            </a:r>
            <a:endParaRPr lang="en-US" altLang="zh-CN" sz="2000" b="1" dirty="0">
              <a:latin typeface="+mn-lt"/>
              <a:ea typeface="MS PGothic" panose="020B0600070205080204" pitchFamily="34" charset="-128"/>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61988" y="1136650"/>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条件表达式</a:t>
            </a:r>
            <a:endParaRPr lang="ja-JP" altLang="en-US" b="1" smtClean="0">
              <a:latin typeface="宋体" panose="02010600030101010101" pitchFamily="2" charset="-122"/>
              <a:ea typeface="宋体" panose="02010600030101010101" pitchFamily="2" charset="-122"/>
            </a:endParaRPr>
          </a:p>
        </p:txBody>
      </p:sp>
      <p:sp>
        <p:nvSpPr>
          <p:cNvPr id="68611" name="Rectangle 3"/>
          <p:cNvSpPr>
            <a:spLocks noGrp="1" noChangeArrowheads="1"/>
          </p:cNvSpPr>
          <p:nvPr>
            <p:ph type="body" idx="1"/>
          </p:nvPr>
        </p:nvSpPr>
        <p:spPr>
          <a:xfrm>
            <a:off x="800100" y="1893888"/>
            <a:ext cx="8093075" cy="1693862"/>
          </a:xfrm>
          <a:noFill/>
        </p:spPr>
        <p:txBody>
          <a:bodyPr lIns="92075" tIns="46038" rIns="92075" bIns="46038">
            <a:spAutoFit/>
          </a:bodyPr>
          <a:lstStyle/>
          <a:p>
            <a:r>
              <a:rPr lang="zh-CN" altLang="en-US" sz="3200" smtClean="0">
                <a:ea typeface="宋体" panose="02010600030101010101" pitchFamily="2" charset="-122"/>
              </a:rPr>
              <a:t>在</a:t>
            </a:r>
            <a:r>
              <a:rPr lang="ja-JP" altLang="en-US" sz="3200" smtClean="0">
                <a:ea typeface="宋体" panose="02010600030101010101" pitchFamily="2" charset="-122"/>
              </a:rPr>
              <a:t> </a:t>
            </a:r>
            <a:r>
              <a:rPr lang="en-US" altLang="zh-CN" sz="3200" smtClean="0">
                <a:ea typeface="宋体" panose="02010600030101010101" pitchFamily="2" charset="-122"/>
              </a:rPr>
              <a:t>SQL</a:t>
            </a:r>
            <a:r>
              <a:rPr lang="ja-JP" altLang="en-US" sz="3200" smtClean="0">
                <a:ea typeface="宋体" panose="02010600030101010101" pitchFamily="2" charset="-122"/>
              </a:rPr>
              <a:t> </a:t>
            </a:r>
            <a:r>
              <a:rPr lang="zh-CN" altLang="en-US" sz="3200" smtClean="0">
                <a:ea typeface="宋体" panose="02010600030101010101" pitchFamily="2" charset="-122"/>
              </a:rPr>
              <a:t>语句中使用</a:t>
            </a:r>
            <a:r>
              <a:rPr lang="en-US" altLang="zh-CN" sz="3200" smtClean="0">
                <a:ea typeface="宋体" panose="02010600030101010101" pitchFamily="2" charset="-122"/>
              </a:rPr>
              <a:t>IF-THEN-ELSE </a:t>
            </a:r>
            <a:r>
              <a:rPr lang="zh-CN" altLang="en-US" sz="3200" smtClean="0">
                <a:ea typeface="宋体" panose="02010600030101010101" pitchFamily="2" charset="-122"/>
              </a:rPr>
              <a:t>逻辑</a:t>
            </a:r>
            <a:endParaRPr lang="ja-JP" altLang="en-US" sz="3200" smtClean="0">
              <a:ea typeface="宋体" panose="02010600030101010101" pitchFamily="2" charset="-122"/>
            </a:endParaRPr>
          </a:p>
          <a:p>
            <a:r>
              <a:rPr lang="zh-CN" altLang="en-US" sz="3200" smtClean="0">
                <a:ea typeface="宋体" panose="02010600030101010101" pitchFamily="2" charset="-122"/>
              </a:rPr>
              <a:t>使用方法</a:t>
            </a:r>
            <a:r>
              <a:rPr lang="ja-JP" altLang="en-US" sz="3200" smtClean="0">
                <a:ea typeface="宋体" panose="02010600030101010101" pitchFamily="2" charset="-122"/>
              </a:rPr>
              <a:t>:</a:t>
            </a:r>
            <a:endParaRPr lang="ja-JP" altLang="en-US" sz="3200" smtClean="0">
              <a:ea typeface="宋体" panose="02010600030101010101" pitchFamily="2" charset="-122"/>
            </a:endParaRPr>
          </a:p>
          <a:p>
            <a:pPr lvl="1"/>
            <a:r>
              <a:rPr lang="en-US" altLang="zh-CN" sz="2800" smtClean="0">
                <a:ea typeface="宋体" panose="02010600030101010101" pitchFamily="2" charset="-122"/>
              </a:rPr>
              <a:t>CASE </a:t>
            </a:r>
            <a:r>
              <a:rPr lang="zh-CN" altLang="en-US" sz="2800" smtClean="0">
                <a:ea typeface="宋体" panose="02010600030101010101" pitchFamily="2" charset="-122"/>
              </a:rPr>
              <a:t>表达式</a:t>
            </a:r>
            <a:endParaRPr lang="en-US" altLang="zh-CN" sz="28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188" y="1196975"/>
            <a:ext cx="7696200" cy="1439863"/>
          </a:xfrm>
        </p:spPr>
        <p:txBody>
          <a:bodyPr lIns="92075" tIns="46038" rIns="92075" bIns="46038" anchor="t"/>
          <a:lstStyle/>
          <a:p>
            <a:pPr>
              <a:defRPr/>
            </a:pPr>
            <a:r>
              <a:rPr lang="en-US" altLang="zh-CN" b="1" dirty="0" smtClean="0">
                <a:latin typeface="+mn-lt"/>
                <a:ea typeface="宋体" panose="02010600030101010101" pitchFamily="2" charset="-122"/>
              </a:rPr>
              <a:t>CASE </a:t>
            </a:r>
            <a:r>
              <a:rPr lang="zh-CN" altLang="en-US" b="1" dirty="0" smtClean="0">
                <a:latin typeface="+mn-lt"/>
                <a:ea typeface="宋体" panose="02010600030101010101" pitchFamily="2" charset="-122"/>
              </a:rPr>
              <a:t>表达式</a:t>
            </a:r>
            <a:endParaRPr lang="ja-JP" altLang="en-US" b="1" dirty="0" smtClean="0">
              <a:latin typeface="+mn-lt"/>
              <a:ea typeface="宋体" panose="02010600030101010101" pitchFamily="2" charset="-122"/>
            </a:endParaRPr>
          </a:p>
        </p:txBody>
      </p:sp>
      <p:sp>
        <p:nvSpPr>
          <p:cNvPr id="69635" name="Rectangle 3"/>
          <p:cNvSpPr>
            <a:spLocks noGrp="1" noChangeArrowheads="1"/>
          </p:cNvSpPr>
          <p:nvPr>
            <p:ph type="body" idx="1"/>
          </p:nvPr>
        </p:nvSpPr>
        <p:spPr>
          <a:xfrm>
            <a:off x="633413" y="1960563"/>
            <a:ext cx="7696200" cy="379412"/>
          </a:xfrm>
          <a:noFill/>
        </p:spPr>
        <p:txBody>
          <a:bodyPr lIns="92075" tIns="46038" rIns="92075" bIns="46038">
            <a:spAutoFit/>
          </a:bodyPr>
          <a:lstStyle/>
          <a:p>
            <a:pPr>
              <a:lnSpc>
                <a:spcPct val="65000"/>
              </a:lnSpc>
              <a:buFont typeface="Wingdings" panose="05000000000000000000" pitchFamily="2" charset="2"/>
              <a:buNone/>
            </a:pPr>
            <a:r>
              <a:rPr lang="zh-CN" altLang="en-US" sz="2700" smtClean="0">
                <a:ea typeface="宋体" panose="02010600030101010101" pitchFamily="2" charset="-122"/>
              </a:rPr>
              <a:t>在需要使用</a:t>
            </a:r>
            <a:r>
              <a:rPr lang="ja-JP" altLang="en-US" sz="2700" smtClean="0">
                <a:ea typeface="宋体" panose="02010600030101010101" pitchFamily="2" charset="-122"/>
              </a:rPr>
              <a:t> </a:t>
            </a:r>
            <a:r>
              <a:rPr lang="en-US" altLang="zh-CN" sz="2700" smtClean="0">
                <a:ea typeface="宋体" panose="02010600030101010101" pitchFamily="2" charset="-122"/>
              </a:rPr>
              <a:t>IF-THEN-ELSE </a:t>
            </a:r>
            <a:r>
              <a:rPr lang="zh-CN" altLang="en-US" sz="2700" smtClean="0">
                <a:ea typeface="宋体" panose="02010600030101010101" pitchFamily="2" charset="-122"/>
              </a:rPr>
              <a:t>逻辑时</a:t>
            </a:r>
            <a:r>
              <a:rPr lang="ja-JP" altLang="en-US" sz="2700" smtClean="0">
                <a:ea typeface="宋体" panose="02010600030101010101" pitchFamily="2" charset="-122"/>
              </a:rPr>
              <a:t>:</a:t>
            </a:r>
            <a:endParaRPr lang="ja-JP" altLang="en-US" sz="2700" smtClean="0">
              <a:ea typeface="宋体" panose="02010600030101010101" pitchFamily="2" charset="-122"/>
            </a:endParaRPr>
          </a:p>
        </p:txBody>
      </p:sp>
      <p:sp>
        <p:nvSpPr>
          <p:cNvPr id="44036" name="Rectangle 4"/>
          <p:cNvSpPr>
            <a:spLocks noChangeArrowheads="1"/>
          </p:cNvSpPr>
          <p:nvPr/>
        </p:nvSpPr>
        <p:spPr bwMode="auto">
          <a:xfrm>
            <a:off x="777875" y="2520950"/>
            <a:ext cx="7267575" cy="158908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p>
            <a:pPr>
              <a:lnSpc>
                <a:spcPct val="105000"/>
              </a:lnSpc>
              <a:tabLst>
                <a:tab pos="1200150" algn="l"/>
              </a:tabLst>
              <a:defRPr/>
            </a:pPr>
            <a:r>
              <a:rPr lang="en-US" altLang="zh-CN" b="1" dirty="0">
                <a:solidFill>
                  <a:srgbClr val="FF0000"/>
                </a:solidFill>
                <a:latin typeface="+mn-lt"/>
                <a:ea typeface="MS PGothic" panose="020B0600070205080204" pitchFamily="34" charset="-128"/>
              </a:rPr>
              <a:t>CASE</a:t>
            </a:r>
            <a:r>
              <a:rPr lang="en-US" altLang="zh-CN" b="1" dirty="0">
                <a:latin typeface="+mn-lt"/>
                <a:ea typeface="MS PGothic" panose="020B0600070205080204" pitchFamily="34" charset="-128"/>
              </a:rPr>
              <a:t> </a:t>
            </a:r>
            <a:r>
              <a:rPr lang="en-US" altLang="zh-CN" b="1" i="1" dirty="0" err="1">
                <a:latin typeface="+mn-lt"/>
                <a:ea typeface="MS PGothic" panose="020B0600070205080204" pitchFamily="34" charset="-128"/>
              </a:rPr>
              <a:t>expr</a:t>
            </a:r>
            <a:r>
              <a:rPr lang="en-US" altLang="zh-CN" b="1" dirty="0">
                <a:latin typeface="+mn-lt"/>
                <a:ea typeface="MS PGothic" panose="020B0600070205080204" pitchFamily="34" charset="-128"/>
              </a:rPr>
              <a:t> </a:t>
            </a:r>
            <a:r>
              <a:rPr lang="en-US" altLang="zh-CN" b="1" dirty="0">
                <a:solidFill>
                  <a:srgbClr val="FF0000"/>
                </a:solidFill>
                <a:latin typeface="+mn-lt"/>
                <a:ea typeface="MS PGothic" panose="020B0600070205080204" pitchFamily="34" charset="-128"/>
              </a:rPr>
              <a:t>WHEN</a:t>
            </a:r>
            <a:r>
              <a:rPr lang="en-US" altLang="zh-CN" b="1" dirty="0">
                <a:latin typeface="+mn-lt"/>
                <a:ea typeface="MS PGothic" panose="020B0600070205080204" pitchFamily="34" charset="-128"/>
              </a:rPr>
              <a:t> </a:t>
            </a:r>
            <a:r>
              <a:rPr lang="en-US" altLang="zh-CN" b="1" i="1" dirty="0">
                <a:latin typeface="+mn-lt"/>
                <a:ea typeface="MS PGothic" panose="020B0600070205080204" pitchFamily="34" charset="-128"/>
              </a:rPr>
              <a:t>comparison_expr1</a:t>
            </a:r>
            <a:r>
              <a:rPr lang="en-US" altLang="zh-CN" b="1" dirty="0">
                <a:latin typeface="+mn-lt"/>
                <a:ea typeface="MS PGothic" panose="020B0600070205080204" pitchFamily="34" charset="-128"/>
              </a:rPr>
              <a:t> </a:t>
            </a:r>
            <a:r>
              <a:rPr lang="en-US" altLang="zh-CN" b="1" dirty="0">
                <a:solidFill>
                  <a:srgbClr val="FF0000"/>
                </a:solidFill>
                <a:latin typeface="+mn-lt"/>
                <a:ea typeface="MS PGothic" panose="020B0600070205080204" pitchFamily="34" charset="-128"/>
              </a:rPr>
              <a:t>THEN</a:t>
            </a:r>
            <a:r>
              <a:rPr lang="en-US" altLang="zh-CN" b="1" dirty="0">
                <a:latin typeface="+mn-lt"/>
                <a:ea typeface="MS PGothic" panose="020B0600070205080204" pitchFamily="34" charset="-128"/>
              </a:rPr>
              <a:t> </a:t>
            </a:r>
            <a:r>
              <a:rPr lang="en-US" altLang="zh-CN" b="1" i="1" dirty="0">
                <a:latin typeface="+mn-lt"/>
                <a:ea typeface="MS PGothic" panose="020B0600070205080204" pitchFamily="34" charset="-128"/>
              </a:rPr>
              <a:t>return_expr1</a:t>
            </a:r>
            <a:endParaRPr lang="en-US" altLang="zh-CN" b="1" i="1" dirty="0">
              <a:latin typeface="+mn-lt"/>
              <a:ea typeface="MS PGothic" panose="020B0600070205080204" pitchFamily="34" charset="-128"/>
            </a:endParaRPr>
          </a:p>
          <a:p>
            <a:pPr>
              <a:lnSpc>
                <a:spcPct val="105000"/>
              </a:lnSpc>
              <a:tabLst>
                <a:tab pos="1200150" algn="l"/>
              </a:tabLst>
              <a:defRPr/>
            </a:pPr>
            <a:r>
              <a:rPr lang="en-US" altLang="zh-CN" b="1" i="1" dirty="0">
                <a:latin typeface="+mn-lt"/>
                <a:ea typeface="MS PGothic" panose="020B0600070205080204" pitchFamily="34" charset="-128"/>
              </a:rPr>
              <a:t>         </a:t>
            </a:r>
            <a:r>
              <a:rPr lang="en-US" altLang="zh-CN" b="1" dirty="0">
                <a:latin typeface="+mn-lt"/>
                <a:ea typeface="MS PGothic" panose="020B0600070205080204" pitchFamily="34" charset="-128"/>
              </a:rPr>
              <a:t>[</a:t>
            </a:r>
            <a:r>
              <a:rPr lang="en-US" altLang="zh-CN" b="1" dirty="0">
                <a:solidFill>
                  <a:srgbClr val="FF0000"/>
                </a:solidFill>
                <a:latin typeface="+mn-lt"/>
                <a:ea typeface="MS PGothic" panose="020B0600070205080204" pitchFamily="34" charset="-128"/>
              </a:rPr>
              <a:t>WHEN</a:t>
            </a:r>
            <a:r>
              <a:rPr lang="en-US" altLang="zh-CN" b="1" i="1" dirty="0">
                <a:latin typeface="+mn-lt"/>
                <a:ea typeface="MS PGothic" panose="020B0600070205080204" pitchFamily="34" charset="-128"/>
              </a:rPr>
              <a:t> comparison_expr2 </a:t>
            </a:r>
            <a:r>
              <a:rPr lang="en-US" altLang="zh-CN" b="1" dirty="0">
                <a:solidFill>
                  <a:srgbClr val="FF0000"/>
                </a:solidFill>
                <a:latin typeface="+mn-lt"/>
                <a:ea typeface="MS PGothic" panose="020B0600070205080204" pitchFamily="34" charset="-128"/>
              </a:rPr>
              <a:t>THEN</a:t>
            </a:r>
            <a:r>
              <a:rPr lang="en-US" altLang="zh-CN" b="1" i="1" dirty="0">
                <a:latin typeface="+mn-lt"/>
                <a:ea typeface="MS PGothic" panose="020B0600070205080204" pitchFamily="34" charset="-128"/>
              </a:rPr>
              <a:t> return_expr2</a:t>
            </a:r>
            <a:endParaRPr lang="en-US" altLang="zh-CN" b="1" i="1" dirty="0">
              <a:latin typeface="+mn-lt"/>
              <a:ea typeface="MS PGothic" panose="020B0600070205080204" pitchFamily="34" charset="-128"/>
            </a:endParaRPr>
          </a:p>
          <a:p>
            <a:pPr>
              <a:lnSpc>
                <a:spcPct val="105000"/>
              </a:lnSpc>
              <a:tabLst>
                <a:tab pos="1200150" algn="l"/>
              </a:tabLst>
              <a:defRPr/>
            </a:pPr>
            <a:r>
              <a:rPr lang="en-US" altLang="zh-CN" b="1" dirty="0">
                <a:latin typeface="+mn-lt"/>
                <a:ea typeface="MS PGothic" panose="020B0600070205080204" pitchFamily="34" charset="-128"/>
              </a:rPr>
              <a:t>          </a:t>
            </a:r>
            <a:r>
              <a:rPr lang="en-US" altLang="zh-CN" b="1" dirty="0">
                <a:solidFill>
                  <a:srgbClr val="FF0000"/>
                </a:solidFill>
                <a:latin typeface="+mn-lt"/>
                <a:ea typeface="MS PGothic" panose="020B0600070205080204" pitchFamily="34" charset="-128"/>
              </a:rPr>
              <a:t>WHEN</a:t>
            </a:r>
            <a:r>
              <a:rPr lang="en-US" altLang="zh-CN" b="1" i="1" dirty="0">
                <a:latin typeface="+mn-lt"/>
                <a:ea typeface="MS PGothic" panose="020B0600070205080204" pitchFamily="34" charset="-128"/>
              </a:rPr>
              <a:t> </a:t>
            </a:r>
            <a:r>
              <a:rPr lang="en-US" altLang="zh-CN" b="1" i="1" dirty="0" err="1">
                <a:latin typeface="+mn-lt"/>
                <a:ea typeface="MS PGothic" panose="020B0600070205080204" pitchFamily="34" charset="-128"/>
              </a:rPr>
              <a:t>comparison_exprn</a:t>
            </a:r>
            <a:r>
              <a:rPr lang="en-US" altLang="zh-CN" b="1" i="1" dirty="0">
                <a:latin typeface="+mn-lt"/>
                <a:ea typeface="MS PGothic" panose="020B0600070205080204" pitchFamily="34" charset="-128"/>
              </a:rPr>
              <a:t> </a:t>
            </a:r>
            <a:r>
              <a:rPr lang="en-US" altLang="zh-CN" b="1" dirty="0">
                <a:solidFill>
                  <a:srgbClr val="FF0000"/>
                </a:solidFill>
                <a:latin typeface="+mn-lt"/>
                <a:ea typeface="MS PGothic" panose="020B0600070205080204" pitchFamily="34" charset="-128"/>
              </a:rPr>
              <a:t>THEN</a:t>
            </a:r>
            <a:r>
              <a:rPr lang="en-US" altLang="zh-CN" b="1" i="1" dirty="0">
                <a:latin typeface="+mn-lt"/>
                <a:ea typeface="MS PGothic" panose="020B0600070205080204" pitchFamily="34" charset="-128"/>
              </a:rPr>
              <a:t> </a:t>
            </a:r>
            <a:r>
              <a:rPr lang="en-US" altLang="zh-CN" b="1" i="1" dirty="0" err="1">
                <a:latin typeface="+mn-lt"/>
                <a:ea typeface="MS PGothic" panose="020B0600070205080204" pitchFamily="34" charset="-128"/>
              </a:rPr>
              <a:t>return_exprn</a:t>
            </a:r>
            <a:endParaRPr lang="en-US" altLang="zh-CN" b="1" i="1" dirty="0">
              <a:latin typeface="+mn-lt"/>
              <a:ea typeface="MS PGothic" panose="020B0600070205080204" pitchFamily="34" charset="-128"/>
            </a:endParaRPr>
          </a:p>
          <a:p>
            <a:pPr>
              <a:lnSpc>
                <a:spcPct val="105000"/>
              </a:lnSpc>
              <a:tabLst>
                <a:tab pos="1200150" algn="l"/>
              </a:tabLst>
              <a:defRPr/>
            </a:pPr>
            <a:r>
              <a:rPr lang="en-US" altLang="zh-CN" b="1" dirty="0">
                <a:latin typeface="+mn-lt"/>
                <a:ea typeface="MS PGothic" panose="020B0600070205080204" pitchFamily="34" charset="-128"/>
              </a:rPr>
              <a:t>          </a:t>
            </a:r>
            <a:r>
              <a:rPr lang="en-US" altLang="zh-CN" b="1" dirty="0">
                <a:solidFill>
                  <a:srgbClr val="FF0000"/>
                </a:solidFill>
                <a:latin typeface="+mn-lt"/>
                <a:ea typeface="MS PGothic" panose="020B0600070205080204" pitchFamily="34" charset="-128"/>
              </a:rPr>
              <a:t>ELSE</a:t>
            </a:r>
            <a:r>
              <a:rPr lang="en-US" altLang="zh-CN" b="1" dirty="0">
                <a:latin typeface="+mn-lt"/>
                <a:ea typeface="MS PGothic" panose="020B0600070205080204" pitchFamily="34" charset="-128"/>
              </a:rPr>
              <a:t> </a:t>
            </a:r>
            <a:r>
              <a:rPr lang="en-US" altLang="zh-CN" b="1" i="1" dirty="0" err="1">
                <a:latin typeface="+mn-lt"/>
                <a:ea typeface="MS PGothic" panose="020B0600070205080204" pitchFamily="34" charset="-128"/>
              </a:rPr>
              <a:t>else_expr</a:t>
            </a:r>
            <a:r>
              <a:rPr lang="en-US" altLang="zh-CN" b="1" dirty="0">
                <a:latin typeface="+mn-lt"/>
                <a:ea typeface="MS PGothic" panose="020B0600070205080204" pitchFamily="34" charset="-128"/>
              </a:rPr>
              <a:t>]</a:t>
            </a:r>
            <a:endParaRPr lang="en-US" altLang="zh-CN" b="1" dirty="0">
              <a:latin typeface="+mn-lt"/>
              <a:ea typeface="MS PGothic" panose="020B0600070205080204" pitchFamily="34" charset="-128"/>
            </a:endParaRPr>
          </a:p>
          <a:p>
            <a:pPr>
              <a:lnSpc>
                <a:spcPct val="105000"/>
              </a:lnSpc>
              <a:tabLst>
                <a:tab pos="1200150" algn="l"/>
              </a:tabLst>
              <a:defRPr/>
            </a:pPr>
            <a:r>
              <a:rPr lang="en-US" altLang="zh-CN" b="1" dirty="0">
                <a:solidFill>
                  <a:srgbClr val="FF0000"/>
                </a:solidFill>
                <a:latin typeface="+mn-lt"/>
                <a:ea typeface="MS PGothic" panose="020B0600070205080204" pitchFamily="34" charset="-128"/>
              </a:rPr>
              <a:t>END</a:t>
            </a:r>
            <a:endParaRPr lang="en-US" altLang="zh-CN" b="1" dirty="0">
              <a:solidFill>
                <a:srgbClr val="FF0000"/>
              </a:solidFill>
              <a:latin typeface="+mn-lt"/>
              <a:ea typeface="MS PGothic" panose="020B0600070205080204" pitchFamily="34" charset="-128"/>
            </a:endParaRPr>
          </a:p>
        </p:txBody>
      </p:sp>
      <p:sp>
        <p:nvSpPr>
          <p:cNvPr id="69637" name="TextBox 1"/>
          <p:cNvSpPr txBox="1">
            <a:spLocks noChangeArrowheads="1"/>
          </p:cNvSpPr>
          <p:nvPr/>
        </p:nvSpPr>
        <p:spPr bwMode="auto">
          <a:xfrm>
            <a:off x="969963" y="4933315"/>
            <a:ext cx="70754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ea typeface="宋体" panose="02010600030101010101" pitchFamily="2" charset="-122"/>
              </a:rPr>
              <a:t>练习：查询部门号为 </a:t>
            </a:r>
            <a:r>
              <a:rPr lang="en-US" altLang="zh-CN" sz="1800">
                <a:latin typeface="Arial" panose="020B0604020202020204" pitchFamily="34" charset="0"/>
                <a:ea typeface="宋体" panose="02010600030101010101" pitchFamily="2" charset="-122"/>
              </a:rPr>
              <a:t>10, 20, 30 </a:t>
            </a:r>
            <a:r>
              <a:rPr lang="zh-CN" altLang="en-US" sz="1800">
                <a:latin typeface="Arial" panose="020B0604020202020204" pitchFamily="34" charset="0"/>
                <a:ea typeface="宋体" panose="02010600030101010101" pitchFamily="2" charset="-122"/>
              </a:rPr>
              <a:t>的员工信息</a:t>
            </a:r>
            <a:r>
              <a:rPr lang="en-US" altLang="zh-CN" sz="1800">
                <a:latin typeface="Arial" panose="020B0604020202020204" pitchFamily="34" charset="0"/>
                <a:ea typeface="宋体" panose="02010600030101010101" pitchFamily="2" charset="-122"/>
              </a:rPr>
              <a:t>, </a:t>
            </a:r>
            <a:r>
              <a:rPr lang="zh-CN" altLang="en-US" sz="1800">
                <a:latin typeface="Arial" panose="020B0604020202020204" pitchFamily="34" charset="0"/>
                <a:ea typeface="宋体" panose="02010600030101010101" pitchFamily="2" charset="-122"/>
              </a:rPr>
              <a:t>若部门号为 </a:t>
            </a:r>
            <a:r>
              <a:rPr lang="en-US" altLang="zh-CN" sz="1800">
                <a:latin typeface="Arial" panose="020B0604020202020204" pitchFamily="34" charset="0"/>
                <a:ea typeface="宋体" panose="02010600030101010101" pitchFamily="2" charset="-122"/>
              </a:rPr>
              <a:t>10, </a:t>
            </a:r>
            <a:r>
              <a:rPr lang="zh-CN" altLang="en-US" sz="1800">
                <a:latin typeface="Arial" panose="020B0604020202020204" pitchFamily="34" charset="0"/>
                <a:ea typeface="宋体" panose="02010600030101010101" pitchFamily="2" charset="-122"/>
              </a:rPr>
              <a:t>则打印其工资的 </a:t>
            </a:r>
            <a:r>
              <a:rPr lang="en-US" altLang="zh-CN" sz="1800">
                <a:latin typeface="Arial" panose="020B0604020202020204" pitchFamily="34" charset="0"/>
                <a:ea typeface="宋体" panose="02010600030101010101" pitchFamily="2" charset="-122"/>
              </a:rPr>
              <a:t>1.1 </a:t>
            </a:r>
            <a:r>
              <a:rPr lang="zh-CN" altLang="en-US" sz="1800">
                <a:latin typeface="Arial" panose="020B0604020202020204" pitchFamily="34" charset="0"/>
                <a:ea typeface="宋体" panose="02010600030101010101" pitchFamily="2" charset="-122"/>
              </a:rPr>
              <a:t>倍</a:t>
            </a:r>
            <a:r>
              <a:rPr lang="en-US" altLang="zh-CN" sz="1800">
                <a:latin typeface="Arial" panose="020B0604020202020204" pitchFamily="34" charset="0"/>
                <a:ea typeface="宋体" panose="02010600030101010101" pitchFamily="2" charset="-122"/>
              </a:rPr>
              <a:t>, 20 </a:t>
            </a:r>
            <a:r>
              <a:rPr lang="zh-CN" altLang="en-US" sz="1800">
                <a:latin typeface="Arial" panose="020B0604020202020204" pitchFamily="34" charset="0"/>
                <a:ea typeface="宋体" panose="02010600030101010101" pitchFamily="2" charset="-122"/>
              </a:rPr>
              <a:t>号部门</a:t>
            </a:r>
            <a:r>
              <a:rPr lang="en-US" altLang="zh-CN" sz="1800">
                <a:latin typeface="Arial" panose="020B0604020202020204" pitchFamily="34" charset="0"/>
                <a:ea typeface="宋体" panose="02010600030101010101" pitchFamily="2" charset="-122"/>
              </a:rPr>
              <a:t>, </a:t>
            </a:r>
            <a:r>
              <a:rPr lang="zh-CN" altLang="en-US" sz="1800">
                <a:latin typeface="Arial" panose="020B0604020202020204" pitchFamily="34" charset="0"/>
                <a:ea typeface="宋体" panose="02010600030101010101" pitchFamily="2" charset="-122"/>
              </a:rPr>
              <a:t>则打印其工资的 </a:t>
            </a:r>
            <a:r>
              <a:rPr lang="en-US" altLang="zh-CN" sz="1800">
                <a:latin typeface="Arial" panose="020B0604020202020204" pitchFamily="34" charset="0"/>
                <a:ea typeface="宋体" panose="02010600030101010101" pitchFamily="2" charset="-122"/>
              </a:rPr>
              <a:t>1.2 </a:t>
            </a:r>
            <a:r>
              <a:rPr lang="zh-CN" altLang="en-US" sz="1800">
                <a:latin typeface="Arial" panose="020B0604020202020204" pitchFamily="34" charset="0"/>
                <a:ea typeface="宋体" panose="02010600030101010101" pitchFamily="2" charset="-122"/>
              </a:rPr>
              <a:t>倍</a:t>
            </a:r>
            <a:r>
              <a:rPr lang="en-US" altLang="zh-CN" sz="1800">
                <a:latin typeface="Arial" panose="020B0604020202020204" pitchFamily="34" charset="0"/>
                <a:ea typeface="宋体" panose="02010600030101010101" pitchFamily="2" charset="-122"/>
              </a:rPr>
              <a:t>, 30 </a:t>
            </a:r>
            <a:r>
              <a:rPr lang="zh-CN" altLang="en-US" sz="1800">
                <a:latin typeface="Arial" panose="020B0604020202020204" pitchFamily="34" charset="0"/>
                <a:ea typeface="宋体" panose="02010600030101010101" pitchFamily="2" charset="-122"/>
              </a:rPr>
              <a:t>号部门打印其工资的 </a:t>
            </a:r>
            <a:r>
              <a:rPr lang="en-US" altLang="zh-CN" sz="1800">
                <a:latin typeface="Arial" panose="020B0604020202020204" pitchFamily="34" charset="0"/>
                <a:ea typeface="宋体" panose="02010600030101010101" pitchFamily="2" charset="-122"/>
              </a:rPr>
              <a:t>1.3 </a:t>
            </a:r>
            <a:r>
              <a:rPr lang="zh-CN" altLang="en-US" sz="1800">
                <a:latin typeface="Arial" panose="020B0604020202020204" pitchFamily="34" charset="0"/>
                <a:ea typeface="宋体" panose="02010600030101010101" pitchFamily="2" charset="-122"/>
              </a:rPr>
              <a:t>倍数</a:t>
            </a:r>
            <a:endParaRPr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949325" y="2671763"/>
            <a:ext cx="7053263" cy="158115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0659" name="Rectangle 3"/>
          <p:cNvSpPr>
            <a:spLocks noChangeArrowheads="1"/>
          </p:cNvSpPr>
          <p:nvPr/>
        </p:nvSpPr>
        <p:spPr bwMode="auto">
          <a:xfrm>
            <a:off x="962025" y="2719388"/>
            <a:ext cx="64135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05000"/>
              </a:lnSpc>
              <a:spcBef>
                <a:spcPct val="0"/>
              </a:spcBef>
              <a:buFontTx/>
              <a:buNone/>
            </a:pPr>
            <a:r>
              <a:rPr lang="en-US" altLang="zh-CN" sz="1600" b="1">
                <a:latin typeface="Courier New" panose="02070309020205020404" pitchFamily="49" charset="0"/>
                <a:ea typeface="MS PGothic" panose="020B0600070205080204" pitchFamily="34" charset="-128"/>
              </a:rPr>
              <a:t>SELECT last_name, job_id, salary,</a:t>
            </a:r>
            <a:endParaRPr lang="en-US" altLang="zh-CN" sz="1600" b="1">
              <a:latin typeface="Courier New" panose="02070309020205020404" pitchFamily="49" charset="0"/>
              <a:ea typeface="MS PGothic" panose="020B0600070205080204" pitchFamily="34" charset="-128"/>
            </a:endParaRPr>
          </a:p>
          <a:p>
            <a:pPr>
              <a:lnSpc>
                <a:spcPct val="105000"/>
              </a:lnSpc>
              <a:spcBef>
                <a:spcPct val="0"/>
              </a:spcBef>
              <a:buFontTx/>
              <a:buNone/>
            </a:pPr>
            <a:r>
              <a:rPr lang="en-US" altLang="zh-CN" sz="1600" b="1">
                <a:latin typeface="Courier New" panose="02070309020205020404" pitchFamily="49" charset="0"/>
                <a:ea typeface="MS PGothic" panose="020B0600070205080204" pitchFamily="34" charset="-128"/>
              </a:rPr>
              <a:t>       </a:t>
            </a:r>
            <a:r>
              <a:rPr lang="en-US" altLang="zh-CN" sz="1600" b="1">
                <a:solidFill>
                  <a:srgbClr val="FF0000"/>
                </a:solidFill>
                <a:latin typeface="Courier New" panose="02070309020205020404" pitchFamily="49" charset="0"/>
                <a:ea typeface="MS PGothic" panose="020B0600070205080204" pitchFamily="34" charset="-128"/>
              </a:rPr>
              <a:t>CASE</a:t>
            </a:r>
            <a:r>
              <a:rPr lang="en-US" altLang="zh-CN" sz="1600" b="1">
                <a:latin typeface="Courier New" panose="02070309020205020404" pitchFamily="49" charset="0"/>
                <a:ea typeface="MS PGothic" panose="020B0600070205080204" pitchFamily="34" charset="-128"/>
              </a:rPr>
              <a:t> job_id </a:t>
            </a:r>
            <a:r>
              <a:rPr lang="en-US" altLang="zh-CN" sz="1600" b="1">
                <a:solidFill>
                  <a:srgbClr val="FF0000"/>
                </a:solidFill>
                <a:latin typeface="Courier New" panose="02070309020205020404" pitchFamily="49" charset="0"/>
                <a:ea typeface="MS PGothic" panose="020B0600070205080204" pitchFamily="34" charset="-128"/>
              </a:rPr>
              <a:t>WHEN</a:t>
            </a:r>
            <a:r>
              <a:rPr lang="en-US" altLang="zh-CN" sz="1600" b="1">
                <a:latin typeface="Courier New" panose="02070309020205020404" pitchFamily="49" charset="0"/>
                <a:ea typeface="MS PGothic" panose="020B0600070205080204" pitchFamily="34" charset="-128"/>
              </a:rPr>
              <a:t> 'IT_PROG'  </a:t>
            </a:r>
            <a:r>
              <a:rPr lang="en-US" altLang="zh-CN" sz="1600" b="1">
                <a:solidFill>
                  <a:srgbClr val="FF0000"/>
                </a:solidFill>
                <a:latin typeface="Courier New" panose="02070309020205020404" pitchFamily="49" charset="0"/>
                <a:ea typeface="MS PGothic" panose="020B0600070205080204" pitchFamily="34" charset="-128"/>
              </a:rPr>
              <a:t>THEN</a:t>
            </a:r>
            <a:r>
              <a:rPr lang="en-US" altLang="zh-CN" sz="1600" b="1">
                <a:latin typeface="Courier New" panose="02070309020205020404" pitchFamily="49" charset="0"/>
                <a:ea typeface="MS PGothic" panose="020B0600070205080204" pitchFamily="34" charset="-128"/>
              </a:rPr>
              <a:t>  1.10*salary</a:t>
            </a:r>
            <a:endParaRPr lang="en-US" altLang="zh-CN" sz="1600" b="1">
              <a:latin typeface="Courier New" panose="02070309020205020404" pitchFamily="49" charset="0"/>
              <a:ea typeface="MS PGothic" panose="020B0600070205080204" pitchFamily="34" charset="-128"/>
            </a:endParaRPr>
          </a:p>
          <a:p>
            <a:pPr>
              <a:lnSpc>
                <a:spcPct val="105000"/>
              </a:lnSpc>
              <a:spcBef>
                <a:spcPct val="0"/>
              </a:spcBef>
              <a:buFontTx/>
              <a:buNone/>
            </a:pPr>
            <a:r>
              <a:rPr lang="en-US" altLang="zh-CN" sz="1600" b="1">
                <a:latin typeface="Courier New" panose="02070309020205020404" pitchFamily="49" charset="0"/>
                <a:ea typeface="MS PGothic" panose="020B0600070205080204" pitchFamily="34" charset="-128"/>
              </a:rPr>
              <a:t>                   </a:t>
            </a:r>
            <a:r>
              <a:rPr lang="en-US" altLang="zh-CN" sz="1600" b="1">
                <a:solidFill>
                  <a:srgbClr val="FF0000"/>
                </a:solidFill>
                <a:latin typeface="Courier New" panose="02070309020205020404" pitchFamily="49" charset="0"/>
                <a:ea typeface="MS PGothic" panose="020B0600070205080204" pitchFamily="34" charset="-128"/>
              </a:rPr>
              <a:t>WHEN</a:t>
            </a:r>
            <a:r>
              <a:rPr lang="en-US" altLang="zh-CN" sz="1600" b="1">
                <a:latin typeface="Courier New" panose="02070309020205020404" pitchFamily="49" charset="0"/>
                <a:ea typeface="MS PGothic" panose="020B0600070205080204" pitchFamily="34" charset="-128"/>
              </a:rPr>
              <a:t> 'ST_CLERK' </a:t>
            </a:r>
            <a:r>
              <a:rPr lang="en-US" altLang="zh-CN" sz="1600" b="1">
                <a:solidFill>
                  <a:srgbClr val="FF0000"/>
                </a:solidFill>
                <a:latin typeface="Courier New" panose="02070309020205020404" pitchFamily="49" charset="0"/>
                <a:ea typeface="MS PGothic" panose="020B0600070205080204" pitchFamily="34" charset="-128"/>
              </a:rPr>
              <a:t>THEN</a:t>
            </a:r>
            <a:r>
              <a:rPr lang="en-US" altLang="zh-CN" sz="1600" b="1">
                <a:latin typeface="Courier New" panose="02070309020205020404" pitchFamily="49" charset="0"/>
                <a:ea typeface="MS PGothic" panose="020B0600070205080204" pitchFamily="34" charset="-128"/>
              </a:rPr>
              <a:t>  1.15*salary</a:t>
            </a:r>
            <a:endParaRPr lang="en-US" altLang="zh-CN" sz="1600" b="1">
              <a:latin typeface="Courier New" panose="02070309020205020404" pitchFamily="49" charset="0"/>
              <a:ea typeface="MS PGothic" panose="020B0600070205080204" pitchFamily="34" charset="-128"/>
            </a:endParaRPr>
          </a:p>
          <a:p>
            <a:pPr>
              <a:lnSpc>
                <a:spcPct val="105000"/>
              </a:lnSpc>
              <a:spcBef>
                <a:spcPct val="0"/>
              </a:spcBef>
              <a:buFontTx/>
              <a:buNone/>
            </a:pPr>
            <a:r>
              <a:rPr lang="en-US" altLang="zh-CN" sz="1600" b="1">
                <a:latin typeface="Courier New" panose="02070309020205020404" pitchFamily="49" charset="0"/>
                <a:ea typeface="MS PGothic" panose="020B0600070205080204" pitchFamily="34" charset="-128"/>
              </a:rPr>
              <a:t>                   </a:t>
            </a:r>
            <a:r>
              <a:rPr lang="en-US" altLang="zh-CN" sz="1600" b="1">
                <a:solidFill>
                  <a:srgbClr val="FF0000"/>
                </a:solidFill>
                <a:latin typeface="Courier New" panose="02070309020205020404" pitchFamily="49" charset="0"/>
                <a:ea typeface="MS PGothic" panose="020B0600070205080204" pitchFamily="34" charset="-128"/>
              </a:rPr>
              <a:t>WHEN</a:t>
            </a:r>
            <a:r>
              <a:rPr lang="en-US" altLang="zh-CN" sz="1600" b="1">
                <a:latin typeface="Courier New" panose="02070309020205020404" pitchFamily="49" charset="0"/>
                <a:ea typeface="MS PGothic" panose="020B0600070205080204" pitchFamily="34" charset="-128"/>
              </a:rPr>
              <a:t> 'SA_REP'   </a:t>
            </a:r>
            <a:r>
              <a:rPr lang="en-US" altLang="zh-CN" sz="1600" b="1">
                <a:solidFill>
                  <a:srgbClr val="FF0000"/>
                </a:solidFill>
                <a:latin typeface="Courier New" panose="02070309020205020404" pitchFamily="49" charset="0"/>
                <a:ea typeface="MS PGothic" panose="020B0600070205080204" pitchFamily="34" charset="-128"/>
              </a:rPr>
              <a:t>THEN</a:t>
            </a:r>
            <a:r>
              <a:rPr lang="en-US" altLang="zh-CN" sz="1600" b="1">
                <a:latin typeface="Courier New" panose="02070309020205020404" pitchFamily="49" charset="0"/>
                <a:ea typeface="MS PGothic" panose="020B0600070205080204" pitchFamily="34" charset="-128"/>
              </a:rPr>
              <a:t>  1.20*salary</a:t>
            </a:r>
            <a:endParaRPr lang="en-US" altLang="zh-CN" sz="1600" b="1">
              <a:latin typeface="Courier New" panose="02070309020205020404" pitchFamily="49" charset="0"/>
              <a:ea typeface="MS PGothic" panose="020B0600070205080204" pitchFamily="34" charset="-128"/>
            </a:endParaRPr>
          </a:p>
          <a:p>
            <a:pPr>
              <a:lnSpc>
                <a:spcPct val="105000"/>
              </a:lnSpc>
              <a:spcBef>
                <a:spcPct val="0"/>
              </a:spcBef>
              <a:buFontTx/>
              <a:buNone/>
            </a:pPr>
            <a:r>
              <a:rPr lang="en-US" altLang="zh-CN" sz="1600" b="1">
                <a:latin typeface="Courier New" panose="02070309020205020404" pitchFamily="49" charset="0"/>
                <a:ea typeface="MS PGothic" panose="020B0600070205080204" pitchFamily="34" charset="-128"/>
              </a:rPr>
              <a:t>       </a:t>
            </a:r>
            <a:r>
              <a:rPr lang="en-US" altLang="zh-CN" sz="1600" b="1">
                <a:solidFill>
                  <a:srgbClr val="FF0000"/>
                </a:solidFill>
                <a:latin typeface="Courier New" panose="02070309020205020404" pitchFamily="49" charset="0"/>
                <a:ea typeface="MS PGothic" panose="020B0600070205080204" pitchFamily="34" charset="-128"/>
              </a:rPr>
              <a:t>ELSE</a:t>
            </a:r>
            <a:r>
              <a:rPr lang="en-US" altLang="zh-CN" sz="1600" b="1">
                <a:latin typeface="Courier New" panose="02070309020205020404" pitchFamily="49" charset="0"/>
                <a:ea typeface="MS PGothic" panose="020B0600070205080204" pitchFamily="34" charset="-128"/>
              </a:rPr>
              <a:t>      salary </a:t>
            </a:r>
            <a:r>
              <a:rPr lang="en-US" altLang="zh-CN" sz="1600" b="1">
                <a:solidFill>
                  <a:srgbClr val="FF0000"/>
                </a:solidFill>
                <a:latin typeface="Courier New" panose="02070309020205020404" pitchFamily="49" charset="0"/>
                <a:ea typeface="MS PGothic" panose="020B0600070205080204" pitchFamily="34" charset="-128"/>
              </a:rPr>
              <a:t>END</a:t>
            </a:r>
            <a:r>
              <a:rPr lang="en-US" altLang="zh-CN" sz="1600" b="1">
                <a:latin typeface="Courier New" panose="02070309020205020404" pitchFamily="49" charset="0"/>
                <a:ea typeface="MS PGothic" panose="020B0600070205080204" pitchFamily="34" charset="-128"/>
              </a:rPr>
              <a:t>     "REVISED_SALARY"</a:t>
            </a:r>
            <a:endParaRPr lang="en-US" altLang="zh-CN" sz="1600" b="1">
              <a:latin typeface="Courier New" panose="02070309020205020404" pitchFamily="49" charset="0"/>
              <a:ea typeface="MS PGothic" panose="020B0600070205080204" pitchFamily="34" charset="-128"/>
            </a:endParaRPr>
          </a:p>
          <a:p>
            <a:pPr>
              <a:lnSpc>
                <a:spcPct val="105000"/>
              </a:lnSpc>
              <a:spcBef>
                <a:spcPct val="0"/>
              </a:spcBef>
              <a:buFontTx/>
              <a:buNone/>
            </a:pPr>
            <a:r>
              <a:rPr lang="en-US" altLang="zh-CN" sz="1600" b="1">
                <a:latin typeface="Courier New" panose="02070309020205020404" pitchFamily="49" charset="0"/>
                <a:ea typeface="MS PGothic" panose="020B0600070205080204" pitchFamily="34" charset="-128"/>
              </a:rPr>
              <a:t>FROM   employees;</a:t>
            </a:r>
            <a:endParaRPr lang="en-US" altLang="zh-CN" sz="1600" b="1">
              <a:latin typeface="Courier New" panose="02070309020205020404" pitchFamily="49" charset="0"/>
              <a:ea typeface="MS PGothic" panose="020B0600070205080204" pitchFamily="34" charset="-128"/>
            </a:endParaRPr>
          </a:p>
        </p:txBody>
      </p:sp>
      <p:sp>
        <p:nvSpPr>
          <p:cNvPr id="45060" name="Rectangle 4"/>
          <p:cNvSpPr>
            <a:spLocks noGrp="1" noChangeArrowheads="1"/>
          </p:cNvSpPr>
          <p:nvPr>
            <p:ph type="title"/>
          </p:nvPr>
        </p:nvSpPr>
        <p:spPr>
          <a:xfrm>
            <a:off x="862013" y="979488"/>
            <a:ext cx="7696200" cy="1439862"/>
          </a:xfrm>
        </p:spPr>
        <p:txBody>
          <a:bodyPr lIns="92075" tIns="46038" rIns="92075" bIns="46038" anchor="t"/>
          <a:lstStyle/>
          <a:p>
            <a:pPr>
              <a:defRPr/>
            </a:pPr>
            <a:r>
              <a:rPr lang="en-US" altLang="zh-CN" b="1" dirty="0" smtClean="0">
                <a:latin typeface="+mn-lt"/>
                <a:ea typeface="宋体" panose="02010600030101010101" pitchFamily="2" charset="-122"/>
              </a:rPr>
              <a:t>CASE </a:t>
            </a:r>
            <a:r>
              <a:rPr lang="zh-CN" altLang="en-US" b="1" dirty="0" smtClean="0">
                <a:latin typeface="+mn-lt"/>
                <a:ea typeface="宋体" panose="02010600030101010101" pitchFamily="2" charset="-122"/>
              </a:rPr>
              <a:t>表达式</a:t>
            </a:r>
            <a:endParaRPr lang="ja-JP" altLang="en-US" b="1" dirty="0" smtClean="0">
              <a:latin typeface="+mn-lt"/>
              <a:ea typeface="宋体" panose="02010600030101010101" pitchFamily="2" charset="-122"/>
            </a:endParaRPr>
          </a:p>
        </p:txBody>
      </p:sp>
      <p:sp>
        <p:nvSpPr>
          <p:cNvPr id="70661" name="Rectangle 5"/>
          <p:cNvSpPr>
            <a:spLocks noGrp="1" noChangeArrowheads="1"/>
          </p:cNvSpPr>
          <p:nvPr>
            <p:ph type="body" idx="1"/>
          </p:nvPr>
        </p:nvSpPr>
        <p:spPr>
          <a:xfrm>
            <a:off x="611188" y="1990725"/>
            <a:ext cx="7385050" cy="363538"/>
          </a:xfrm>
          <a:noFill/>
        </p:spPr>
        <p:txBody>
          <a:bodyPr lIns="92075" tIns="46038" rIns="92075" bIns="46038">
            <a:spAutoFit/>
          </a:bodyPr>
          <a:lstStyle/>
          <a:p>
            <a:pPr>
              <a:lnSpc>
                <a:spcPct val="65000"/>
              </a:lnSpc>
              <a:buFont typeface="Wingdings" panose="05000000000000000000" pitchFamily="2" charset="2"/>
              <a:buNone/>
            </a:pPr>
            <a:r>
              <a:rPr lang="zh-CN" altLang="en-US" sz="2700" smtClean="0">
                <a:latin typeface="宋体" panose="02010600030101010101" pitchFamily="2" charset="-122"/>
                <a:ea typeface="宋体" panose="02010600030101010101" pitchFamily="2" charset="-122"/>
              </a:rPr>
              <a:t>下面是使用</a:t>
            </a:r>
            <a:r>
              <a:rPr lang="en-US" altLang="zh-CN" sz="2700" smtClean="0">
                <a:latin typeface="宋体" panose="02010600030101010101" pitchFamily="2" charset="-122"/>
                <a:ea typeface="宋体" panose="02010600030101010101" pitchFamily="2" charset="-122"/>
              </a:rPr>
              <a:t>case</a:t>
            </a:r>
            <a:r>
              <a:rPr lang="zh-CN" altLang="en-US" sz="2700" smtClean="0">
                <a:latin typeface="宋体" panose="02010600030101010101" pitchFamily="2" charset="-122"/>
                <a:ea typeface="宋体" panose="02010600030101010101" pitchFamily="2" charset="-122"/>
              </a:rPr>
              <a:t>表达式的一个例子：</a:t>
            </a:r>
            <a:endParaRPr lang="ja-JP" altLang="en-US" sz="2700" smtClean="0">
              <a:latin typeface="宋体" panose="02010600030101010101" pitchFamily="2" charset="-122"/>
              <a:ea typeface="宋体" panose="02010600030101010101" pitchFamily="2" charset="-122"/>
            </a:endParaRPr>
          </a:p>
        </p:txBody>
      </p:sp>
      <p:sp useBgFill="1">
        <p:nvSpPr>
          <p:cNvPr id="70662" name="未知"/>
          <p:cNvSpPr/>
          <p:nvPr/>
        </p:nvSpPr>
        <p:spPr bwMode="auto">
          <a:xfrm>
            <a:off x="800100" y="4527550"/>
            <a:ext cx="7459663" cy="523875"/>
          </a:xfrm>
          <a:custGeom>
            <a:avLst/>
            <a:gdLst>
              <a:gd name="T0" fmla="*/ 2147483647 w 4699"/>
              <a:gd name="T1" fmla="*/ 0 h 330"/>
              <a:gd name="T2" fmla="*/ 2147483647 w 4699"/>
              <a:gd name="T3" fmla="*/ 2147483647 h 330"/>
              <a:gd name="T4" fmla="*/ 2147483647 w 4699"/>
              <a:gd name="T5" fmla="*/ 2147483647 h 330"/>
              <a:gd name="T6" fmla="*/ 2147483647 w 4699"/>
              <a:gd name="T7" fmla="*/ 2147483647 h 330"/>
              <a:gd name="T8" fmla="*/ 2147483647 w 4699"/>
              <a:gd name="T9" fmla="*/ 2147483647 h 330"/>
              <a:gd name="T10" fmla="*/ 2147483647 w 4699"/>
              <a:gd name="T11" fmla="*/ 2147483647 h 330"/>
              <a:gd name="T12" fmla="*/ 2147483647 w 4699"/>
              <a:gd name="T13" fmla="*/ 2147483647 h 330"/>
              <a:gd name="T14" fmla="*/ 2147483647 w 4699"/>
              <a:gd name="T15" fmla="*/ 2147483647 h 330"/>
              <a:gd name="T16" fmla="*/ 2147483647 w 4699"/>
              <a:gd name="T17" fmla="*/ 2147483647 h 330"/>
              <a:gd name="T18" fmla="*/ 2147483647 w 4699"/>
              <a:gd name="T19" fmla="*/ 2147483647 h 330"/>
              <a:gd name="T20" fmla="*/ 2147483647 w 4699"/>
              <a:gd name="T21" fmla="*/ 2147483647 h 330"/>
              <a:gd name="T22" fmla="*/ 2147483647 w 4699"/>
              <a:gd name="T23" fmla="*/ 2147483647 h 330"/>
              <a:gd name="T24" fmla="*/ 2147483647 w 4699"/>
              <a:gd name="T25" fmla="*/ 2147483647 h 330"/>
              <a:gd name="T26" fmla="*/ 0 w 4699"/>
              <a:gd name="T27" fmla="*/ 2147483647 h 330"/>
              <a:gd name="T28" fmla="*/ 2147483647 w 4699"/>
              <a:gd name="T29" fmla="*/ 0 h 3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99"/>
              <a:gd name="T46" fmla="*/ 0 h 330"/>
              <a:gd name="T47" fmla="*/ 4699 w 4699"/>
              <a:gd name="T48" fmla="*/ 330 h 3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99" h="330">
                <a:moveTo>
                  <a:pt x="17" y="0"/>
                </a:moveTo>
                <a:lnTo>
                  <a:pt x="4553" y="4"/>
                </a:lnTo>
                <a:lnTo>
                  <a:pt x="4698" y="9"/>
                </a:lnTo>
                <a:lnTo>
                  <a:pt x="4674" y="324"/>
                </a:lnTo>
                <a:lnTo>
                  <a:pt x="4305" y="180"/>
                </a:lnTo>
                <a:lnTo>
                  <a:pt x="3964" y="282"/>
                </a:lnTo>
                <a:lnTo>
                  <a:pt x="3605" y="143"/>
                </a:lnTo>
                <a:lnTo>
                  <a:pt x="3074" y="291"/>
                </a:lnTo>
                <a:lnTo>
                  <a:pt x="2536" y="152"/>
                </a:lnTo>
                <a:lnTo>
                  <a:pt x="1982" y="250"/>
                </a:lnTo>
                <a:lnTo>
                  <a:pt x="1386" y="166"/>
                </a:lnTo>
                <a:lnTo>
                  <a:pt x="930" y="245"/>
                </a:lnTo>
                <a:lnTo>
                  <a:pt x="439" y="180"/>
                </a:lnTo>
                <a:lnTo>
                  <a:pt x="0" y="329"/>
                </a:lnTo>
                <a:lnTo>
                  <a:pt x="17" y="0"/>
                </a:lnTo>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663" name="Rectangle 7"/>
          <p:cNvSpPr>
            <a:spLocks noChangeArrowheads="1"/>
          </p:cNvSpPr>
          <p:nvPr/>
        </p:nvSpPr>
        <p:spPr bwMode="auto">
          <a:xfrm>
            <a:off x="1874838" y="2982913"/>
            <a:ext cx="5668962" cy="103822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0664" name="Text Box 8"/>
          <p:cNvSpPr txBox="1">
            <a:spLocks noChangeArrowheads="1"/>
          </p:cNvSpPr>
          <p:nvPr/>
        </p:nvSpPr>
        <p:spPr bwMode="auto">
          <a:xfrm>
            <a:off x="935038" y="5418138"/>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
        <p:nvSpPr>
          <p:cNvPr id="70665" name="Text Box 9"/>
          <p:cNvSpPr txBox="1">
            <a:spLocks noChangeArrowheads="1"/>
          </p:cNvSpPr>
          <p:nvPr/>
        </p:nvSpPr>
        <p:spPr bwMode="auto">
          <a:xfrm>
            <a:off x="927100" y="4527550"/>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pic>
        <p:nvPicPr>
          <p:cNvPr id="70666" name="Picture 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9325" y="4945063"/>
            <a:ext cx="70675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9325" y="5853113"/>
            <a:ext cx="71056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8"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9325" y="6099175"/>
            <a:ext cx="70866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9"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9325" y="4437063"/>
            <a:ext cx="71056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0" name="Rectangle 14"/>
          <p:cNvSpPr>
            <a:spLocks noChangeArrowheads="1"/>
          </p:cNvSpPr>
          <p:nvPr/>
        </p:nvSpPr>
        <p:spPr bwMode="auto">
          <a:xfrm>
            <a:off x="5627688" y="4446588"/>
            <a:ext cx="2379662" cy="176212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txBox="1">
            <a:spLocks noChangeArrowheads="1"/>
          </p:cNvSpPr>
          <p:nvPr/>
        </p:nvSpPr>
        <p:spPr bwMode="auto">
          <a:xfrm>
            <a:off x="3203575" y="3213100"/>
            <a:ext cx="4538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en-US" altLang="zh-CN" sz="3600" b="1">
                <a:latin typeface="Arial" panose="020B0604020202020204" pitchFamily="34" charset="0"/>
                <a:ea typeface="宋体" panose="02010600030101010101" pitchFamily="2" charset="-122"/>
              </a:rPr>
              <a:t>5 — </a:t>
            </a:r>
            <a:r>
              <a:rPr lang="zh-CN" altLang="en-US" sz="3600" b="1">
                <a:latin typeface="Arial" panose="020B0604020202020204" pitchFamily="34" charset="0"/>
                <a:ea typeface="宋体" panose="02010600030101010101" pitchFamily="2" charset="-122"/>
              </a:rPr>
              <a:t>分组函数</a:t>
            </a:r>
            <a:endParaRPr lang="zh-CN" altLang="en-US" sz="36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1038" y="1196975"/>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列的别名</a:t>
            </a:r>
            <a:endParaRPr lang="ja-JP" altLang="en-US" b="1" smtClean="0">
              <a:latin typeface="宋体" panose="02010600030101010101" pitchFamily="2" charset="-122"/>
              <a:ea typeface="宋体" panose="02010600030101010101" pitchFamily="2" charset="-122"/>
            </a:endParaRPr>
          </a:p>
        </p:txBody>
      </p:sp>
      <p:sp>
        <p:nvSpPr>
          <p:cNvPr id="8195" name="Rectangle 3"/>
          <p:cNvSpPr>
            <a:spLocks noGrp="1" noChangeArrowheads="1"/>
          </p:cNvSpPr>
          <p:nvPr>
            <p:ph type="body" idx="1"/>
          </p:nvPr>
        </p:nvSpPr>
        <p:spPr>
          <a:xfrm>
            <a:off x="841375" y="1885950"/>
            <a:ext cx="7691438" cy="3694113"/>
          </a:xfrm>
          <a:noFill/>
        </p:spPr>
        <p:txBody>
          <a:bodyPr lIns="92075" tIns="46038" rIns="92075" bIns="46038">
            <a:spAutoFit/>
          </a:bodyPr>
          <a:lstStyle/>
          <a:p>
            <a:pPr>
              <a:buFont typeface="Wingdings" panose="05000000000000000000" pitchFamily="2" charset="2"/>
              <a:buNone/>
            </a:pPr>
            <a:r>
              <a:rPr lang="zh-CN" altLang="en-US" sz="2600" dirty="0" smtClean="0">
                <a:latin typeface="宋体" panose="02010600030101010101" pitchFamily="2" charset="-122"/>
                <a:ea typeface="宋体" panose="02010600030101010101" pitchFamily="2" charset="-122"/>
              </a:rPr>
              <a:t>列的别名</a:t>
            </a:r>
            <a:r>
              <a:rPr lang="ja-JP" altLang="en-US" sz="2600" dirty="0" smtClean="0">
                <a:latin typeface="宋体" panose="02010600030101010101" pitchFamily="2" charset="-122"/>
                <a:ea typeface="宋体" panose="02010600030101010101" pitchFamily="2" charset="-122"/>
              </a:rPr>
              <a:t>:</a:t>
            </a:r>
            <a:endParaRPr lang="ja-JP" altLang="en-US" sz="2600" dirty="0" smtClean="0">
              <a:latin typeface="宋体" panose="02010600030101010101" pitchFamily="2" charset="-122"/>
              <a:ea typeface="宋体" panose="02010600030101010101" pitchFamily="2" charset="-122"/>
            </a:endParaRPr>
          </a:p>
          <a:p>
            <a:r>
              <a:rPr lang="zh-CN" altLang="en-US" sz="2600" dirty="0" smtClean="0">
                <a:latin typeface="宋体" panose="02010600030101010101" pitchFamily="2" charset="-122"/>
                <a:ea typeface="宋体" panose="02010600030101010101" pitchFamily="2" charset="-122"/>
              </a:rPr>
              <a:t>重命名一个列。</a:t>
            </a:r>
            <a:endParaRPr lang="en-US" altLang="zh-CN" sz="2600" dirty="0" smtClean="0">
              <a:latin typeface="宋体" panose="02010600030101010101" pitchFamily="2" charset="-122"/>
              <a:ea typeface="宋体" panose="02010600030101010101" pitchFamily="2" charset="-122"/>
            </a:endParaRPr>
          </a:p>
          <a:p>
            <a:endParaRPr lang="ja-JP" altLang="en-US" sz="2600" dirty="0" smtClean="0">
              <a:latin typeface="宋体" panose="02010600030101010101" pitchFamily="2" charset="-122"/>
              <a:ea typeface="宋体" panose="02010600030101010101" pitchFamily="2" charset="-122"/>
            </a:endParaRPr>
          </a:p>
          <a:p>
            <a:r>
              <a:rPr lang="zh-CN" altLang="en-US" sz="2600" dirty="0" smtClean="0">
                <a:latin typeface="宋体" panose="02010600030101010101" pitchFamily="2" charset="-122"/>
                <a:ea typeface="宋体" panose="02010600030101010101" pitchFamily="2" charset="-122"/>
              </a:rPr>
              <a:t>便于计算。</a:t>
            </a:r>
            <a:endParaRPr lang="en-US" altLang="zh-CN" sz="2600" dirty="0" smtClean="0">
              <a:latin typeface="宋体" panose="02010600030101010101" pitchFamily="2" charset="-122"/>
              <a:ea typeface="宋体" panose="02010600030101010101" pitchFamily="2" charset="-122"/>
            </a:endParaRPr>
          </a:p>
          <a:p>
            <a:endParaRPr lang="ja-JP" altLang="en-US" sz="2600" dirty="0" smtClean="0">
              <a:latin typeface="宋体" panose="02010600030101010101" pitchFamily="2" charset="-122"/>
              <a:ea typeface="宋体" panose="02010600030101010101" pitchFamily="2" charset="-122"/>
            </a:endParaRPr>
          </a:p>
          <a:p>
            <a:r>
              <a:rPr lang="zh-CN" altLang="en-US" sz="2600" dirty="0" smtClean="0">
                <a:latin typeface="宋体" panose="02010600030101010101" pitchFamily="2" charset="-122"/>
                <a:ea typeface="宋体" panose="02010600030101010101" pitchFamily="2" charset="-122"/>
              </a:rPr>
              <a:t>紧跟列名，</a:t>
            </a:r>
            <a:r>
              <a:rPr lang="zh-CN" altLang="en-US" sz="2600" b="1" dirty="0" smtClean="0">
                <a:solidFill>
                  <a:srgbClr val="FF0000"/>
                </a:solidFill>
                <a:latin typeface="宋体" panose="02010600030101010101" pitchFamily="2" charset="-122"/>
                <a:ea typeface="宋体" panose="02010600030101010101" pitchFamily="2" charset="-122"/>
              </a:rPr>
              <a:t>也可以在列名和别名之间加入关键字‘</a:t>
            </a:r>
            <a:r>
              <a:rPr lang="en-US" altLang="zh-CN" sz="2600" b="1" dirty="0" smtClean="0">
                <a:solidFill>
                  <a:srgbClr val="FF0000"/>
                </a:solidFill>
                <a:latin typeface="宋体" panose="02010600030101010101" pitchFamily="2" charset="-122"/>
                <a:ea typeface="宋体" panose="02010600030101010101" pitchFamily="2" charset="-122"/>
              </a:rPr>
              <a:t>AS’</a:t>
            </a:r>
            <a:r>
              <a:rPr lang="zh-CN" altLang="en-US" sz="2600" b="1" dirty="0" smtClean="0">
                <a:solidFill>
                  <a:srgbClr val="FF0000"/>
                </a:solidFill>
                <a:latin typeface="宋体" panose="02010600030101010101" pitchFamily="2" charset="-122"/>
                <a:ea typeface="宋体" panose="02010600030101010101" pitchFamily="2" charset="-122"/>
              </a:rPr>
              <a:t>，别名使用</a:t>
            </a:r>
            <a:r>
              <a:rPr lang="zh-CN" altLang="en-US" sz="2600" b="1" dirty="0" smtClean="0">
                <a:solidFill>
                  <a:srgbClr val="0000FF"/>
                </a:solidFill>
                <a:latin typeface="宋体" panose="02010600030101010101" pitchFamily="2" charset="-122"/>
                <a:ea typeface="宋体" panose="02010600030101010101" pitchFamily="2" charset="-122"/>
              </a:rPr>
              <a:t>双引号</a:t>
            </a:r>
            <a:r>
              <a:rPr lang="zh-CN" altLang="en-US" sz="2600" dirty="0" smtClean="0">
                <a:latin typeface="宋体" panose="02010600030101010101" pitchFamily="2" charset="-122"/>
                <a:ea typeface="宋体" panose="02010600030101010101" pitchFamily="2" charset="-122"/>
              </a:rPr>
              <a:t>，</a:t>
            </a:r>
            <a:r>
              <a:rPr lang="zh-CN" altLang="en-US" sz="2600" b="1" dirty="0" smtClean="0">
                <a:solidFill>
                  <a:srgbClr val="FF0000"/>
                </a:solidFill>
                <a:latin typeface="宋体" panose="02010600030101010101" pitchFamily="2" charset="-122"/>
                <a:ea typeface="宋体" panose="02010600030101010101" pitchFamily="2" charset="-122"/>
              </a:rPr>
              <a:t>以便在别名中包含空格或特殊的字符并区分大小写</a:t>
            </a:r>
            <a:r>
              <a:rPr lang="zh-CN" altLang="en-US" sz="2600" dirty="0" smtClean="0">
                <a:latin typeface="宋体" panose="02010600030101010101" pitchFamily="2" charset="-122"/>
                <a:ea typeface="宋体" panose="02010600030101010101" pitchFamily="2" charset="-122"/>
              </a:rPr>
              <a:t>。</a:t>
            </a:r>
            <a:endParaRPr lang="en-US" altLang="ja-JP" sz="2600" dirty="0" smtClean="0">
              <a:latin typeface="宋体" panose="02010600030101010101" pitchFamily="2" charset="-122"/>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84250" y="2422525"/>
            <a:ext cx="28575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2707" name="Rectangle 3"/>
          <p:cNvSpPr>
            <a:spLocks noGrp="1" noChangeArrowheads="1"/>
          </p:cNvSpPr>
          <p:nvPr>
            <p:ph type="title"/>
          </p:nvPr>
        </p:nvSpPr>
        <p:spPr>
          <a:xfrm>
            <a:off x="673100" y="838200"/>
            <a:ext cx="7696200" cy="1439863"/>
          </a:xfrm>
          <a:noFill/>
        </p:spPr>
        <p:txBody>
          <a:bodyPr lIns="92075" tIns="46038" rIns="92075" bIns="46038" anchor="t"/>
          <a:lstStyle/>
          <a:p>
            <a:r>
              <a:rPr lang="zh-CN" altLang="en-US" b="1" smtClean="0">
                <a:latin typeface="Courier New" panose="02070309020205020404" pitchFamily="49" charset="0"/>
                <a:ea typeface="宋体" panose="02010600030101010101" pitchFamily="2" charset="-122"/>
                <a:cs typeface="Courier New" panose="02070309020205020404" pitchFamily="49" charset="0"/>
              </a:rPr>
              <a:t>什么是分组函数</a:t>
            </a:r>
            <a:endParaRPr lang="zh-CN" altLang="en-US" b="1"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72708" name="Rectangle 4"/>
          <p:cNvSpPr>
            <a:spLocks noGrp="1" noChangeArrowheads="1"/>
          </p:cNvSpPr>
          <p:nvPr>
            <p:ph type="body" idx="1"/>
          </p:nvPr>
        </p:nvSpPr>
        <p:spPr>
          <a:xfrm>
            <a:off x="755650" y="1558925"/>
            <a:ext cx="7385050" cy="442913"/>
          </a:xfrm>
          <a:noFill/>
        </p:spPr>
        <p:txBody>
          <a:bodyPr lIns="92075" tIns="46038" rIns="92075" bIns="46038">
            <a:spAutoFit/>
          </a:bodyPr>
          <a:lstStyle/>
          <a:p>
            <a:pPr marL="0" indent="0" defTabSz="346075">
              <a:buFont typeface="Wingdings" panose="05000000000000000000" pitchFamily="2" charset="2"/>
              <a:buNone/>
              <a:tabLst>
                <a:tab pos="571500" algn="l"/>
              </a:tabLst>
            </a:pPr>
            <a:r>
              <a:rPr lang="zh-CN" altLang="en-US" sz="2300" smtClean="0">
                <a:latin typeface="Courier New" panose="02070309020205020404" pitchFamily="49" charset="0"/>
                <a:ea typeface="宋体" panose="02010600030101010101" pitchFamily="2" charset="-122"/>
                <a:cs typeface="Courier New" panose="02070309020205020404" pitchFamily="49" charset="0"/>
              </a:rPr>
              <a:t>分组函数作用于一组数据，并对一组数据返回一个值。</a:t>
            </a:r>
            <a:endParaRPr lang="zh-CN" altLang="en-US" sz="2300"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72709" name="Rectangle 5"/>
          <p:cNvSpPr>
            <a:spLocks noChangeArrowheads="1"/>
          </p:cNvSpPr>
          <p:nvPr/>
        </p:nvSpPr>
        <p:spPr bwMode="auto">
          <a:xfrm>
            <a:off x="6016625" y="3952875"/>
            <a:ext cx="1825625" cy="1155700"/>
          </a:xfrm>
          <a:prstGeom prst="rect">
            <a:avLst/>
          </a:prstGeom>
          <a:solidFill>
            <a:srgbClr val="FEB8C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marL="342900" indent="-342900">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
        <p:nvSpPr>
          <p:cNvPr id="72710" name="Rectangle 6"/>
          <p:cNvSpPr>
            <a:spLocks noChangeArrowheads="1"/>
          </p:cNvSpPr>
          <p:nvPr/>
        </p:nvSpPr>
        <p:spPr bwMode="auto">
          <a:xfrm>
            <a:off x="900113" y="2095500"/>
            <a:ext cx="1427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cs typeface="Courier New" panose="02070309020205020404" pitchFamily="49" charset="0"/>
              </a:rPr>
              <a:t>EMPLOYEES</a:t>
            </a:r>
            <a:endParaRPr lang="en-US" altLang="zh-CN" sz="1800" b="1">
              <a:latin typeface="Courier New" panose="02070309020205020404" pitchFamily="49" charset="0"/>
              <a:ea typeface="宋体" panose="02010600030101010101" pitchFamily="2" charset="-122"/>
              <a:cs typeface="Courier New" panose="02070309020205020404" pitchFamily="49" charset="0"/>
            </a:endParaRPr>
          </a:p>
        </p:txBody>
      </p:sp>
      <p:sp>
        <p:nvSpPr>
          <p:cNvPr id="72711" name="Freeform 7"/>
          <p:cNvSpPr/>
          <p:nvPr/>
        </p:nvSpPr>
        <p:spPr bwMode="auto">
          <a:xfrm>
            <a:off x="3846513" y="2417763"/>
            <a:ext cx="2157412" cy="4037012"/>
          </a:xfrm>
          <a:custGeom>
            <a:avLst/>
            <a:gdLst>
              <a:gd name="T0" fmla="*/ 0 w 1359"/>
              <a:gd name="T1" fmla="*/ 2147483647 h 2543"/>
              <a:gd name="T2" fmla="*/ 0 w 1359"/>
              <a:gd name="T3" fmla="*/ 0 h 2543"/>
              <a:gd name="T4" fmla="*/ 2147483647 w 1359"/>
              <a:gd name="T5" fmla="*/ 2147483647 h 2543"/>
              <a:gd name="T6" fmla="*/ 2147483647 w 1359"/>
              <a:gd name="T7" fmla="*/ 2147483647 h 2543"/>
              <a:gd name="T8" fmla="*/ 0 w 1359"/>
              <a:gd name="T9" fmla="*/ 2147483647 h 2543"/>
              <a:gd name="T10" fmla="*/ 0 60000 65536"/>
              <a:gd name="T11" fmla="*/ 0 60000 65536"/>
              <a:gd name="T12" fmla="*/ 0 60000 65536"/>
              <a:gd name="T13" fmla="*/ 0 60000 65536"/>
              <a:gd name="T14" fmla="*/ 0 60000 65536"/>
              <a:gd name="T15" fmla="*/ 0 w 1359"/>
              <a:gd name="T16" fmla="*/ 0 h 2543"/>
              <a:gd name="T17" fmla="*/ 1359 w 1359"/>
              <a:gd name="T18" fmla="*/ 2543 h 2543"/>
            </a:gdLst>
            <a:ahLst/>
            <a:cxnLst>
              <a:cxn ang="T10">
                <a:pos x="T0" y="T1"/>
              </a:cxn>
              <a:cxn ang="T11">
                <a:pos x="T2" y="T3"/>
              </a:cxn>
              <a:cxn ang="T12">
                <a:pos x="T4" y="T5"/>
              </a:cxn>
              <a:cxn ang="T13">
                <a:pos x="T6" y="T7"/>
              </a:cxn>
              <a:cxn ang="T14">
                <a:pos x="T8" y="T9"/>
              </a:cxn>
            </a:cxnLst>
            <a:rect l="T15" t="T16" r="T17" b="T18"/>
            <a:pathLst>
              <a:path w="1359" h="2543">
                <a:moveTo>
                  <a:pt x="0" y="2542"/>
                </a:moveTo>
                <a:lnTo>
                  <a:pt x="0" y="0"/>
                </a:lnTo>
                <a:lnTo>
                  <a:pt x="1358" y="962"/>
                </a:lnTo>
                <a:lnTo>
                  <a:pt x="1358" y="1702"/>
                </a:lnTo>
                <a:lnTo>
                  <a:pt x="0" y="2542"/>
                </a:lnTo>
              </a:path>
            </a:pathLst>
          </a:custGeom>
          <a:solidFill>
            <a:srgbClr val="FFCC99">
              <a:alpha val="50195"/>
            </a:srgbClr>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72712" name="Rectangle 8"/>
          <p:cNvSpPr>
            <a:spLocks noChangeArrowheads="1"/>
          </p:cNvSpPr>
          <p:nvPr/>
        </p:nvSpPr>
        <p:spPr bwMode="auto">
          <a:xfrm>
            <a:off x="3921125" y="3946525"/>
            <a:ext cx="1935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1800" b="1">
                <a:latin typeface="Courier New" panose="02070309020205020404" pitchFamily="49" charset="0"/>
                <a:ea typeface="宋体" panose="02010600030101010101" pitchFamily="2" charset="-122"/>
                <a:cs typeface="Courier New" panose="02070309020205020404" pitchFamily="49" charset="0"/>
              </a:rPr>
              <a:t>表 </a:t>
            </a:r>
            <a:r>
              <a:rPr lang="en-US" altLang="zh-CN" sz="1800" b="1">
                <a:latin typeface="Courier New" panose="02070309020205020404" pitchFamily="49" charset="0"/>
                <a:ea typeface="宋体" panose="02010600030101010101" pitchFamily="2" charset="-122"/>
                <a:cs typeface="Courier New" panose="02070309020205020404" pitchFamily="49" charset="0"/>
              </a:rPr>
              <a:t>EMPLOYEES </a:t>
            </a:r>
            <a:endParaRPr lang="en-US" altLang="zh-CN" sz="1800" b="1">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zh-CN" altLang="en-US" sz="1800" b="1">
                <a:latin typeface="Courier New" panose="02070309020205020404" pitchFamily="49" charset="0"/>
                <a:ea typeface="宋体" panose="02010600030101010101" pitchFamily="2" charset="-122"/>
                <a:cs typeface="Courier New" panose="02070309020205020404" pitchFamily="49" charset="0"/>
              </a:rPr>
              <a:t>中的工资最大值</a:t>
            </a:r>
            <a:endParaRPr lang="zh-CN" altLang="en-US" sz="1800" b="1">
              <a:latin typeface="Courier New" panose="02070309020205020404" pitchFamily="49" charset="0"/>
              <a:ea typeface="宋体" panose="02010600030101010101" pitchFamily="2" charset="-122"/>
              <a:cs typeface="Courier New" panose="02070309020205020404" pitchFamily="49" charset="0"/>
            </a:endParaRPr>
          </a:p>
        </p:txBody>
      </p:sp>
      <p:sp>
        <p:nvSpPr>
          <p:cNvPr id="72713" name="Rectangle 9"/>
          <p:cNvSpPr>
            <a:spLocks noChangeArrowheads="1"/>
          </p:cNvSpPr>
          <p:nvPr/>
        </p:nvSpPr>
        <p:spPr bwMode="ltGray">
          <a:xfrm>
            <a:off x="2905125" y="2674938"/>
            <a:ext cx="912813" cy="3386137"/>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pic>
        <p:nvPicPr>
          <p:cNvPr id="7271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250" y="6232525"/>
            <a:ext cx="28479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2715" name="Text Box 11"/>
          <p:cNvSpPr txBox="1">
            <a:spLocks noChangeArrowheads="1"/>
          </p:cNvSpPr>
          <p:nvPr/>
        </p:nvSpPr>
        <p:spPr bwMode="auto">
          <a:xfrm>
            <a:off x="962025" y="5853113"/>
            <a:ext cx="3667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Clr>
                <a:srgbClr val="000000"/>
              </a:buClr>
              <a:buFont typeface="Arial" panose="020B0604020202020204" pitchFamily="34" charset="0"/>
              <a:buNone/>
            </a:pPr>
            <a:r>
              <a:rPr lang="zh-CN" altLang="en-US" sz="2400" b="1">
                <a:latin typeface="Courier New" panose="02070309020205020404" pitchFamily="49" charset="0"/>
                <a:ea typeface="宋体" panose="02010600030101010101" pitchFamily="2" charset="-122"/>
                <a:cs typeface="Courier New" panose="02070309020205020404" pitchFamily="49" charset="0"/>
              </a:rPr>
              <a:t>…</a:t>
            </a:r>
            <a:endParaRPr lang="zh-CN" altLang="en-US" sz="2400" b="1">
              <a:latin typeface="Courier New" panose="02070309020205020404" pitchFamily="49" charset="0"/>
              <a:ea typeface="宋体" panose="02010600030101010101" pitchFamily="2" charset="-122"/>
              <a:cs typeface="Courier New" panose="02070309020205020404" pitchFamily="49" charset="0"/>
            </a:endParaRPr>
          </a:p>
        </p:txBody>
      </p:sp>
      <p:pic>
        <p:nvPicPr>
          <p:cNvPr id="72716"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7100" y="4291013"/>
            <a:ext cx="18002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2717" name="Rectangle 13"/>
          <p:cNvSpPr>
            <a:spLocks noChangeArrowheads="1"/>
          </p:cNvSpPr>
          <p:nvPr/>
        </p:nvSpPr>
        <p:spPr bwMode="ltGray">
          <a:xfrm>
            <a:off x="6142038" y="4552950"/>
            <a:ext cx="1598612" cy="204788"/>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61988" y="1185863"/>
            <a:ext cx="7696200" cy="1439862"/>
          </a:xfrm>
          <a:noFill/>
        </p:spPr>
        <p:txBody>
          <a:bodyPr lIns="92075" tIns="46038" rIns="92075" bIns="46038" anchor="t"/>
          <a:lstStyle/>
          <a:p>
            <a:r>
              <a:rPr lang="zh-CN" altLang="en-US" b="1" smtClean="0">
                <a:latin typeface="Courier New" panose="02070309020205020404" pitchFamily="49" charset="0"/>
                <a:ea typeface="宋体" panose="02010600030101010101" pitchFamily="2" charset="-122"/>
                <a:cs typeface="Courier New" panose="02070309020205020404" pitchFamily="49" charset="0"/>
              </a:rPr>
              <a:t>组函数类型</a:t>
            </a:r>
            <a:endParaRPr lang="zh-CN" altLang="en-US" b="1"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5123" name="Rectangle 3"/>
          <p:cNvSpPr>
            <a:spLocks noGrp="1" noChangeArrowheads="1"/>
          </p:cNvSpPr>
          <p:nvPr>
            <p:ph type="body" idx="1"/>
          </p:nvPr>
        </p:nvSpPr>
        <p:spPr>
          <a:xfrm>
            <a:off x="754063" y="2132013"/>
            <a:ext cx="3602037" cy="3001962"/>
          </a:xfrm>
        </p:spPr>
        <p:txBody>
          <a:bodyPr lIns="92075" tIns="46038" rIns="92075" bIns="46038">
            <a:spAutoFit/>
          </a:bodyPr>
          <a:lstStyle/>
          <a:p>
            <a:pPr>
              <a:defRPr/>
            </a:pPr>
            <a:r>
              <a:rPr lang="en-US" altLang="zh-CN" sz="2700" b="1" smtClean="0">
                <a:latin typeface="Courier New" panose="02070309020205020404" pitchFamily="49" charset="0"/>
                <a:ea typeface="宋体" panose="02010600030101010101" pitchFamily="2" charset="-122"/>
                <a:cs typeface="Courier New" panose="02070309020205020404" pitchFamily="49" charset="0"/>
              </a:rPr>
              <a:t>AVG() </a:t>
            </a:r>
            <a:endParaRPr lang="en-US" altLang="zh-CN" sz="2700" b="1" smtClean="0">
              <a:latin typeface="Courier New" panose="02070309020205020404" pitchFamily="49" charset="0"/>
              <a:ea typeface="宋体" panose="02010600030101010101" pitchFamily="2" charset="-122"/>
              <a:cs typeface="Courier New" panose="02070309020205020404" pitchFamily="49" charset="0"/>
            </a:endParaRPr>
          </a:p>
          <a:p>
            <a:pPr>
              <a:defRPr/>
            </a:pPr>
            <a:r>
              <a:rPr lang="en-US" altLang="zh-CN" sz="2700" b="1" smtClean="0">
                <a:latin typeface="Courier New" panose="02070309020205020404" pitchFamily="49" charset="0"/>
                <a:ea typeface="宋体" panose="02010600030101010101" pitchFamily="2" charset="-122"/>
                <a:cs typeface="Courier New" panose="02070309020205020404" pitchFamily="49" charset="0"/>
              </a:rPr>
              <a:t>SUM()</a:t>
            </a:r>
            <a:endParaRPr lang="zh-CN" altLang="en-US" sz="2700" b="1" dirty="0" smtClean="0">
              <a:latin typeface="Courier New" panose="02070309020205020404" pitchFamily="49" charset="0"/>
              <a:ea typeface="宋体" panose="02010600030101010101" pitchFamily="2" charset="-122"/>
              <a:cs typeface="Courier New" panose="02070309020205020404" pitchFamily="49" charset="0"/>
            </a:endParaRPr>
          </a:p>
          <a:p>
            <a:pPr>
              <a:defRPr/>
            </a:pPr>
            <a:r>
              <a:rPr lang="en-US" altLang="zh-CN" sz="2700" b="1" smtClean="0">
                <a:latin typeface="Courier New" panose="02070309020205020404" pitchFamily="49" charset="0"/>
                <a:ea typeface="宋体" panose="02010600030101010101" pitchFamily="2" charset="-122"/>
                <a:cs typeface="Courier New" panose="02070309020205020404" pitchFamily="49" charset="0"/>
              </a:rPr>
              <a:t>MAX() </a:t>
            </a:r>
            <a:endParaRPr lang="zh-CN" altLang="en-US" sz="2700" b="1" dirty="0" smtClean="0">
              <a:latin typeface="Courier New" panose="02070309020205020404" pitchFamily="49" charset="0"/>
              <a:ea typeface="宋体" panose="02010600030101010101" pitchFamily="2" charset="-122"/>
              <a:cs typeface="Courier New" panose="02070309020205020404" pitchFamily="49" charset="0"/>
            </a:endParaRPr>
          </a:p>
          <a:p>
            <a:pPr>
              <a:defRPr/>
            </a:pPr>
            <a:r>
              <a:rPr lang="en-US" altLang="zh-CN" sz="2700" b="1" smtClean="0">
                <a:latin typeface="Courier New" panose="02070309020205020404" pitchFamily="49" charset="0"/>
                <a:ea typeface="宋体" panose="02010600030101010101" pitchFamily="2" charset="-122"/>
                <a:cs typeface="Courier New" panose="02070309020205020404" pitchFamily="49" charset="0"/>
              </a:rPr>
              <a:t>MIN() </a:t>
            </a:r>
            <a:endParaRPr lang="zh-CN" altLang="en-US" sz="2700" b="1" dirty="0" smtClean="0">
              <a:solidFill>
                <a:schemeClr val="bg2">
                  <a:lumMod val="75000"/>
                </a:schemeClr>
              </a:solidFill>
              <a:latin typeface="Courier New" panose="02070309020205020404" pitchFamily="49" charset="0"/>
              <a:ea typeface="宋体" panose="02010600030101010101" pitchFamily="2" charset="-122"/>
              <a:cs typeface="Courier New" panose="02070309020205020404" pitchFamily="49" charset="0"/>
            </a:endParaRPr>
          </a:p>
          <a:p>
            <a:pPr>
              <a:defRPr/>
            </a:pPr>
            <a:r>
              <a:rPr lang="en-US" altLang="zh-CN" sz="2700" b="1" smtClean="0">
                <a:latin typeface="Courier New" panose="02070309020205020404" pitchFamily="49" charset="0"/>
                <a:ea typeface="宋体" panose="02010600030101010101" pitchFamily="2" charset="-122"/>
                <a:cs typeface="Courier New" panose="02070309020205020404" pitchFamily="49" charset="0"/>
              </a:rPr>
              <a:t>COUNT</a:t>
            </a:r>
            <a:r>
              <a:rPr lang="en-US" altLang="zh-CN" sz="2700" b="1">
                <a:latin typeface="Courier New" panose="02070309020205020404" pitchFamily="49" charset="0"/>
                <a:ea typeface="宋体" panose="02010600030101010101" pitchFamily="2" charset="-122"/>
                <a:cs typeface="Courier New" panose="02070309020205020404" pitchFamily="49" charset="0"/>
              </a:rPr>
              <a:t>() </a:t>
            </a:r>
            <a:endParaRPr lang="zh-CN" altLang="en-US" sz="2700" b="1">
              <a:latin typeface="Courier New" panose="02070309020205020404" pitchFamily="49" charset="0"/>
              <a:ea typeface="宋体" panose="02010600030101010101" pitchFamily="2" charset="-122"/>
              <a:cs typeface="Courier New" panose="02070309020205020404" pitchFamily="49" charset="0"/>
            </a:endParaRPr>
          </a:p>
          <a:p>
            <a:pPr>
              <a:defRPr/>
            </a:pPr>
            <a:endParaRPr lang="zh-CN" altLang="en-US" sz="2700" b="1" dirty="0" smtClean="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blackWhite">
          <a:xfrm>
            <a:off x="709613" y="2038350"/>
            <a:ext cx="7169150" cy="1719263"/>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74755" name="Rectangle 3"/>
          <p:cNvSpPr>
            <a:spLocks noChangeArrowheads="1"/>
          </p:cNvSpPr>
          <p:nvPr/>
        </p:nvSpPr>
        <p:spPr bwMode="blackWhite">
          <a:xfrm>
            <a:off x="684213" y="2138363"/>
            <a:ext cx="7194550"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SELECT	[</a:t>
            </a:r>
            <a:r>
              <a:rPr lang="en-US" altLang="zh-CN" sz="1800" b="1" i="1">
                <a:solidFill>
                  <a:srgbClr val="000000"/>
                </a:solidFill>
                <a:latin typeface="Courier New" panose="02070309020205020404" pitchFamily="49" charset="0"/>
                <a:ea typeface="宋体" panose="02010600030101010101" pitchFamily="2" charset="-122"/>
              </a:rPr>
              <a:t>column</a:t>
            </a:r>
            <a:r>
              <a:rPr lang="en-US" altLang="zh-CN" sz="1800" b="1">
                <a:solidFill>
                  <a:srgbClr val="000000"/>
                </a:solidFill>
                <a:latin typeface="Courier New" panose="02070309020205020404" pitchFamily="49" charset="0"/>
                <a:ea typeface="宋体" panose="02010600030101010101" pitchFamily="2" charset="-122"/>
              </a:rPr>
              <a:t>,] </a:t>
            </a:r>
            <a:r>
              <a:rPr lang="en-US" altLang="zh-CN" sz="1800" b="1" i="1">
                <a:solidFill>
                  <a:srgbClr val="000000"/>
                </a:solidFill>
                <a:latin typeface="Courier New" panose="02070309020205020404" pitchFamily="49" charset="0"/>
                <a:ea typeface="宋体" panose="02010600030101010101" pitchFamily="2" charset="-122"/>
              </a:rPr>
              <a:t>group_function(column), ...</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FROM		</a:t>
            </a:r>
            <a:r>
              <a:rPr lang="en-US" altLang="zh-CN" sz="1800" b="1" i="1">
                <a:solidFill>
                  <a:srgbClr val="000000"/>
                </a:solidFill>
                <a:latin typeface="Courier New" panose="02070309020205020404" pitchFamily="49" charset="0"/>
                <a:ea typeface="宋体" panose="02010600030101010101" pitchFamily="2" charset="-122"/>
              </a:rPr>
              <a:t>table</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[WHERE	</a:t>
            </a:r>
            <a:r>
              <a:rPr lang="en-US" altLang="zh-CN" sz="1800" b="1" i="1">
                <a:solidFill>
                  <a:srgbClr val="000000"/>
                </a:solidFill>
                <a:latin typeface="Courier New" panose="02070309020205020404" pitchFamily="49" charset="0"/>
                <a:ea typeface="宋体" panose="02010600030101010101" pitchFamily="2" charset="-122"/>
              </a:rPr>
              <a:t>condition</a:t>
            </a:r>
            <a:r>
              <a:rPr lang="en-US" altLang="zh-CN" sz="1800" b="1">
                <a:solidFill>
                  <a:srgbClr val="000000"/>
                </a:solidFill>
                <a:latin typeface="Courier New" panose="02070309020205020404" pitchFamily="49" charset="0"/>
                <a:ea typeface="宋体" panose="02010600030101010101" pitchFamily="2" charset="-122"/>
              </a:rPr>
              <a:t>]</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[GROUP BY	</a:t>
            </a:r>
            <a:r>
              <a:rPr lang="en-US" altLang="zh-CN" sz="1800" b="1" i="1">
                <a:solidFill>
                  <a:srgbClr val="000000"/>
                </a:solidFill>
                <a:latin typeface="Courier New" panose="02070309020205020404" pitchFamily="49" charset="0"/>
                <a:ea typeface="宋体" panose="02010600030101010101" pitchFamily="2" charset="-122"/>
              </a:rPr>
              <a:t>column</a:t>
            </a:r>
            <a:r>
              <a:rPr lang="en-US" altLang="zh-CN" sz="1800" b="1">
                <a:solidFill>
                  <a:srgbClr val="000000"/>
                </a:solidFill>
                <a:latin typeface="Courier New" panose="02070309020205020404" pitchFamily="49" charset="0"/>
                <a:ea typeface="宋体" panose="02010600030101010101" pitchFamily="2" charset="-122"/>
              </a:rPr>
              <a:t>]</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[ORDER BY	</a:t>
            </a:r>
            <a:r>
              <a:rPr lang="en-US" altLang="zh-CN" sz="1800" b="1" i="1">
                <a:solidFill>
                  <a:srgbClr val="000000"/>
                </a:solidFill>
                <a:latin typeface="Courier New" panose="02070309020205020404" pitchFamily="49" charset="0"/>
                <a:ea typeface="宋体" panose="02010600030101010101" pitchFamily="2" charset="-122"/>
              </a:rPr>
              <a:t>column</a:t>
            </a:r>
            <a:r>
              <a:rPr lang="en-US" altLang="zh-CN" sz="1800" b="1">
                <a:solidFill>
                  <a:srgbClr val="000000"/>
                </a:solidFill>
                <a:latin typeface="Courier New" panose="02070309020205020404" pitchFamily="49" charset="0"/>
                <a:ea typeface="宋体" panose="02010600030101010101" pitchFamily="2" charset="-122"/>
              </a:rPr>
              <a:t>];</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74756" name="Rectangle 4"/>
          <p:cNvSpPr>
            <a:spLocks noGrp="1" noChangeArrowheads="1"/>
          </p:cNvSpPr>
          <p:nvPr>
            <p:ph type="title"/>
          </p:nvPr>
        </p:nvSpPr>
        <p:spPr>
          <a:xfrm>
            <a:off x="619125" y="1017588"/>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组函数语法</a:t>
            </a:r>
            <a:endParaRPr lang="zh-CN" altLang="en-US" b="1" smtClean="0">
              <a:latin typeface="宋体" panose="02010600030101010101" pitchFamily="2" charset="-122"/>
              <a:ea typeface="宋体" panose="02010600030101010101" pitchFamily="2" charset="-122"/>
            </a:endParaRPr>
          </a:p>
        </p:txBody>
      </p:sp>
      <p:sp>
        <p:nvSpPr>
          <p:cNvPr id="74757" name="Rectangle 5"/>
          <p:cNvSpPr>
            <a:spLocks noChangeArrowheads="1"/>
          </p:cNvSpPr>
          <p:nvPr/>
        </p:nvSpPr>
        <p:spPr bwMode="ltGray">
          <a:xfrm>
            <a:off x="3973513" y="2157413"/>
            <a:ext cx="3048000" cy="300037"/>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825500" y="2649538"/>
            <a:ext cx="7240588" cy="11906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p>
            <a:pPr>
              <a:tabLst>
                <a:tab pos="682625" algn="l"/>
                <a:tab pos="1833245" algn="l"/>
              </a:tabLst>
              <a:defRPr/>
            </a:pPr>
            <a:endParaRPr lang="zh-CN" altLang="en-US" b="1">
              <a:solidFill>
                <a:srgbClr val="000000"/>
              </a:solidFill>
              <a:latin typeface="+mn-lt"/>
              <a:ea typeface="宋体" panose="02010600030101010101" pitchFamily="2" charset="-122"/>
            </a:endParaRPr>
          </a:p>
          <a:p>
            <a:pPr>
              <a:tabLst>
                <a:tab pos="682625" algn="l"/>
                <a:tab pos="1833245" algn="l"/>
              </a:tabLst>
              <a:defRPr/>
            </a:pPr>
            <a:endParaRPr lang="zh-CN" altLang="en-US" b="1">
              <a:solidFill>
                <a:srgbClr val="000000"/>
              </a:solidFill>
              <a:latin typeface="+mn-lt"/>
              <a:ea typeface="宋体" panose="02010600030101010101" pitchFamily="2" charset="-122"/>
            </a:endParaRPr>
          </a:p>
        </p:txBody>
      </p:sp>
      <p:sp>
        <p:nvSpPr>
          <p:cNvPr id="7171" name="Rectangle 3"/>
          <p:cNvSpPr>
            <a:spLocks noChangeArrowheads="1"/>
          </p:cNvSpPr>
          <p:nvPr/>
        </p:nvSpPr>
        <p:spPr bwMode="blackWhite">
          <a:xfrm>
            <a:off x="827088" y="2636838"/>
            <a:ext cx="6269037"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tabLst>
                <a:tab pos="682625" algn="l"/>
                <a:tab pos="1833245" algn="l"/>
              </a:tabLst>
              <a:defRPr/>
            </a:pPr>
            <a:r>
              <a:rPr lang="en-US" altLang="zh-CN" b="1" dirty="0">
                <a:solidFill>
                  <a:srgbClr val="000000"/>
                </a:solidFill>
                <a:latin typeface="+mn-lt"/>
                <a:ea typeface="宋体" panose="02010600030101010101" pitchFamily="2" charset="-122"/>
              </a:rPr>
              <a:t>SELECT AVG(salary), MAX(salary),</a:t>
            </a:r>
            <a:endParaRPr lang="en-US" altLang="zh-CN" b="1" dirty="0">
              <a:solidFill>
                <a:srgbClr val="000000"/>
              </a:solidFill>
              <a:latin typeface="+mn-lt"/>
              <a:ea typeface="宋体" panose="02010600030101010101" pitchFamily="2" charset="-122"/>
            </a:endParaRPr>
          </a:p>
          <a:p>
            <a:pPr>
              <a:tabLst>
                <a:tab pos="682625" algn="l"/>
                <a:tab pos="1833245" algn="l"/>
              </a:tabLst>
              <a:defRPr/>
            </a:pPr>
            <a:r>
              <a:rPr lang="en-US" altLang="zh-CN" b="1" dirty="0">
                <a:solidFill>
                  <a:srgbClr val="000000"/>
                </a:solidFill>
                <a:latin typeface="+mn-lt"/>
                <a:ea typeface="宋体" panose="02010600030101010101" pitchFamily="2" charset="-122"/>
              </a:rPr>
              <a:t>              MIN(salary), SUM(salary)</a:t>
            </a:r>
            <a:endParaRPr lang="en-US" altLang="zh-CN" b="1" dirty="0">
              <a:solidFill>
                <a:srgbClr val="000000"/>
              </a:solidFill>
              <a:latin typeface="+mn-lt"/>
              <a:ea typeface="宋体" panose="02010600030101010101" pitchFamily="2" charset="-122"/>
            </a:endParaRPr>
          </a:p>
          <a:p>
            <a:pPr>
              <a:tabLst>
                <a:tab pos="682625" algn="l"/>
                <a:tab pos="1833245" algn="l"/>
              </a:tabLst>
              <a:defRPr/>
            </a:pPr>
            <a:r>
              <a:rPr lang="en-US" altLang="zh-CN" b="1" dirty="0">
                <a:solidFill>
                  <a:srgbClr val="000000"/>
                </a:solidFill>
                <a:latin typeface="+mn-lt"/>
                <a:ea typeface="宋体" panose="02010600030101010101" pitchFamily="2" charset="-122"/>
              </a:rPr>
              <a:t>FROM   employees</a:t>
            </a:r>
            <a:endParaRPr lang="en-US" altLang="zh-CN" b="1" dirty="0">
              <a:solidFill>
                <a:srgbClr val="000000"/>
              </a:solidFill>
              <a:latin typeface="+mn-lt"/>
              <a:ea typeface="宋体" panose="02010600030101010101" pitchFamily="2" charset="-122"/>
            </a:endParaRPr>
          </a:p>
          <a:p>
            <a:pPr>
              <a:tabLst>
                <a:tab pos="682625" algn="l"/>
                <a:tab pos="1833245" algn="l"/>
              </a:tabLst>
              <a:defRPr/>
            </a:pPr>
            <a:r>
              <a:rPr lang="en-US" altLang="zh-CN" b="1" dirty="0">
                <a:solidFill>
                  <a:srgbClr val="000000"/>
                </a:solidFill>
                <a:latin typeface="+mn-lt"/>
                <a:ea typeface="宋体" panose="02010600030101010101" pitchFamily="2" charset="-122"/>
              </a:rPr>
              <a:t>WHERE  </a:t>
            </a:r>
            <a:r>
              <a:rPr lang="en-US" altLang="zh-CN" b="1" dirty="0" err="1">
                <a:solidFill>
                  <a:srgbClr val="000000"/>
                </a:solidFill>
                <a:latin typeface="+mn-lt"/>
                <a:ea typeface="宋体" panose="02010600030101010101" pitchFamily="2" charset="-122"/>
              </a:rPr>
              <a:t>job_id</a:t>
            </a:r>
            <a:r>
              <a:rPr lang="en-US" altLang="zh-CN" b="1" dirty="0">
                <a:solidFill>
                  <a:srgbClr val="000000"/>
                </a:solidFill>
                <a:latin typeface="+mn-lt"/>
                <a:ea typeface="宋体" panose="02010600030101010101" pitchFamily="2" charset="-122"/>
              </a:rPr>
              <a:t> LIKE '%REP%';</a:t>
            </a:r>
            <a:endParaRPr lang="en-US" altLang="zh-CN" b="1" dirty="0">
              <a:solidFill>
                <a:srgbClr val="000000"/>
              </a:solidFill>
              <a:latin typeface="+mn-lt"/>
              <a:ea typeface="宋体" panose="02010600030101010101" pitchFamily="2" charset="-122"/>
            </a:endParaRPr>
          </a:p>
        </p:txBody>
      </p:sp>
      <p:sp>
        <p:nvSpPr>
          <p:cNvPr id="7172" name="Rectangle 4"/>
          <p:cNvSpPr>
            <a:spLocks noGrp="1" noChangeArrowheads="1"/>
          </p:cNvSpPr>
          <p:nvPr>
            <p:ph type="title"/>
          </p:nvPr>
        </p:nvSpPr>
        <p:spPr>
          <a:xfrm>
            <a:off x="179512" y="1052513"/>
            <a:ext cx="8856983" cy="1439862"/>
          </a:xfrm>
        </p:spPr>
        <p:txBody>
          <a:bodyPr lIns="92075" tIns="46038" rIns="92075" bIns="46038" anchor="t">
            <a:normAutofit/>
          </a:bodyPr>
          <a:lstStyle/>
          <a:p>
            <a:pPr>
              <a:defRPr/>
            </a:pPr>
            <a:r>
              <a:rPr lang="en-US" altLang="zh-CN" sz="4000" b="1" dirty="0" smtClean="0">
                <a:latin typeface="+mn-lt"/>
                <a:ea typeface="宋体" panose="02010600030101010101" pitchFamily="2" charset="-122"/>
              </a:rPr>
              <a:t>AVG（</a:t>
            </a:r>
            <a:r>
              <a:rPr lang="zh-CN" altLang="en-US" sz="4000" b="1" dirty="0" smtClean="0">
                <a:latin typeface="+mn-lt"/>
                <a:ea typeface="宋体" panose="02010600030101010101" pitchFamily="2" charset="-122"/>
              </a:rPr>
              <a:t>平均值）和</a:t>
            </a:r>
            <a:r>
              <a:rPr lang="en-US" altLang="zh-CN" sz="4000" b="1" dirty="0" smtClean="0">
                <a:latin typeface="+mn-lt"/>
                <a:ea typeface="宋体" panose="02010600030101010101" pitchFamily="2" charset="-122"/>
              </a:rPr>
              <a:t> SUM （</a:t>
            </a:r>
            <a:r>
              <a:rPr lang="zh-CN" altLang="en-US" sz="4000" b="1" dirty="0" smtClean="0">
                <a:latin typeface="+mn-lt"/>
                <a:ea typeface="宋体" panose="02010600030101010101" pitchFamily="2" charset="-122"/>
              </a:rPr>
              <a:t>合计）函数</a:t>
            </a:r>
            <a:endParaRPr lang="zh-CN" altLang="en-US" sz="4000" b="1" dirty="0" smtClean="0">
              <a:latin typeface="+mn-lt"/>
              <a:ea typeface="宋体" panose="02010600030101010101" pitchFamily="2" charset="-122"/>
            </a:endParaRPr>
          </a:p>
        </p:txBody>
      </p:sp>
      <p:sp>
        <p:nvSpPr>
          <p:cNvPr id="75781" name="Rectangle 5"/>
          <p:cNvSpPr>
            <a:spLocks noGrp="1" noChangeArrowheads="1"/>
          </p:cNvSpPr>
          <p:nvPr>
            <p:ph type="body" idx="1"/>
          </p:nvPr>
        </p:nvSpPr>
        <p:spPr>
          <a:xfrm>
            <a:off x="700088" y="1966913"/>
            <a:ext cx="7696200" cy="508000"/>
          </a:xfrm>
          <a:noFill/>
        </p:spPr>
        <p:txBody>
          <a:bodyPr lIns="92075" tIns="46038" rIns="92075" bIns="46038">
            <a:spAutoFit/>
          </a:bodyPr>
          <a:lstStyle/>
          <a:p>
            <a:pPr>
              <a:buFont typeface="Wingdings" panose="05000000000000000000" pitchFamily="2" charset="2"/>
              <a:buNone/>
            </a:pPr>
            <a:r>
              <a:rPr lang="zh-CN" altLang="en-US" sz="2700" smtClean="0">
                <a:ea typeface="宋体" panose="02010600030101010101" pitchFamily="2" charset="-122"/>
              </a:rPr>
              <a:t>可以对</a:t>
            </a:r>
            <a:r>
              <a:rPr lang="zh-CN" altLang="en-US" sz="2700" b="1" smtClean="0">
                <a:solidFill>
                  <a:srgbClr val="FF0000"/>
                </a:solidFill>
                <a:ea typeface="宋体" panose="02010600030101010101" pitchFamily="2" charset="-122"/>
              </a:rPr>
              <a:t>数值型数据</a:t>
            </a:r>
            <a:r>
              <a:rPr lang="zh-CN" altLang="en-US" sz="2700" smtClean="0">
                <a:ea typeface="宋体" panose="02010600030101010101" pitchFamily="2" charset="-122"/>
              </a:rPr>
              <a:t>使用</a:t>
            </a:r>
            <a:r>
              <a:rPr lang="en-US" altLang="zh-CN" sz="2700" smtClean="0">
                <a:ea typeface="宋体" panose="02010600030101010101" pitchFamily="2" charset="-122"/>
              </a:rPr>
              <a:t>AVG </a:t>
            </a:r>
            <a:r>
              <a:rPr lang="zh-CN" altLang="en-US" sz="2700" smtClean="0">
                <a:ea typeface="宋体" panose="02010600030101010101" pitchFamily="2" charset="-122"/>
              </a:rPr>
              <a:t>和 </a:t>
            </a:r>
            <a:r>
              <a:rPr lang="en-US" altLang="zh-CN" sz="2700" smtClean="0">
                <a:ea typeface="宋体" panose="02010600030101010101" pitchFamily="2" charset="-122"/>
              </a:rPr>
              <a:t>SUM </a:t>
            </a:r>
            <a:r>
              <a:rPr lang="zh-CN" altLang="en-US" sz="2700" smtClean="0">
                <a:ea typeface="宋体" panose="02010600030101010101" pitchFamily="2" charset="-122"/>
              </a:rPr>
              <a:t>函数。</a:t>
            </a:r>
            <a:endParaRPr lang="zh-CN" altLang="en-US" sz="2700" smtClean="0">
              <a:ea typeface="宋体" panose="02010600030101010101" pitchFamily="2" charset="-122"/>
            </a:endParaRPr>
          </a:p>
        </p:txBody>
      </p:sp>
      <p:sp>
        <p:nvSpPr>
          <p:cNvPr id="7174" name="Rectangle 6"/>
          <p:cNvSpPr>
            <a:spLocks noChangeArrowheads="1"/>
          </p:cNvSpPr>
          <p:nvPr/>
        </p:nvSpPr>
        <p:spPr bwMode="ltGray">
          <a:xfrm>
            <a:off x="1617663" y="2686050"/>
            <a:ext cx="2828925" cy="614363"/>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eaLnBrk="1" hangingPunct="1">
              <a:defRPr/>
            </a:pPr>
            <a:endParaRPr lang="zh-CN" altLang="en-US">
              <a:latin typeface="+mn-lt"/>
              <a:ea typeface="宋体" panose="02010600030101010101" pitchFamily="2" charset="-122"/>
            </a:endParaRPr>
          </a:p>
        </p:txBody>
      </p:sp>
      <p:pic>
        <p:nvPicPr>
          <p:cNvPr id="75783"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7088" y="4149725"/>
            <a:ext cx="723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176" name="Rectangle 8"/>
          <p:cNvSpPr>
            <a:spLocks noChangeArrowheads="1"/>
          </p:cNvSpPr>
          <p:nvPr/>
        </p:nvSpPr>
        <p:spPr bwMode="ltGray">
          <a:xfrm>
            <a:off x="960438" y="4210050"/>
            <a:ext cx="6980237" cy="204788"/>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pPr eaLnBrk="1" hangingPunct="1">
              <a:defRPr/>
            </a:pPr>
            <a:endParaRPr lang="zh-CN" altLang="en-US">
              <a:latin typeface="+mn-lt"/>
              <a:ea typeface="宋体" panose="02010600030101010101" pitchFamily="2" charset="-122"/>
            </a:endParaRP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blackWhite">
          <a:xfrm>
            <a:off x="777875" y="2473325"/>
            <a:ext cx="7218363" cy="64135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76803" name="Rectangle 3"/>
          <p:cNvSpPr>
            <a:spLocks noGrp="1" noChangeArrowheads="1"/>
          </p:cNvSpPr>
          <p:nvPr>
            <p:ph type="title"/>
          </p:nvPr>
        </p:nvSpPr>
        <p:spPr>
          <a:xfrm>
            <a:off x="466725" y="1002030"/>
            <a:ext cx="8140700" cy="688975"/>
          </a:xfrm>
        </p:spPr>
        <p:txBody>
          <a:bodyPr lIns="92075" tIns="46038" rIns="92075" bIns="46038" anchor="t">
            <a:normAutofit/>
          </a:bodyPr>
          <a:lstStyle/>
          <a:p>
            <a:r>
              <a:rPr lang="en-US" altLang="zh-CN" sz="3200" b="1" smtClean="0">
                <a:latin typeface="Courier New" panose="02070309020205020404" pitchFamily="49" charset="0"/>
                <a:ea typeface="宋体" panose="02010600030101010101" pitchFamily="2" charset="-122"/>
                <a:cs typeface="Courier New" panose="02070309020205020404" pitchFamily="49" charset="0"/>
              </a:rPr>
              <a:t>MIN（</a:t>
            </a:r>
            <a:r>
              <a:rPr lang="zh-CN" altLang="en-US" sz="3200" b="1" smtClean="0">
                <a:latin typeface="Courier New" panose="02070309020205020404" pitchFamily="49" charset="0"/>
                <a:ea typeface="宋体" panose="02010600030101010101" pitchFamily="2" charset="-122"/>
                <a:cs typeface="Courier New" panose="02070309020205020404" pitchFamily="49" charset="0"/>
              </a:rPr>
              <a:t>最小值）和 </a:t>
            </a:r>
            <a:r>
              <a:rPr lang="en-US" altLang="zh-CN" sz="3200" b="1" smtClean="0">
                <a:latin typeface="Courier New" panose="02070309020205020404" pitchFamily="49" charset="0"/>
                <a:ea typeface="宋体" panose="02010600030101010101" pitchFamily="2" charset="-122"/>
                <a:cs typeface="Courier New" panose="02070309020205020404" pitchFamily="49" charset="0"/>
              </a:rPr>
              <a:t>MAX（</a:t>
            </a:r>
            <a:r>
              <a:rPr lang="zh-CN" altLang="en-US" sz="3200" b="1" smtClean="0">
                <a:latin typeface="Courier New" panose="02070309020205020404" pitchFamily="49" charset="0"/>
                <a:ea typeface="宋体" panose="02010600030101010101" pitchFamily="2" charset="-122"/>
                <a:cs typeface="Courier New" panose="02070309020205020404" pitchFamily="49" charset="0"/>
              </a:rPr>
              <a:t>最大值）函数</a:t>
            </a:r>
            <a:endParaRPr lang="zh-CN" altLang="en-US" sz="3200" b="1"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76804" name="Rectangle 4"/>
          <p:cNvSpPr>
            <a:spLocks noGrp="1" noChangeArrowheads="1"/>
          </p:cNvSpPr>
          <p:nvPr>
            <p:ph type="body" idx="1"/>
          </p:nvPr>
        </p:nvSpPr>
        <p:spPr>
          <a:xfrm>
            <a:off x="684213" y="1927225"/>
            <a:ext cx="7696200" cy="442913"/>
          </a:xfrm>
          <a:noFill/>
        </p:spPr>
        <p:txBody>
          <a:bodyPr lIns="92075" tIns="46038" rIns="92075" bIns="46038">
            <a:spAutoFit/>
          </a:bodyPr>
          <a:lstStyle/>
          <a:p>
            <a:pPr>
              <a:buFont typeface="Wingdings" panose="05000000000000000000" pitchFamily="2" charset="2"/>
              <a:buNone/>
            </a:pPr>
            <a:r>
              <a:rPr lang="zh-CN" altLang="en-US" sz="2300" smtClean="0">
                <a:latin typeface="Courier New" panose="02070309020205020404" pitchFamily="49" charset="0"/>
                <a:ea typeface="宋体" panose="02010600030101010101" pitchFamily="2" charset="-122"/>
                <a:cs typeface="Courier New" panose="02070309020205020404" pitchFamily="49" charset="0"/>
              </a:rPr>
              <a:t>可以对</a:t>
            </a:r>
            <a:r>
              <a:rPr lang="zh-CN" altLang="en-US" sz="23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任意数据类型</a:t>
            </a:r>
            <a:r>
              <a:rPr lang="zh-CN" altLang="en-US" sz="2300" smtClean="0">
                <a:latin typeface="Courier New" panose="02070309020205020404" pitchFamily="49" charset="0"/>
                <a:ea typeface="宋体" panose="02010600030101010101" pitchFamily="2" charset="-122"/>
                <a:cs typeface="Courier New" panose="02070309020205020404" pitchFamily="49" charset="0"/>
              </a:rPr>
              <a:t>的数据使用 </a:t>
            </a:r>
            <a:r>
              <a:rPr lang="en-US" altLang="zh-CN" sz="2300" smtClean="0">
                <a:latin typeface="Courier New" panose="02070309020205020404" pitchFamily="49" charset="0"/>
                <a:ea typeface="宋体" panose="02010600030101010101" pitchFamily="2" charset="-122"/>
                <a:cs typeface="Courier New" panose="02070309020205020404" pitchFamily="49" charset="0"/>
              </a:rPr>
              <a:t>MIN </a:t>
            </a:r>
            <a:r>
              <a:rPr lang="zh-CN" altLang="en-US" sz="2300" smtClean="0">
                <a:latin typeface="Courier New" panose="02070309020205020404" pitchFamily="49" charset="0"/>
                <a:ea typeface="宋体" panose="02010600030101010101" pitchFamily="2" charset="-122"/>
                <a:cs typeface="Courier New" panose="02070309020205020404" pitchFamily="49" charset="0"/>
              </a:rPr>
              <a:t>和 </a:t>
            </a:r>
            <a:r>
              <a:rPr lang="en-US" altLang="zh-CN" sz="2300" smtClean="0">
                <a:latin typeface="Courier New" panose="02070309020205020404" pitchFamily="49" charset="0"/>
                <a:ea typeface="宋体" panose="02010600030101010101" pitchFamily="2" charset="-122"/>
                <a:cs typeface="Courier New" panose="02070309020205020404" pitchFamily="49" charset="0"/>
              </a:rPr>
              <a:t>MAX </a:t>
            </a:r>
            <a:r>
              <a:rPr lang="zh-CN" altLang="en-US" sz="2300" smtClean="0">
                <a:latin typeface="Courier New" panose="02070309020205020404" pitchFamily="49" charset="0"/>
                <a:ea typeface="宋体" panose="02010600030101010101" pitchFamily="2" charset="-122"/>
                <a:cs typeface="Courier New" panose="02070309020205020404" pitchFamily="49" charset="0"/>
              </a:rPr>
              <a:t>函数。</a:t>
            </a:r>
            <a:endParaRPr lang="zh-CN" altLang="en-US" sz="2300"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76805" name="Rectangle 5"/>
          <p:cNvSpPr>
            <a:spLocks noChangeArrowheads="1"/>
          </p:cNvSpPr>
          <p:nvPr/>
        </p:nvSpPr>
        <p:spPr bwMode="blackWhite">
          <a:xfrm>
            <a:off x="793750" y="2460625"/>
            <a:ext cx="579913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SELECT MIN(hire_date), MAX(hire_date)</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FROM	  employees;</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pic>
        <p:nvPicPr>
          <p:cNvPr id="7680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7875" y="3400425"/>
            <a:ext cx="7248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6807" name="Rectangle 7"/>
          <p:cNvSpPr>
            <a:spLocks noChangeArrowheads="1"/>
          </p:cNvSpPr>
          <p:nvPr/>
        </p:nvSpPr>
        <p:spPr bwMode="ltGray">
          <a:xfrm>
            <a:off x="1762125" y="2498725"/>
            <a:ext cx="4249738" cy="354013"/>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
        <p:nvSpPr>
          <p:cNvPr id="76808" name="Rectangle 8"/>
          <p:cNvSpPr>
            <a:spLocks noChangeArrowheads="1"/>
          </p:cNvSpPr>
          <p:nvPr/>
        </p:nvSpPr>
        <p:spPr bwMode="ltGray">
          <a:xfrm>
            <a:off x="817563" y="3446463"/>
            <a:ext cx="7140575" cy="20955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blackWhite">
          <a:xfrm>
            <a:off x="755650" y="2630488"/>
            <a:ext cx="7129463" cy="915987"/>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77827" name="Rectangle 3"/>
          <p:cNvSpPr>
            <a:spLocks noChangeArrowheads="1"/>
          </p:cNvSpPr>
          <p:nvPr/>
        </p:nvSpPr>
        <p:spPr bwMode="blackWhite">
          <a:xfrm>
            <a:off x="755650" y="2617788"/>
            <a:ext cx="68580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SELECT COUNT(*)</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FROM	  employees</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WHERE  department_id = 50;</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77828" name="Rectangle 4"/>
          <p:cNvSpPr>
            <a:spLocks noGrp="1" noChangeArrowheads="1"/>
          </p:cNvSpPr>
          <p:nvPr>
            <p:ph type="title"/>
          </p:nvPr>
        </p:nvSpPr>
        <p:spPr>
          <a:xfrm>
            <a:off x="755650" y="1052513"/>
            <a:ext cx="7696200" cy="1439862"/>
          </a:xfrm>
        </p:spPr>
        <p:txBody>
          <a:bodyPr lIns="92075" tIns="46038" rIns="92075" bIns="46038" anchor="t"/>
          <a:lstStyle/>
          <a:p>
            <a:r>
              <a:rPr lang="en-US" altLang="zh-CN" b="1" smtClean="0">
                <a:latin typeface="Courier New" panose="02070309020205020404" pitchFamily="49" charset="0"/>
                <a:ea typeface="宋体" panose="02010600030101010101" pitchFamily="2" charset="-122"/>
                <a:cs typeface="Courier New" panose="02070309020205020404" pitchFamily="49" charset="0"/>
              </a:rPr>
              <a:t>COUNT（</a:t>
            </a:r>
            <a:r>
              <a:rPr lang="zh-CN" altLang="en-US" b="1" smtClean="0">
                <a:latin typeface="Courier New" panose="02070309020205020404" pitchFamily="49" charset="0"/>
                <a:ea typeface="宋体" panose="02010600030101010101" pitchFamily="2" charset="-122"/>
                <a:cs typeface="Courier New" panose="02070309020205020404" pitchFamily="49" charset="0"/>
              </a:rPr>
              <a:t>计数）函数</a:t>
            </a:r>
            <a:endParaRPr lang="en-US" altLang="zh-CN" b="1"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77829" name="Rectangle 5"/>
          <p:cNvSpPr>
            <a:spLocks noGrp="1" noChangeArrowheads="1"/>
          </p:cNvSpPr>
          <p:nvPr>
            <p:ph type="body" idx="1"/>
          </p:nvPr>
        </p:nvSpPr>
        <p:spPr>
          <a:xfrm>
            <a:off x="733425" y="1900238"/>
            <a:ext cx="7696200" cy="461962"/>
          </a:xfrm>
          <a:noFill/>
        </p:spPr>
        <p:txBody>
          <a:bodyPr lIns="92075" tIns="46038" rIns="92075" bIns="46038">
            <a:spAutoFit/>
          </a:bodyPr>
          <a:lstStyle/>
          <a:p>
            <a:pPr>
              <a:buFont typeface="Wingdings" panose="05000000000000000000" pitchFamily="2" charset="2"/>
              <a:buNone/>
            </a:pPr>
            <a:r>
              <a:rPr lang="en-US" altLang="zh-CN" sz="2400" smtClean="0">
                <a:latin typeface="Courier New" panose="02070309020205020404" pitchFamily="49" charset="0"/>
                <a:ea typeface="宋体" panose="02010600030101010101" pitchFamily="2" charset="-122"/>
                <a:cs typeface="Courier New" panose="02070309020205020404" pitchFamily="49" charset="0"/>
              </a:rPr>
              <a:t>COUNT(*) </a:t>
            </a:r>
            <a:r>
              <a:rPr lang="zh-CN" altLang="en-US" sz="2400" smtClean="0">
                <a:latin typeface="Courier New" panose="02070309020205020404" pitchFamily="49" charset="0"/>
                <a:ea typeface="宋体" panose="02010600030101010101" pitchFamily="2" charset="-122"/>
                <a:cs typeface="Courier New" panose="02070309020205020404" pitchFamily="49" charset="0"/>
              </a:rPr>
              <a:t>返回表中记录总数</a:t>
            </a:r>
            <a:r>
              <a:rPr lang="en-US" altLang="zh-CN" sz="2400" smtClean="0">
                <a:latin typeface="Courier New" panose="02070309020205020404" pitchFamily="49" charset="0"/>
                <a:ea typeface="宋体" panose="02010600030101010101" pitchFamily="2" charset="-122"/>
                <a:cs typeface="Courier New" panose="02070309020205020404" pitchFamily="49" charset="0"/>
              </a:rPr>
              <a:t>,</a:t>
            </a:r>
            <a:r>
              <a:rPr lang="zh-CN" altLang="en-US" sz="2400" smtClean="0">
                <a:latin typeface="Courier New" panose="02070309020205020404" pitchFamily="49" charset="0"/>
                <a:ea typeface="宋体" panose="02010600030101010101" pitchFamily="2" charset="-122"/>
                <a:cs typeface="Courier New" panose="02070309020205020404" pitchFamily="49" charset="0"/>
              </a:rPr>
              <a:t>适用于</a:t>
            </a:r>
            <a:r>
              <a:rPr lang="zh-CN" altLang="en-US" sz="24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任意数据类型</a:t>
            </a:r>
            <a:r>
              <a:rPr lang="zh-CN" altLang="en-US" sz="2400" smtClean="0">
                <a:latin typeface="Courier New" panose="02070309020205020404" pitchFamily="49" charset="0"/>
                <a:ea typeface="宋体" panose="02010600030101010101" pitchFamily="2" charset="-122"/>
                <a:cs typeface="Courier New" panose="02070309020205020404" pitchFamily="49" charset="0"/>
              </a:rPr>
              <a:t>。</a:t>
            </a:r>
            <a:endParaRPr lang="zh-CN" altLang="en-US" sz="2400" smtClean="0">
              <a:latin typeface="Courier New" panose="02070309020205020404" pitchFamily="49" charset="0"/>
              <a:ea typeface="宋体" panose="02010600030101010101" pitchFamily="2" charset="-122"/>
              <a:cs typeface="Courier New" panose="02070309020205020404" pitchFamily="49" charset="0"/>
            </a:endParaRPr>
          </a:p>
        </p:txBody>
      </p:sp>
      <p:pic>
        <p:nvPicPr>
          <p:cNvPr id="7783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5650" y="3873500"/>
            <a:ext cx="7239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7831" name="Rectangle 7"/>
          <p:cNvSpPr>
            <a:spLocks noChangeArrowheads="1"/>
          </p:cNvSpPr>
          <p:nvPr/>
        </p:nvSpPr>
        <p:spPr bwMode="ltGray">
          <a:xfrm>
            <a:off x="1704975" y="2655888"/>
            <a:ext cx="1209675" cy="317500"/>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blackWhite">
          <a:xfrm>
            <a:off x="815975" y="2498725"/>
            <a:ext cx="7129463" cy="91598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78851" name="Rectangle 3"/>
          <p:cNvSpPr>
            <a:spLocks noGrp="1" noChangeArrowheads="1"/>
          </p:cNvSpPr>
          <p:nvPr>
            <p:ph type="title"/>
          </p:nvPr>
        </p:nvSpPr>
        <p:spPr>
          <a:xfrm>
            <a:off x="592138" y="1006475"/>
            <a:ext cx="7696200" cy="1439863"/>
          </a:xfrm>
        </p:spPr>
        <p:txBody>
          <a:bodyPr lIns="92075" tIns="46038" rIns="92075" bIns="46038" anchor="t"/>
          <a:lstStyle/>
          <a:p>
            <a:r>
              <a:rPr lang="en-US" altLang="zh-CN" b="1" smtClean="0">
                <a:latin typeface="Courier New" panose="02070309020205020404" pitchFamily="49" charset="0"/>
                <a:ea typeface="宋体" panose="02010600030101010101" pitchFamily="2" charset="-122"/>
                <a:cs typeface="Courier New" panose="02070309020205020404" pitchFamily="49" charset="0"/>
              </a:rPr>
              <a:t>COUNT（</a:t>
            </a:r>
            <a:r>
              <a:rPr lang="zh-CN" altLang="en-US" b="1" smtClean="0">
                <a:latin typeface="Courier New" panose="02070309020205020404" pitchFamily="49" charset="0"/>
                <a:ea typeface="宋体" panose="02010600030101010101" pitchFamily="2" charset="-122"/>
                <a:cs typeface="Courier New" panose="02070309020205020404" pitchFamily="49" charset="0"/>
              </a:rPr>
              <a:t>计数）函数</a:t>
            </a:r>
            <a:endParaRPr lang="zh-CN" altLang="en-US" b="1"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78852" name="Rectangle 4"/>
          <p:cNvSpPr>
            <a:spLocks noGrp="1" noChangeArrowheads="1"/>
          </p:cNvSpPr>
          <p:nvPr>
            <p:ph type="body" idx="1"/>
          </p:nvPr>
        </p:nvSpPr>
        <p:spPr>
          <a:xfrm>
            <a:off x="804863" y="1878013"/>
            <a:ext cx="7385050" cy="442912"/>
          </a:xfrm>
          <a:noFill/>
        </p:spPr>
        <p:txBody>
          <a:bodyPr lIns="92075" tIns="46038" rIns="92075" bIns="46038">
            <a:spAutoFit/>
          </a:bodyPr>
          <a:lstStyle/>
          <a:p>
            <a:r>
              <a:rPr lang="en-US" altLang="zh-CN" sz="2300" smtClean="0">
                <a:latin typeface="Courier New" panose="02070309020205020404" pitchFamily="49" charset="0"/>
                <a:ea typeface="宋体" panose="02010600030101010101" pitchFamily="2" charset="-122"/>
                <a:cs typeface="Courier New" panose="02070309020205020404" pitchFamily="49" charset="0"/>
              </a:rPr>
              <a:t>COUNT(</a:t>
            </a:r>
            <a:r>
              <a:rPr lang="en-US" altLang="zh-CN" sz="2300" i="1" smtClean="0">
                <a:latin typeface="Courier New" panose="02070309020205020404" pitchFamily="49" charset="0"/>
                <a:ea typeface="宋体" panose="02010600030101010101" pitchFamily="2" charset="-122"/>
                <a:cs typeface="Courier New" panose="02070309020205020404" pitchFamily="49" charset="0"/>
              </a:rPr>
              <a:t>expr</a:t>
            </a:r>
            <a:r>
              <a:rPr lang="en-US" altLang="zh-CN" sz="2300" smtClean="0">
                <a:latin typeface="Courier New" panose="02070309020205020404" pitchFamily="49" charset="0"/>
                <a:ea typeface="宋体" panose="02010600030101010101" pitchFamily="2" charset="-122"/>
                <a:cs typeface="Courier New" panose="02070309020205020404" pitchFamily="49" charset="0"/>
              </a:rPr>
              <a:t>) </a:t>
            </a:r>
            <a:r>
              <a:rPr lang="zh-CN" altLang="en-US" sz="2300" smtClean="0">
                <a:latin typeface="Courier New" panose="02070309020205020404" pitchFamily="49" charset="0"/>
                <a:ea typeface="宋体" panose="02010600030101010101" pitchFamily="2" charset="-122"/>
                <a:cs typeface="Courier New" panose="02070309020205020404" pitchFamily="49" charset="0"/>
              </a:rPr>
              <a:t>返回</a:t>
            </a:r>
            <a:r>
              <a:rPr lang="en-US" altLang="zh-CN" sz="2300" i="1" smtClean="0">
                <a:latin typeface="Courier New" panose="02070309020205020404" pitchFamily="49" charset="0"/>
                <a:ea typeface="宋体" panose="02010600030101010101" pitchFamily="2" charset="-122"/>
                <a:cs typeface="Courier New" panose="02070309020205020404" pitchFamily="49" charset="0"/>
              </a:rPr>
              <a:t>expr</a:t>
            </a:r>
            <a:r>
              <a:rPr lang="zh-CN" altLang="en-US" sz="23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不为空</a:t>
            </a:r>
            <a:r>
              <a:rPr lang="zh-CN" altLang="en-US" sz="2300" smtClean="0">
                <a:latin typeface="Courier New" panose="02070309020205020404" pitchFamily="49" charset="0"/>
                <a:ea typeface="宋体" panose="02010600030101010101" pitchFamily="2" charset="-122"/>
                <a:cs typeface="Courier New" panose="02070309020205020404" pitchFamily="49" charset="0"/>
              </a:rPr>
              <a:t>的记录总数</a:t>
            </a:r>
            <a:r>
              <a:rPr lang="zh-CN" altLang="en-US" sz="2300" i="1" smtClean="0">
                <a:latin typeface="Courier New" panose="02070309020205020404" pitchFamily="49" charset="0"/>
                <a:ea typeface="宋体" panose="02010600030101010101" pitchFamily="2" charset="-122"/>
                <a:cs typeface="Courier New" panose="02070309020205020404" pitchFamily="49" charset="0"/>
              </a:rPr>
              <a:t>。</a:t>
            </a:r>
            <a:endParaRPr lang="zh-CN" altLang="en-US" sz="2300"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78853" name="Rectangle 5"/>
          <p:cNvSpPr>
            <a:spLocks noChangeArrowheads="1"/>
          </p:cNvSpPr>
          <p:nvPr/>
        </p:nvSpPr>
        <p:spPr bwMode="blackWhite">
          <a:xfrm>
            <a:off x="828675" y="2470150"/>
            <a:ext cx="68580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SELECT COUNT(commission_pct)</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FROM   employees</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WHERE  department_id = 50;</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pic>
        <p:nvPicPr>
          <p:cNvPr id="78854"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5975" y="3527425"/>
            <a:ext cx="7248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8855" name="Rectangle 7"/>
          <p:cNvSpPr>
            <a:spLocks noChangeArrowheads="1"/>
          </p:cNvSpPr>
          <p:nvPr/>
        </p:nvSpPr>
        <p:spPr bwMode="ltGray">
          <a:xfrm>
            <a:off x="1855788" y="2571750"/>
            <a:ext cx="2932112" cy="280988"/>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reeform 2"/>
          <p:cNvSpPr/>
          <p:nvPr/>
        </p:nvSpPr>
        <p:spPr bwMode="auto">
          <a:xfrm>
            <a:off x="4121150" y="1789113"/>
            <a:ext cx="1779588" cy="4138612"/>
          </a:xfrm>
          <a:custGeom>
            <a:avLst/>
            <a:gdLst>
              <a:gd name="T0" fmla="*/ 0 w 1210"/>
              <a:gd name="T1" fmla="*/ 2147483647 h 2607"/>
              <a:gd name="T2" fmla="*/ 0 w 1210"/>
              <a:gd name="T3" fmla="*/ 0 h 2607"/>
              <a:gd name="T4" fmla="*/ 2147483647 w 1210"/>
              <a:gd name="T5" fmla="*/ 2147483647 h 2607"/>
              <a:gd name="T6" fmla="*/ 2147483647 w 1210"/>
              <a:gd name="T7" fmla="*/ 2147483647 h 2607"/>
              <a:gd name="T8" fmla="*/ 0 w 1210"/>
              <a:gd name="T9" fmla="*/ 2147483647 h 2607"/>
              <a:gd name="T10" fmla="*/ 0 60000 65536"/>
              <a:gd name="T11" fmla="*/ 0 60000 65536"/>
              <a:gd name="T12" fmla="*/ 0 60000 65536"/>
              <a:gd name="T13" fmla="*/ 0 60000 65536"/>
              <a:gd name="T14" fmla="*/ 0 60000 65536"/>
              <a:gd name="T15" fmla="*/ 0 w 1210"/>
              <a:gd name="T16" fmla="*/ 0 h 2607"/>
              <a:gd name="T17" fmla="*/ 1210 w 1210"/>
              <a:gd name="T18" fmla="*/ 2607 h 2607"/>
            </a:gdLst>
            <a:ahLst/>
            <a:cxnLst>
              <a:cxn ang="T10">
                <a:pos x="T0" y="T1"/>
              </a:cxn>
              <a:cxn ang="T11">
                <a:pos x="T2" y="T3"/>
              </a:cxn>
              <a:cxn ang="T12">
                <a:pos x="T4" y="T5"/>
              </a:cxn>
              <a:cxn ang="T13">
                <a:pos x="T6" y="T7"/>
              </a:cxn>
              <a:cxn ang="T14">
                <a:pos x="T8" y="T9"/>
              </a:cxn>
            </a:cxnLst>
            <a:rect l="T15" t="T16" r="T17" b="T18"/>
            <a:pathLst>
              <a:path w="1210" h="2607">
                <a:moveTo>
                  <a:pt x="0" y="2606"/>
                </a:moveTo>
                <a:lnTo>
                  <a:pt x="0" y="0"/>
                </a:lnTo>
                <a:lnTo>
                  <a:pt x="1209" y="741"/>
                </a:lnTo>
                <a:lnTo>
                  <a:pt x="1209" y="1849"/>
                </a:lnTo>
                <a:lnTo>
                  <a:pt x="0" y="2606"/>
                </a:lnTo>
              </a:path>
            </a:pathLst>
          </a:custGeom>
          <a:solidFill>
            <a:srgbClr val="FFCC99">
              <a:alpha val="50195"/>
            </a:srgbClr>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14339" name="Rectangle 3"/>
          <p:cNvSpPr>
            <a:spLocks noGrp="1" noChangeArrowheads="1"/>
          </p:cNvSpPr>
          <p:nvPr>
            <p:ph type="title"/>
          </p:nvPr>
        </p:nvSpPr>
        <p:spPr>
          <a:xfrm>
            <a:off x="790575" y="733425"/>
            <a:ext cx="7612063" cy="881063"/>
          </a:xfrm>
        </p:spPr>
        <p:txBody>
          <a:bodyPr lIns="92075" tIns="46038" rIns="92075" bIns="46038" anchor="t"/>
          <a:lstStyle/>
          <a:p>
            <a:pPr>
              <a:defRPr/>
            </a:pPr>
            <a:r>
              <a:rPr lang="zh-CN" altLang="en-US" b="1" dirty="0" smtClean="0">
                <a:latin typeface="+mn-lt"/>
                <a:ea typeface="宋体" panose="02010600030101010101" pitchFamily="2" charset="-122"/>
              </a:rPr>
              <a:t>分组数据 </a:t>
            </a:r>
            <a:endParaRPr lang="zh-CN" altLang="en-US" b="1" dirty="0" smtClean="0">
              <a:latin typeface="+mn-lt"/>
              <a:ea typeface="宋体" panose="02010600030101010101" pitchFamily="2" charset="-122"/>
            </a:endParaRPr>
          </a:p>
        </p:txBody>
      </p:sp>
      <p:sp>
        <p:nvSpPr>
          <p:cNvPr id="79876" name="Rectangle 4"/>
          <p:cNvSpPr>
            <a:spLocks noChangeArrowheads="1"/>
          </p:cNvSpPr>
          <p:nvPr/>
        </p:nvSpPr>
        <p:spPr bwMode="auto">
          <a:xfrm>
            <a:off x="1951038" y="1392238"/>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rPr>
              <a:t>EMPLOYEES</a:t>
            </a:r>
            <a:endParaRPr lang="en-US" altLang="zh-CN" sz="1800" b="1">
              <a:latin typeface="Courier New" panose="02070309020205020404" pitchFamily="49" charset="0"/>
              <a:ea typeface="宋体" panose="02010600030101010101" pitchFamily="2" charset="-122"/>
            </a:endParaRPr>
          </a:p>
        </p:txBody>
      </p:sp>
      <p:sp>
        <p:nvSpPr>
          <p:cNvPr id="79877" name="Rectangle 5"/>
          <p:cNvSpPr>
            <a:spLocks noChangeArrowheads="1"/>
          </p:cNvSpPr>
          <p:nvPr/>
        </p:nvSpPr>
        <p:spPr bwMode="auto">
          <a:xfrm>
            <a:off x="4519613" y="2963863"/>
            <a:ext cx="151447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1800" b="1">
                <a:latin typeface="Arial" panose="020B0604020202020204" pitchFamily="34" charset="0"/>
                <a:ea typeface="宋体" panose="02010600030101010101" pitchFamily="2" charset="-122"/>
              </a:rPr>
              <a:t>求出</a:t>
            </a:r>
            <a:endParaRPr lang="zh-CN" altLang="en-US" sz="1800" b="1">
              <a:latin typeface="Arial" panose="020B0604020202020204" pitchFamily="34" charset="0"/>
              <a:ea typeface="宋体" panose="02010600030101010101" pitchFamily="2" charset="-122"/>
            </a:endParaRPr>
          </a:p>
          <a:p>
            <a:pPr>
              <a:spcBef>
                <a:spcPct val="0"/>
              </a:spcBef>
              <a:buFontTx/>
              <a:buNone/>
            </a:pPr>
            <a:r>
              <a:rPr lang="en-US" altLang="zh-CN" sz="1800" b="1">
                <a:latin typeface="Courier New" panose="02070309020205020404" pitchFamily="49" charset="0"/>
                <a:ea typeface="宋体" panose="02010600030101010101" pitchFamily="2" charset="-122"/>
              </a:rPr>
              <a:t>EMPLOYEES</a:t>
            </a:r>
            <a:br>
              <a:rPr lang="en-US" altLang="zh-CN" sz="1800" b="1">
                <a:latin typeface="Courier New" panose="02070309020205020404" pitchFamily="49" charset="0"/>
                <a:ea typeface="宋体" panose="02010600030101010101" pitchFamily="2" charset="-122"/>
              </a:rPr>
            </a:br>
            <a:r>
              <a:rPr lang="zh-CN" altLang="en-US" sz="1800" b="1">
                <a:latin typeface="Arial" panose="020B0604020202020204" pitchFamily="34" charset="0"/>
                <a:ea typeface="宋体" panose="02010600030101010101" pitchFamily="2" charset="-122"/>
              </a:rPr>
              <a:t>表中各</a:t>
            </a:r>
            <a:endParaRPr lang="zh-CN" altLang="en-US" sz="1800" b="1">
              <a:latin typeface="Arial" panose="020B0604020202020204" pitchFamily="34" charset="0"/>
              <a:ea typeface="宋体" panose="02010600030101010101" pitchFamily="2" charset="-122"/>
            </a:endParaRPr>
          </a:p>
          <a:p>
            <a:pPr>
              <a:spcBef>
                <a:spcPct val="0"/>
              </a:spcBef>
              <a:buFontTx/>
              <a:buNone/>
            </a:pPr>
            <a:r>
              <a:rPr lang="zh-CN" altLang="en-US" sz="1800" b="1">
                <a:latin typeface="Arial" panose="020B0604020202020204" pitchFamily="34" charset="0"/>
                <a:ea typeface="宋体" panose="02010600030101010101" pitchFamily="2" charset="-122"/>
              </a:rPr>
              <a:t>部门的</a:t>
            </a:r>
            <a:endParaRPr lang="zh-CN" altLang="en-US" sz="1800" b="1">
              <a:latin typeface="Arial" panose="020B0604020202020204" pitchFamily="34" charset="0"/>
              <a:ea typeface="宋体" panose="02010600030101010101" pitchFamily="2" charset="-122"/>
            </a:endParaRPr>
          </a:p>
          <a:p>
            <a:pPr>
              <a:spcBef>
                <a:spcPct val="0"/>
              </a:spcBef>
              <a:buFontTx/>
              <a:buNone/>
            </a:pPr>
            <a:r>
              <a:rPr lang="zh-CN" altLang="en-US" sz="1800" b="1">
                <a:latin typeface="Arial" panose="020B0604020202020204" pitchFamily="34" charset="0"/>
                <a:ea typeface="宋体" panose="02010600030101010101" pitchFamily="2" charset="-122"/>
              </a:rPr>
              <a:t>平均工资</a:t>
            </a:r>
            <a:endParaRPr lang="zh-CN" altLang="en-US" sz="1800" b="1">
              <a:latin typeface="Arial" panose="020B0604020202020204" pitchFamily="34" charset="0"/>
              <a:ea typeface="宋体" panose="02010600030101010101" pitchFamily="2" charset="-122"/>
            </a:endParaRPr>
          </a:p>
        </p:txBody>
      </p:sp>
      <p:sp>
        <p:nvSpPr>
          <p:cNvPr id="79878" name="Rectangle 6"/>
          <p:cNvSpPr>
            <a:spLocks noChangeArrowheads="1"/>
          </p:cNvSpPr>
          <p:nvPr/>
        </p:nvSpPr>
        <p:spPr bwMode="auto">
          <a:xfrm>
            <a:off x="4075113" y="1958975"/>
            <a:ext cx="520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200" b="1">
                <a:latin typeface="Arial" panose="020B0604020202020204" pitchFamily="34" charset="0"/>
                <a:ea typeface="宋体" panose="02010600030101010101" pitchFamily="2" charset="-122"/>
              </a:rPr>
              <a:t>4400</a:t>
            </a:r>
            <a:endParaRPr lang="zh-CN" altLang="en-US" sz="1200" b="1">
              <a:latin typeface="Arial" panose="020B0604020202020204" pitchFamily="34" charset="0"/>
              <a:ea typeface="宋体" panose="02010600030101010101" pitchFamily="2" charset="-122"/>
            </a:endParaRPr>
          </a:p>
        </p:txBody>
      </p:sp>
      <p:pic>
        <p:nvPicPr>
          <p:cNvPr id="79879"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95363" y="1789113"/>
            <a:ext cx="31242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7988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5200" y="5680075"/>
            <a:ext cx="315436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9881" name="Text Box 9"/>
          <p:cNvSpPr txBox="1">
            <a:spLocks noChangeArrowheads="1"/>
          </p:cNvSpPr>
          <p:nvPr/>
        </p:nvSpPr>
        <p:spPr bwMode="auto">
          <a:xfrm>
            <a:off x="942975" y="5289550"/>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Clr>
                <a:srgbClr val="000000"/>
              </a:buClr>
              <a:buFont typeface="Arial" panose="020B0604020202020204" pitchFamily="34" charset="0"/>
              <a:buNone/>
            </a:pPr>
            <a:r>
              <a:rPr lang="zh-CN" altLang="en-US" sz="2400" b="1">
                <a:latin typeface="Arial" panose="020B0604020202020204" pitchFamily="34" charset="0"/>
                <a:ea typeface="宋体" panose="02010600030101010101" pitchFamily="2" charset="-122"/>
              </a:rPr>
              <a:t>…</a:t>
            </a:r>
            <a:endParaRPr lang="zh-CN" altLang="en-US" sz="2400" b="1">
              <a:latin typeface="Arial" panose="020B0604020202020204" pitchFamily="34" charset="0"/>
              <a:ea typeface="宋体" panose="02010600030101010101" pitchFamily="2" charset="-122"/>
            </a:endParaRPr>
          </a:p>
        </p:txBody>
      </p:sp>
      <p:pic>
        <p:nvPicPr>
          <p:cNvPr id="79882"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1050" y="2867025"/>
            <a:ext cx="20955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9883" name="Rectangle 11"/>
          <p:cNvSpPr>
            <a:spLocks noChangeArrowheads="1"/>
          </p:cNvSpPr>
          <p:nvPr/>
        </p:nvSpPr>
        <p:spPr bwMode="ltGray">
          <a:xfrm>
            <a:off x="1397000" y="2051050"/>
            <a:ext cx="2662238" cy="171450"/>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9884" name="Rectangle 12"/>
          <p:cNvSpPr>
            <a:spLocks noChangeArrowheads="1"/>
          </p:cNvSpPr>
          <p:nvPr/>
        </p:nvSpPr>
        <p:spPr bwMode="ltGray">
          <a:xfrm>
            <a:off x="1397000" y="2298700"/>
            <a:ext cx="2662238" cy="325438"/>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9885" name="Rectangle 13"/>
          <p:cNvSpPr>
            <a:spLocks noChangeArrowheads="1"/>
          </p:cNvSpPr>
          <p:nvPr/>
        </p:nvSpPr>
        <p:spPr bwMode="ltGray">
          <a:xfrm>
            <a:off x="1397000" y="2701925"/>
            <a:ext cx="2662238" cy="1001713"/>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9886" name="Rectangle 14"/>
          <p:cNvSpPr>
            <a:spLocks noChangeArrowheads="1"/>
          </p:cNvSpPr>
          <p:nvPr/>
        </p:nvSpPr>
        <p:spPr bwMode="ltGray">
          <a:xfrm>
            <a:off x="1397000" y="3744913"/>
            <a:ext cx="2662238" cy="587375"/>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9887" name="Rectangle 15"/>
          <p:cNvSpPr>
            <a:spLocks noChangeArrowheads="1"/>
          </p:cNvSpPr>
          <p:nvPr/>
        </p:nvSpPr>
        <p:spPr bwMode="ltGray">
          <a:xfrm>
            <a:off x="1397000" y="4375150"/>
            <a:ext cx="2662238" cy="598488"/>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9888" name="Rectangle 16"/>
          <p:cNvSpPr>
            <a:spLocks noChangeArrowheads="1"/>
          </p:cNvSpPr>
          <p:nvPr/>
        </p:nvSpPr>
        <p:spPr bwMode="ltGray">
          <a:xfrm>
            <a:off x="1397000" y="5026025"/>
            <a:ext cx="2662238" cy="325438"/>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9889" name="Rectangle 17"/>
          <p:cNvSpPr>
            <a:spLocks noChangeArrowheads="1"/>
          </p:cNvSpPr>
          <p:nvPr/>
        </p:nvSpPr>
        <p:spPr bwMode="auto">
          <a:xfrm>
            <a:off x="4075113" y="2316163"/>
            <a:ext cx="520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200" b="1">
                <a:latin typeface="Arial" panose="020B0604020202020204" pitchFamily="34" charset="0"/>
                <a:ea typeface="宋体" panose="02010600030101010101" pitchFamily="2" charset="-122"/>
              </a:rPr>
              <a:t>9500</a:t>
            </a:r>
            <a:endParaRPr lang="zh-CN" altLang="en-US" sz="1200" b="1">
              <a:latin typeface="Arial" panose="020B0604020202020204" pitchFamily="34" charset="0"/>
              <a:ea typeface="宋体" panose="02010600030101010101" pitchFamily="2" charset="-122"/>
            </a:endParaRPr>
          </a:p>
        </p:txBody>
      </p:sp>
      <p:sp>
        <p:nvSpPr>
          <p:cNvPr id="79890" name="Rectangle 18"/>
          <p:cNvSpPr>
            <a:spLocks noChangeArrowheads="1"/>
          </p:cNvSpPr>
          <p:nvPr/>
        </p:nvSpPr>
        <p:spPr bwMode="auto">
          <a:xfrm>
            <a:off x="4075113" y="3038475"/>
            <a:ext cx="520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200" b="1">
                <a:latin typeface="Arial" panose="020B0604020202020204" pitchFamily="34" charset="0"/>
                <a:ea typeface="宋体" panose="02010600030101010101" pitchFamily="2" charset="-122"/>
              </a:rPr>
              <a:t>3500</a:t>
            </a:r>
            <a:endParaRPr lang="zh-CN" altLang="en-US" sz="1200" b="1">
              <a:latin typeface="Arial" panose="020B0604020202020204" pitchFamily="34" charset="0"/>
              <a:ea typeface="宋体" panose="02010600030101010101" pitchFamily="2" charset="-122"/>
            </a:endParaRPr>
          </a:p>
        </p:txBody>
      </p:sp>
      <p:sp>
        <p:nvSpPr>
          <p:cNvPr id="79891" name="Rectangle 19"/>
          <p:cNvSpPr>
            <a:spLocks noChangeArrowheads="1"/>
          </p:cNvSpPr>
          <p:nvPr/>
        </p:nvSpPr>
        <p:spPr bwMode="auto">
          <a:xfrm>
            <a:off x="4075113" y="3844925"/>
            <a:ext cx="520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200" b="1">
                <a:latin typeface="Arial" panose="020B0604020202020204" pitchFamily="34" charset="0"/>
                <a:ea typeface="宋体" panose="02010600030101010101" pitchFamily="2" charset="-122"/>
              </a:rPr>
              <a:t>6400</a:t>
            </a:r>
            <a:endParaRPr lang="zh-CN" altLang="en-US" sz="1200" b="1">
              <a:latin typeface="Arial" panose="020B0604020202020204" pitchFamily="34" charset="0"/>
              <a:ea typeface="宋体" panose="02010600030101010101" pitchFamily="2" charset="-122"/>
            </a:endParaRPr>
          </a:p>
        </p:txBody>
      </p:sp>
      <p:sp>
        <p:nvSpPr>
          <p:cNvPr id="79892" name="Rectangle 20"/>
          <p:cNvSpPr>
            <a:spLocks noChangeArrowheads="1"/>
          </p:cNvSpPr>
          <p:nvPr/>
        </p:nvSpPr>
        <p:spPr bwMode="auto">
          <a:xfrm>
            <a:off x="4075113" y="4533900"/>
            <a:ext cx="60483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200" b="1">
                <a:latin typeface="Arial" panose="020B0604020202020204" pitchFamily="34" charset="0"/>
                <a:ea typeface="宋体" panose="02010600030101010101" pitchFamily="2" charset="-122"/>
              </a:rPr>
              <a:t>10033</a:t>
            </a:r>
            <a:endParaRPr lang="zh-CN" altLang="en-US" sz="1200" b="1">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blackWhite">
          <a:xfrm>
            <a:off x="808038" y="3140075"/>
            <a:ext cx="7169150" cy="1465263"/>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80899" name="Rectangle 3"/>
          <p:cNvSpPr>
            <a:spLocks noChangeArrowheads="1"/>
          </p:cNvSpPr>
          <p:nvPr/>
        </p:nvSpPr>
        <p:spPr bwMode="blackWhite">
          <a:xfrm>
            <a:off x="782638" y="3162300"/>
            <a:ext cx="719455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SELECT	</a:t>
            </a:r>
            <a:r>
              <a:rPr lang="en-US" altLang="zh-CN" sz="1800" b="1" i="1">
                <a:solidFill>
                  <a:srgbClr val="000000"/>
                </a:solidFill>
                <a:latin typeface="Courier New" panose="02070309020205020404" pitchFamily="49" charset="0"/>
                <a:ea typeface="宋体" panose="02010600030101010101" pitchFamily="2" charset="-122"/>
                <a:cs typeface="Courier New" panose="02070309020205020404" pitchFamily="49" charset="0"/>
              </a:rPr>
              <a:t>column</a:t>
            </a: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b="1" i="1">
                <a:solidFill>
                  <a:srgbClr val="000000"/>
                </a:solidFill>
                <a:latin typeface="Courier New" panose="02070309020205020404" pitchFamily="49" charset="0"/>
                <a:ea typeface="宋体" panose="02010600030101010101" pitchFamily="2" charset="-122"/>
                <a:cs typeface="Courier New" panose="02070309020205020404" pitchFamily="49" charset="0"/>
              </a:rPr>
              <a:t>group_function(column)</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FROM		</a:t>
            </a:r>
            <a:r>
              <a:rPr lang="en-US" altLang="zh-CN" sz="1800" b="1" i="1">
                <a:solidFill>
                  <a:srgbClr val="000000"/>
                </a:solidFill>
                <a:latin typeface="Courier New" panose="02070309020205020404" pitchFamily="49" charset="0"/>
                <a:ea typeface="宋体" panose="02010600030101010101" pitchFamily="2" charset="-122"/>
                <a:cs typeface="Courier New" panose="02070309020205020404" pitchFamily="49" charset="0"/>
              </a:rPr>
              <a:t>table</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[WHERE	</a:t>
            </a:r>
            <a:r>
              <a:rPr lang="en-US" altLang="zh-CN" sz="1800" b="1" i="1">
                <a:solidFill>
                  <a:srgbClr val="000000"/>
                </a:solidFill>
                <a:latin typeface="Courier New" panose="02070309020205020404" pitchFamily="49" charset="0"/>
                <a:ea typeface="宋体" panose="02010600030101010101" pitchFamily="2" charset="-122"/>
                <a:cs typeface="Courier New" panose="02070309020205020404" pitchFamily="49" charset="0"/>
              </a:rPr>
              <a:t>condition</a:t>
            </a: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[GROUP BY	</a:t>
            </a:r>
            <a:r>
              <a:rPr lang="en-US" altLang="zh-CN" sz="1800" b="1" i="1">
                <a:solidFill>
                  <a:srgbClr val="000000"/>
                </a:solidFill>
                <a:latin typeface="Courier New" panose="02070309020205020404" pitchFamily="49" charset="0"/>
                <a:ea typeface="宋体" panose="02010600030101010101" pitchFamily="2" charset="-122"/>
                <a:cs typeface="Courier New" panose="02070309020205020404" pitchFamily="49" charset="0"/>
              </a:rPr>
              <a:t>group_by_expression</a:t>
            </a: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1800" b="1" i="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[ORDER BY	</a:t>
            </a:r>
            <a:r>
              <a:rPr lang="en-US" altLang="zh-CN" sz="1800" b="1" i="1">
                <a:solidFill>
                  <a:srgbClr val="000000"/>
                </a:solidFill>
                <a:latin typeface="Courier New" panose="02070309020205020404" pitchFamily="49" charset="0"/>
                <a:ea typeface="宋体" panose="02010600030101010101" pitchFamily="2" charset="-122"/>
                <a:cs typeface="Courier New" panose="02070309020205020404" pitchFamily="49" charset="0"/>
              </a:rPr>
              <a:t>column</a:t>
            </a: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80900" name="Rectangle 4"/>
          <p:cNvSpPr>
            <a:spLocks noGrp="1" noChangeArrowheads="1"/>
          </p:cNvSpPr>
          <p:nvPr>
            <p:ph type="title"/>
          </p:nvPr>
        </p:nvSpPr>
        <p:spPr>
          <a:xfrm>
            <a:off x="527049" y="1124744"/>
            <a:ext cx="8016875" cy="881063"/>
          </a:xfrm>
        </p:spPr>
        <p:txBody>
          <a:bodyPr lIns="92075" tIns="46038" rIns="92075" bIns="46038" anchor="t">
            <a:normAutofit fontScale="90000"/>
          </a:bodyPr>
          <a:lstStyle/>
          <a:p>
            <a:r>
              <a:rPr lang="zh-CN" altLang="en-US" b="1" smtClean="0">
                <a:latin typeface="Courier New" panose="02070309020205020404" pitchFamily="49" charset="0"/>
                <a:ea typeface="宋体" panose="02010600030101010101" pitchFamily="2" charset="-122"/>
                <a:cs typeface="Courier New" panose="02070309020205020404" pitchFamily="49" charset="0"/>
              </a:rPr>
              <a:t>分组数据: </a:t>
            </a:r>
            <a:r>
              <a:rPr lang="en-US" altLang="zh-CN" b="1" smtClean="0">
                <a:latin typeface="Courier New" panose="02070309020205020404" pitchFamily="49" charset="0"/>
                <a:ea typeface="宋体" panose="02010600030101010101" pitchFamily="2" charset="-122"/>
                <a:cs typeface="Courier New" panose="02070309020205020404" pitchFamily="49" charset="0"/>
              </a:rPr>
              <a:t> GROUP BY </a:t>
            </a:r>
            <a:r>
              <a:rPr lang="zh-CN" altLang="en-US" b="1" smtClean="0">
                <a:latin typeface="Courier New" panose="02070309020205020404" pitchFamily="49" charset="0"/>
                <a:ea typeface="宋体" panose="02010600030101010101" pitchFamily="2" charset="-122"/>
                <a:cs typeface="Courier New" panose="02070309020205020404" pitchFamily="49" charset="0"/>
              </a:rPr>
              <a:t>子句语法</a:t>
            </a:r>
            <a:endParaRPr lang="zh-CN" altLang="en-US" b="1"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80901" name="Rectangle 5"/>
          <p:cNvSpPr>
            <a:spLocks noGrp="1" noChangeArrowheads="1"/>
          </p:cNvSpPr>
          <p:nvPr>
            <p:ph type="body" idx="1"/>
          </p:nvPr>
        </p:nvSpPr>
        <p:spPr>
          <a:xfrm>
            <a:off x="728663" y="2276475"/>
            <a:ext cx="7920037" cy="363538"/>
          </a:xfrm>
          <a:noFill/>
        </p:spPr>
        <p:txBody>
          <a:bodyPr lIns="92075" tIns="46038" rIns="92075" bIns="46038">
            <a:spAutoFit/>
          </a:bodyPr>
          <a:lstStyle/>
          <a:p>
            <a:pPr>
              <a:lnSpc>
                <a:spcPct val="65000"/>
              </a:lnSpc>
              <a:buFont typeface="Wingdings" panose="05000000000000000000" pitchFamily="2" charset="2"/>
              <a:buNone/>
            </a:pPr>
            <a:r>
              <a:rPr lang="zh-CN" altLang="en-US" sz="27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可以使用</a:t>
            </a:r>
            <a:r>
              <a:rPr lang="en-US" altLang="zh-CN" sz="27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GROUP BY</a:t>
            </a:r>
            <a:r>
              <a:rPr lang="zh-CN" altLang="en-US" sz="27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子句将表中的数据分成若干组</a:t>
            </a:r>
            <a:endParaRPr lang="zh-CN" altLang="en-US" sz="2700" b="1" smtClean="0">
              <a:solidFill>
                <a:srgbClr val="FF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80902" name="Rectangle 6"/>
          <p:cNvSpPr>
            <a:spLocks noChangeArrowheads="1"/>
          </p:cNvSpPr>
          <p:nvPr/>
        </p:nvSpPr>
        <p:spPr bwMode="ltGray">
          <a:xfrm>
            <a:off x="892175" y="4049713"/>
            <a:ext cx="4575175" cy="301625"/>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
        <p:nvSpPr>
          <p:cNvPr id="80903" name="TextBox 7"/>
          <p:cNvSpPr txBox="1">
            <a:spLocks noChangeArrowheads="1"/>
          </p:cNvSpPr>
          <p:nvPr/>
        </p:nvSpPr>
        <p:spPr bwMode="auto">
          <a:xfrm>
            <a:off x="825500" y="5416550"/>
            <a:ext cx="7419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zh-CN" altLang="en-US" sz="2400" b="1">
                <a:latin typeface="Courier New" panose="02070309020205020404" pitchFamily="49" charset="0"/>
                <a:ea typeface="宋体" panose="02010600030101010101" pitchFamily="2" charset="-122"/>
                <a:cs typeface="Courier New" panose="02070309020205020404" pitchFamily="49" charset="0"/>
              </a:rPr>
              <a:t>明确：</a:t>
            </a:r>
            <a:r>
              <a:rPr lang="en-US" altLang="zh-CN" sz="2400" b="1">
                <a:latin typeface="Courier New" panose="02070309020205020404" pitchFamily="49" charset="0"/>
                <a:ea typeface="宋体" panose="02010600030101010101" pitchFamily="2" charset="-122"/>
                <a:cs typeface="Courier New" panose="02070309020205020404" pitchFamily="49" charset="0"/>
              </a:rPr>
              <a:t>WHERE</a:t>
            </a:r>
            <a:r>
              <a:rPr lang="zh-CN" altLang="en-US" sz="2400" b="1">
                <a:latin typeface="Courier New" panose="02070309020205020404" pitchFamily="49" charset="0"/>
                <a:ea typeface="宋体" panose="02010600030101010101" pitchFamily="2" charset="-122"/>
                <a:cs typeface="Courier New" panose="02070309020205020404" pitchFamily="49" charset="0"/>
              </a:rPr>
              <a:t>一定放在</a:t>
            </a:r>
            <a:r>
              <a:rPr lang="en-US" altLang="zh-CN" sz="2400" b="1">
                <a:latin typeface="Courier New" panose="02070309020205020404" pitchFamily="49" charset="0"/>
                <a:ea typeface="宋体" panose="02010600030101010101" pitchFamily="2" charset="-122"/>
                <a:cs typeface="Courier New" panose="02070309020205020404" pitchFamily="49" charset="0"/>
              </a:rPr>
              <a:t>FROM</a:t>
            </a:r>
            <a:r>
              <a:rPr lang="zh-CN" altLang="en-US" sz="2400" b="1">
                <a:latin typeface="Courier New" panose="02070309020205020404" pitchFamily="49" charset="0"/>
                <a:ea typeface="宋体" panose="02010600030101010101" pitchFamily="2" charset="-122"/>
                <a:cs typeface="Courier New" panose="02070309020205020404" pitchFamily="49" charset="0"/>
              </a:rPr>
              <a:t>后面</a:t>
            </a:r>
            <a:endParaRPr lang="zh-CN" altLang="en-US" sz="2400" b="1">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blackWhite">
          <a:xfrm>
            <a:off x="812800" y="2865438"/>
            <a:ext cx="7170738" cy="915987"/>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81923" name="Rectangle 3"/>
          <p:cNvSpPr>
            <a:spLocks noChangeArrowheads="1"/>
          </p:cNvSpPr>
          <p:nvPr/>
        </p:nvSpPr>
        <p:spPr bwMode="blackWhite">
          <a:xfrm>
            <a:off x="777875" y="2852738"/>
            <a:ext cx="73152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SELECT   department_id, AVG(salary)</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GROUP BY department_id ;</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16388" name="Rectangle 4"/>
          <p:cNvSpPr>
            <a:spLocks noGrp="1" noChangeArrowheads="1"/>
          </p:cNvSpPr>
          <p:nvPr>
            <p:ph type="title"/>
          </p:nvPr>
        </p:nvSpPr>
        <p:spPr>
          <a:xfrm>
            <a:off x="687388" y="979488"/>
            <a:ext cx="7696200" cy="1439862"/>
          </a:xfrm>
        </p:spPr>
        <p:txBody>
          <a:bodyPr lIns="92075" tIns="46038" rIns="92075" bIns="46038" anchor="t"/>
          <a:lstStyle/>
          <a:p>
            <a:pPr>
              <a:defRPr/>
            </a:pPr>
            <a:r>
              <a:rPr lang="en-US" altLang="zh-CN" b="1" dirty="0" smtClean="0">
                <a:latin typeface="+mn-lt"/>
                <a:ea typeface="宋体" panose="02010600030101010101" pitchFamily="2" charset="-122"/>
              </a:rPr>
              <a:t>GROUP BY </a:t>
            </a:r>
            <a:r>
              <a:rPr lang="zh-CN" altLang="en-US" b="1" dirty="0" smtClean="0">
                <a:latin typeface="+mn-lt"/>
                <a:ea typeface="宋体" panose="02010600030101010101" pitchFamily="2" charset="-122"/>
              </a:rPr>
              <a:t>子句 </a:t>
            </a:r>
            <a:endParaRPr lang="zh-CN" altLang="en-US" b="1" dirty="0" smtClean="0">
              <a:latin typeface="+mn-lt"/>
              <a:ea typeface="宋体" panose="02010600030101010101" pitchFamily="2" charset="-122"/>
            </a:endParaRPr>
          </a:p>
        </p:txBody>
      </p:sp>
      <p:sp>
        <p:nvSpPr>
          <p:cNvPr id="81925" name="Rectangle 5"/>
          <p:cNvSpPr>
            <a:spLocks noGrp="1" noChangeArrowheads="1"/>
          </p:cNvSpPr>
          <p:nvPr>
            <p:ph type="body" idx="1"/>
          </p:nvPr>
        </p:nvSpPr>
        <p:spPr>
          <a:xfrm>
            <a:off x="692150" y="1885950"/>
            <a:ext cx="7934325" cy="831850"/>
          </a:xfrm>
          <a:noFill/>
        </p:spPr>
        <p:txBody>
          <a:bodyPr lIns="92075" tIns="46038" rIns="92075" bIns="46038">
            <a:spAutoFit/>
          </a:bodyPr>
          <a:lstStyle/>
          <a:p>
            <a:pPr>
              <a:spcBef>
                <a:spcPct val="0"/>
              </a:spcBef>
              <a:buFont typeface="Wingdings" panose="05000000000000000000" pitchFamily="2" charset="2"/>
              <a:buNone/>
            </a:pPr>
            <a:r>
              <a:rPr lang="zh-CN" altLang="en-US" sz="24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在</a:t>
            </a:r>
            <a:r>
              <a:rPr lang="en-US" altLang="zh-CN" sz="24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SELECT </a:t>
            </a:r>
            <a:r>
              <a:rPr lang="zh-CN" altLang="en-US" sz="24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列表中所有未包含在组函数中的列都应该包含</a:t>
            </a:r>
            <a:endParaRPr lang="zh-CN" altLang="en-US" sz="2400" b="1" smtClean="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 typeface="Wingdings" panose="05000000000000000000" pitchFamily="2" charset="2"/>
              <a:buNone/>
            </a:pPr>
            <a:r>
              <a:rPr lang="zh-CN" altLang="en-US" sz="24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在</a:t>
            </a:r>
            <a:r>
              <a:rPr lang="en-US" altLang="zh-CN" sz="24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 GROUP BY </a:t>
            </a:r>
            <a:r>
              <a:rPr lang="zh-CN" altLang="en-US" sz="24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子句中。</a:t>
            </a:r>
            <a:endParaRPr lang="zh-CN" altLang="en-US" sz="2400" b="1" smtClean="0">
              <a:solidFill>
                <a:srgbClr val="FF0000"/>
              </a:solidFill>
              <a:latin typeface="Courier New" panose="02070309020205020404" pitchFamily="49" charset="0"/>
              <a:ea typeface="宋体" panose="02010600030101010101" pitchFamily="2" charset="-122"/>
              <a:cs typeface="Courier New" panose="02070309020205020404" pitchFamily="49" charset="0"/>
            </a:endParaRPr>
          </a:p>
        </p:txBody>
      </p:sp>
      <p:pic>
        <p:nvPicPr>
          <p:cNvPr id="8192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2800" y="3933825"/>
            <a:ext cx="72294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192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5930900"/>
            <a:ext cx="7223125"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1928" name="Rectangle 8"/>
          <p:cNvSpPr>
            <a:spLocks noChangeArrowheads="1"/>
          </p:cNvSpPr>
          <p:nvPr/>
        </p:nvSpPr>
        <p:spPr bwMode="ltGray">
          <a:xfrm>
            <a:off x="876300" y="3452813"/>
            <a:ext cx="3030538" cy="301625"/>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81929" name="Rectangle 9"/>
          <p:cNvSpPr>
            <a:spLocks noChangeArrowheads="1"/>
          </p:cNvSpPr>
          <p:nvPr/>
        </p:nvSpPr>
        <p:spPr bwMode="ltGray">
          <a:xfrm>
            <a:off x="4075113" y="2917825"/>
            <a:ext cx="1546225" cy="301625"/>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1688" y="5002213"/>
            <a:ext cx="72993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688" y="2755900"/>
            <a:ext cx="72993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9220" name="Rectangle 4"/>
          <p:cNvSpPr>
            <a:spLocks noChangeArrowheads="1"/>
          </p:cNvSpPr>
          <p:nvPr/>
        </p:nvSpPr>
        <p:spPr bwMode="blackWhite">
          <a:xfrm>
            <a:off x="801688" y="1928813"/>
            <a:ext cx="6927850" cy="70167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ja-JP" altLang="en-US" sz="1800" b="1">
                <a:solidFill>
                  <a:srgbClr val="000000"/>
                </a:solidFill>
                <a:latin typeface="Courier New" panose="02070309020205020404" pitchFamily="49" charset="0"/>
                <a:ea typeface="MS PGothic" panose="020B0600070205080204" pitchFamily="34" charset="-128"/>
              </a:rPr>
              <a:t> </a:t>
            </a:r>
            <a:endParaRPr lang="ja-JP" altLang="en-US" sz="1800" b="1">
              <a:solidFill>
                <a:srgbClr val="000000"/>
              </a:solidFill>
              <a:latin typeface="Courier New" panose="02070309020205020404" pitchFamily="49" charset="0"/>
              <a:ea typeface="MS PGothic" panose="020B0600070205080204" pitchFamily="34" charset="-128"/>
            </a:endParaRPr>
          </a:p>
        </p:txBody>
      </p:sp>
      <p:sp>
        <p:nvSpPr>
          <p:cNvPr id="9221" name="Rectangle 5"/>
          <p:cNvSpPr>
            <a:spLocks noChangeArrowheads="1"/>
          </p:cNvSpPr>
          <p:nvPr/>
        </p:nvSpPr>
        <p:spPr bwMode="blackWhite">
          <a:xfrm>
            <a:off x="801688" y="4243388"/>
            <a:ext cx="6972300" cy="68897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ja-JP" altLang="en-US" sz="1800" b="1">
                <a:latin typeface="Courier New" panose="02070309020205020404" pitchFamily="49" charset="0"/>
                <a:ea typeface="MS PGothic" panose="020B0600070205080204" pitchFamily="34" charset="-128"/>
              </a:rPr>
              <a:t> </a:t>
            </a:r>
            <a:endParaRPr lang="ja-JP" altLang="en-US" sz="1800" b="1">
              <a:latin typeface="Courier New" panose="02070309020205020404" pitchFamily="49" charset="0"/>
              <a:ea typeface="MS PGothic" panose="020B0600070205080204" pitchFamily="34" charset="-128"/>
            </a:endParaRPr>
          </a:p>
        </p:txBody>
      </p:sp>
      <p:sp>
        <p:nvSpPr>
          <p:cNvPr id="9222" name="Rectangle 6"/>
          <p:cNvSpPr>
            <a:spLocks noGrp="1" noChangeArrowheads="1"/>
          </p:cNvSpPr>
          <p:nvPr>
            <p:ph type="title"/>
          </p:nvPr>
        </p:nvSpPr>
        <p:spPr>
          <a:xfrm>
            <a:off x="762000" y="1052513"/>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使用别名</a:t>
            </a:r>
            <a:endParaRPr lang="ja-JP" altLang="en-US" b="1" smtClean="0">
              <a:latin typeface="宋体" panose="02010600030101010101" pitchFamily="2" charset="-122"/>
              <a:ea typeface="宋体" panose="02010600030101010101" pitchFamily="2" charset="-122"/>
            </a:endParaRPr>
          </a:p>
        </p:txBody>
      </p:sp>
      <p:sp>
        <p:nvSpPr>
          <p:cNvPr id="9223" name="Rectangle 7"/>
          <p:cNvSpPr>
            <a:spLocks noChangeArrowheads="1"/>
          </p:cNvSpPr>
          <p:nvPr/>
        </p:nvSpPr>
        <p:spPr bwMode="ltGray">
          <a:xfrm>
            <a:off x="981075" y="2803525"/>
            <a:ext cx="3552825" cy="201613"/>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9224" name="Rectangle 8"/>
          <p:cNvSpPr>
            <a:spLocks noChangeArrowheads="1"/>
          </p:cNvSpPr>
          <p:nvPr/>
        </p:nvSpPr>
        <p:spPr bwMode="ltGray">
          <a:xfrm>
            <a:off x="957263" y="5027613"/>
            <a:ext cx="2479675" cy="198437"/>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9225" name="Rectangle 9"/>
          <p:cNvSpPr>
            <a:spLocks noChangeArrowheads="1"/>
          </p:cNvSpPr>
          <p:nvPr/>
        </p:nvSpPr>
        <p:spPr bwMode="blackWhite">
          <a:xfrm>
            <a:off x="766763" y="4322763"/>
            <a:ext cx="6438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latin typeface="Courier New" panose="02070309020205020404" pitchFamily="49" charset="0"/>
                <a:ea typeface="MS PGothic" panose="020B0600070205080204" pitchFamily="34" charset="-128"/>
              </a:rPr>
              <a:t>SELECT last_name "Name", salary*12 "Annual Salary"</a:t>
            </a:r>
            <a:endParaRPr lang="en-US" altLang="ja-JP" sz="1800" b="1">
              <a:latin typeface="Courier New" panose="02070309020205020404" pitchFamily="49" charset="0"/>
              <a:ea typeface="MS PGothic" panose="020B0600070205080204" pitchFamily="34" charset="-128"/>
            </a:endParaRPr>
          </a:p>
          <a:p>
            <a:pPr>
              <a:spcBef>
                <a:spcPct val="0"/>
              </a:spcBef>
              <a:buFontTx/>
              <a:buNone/>
            </a:pPr>
            <a:r>
              <a:rPr lang="en-US" altLang="ja-JP" sz="1800" b="1">
                <a:latin typeface="Courier New" panose="02070309020205020404" pitchFamily="49" charset="0"/>
                <a:ea typeface="MS PGothic" panose="020B0600070205080204" pitchFamily="34" charset="-128"/>
              </a:rPr>
              <a:t>FROM   employees;</a:t>
            </a:r>
            <a:endParaRPr lang="en-US" altLang="ja-JP" sz="1800" b="1">
              <a:latin typeface="Courier New" panose="02070309020205020404" pitchFamily="49" charset="0"/>
              <a:ea typeface="MS PGothic" panose="020B0600070205080204" pitchFamily="34" charset="-128"/>
            </a:endParaRPr>
          </a:p>
        </p:txBody>
      </p:sp>
      <p:sp>
        <p:nvSpPr>
          <p:cNvPr id="9226" name="Rectangle 10"/>
          <p:cNvSpPr>
            <a:spLocks noChangeArrowheads="1"/>
          </p:cNvSpPr>
          <p:nvPr/>
        </p:nvSpPr>
        <p:spPr bwMode="blackWhite">
          <a:xfrm>
            <a:off x="779463" y="1916113"/>
            <a:ext cx="51085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SELECT last_name AS name, commission_pct comm</a:t>
            </a:r>
            <a:endParaRPr lang="en-US" altLang="ja-JP" sz="1800" b="1">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ja-JP" sz="1800" b="1">
                <a:solidFill>
                  <a:srgbClr val="000000"/>
                </a:solidFill>
                <a:latin typeface="Courier New" panose="02070309020205020404" pitchFamily="49" charset="0"/>
                <a:ea typeface="MS PGothic" panose="020B0600070205080204" pitchFamily="34" charset="-128"/>
              </a:rPr>
              <a:t>FROM   employees;</a:t>
            </a:r>
            <a:endParaRPr lang="en-US" altLang="ja-JP" sz="1800" b="1">
              <a:solidFill>
                <a:srgbClr val="000000"/>
              </a:solidFill>
              <a:latin typeface="Courier New" panose="02070309020205020404" pitchFamily="49" charset="0"/>
              <a:ea typeface="MS PGothic" panose="020B0600070205080204" pitchFamily="34" charset="-128"/>
            </a:endParaRPr>
          </a:p>
        </p:txBody>
      </p:sp>
      <p:sp>
        <p:nvSpPr>
          <p:cNvPr id="9227" name="Rectangle 11"/>
          <p:cNvSpPr>
            <a:spLocks noChangeArrowheads="1"/>
          </p:cNvSpPr>
          <p:nvPr/>
        </p:nvSpPr>
        <p:spPr bwMode="ltGray">
          <a:xfrm>
            <a:off x="3556000" y="2024063"/>
            <a:ext cx="619125" cy="21907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9228" name="Rectangle 12"/>
          <p:cNvSpPr>
            <a:spLocks noChangeArrowheads="1"/>
          </p:cNvSpPr>
          <p:nvPr/>
        </p:nvSpPr>
        <p:spPr bwMode="ltGray">
          <a:xfrm>
            <a:off x="3149600" y="4337050"/>
            <a:ext cx="885825" cy="23177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9229" name="Text Box 13"/>
          <p:cNvSpPr txBox="1">
            <a:spLocks noChangeArrowheads="1"/>
          </p:cNvSpPr>
          <p:nvPr/>
        </p:nvSpPr>
        <p:spPr bwMode="auto">
          <a:xfrm>
            <a:off x="779463" y="3476625"/>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Clr>
                <a:srgbClr val="000000"/>
              </a:buClr>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sp>
        <p:nvSpPr>
          <p:cNvPr id="9230" name="Text Box 14"/>
          <p:cNvSpPr txBox="1">
            <a:spLocks noChangeArrowheads="1"/>
          </p:cNvSpPr>
          <p:nvPr/>
        </p:nvSpPr>
        <p:spPr bwMode="auto">
          <a:xfrm>
            <a:off x="779463" y="5675313"/>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Clr>
                <a:srgbClr val="000000"/>
              </a:buClr>
              <a:buFont typeface="Arial" panose="020B0604020202020204" pitchFamily="34" charset="0"/>
              <a:buNone/>
            </a:pPr>
            <a:r>
              <a:rPr lang="ja-JP" altLang="en-US" sz="2400" b="1">
                <a:latin typeface="Arial" panose="020B0604020202020204" pitchFamily="34" charset="0"/>
                <a:ea typeface="MS PGothic" panose="020B0600070205080204" pitchFamily="34" charset="-128"/>
              </a:rPr>
              <a:t>…</a:t>
            </a:r>
            <a:endParaRPr lang="ja-JP" altLang="en-US" sz="2400" b="1">
              <a:latin typeface="Arial" panose="020B0604020202020204" pitchFamily="34" charset="0"/>
              <a:ea typeface="MS PGothic" panose="020B0600070205080204" pitchFamily="34" charset="-128"/>
            </a:endParaRPr>
          </a:p>
        </p:txBody>
      </p:sp>
      <p:pic>
        <p:nvPicPr>
          <p:cNvPr id="9231"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8" y="3851275"/>
            <a:ext cx="72278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9232" name="Rectangle 16"/>
          <p:cNvSpPr>
            <a:spLocks noChangeArrowheads="1"/>
          </p:cNvSpPr>
          <p:nvPr/>
        </p:nvSpPr>
        <p:spPr bwMode="ltGray">
          <a:xfrm>
            <a:off x="6489700" y="2024063"/>
            <a:ext cx="619125" cy="21907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9233" name="Rectangle 17"/>
          <p:cNvSpPr>
            <a:spLocks noChangeArrowheads="1"/>
          </p:cNvSpPr>
          <p:nvPr/>
        </p:nvSpPr>
        <p:spPr bwMode="ltGray">
          <a:xfrm>
            <a:off x="4826000" y="2798763"/>
            <a:ext cx="2638425" cy="193675"/>
          </a:xfrm>
          <a:prstGeom prst="rect">
            <a:avLst/>
          </a:prstGeom>
          <a:noFill/>
          <a:ln w="25400">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9234"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8" y="6056313"/>
            <a:ext cx="722788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9235" name="Rectangle 19"/>
          <p:cNvSpPr>
            <a:spLocks noChangeArrowheads="1"/>
          </p:cNvSpPr>
          <p:nvPr/>
        </p:nvSpPr>
        <p:spPr bwMode="ltGray">
          <a:xfrm>
            <a:off x="4310063" y="5027613"/>
            <a:ext cx="2479675" cy="198437"/>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9236" name="Rectangle 20"/>
          <p:cNvSpPr>
            <a:spLocks noChangeArrowheads="1"/>
          </p:cNvSpPr>
          <p:nvPr/>
        </p:nvSpPr>
        <p:spPr bwMode="ltGray">
          <a:xfrm>
            <a:off x="5626100" y="4324350"/>
            <a:ext cx="2079625" cy="231775"/>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blackWhite">
          <a:xfrm>
            <a:off x="781050" y="2505075"/>
            <a:ext cx="7162800" cy="91598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17411" name="Rectangle 3"/>
          <p:cNvSpPr>
            <a:spLocks noGrp="1" noChangeArrowheads="1"/>
          </p:cNvSpPr>
          <p:nvPr>
            <p:ph type="title"/>
          </p:nvPr>
        </p:nvSpPr>
        <p:spPr>
          <a:xfrm>
            <a:off x="542925" y="1041400"/>
            <a:ext cx="7696200" cy="1439863"/>
          </a:xfrm>
        </p:spPr>
        <p:txBody>
          <a:bodyPr lIns="92075" tIns="46038" rIns="92075" bIns="46038" anchor="t"/>
          <a:lstStyle/>
          <a:p>
            <a:pPr>
              <a:defRPr/>
            </a:pPr>
            <a:r>
              <a:rPr lang="en-US" altLang="zh-CN" b="1" dirty="0" smtClean="0">
                <a:latin typeface="+mn-lt"/>
                <a:ea typeface="宋体" panose="02010600030101010101" pitchFamily="2" charset="-122"/>
              </a:rPr>
              <a:t>GROUP BY </a:t>
            </a:r>
            <a:r>
              <a:rPr lang="zh-CN" altLang="en-US" b="1" dirty="0" smtClean="0">
                <a:latin typeface="+mn-lt"/>
                <a:ea typeface="宋体" panose="02010600030101010101" pitchFamily="2" charset="-122"/>
              </a:rPr>
              <a:t>子句 </a:t>
            </a:r>
            <a:endParaRPr lang="zh-CN" altLang="en-US" b="1" dirty="0" smtClean="0">
              <a:latin typeface="+mn-lt"/>
              <a:ea typeface="宋体" panose="02010600030101010101" pitchFamily="2" charset="-122"/>
            </a:endParaRPr>
          </a:p>
        </p:txBody>
      </p:sp>
      <p:sp>
        <p:nvSpPr>
          <p:cNvPr id="82948" name="Rectangle 4"/>
          <p:cNvSpPr>
            <a:spLocks noGrp="1" noChangeArrowheads="1"/>
          </p:cNvSpPr>
          <p:nvPr>
            <p:ph type="body" idx="1"/>
          </p:nvPr>
        </p:nvSpPr>
        <p:spPr>
          <a:xfrm>
            <a:off x="622300" y="1878013"/>
            <a:ext cx="7812088" cy="442912"/>
          </a:xfrm>
          <a:noFill/>
        </p:spPr>
        <p:txBody>
          <a:bodyPr lIns="92075" tIns="46038" rIns="92075" bIns="46038">
            <a:spAutoFit/>
          </a:bodyPr>
          <a:lstStyle/>
          <a:p>
            <a:pPr>
              <a:spcBef>
                <a:spcPct val="0"/>
              </a:spcBef>
              <a:buFont typeface="Wingdings" panose="05000000000000000000" pitchFamily="2" charset="2"/>
              <a:buNone/>
            </a:pPr>
            <a:r>
              <a:rPr lang="zh-CN" altLang="en-US" sz="2300" smtClean="0">
                <a:ea typeface="宋体" panose="02010600030101010101" pitchFamily="2" charset="-122"/>
              </a:rPr>
              <a:t>包含在 </a:t>
            </a:r>
            <a:r>
              <a:rPr lang="en-US" altLang="zh-CN" sz="2300" smtClean="0">
                <a:ea typeface="宋体" panose="02010600030101010101" pitchFamily="2" charset="-122"/>
              </a:rPr>
              <a:t>GROUP BY </a:t>
            </a:r>
            <a:r>
              <a:rPr lang="zh-CN" altLang="en-US" sz="2300" smtClean="0">
                <a:ea typeface="宋体" panose="02010600030101010101" pitchFamily="2" charset="-122"/>
              </a:rPr>
              <a:t>子句中的列不必包含在</a:t>
            </a:r>
            <a:r>
              <a:rPr lang="en-US" altLang="zh-CN" sz="2300" smtClean="0">
                <a:ea typeface="宋体" panose="02010600030101010101" pitchFamily="2" charset="-122"/>
              </a:rPr>
              <a:t>SELECT </a:t>
            </a:r>
            <a:r>
              <a:rPr lang="zh-CN" altLang="en-US" sz="2300" smtClean="0">
                <a:ea typeface="宋体" panose="02010600030101010101" pitchFamily="2" charset="-122"/>
              </a:rPr>
              <a:t>列表中</a:t>
            </a:r>
            <a:endParaRPr lang="zh-CN" altLang="en-US" sz="2300" smtClean="0">
              <a:ea typeface="宋体" panose="02010600030101010101" pitchFamily="2" charset="-122"/>
            </a:endParaRPr>
          </a:p>
        </p:txBody>
      </p:sp>
      <p:sp>
        <p:nvSpPr>
          <p:cNvPr id="82949" name="Rectangle 5"/>
          <p:cNvSpPr>
            <a:spLocks noChangeArrowheads="1"/>
          </p:cNvSpPr>
          <p:nvPr/>
        </p:nvSpPr>
        <p:spPr bwMode="blackWhite">
          <a:xfrm>
            <a:off x="755650" y="2492375"/>
            <a:ext cx="605155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SELECT   AVG(salary)</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GROUP BY department_id ;</a:t>
            </a:r>
            <a:endParaRPr lang="en-US" altLang="zh-CN" sz="1800" b="1">
              <a:solidFill>
                <a:srgbClr val="000000"/>
              </a:solidFill>
              <a:latin typeface="Courier New" panose="02070309020205020404" pitchFamily="49" charset="0"/>
              <a:ea typeface="宋体" panose="02010600030101010101" pitchFamily="2" charset="-122"/>
            </a:endParaRPr>
          </a:p>
        </p:txBody>
      </p:sp>
      <p:pic>
        <p:nvPicPr>
          <p:cNvPr id="8295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1050" y="3630613"/>
            <a:ext cx="72199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2951" name="Rectangle 7"/>
          <p:cNvSpPr>
            <a:spLocks noChangeArrowheads="1"/>
          </p:cNvSpPr>
          <p:nvPr/>
        </p:nvSpPr>
        <p:spPr bwMode="ltGray">
          <a:xfrm>
            <a:off x="830263" y="3090863"/>
            <a:ext cx="3065462" cy="301625"/>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66738" y="847725"/>
            <a:ext cx="7696200" cy="735013"/>
          </a:xfrm>
          <a:noFill/>
        </p:spPr>
        <p:txBody>
          <a:bodyPr lIns="92075" tIns="46038" rIns="92075" bIns="46038" anchor="t">
            <a:normAutofit fontScale="90000"/>
          </a:bodyPr>
          <a:lstStyle/>
          <a:p>
            <a:r>
              <a:rPr lang="zh-CN" altLang="en-US" b="1" smtClean="0">
                <a:latin typeface="宋体" panose="02010600030101010101" pitchFamily="2" charset="-122"/>
                <a:ea typeface="宋体" panose="02010600030101010101" pitchFamily="2" charset="-122"/>
              </a:rPr>
              <a:t>使用多个列分组</a:t>
            </a:r>
            <a:endParaRPr lang="zh-CN" altLang="en-US" b="1" smtClean="0">
              <a:latin typeface="宋体" panose="02010600030101010101" pitchFamily="2" charset="-122"/>
              <a:ea typeface="宋体" panose="02010600030101010101" pitchFamily="2" charset="-122"/>
            </a:endParaRPr>
          </a:p>
        </p:txBody>
      </p:sp>
      <p:sp>
        <p:nvSpPr>
          <p:cNvPr id="83971" name="Rectangle 3"/>
          <p:cNvSpPr>
            <a:spLocks noChangeArrowheads="1"/>
          </p:cNvSpPr>
          <p:nvPr/>
        </p:nvSpPr>
        <p:spPr bwMode="auto">
          <a:xfrm>
            <a:off x="1330325" y="1474788"/>
            <a:ext cx="1427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cs typeface="Courier New" panose="02070309020205020404" pitchFamily="49" charset="0"/>
              </a:rPr>
              <a:t>EMPLOYEES</a:t>
            </a:r>
            <a:endParaRPr lang="en-US" altLang="zh-CN" sz="1800" b="1">
              <a:latin typeface="Courier New" panose="02070309020205020404" pitchFamily="49" charset="0"/>
              <a:ea typeface="宋体" panose="02010600030101010101" pitchFamily="2" charset="-122"/>
              <a:cs typeface="Courier New" panose="02070309020205020404" pitchFamily="49" charset="0"/>
            </a:endParaRPr>
          </a:p>
        </p:txBody>
      </p:sp>
      <p:sp>
        <p:nvSpPr>
          <p:cNvPr id="83972" name="Freeform 4"/>
          <p:cNvSpPr/>
          <p:nvPr/>
        </p:nvSpPr>
        <p:spPr bwMode="auto">
          <a:xfrm>
            <a:off x="4114800" y="1806575"/>
            <a:ext cx="1730375" cy="4368800"/>
          </a:xfrm>
          <a:custGeom>
            <a:avLst/>
            <a:gdLst>
              <a:gd name="T0" fmla="*/ 0 w 1090"/>
              <a:gd name="T1" fmla="*/ 2147483647 h 2752"/>
              <a:gd name="T2" fmla="*/ 0 w 1090"/>
              <a:gd name="T3" fmla="*/ 0 h 2752"/>
              <a:gd name="T4" fmla="*/ 2147483647 w 1090"/>
              <a:gd name="T5" fmla="*/ 2147483647 h 2752"/>
              <a:gd name="T6" fmla="*/ 2147483647 w 1090"/>
              <a:gd name="T7" fmla="*/ 2147483647 h 2752"/>
              <a:gd name="T8" fmla="*/ 0 w 1090"/>
              <a:gd name="T9" fmla="*/ 2147483647 h 2752"/>
              <a:gd name="T10" fmla="*/ 0 60000 65536"/>
              <a:gd name="T11" fmla="*/ 0 60000 65536"/>
              <a:gd name="T12" fmla="*/ 0 60000 65536"/>
              <a:gd name="T13" fmla="*/ 0 60000 65536"/>
              <a:gd name="T14" fmla="*/ 0 60000 65536"/>
              <a:gd name="T15" fmla="*/ 0 w 1090"/>
              <a:gd name="T16" fmla="*/ 0 h 2752"/>
              <a:gd name="T17" fmla="*/ 1090 w 1090"/>
              <a:gd name="T18" fmla="*/ 2752 h 2752"/>
            </a:gdLst>
            <a:ahLst/>
            <a:cxnLst>
              <a:cxn ang="T10">
                <a:pos x="T0" y="T1"/>
              </a:cxn>
              <a:cxn ang="T11">
                <a:pos x="T2" y="T3"/>
              </a:cxn>
              <a:cxn ang="T12">
                <a:pos x="T4" y="T5"/>
              </a:cxn>
              <a:cxn ang="T13">
                <a:pos x="T6" y="T7"/>
              </a:cxn>
              <a:cxn ang="T14">
                <a:pos x="T8" y="T9"/>
              </a:cxn>
            </a:cxnLst>
            <a:rect l="T15" t="T16" r="T17" b="T18"/>
            <a:pathLst>
              <a:path w="1090" h="2752">
                <a:moveTo>
                  <a:pt x="0" y="2751"/>
                </a:moveTo>
                <a:lnTo>
                  <a:pt x="0" y="0"/>
                </a:lnTo>
                <a:lnTo>
                  <a:pt x="1089" y="405"/>
                </a:lnTo>
                <a:lnTo>
                  <a:pt x="1089" y="2362"/>
                </a:lnTo>
                <a:lnTo>
                  <a:pt x="0" y="2751"/>
                </a:lnTo>
              </a:path>
            </a:pathLst>
          </a:custGeom>
          <a:solidFill>
            <a:srgbClr val="FFCC99">
              <a:alpha val="50195"/>
            </a:srgbClr>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83973" name="Rectangle 5"/>
          <p:cNvSpPr>
            <a:spLocks noChangeArrowheads="1"/>
          </p:cNvSpPr>
          <p:nvPr/>
        </p:nvSpPr>
        <p:spPr bwMode="auto">
          <a:xfrm>
            <a:off x="4117975" y="3349625"/>
            <a:ext cx="1508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2000" b="1">
                <a:latin typeface="宋体" panose="02010600030101010101" pitchFamily="2" charset="-122"/>
                <a:ea typeface="宋体" panose="02010600030101010101" pitchFamily="2" charset="-122"/>
              </a:rPr>
              <a:t>使用多个列</a:t>
            </a:r>
            <a:endParaRPr lang="zh-CN" altLang="en-US" sz="2000" b="1">
              <a:latin typeface="宋体" panose="02010600030101010101" pitchFamily="2" charset="-122"/>
              <a:ea typeface="宋体" panose="02010600030101010101" pitchFamily="2" charset="-122"/>
            </a:endParaRPr>
          </a:p>
          <a:p>
            <a:pPr>
              <a:spcBef>
                <a:spcPct val="0"/>
              </a:spcBef>
              <a:buFontTx/>
              <a:buNone/>
            </a:pPr>
            <a:r>
              <a:rPr lang="zh-CN" altLang="en-US" sz="2000" b="1">
                <a:latin typeface="宋体" panose="02010600030101010101" pitchFamily="2" charset="-122"/>
                <a:ea typeface="宋体" panose="02010600030101010101" pitchFamily="2" charset="-122"/>
              </a:rPr>
              <a:t>进行分组</a:t>
            </a:r>
            <a:endParaRPr lang="en-US" altLang="zh-CN" sz="2000" b="1">
              <a:latin typeface="宋体" panose="02010600030101010101" pitchFamily="2" charset="-122"/>
              <a:ea typeface="宋体" panose="02010600030101010101" pitchFamily="2" charset="-122"/>
            </a:endParaRPr>
          </a:p>
        </p:txBody>
      </p:sp>
      <p:pic>
        <p:nvPicPr>
          <p:cNvPr id="83974"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27150" y="1814513"/>
            <a:ext cx="279082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397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7150" y="5246688"/>
            <a:ext cx="27908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397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8263" y="5911850"/>
            <a:ext cx="277336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397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0888" y="2403475"/>
            <a:ext cx="29718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3978"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0888" y="5403850"/>
            <a:ext cx="29892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3979" name="Rectangle 11"/>
          <p:cNvSpPr>
            <a:spLocks noChangeArrowheads="1"/>
          </p:cNvSpPr>
          <p:nvPr/>
        </p:nvSpPr>
        <p:spPr bwMode="ltGray">
          <a:xfrm>
            <a:off x="1360488" y="2076450"/>
            <a:ext cx="2689225" cy="184150"/>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
        <p:nvSpPr>
          <p:cNvPr id="83980" name="Text Box 12"/>
          <p:cNvSpPr txBox="1">
            <a:spLocks noChangeArrowheads="1"/>
          </p:cNvSpPr>
          <p:nvPr/>
        </p:nvSpPr>
        <p:spPr bwMode="auto">
          <a:xfrm>
            <a:off x="1293813" y="4845050"/>
            <a:ext cx="36671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Clr>
                <a:srgbClr val="000000"/>
              </a:buClr>
              <a:buFont typeface="Arial" panose="020B0604020202020204" pitchFamily="34" charset="0"/>
              <a:buNone/>
            </a:pPr>
            <a:r>
              <a:rPr lang="zh-CN" altLang="en-US" sz="2400" b="1">
                <a:latin typeface="宋体" panose="02010600030101010101" pitchFamily="2" charset="-122"/>
                <a:ea typeface="宋体" panose="02010600030101010101" pitchFamily="2" charset="-122"/>
              </a:rPr>
              <a:t>…</a:t>
            </a:r>
            <a:endParaRPr lang="zh-CN" altLang="en-US" sz="2400" b="1">
              <a:latin typeface="宋体" panose="02010600030101010101" pitchFamily="2" charset="-122"/>
              <a:ea typeface="宋体" panose="02010600030101010101" pitchFamily="2" charset="-122"/>
            </a:endParaRPr>
          </a:p>
        </p:txBody>
      </p:sp>
      <p:sp>
        <p:nvSpPr>
          <p:cNvPr id="83981" name="Rectangle 13"/>
          <p:cNvSpPr>
            <a:spLocks noChangeArrowheads="1"/>
          </p:cNvSpPr>
          <p:nvPr/>
        </p:nvSpPr>
        <p:spPr bwMode="ltGray">
          <a:xfrm>
            <a:off x="1360488" y="2311400"/>
            <a:ext cx="2689225" cy="374650"/>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
        <p:nvSpPr>
          <p:cNvPr id="83982" name="Rectangle 14"/>
          <p:cNvSpPr>
            <a:spLocks noChangeArrowheads="1"/>
          </p:cNvSpPr>
          <p:nvPr/>
        </p:nvSpPr>
        <p:spPr bwMode="ltGray">
          <a:xfrm>
            <a:off x="1360488" y="2736850"/>
            <a:ext cx="2689225" cy="541338"/>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
        <p:nvSpPr>
          <p:cNvPr id="83983" name="Rectangle 15"/>
          <p:cNvSpPr>
            <a:spLocks noChangeArrowheads="1"/>
          </p:cNvSpPr>
          <p:nvPr/>
        </p:nvSpPr>
        <p:spPr bwMode="ltGray">
          <a:xfrm>
            <a:off x="1360488" y="3565525"/>
            <a:ext cx="2689225" cy="803275"/>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
        <p:nvSpPr>
          <p:cNvPr id="83984" name="Rectangle 16"/>
          <p:cNvSpPr>
            <a:spLocks noChangeArrowheads="1"/>
          </p:cNvSpPr>
          <p:nvPr/>
        </p:nvSpPr>
        <p:spPr bwMode="ltGray">
          <a:xfrm>
            <a:off x="1360488" y="3333750"/>
            <a:ext cx="2689225" cy="184150"/>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
        <p:nvSpPr>
          <p:cNvPr id="83985" name="Rectangle 17"/>
          <p:cNvSpPr>
            <a:spLocks noChangeArrowheads="1"/>
          </p:cNvSpPr>
          <p:nvPr/>
        </p:nvSpPr>
        <p:spPr bwMode="ltGray">
          <a:xfrm>
            <a:off x="1360488" y="4406900"/>
            <a:ext cx="2689225" cy="184150"/>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blackWhite">
          <a:xfrm>
            <a:off x="755650" y="1928813"/>
            <a:ext cx="7321550" cy="915987"/>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84995" name="Rectangle 3"/>
          <p:cNvSpPr>
            <a:spLocks noChangeArrowheads="1"/>
          </p:cNvSpPr>
          <p:nvPr/>
        </p:nvSpPr>
        <p:spPr bwMode="blackWhite">
          <a:xfrm>
            <a:off x="755650" y="1916113"/>
            <a:ext cx="73152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SELECT   department_id dept_id, job_id, SUM(salary)</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GROUP BY department_id, job_id ;</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84996" name="Rectangle 4"/>
          <p:cNvSpPr>
            <a:spLocks noGrp="1" noChangeArrowheads="1"/>
          </p:cNvSpPr>
          <p:nvPr>
            <p:ph type="title"/>
          </p:nvPr>
        </p:nvSpPr>
        <p:spPr>
          <a:xfrm>
            <a:off x="643938" y="928907"/>
            <a:ext cx="7929147"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在</a:t>
            </a:r>
            <a:r>
              <a:rPr lang="en-US" altLang="zh-CN" b="1" smtClean="0">
                <a:latin typeface="Courier New" panose="02070309020205020404" pitchFamily="49" charset="0"/>
                <a:ea typeface="宋体" panose="02010600030101010101" pitchFamily="2" charset="-122"/>
                <a:cs typeface="Courier New" panose="02070309020205020404" pitchFamily="49" charset="0"/>
              </a:rPr>
              <a:t>GROUP BY</a:t>
            </a:r>
            <a:r>
              <a:rPr lang="zh-CN" altLang="en-US" b="1" smtClean="0">
                <a:latin typeface="宋体" panose="02010600030101010101" pitchFamily="2" charset="-122"/>
                <a:ea typeface="宋体" panose="02010600030101010101" pitchFamily="2" charset="-122"/>
              </a:rPr>
              <a:t>子句中包含多个列</a:t>
            </a:r>
            <a:endParaRPr lang="zh-CN" altLang="en-US" b="1" smtClean="0">
              <a:latin typeface="宋体" panose="02010600030101010101" pitchFamily="2" charset="-122"/>
              <a:ea typeface="宋体" panose="02010600030101010101" pitchFamily="2" charset="-122"/>
            </a:endParaRPr>
          </a:p>
        </p:txBody>
      </p:sp>
      <p:sp>
        <p:nvSpPr>
          <p:cNvPr id="84997" name="Rectangle 5"/>
          <p:cNvSpPr>
            <a:spLocks noChangeArrowheads="1"/>
          </p:cNvSpPr>
          <p:nvPr/>
        </p:nvSpPr>
        <p:spPr bwMode="ltGray">
          <a:xfrm>
            <a:off x="852488" y="2544763"/>
            <a:ext cx="4138612" cy="266700"/>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8499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2788" y="2968625"/>
            <a:ext cx="73152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499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25" y="5999163"/>
            <a:ext cx="73437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71513" y="979488"/>
            <a:ext cx="7696200" cy="1439862"/>
          </a:xfrm>
          <a:noFill/>
        </p:spPr>
        <p:txBody>
          <a:bodyPr lIns="92075" tIns="46038" rIns="92075" bIns="46038" anchor="t"/>
          <a:lstStyle/>
          <a:p>
            <a:r>
              <a:rPr lang="zh-CN" altLang="en-US" b="1" smtClean="0">
                <a:latin typeface="Courier New" panose="02070309020205020404" pitchFamily="49" charset="0"/>
                <a:ea typeface="宋体" panose="02010600030101010101" pitchFamily="2" charset="-122"/>
                <a:cs typeface="Courier New" panose="02070309020205020404" pitchFamily="49" charset="0"/>
              </a:rPr>
              <a:t>非法使用组函数</a:t>
            </a:r>
            <a:endParaRPr lang="en-US" altLang="zh-CN" b="1"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86019" name="Rectangle 3"/>
          <p:cNvSpPr>
            <a:spLocks noGrp="1" noChangeArrowheads="1"/>
          </p:cNvSpPr>
          <p:nvPr>
            <p:ph type="body" idx="1"/>
          </p:nvPr>
        </p:nvSpPr>
        <p:spPr>
          <a:xfrm>
            <a:off x="827088" y="1889125"/>
            <a:ext cx="7813675" cy="939800"/>
          </a:xfrm>
          <a:noFill/>
        </p:spPr>
        <p:txBody>
          <a:bodyPr lIns="92075" tIns="46038" rIns="92075" bIns="46038">
            <a:spAutoFit/>
          </a:bodyPr>
          <a:lstStyle/>
          <a:p>
            <a:r>
              <a:rPr lang="zh-CN" altLang="en-US" sz="25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不能在 </a:t>
            </a:r>
            <a:r>
              <a:rPr lang="en-US" altLang="zh-CN" sz="25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WHERE </a:t>
            </a:r>
            <a:r>
              <a:rPr lang="zh-CN" altLang="en-US" sz="25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子句中使用组函数。</a:t>
            </a:r>
            <a:endParaRPr lang="zh-CN" altLang="en-US" sz="2500" b="1" smtClean="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r>
              <a:rPr lang="zh-CN" altLang="en-US" sz="25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可以在 </a:t>
            </a:r>
            <a:r>
              <a:rPr lang="en-US" altLang="zh-CN" sz="25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HAVING </a:t>
            </a:r>
            <a:r>
              <a:rPr lang="zh-CN" altLang="en-US" sz="25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子句中使用组函数。</a:t>
            </a:r>
            <a:endParaRPr lang="zh-CN" altLang="en-US" sz="2500" b="1" smtClean="0">
              <a:solidFill>
                <a:srgbClr val="FF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86020" name="Rectangle 4"/>
          <p:cNvSpPr>
            <a:spLocks noChangeArrowheads="1"/>
          </p:cNvSpPr>
          <p:nvPr/>
        </p:nvSpPr>
        <p:spPr bwMode="blackWhite">
          <a:xfrm>
            <a:off x="827088" y="2971800"/>
            <a:ext cx="7385050" cy="116840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SELECT   department_id, AVG(salary)</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FROM     employees</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WHERE    AVG(salary) &gt; 8000</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GROUP BY department_id;</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86021" name="Rectangle 5"/>
          <p:cNvSpPr>
            <a:spLocks noChangeArrowheads="1"/>
          </p:cNvSpPr>
          <p:nvPr/>
        </p:nvSpPr>
        <p:spPr bwMode="blackWhite">
          <a:xfrm>
            <a:off x="827088" y="4246563"/>
            <a:ext cx="7385050" cy="1187450"/>
          </a:xfrm>
          <a:prstGeom prst="rect">
            <a:avLst/>
          </a:prstGeom>
          <a:solidFill>
            <a:srgbClr val="DDDDDD"/>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WHERE  AVG(salary) &gt; 8000</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FF0000"/>
                </a:solidFill>
                <a:latin typeface="Courier New" panose="02070309020205020404" pitchFamily="49" charset="0"/>
                <a:ea typeface="宋体" panose="02010600030101010101" pitchFamily="2" charset="-122"/>
                <a:cs typeface="Courier New" panose="02070309020205020404" pitchFamily="49" charset="0"/>
              </a:rPr>
              <a:t>ERROR at line 3:</a:t>
            </a:r>
            <a:endParaRPr lang="en-US" altLang="zh-CN" sz="1800" b="1">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FF0000"/>
                </a:solidFill>
                <a:latin typeface="Courier New" panose="02070309020205020404" pitchFamily="49" charset="0"/>
                <a:ea typeface="宋体" panose="02010600030101010101" pitchFamily="2" charset="-122"/>
                <a:cs typeface="Courier New" panose="02070309020205020404" pitchFamily="49" charset="0"/>
              </a:rPr>
              <a:t>ORA-00934: group function is not allowed here</a:t>
            </a:r>
            <a:endParaRPr lang="en-US" altLang="zh-CN" sz="1800" b="1">
              <a:solidFill>
                <a:srgbClr val="FF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86022" name="Text Box 7"/>
          <p:cNvSpPr txBox="1">
            <a:spLocks noChangeArrowheads="1"/>
          </p:cNvSpPr>
          <p:nvPr/>
        </p:nvSpPr>
        <p:spPr bwMode="auto">
          <a:xfrm>
            <a:off x="782638" y="5649913"/>
            <a:ext cx="4824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50000"/>
              </a:spcBef>
              <a:buFont typeface="Wingdings" panose="05000000000000000000" pitchFamily="2" charset="2"/>
              <a:buNone/>
            </a:pPr>
            <a:r>
              <a:rPr lang="en-US" altLang="zh-CN" sz="2000" b="1">
                <a:latin typeface="Courier New" panose="02070309020205020404" pitchFamily="49" charset="0"/>
                <a:ea typeface="宋体" panose="02010600030101010101" pitchFamily="2" charset="-122"/>
                <a:cs typeface="Courier New" panose="02070309020205020404" pitchFamily="49" charset="0"/>
              </a:rPr>
              <a:t>WHERE </a:t>
            </a:r>
            <a:r>
              <a:rPr lang="zh-CN" altLang="en-US" sz="2000" b="1">
                <a:latin typeface="Courier New" panose="02070309020205020404" pitchFamily="49" charset="0"/>
                <a:ea typeface="宋体" panose="02010600030101010101" pitchFamily="2" charset="-122"/>
                <a:cs typeface="Courier New" panose="02070309020205020404" pitchFamily="49" charset="0"/>
              </a:rPr>
              <a:t>子句中不能使用组函数</a:t>
            </a:r>
            <a:endParaRPr lang="zh-CN" altLang="en-US" sz="2000" b="1">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16038" y="5883275"/>
            <a:ext cx="2560637"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7043" name="Rectangle 3"/>
          <p:cNvSpPr>
            <a:spLocks noGrp="1" noChangeArrowheads="1"/>
          </p:cNvSpPr>
          <p:nvPr>
            <p:ph type="title"/>
          </p:nvPr>
        </p:nvSpPr>
        <p:spPr>
          <a:xfrm>
            <a:off x="611188" y="763588"/>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过滤分组</a:t>
            </a:r>
            <a:endParaRPr lang="zh-CN" altLang="en-US" b="1" smtClean="0">
              <a:latin typeface="宋体" panose="02010600030101010101" pitchFamily="2" charset="-122"/>
              <a:ea typeface="宋体" panose="02010600030101010101" pitchFamily="2" charset="-122"/>
            </a:endParaRPr>
          </a:p>
        </p:txBody>
      </p:sp>
      <p:sp>
        <p:nvSpPr>
          <p:cNvPr id="87044" name="Rectangle 5"/>
          <p:cNvSpPr>
            <a:spLocks noChangeArrowheads="1"/>
          </p:cNvSpPr>
          <p:nvPr/>
        </p:nvSpPr>
        <p:spPr bwMode="auto">
          <a:xfrm>
            <a:off x="700088" y="1455738"/>
            <a:ext cx="1412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rPr>
              <a:t>EMPLOYEES</a:t>
            </a:r>
            <a:endParaRPr lang="en-US" altLang="zh-CN" sz="1800" b="1">
              <a:latin typeface="Courier New" panose="02070309020205020404" pitchFamily="49" charset="0"/>
              <a:ea typeface="宋体" panose="02010600030101010101" pitchFamily="2" charset="-122"/>
            </a:endParaRPr>
          </a:p>
        </p:txBody>
      </p:sp>
      <p:pic>
        <p:nvPicPr>
          <p:cNvPr id="8704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6038" y="1820863"/>
            <a:ext cx="253365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704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6038" y="5211763"/>
            <a:ext cx="25336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7047" name="Freeform 8"/>
          <p:cNvSpPr/>
          <p:nvPr/>
        </p:nvSpPr>
        <p:spPr bwMode="auto">
          <a:xfrm>
            <a:off x="3851275" y="1843088"/>
            <a:ext cx="2249488" cy="4321175"/>
          </a:xfrm>
          <a:custGeom>
            <a:avLst/>
            <a:gdLst>
              <a:gd name="T0" fmla="*/ 0 w 1687"/>
              <a:gd name="T1" fmla="*/ 2147483647 h 2722"/>
              <a:gd name="T2" fmla="*/ 0 w 1687"/>
              <a:gd name="T3" fmla="*/ 0 h 2722"/>
              <a:gd name="T4" fmla="*/ 2147483647 w 1687"/>
              <a:gd name="T5" fmla="*/ 2147483647 h 2722"/>
              <a:gd name="T6" fmla="*/ 2147483647 w 1687"/>
              <a:gd name="T7" fmla="*/ 2147483647 h 2722"/>
              <a:gd name="T8" fmla="*/ 0 w 1687"/>
              <a:gd name="T9" fmla="*/ 2147483647 h 2722"/>
              <a:gd name="T10" fmla="*/ 0 60000 65536"/>
              <a:gd name="T11" fmla="*/ 0 60000 65536"/>
              <a:gd name="T12" fmla="*/ 0 60000 65536"/>
              <a:gd name="T13" fmla="*/ 0 60000 65536"/>
              <a:gd name="T14" fmla="*/ 0 60000 65536"/>
              <a:gd name="T15" fmla="*/ 0 w 1687"/>
              <a:gd name="T16" fmla="*/ 0 h 2722"/>
              <a:gd name="T17" fmla="*/ 1687 w 1687"/>
              <a:gd name="T18" fmla="*/ 2722 h 2722"/>
            </a:gdLst>
            <a:ahLst/>
            <a:cxnLst>
              <a:cxn ang="T10">
                <a:pos x="T0" y="T1"/>
              </a:cxn>
              <a:cxn ang="T11">
                <a:pos x="T2" y="T3"/>
              </a:cxn>
              <a:cxn ang="T12">
                <a:pos x="T4" y="T5"/>
              </a:cxn>
              <a:cxn ang="T13">
                <a:pos x="T6" y="T7"/>
              </a:cxn>
              <a:cxn ang="T14">
                <a:pos x="T8" y="T9"/>
              </a:cxn>
            </a:cxnLst>
            <a:rect l="T15" t="T16" r="T17" b="T18"/>
            <a:pathLst>
              <a:path w="1687" h="2722">
                <a:moveTo>
                  <a:pt x="0" y="2721"/>
                </a:moveTo>
                <a:lnTo>
                  <a:pt x="0" y="0"/>
                </a:lnTo>
                <a:lnTo>
                  <a:pt x="1686" y="1016"/>
                </a:lnTo>
                <a:lnTo>
                  <a:pt x="1686" y="1705"/>
                </a:lnTo>
                <a:lnTo>
                  <a:pt x="0" y="2721"/>
                </a:lnTo>
              </a:path>
            </a:pathLst>
          </a:custGeom>
          <a:solidFill>
            <a:srgbClr val="FFCC99">
              <a:alpha val="50195"/>
            </a:srgbClr>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pic>
        <p:nvPicPr>
          <p:cNvPr id="87048"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2825" y="3414713"/>
            <a:ext cx="25431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7049" name="Text Box 10"/>
          <p:cNvSpPr txBox="1">
            <a:spLocks noChangeArrowheads="1"/>
          </p:cNvSpPr>
          <p:nvPr/>
        </p:nvSpPr>
        <p:spPr bwMode="auto">
          <a:xfrm>
            <a:off x="1276350" y="4814888"/>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Clr>
                <a:srgbClr val="000000"/>
              </a:buClr>
              <a:buFont typeface="Arial" panose="020B0604020202020204" pitchFamily="34" charset="0"/>
              <a:buNone/>
            </a:pPr>
            <a:r>
              <a:rPr lang="zh-CN" altLang="en-US" sz="2400" b="1">
                <a:latin typeface="Arial" panose="020B0604020202020204" pitchFamily="34" charset="0"/>
                <a:ea typeface="宋体" panose="02010600030101010101" pitchFamily="2" charset="-122"/>
              </a:rPr>
              <a:t>…</a:t>
            </a:r>
            <a:endParaRPr lang="zh-CN" altLang="en-US" sz="2400" b="1">
              <a:latin typeface="Arial" panose="020B0604020202020204" pitchFamily="34" charset="0"/>
              <a:ea typeface="宋体" panose="02010600030101010101" pitchFamily="2" charset="-122"/>
            </a:endParaRPr>
          </a:p>
        </p:txBody>
      </p:sp>
      <p:sp>
        <p:nvSpPr>
          <p:cNvPr id="87050" name="Rectangle 11"/>
          <p:cNvSpPr>
            <a:spLocks noChangeArrowheads="1"/>
          </p:cNvSpPr>
          <p:nvPr/>
        </p:nvSpPr>
        <p:spPr bwMode="ltGray">
          <a:xfrm>
            <a:off x="1390650" y="2114550"/>
            <a:ext cx="2427288" cy="576263"/>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87051" name="Rectangle 12"/>
          <p:cNvSpPr>
            <a:spLocks noChangeArrowheads="1"/>
          </p:cNvSpPr>
          <p:nvPr/>
        </p:nvSpPr>
        <p:spPr bwMode="ltGray">
          <a:xfrm>
            <a:off x="2992438" y="2128838"/>
            <a:ext cx="765175" cy="147637"/>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87052" name="Rectangle 13"/>
          <p:cNvSpPr>
            <a:spLocks noChangeArrowheads="1"/>
          </p:cNvSpPr>
          <p:nvPr/>
        </p:nvSpPr>
        <p:spPr bwMode="ltGray">
          <a:xfrm>
            <a:off x="1390650" y="2741613"/>
            <a:ext cx="2427288" cy="576262"/>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87053" name="Rectangle 14"/>
          <p:cNvSpPr>
            <a:spLocks noChangeArrowheads="1"/>
          </p:cNvSpPr>
          <p:nvPr/>
        </p:nvSpPr>
        <p:spPr bwMode="ltGray">
          <a:xfrm>
            <a:off x="3027363" y="4632325"/>
            <a:ext cx="730250" cy="136525"/>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87054" name="Rectangle 15"/>
          <p:cNvSpPr>
            <a:spLocks noChangeArrowheads="1"/>
          </p:cNvSpPr>
          <p:nvPr/>
        </p:nvSpPr>
        <p:spPr bwMode="ltGray">
          <a:xfrm>
            <a:off x="1390650" y="3381375"/>
            <a:ext cx="2427288" cy="968375"/>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87055" name="Rectangle 16"/>
          <p:cNvSpPr>
            <a:spLocks noChangeArrowheads="1"/>
          </p:cNvSpPr>
          <p:nvPr/>
        </p:nvSpPr>
        <p:spPr bwMode="ltGray">
          <a:xfrm>
            <a:off x="1390650" y="4402138"/>
            <a:ext cx="2427288" cy="576262"/>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87056" name="Rectangle 17"/>
          <p:cNvSpPr>
            <a:spLocks noChangeArrowheads="1"/>
          </p:cNvSpPr>
          <p:nvPr/>
        </p:nvSpPr>
        <p:spPr bwMode="ltGray">
          <a:xfrm>
            <a:off x="1390650" y="5422900"/>
            <a:ext cx="2427288" cy="411163"/>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87057" name="Rectangle 18"/>
          <p:cNvSpPr>
            <a:spLocks noChangeArrowheads="1"/>
          </p:cNvSpPr>
          <p:nvPr/>
        </p:nvSpPr>
        <p:spPr bwMode="ltGray">
          <a:xfrm>
            <a:off x="3027363" y="5462588"/>
            <a:ext cx="730250" cy="136525"/>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87058" name="Text Box 19"/>
          <p:cNvSpPr txBox="1">
            <a:spLocks noChangeArrowheads="1"/>
          </p:cNvSpPr>
          <p:nvPr/>
        </p:nvSpPr>
        <p:spPr bwMode="auto">
          <a:xfrm>
            <a:off x="4211638" y="3468688"/>
            <a:ext cx="165576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50000"/>
              </a:spcBef>
              <a:buFont typeface="Wingdings" panose="05000000000000000000" pitchFamily="2" charset="2"/>
              <a:buNone/>
            </a:pPr>
            <a:r>
              <a:rPr lang="zh-CN" altLang="en-US" sz="1800" b="1">
                <a:latin typeface="Arial" panose="020B0604020202020204" pitchFamily="34" charset="0"/>
                <a:ea typeface="宋体" panose="02010600030101010101" pitchFamily="2" charset="-122"/>
              </a:rPr>
              <a:t>部门最高工资</a:t>
            </a:r>
            <a:endParaRPr lang="zh-CN" altLang="en-US" sz="1800" b="1">
              <a:latin typeface="Arial" panose="020B0604020202020204" pitchFamily="34" charset="0"/>
              <a:ea typeface="宋体" panose="02010600030101010101" pitchFamily="2" charset="-122"/>
            </a:endParaRPr>
          </a:p>
          <a:p>
            <a:pPr eaLnBrk="1" hangingPunct="1">
              <a:spcBef>
                <a:spcPct val="50000"/>
              </a:spcBef>
              <a:buFont typeface="Wingdings" panose="05000000000000000000" pitchFamily="2" charset="2"/>
              <a:buNone/>
            </a:pPr>
            <a:r>
              <a:rPr lang="zh-CN" altLang="en-US" sz="1800" b="1">
                <a:latin typeface="Arial" panose="020B0604020202020204" pitchFamily="34" charset="0"/>
                <a:ea typeface="宋体" panose="02010600030101010101" pitchFamily="2" charset="-122"/>
              </a:rPr>
              <a:t>比 </a:t>
            </a:r>
            <a:r>
              <a:rPr lang="en-US" altLang="zh-CN" sz="1800" b="1">
                <a:latin typeface="Arial" panose="020B0604020202020204" pitchFamily="34" charset="0"/>
                <a:ea typeface="宋体" panose="02010600030101010101" pitchFamily="2" charset="-122"/>
              </a:rPr>
              <a:t>10000 </a:t>
            </a:r>
            <a:r>
              <a:rPr lang="zh-CN" altLang="en-US" sz="1800" b="1">
                <a:latin typeface="Arial" panose="020B0604020202020204" pitchFamily="34" charset="0"/>
                <a:ea typeface="宋体" panose="02010600030101010101" pitchFamily="2" charset="-122"/>
              </a:rPr>
              <a:t>高的</a:t>
            </a:r>
            <a:endParaRPr lang="zh-CN" altLang="en-US" sz="1800" b="1">
              <a:latin typeface="Arial" panose="020B0604020202020204" pitchFamily="34" charset="0"/>
              <a:ea typeface="宋体" panose="02010600030101010101" pitchFamily="2" charset="-122"/>
            </a:endParaRPr>
          </a:p>
          <a:p>
            <a:pPr eaLnBrk="1" hangingPunct="1">
              <a:spcBef>
                <a:spcPct val="50000"/>
              </a:spcBef>
              <a:buFont typeface="Wingdings" panose="05000000000000000000" pitchFamily="2" charset="2"/>
              <a:buNone/>
            </a:pPr>
            <a:r>
              <a:rPr lang="zh-CN" altLang="en-US" sz="1800" b="1">
                <a:latin typeface="Arial" panose="020B0604020202020204" pitchFamily="34" charset="0"/>
                <a:ea typeface="宋体" panose="02010600030101010101" pitchFamily="2" charset="-122"/>
              </a:rPr>
              <a:t>部门</a:t>
            </a:r>
            <a:endParaRPr lang="zh-CN" altLang="en-US" sz="1800" b="1">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blackWhite">
          <a:xfrm>
            <a:off x="839788" y="3729038"/>
            <a:ext cx="7213600" cy="173990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88067" name="Rectangle 3"/>
          <p:cNvSpPr>
            <a:spLocks noChangeArrowheads="1"/>
          </p:cNvSpPr>
          <p:nvPr/>
        </p:nvSpPr>
        <p:spPr bwMode="blackWhite">
          <a:xfrm>
            <a:off x="827088" y="3716338"/>
            <a:ext cx="7239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SELECT	</a:t>
            </a:r>
            <a:r>
              <a:rPr lang="en-US" altLang="zh-CN" sz="1800" b="1" i="1">
                <a:solidFill>
                  <a:srgbClr val="000000"/>
                </a:solidFill>
                <a:latin typeface="Courier New" panose="02070309020205020404" pitchFamily="49" charset="0"/>
                <a:ea typeface="宋体" panose="02010600030101010101" pitchFamily="2" charset="-122"/>
              </a:rPr>
              <a:t>column</a:t>
            </a:r>
            <a:r>
              <a:rPr lang="en-US" altLang="zh-CN" sz="1800" b="1">
                <a:solidFill>
                  <a:srgbClr val="000000"/>
                </a:solidFill>
                <a:latin typeface="Courier New" panose="02070309020205020404" pitchFamily="49" charset="0"/>
                <a:ea typeface="宋体" panose="02010600030101010101" pitchFamily="2" charset="-122"/>
              </a:rPr>
              <a:t>, </a:t>
            </a:r>
            <a:r>
              <a:rPr lang="en-US" altLang="zh-CN" sz="1800" b="1" i="1">
                <a:solidFill>
                  <a:srgbClr val="000000"/>
                </a:solidFill>
                <a:latin typeface="Courier New" panose="02070309020205020404" pitchFamily="49" charset="0"/>
                <a:ea typeface="宋体" panose="02010600030101010101" pitchFamily="2" charset="-122"/>
              </a:rPr>
              <a:t>group_function</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FROM		</a:t>
            </a:r>
            <a:r>
              <a:rPr lang="en-US" altLang="zh-CN" sz="1800" b="1" i="1">
                <a:solidFill>
                  <a:srgbClr val="000000"/>
                </a:solidFill>
                <a:latin typeface="Courier New" panose="02070309020205020404" pitchFamily="49" charset="0"/>
                <a:ea typeface="宋体" panose="02010600030101010101" pitchFamily="2" charset="-122"/>
              </a:rPr>
              <a:t>table</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[WHERE	</a:t>
            </a:r>
            <a:r>
              <a:rPr lang="en-US" altLang="zh-CN" sz="1800" b="1" i="1">
                <a:solidFill>
                  <a:srgbClr val="000000"/>
                </a:solidFill>
                <a:latin typeface="Courier New" panose="02070309020205020404" pitchFamily="49" charset="0"/>
                <a:ea typeface="宋体" panose="02010600030101010101" pitchFamily="2" charset="-122"/>
              </a:rPr>
              <a:t>condition</a:t>
            </a:r>
            <a:r>
              <a:rPr lang="en-US" altLang="zh-CN" sz="1800" b="1">
                <a:solidFill>
                  <a:srgbClr val="000000"/>
                </a:solidFill>
                <a:latin typeface="Courier New" panose="02070309020205020404" pitchFamily="49" charset="0"/>
                <a:ea typeface="宋体" panose="02010600030101010101" pitchFamily="2" charset="-122"/>
              </a:rPr>
              <a:t>]</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[GROUP BY	</a:t>
            </a:r>
            <a:r>
              <a:rPr lang="en-US" altLang="zh-CN" sz="1800" b="1" i="1">
                <a:solidFill>
                  <a:srgbClr val="000000"/>
                </a:solidFill>
                <a:latin typeface="Courier New" panose="02070309020205020404" pitchFamily="49" charset="0"/>
                <a:ea typeface="宋体" panose="02010600030101010101" pitchFamily="2" charset="-122"/>
              </a:rPr>
              <a:t>group_by_expression</a:t>
            </a:r>
            <a:r>
              <a:rPr lang="en-US" altLang="zh-CN" sz="1800" b="1">
                <a:solidFill>
                  <a:srgbClr val="000000"/>
                </a:solidFill>
                <a:latin typeface="Courier New" panose="02070309020205020404" pitchFamily="49" charset="0"/>
                <a:ea typeface="宋体" panose="02010600030101010101" pitchFamily="2" charset="-122"/>
              </a:rPr>
              <a:t>]</a:t>
            </a:r>
            <a:endParaRPr lang="en-US" altLang="zh-CN" sz="1800" b="1" i="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[HAVING	</a:t>
            </a:r>
            <a:r>
              <a:rPr lang="en-US" altLang="zh-CN" sz="1800" b="1" i="1">
                <a:solidFill>
                  <a:srgbClr val="000000"/>
                </a:solidFill>
                <a:latin typeface="Courier New" panose="02070309020205020404" pitchFamily="49" charset="0"/>
                <a:ea typeface="宋体" panose="02010600030101010101" pitchFamily="2" charset="-122"/>
              </a:rPr>
              <a:t>group_condition</a:t>
            </a:r>
            <a:r>
              <a:rPr lang="en-US" altLang="zh-CN" sz="1800" b="1">
                <a:solidFill>
                  <a:srgbClr val="000000"/>
                </a:solidFill>
                <a:latin typeface="Courier New" panose="02070309020205020404" pitchFamily="49" charset="0"/>
                <a:ea typeface="宋体" panose="02010600030101010101" pitchFamily="2" charset="-122"/>
              </a:rPr>
              <a:t>]</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[ORDER BY	</a:t>
            </a:r>
            <a:r>
              <a:rPr lang="en-US" altLang="zh-CN" sz="1800" b="1" i="1">
                <a:solidFill>
                  <a:srgbClr val="000000"/>
                </a:solidFill>
                <a:latin typeface="Courier New" panose="02070309020205020404" pitchFamily="49" charset="0"/>
                <a:ea typeface="宋体" panose="02010600030101010101" pitchFamily="2" charset="-122"/>
              </a:rPr>
              <a:t>column</a:t>
            </a:r>
            <a:r>
              <a:rPr lang="en-US" altLang="zh-CN" sz="1800" b="1">
                <a:solidFill>
                  <a:srgbClr val="000000"/>
                </a:solidFill>
                <a:latin typeface="Courier New" panose="02070309020205020404" pitchFamily="49" charset="0"/>
                <a:ea typeface="宋体" panose="02010600030101010101" pitchFamily="2" charset="-122"/>
              </a:rPr>
              <a:t>];</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23556" name="Rectangle 4"/>
          <p:cNvSpPr>
            <a:spLocks noGrp="1" noChangeArrowheads="1"/>
          </p:cNvSpPr>
          <p:nvPr>
            <p:ph type="title"/>
          </p:nvPr>
        </p:nvSpPr>
        <p:spPr>
          <a:xfrm>
            <a:off x="598488" y="1052513"/>
            <a:ext cx="7696200" cy="1439862"/>
          </a:xfrm>
        </p:spPr>
        <p:txBody>
          <a:bodyPr lIns="92075" tIns="46038" rIns="92075" bIns="46038" anchor="t"/>
          <a:lstStyle/>
          <a:p>
            <a:pPr>
              <a:defRPr/>
            </a:pPr>
            <a:r>
              <a:rPr lang="zh-CN" altLang="en-US" b="1" dirty="0" smtClean="0">
                <a:latin typeface="+mn-lt"/>
                <a:ea typeface="宋体" panose="02010600030101010101" pitchFamily="2" charset="-122"/>
              </a:rPr>
              <a:t>过滤分组：</a:t>
            </a:r>
            <a:r>
              <a:rPr lang="en-US" altLang="zh-CN" b="1" dirty="0" smtClean="0">
                <a:latin typeface="+mn-lt"/>
                <a:ea typeface="宋体" panose="02010600030101010101" pitchFamily="2" charset="-122"/>
              </a:rPr>
              <a:t> HAVING </a:t>
            </a:r>
            <a:r>
              <a:rPr lang="zh-CN" altLang="en-US" b="1" dirty="0" smtClean="0">
                <a:latin typeface="+mn-lt"/>
                <a:ea typeface="宋体" panose="02010600030101010101" pitchFamily="2" charset="-122"/>
              </a:rPr>
              <a:t>子句</a:t>
            </a:r>
            <a:endParaRPr lang="zh-CN" altLang="en-US" b="1" dirty="0" smtClean="0">
              <a:latin typeface="+mn-lt"/>
              <a:ea typeface="宋体" panose="02010600030101010101" pitchFamily="2" charset="-122"/>
            </a:endParaRPr>
          </a:p>
        </p:txBody>
      </p:sp>
      <p:sp>
        <p:nvSpPr>
          <p:cNvPr id="88069" name="Rectangle 5"/>
          <p:cNvSpPr>
            <a:spLocks noGrp="1" noChangeArrowheads="1"/>
          </p:cNvSpPr>
          <p:nvPr>
            <p:ph type="body" idx="1"/>
          </p:nvPr>
        </p:nvSpPr>
        <p:spPr>
          <a:xfrm>
            <a:off x="755650" y="1901825"/>
            <a:ext cx="7696200" cy="1704975"/>
          </a:xfrm>
          <a:noFill/>
        </p:spPr>
        <p:txBody>
          <a:bodyPr lIns="92075" tIns="46038" rIns="92075" bIns="46038">
            <a:spAutoFit/>
          </a:bodyPr>
          <a:lstStyle/>
          <a:p>
            <a:pPr>
              <a:buFont typeface="Wingdings" panose="05000000000000000000" pitchFamily="2" charset="2"/>
              <a:buNone/>
            </a:pPr>
            <a:r>
              <a:rPr lang="zh-CN" altLang="en-US" sz="2300" smtClean="0">
                <a:ea typeface="宋体" panose="02010600030101010101" pitchFamily="2" charset="-122"/>
              </a:rPr>
              <a:t>使用 </a:t>
            </a:r>
            <a:r>
              <a:rPr lang="en-US" altLang="zh-CN" sz="2300" smtClean="0">
                <a:ea typeface="宋体" panose="02010600030101010101" pitchFamily="2" charset="-122"/>
              </a:rPr>
              <a:t>HAVING </a:t>
            </a:r>
            <a:r>
              <a:rPr lang="zh-CN" altLang="en-US" sz="2300" smtClean="0">
                <a:ea typeface="宋体" panose="02010600030101010101" pitchFamily="2" charset="-122"/>
              </a:rPr>
              <a:t>过滤分组:</a:t>
            </a:r>
            <a:endParaRPr lang="zh-CN" altLang="en-US" sz="2300" smtClean="0">
              <a:ea typeface="宋体" panose="02010600030101010101" pitchFamily="2" charset="-122"/>
            </a:endParaRPr>
          </a:p>
          <a:p>
            <a:pPr>
              <a:buFont typeface="Wingdings" panose="05000000000000000000" pitchFamily="2" charset="2"/>
              <a:buNone/>
            </a:pPr>
            <a:r>
              <a:rPr lang="en-US" altLang="zh-CN" sz="2300" smtClean="0">
                <a:ea typeface="宋体" panose="02010600030101010101" pitchFamily="2" charset="-122"/>
              </a:rPr>
              <a:t>1.	</a:t>
            </a:r>
            <a:r>
              <a:rPr lang="zh-CN" altLang="en-US" sz="2300" smtClean="0">
                <a:ea typeface="宋体" panose="02010600030101010101" pitchFamily="2" charset="-122"/>
              </a:rPr>
              <a:t>行已经被分组。</a:t>
            </a:r>
            <a:endParaRPr lang="zh-CN" altLang="en-US" sz="2300" smtClean="0">
              <a:ea typeface="宋体" panose="02010600030101010101" pitchFamily="2" charset="-122"/>
            </a:endParaRPr>
          </a:p>
          <a:p>
            <a:pPr>
              <a:buFont typeface="Wingdings" panose="05000000000000000000" pitchFamily="2" charset="2"/>
              <a:buNone/>
            </a:pPr>
            <a:r>
              <a:rPr lang="en-US" altLang="zh-CN" sz="2300" smtClean="0">
                <a:ea typeface="宋体" panose="02010600030101010101" pitchFamily="2" charset="-122"/>
              </a:rPr>
              <a:t>2.	</a:t>
            </a:r>
            <a:r>
              <a:rPr lang="zh-CN" altLang="en-US" sz="2300" smtClean="0">
                <a:ea typeface="宋体" panose="02010600030101010101" pitchFamily="2" charset="-122"/>
              </a:rPr>
              <a:t>使用了组函数。</a:t>
            </a:r>
            <a:endParaRPr lang="zh-CN" altLang="en-US" sz="2300" smtClean="0">
              <a:ea typeface="宋体" panose="02010600030101010101" pitchFamily="2" charset="-122"/>
            </a:endParaRPr>
          </a:p>
          <a:p>
            <a:pPr>
              <a:buFont typeface="Wingdings" panose="05000000000000000000" pitchFamily="2" charset="2"/>
              <a:buNone/>
            </a:pPr>
            <a:r>
              <a:rPr lang="en-US" altLang="zh-CN" sz="2300" smtClean="0">
                <a:ea typeface="宋体" panose="02010600030101010101" pitchFamily="2" charset="-122"/>
              </a:rPr>
              <a:t>3.	</a:t>
            </a:r>
            <a:r>
              <a:rPr lang="zh-CN" altLang="en-US" sz="2300" smtClean="0">
                <a:ea typeface="宋体" panose="02010600030101010101" pitchFamily="2" charset="-122"/>
              </a:rPr>
              <a:t>满足</a:t>
            </a:r>
            <a:r>
              <a:rPr lang="en-US" altLang="zh-CN" sz="2300" smtClean="0">
                <a:ea typeface="宋体" panose="02010600030101010101" pitchFamily="2" charset="-122"/>
              </a:rPr>
              <a:t>HAVING </a:t>
            </a:r>
            <a:r>
              <a:rPr lang="zh-CN" altLang="en-US" sz="2300" smtClean="0">
                <a:ea typeface="宋体" panose="02010600030101010101" pitchFamily="2" charset="-122"/>
              </a:rPr>
              <a:t>子句中条件的分组将被显示。</a:t>
            </a:r>
            <a:endParaRPr lang="en-US" altLang="zh-CN" sz="2300" smtClean="0">
              <a:ea typeface="宋体" panose="02010600030101010101" pitchFamily="2" charset="-122"/>
            </a:endParaRPr>
          </a:p>
        </p:txBody>
      </p:sp>
      <p:sp>
        <p:nvSpPr>
          <p:cNvPr id="88070" name="Rectangle 6"/>
          <p:cNvSpPr>
            <a:spLocks noChangeArrowheads="1"/>
          </p:cNvSpPr>
          <p:nvPr/>
        </p:nvSpPr>
        <p:spPr bwMode="ltGray">
          <a:xfrm>
            <a:off x="917575" y="4886325"/>
            <a:ext cx="4138613" cy="266700"/>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blackWhite">
          <a:xfrm>
            <a:off x="722313" y="1938338"/>
            <a:ext cx="7297737" cy="11906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24579" name="Rectangle 3"/>
          <p:cNvSpPr>
            <a:spLocks noGrp="1" noChangeArrowheads="1"/>
          </p:cNvSpPr>
          <p:nvPr>
            <p:ph type="title"/>
          </p:nvPr>
        </p:nvSpPr>
        <p:spPr>
          <a:xfrm>
            <a:off x="701675" y="1092200"/>
            <a:ext cx="7696200" cy="1439863"/>
          </a:xfrm>
        </p:spPr>
        <p:txBody>
          <a:bodyPr lIns="92075" tIns="46038" rIns="92075" bIns="46038" anchor="t"/>
          <a:lstStyle/>
          <a:p>
            <a:pPr>
              <a:defRPr/>
            </a:pPr>
            <a:r>
              <a:rPr lang="en-US" altLang="zh-CN" b="1" dirty="0" smtClean="0">
                <a:latin typeface="+mn-lt"/>
                <a:ea typeface="宋体" panose="02010600030101010101" pitchFamily="2" charset="-122"/>
              </a:rPr>
              <a:t>HAVING </a:t>
            </a:r>
            <a:r>
              <a:rPr lang="zh-CN" altLang="en-US" b="1" dirty="0" smtClean="0">
                <a:latin typeface="+mn-lt"/>
                <a:ea typeface="宋体" panose="02010600030101010101" pitchFamily="2" charset="-122"/>
              </a:rPr>
              <a:t>子句</a:t>
            </a:r>
            <a:endParaRPr lang="zh-CN" altLang="en-US" b="1" dirty="0" smtClean="0">
              <a:latin typeface="+mn-lt"/>
              <a:ea typeface="宋体" panose="02010600030101010101" pitchFamily="2" charset="-122"/>
            </a:endParaRPr>
          </a:p>
        </p:txBody>
      </p:sp>
      <p:sp>
        <p:nvSpPr>
          <p:cNvPr id="89092" name="Rectangle 4"/>
          <p:cNvSpPr>
            <a:spLocks noChangeArrowheads="1"/>
          </p:cNvSpPr>
          <p:nvPr/>
        </p:nvSpPr>
        <p:spPr bwMode="blackWhite">
          <a:xfrm>
            <a:off x="739775" y="1925638"/>
            <a:ext cx="498633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682625" algn="l"/>
                <a:tab pos="1833245"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682625" algn="l"/>
                <a:tab pos="1833245"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682625" algn="l"/>
                <a:tab pos="1833245" algn="l"/>
              </a:tabLst>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682625" algn="l"/>
                <a:tab pos="1833245"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SELECT   department_id, MAX(salary)</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GROUP BY department_id</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HAVING   MAX(salary)&gt;10000 ;</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89093" name="Rectangle 5"/>
          <p:cNvSpPr>
            <a:spLocks noChangeArrowheads="1"/>
          </p:cNvSpPr>
          <p:nvPr/>
        </p:nvSpPr>
        <p:spPr bwMode="ltGray">
          <a:xfrm>
            <a:off x="800100" y="2832100"/>
            <a:ext cx="3686175" cy="266700"/>
          </a:xfrm>
          <a:prstGeom prst="rect">
            <a:avLst/>
          </a:prstGeom>
          <a:noFill/>
          <a:ln w="25400">
            <a:solidFill>
              <a:srgbClr val="FF505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89094"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2313" y="3284538"/>
            <a:ext cx="73056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92150" y="1196975"/>
            <a:ext cx="7696200" cy="1439863"/>
          </a:xfrm>
        </p:spPr>
        <p:txBody>
          <a:bodyPr lIns="92075" tIns="46038" rIns="92075" bIns="46038" anchor="t"/>
          <a:lstStyle/>
          <a:p>
            <a:pPr>
              <a:defRPr/>
            </a:pPr>
            <a:r>
              <a:rPr lang="zh-CN" altLang="en-US" b="1" smtClean="0">
                <a:latin typeface="+mn-lt"/>
                <a:ea typeface="宋体" panose="02010600030101010101" pitchFamily="2" charset="-122"/>
              </a:rPr>
              <a:t>字符串</a:t>
            </a:r>
            <a:endParaRPr lang="ja-JP" altLang="en-US" b="1" smtClean="0">
              <a:latin typeface="+mn-lt"/>
              <a:ea typeface="宋体" panose="02010600030101010101" pitchFamily="2" charset="-122"/>
            </a:endParaRPr>
          </a:p>
        </p:txBody>
      </p:sp>
      <p:sp>
        <p:nvSpPr>
          <p:cNvPr id="10243" name="Rectangle 3"/>
          <p:cNvSpPr>
            <a:spLocks noGrp="1" noChangeArrowheads="1"/>
          </p:cNvSpPr>
          <p:nvPr>
            <p:ph type="body" idx="1"/>
          </p:nvPr>
        </p:nvSpPr>
        <p:spPr>
          <a:xfrm>
            <a:off x="825500" y="2205038"/>
            <a:ext cx="7696200" cy="973137"/>
          </a:xfrm>
          <a:noFill/>
        </p:spPr>
        <p:txBody>
          <a:bodyPr lIns="92075" tIns="46038" rIns="92075" bIns="46038">
            <a:spAutoFit/>
          </a:bodyPr>
          <a:lstStyle/>
          <a:p>
            <a:r>
              <a:rPr lang="zh-CN" altLang="en-US" sz="2600" b="1" smtClean="0">
                <a:solidFill>
                  <a:srgbClr val="FF0000"/>
                </a:solidFill>
                <a:ea typeface="宋体" panose="02010600030101010101" pitchFamily="2" charset="-122"/>
              </a:rPr>
              <a:t>日期和字符只能在</a:t>
            </a:r>
            <a:r>
              <a:rPr lang="zh-CN" altLang="en-US" sz="2600" b="1" smtClean="0">
                <a:solidFill>
                  <a:srgbClr val="0000FF"/>
                </a:solidFill>
                <a:ea typeface="宋体" panose="02010600030101010101" pitchFamily="2" charset="-122"/>
              </a:rPr>
              <a:t>单引号</a:t>
            </a:r>
            <a:r>
              <a:rPr lang="zh-CN" altLang="en-US" sz="2600" b="1" smtClean="0">
                <a:solidFill>
                  <a:srgbClr val="FF0000"/>
                </a:solidFill>
                <a:ea typeface="宋体" panose="02010600030101010101" pitchFamily="2" charset="-122"/>
              </a:rPr>
              <a:t>中出现</a:t>
            </a:r>
            <a:r>
              <a:rPr lang="zh-CN" altLang="en-US" sz="2600" smtClean="0">
                <a:ea typeface="宋体" panose="02010600030101010101" pitchFamily="2" charset="-122"/>
              </a:rPr>
              <a:t>。</a:t>
            </a:r>
            <a:endParaRPr lang="en-US" altLang="ja-JP" sz="2600" smtClean="0">
              <a:ea typeface="宋体" panose="02010600030101010101" pitchFamily="2" charset="-122"/>
            </a:endParaRPr>
          </a:p>
          <a:p>
            <a:r>
              <a:rPr lang="zh-CN" altLang="en-US" sz="2600" smtClean="0">
                <a:ea typeface="宋体" panose="02010600030101010101" pitchFamily="2" charset="-122"/>
              </a:rPr>
              <a:t>每当返回一行时，字符串被输出一次。</a:t>
            </a:r>
            <a:endParaRPr lang="ja-JP" altLang="en-US" sz="2600" smtClean="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8936</Words>
  <Application>WPS 演示</Application>
  <PresentationFormat>全屏显示(4:3)</PresentationFormat>
  <Paragraphs>945</Paragraphs>
  <Slides>87</Slides>
  <Notes>75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6</vt:i4>
      </vt:variant>
      <vt:variant>
        <vt:lpstr>幻灯片标题</vt:lpstr>
      </vt:variant>
      <vt:variant>
        <vt:i4>87</vt:i4>
      </vt:variant>
    </vt:vector>
  </HeadingPairs>
  <TitlesOfParts>
    <vt:vector size="107" baseType="lpstr">
      <vt:lpstr>Arial</vt:lpstr>
      <vt:lpstr>宋体</vt:lpstr>
      <vt:lpstr>Wingdings</vt:lpstr>
      <vt:lpstr>华文新魏</vt:lpstr>
      <vt:lpstr>Calibri</vt:lpstr>
      <vt:lpstr>Arial Unicode MS</vt:lpstr>
      <vt:lpstr>Courier New</vt:lpstr>
      <vt:lpstr>MS PGothic</vt:lpstr>
      <vt:lpstr>Times</vt:lpstr>
      <vt:lpstr>Times New Roman</vt:lpstr>
      <vt:lpstr>微软雅黑</vt:lpstr>
      <vt:lpstr>Arial Unicode MS</vt:lpstr>
      <vt:lpstr>Symbol</vt:lpstr>
      <vt:lpstr>Office 主题</vt:lpstr>
      <vt:lpstr>Word.Document.8</vt:lpstr>
      <vt:lpstr>Word.Document.8</vt:lpstr>
      <vt:lpstr>Word.Document.8</vt:lpstr>
      <vt:lpstr>Word.Document.8</vt:lpstr>
      <vt:lpstr>Word.Document.8</vt:lpstr>
      <vt:lpstr>Word.Document.8</vt:lpstr>
      <vt:lpstr>PowerPoint 演示文稿</vt:lpstr>
      <vt:lpstr>目  标</vt:lpstr>
      <vt:lpstr>1—基本 SELECT 语句</vt:lpstr>
      <vt:lpstr>选择全部列</vt:lpstr>
      <vt:lpstr>选择特定的列</vt:lpstr>
      <vt:lpstr>注  意</vt:lpstr>
      <vt:lpstr>列的别名</vt:lpstr>
      <vt:lpstr>使用别名</vt:lpstr>
      <vt:lpstr>字符串</vt:lpstr>
      <vt:lpstr>显示表结构</vt:lpstr>
      <vt:lpstr>PowerPoint 演示文稿</vt:lpstr>
      <vt:lpstr>在查询中过滤行</vt:lpstr>
      <vt:lpstr>过滤</vt:lpstr>
      <vt:lpstr>WHERE 子句</vt:lpstr>
      <vt:lpstr>比较运算</vt:lpstr>
      <vt:lpstr>比较运算</vt:lpstr>
      <vt:lpstr>其它比较运算</vt:lpstr>
      <vt:lpstr>BETWEEN</vt:lpstr>
      <vt:lpstr>IN</vt:lpstr>
      <vt:lpstr>LIKE </vt:lpstr>
      <vt:lpstr>LIKE</vt:lpstr>
      <vt:lpstr>ESCAPE</vt:lpstr>
      <vt:lpstr>NULL </vt:lpstr>
      <vt:lpstr>逻辑运算</vt:lpstr>
      <vt:lpstr>AND</vt:lpstr>
      <vt:lpstr>OR</vt:lpstr>
      <vt:lpstr>NOT</vt:lpstr>
      <vt:lpstr>ORDER BY子句</vt:lpstr>
      <vt:lpstr>降序排序</vt:lpstr>
      <vt:lpstr>按别名排序</vt:lpstr>
      <vt:lpstr>多个列排序</vt:lpstr>
      <vt:lpstr>PowerPoint 演示文稿</vt:lpstr>
      <vt:lpstr>PowerPoint 演示文稿</vt:lpstr>
      <vt:lpstr>从多个表中获取数据</vt:lpstr>
      <vt:lpstr>PowerPoint 演示文稿</vt:lpstr>
      <vt:lpstr>笛卡尔集</vt:lpstr>
      <vt:lpstr>笛卡尔集</vt:lpstr>
      <vt:lpstr> Mysql 连接</vt:lpstr>
      <vt:lpstr>等值连接</vt:lpstr>
      <vt:lpstr>等值连接</vt:lpstr>
      <vt:lpstr>多个连接条件与 AND 操作符 </vt:lpstr>
      <vt:lpstr>区分重复的列名</vt:lpstr>
      <vt:lpstr>表的别名</vt:lpstr>
      <vt:lpstr>连接多个表</vt:lpstr>
      <vt:lpstr>非等值连接</vt:lpstr>
      <vt:lpstr>非等值连接</vt:lpstr>
      <vt:lpstr>自连接</vt:lpstr>
      <vt:lpstr>自连接</vt:lpstr>
      <vt:lpstr>外连接</vt:lpstr>
      <vt:lpstr>内连接和外连接(1)</vt:lpstr>
      <vt:lpstr>SQL99：使用ON 子句创建连接</vt:lpstr>
      <vt:lpstr>ON 子句</vt:lpstr>
      <vt:lpstr>使用 ON 子句创建多表连接</vt:lpstr>
      <vt:lpstr>左外连接</vt:lpstr>
      <vt:lpstr>右外连接</vt:lpstr>
      <vt:lpstr>PowerPoint 演示文稿</vt:lpstr>
      <vt:lpstr>SQL 函数</vt:lpstr>
      <vt:lpstr>两种 SQL 函数</vt:lpstr>
      <vt:lpstr>单行函数</vt:lpstr>
      <vt:lpstr>字符函数</vt:lpstr>
      <vt:lpstr>大小写控制函数</vt:lpstr>
      <vt:lpstr>字符控制函数</vt:lpstr>
      <vt:lpstr>数字函数</vt:lpstr>
      <vt:lpstr>日期函数</vt:lpstr>
      <vt:lpstr>通用函数</vt:lpstr>
      <vt:lpstr>条件表达式</vt:lpstr>
      <vt:lpstr>CASE 表达式</vt:lpstr>
      <vt:lpstr>CASE 表达式</vt:lpstr>
      <vt:lpstr>PowerPoint 演示文稿</vt:lpstr>
      <vt:lpstr>什么是分组函数</vt:lpstr>
      <vt:lpstr>组函数类型</vt:lpstr>
      <vt:lpstr>组函数语法</vt:lpstr>
      <vt:lpstr>AVG（平均值）和 SUM （合计）函数</vt:lpstr>
      <vt:lpstr>MIN（最小值）和 MAX（最大值）函数</vt:lpstr>
      <vt:lpstr>COUNT（计数）函数</vt:lpstr>
      <vt:lpstr>COUNT（计数）函数</vt:lpstr>
      <vt:lpstr>分组数据 </vt:lpstr>
      <vt:lpstr>分组数据:  GROUP BY 子句语法</vt:lpstr>
      <vt:lpstr>GROUP BY 子句 </vt:lpstr>
      <vt:lpstr>GROUP BY 子句 </vt:lpstr>
      <vt:lpstr>使用多个列分组</vt:lpstr>
      <vt:lpstr>在GROUP BY子句中包含多个列</vt:lpstr>
      <vt:lpstr>非法使用组函数</vt:lpstr>
      <vt:lpstr>过滤分组</vt:lpstr>
      <vt:lpstr>过滤分组： HAVING 子句</vt:lpstr>
      <vt:lpstr>HAVING 子句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lzp</cp:lastModifiedBy>
  <cp:revision>25</cp:revision>
  <dcterms:created xsi:type="dcterms:W3CDTF">2013-03-04T07:19:00Z</dcterms:created>
  <dcterms:modified xsi:type="dcterms:W3CDTF">2019-11-21T14:36:53Z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