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49586" saveSubsetFonts="1">
  <p:sldMasterIdLst>
    <p:sldMasterId id="2147483660" r:id="rId1"/>
  </p:sldMasterIdLst>
  <p:notesMasterIdLst>
    <p:notesMasterId r:id="rId20"/>
  </p:notesMasterIdLst>
  <p:handoutMasterIdLst>
    <p:handoutMasterId r:id="rId21"/>
  </p:handoutMasterIdLst>
  <p:sldIdLst>
    <p:sldId id="285" r:id="rId2"/>
    <p:sldId id="299" r:id="rId3"/>
    <p:sldId id="300" r:id="rId4"/>
    <p:sldId id="312" r:id="rId5"/>
    <p:sldId id="301" r:id="rId6"/>
    <p:sldId id="314" r:id="rId7"/>
    <p:sldId id="287" r:id="rId8"/>
    <p:sldId id="303" r:id="rId9"/>
    <p:sldId id="288" r:id="rId10"/>
    <p:sldId id="289" r:id="rId11"/>
    <p:sldId id="290" r:id="rId12"/>
    <p:sldId id="291" r:id="rId13"/>
    <p:sldId id="305" r:id="rId14"/>
    <p:sldId id="306" r:id="rId15"/>
    <p:sldId id="311" r:id="rId16"/>
    <p:sldId id="308" r:id="rId17"/>
    <p:sldId id="309" r:id="rId18"/>
    <p:sldId id="310" r:id="rId19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A488322-F2BA-4B5B-9748-0D474271808F}" styleName="中度样式 3 - 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18" autoAdjust="0"/>
    <p:restoredTop sz="94660"/>
  </p:normalViewPr>
  <p:slideViewPr>
    <p:cSldViewPr>
      <p:cViewPr varScale="1">
        <p:scale>
          <a:sx n="95" d="100"/>
          <a:sy n="95" d="100"/>
        </p:scale>
        <p:origin x="612" y="84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58" d="100"/>
          <a:sy n="58" d="100"/>
        </p:scale>
        <p:origin x="-2532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7C71FD-8420-4899-BF84-E316838BC28C}" type="datetimeFigureOut">
              <a:rPr lang="zh-CN" altLang="en-US" smtClean="0"/>
              <a:pPr/>
              <a:t>2019/6/16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3A80C2-015F-4620-ABCB-A0B36952A55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99581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485306-80E6-4960-AFD0-CFA0BBF19A9D}" type="datetimeFigureOut">
              <a:rPr lang="zh-CN" altLang="en-US" smtClean="0"/>
              <a:pPr/>
              <a:t>2019/6/16</a:t>
            </a:fld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640B4E-3909-4A33-A460-3E537D34340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16751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143000" y="1390893"/>
            <a:ext cx="6858000" cy="1242039"/>
          </a:xfrm>
        </p:spPr>
        <p:txBody>
          <a:bodyPr anchor="b">
            <a:normAutofit/>
          </a:bodyPr>
          <a:lstStyle>
            <a:lvl1pPr algn="ctr">
              <a:defRPr sz="5400" b="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2001"/>
            <a:ext cx="6858000" cy="1242039"/>
          </a:xfrm>
        </p:spPr>
        <p:txBody>
          <a:bodyPr>
            <a:normAutofit/>
          </a:bodyPr>
          <a:lstStyle>
            <a:lvl1pPr marL="0" indent="0" algn="ctr">
              <a:buNone/>
              <a:defRPr sz="135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8035" indent="0" algn="ctr">
              <a:buNone/>
              <a:defRPr sz="1200"/>
            </a:lvl7pPr>
            <a:lvl8pPr marL="2400935" indent="0" algn="ctr">
              <a:buNone/>
              <a:defRPr sz="1200"/>
            </a:lvl8pPr>
            <a:lvl9pPr marL="2743835" indent="0" algn="ctr">
              <a:buNone/>
              <a:defRPr sz="12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D997B5FA-0921-464F-AAE1-844C04324D75}" type="datetimeFigureOut">
              <a:rPr lang="zh-CN" altLang="en-US" smtClean="0"/>
              <a:t>2019/6/16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9579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2019/6/16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28650" y="413730"/>
            <a:ext cx="7886700" cy="416995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813389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92"/>
            <a:ext cx="7886700" cy="994346"/>
          </a:xfrm>
        </p:spPr>
        <p:txBody>
          <a:bodyPr anchor="ctr" anchorCtr="0"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378983"/>
            <a:ext cx="7886700" cy="3264074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2019/6/16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1635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20DD7636-5BE1-44BC-BB5F-15739D9E18E1}" type="datetimeFigureOut">
              <a:rPr lang="zh-CN" altLang="en-US" smtClean="0"/>
              <a:t>2019/6/16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E87C0E1D-24C4-406F-9615-DBDA8D2D1F9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628650" y="1640869"/>
            <a:ext cx="7886700" cy="1862662"/>
          </a:xfrm>
        </p:spPr>
        <p:txBody>
          <a:bodyPr>
            <a:normAutofit/>
          </a:bodyPr>
          <a:lstStyle>
            <a:lvl1pPr algn="ctr">
              <a:defRPr sz="4500" b="0"/>
            </a:lvl1pPr>
          </a:lstStyle>
          <a:p>
            <a:r>
              <a:rPr lang="zh-CN" altLang="en-US" dirty="0"/>
              <a:t>单击此处编辑标题</a:t>
            </a:r>
          </a:p>
        </p:txBody>
      </p:sp>
    </p:spTree>
    <p:extLst>
      <p:ext uri="{BB962C8B-B14F-4D97-AF65-F5344CB8AC3E}">
        <p14:creationId xmlns:p14="http://schemas.microsoft.com/office/powerpoint/2010/main" val="3579618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92"/>
            <a:ext cx="7886700" cy="994346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458"/>
            <a:ext cx="3886200" cy="326407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458"/>
            <a:ext cx="3886200" cy="326407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2019/6/16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3473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92"/>
            <a:ext cx="7886700" cy="994346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308950"/>
            <a:ext cx="3868340" cy="61804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8035" indent="0">
              <a:buNone/>
              <a:defRPr sz="1200" b="1"/>
            </a:lvl7pPr>
            <a:lvl8pPr marL="2400935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1962050"/>
            <a:ext cx="3868340" cy="268100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308950"/>
            <a:ext cx="3887391" cy="61804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8035" indent="0">
              <a:buNone/>
              <a:defRPr sz="1200" b="1"/>
            </a:lvl7pPr>
            <a:lvl8pPr marL="2400935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962050"/>
            <a:ext cx="3887391" cy="268100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2019/6/16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9474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428875" y="1619533"/>
            <a:ext cx="4286250" cy="1037019"/>
          </a:xfrm>
        </p:spPr>
        <p:txBody>
          <a:bodyPr anchor="b" anchorCtr="0">
            <a:normAutofit/>
          </a:bodyPr>
          <a:lstStyle>
            <a:lvl1pPr algn="ctr">
              <a:defRPr sz="6000" b="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20DD7636-5BE1-44BC-BB5F-15739D9E18E1}" type="datetimeFigureOut">
              <a:rPr lang="zh-CN" altLang="en-US" smtClean="0"/>
              <a:t>2019/6/16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E87C0E1D-24C4-406F-9615-DBDA8D2D1F9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7" name="内容占位符 36"/>
          <p:cNvSpPr>
            <a:spLocks noGrp="1"/>
          </p:cNvSpPr>
          <p:nvPr>
            <p:ph sz="quarter" idx="13" hasCustomPrompt="1"/>
          </p:nvPr>
        </p:nvSpPr>
        <p:spPr>
          <a:xfrm>
            <a:off x="2428875" y="2800391"/>
            <a:ext cx="4286250" cy="889608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</a:p>
        </p:txBody>
      </p:sp>
    </p:spTree>
    <p:extLst>
      <p:ext uri="{BB962C8B-B14F-4D97-AF65-F5344CB8AC3E}">
        <p14:creationId xmlns:p14="http://schemas.microsoft.com/office/powerpoint/2010/main" val="2695916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2019/6/16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4966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8650" y="535348"/>
            <a:ext cx="3511241" cy="1071308"/>
          </a:xfrm>
        </p:spPr>
        <p:txBody>
          <a:bodyPr anchor="t" anchorCtr="0">
            <a:normAutofit/>
          </a:bodyPr>
          <a:lstStyle>
            <a:lvl1pPr>
              <a:defRPr sz="27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4231888" y="535348"/>
            <a:ext cx="4283912" cy="405340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8035" indent="0">
              <a:buNone/>
              <a:defRPr sz="1500"/>
            </a:lvl7pPr>
            <a:lvl8pPr marL="2400935" indent="0">
              <a:buNone/>
              <a:defRPr sz="1500"/>
            </a:lvl8pPr>
            <a:lvl9pPr marL="2743835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8650" y="1735708"/>
            <a:ext cx="3511241" cy="2859191"/>
          </a:xfrm>
        </p:spPr>
        <p:txBody>
          <a:bodyPr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8035" indent="0">
              <a:buNone/>
              <a:defRPr sz="750"/>
            </a:lvl7pPr>
            <a:lvl8pPr marL="2400935" indent="0">
              <a:buNone/>
              <a:defRPr sz="750"/>
            </a:lvl8pPr>
            <a:lvl9pPr marL="2743835" indent="0">
              <a:buNone/>
              <a:defRPr sz="75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2019/6/16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463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7833674" y="273892"/>
            <a:ext cx="681676" cy="4359641"/>
          </a:xfrm>
        </p:spPr>
        <p:txBody>
          <a:bodyPr vert="eaVert">
            <a:normAutofit/>
          </a:bodyPr>
          <a:lstStyle>
            <a:lvl1pPr>
              <a:defRPr sz="33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49" y="273892"/>
            <a:ext cx="7084832" cy="4359641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2019/6/16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8758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TEMPLATE" hidden="1"/>
          <p:cNvSpPr/>
          <p:nvPr userDrawn="1">
            <p:custDataLst>
              <p:tags r:id="rId12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2537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65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94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23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52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80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8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D68E65-2B02-4D95-84A6-5E254A9406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3528" y="2672156"/>
            <a:ext cx="8424936" cy="881999"/>
          </a:xfrm>
        </p:spPr>
        <p:txBody>
          <a:bodyPr>
            <a:normAutofit/>
          </a:bodyPr>
          <a:lstStyle/>
          <a:p>
            <a:r>
              <a:rPr lang="zh-CN" altLang="en-US" sz="4400"/>
              <a:t>尚硅谷大数据技术之</a:t>
            </a:r>
            <a:r>
              <a:rPr lang="en-US" altLang="zh-CN" sz="4400">
                <a:solidFill>
                  <a:srgbClr val="C00000"/>
                </a:solidFill>
              </a:rPr>
              <a:t>HBase</a:t>
            </a:r>
            <a:endParaRPr lang="zh-CN" altLang="en-US" sz="4400">
              <a:solidFill>
                <a:srgbClr val="C00000"/>
              </a:solidFill>
            </a:endParaRPr>
          </a:p>
        </p:txBody>
      </p:sp>
      <p:pic>
        <p:nvPicPr>
          <p:cNvPr id="1026" name="Picture 2" descr="Apache HBase Logo">
            <a:extLst>
              <a:ext uri="{FF2B5EF4-FFF2-40B4-BE49-F238E27FC236}">
                <a16:creationId xmlns:a16="http://schemas.microsoft.com/office/drawing/2014/main" id="{53F6544A-1E00-4A94-837C-594F218B54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131590"/>
            <a:ext cx="299085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62304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31F89221-C9C6-4E0E-A890-F74370858A89}"/>
              </a:ext>
            </a:extLst>
          </p:cNvPr>
          <p:cNvSpPr txBox="1"/>
          <p:nvPr/>
        </p:nvSpPr>
        <p:spPr>
          <a:xfrm>
            <a:off x="611560" y="0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HBase </a:t>
            </a:r>
            <a:r>
              <a:rPr lang="zh-CN" altLang="en-US" b="1">
                <a:solidFill>
                  <a:srgbClr val="FF0000"/>
                </a:solidFill>
              </a:rPr>
              <a:t>物理存储结构</a:t>
            </a: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34DC1D4D-2AFE-402D-BA52-A49932AE82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6837435"/>
              </p:ext>
            </p:extLst>
          </p:nvPr>
        </p:nvGraphicFramePr>
        <p:xfrm>
          <a:off x="1259632" y="843558"/>
          <a:ext cx="40640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41337817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26803449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02192096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202555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personal_info</a:t>
                      </a:r>
                      <a:endParaRPr lang="zh-CN" altLang="en-US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0111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/>
                        <a:t>Row Key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name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city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phone</a:t>
                      </a:r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5454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row_key1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>
                          <a:solidFill>
                            <a:schemeClr val="bg1"/>
                          </a:solidFill>
                        </a:rPr>
                        <a:t>张三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>
                          <a:solidFill>
                            <a:schemeClr val="bg1"/>
                          </a:solidFill>
                        </a:rPr>
                        <a:t>北京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chemeClr val="bg1"/>
                          </a:solidFill>
                        </a:rPr>
                        <a:t>131</a:t>
                      </a:r>
                      <a:r>
                        <a:rPr lang="zh-CN" altLang="en-US" b="1">
                          <a:solidFill>
                            <a:schemeClr val="bg1"/>
                          </a:solidFill>
                        </a:rPr>
                        <a:t>********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3847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row_key11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>
                          <a:solidFill>
                            <a:schemeClr val="bg1"/>
                          </a:solidFill>
                        </a:rPr>
                        <a:t>李四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>
                          <a:solidFill>
                            <a:schemeClr val="bg1"/>
                          </a:solidFill>
                        </a:rPr>
                        <a:t>上海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chemeClr val="bg1"/>
                          </a:solidFill>
                        </a:rPr>
                        <a:t>132</a:t>
                      </a:r>
                      <a:r>
                        <a:rPr lang="zh-CN" altLang="en-US" b="1">
                          <a:solidFill>
                            <a:schemeClr val="bg1"/>
                          </a:solidFill>
                        </a:rPr>
                        <a:t>********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6828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/>
                        <a:t>row_key2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>
                          <a:solidFill>
                            <a:schemeClr val="bg1"/>
                          </a:solidFill>
                        </a:rPr>
                        <a:t>王五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>
                          <a:solidFill>
                            <a:schemeClr val="bg1"/>
                          </a:solidFill>
                        </a:rPr>
                        <a:t>广州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chemeClr val="bg1"/>
                          </a:solidFill>
                        </a:rPr>
                        <a:t>159</a:t>
                      </a:r>
                      <a:r>
                        <a:rPr lang="zh-CN" altLang="en-US" b="1">
                          <a:solidFill>
                            <a:schemeClr val="bg1"/>
                          </a:solidFill>
                        </a:rPr>
                        <a:t>********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8774716"/>
                  </a:ext>
                </a:extLst>
              </a:tr>
            </a:tbl>
          </a:graphicData>
        </a:graphic>
      </p:graphicFrame>
      <p:graphicFrame>
        <p:nvGraphicFramePr>
          <p:cNvPr id="23" name="表格 22">
            <a:extLst>
              <a:ext uri="{FF2B5EF4-FFF2-40B4-BE49-F238E27FC236}">
                <a16:creationId xmlns:a16="http://schemas.microsoft.com/office/drawing/2014/main" id="{E3B18D99-842F-40CB-AD38-951057140F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7825959"/>
              </p:ext>
            </p:extLst>
          </p:nvPr>
        </p:nvGraphicFramePr>
        <p:xfrm>
          <a:off x="1766744" y="2893896"/>
          <a:ext cx="6853619" cy="1854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963930">
                  <a:extLst>
                    <a:ext uri="{9D8B030D-6E8A-4147-A177-3AD203B41FA5}">
                      <a16:colId xmlns:a16="http://schemas.microsoft.com/office/drawing/2014/main" val="1023986065"/>
                    </a:ext>
                  </a:extLst>
                </a:gridCol>
                <a:gridCol w="1459230">
                  <a:extLst>
                    <a:ext uri="{9D8B030D-6E8A-4147-A177-3AD203B41FA5}">
                      <a16:colId xmlns:a16="http://schemas.microsoft.com/office/drawing/2014/main" val="3466815572"/>
                    </a:ext>
                  </a:extLst>
                </a:gridCol>
                <a:gridCol w="1611630">
                  <a:extLst>
                    <a:ext uri="{9D8B030D-6E8A-4147-A177-3AD203B41FA5}">
                      <a16:colId xmlns:a16="http://schemas.microsoft.com/office/drawing/2014/main" val="1997090693"/>
                    </a:ext>
                  </a:extLst>
                </a:gridCol>
                <a:gridCol w="1151319">
                  <a:extLst>
                    <a:ext uri="{9D8B030D-6E8A-4147-A177-3AD203B41FA5}">
                      <a16:colId xmlns:a16="http://schemas.microsoft.com/office/drawing/2014/main" val="3478295399"/>
                    </a:ext>
                  </a:extLst>
                </a:gridCol>
                <a:gridCol w="617855">
                  <a:extLst>
                    <a:ext uri="{9D8B030D-6E8A-4147-A177-3AD203B41FA5}">
                      <a16:colId xmlns:a16="http://schemas.microsoft.com/office/drawing/2014/main" val="1417096367"/>
                    </a:ext>
                  </a:extLst>
                </a:gridCol>
                <a:gridCol w="1049655">
                  <a:extLst>
                    <a:ext uri="{9D8B030D-6E8A-4147-A177-3AD203B41FA5}">
                      <a16:colId xmlns:a16="http://schemas.microsoft.com/office/drawing/2014/main" val="19516795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Row Key</a:t>
                      </a:r>
                      <a:endParaRPr lang="zh-CN" altLang="en-US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Column Family</a:t>
                      </a:r>
                      <a:endParaRPr lang="zh-CN" altLang="en-US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Column Qualifier</a:t>
                      </a:r>
                      <a:endParaRPr lang="zh-CN" altLang="en-US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TimeStamp</a:t>
                      </a:r>
                      <a:endParaRPr lang="zh-CN" altLang="en-US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Type</a:t>
                      </a:r>
                      <a:endParaRPr lang="zh-CN" altLang="en-US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Value</a:t>
                      </a:r>
                      <a:endParaRPr lang="zh-CN" altLang="en-US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0036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row_key1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personal_info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name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35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Put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张三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942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row_key1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/>
                        <a:t>personal_info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city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35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Put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北京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7380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/>
                        <a:t>row_key1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/>
                        <a:t>personal_info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phone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35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t3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Put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131********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1316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/>
                        <a:t>row_key1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/>
                        <a:t>personal_info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phone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35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t4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Put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177********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7078728"/>
                  </a:ext>
                </a:extLst>
              </a:tr>
            </a:tbl>
          </a:graphicData>
        </a:graphic>
      </p:graphicFrame>
      <p:sp>
        <p:nvSpPr>
          <p:cNvPr id="24" name="矩形 23">
            <a:extLst>
              <a:ext uri="{FF2B5EF4-FFF2-40B4-BE49-F238E27FC236}">
                <a16:creationId xmlns:a16="http://schemas.microsoft.com/office/drawing/2014/main" id="{DABE0428-E482-4631-8A1B-17673C66B146}"/>
              </a:ext>
            </a:extLst>
          </p:cNvPr>
          <p:cNvSpPr/>
          <p:nvPr/>
        </p:nvSpPr>
        <p:spPr>
          <a:xfrm>
            <a:off x="2275632" y="1585992"/>
            <a:ext cx="3048000" cy="36933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连接符: 肘形 25">
            <a:extLst>
              <a:ext uri="{FF2B5EF4-FFF2-40B4-BE49-F238E27FC236}">
                <a16:creationId xmlns:a16="http://schemas.microsoft.com/office/drawing/2014/main" id="{25180799-94EA-44B0-A255-B8A99AC47EEB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5323632" y="1770658"/>
            <a:ext cx="256480" cy="1111766"/>
          </a:xfrm>
          <a:prstGeom prst="bentConnector2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953F4583-C309-413A-B36A-D1C6CCAAFE00}"/>
              </a:ext>
            </a:extLst>
          </p:cNvPr>
          <p:cNvSpPr/>
          <p:nvPr/>
        </p:nvSpPr>
        <p:spPr>
          <a:xfrm>
            <a:off x="1766743" y="3271793"/>
            <a:ext cx="6853619" cy="144479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90BAD9D-C22D-4405-BF62-87882C9D1287}"/>
              </a:ext>
            </a:extLst>
          </p:cNvPr>
          <p:cNvSpPr txBox="1"/>
          <p:nvPr/>
        </p:nvSpPr>
        <p:spPr>
          <a:xfrm>
            <a:off x="6868368" y="477051"/>
            <a:ext cx="2024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>
                <a:solidFill>
                  <a:srgbClr val="FF0000"/>
                </a:solidFill>
              </a:rPr>
              <a:t>TimeStamp</a:t>
            </a:r>
          </a:p>
          <a:p>
            <a:r>
              <a:rPr lang="zh-CN" altLang="en-US" sz="1200"/>
              <a:t>不同版本（</a:t>
            </a:r>
            <a:r>
              <a:rPr lang="en-US" altLang="zh-CN" sz="1200"/>
              <a:t>version</a:t>
            </a:r>
            <a:r>
              <a:rPr lang="zh-CN" altLang="en-US" sz="1200"/>
              <a:t>）的数据根据</a:t>
            </a:r>
            <a:r>
              <a:rPr lang="en-US" altLang="zh-CN" sz="1200"/>
              <a:t>timestamp</a:t>
            </a:r>
            <a:r>
              <a:rPr lang="zh-CN" altLang="en-US" sz="1200"/>
              <a:t>进行区分</a:t>
            </a:r>
            <a:endParaRPr lang="en-US" altLang="zh-CN" sz="120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16EAEBA-8CDD-4215-8A02-6C25AE7229FD}"/>
              </a:ext>
            </a:extLst>
          </p:cNvPr>
          <p:cNvSpPr/>
          <p:nvPr/>
        </p:nvSpPr>
        <p:spPr>
          <a:xfrm>
            <a:off x="5788532" y="2893896"/>
            <a:ext cx="1152128" cy="350157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94F57B8B-8FD0-48C2-9ABF-BF285DF0C331}"/>
              </a:ext>
            </a:extLst>
          </p:cNvPr>
          <p:cNvCxnSpPr>
            <a:cxnSpLocks/>
            <a:stCxn id="13" idx="0"/>
            <a:endCxn id="13" idx="0"/>
          </p:cNvCxnSpPr>
          <p:nvPr/>
        </p:nvCxnSpPr>
        <p:spPr>
          <a:xfrm>
            <a:off x="6364596" y="2893896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连接符: 肘形 15">
            <a:extLst>
              <a:ext uri="{FF2B5EF4-FFF2-40B4-BE49-F238E27FC236}">
                <a16:creationId xmlns:a16="http://schemas.microsoft.com/office/drawing/2014/main" id="{C6BD5AE4-9782-4C13-B8B1-D55B25B7A4E2}"/>
              </a:ext>
            </a:extLst>
          </p:cNvPr>
          <p:cNvCxnSpPr>
            <a:cxnSpLocks/>
            <a:stCxn id="13" idx="0"/>
            <a:endCxn id="5" idx="1"/>
          </p:cNvCxnSpPr>
          <p:nvPr/>
        </p:nvCxnSpPr>
        <p:spPr>
          <a:xfrm rot="5400000" flipH="1" flipV="1">
            <a:off x="5569643" y="1595171"/>
            <a:ext cx="2093679" cy="503772"/>
          </a:xfrm>
          <a:prstGeom prst="bentConnector2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6CD9976F-FAAF-45AC-98A1-4D7E1D3A4F5F}"/>
              </a:ext>
            </a:extLst>
          </p:cNvPr>
          <p:cNvSpPr/>
          <p:nvPr/>
        </p:nvSpPr>
        <p:spPr>
          <a:xfrm>
            <a:off x="103911" y="1772543"/>
            <a:ext cx="1074289" cy="36933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b="1"/>
              <a:t>StoreFile</a:t>
            </a:r>
            <a:endParaRPr lang="zh-CN" altLang="en-US" sz="1600" b="1"/>
          </a:p>
        </p:txBody>
      </p:sp>
      <p:cxnSp>
        <p:nvCxnSpPr>
          <p:cNvPr id="18" name="连接符: 肘形 17">
            <a:extLst>
              <a:ext uri="{FF2B5EF4-FFF2-40B4-BE49-F238E27FC236}">
                <a16:creationId xmlns:a16="http://schemas.microsoft.com/office/drawing/2014/main" id="{9CCE8ADC-F3BD-4F5F-9A6C-FBBB72B1D460}"/>
              </a:ext>
            </a:extLst>
          </p:cNvPr>
          <p:cNvCxnSpPr>
            <a:cxnSpLocks/>
            <a:stCxn id="20" idx="2"/>
            <a:endCxn id="23" idx="1"/>
          </p:cNvCxnSpPr>
          <p:nvPr/>
        </p:nvCxnSpPr>
        <p:spPr>
          <a:xfrm rot="16200000" flipH="1">
            <a:off x="364340" y="2418591"/>
            <a:ext cx="1679121" cy="1125688"/>
          </a:xfrm>
          <a:prstGeom prst="bentConnector2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E7658EF2-DDDC-481A-B970-9EDE916F1F63}"/>
              </a:ext>
            </a:extLst>
          </p:cNvPr>
          <p:cNvSpPr/>
          <p:nvPr/>
        </p:nvSpPr>
        <p:spPr>
          <a:xfrm>
            <a:off x="6940660" y="2893895"/>
            <a:ext cx="628729" cy="350157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B6C67C6E-BF0D-4C90-A3F0-9E80323B3A33}"/>
              </a:ext>
            </a:extLst>
          </p:cNvPr>
          <p:cNvCxnSpPr>
            <a:cxnSpLocks/>
            <a:stCxn id="25" idx="0"/>
          </p:cNvCxnSpPr>
          <p:nvPr/>
        </p:nvCxnSpPr>
        <p:spPr>
          <a:xfrm flipV="1">
            <a:off x="7255025" y="1928249"/>
            <a:ext cx="0" cy="965646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6E10A549-441F-4822-A28B-AB43DD709DB4}"/>
              </a:ext>
            </a:extLst>
          </p:cNvPr>
          <p:cNvSpPr txBox="1"/>
          <p:nvPr/>
        </p:nvSpPr>
        <p:spPr>
          <a:xfrm>
            <a:off x="6856407" y="1281918"/>
            <a:ext cx="2024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>
                <a:solidFill>
                  <a:srgbClr val="FF0000"/>
                </a:solidFill>
              </a:rPr>
              <a:t>Type</a:t>
            </a:r>
          </a:p>
          <a:p>
            <a:r>
              <a:rPr lang="zh-CN" altLang="en-US" sz="1200"/>
              <a:t>对于删除操作，其类型为</a:t>
            </a:r>
            <a:r>
              <a:rPr lang="en-US" altLang="zh-CN" sz="1200"/>
              <a:t>DeleteColumn</a:t>
            </a:r>
          </a:p>
        </p:txBody>
      </p:sp>
    </p:spTree>
    <p:extLst>
      <p:ext uri="{BB962C8B-B14F-4D97-AF65-F5344CB8AC3E}">
        <p14:creationId xmlns:p14="http://schemas.microsoft.com/office/powerpoint/2010/main" val="1377572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9" grpId="0" animBg="1"/>
      <p:bldP spid="5" grpId="0"/>
      <p:bldP spid="13" grpId="0" animBg="1"/>
      <p:bldP spid="20" grpId="0" animBg="1"/>
      <p:bldP spid="25" grpId="0" animBg="1"/>
      <p:bldP spid="2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CDCBA67-9298-419A-BBDD-CADF68B61B1D}"/>
              </a:ext>
            </a:extLst>
          </p:cNvPr>
          <p:cNvSpPr/>
          <p:nvPr/>
        </p:nvSpPr>
        <p:spPr>
          <a:xfrm>
            <a:off x="3655179" y="1050172"/>
            <a:ext cx="5400419" cy="6001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100" b="1">
                <a:solidFill>
                  <a:srgbClr val="FF0000"/>
                </a:solidFill>
              </a:rPr>
              <a:t>Master</a:t>
            </a:r>
            <a:r>
              <a:rPr lang="zh-CN" altLang="en-US" sz="1100" b="1">
                <a:solidFill>
                  <a:srgbClr val="FF0000"/>
                </a:solidFill>
              </a:rPr>
              <a:t>的作用</a:t>
            </a:r>
            <a:endParaRPr lang="en-US" altLang="zh-CN" sz="1100" b="1">
              <a:solidFill>
                <a:srgbClr val="FF0000"/>
              </a:solidFill>
            </a:endParaRPr>
          </a:p>
          <a:p>
            <a:r>
              <a:rPr lang="en-US" altLang="zh-CN" sz="1100" b="1"/>
              <a:t>Table</a:t>
            </a:r>
            <a:r>
              <a:rPr lang="zh-CN" altLang="en-US" sz="1100"/>
              <a:t>：</a:t>
            </a:r>
            <a:r>
              <a:rPr lang="en-US" altLang="zh-CN" sz="1100"/>
              <a:t>create, delete, alter</a:t>
            </a:r>
          </a:p>
          <a:p>
            <a:r>
              <a:rPr lang="en-US" altLang="zh-CN" sz="1100" b="1"/>
              <a:t>RegionServer</a:t>
            </a:r>
            <a:r>
              <a:rPr lang="zh-CN" altLang="en-US" sz="1100"/>
              <a:t>：分配</a:t>
            </a:r>
            <a:r>
              <a:rPr lang="en-US" altLang="zh-CN" sz="1100"/>
              <a:t>regions</a:t>
            </a:r>
            <a:r>
              <a:rPr lang="zh-CN" altLang="en-US" sz="1100"/>
              <a:t>到每个</a:t>
            </a:r>
            <a:r>
              <a:rPr lang="en-US" altLang="zh-CN" sz="1100"/>
              <a:t>RegionServer</a:t>
            </a:r>
            <a:r>
              <a:rPr lang="zh-CN" altLang="en-US" sz="1100"/>
              <a:t>，监控每个</a:t>
            </a:r>
            <a:r>
              <a:rPr lang="en-US" altLang="zh-CN" sz="1100"/>
              <a:t>RegionServer</a:t>
            </a:r>
            <a:r>
              <a:rPr lang="zh-CN" altLang="en-US" sz="1100"/>
              <a:t>的状态</a:t>
            </a:r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ADC7FA34-E41F-4DF4-9C17-576C0A43AE6D}"/>
              </a:ext>
            </a:extLst>
          </p:cNvPr>
          <p:cNvSpPr/>
          <p:nvPr/>
        </p:nvSpPr>
        <p:spPr>
          <a:xfrm>
            <a:off x="3655179" y="451711"/>
            <a:ext cx="5393825" cy="6001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100" b="1">
                <a:solidFill>
                  <a:srgbClr val="FF0000"/>
                </a:solidFill>
              </a:rPr>
              <a:t>RegionServer</a:t>
            </a:r>
            <a:r>
              <a:rPr lang="zh-CN" altLang="en-US" sz="1100" b="1">
                <a:solidFill>
                  <a:srgbClr val="FF0000"/>
                </a:solidFill>
              </a:rPr>
              <a:t>的作用</a:t>
            </a:r>
            <a:endParaRPr lang="en-US" altLang="zh-CN" sz="1100" b="1">
              <a:solidFill>
                <a:srgbClr val="FF0000"/>
              </a:solidFill>
            </a:endParaRPr>
          </a:p>
          <a:p>
            <a:r>
              <a:rPr lang="en-US" altLang="zh-CN" sz="1100" b="1"/>
              <a:t>Data</a:t>
            </a:r>
            <a:r>
              <a:rPr lang="zh-CN" altLang="en-US" sz="1100"/>
              <a:t>：</a:t>
            </a:r>
            <a:r>
              <a:rPr lang="en-US" altLang="zh-CN" sz="1100"/>
              <a:t>get, put, delete</a:t>
            </a:r>
          </a:p>
          <a:p>
            <a:r>
              <a:rPr lang="en-US" altLang="zh-CN" sz="1100" b="1"/>
              <a:t>Region</a:t>
            </a:r>
            <a:r>
              <a:rPr lang="zh-CN" altLang="en-US" sz="1100"/>
              <a:t>：</a:t>
            </a:r>
            <a:r>
              <a:rPr lang="en-US" altLang="zh-CN" sz="1100"/>
              <a:t>splitRegion, compactRegion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427607C7-1778-4B4C-ABA4-93DBEAC005A2}"/>
              </a:ext>
            </a:extLst>
          </p:cNvPr>
          <p:cNvSpPr/>
          <p:nvPr/>
        </p:nvSpPr>
        <p:spPr>
          <a:xfrm>
            <a:off x="474319" y="1947004"/>
            <a:ext cx="3744416" cy="302433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598B9C0-C3CC-4CED-AA81-C0C6AD6B49C1}"/>
              </a:ext>
            </a:extLst>
          </p:cNvPr>
          <p:cNvSpPr/>
          <p:nvPr/>
        </p:nvSpPr>
        <p:spPr>
          <a:xfrm>
            <a:off x="585320" y="2300468"/>
            <a:ext cx="3528392" cy="12330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E6C1588-B647-4485-B52F-6BA816074308}"/>
              </a:ext>
            </a:extLst>
          </p:cNvPr>
          <p:cNvSpPr/>
          <p:nvPr/>
        </p:nvSpPr>
        <p:spPr>
          <a:xfrm>
            <a:off x="729336" y="2598847"/>
            <a:ext cx="1512168" cy="811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B080B49-7617-4165-A5D6-C1DD6357A3D3}"/>
              </a:ext>
            </a:extLst>
          </p:cNvPr>
          <p:cNvSpPr txBox="1"/>
          <p:nvPr/>
        </p:nvSpPr>
        <p:spPr>
          <a:xfrm>
            <a:off x="706864" y="2680348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>
                <a:solidFill>
                  <a:schemeClr val="bg1"/>
                </a:solidFill>
              </a:rPr>
              <a:t>store</a:t>
            </a:r>
            <a:endParaRPr lang="zh-CN" altLang="en-US" sz="1400" b="1">
              <a:solidFill>
                <a:schemeClr val="bg1"/>
              </a:solidFill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228F7530-C55D-440E-B062-B1C0754E58BC}"/>
              </a:ext>
            </a:extLst>
          </p:cNvPr>
          <p:cNvSpPr txBox="1"/>
          <p:nvPr/>
        </p:nvSpPr>
        <p:spPr>
          <a:xfrm>
            <a:off x="643128" y="2300468"/>
            <a:ext cx="8209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/>
              <a:t>Region</a:t>
            </a:r>
            <a:endParaRPr lang="zh-CN" altLang="en-US" sz="1400" b="1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35D3EB2B-8AA4-4FCF-AFF6-7DCB28C6F86C}"/>
              </a:ext>
            </a:extLst>
          </p:cNvPr>
          <p:cNvSpPr txBox="1"/>
          <p:nvPr/>
        </p:nvSpPr>
        <p:spPr>
          <a:xfrm>
            <a:off x="513312" y="1947004"/>
            <a:ext cx="151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/>
              <a:t>Region Server</a:t>
            </a:r>
            <a:endParaRPr lang="zh-CN" altLang="en-US" sz="1400" b="1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115058F9-06B2-4AFA-884C-FD29C6C27B15}"/>
              </a:ext>
            </a:extLst>
          </p:cNvPr>
          <p:cNvSpPr/>
          <p:nvPr/>
        </p:nvSpPr>
        <p:spPr>
          <a:xfrm>
            <a:off x="2456996" y="2598847"/>
            <a:ext cx="1512168" cy="811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2FB2D43F-5FD7-43A4-A252-59F08D818C76}"/>
              </a:ext>
            </a:extLst>
          </p:cNvPr>
          <p:cNvSpPr txBox="1"/>
          <p:nvPr/>
        </p:nvSpPr>
        <p:spPr>
          <a:xfrm>
            <a:off x="2434524" y="2680348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>
                <a:solidFill>
                  <a:schemeClr val="bg1"/>
                </a:solidFill>
              </a:rPr>
              <a:t>store</a:t>
            </a:r>
            <a:endParaRPr lang="zh-CN" altLang="en-US" sz="1400" b="1">
              <a:solidFill>
                <a:schemeClr val="bg1"/>
              </a:solidFill>
            </a:endParaRPr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3E152E68-89BD-4E99-80D2-1E87FDC1165B}"/>
              </a:ext>
            </a:extLst>
          </p:cNvPr>
          <p:cNvSpPr/>
          <p:nvPr/>
        </p:nvSpPr>
        <p:spPr>
          <a:xfrm>
            <a:off x="585320" y="3630911"/>
            <a:ext cx="3528392" cy="12330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D2272A60-C911-489E-AF97-759D38753A7A}"/>
              </a:ext>
            </a:extLst>
          </p:cNvPr>
          <p:cNvSpPr/>
          <p:nvPr/>
        </p:nvSpPr>
        <p:spPr>
          <a:xfrm>
            <a:off x="729336" y="3929290"/>
            <a:ext cx="1512168" cy="811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B5C79381-4DC8-4264-BED4-0148590E7283}"/>
              </a:ext>
            </a:extLst>
          </p:cNvPr>
          <p:cNvSpPr txBox="1"/>
          <p:nvPr/>
        </p:nvSpPr>
        <p:spPr>
          <a:xfrm>
            <a:off x="706864" y="4010791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>
                <a:solidFill>
                  <a:schemeClr val="bg1"/>
                </a:solidFill>
              </a:rPr>
              <a:t>store</a:t>
            </a:r>
            <a:endParaRPr lang="zh-CN" altLang="en-US" sz="1400" b="1">
              <a:solidFill>
                <a:schemeClr val="bg1"/>
              </a:solidFill>
            </a:endParaRP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7941B3DB-B714-47C5-A041-96D7B40E88CE}"/>
              </a:ext>
            </a:extLst>
          </p:cNvPr>
          <p:cNvSpPr txBox="1"/>
          <p:nvPr/>
        </p:nvSpPr>
        <p:spPr>
          <a:xfrm>
            <a:off x="643128" y="3630911"/>
            <a:ext cx="8209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/>
              <a:t>Region</a:t>
            </a:r>
            <a:endParaRPr lang="zh-CN" altLang="en-US" sz="1400" b="1"/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5217B146-FF5E-4735-B25B-2D86971C8E51}"/>
              </a:ext>
            </a:extLst>
          </p:cNvPr>
          <p:cNvSpPr/>
          <p:nvPr/>
        </p:nvSpPr>
        <p:spPr>
          <a:xfrm>
            <a:off x="2456996" y="3929290"/>
            <a:ext cx="1512168" cy="811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32ED9220-8CAA-4440-B3B8-EC1DC6737027}"/>
              </a:ext>
            </a:extLst>
          </p:cNvPr>
          <p:cNvSpPr txBox="1"/>
          <p:nvPr/>
        </p:nvSpPr>
        <p:spPr>
          <a:xfrm>
            <a:off x="2434524" y="4010791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>
                <a:solidFill>
                  <a:schemeClr val="bg1"/>
                </a:solidFill>
              </a:rPr>
              <a:t>store</a:t>
            </a:r>
            <a:endParaRPr lang="zh-CN" altLang="en-US" sz="1400" b="1">
              <a:solidFill>
                <a:schemeClr val="bg1"/>
              </a:solidFill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507D6FC3-B272-4E00-B2AD-9D7CF3F7844F}"/>
              </a:ext>
            </a:extLst>
          </p:cNvPr>
          <p:cNvSpPr/>
          <p:nvPr/>
        </p:nvSpPr>
        <p:spPr>
          <a:xfrm>
            <a:off x="1332442" y="3035534"/>
            <a:ext cx="820902" cy="288032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>
                <a:solidFill>
                  <a:schemeClr val="bg1"/>
                </a:solidFill>
              </a:rPr>
              <a:t>StoreFile</a:t>
            </a:r>
            <a:endParaRPr lang="zh-CN" altLang="en-US" sz="1000" b="1">
              <a:solidFill>
                <a:schemeClr val="bg1"/>
              </a:solidFill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CB97A8AA-4282-4B54-92C7-22571DE16B22}"/>
              </a:ext>
            </a:extLst>
          </p:cNvPr>
          <p:cNvSpPr/>
          <p:nvPr/>
        </p:nvSpPr>
        <p:spPr>
          <a:xfrm>
            <a:off x="3062080" y="3035534"/>
            <a:ext cx="820902" cy="288032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>
                <a:solidFill>
                  <a:schemeClr val="bg1"/>
                </a:solidFill>
              </a:rPr>
              <a:t>StoreFile</a:t>
            </a:r>
            <a:endParaRPr lang="zh-CN" altLang="en-US" sz="1000" b="1">
              <a:solidFill>
                <a:schemeClr val="bg1"/>
              </a:solidFill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1E940141-365C-4335-A6ED-1CCA8035A23D}"/>
              </a:ext>
            </a:extLst>
          </p:cNvPr>
          <p:cNvSpPr/>
          <p:nvPr/>
        </p:nvSpPr>
        <p:spPr>
          <a:xfrm>
            <a:off x="1332442" y="4374936"/>
            <a:ext cx="820902" cy="288032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>
                <a:solidFill>
                  <a:schemeClr val="bg1"/>
                </a:solidFill>
              </a:rPr>
              <a:t>StoreFile</a:t>
            </a:r>
            <a:endParaRPr lang="zh-CN" altLang="en-US" sz="1000" b="1">
              <a:solidFill>
                <a:schemeClr val="bg1"/>
              </a:solidFill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5DF934D1-717A-4337-829F-8C64FB9C99EC}"/>
              </a:ext>
            </a:extLst>
          </p:cNvPr>
          <p:cNvSpPr/>
          <p:nvPr/>
        </p:nvSpPr>
        <p:spPr>
          <a:xfrm>
            <a:off x="3062080" y="4374936"/>
            <a:ext cx="820902" cy="288032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>
                <a:solidFill>
                  <a:schemeClr val="bg1"/>
                </a:solidFill>
              </a:rPr>
              <a:t>StoreFile</a:t>
            </a:r>
            <a:endParaRPr lang="zh-CN" altLang="en-US" sz="1000" b="1">
              <a:solidFill>
                <a:schemeClr val="bg1"/>
              </a:solidFill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088BF71F-030C-45ED-851D-07E28B157199}"/>
              </a:ext>
            </a:extLst>
          </p:cNvPr>
          <p:cNvSpPr/>
          <p:nvPr/>
        </p:nvSpPr>
        <p:spPr>
          <a:xfrm>
            <a:off x="4887047" y="1947004"/>
            <a:ext cx="3744416" cy="302433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3F570B0D-C86C-4EE6-A164-C0EDA64FE21A}"/>
              </a:ext>
            </a:extLst>
          </p:cNvPr>
          <p:cNvSpPr/>
          <p:nvPr/>
        </p:nvSpPr>
        <p:spPr>
          <a:xfrm>
            <a:off x="4998048" y="2300468"/>
            <a:ext cx="3528392" cy="12330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63E0AF19-197A-4E07-BCC5-D2220FD4389B}"/>
              </a:ext>
            </a:extLst>
          </p:cNvPr>
          <p:cNvSpPr/>
          <p:nvPr/>
        </p:nvSpPr>
        <p:spPr>
          <a:xfrm>
            <a:off x="5142064" y="2598847"/>
            <a:ext cx="1512168" cy="811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4A306DCE-CD41-488E-90DB-18AE31AB92C2}"/>
              </a:ext>
            </a:extLst>
          </p:cNvPr>
          <p:cNvSpPr txBox="1"/>
          <p:nvPr/>
        </p:nvSpPr>
        <p:spPr>
          <a:xfrm>
            <a:off x="5119592" y="2680348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>
                <a:solidFill>
                  <a:schemeClr val="bg1"/>
                </a:solidFill>
              </a:rPr>
              <a:t>store</a:t>
            </a:r>
            <a:endParaRPr lang="zh-CN" altLang="en-US" sz="1400" b="1">
              <a:solidFill>
                <a:schemeClr val="bg1"/>
              </a:solidFill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BBF6BE11-8C24-4D04-9D93-4C579D9D3AB5}"/>
              </a:ext>
            </a:extLst>
          </p:cNvPr>
          <p:cNvSpPr txBox="1"/>
          <p:nvPr/>
        </p:nvSpPr>
        <p:spPr>
          <a:xfrm>
            <a:off x="5055856" y="2300468"/>
            <a:ext cx="8209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/>
              <a:t>Region</a:t>
            </a:r>
            <a:endParaRPr lang="zh-CN" altLang="en-US" sz="1400" b="1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73EA625A-6D10-4476-8BCE-A3E7F59050DF}"/>
              </a:ext>
            </a:extLst>
          </p:cNvPr>
          <p:cNvSpPr txBox="1"/>
          <p:nvPr/>
        </p:nvSpPr>
        <p:spPr>
          <a:xfrm>
            <a:off x="4926040" y="1947004"/>
            <a:ext cx="151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/>
              <a:t>Region Server</a:t>
            </a:r>
            <a:endParaRPr lang="zh-CN" altLang="en-US" sz="1400" b="1"/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691F089F-4C0E-4BF2-829F-70DD1CB8A2C1}"/>
              </a:ext>
            </a:extLst>
          </p:cNvPr>
          <p:cNvSpPr/>
          <p:nvPr/>
        </p:nvSpPr>
        <p:spPr>
          <a:xfrm>
            <a:off x="6869724" y="2598847"/>
            <a:ext cx="1512168" cy="811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D452CAF6-3E47-4DFB-B509-E26E36379504}"/>
              </a:ext>
            </a:extLst>
          </p:cNvPr>
          <p:cNvSpPr txBox="1"/>
          <p:nvPr/>
        </p:nvSpPr>
        <p:spPr>
          <a:xfrm>
            <a:off x="6847252" y="2680348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>
                <a:solidFill>
                  <a:schemeClr val="bg1"/>
                </a:solidFill>
              </a:rPr>
              <a:t>store</a:t>
            </a:r>
            <a:endParaRPr lang="zh-CN" altLang="en-US" sz="1400" b="1">
              <a:solidFill>
                <a:schemeClr val="bg1"/>
              </a:solidFill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3B085A16-57C0-4267-88A5-609F469BE641}"/>
              </a:ext>
            </a:extLst>
          </p:cNvPr>
          <p:cNvSpPr/>
          <p:nvPr/>
        </p:nvSpPr>
        <p:spPr>
          <a:xfrm>
            <a:off x="4998048" y="3630911"/>
            <a:ext cx="3528392" cy="12330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4A40D236-0A16-4D0E-A3B5-23BEF823DC4B}"/>
              </a:ext>
            </a:extLst>
          </p:cNvPr>
          <p:cNvSpPr/>
          <p:nvPr/>
        </p:nvSpPr>
        <p:spPr>
          <a:xfrm>
            <a:off x="5142064" y="3929290"/>
            <a:ext cx="1512168" cy="811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F4F81944-58F7-428C-ACAF-7D4A8C3ECB92}"/>
              </a:ext>
            </a:extLst>
          </p:cNvPr>
          <p:cNvSpPr txBox="1"/>
          <p:nvPr/>
        </p:nvSpPr>
        <p:spPr>
          <a:xfrm>
            <a:off x="5119592" y="4010791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>
                <a:solidFill>
                  <a:schemeClr val="bg1"/>
                </a:solidFill>
              </a:rPr>
              <a:t>store</a:t>
            </a:r>
            <a:endParaRPr lang="zh-CN" altLang="en-US" sz="1400" b="1">
              <a:solidFill>
                <a:schemeClr val="bg1"/>
              </a:solidFill>
            </a:endParaRP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4A00ADB4-7B67-4AF7-911B-B7424F609F5C}"/>
              </a:ext>
            </a:extLst>
          </p:cNvPr>
          <p:cNvSpPr txBox="1"/>
          <p:nvPr/>
        </p:nvSpPr>
        <p:spPr>
          <a:xfrm>
            <a:off x="5055856" y="3630911"/>
            <a:ext cx="8209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/>
              <a:t>Region</a:t>
            </a:r>
            <a:endParaRPr lang="zh-CN" altLang="en-US" sz="1400" b="1"/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93F0DBB1-908F-4BF4-A802-BF22BF9161D7}"/>
              </a:ext>
            </a:extLst>
          </p:cNvPr>
          <p:cNvSpPr/>
          <p:nvPr/>
        </p:nvSpPr>
        <p:spPr>
          <a:xfrm>
            <a:off x="6869724" y="3929290"/>
            <a:ext cx="1512168" cy="811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E9352C1E-C4CB-43A7-9CB1-FC0C00974634}"/>
              </a:ext>
            </a:extLst>
          </p:cNvPr>
          <p:cNvSpPr txBox="1"/>
          <p:nvPr/>
        </p:nvSpPr>
        <p:spPr>
          <a:xfrm>
            <a:off x="6847252" y="4010791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>
                <a:solidFill>
                  <a:schemeClr val="bg1"/>
                </a:solidFill>
              </a:rPr>
              <a:t>store</a:t>
            </a:r>
            <a:endParaRPr lang="zh-CN" altLang="en-US" sz="1400" b="1">
              <a:solidFill>
                <a:schemeClr val="bg1"/>
              </a:solidFill>
            </a:endParaRP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98068BED-9189-466B-9A73-C71D223E6A32}"/>
              </a:ext>
            </a:extLst>
          </p:cNvPr>
          <p:cNvSpPr/>
          <p:nvPr/>
        </p:nvSpPr>
        <p:spPr>
          <a:xfrm>
            <a:off x="5745170" y="3035534"/>
            <a:ext cx="820902" cy="288032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>
                <a:solidFill>
                  <a:schemeClr val="bg1"/>
                </a:solidFill>
              </a:rPr>
              <a:t>StoreFile</a:t>
            </a:r>
            <a:endParaRPr lang="zh-CN" altLang="en-US" sz="1000" b="1">
              <a:solidFill>
                <a:schemeClr val="bg1"/>
              </a:solidFill>
            </a:endParaRP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9D6910FC-2F0F-48B5-BCF7-A38FAD9DAAB7}"/>
              </a:ext>
            </a:extLst>
          </p:cNvPr>
          <p:cNvSpPr/>
          <p:nvPr/>
        </p:nvSpPr>
        <p:spPr>
          <a:xfrm>
            <a:off x="7474808" y="3035534"/>
            <a:ext cx="820902" cy="288032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>
                <a:solidFill>
                  <a:schemeClr val="bg1"/>
                </a:solidFill>
              </a:rPr>
              <a:t>StoreFile</a:t>
            </a:r>
            <a:endParaRPr lang="zh-CN" altLang="en-US" sz="1000" b="1">
              <a:solidFill>
                <a:schemeClr val="bg1"/>
              </a:solidFill>
            </a:endParaRPr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F8C47911-AE84-47D0-9131-1282E235CA99}"/>
              </a:ext>
            </a:extLst>
          </p:cNvPr>
          <p:cNvSpPr/>
          <p:nvPr/>
        </p:nvSpPr>
        <p:spPr>
          <a:xfrm>
            <a:off x="5745170" y="4374936"/>
            <a:ext cx="820902" cy="288032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>
                <a:solidFill>
                  <a:schemeClr val="bg1"/>
                </a:solidFill>
              </a:rPr>
              <a:t>StoreFile</a:t>
            </a:r>
            <a:endParaRPr lang="zh-CN" altLang="en-US" sz="1000" b="1">
              <a:solidFill>
                <a:schemeClr val="bg1"/>
              </a:solidFill>
            </a:endParaRPr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344FA8EE-7FC1-441E-8AC8-FCEE01C4CA73}"/>
              </a:ext>
            </a:extLst>
          </p:cNvPr>
          <p:cNvSpPr/>
          <p:nvPr/>
        </p:nvSpPr>
        <p:spPr>
          <a:xfrm>
            <a:off x="7474808" y="4374936"/>
            <a:ext cx="820902" cy="288032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>
                <a:solidFill>
                  <a:schemeClr val="bg1"/>
                </a:solidFill>
              </a:rPr>
              <a:t>StoreFile</a:t>
            </a:r>
            <a:endParaRPr lang="zh-CN" altLang="en-US" sz="1000" b="1">
              <a:solidFill>
                <a:schemeClr val="bg1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5828589-65C9-45F6-9E72-0756AAE7504A}"/>
              </a:ext>
            </a:extLst>
          </p:cNvPr>
          <p:cNvSpPr/>
          <p:nvPr/>
        </p:nvSpPr>
        <p:spPr>
          <a:xfrm>
            <a:off x="1776377" y="814978"/>
            <a:ext cx="1141024" cy="304089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/>
              <a:t>Zookeeper</a:t>
            </a:r>
            <a:endParaRPr lang="zh-CN" altLang="en-US" sz="1400" b="1"/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C85148BF-C8B6-43CE-9A81-A04C43EA733A}"/>
              </a:ext>
            </a:extLst>
          </p:cNvPr>
          <p:cNvSpPr/>
          <p:nvPr/>
        </p:nvSpPr>
        <p:spPr>
          <a:xfrm>
            <a:off x="474319" y="580848"/>
            <a:ext cx="785313" cy="30408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>
                <a:solidFill>
                  <a:schemeClr val="bg1"/>
                </a:solidFill>
              </a:rPr>
              <a:t>Master</a:t>
            </a:r>
            <a:endParaRPr lang="zh-CN" altLang="en-US" sz="1400" b="1">
              <a:solidFill>
                <a:schemeClr val="bg1"/>
              </a:solidFill>
            </a:endParaRP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906E275F-18EA-4069-B37B-D42641F07640}"/>
              </a:ext>
            </a:extLst>
          </p:cNvPr>
          <p:cNvSpPr txBox="1"/>
          <p:nvPr/>
        </p:nvSpPr>
        <p:spPr>
          <a:xfrm>
            <a:off x="611560" y="0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HBase </a:t>
            </a:r>
            <a:r>
              <a:rPr lang="zh-CN" altLang="en-US" b="1">
                <a:solidFill>
                  <a:srgbClr val="FF0000"/>
                </a:solidFill>
              </a:rPr>
              <a:t>架构（不完整版）</a:t>
            </a: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E4501949-B5A3-4E34-88D3-01FC3E81EE06}"/>
              </a:ext>
            </a:extLst>
          </p:cNvPr>
          <p:cNvCxnSpPr>
            <a:stCxn id="37" idx="0"/>
            <a:endCxn id="4" idx="2"/>
          </p:cNvCxnSpPr>
          <p:nvPr/>
        </p:nvCxnSpPr>
        <p:spPr>
          <a:xfrm flipV="1">
            <a:off x="2346527" y="1119067"/>
            <a:ext cx="362" cy="827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793752E2-4AAD-4943-839B-10F13E86ACDF}"/>
              </a:ext>
            </a:extLst>
          </p:cNvPr>
          <p:cNvCxnSpPr>
            <a:stCxn id="4" idx="1"/>
            <a:endCxn id="91" idx="3"/>
          </p:cNvCxnSpPr>
          <p:nvPr/>
        </p:nvCxnSpPr>
        <p:spPr>
          <a:xfrm flipH="1" flipV="1">
            <a:off x="1259632" y="732893"/>
            <a:ext cx="516745" cy="234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矩形 95">
            <a:extLst>
              <a:ext uri="{FF2B5EF4-FFF2-40B4-BE49-F238E27FC236}">
                <a16:creationId xmlns:a16="http://schemas.microsoft.com/office/drawing/2014/main" id="{6E1F38D0-498D-4559-8E63-DB530EDBC280}"/>
              </a:ext>
            </a:extLst>
          </p:cNvPr>
          <p:cNvSpPr/>
          <p:nvPr/>
        </p:nvSpPr>
        <p:spPr>
          <a:xfrm>
            <a:off x="474319" y="1060411"/>
            <a:ext cx="785313" cy="304089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>
                <a:solidFill>
                  <a:schemeClr val="tx1"/>
                </a:solidFill>
              </a:rPr>
              <a:t>Master</a:t>
            </a:r>
            <a:endParaRPr lang="zh-CN" altLang="en-US" sz="1400" b="1">
              <a:solidFill>
                <a:schemeClr val="tx1"/>
              </a:solidFill>
            </a:endParaRPr>
          </a:p>
        </p:txBody>
      </p:sp>
      <p:cxnSp>
        <p:nvCxnSpPr>
          <p:cNvPr id="97" name="直接箭头连接符 96">
            <a:extLst>
              <a:ext uri="{FF2B5EF4-FFF2-40B4-BE49-F238E27FC236}">
                <a16:creationId xmlns:a16="http://schemas.microsoft.com/office/drawing/2014/main" id="{4269ACA3-D23F-43EF-9D27-C410D1E427A2}"/>
              </a:ext>
            </a:extLst>
          </p:cNvPr>
          <p:cNvCxnSpPr>
            <a:cxnSpLocks/>
            <a:stCxn id="4" idx="1"/>
            <a:endCxn id="96" idx="3"/>
          </p:cNvCxnSpPr>
          <p:nvPr/>
        </p:nvCxnSpPr>
        <p:spPr>
          <a:xfrm flipH="1">
            <a:off x="1259632" y="967023"/>
            <a:ext cx="516745" cy="245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连接符: 曲线 102">
            <a:extLst>
              <a:ext uri="{FF2B5EF4-FFF2-40B4-BE49-F238E27FC236}">
                <a16:creationId xmlns:a16="http://schemas.microsoft.com/office/drawing/2014/main" id="{9E14821C-8AB8-4998-9373-56370259BA82}"/>
              </a:ext>
            </a:extLst>
          </p:cNvPr>
          <p:cNvCxnSpPr>
            <a:stCxn id="59" idx="0"/>
            <a:endCxn id="4" idx="2"/>
          </p:cNvCxnSpPr>
          <p:nvPr/>
        </p:nvCxnSpPr>
        <p:spPr>
          <a:xfrm rot="16200000" flipV="1">
            <a:off x="4139104" y="-673147"/>
            <a:ext cx="827937" cy="4412366"/>
          </a:xfrm>
          <a:prstGeom prst="curvedConnector3">
            <a:avLst>
              <a:gd name="adj1" fmla="val 1844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611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4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4" grpId="0" animBg="1"/>
      <p:bldP spid="37" grpId="0" animBg="1"/>
      <p:bldP spid="10" grpId="0" animBg="1"/>
      <p:bldP spid="14" grpId="0" animBg="1"/>
      <p:bldP spid="15" grpId="0"/>
      <p:bldP spid="26" grpId="0"/>
      <p:bldP spid="38" grpId="0"/>
      <p:bldP spid="61" grpId="0" animBg="1"/>
      <p:bldP spid="62" grpId="0"/>
      <p:bldP spid="81" grpId="0" animBg="1"/>
      <p:bldP spid="82" grpId="0" animBg="1"/>
      <p:bldP spid="83" grpId="0"/>
      <p:bldP spid="86" grpId="0"/>
      <p:bldP spid="87" grpId="0" animBg="1"/>
      <p:bldP spid="88" grpId="0"/>
      <p:bldP spid="51" grpId="0" animBg="1"/>
      <p:bldP spid="52" grpId="0" animBg="1"/>
      <p:bldP spid="53" grpId="0" animBg="1"/>
      <p:bldP spid="54" grpId="0" animBg="1"/>
      <p:bldP spid="59" grpId="0" animBg="1"/>
      <p:bldP spid="60" grpId="0" animBg="1"/>
      <p:bldP spid="65" grpId="0" animBg="1"/>
      <p:bldP spid="66" grpId="0"/>
      <p:bldP spid="67" grpId="0"/>
      <p:bldP spid="68" grpId="0"/>
      <p:bldP spid="69" grpId="0" animBg="1"/>
      <p:bldP spid="70" grpId="0"/>
      <p:bldP spid="71" grpId="0" animBg="1"/>
      <p:bldP spid="72" grpId="0" animBg="1"/>
      <p:bldP spid="73" grpId="0"/>
      <p:bldP spid="74" grpId="0"/>
      <p:bldP spid="75" grpId="0" animBg="1"/>
      <p:bldP spid="76" grpId="0"/>
      <p:bldP spid="77" grpId="0" animBg="1"/>
      <p:bldP spid="78" grpId="0" animBg="1"/>
      <p:bldP spid="79" grpId="0" animBg="1"/>
      <p:bldP spid="80" grpId="0" animBg="1"/>
      <p:bldP spid="4" grpId="0" animBg="1"/>
      <p:bldP spid="91" grpId="0" animBg="1"/>
      <p:bldP spid="9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CCFDE0CF-7E67-4DAC-9E01-ED53547321DB}"/>
              </a:ext>
            </a:extLst>
          </p:cNvPr>
          <p:cNvSpPr/>
          <p:nvPr/>
        </p:nvSpPr>
        <p:spPr>
          <a:xfrm>
            <a:off x="418540" y="606398"/>
            <a:ext cx="4536504" cy="357106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658EBB3-350C-4489-8E7B-DDE89BA927DB}"/>
              </a:ext>
            </a:extLst>
          </p:cNvPr>
          <p:cNvSpPr/>
          <p:nvPr/>
        </p:nvSpPr>
        <p:spPr>
          <a:xfrm>
            <a:off x="1321629" y="1506590"/>
            <a:ext cx="3528392" cy="12330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A66ECEF-37F0-430E-A14C-BE9426E2133D}"/>
              </a:ext>
            </a:extLst>
          </p:cNvPr>
          <p:cNvSpPr/>
          <p:nvPr/>
        </p:nvSpPr>
        <p:spPr>
          <a:xfrm>
            <a:off x="1465645" y="1804969"/>
            <a:ext cx="1512168" cy="811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1D90A73-4E5A-468D-A799-E6E7F6C74A1C}"/>
              </a:ext>
            </a:extLst>
          </p:cNvPr>
          <p:cNvSpPr txBox="1"/>
          <p:nvPr/>
        </p:nvSpPr>
        <p:spPr>
          <a:xfrm>
            <a:off x="1443173" y="1886470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>
                <a:solidFill>
                  <a:schemeClr val="bg1"/>
                </a:solidFill>
              </a:rPr>
              <a:t>store</a:t>
            </a:r>
            <a:endParaRPr lang="zh-CN" altLang="en-US" sz="1400" b="1">
              <a:solidFill>
                <a:schemeClr val="bg1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7D6B4B9-879A-49AA-98AE-71F1DF28C5B5}"/>
              </a:ext>
            </a:extLst>
          </p:cNvPr>
          <p:cNvSpPr txBox="1"/>
          <p:nvPr/>
        </p:nvSpPr>
        <p:spPr>
          <a:xfrm>
            <a:off x="1379437" y="1506590"/>
            <a:ext cx="8209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/>
              <a:t>Region</a:t>
            </a:r>
            <a:endParaRPr lang="zh-CN" altLang="en-US" sz="1400" b="1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B646D8C-FDAE-4783-A838-33E1B100DB96}"/>
              </a:ext>
            </a:extLst>
          </p:cNvPr>
          <p:cNvSpPr txBox="1"/>
          <p:nvPr/>
        </p:nvSpPr>
        <p:spPr>
          <a:xfrm>
            <a:off x="418540" y="619115"/>
            <a:ext cx="151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/>
              <a:t>Region Server</a:t>
            </a:r>
            <a:endParaRPr lang="zh-CN" altLang="en-US" sz="1400" b="1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F2134F1-766F-4614-AB4E-E8E0C1D33444}"/>
              </a:ext>
            </a:extLst>
          </p:cNvPr>
          <p:cNvSpPr/>
          <p:nvPr/>
        </p:nvSpPr>
        <p:spPr>
          <a:xfrm>
            <a:off x="3193305" y="1804969"/>
            <a:ext cx="1512168" cy="811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6A5B803-650B-4CE3-B8A4-C9BEAE7EDE53}"/>
              </a:ext>
            </a:extLst>
          </p:cNvPr>
          <p:cNvSpPr txBox="1"/>
          <p:nvPr/>
        </p:nvSpPr>
        <p:spPr>
          <a:xfrm>
            <a:off x="3170833" y="1886470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>
                <a:solidFill>
                  <a:schemeClr val="bg1"/>
                </a:solidFill>
              </a:rPr>
              <a:t>store</a:t>
            </a:r>
            <a:endParaRPr lang="zh-CN" altLang="en-US" sz="1400" b="1">
              <a:solidFill>
                <a:schemeClr val="bg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A4AB741-3B54-464A-A4C8-6BFB72EF10FF}"/>
              </a:ext>
            </a:extLst>
          </p:cNvPr>
          <p:cNvSpPr/>
          <p:nvPr/>
        </p:nvSpPr>
        <p:spPr>
          <a:xfrm>
            <a:off x="1321629" y="2837033"/>
            <a:ext cx="3528392" cy="12330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A58A1B0-3B57-4943-A07D-F5CA86250686}"/>
              </a:ext>
            </a:extLst>
          </p:cNvPr>
          <p:cNvSpPr/>
          <p:nvPr/>
        </p:nvSpPr>
        <p:spPr>
          <a:xfrm>
            <a:off x="1465645" y="3135412"/>
            <a:ext cx="1512168" cy="811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A6E6B8CB-3D71-4A27-9771-C32F6AC2950F}"/>
              </a:ext>
            </a:extLst>
          </p:cNvPr>
          <p:cNvSpPr txBox="1"/>
          <p:nvPr/>
        </p:nvSpPr>
        <p:spPr>
          <a:xfrm>
            <a:off x="1443173" y="3216913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>
                <a:solidFill>
                  <a:schemeClr val="bg1"/>
                </a:solidFill>
              </a:rPr>
              <a:t>store</a:t>
            </a:r>
            <a:endParaRPr lang="zh-CN" altLang="en-US" sz="1400" b="1">
              <a:solidFill>
                <a:schemeClr val="bg1"/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B37597E-057D-4036-A1AF-1D1B196C5177}"/>
              </a:ext>
            </a:extLst>
          </p:cNvPr>
          <p:cNvSpPr txBox="1"/>
          <p:nvPr/>
        </p:nvSpPr>
        <p:spPr>
          <a:xfrm>
            <a:off x="1379437" y="2837033"/>
            <a:ext cx="8209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/>
              <a:t>Region</a:t>
            </a:r>
            <a:endParaRPr lang="zh-CN" altLang="en-US" sz="1400" b="1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6F568736-790B-416B-A625-60400957A03D}"/>
              </a:ext>
            </a:extLst>
          </p:cNvPr>
          <p:cNvSpPr/>
          <p:nvPr/>
        </p:nvSpPr>
        <p:spPr>
          <a:xfrm>
            <a:off x="3193305" y="3135412"/>
            <a:ext cx="1512168" cy="811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61560382-17B0-4803-B2BF-D8084EB610DA}"/>
              </a:ext>
            </a:extLst>
          </p:cNvPr>
          <p:cNvSpPr txBox="1"/>
          <p:nvPr/>
        </p:nvSpPr>
        <p:spPr>
          <a:xfrm>
            <a:off x="3170833" y="3216913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>
                <a:solidFill>
                  <a:schemeClr val="bg1"/>
                </a:solidFill>
              </a:rPr>
              <a:t>store</a:t>
            </a:r>
            <a:endParaRPr lang="zh-CN" altLang="en-US" sz="1400" b="1">
              <a:solidFill>
                <a:schemeClr val="bg1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44F5AB6-BE2A-485E-92FC-37DC6A142CCB}"/>
              </a:ext>
            </a:extLst>
          </p:cNvPr>
          <p:cNvSpPr/>
          <p:nvPr/>
        </p:nvSpPr>
        <p:spPr>
          <a:xfrm>
            <a:off x="2068751" y="2241656"/>
            <a:ext cx="820902" cy="288032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>
                <a:solidFill>
                  <a:schemeClr val="bg1"/>
                </a:solidFill>
              </a:rPr>
              <a:t>StoreFile</a:t>
            </a:r>
            <a:endParaRPr lang="zh-CN" altLang="en-US" sz="1000" b="1">
              <a:solidFill>
                <a:schemeClr val="bg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482056F2-49AF-4880-8729-2DDCB1DCD044}"/>
              </a:ext>
            </a:extLst>
          </p:cNvPr>
          <p:cNvSpPr/>
          <p:nvPr/>
        </p:nvSpPr>
        <p:spPr>
          <a:xfrm>
            <a:off x="3798389" y="2241656"/>
            <a:ext cx="820902" cy="288032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>
                <a:solidFill>
                  <a:schemeClr val="bg1"/>
                </a:solidFill>
              </a:rPr>
              <a:t>StoreFile</a:t>
            </a:r>
            <a:endParaRPr lang="zh-CN" altLang="en-US" sz="1000" b="1">
              <a:solidFill>
                <a:schemeClr val="bg1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A26939D2-27F6-41B6-82F2-2EDED9247EC4}"/>
              </a:ext>
            </a:extLst>
          </p:cNvPr>
          <p:cNvSpPr/>
          <p:nvPr/>
        </p:nvSpPr>
        <p:spPr>
          <a:xfrm>
            <a:off x="2068751" y="3581058"/>
            <a:ext cx="820902" cy="288032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>
                <a:solidFill>
                  <a:schemeClr val="bg1"/>
                </a:solidFill>
              </a:rPr>
              <a:t>StoreFile</a:t>
            </a:r>
            <a:endParaRPr lang="zh-CN" altLang="en-US" sz="1000" b="1">
              <a:solidFill>
                <a:schemeClr val="bg1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4327C80A-5050-4643-8FDF-B667660D2647}"/>
              </a:ext>
            </a:extLst>
          </p:cNvPr>
          <p:cNvSpPr/>
          <p:nvPr/>
        </p:nvSpPr>
        <p:spPr>
          <a:xfrm>
            <a:off x="3798389" y="3581058"/>
            <a:ext cx="820902" cy="288032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>
                <a:solidFill>
                  <a:schemeClr val="bg1"/>
                </a:solidFill>
              </a:rPr>
              <a:t>StoreFile</a:t>
            </a:r>
            <a:endParaRPr lang="zh-CN" altLang="en-US" sz="1000" b="1">
              <a:solidFill>
                <a:schemeClr val="bg1"/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31150F4-8371-41DE-82F2-6AEE769BA158}"/>
              </a:ext>
            </a:extLst>
          </p:cNvPr>
          <p:cNvSpPr/>
          <p:nvPr/>
        </p:nvSpPr>
        <p:spPr>
          <a:xfrm>
            <a:off x="2068751" y="1879535"/>
            <a:ext cx="820902" cy="287556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>
                <a:solidFill>
                  <a:schemeClr val="tx1"/>
                </a:solidFill>
              </a:rPr>
              <a:t>MemStore</a:t>
            </a:r>
            <a:endParaRPr lang="zh-CN" altLang="en-US" sz="1000" b="1">
              <a:solidFill>
                <a:schemeClr val="tx1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A94C821-9473-49F2-B910-A10B7D6A9D81}"/>
              </a:ext>
            </a:extLst>
          </p:cNvPr>
          <p:cNvSpPr txBox="1"/>
          <p:nvPr/>
        </p:nvSpPr>
        <p:spPr>
          <a:xfrm>
            <a:off x="544833" y="0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RegionServer </a:t>
            </a:r>
            <a:r>
              <a:rPr lang="zh-CN" altLang="en-US" b="1">
                <a:solidFill>
                  <a:srgbClr val="FF0000"/>
                </a:solidFill>
              </a:rPr>
              <a:t>详细架构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E26A55A5-CA73-4440-9B84-BE22BA5E31C6}"/>
              </a:ext>
            </a:extLst>
          </p:cNvPr>
          <p:cNvSpPr/>
          <p:nvPr/>
        </p:nvSpPr>
        <p:spPr>
          <a:xfrm>
            <a:off x="3798389" y="3219438"/>
            <a:ext cx="820902" cy="287556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>
                <a:solidFill>
                  <a:schemeClr val="tx1"/>
                </a:solidFill>
              </a:rPr>
              <a:t>MemStore</a:t>
            </a:r>
            <a:endParaRPr lang="zh-CN" altLang="en-US" sz="1000" b="1">
              <a:solidFill>
                <a:schemeClr val="tx1"/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D4DF30F4-3664-43D9-AAC5-D13E5B49455B}"/>
              </a:ext>
            </a:extLst>
          </p:cNvPr>
          <p:cNvSpPr/>
          <p:nvPr/>
        </p:nvSpPr>
        <p:spPr>
          <a:xfrm>
            <a:off x="3798389" y="1875055"/>
            <a:ext cx="820902" cy="287556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>
                <a:solidFill>
                  <a:schemeClr val="tx1"/>
                </a:solidFill>
              </a:rPr>
              <a:t>MemStore</a:t>
            </a:r>
            <a:endParaRPr lang="zh-CN" altLang="en-US" sz="1000" b="1">
              <a:solidFill>
                <a:schemeClr val="tx1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86CD3EB7-6EE4-4F4A-97CA-5129088A0EB2}"/>
              </a:ext>
            </a:extLst>
          </p:cNvPr>
          <p:cNvSpPr/>
          <p:nvPr/>
        </p:nvSpPr>
        <p:spPr>
          <a:xfrm>
            <a:off x="2068751" y="3219438"/>
            <a:ext cx="820902" cy="287556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>
                <a:solidFill>
                  <a:schemeClr val="tx1"/>
                </a:solidFill>
              </a:rPr>
              <a:t>MemStore</a:t>
            </a:r>
            <a:endParaRPr lang="zh-CN" altLang="en-US" sz="1000" b="1">
              <a:solidFill>
                <a:schemeClr val="tx1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607C525-1C18-4554-B86B-4DB98D65E353}"/>
              </a:ext>
            </a:extLst>
          </p:cNvPr>
          <p:cNvSpPr/>
          <p:nvPr/>
        </p:nvSpPr>
        <p:spPr>
          <a:xfrm>
            <a:off x="500727" y="1506590"/>
            <a:ext cx="724392" cy="25634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/>
              <a:t>WAL</a:t>
            </a:r>
            <a:endParaRPr lang="zh-CN" altLang="en-US" b="1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C5C5E60A-62FE-4005-8747-8730F3D91764}"/>
              </a:ext>
            </a:extLst>
          </p:cNvPr>
          <p:cNvSpPr/>
          <p:nvPr/>
        </p:nvSpPr>
        <p:spPr>
          <a:xfrm>
            <a:off x="2805971" y="4672652"/>
            <a:ext cx="1141024" cy="304089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/>
              <a:t>HDFS</a:t>
            </a:r>
            <a:endParaRPr lang="zh-CN" altLang="en-US" sz="1400" b="1"/>
          </a:p>
        </p:txBody>
      </p:sp>
      <p:cxnSp>
        <p:nvCxnSpPr>
          <p:cNvPr id="7" name="连接符: 曲线 6">
            <a:extLst>
              <a:ext uri="{FF2B5EF4-FFF2-40B4-BE49-F238E27FC236}">
                <a16:creationId xmlns:a16="http://schemas.microsoft.com/office/drawing/2014/main" id="{11D41C37-0800-4D98-ADB6-DD2580B44DD8}"/>
              </a:ext>
            </a:extLst>
          </p:cNvPr>
          <p:cNvCxnSpPr>
            <a:stCxn id="22" idx="3"/>
            <a:endCxn id="30" idx="0"/>
          </p:cNvCxnSpPr>
          <p:nvPr/>
        </p:nvCxnSpPr>
        <p:spPr>
          <a:xfrm>
            <a:off x="2889653" y="2385672"/>
            <a:ext cx="486830" cy="2286980"/>
          </a:xfrm>
          <a:prstGeom prst="curvedConnector2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连接符: 曲线 31">
            <a:extLst>
              <a:ext uri="{FF2B5EF4-FFF2-40B4-BE49-F238E27FC236}">
                <a16:creationId xmlns:a16="http://schemas.microsoft.com/office/drawing/2014/main" id="{191EBA62-05BC-4342-BD64-800D7C583AC3}"/>
              </a:ext>
            </a:extLst>
          </p:cNvPr>
          <p:cNvCxnSpPr>
            <a:stCxn id="23" idx="1"/>
            <a:endCxn id="30" idx="0"/>
          </p:cNvCxnSpPr>
          <p:nvPr/>
        </p:nvCxnSpPr>
        <p:spPr>
          <a:xfrm rot="10800000" flipV="1">
            <a:off x="3376483" y="2385672"/>
            <a:ext cx="421906" cy="2286980"/>
          </a:xfrm>
          <a:prstGeom prst="curvedConnector2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连接符: 曲线 33">
            <a:extLst>
              <a:ext uri="{FF2B5EF4-FFF2-40B4-BE49-F238E27FC236}">
                <a16:creationId xmlns:a16="http://schemas.microsoft.com/office/drawing/2014/main" id="{0B478A6A-9F73-42CF-8230-13B6B8505C52}"/>
              </a:ext>
            </a:extLst>
          </p:cNvPr>
          <p:cNvCxnSpPr>
            <a:stCxn id="24" idx="3"/>
            <a:endCxn id="30" idx="0"/>
          </p:cNvCxnSpPr>
          <p:nvPr/>
        </p:nvCxnSpPr>
        <p:spPr>
          <a:xfrm>
            <a:off x="2889653" y="3725074"/>
            <a:ext cx="486830" cy="947578"/>
          </a:xfrm>
          <a:prstGeom prst="curvedConnector2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连接符: 曲线 35">
            <a:extLst>
              <a:ext uri="{FF2B5EF4-FFF2-40B4-BE49-F238E27FC236}">
                <a16:creationId xmlns:a16="http://schemas.microsoft.com/office/drawing/2014/main" id="{1E074444-A100-4D3D-9812-ADA41EADA2C6}"/>
              </a:ext>
            </a:extLst>
          </p:cNvPr>
          <p:cNvCxnSpPr>
            <a:stCxn id="25" idx="1"/>
            <a:endCxn id="30" idx="0"/>
          </p:cNvCxnSpPr>
          <p:nvPr/>
        </p:nvCxnSpPr>
        <p:spPr>
          <a:xfrm rot="10800000" flipV="1">
            <a:off x="3376483" y="3725074"/>
            <a:ext cx="421906" cy="947578"/>
          </a:xfrm>
          <a:prstGeom prst="curvedConnector2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83DEB260-5A09-43D8-B698-3D06D04B8F4B}"/>
              </a:ext>
            </a:extLst>
          </p:cNvPr>
          <p:cNvSpPr txBox="1"/>
          <p:nvPr/>
        </p:nvSpPr>
        <p:spPr>
          <a:xfrm>
            <a:off x="5197068" y="3779313"/>
            <a:ext cx="352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>
                <a:solidFill>
                  <a:srgbClr val="FF0000"/>
                </a:solidFill>
              </a:rPr>
              <a:t>每个</a:t>
            </a:r>
            <a:r>
              <a:rPr lang="en-US" altLang="zh-CN" sz="1200" b="1">
                <a:solidFill>
                  <a:srgbClr val="FF0000"/>
                </a:solidFill>
              </a:rPr>
              <a:t>RegionServer</a:t>
            </a:r>
            <a:r>
              <a:rPr lang="zh-CN" altLang="en-US" sz="1200" b="1">
                <a:solidFill>
                  <a:srgbClr val="FF0000"/>
                </a:solidFill>
              </a:rPr>
              <a:t>可以服务于多个</a:t>
            </a:r>
            <a:r>
              <a:rPr lang="en-US" altLang="zh-CN" sz="1200" b="1">
                <a:solidFill>
                  <a:srgbClr val="FF0000"/>
                </a:solidFill>
              </a:rPr>
              <a:t>Region</a:t>
            </a:r>
            <a:endParaRPr lang="zh-CN" altLang="en-US" sz="1200" b="1">
              <a:solidFill>
                <a:srgbClr val="FF0000"/>
              </a:solidFill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8738FC4C-BCC0-4358-A121-B78B762AFDBB}"/>
              </a:ext>
            </a:extLst>
          </p:cNvPr>
          <p:cNvSpPr txBox="1"/>
          <p:nvPr/>
        </p:nvSpPr>
        <p:spPr>
          <a:xfrm>
            <a:off x="5197068" y="4094768"/>
            <a:ext cx="4536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>
                <a:solidFill>
                  <a:srgbClr val="FF0000"/>
                </a:solidFill>
              </a:rPr>
              <a:t>每个</a:t>
            </a:r>
            <a:r>
              <a:rPr lang="en-US" altLang="zh-CN" sz="1200" b="1">
                <a:solidFill>
                  <a:srgbClr val="FF0000"/>
                </a:solidFill>
              </a:rPr>
              <a:t>RegionServer</a:t>
            </a:r>
            <a:r>
              <a:rPr lang="zh-CN" altLang="en-US" sz="1200" b="1">
                <a:solidFill>
                  <a:srgbClr val="FF0000"/>
                </a:solidFill>
              </a:rPr>
              <a:t>中有多个</a:t>
            </a:r>
            <a:r>
              <a:rPr lang="en-US" altLang="zh-CN" sz="1200" b="1">
                <a:solidFill>
                  <a:srgbClr val="FF0000"/>
                </a:solidFill>
              </a:rPr>
              <a:t>Store</a:t>
            </a:r>
            <a:r>
              <a:rPr lang="zh-CN" altLang="en-US" sz="1200" b="1">
                <a:solidFill>
                  <a:srgbClr val="FF0000"/>
                </a:solidFill>
              </a:rPr>
              <a:t>，</a:t>
            </a:r>
            <a:endParaRPr lang="en-US" altLang="zh-CN" sz="1200" b="1">
              <a:solidFill>
                <a:srgbClr val="FF0000"/>
              </a:solidFill>
            </a:endParaRPr>
          </a:p>
          <a:p>
            <a:r>
              <a:rPr lang="en-US" altLang="zh-CN" sz="1200" b="1">
                <a:solidFill>
                  <a:srgbClr val="FF0000"/>
                </a:solidFill>
              </a:rPr>
              <a:t>1</a:t>
            </a:r>
            <a:r>
              <a:rPr lang="zh-CN" altLang="en-US" sz="1200" b="1">
                <a:solidFill>
                  <a:srgbClr val="FF0000"/>
                </a:solidFill>
              </a:rPr>
              <a:t>个</a:t>
            </a:r>
            <a:r>
              <a:rPr lang="en-US" altLang="zh-CN" sz="1200" b="1">
                <a:solidFill>
                  <a:srgbClr val="FF0000"/>
                </a:solidFill>
              </a:rPr>
              <a:t>WAL</a:t>
            </a:r>
            <a:r>
              <a:rPr lang="zh-CN" altLang="en-US" sz="1200" b="1">
                <a:solidFill>
                  <a:srgbClr val="FF0000"/>
                </a:solidFill>
              </a:rPr>
              <a:t>和</a:t>
            </a:r>
            <a:r>
              <a:rPr lang="en-US" altLang="zh-CN" sz="1200" b="1">
                <a:solidFill>
                  <a:srgbClr val="FF0000"/>
                </a:solidFill>
              </a:rPr>
              <a:t>1</a:t>
            </a:r>
            <a:r>
              <a:rPr lang="zh-CN" altLang="en-US" sz="1200" b="1">
                <a:solidFill>
                  <a:srgbClr val="FF0000"/>
                </a:solidFill>
              </a:rPr>
              <a:t>个</a:t>
            </a:r>
            <a:r>
              <a:rPr lang="en-US" altLang="zh-CN" sz="1200" b="1">
                <a:solidFill>
                  <a:srgbClr val="FF0000"/>
                </a:solidFill>
              </a:rPr>
              <a:t>BlockCache</a:t>
            </a:r>
            <a:endParaRPr lang="zh-CN" altLang="en-US" sz="1200" b="1">
              <a:solidFill>
                <a:srgbClr val="FF0000"/>
              </a:solidFill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D5F60F06-D03F-41D4-9C6A-FFCE8BC867BC}"/>
              </a:ext>
            </a:extLst>
          </p:cNvPr>
          <p:cNvSpPr txBox="1"/>
          <p:nvPr/>
        </p:nvSpPr>
        <p:spPr>
          <a:xfrm>
            <a:off x="5197007" y="4594121"/>
            <a:ext cx="3858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>
                <a:solidFill>
                  <a:srgbClr val="FF0000"/>
                </a:solidFill>
              </a:rPr>
              <a:t>每个</a:t>
            </a:r>
            <a:r>
              <a:rPr lang="en-US" altLang="zh-CN" sz="1200" b="1">
                <a:solidFill>
                  <a:srgbClr val="FF0000"/>
                </a:solidFill>
              </a:rPr>
              <a:t>Store</a:t>
            </a:r>
            <a:r>
              <a:rPr lang="zh-CN" altLang="en-US" sz="1200" b="1">
                <a:solidFill>
                  <a:srgbClr val="FF0000"/>
                </a:solidFill>
              </a:rPr>
              <a:t>对应一个列族，包含</a:t>
            </a:r>
            <a:r>
              <a:rPr lang="en-US" altLang="zh-CN" sz="1200" b="1">
                <a:solidFill>
                  <a:srgbClr val="FF0000"/>
                </a:solidFill>
              </a:rPr>
              <a:t>MemStore</a:t>
            </a:r>
            <a:r>
              <a:rPr lang="zh-CN" altLang="en-US" sz="1200" b="1">
                <a:solidFill>
                  <a:srgbClr val="FF0000"/>
                </a:solidFill>
              </a:rPr>
              <a:t>和</a:t>
            </a:r>
            <a:r>
              <a:rPr lang="en-US" altLang="zh-CN" sz="1200" b="1">
                <a:solidFill>
                  <a:srgbClr val="FF0000"/>
                </a:solidFill>
              </a:rPr>
              <a:t>StoreFile</a:t>
            </a:r>
            <a:endParaRPr lang="zh-CN" altLang="en-US" sz="1200" b="1">
              <a:solidFill>
                <a:srgbClr val="FF0000"/>
              </a:solidFill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A013D009-6A28-43B0-B597-E7367F24D0D6}"/>
              </a:ext>
            </a:extLst>
          </p:cNvPr>
          <p:cNvSpPr txBox="1"/>
          <p:nvPr/>
        </p:nvSpPr>
        <p:spPr>
          <a:xfrm>
            <a:off x="5224375" y="513715"/>
            <a:ext cx="3528392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>
                <a:solidFill>
                  <a:srgbClr val="FF0000"/>
                </a:solidFill>
              </a:rPr>
              <a:t>StoreFile:</a:t>
            </a:r>
            <a:r>
              <a:rPr lang="zh-CN" altLang="en-US" sz="1400"/>
              <a:t>存储有序的</a:t>
            </a:r>
            <a:r>
              <a:rPr lang="en-US" altLang="zh-CN" sz="1400"/>
              <a:t>K-V</a:t>
            </a:r>
            <a:r>
              <a:rPr lang="zh-CN" altLang="en-US" sz="1400"/>
              <a:t>的文件，存储在</a:t>
            </a:r>
            <a:r>
              <a:rPr lang="en-US" altLang="zh-CN" sz="1400"/>
              <a:t>HDFS</a:t>
            </a:r>
            <a:r>
              <a:rPr lang="zh-CN" altLang="en-US" sz="1400"/>
              <a:t>上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 b="1">
                <a:solidFill>
                  <a:srgbClr val="FF0000"/>
                </a:solidFill>
              </a:rPr>
              <a:t>MemStore:</a:t>
            </a:r>
            <a:r>
              <a:rPr lang="zh-CN" altLang="en-US" sz="1400"/>
              <a:t>写缓存，</a:t>
            </a:r>
            <a:r>
              <a:rPr lang="en-US" altLang="zh-CN" sz="1400"/>
              <a:t>K-V</a:t>
            </a:r>
            <a:r>
              <a:rPr lang="zh-CN" altLang="en-US" sz="1400"/>
              <a:t>在</a:t>
            </a:r>
            <a:r>
              <a:rPr lang="en-US" altLang="zh-CN" sz="1400" err="1"/>
              <a:t>Memstore</a:t>
            </a:r>
            <a:r>
              <a:rPr lang="zh-CN" altLang="en-US" sz="1400"/>
              <a:t>中进行排序，达到阈值之后才会</a:t>
            </a:r>
            <a:r>
              <a:rPr lang="en-US" altLang="zh-CN" sz="1400"/>
              <a:t>flush</a:t>
            </a:r>
            <a:r>
              <a:rPr lang="zh-CN" altLang="en-US" sz="1400"/>
              <a:t>到</a:t>
            </a:r>
            <a:r>
              <a:rPr lang="en-US" altLang="zh-CN" sz="1400"/>
              <a:t>StoreFile</a:t>
            </a:r>
            <a:r>
              <a:rPr lang="zh-CN" altLang="en-US" sz="1400"/>
              <a:t>，每次</a:t>
            </a:r>
            <a:r>
              <a:rPr lang="en-US" altLang="zh-CN" sz="1400"/>
              <a:t>flush</a:t>
            </a:r>
            <a:r>
              <a:rPr lang="zh-CN" altLang="en-US" sz="1400"/>
              <a:t>生成一个新的</a:t>
            </a:r>
            <a:r>
              <a:rPr lang="en-US" altLang="zh-CN" sz="1400"/>
              <a:t>StoreFile</a:t>
            </a:r>
          </a:p>
          <a:p>
            <a:endParaRPr lang="en-US" altLang="zh-CN" sz="1400"/>
          </a:p>
          <a:p>
            <a:r>
              <a:rPr lang="en-US" altLang="zh-CN" sz="1400" b="1" err="1">
                <a:solidFill>
                  <a:srgbClr val="FF0000"/>
                </a:solidFill>
              </a:rPr>
              <a:t>WAL:</a:t>
            </a:r>
            <a:r>
              <a:rPr lang="en-US" altLang="zh-CN" sz="1400" err="1"/>
              <a:t>Write</a:t>
            </a:r>
            <a:r>
              <a:rPr lang="en-US" altLang="zh-CN" sz="1400"/>
              <a:t> Ahead Log</a:t>
            </a:r>
            <a:r>
              <a:rPr lang="zh-CN" altLang="en-US" sz="1400"/>
              <a:t>，预写日志，防止</a:t>
            </a:r>
            <a:r>
              <a:rPr lang="en-US" altLang="zh-CN" sz="1400" err="1"/>
              <a:t>RegionServer</a:t>
            </a:r>
            <a:r>
              <a:rPr lang="zh-CN" altLang="en-US" sz="1400"/>
              <a:t>故障，导致</a:t>
            </a:r>
            <a:r>
              <a:rPr lang="en-US" altLang="zh-CN" sz="1400"/>
              <a:t>MemStore</a:t>
            </a:r>
            <a:r>
              <a:rPr lang="zh-CN" altLang="en-US" sz="1400"/>
              <a:t>中的数据丢失。</a:t>
            </a:r>
            <a:endParaRPr lang="en-US" altLang="zh-CN" sz="1400"/>
          </a:p>
          <a:p>
            <a:endParaRPr lang="en-US" altLang="zh-CN" sz="1400"/>
          </a:p>
          <a:p>
            <a:r>
              <a:rPr lang="en-US" altLang="zh-CN" sz="1400" b="1" err="1">
                <a:solidFill>
                  <a:srgbClr val="FF0000"/>
                </a:solidFill>
              </a:rPr>
              <a:t>BlockCache</a:t>
            </a:r>
            <a:r>
              <a:rPr lang="zh-CN" altLang="en-US" sz="1400"/>
              <a:t>：读缓存，每次新查询的数据会缓存在</a:t>
            </a:r>
            <a:r>
              <a:rPr lang="en-US" altLang="zh-CN" sz="1400" err="1"/>
              <a:t>BlockCache</a:t>
            </a:r>
            <a:r>
              <a:rPr lang="zh-CN" altLang="en-US" sz="1400"/>
              <a:t>中。</a:t>
            </a:r>
            <a:endParaRPr lang="en-US" altLang="zh-CN" sz="1400"/>
          </a:p>
          <a:p>
            <a:endParaRPr lang="zh-CN" altLang="en-US" sz="140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391047B8-C504-4D52-8247-478F1E400CFC}"/>
              </a:ext>
            </a:extLst>
          </p:cNvPr>
          <p:cNvSpPr/>
          <p:nvPr/>
        </p:nvSpPr>
        <p:spPr>
          <a:xfrm>
            <a:off x="1930707" y="742883"/>
            <a:ext cx="2919313" cy="621367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/>
              <a:t>Block Cache</a:t>
            </a:r>
            <a:endParaRPr lang="zh-CN" altLang="en-US" b="1"/>
          </a:p>
        </p:txBody>
      </p:sp>
      <p:cxnSp>
        <p:nvCxnSpPr>
          <p:cNvPr id="6" name="连接符: 曲线 5">
            <a:extLst>
              <a:ext uri="{FF2B5EF4-FFF2-40B4-BE49-F238E27FC236}">
                <a16:creationId xmlns:a16="http://schemas.microsoft.com/office/drawing/2014/main" id="{D763C944-55C6-42B5-BAE9-6204A9048284}"/>
              </a:ext>
            </a:extLst>
          </p:cNvPr>
          <p:cNvCxnSpPr>
            <a:stCxn id="3" idx="2"/>
            <a:endCxn id="30" idx="0"/>
          </p:cNvCxnSpPr>
          <p:nvPr/>
        </p:nvCxnSpPr>
        <p:spPr>
          <a:xfrm rot="16200000" flipH="1">
            <a:off x="1818419" y="3114588"/>
            <a:ext cx="602568" cy="2513560"/>
          </a:xfrm>
          <a:prstGeom prst="curvedConnector3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7823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7" grpId="0" animBg="1"/>
      <p:bldP spid="28" grpId="0" animBg="1"/>
      <p:bldP spid="29" grpId="0" animBg="1"/>
      <p:bldP spid="3" grpId="0" animBg="1"/>
      <p:bldP spid="30" grpId="0" animBg="1"/>
      <p:bldP spid="44" grpId="0"/>
      <p:bldP spid="45" grpId="0"/>
      <p:bldP spid="46" grpId="0"/>
      <p:bldP spid="49" grpId="0"/>
      <p:bldP spid="3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BFAEDE0-730F-4698-AE7E-07463483AB92}"/>
              </a:ext>
            </a:extLst>
          </p:cNvPr>
          <p:cNvSpPr txBox="1"/>
          <p:nvPr/>
        </p:nvSpPr>
        <p:spPr>
          <a:xfrm>
            <a:off x="611560" y="0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HBase </a:t>
            </a:r>
            <a:r>
              <a:rPr lang="zh-CN" altLang="en-US" b="1">
                <a:solidFill>
                  <a:srgbClr val="FF0000"/>
                </a:solidFill>
              </a:rPr>
              <a:t>写流程</a:t>
            </a:r>
          </a:p>
        </p:txBody>
      </p:sp>
      <p:sp>
        <p:nvSpPr>
          <p:cNvPr id="5" name="六边形 4">
            <a:extLst>
              <a:ext uri="{FF2B5EF4-FFF2-40B4-BE49-F238E27FC236}">
                <a16:creationId xmlns:a16="http://schemas.microsoft.com/office/drawing/2014/main" id="{A9F35710-1413-4A2A-B239-9B2DB4064BE3}"/>
              </a:ext>
            </a:extLst>
          </p:cNvPr>
          <p:cNvSpPr/>
          <p:nvPr/>
        </p:nvSpPr>
        <p:spPr>
          <a:xfrm>
            <a:off x="1112225" y="720501"/>
            <a:ext cx="756436" cy="485820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/>
              <a:t>client</a:t>
            </a:r>
            <a:endParaRPr lang="zh-CN" altLang="en-US" sz="110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29812DA-667D-43BA-9D79-DE5138E73F04}"/>
              </a:ext>
            </a:extLst>
          </p:cNvPr>
          <p:cNvSpPr/>
          <p:nvPr/>
        </p:nvSpPr>
        <p:spPr>
          <a:xfrm>
            <a:off x="6263825" y="629284"/>
            <a:ext cx="2034589" cy="430885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200"/>
              <a:t>Zookeeper</a:t>
            </a:r>
          </a:p>
          <a:p>
            <a:r>
              <a:rPr lang="en-US" altLang="zh-CN" sz="1200"/>
              <a:t>/hbase/meta-region-server</a:t>
            </a:r>
            <a:endParaRPr lang="zh-CN" altLang="en-US" sz="1200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CCA9169D-ACC9-4014-ABEE-E85757897A06}"/>
              </a:ext>
            </a:extLst>
          </p:cNvPr>
          <p:cNvCxnSpPr>
            <a:cxnSpLocks/>
          </p:cNvCxnSpPr>
          <p:nvPr/>
        </p:nvCxnSpPr>
        <p:spPr>
          <a:xfrm>
            <a:off x="1745686" y="720501"/>
            <a:ext cx="451813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DD0D5BA4-42EA-4F84-9FEF-48D2B85C74EF}"/>
              </a:ext>
            </a:extLst>
          </p:cNvPr>
          <p:cNvSpPr/>
          <p:nvPr/>
        </p:nvSpPr>
        <p:spPr>
          <a:xfrm>
            <a:off x="287524" y="2319733"/>
            <a:ext cx="8568952" cy="252025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b="1">
                <a:solidFill>
                  <a:schemeClr val="tx1"/>
                </a:solidFill>
              </a:rPr>
              <a:t>HBase</a:t>
            </a: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EC5B3ED-060B-4137-A4F9-8EC875721D2E}"/>
              </a:ext>
            </a:extLst>
          </p:cNvPr>
          <p:cNvSpPr/>
          <p:nvPr/>
        </p:nvSpPr>
        <p:spPr>
          <a:xfrm>
            <a:off x="414683" y="2715766"/>
            <a:ext cx="2484276" cy="2016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200"/>
              <a:t>RegionServer:hadoop102</a:t>
            </a:r>
            <a:endParaRPr lang="zh-CN" altLang="en-US" sz="120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8763A65-4C50-4CDA-88C5-661A5E8217F0}"/>
              </a:ext>
            </a:extLst>
          </p:cNvPr>
          <p:cNvSpPr/>
          <p:nvPr/>
        </p:nvSpPr>
        <p:spPr>
          <a:xfrm>
            <a:off x="3329862" y="2715766"/>
            <a:ext cx="2484276" cy="2016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400"/>
              <a:t>RegionServer:</a:t>
            </a:r>
            <a:r>
              <a:rPr lang="en-US" altLang="zh-CN" sz="1200"/>
              <a:t>hadoop103</a:t>
            </a:r>
            <a:endParaRPr lang="zh-CN" altLang="en-US" sz="140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129E669-64BF-4B1A-B212-222BB4F8EDAA}"/>
              </a:ext>
            </a:extLst>
          </p:cNvPr>
          <p:cNvSpPr/>
          <p:nvPr/>
        </p:nvSpPr>
        <p:spPr>
          <a:xfrm>
            <a:off x="6263825" y="2702740"/>
            <a:ext cx="2484276" cy="2016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200"/>
              <a:t>RegionServer:hadoop104</a:t>
            </a:r>
            <a:endParaRPr lang="zh-CN" altLang="en-US" sz="1200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2C339959-A562-47F1-AEB6-F0DE0A247540}"/>
              </a:ext>
            </a:extLst>
          </p:cNvPr>
          <p:cNvCxnSpPr>
            <a:cxnSpLocks/>
            <a:endCxn id="5" idx="0"/>
          </p:cNvCxnSpPr>
          <p:nvPr/>
        </p:nvCxnSpPr>
        <p:spPr>
          <a:xfrm flipH="1">
            <a:off x="1868661" y="963411"/>
            <a:ext cx="439516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210C9994-5CAC-44DC-A0AC-51C74F4EDC79}"/>
              </a:ext>
            </a:extLst>
          </p:cNvPr>
          <p:cNvSpPr txBox="1"/>
          <p:nvPr/>
        </p:nvSpPr>
        <p:spPr>
          <a:xfrm>
            <a:off x="80322" y="459656"/>
            <a:ext cx="23762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/>
              <a:t>Put</a:t>
            </a:r>
            <a:r>
              <a:rPr lang="zh-CN" altLang="en-US" sz="1100"/>
              <a:t>：</a:t>
            </a:r>
            <a:r>
              <a:rPr lang="en-US" altLang="zh-CN" sz="1100"/>
              <a:t>table/RowKey/CF/Column</a:t>
            </a:r>
            <a:r>
              <a:rPr lang="zh-CN" altLang="en-US" sz="1100"/>
              <a:t>：</a:t>
            </a:r>
            <a:r>
              <a:rPr lang="en-US" altLang="zh-CN" sz="1100"/>
              <a:t>V</a:t>
            </a:r>
            <a:endParaRPr lang="zh-CN" altLang="en-US" sz="110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3A8D20AE-B00A-471E-9235-349A9ADA2C06}"/>
              </a:ext>
            </a:extLst>
          </p:cNvPr>
          <p:cNvSpPr txBox="1"/>
          <p:nvPr/>
        </p:nvSpPr>
        <p:spPr>
          <a:xfrm>
            <a:off x="3239489" y="950950"/>
            <a:ext cx="15305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meta</a:t>
            </a:r>
            <a:r>
              <a:rPr lang="zh-CN" altLang="en-US" sz="1200"/>
              <a:t>：</a:t>
            </a:r>
            <a:r>
              <a:rPr lang="en-US" altLang="zh-CN" sz="1200"/>
              <a:t>hadoop102</a:t>
            </a:r>
            <a:endParaRPr lang="zh-CN" altLang="en-US" sz="120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6DF637C8-979C-4B41-8D00-249D4A8C65D0}"/>
              </a:ext>
            </a:extLst>
          </p:cNvPr>
          <p:cNvSpPr txBox="1"/>
          <p:nvPr/>
        </p:nvSpPr>
        <p:spPr>
          <a:xfrm>
            <a:off x="2753798" y="468003"/>
            <a:ext cx="37444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100"/>
            </a:lvl1pPr>
          </a:lstStyle>
          <a:p>
            <a:r>
              <a:rPr lang="zh-CN" altLang="en-US" sz="1200"/>
              <a:t>请求</a:t>
            </a:r>
            <a:r>
              <a:rPr lang="en-US" altLang="zh-CN" sz="1200"/>
              <a:t>meta</a:t>
            </a:r>
            <a:r>
              <a:rPr lang="zh-CN" altLang="en-US" sz="1200"/>
              <a:t>表所在的</a:t>
            </a:r>
            <a:r>
              <a:rPr lang="en-US" altLang="zh-CN" sz="1200"/>
              <a:t>RegionServer</a:t>
            </a:r>
            <a:endParaRPr lang="zh-CN" altLang="en-US" sz="1200"/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6648D2A0-1764-462B-9FE1-C39D861BBC06}"/>
              </a:ext>
            </a:extLst>
          </p:cNvPr>
          <p:cNvCxnSpPr>
            <a:cxnSpLocks/>
          </p:cNvCxnSpPr>
          <p:nvPr/>
        </p:nvCxnSpPr>
        <p:spPr>
          <a:xfrm>
            <a:off x="1331667" y="1227949"/>
            <a:ext cx="0" cy="148781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80806AEE-B917-4DC8-9335-5F8D2300E4C7}"/>
              </a:ext>
            </a:extLst>
          </p:cNvPr>
          <p:cNvCxnSpPr>
            <a:cxnSpLocks/>
          </p:cNvCxnSpPr>
          <p:nvPr/>
        </p:nvCxnSpPr>
        <p:spPr>
          <a:xfrm flipV="1">
            <a:off x="1577060" y="1227949"/>
            <a:ext cx="0" cy="14747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86C9391F-6B3E-482E-BD5C-AE132A33183E}"/>
              </a:ext>
            </a:extLst>
          </p:cNvPr>
          <p:cNvSpPr txBox="1"/>
          <p:nvPr/>
        </p:nvSpPr>
        <p:spPr>
          <a:xfrm>
            <a:off x="514082" y="1590878"/>
            <a:ext cx="863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/>
              <a:t>请求</a:t>
            </a:r>
            <a:r>
              <a:rPr lang="en-US" altLang="zh-CN" sz="1200"/>
              <a:t>meta</a:t>
            </a:r>
            <a:endParaRPr lang="zh-CN" altLang="en-US" sz="120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3E8154FA-AE85-4440-BCC5-53C141362DA9}"/>
              </a:ext>
            </a:extLst>
          </p:cNvPr>
          <p:cNvSpPr txBox="1"/>
          <p:nvPr/>
        </p:nvSpPr>
        <p:spPr>
          <a:xfrm>
            <a:off x="1577060" y="1522736"/>
            <a:ext cx="8637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/>
              <a:t>返回</a:t>
            </a:r>
            <a:r>
              <a:rPr lang="en-US" altLang="zh-CN" sz="1200"/>
              <a:t>meta</a:t>
            </a:r>
            <a:r>
              <a:rPr lang="zh-CN" altLang="en-US" sz="1200"/>
              <a:t>，</a:t>
            </a:r>
            <a:endParaRPr lang="en-US" altLang="zh-CN" sz="1200"/>
          </a:p>
          <a:p>
            <a:r>
              <a:rPr lang="zh-CN" altLang="en-US" sz="1200"/>
              <a:t>获取</a:t>
            </a:r>
            <a:r>
              <a:rPr lang="en-US" altLang="zh-CN" sz="1200"/>
              <a:t>RS</a:t>
            </a:r>
            <a:endParaRPr lang="zh-CN" altLang="en-US" sz="1200"/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CCCF156A-DB95-4E24-A461-0E352C56DB3E}"/>
              </a:ext>
            </a:extLst>
          </p:cNvPr>
          <p:cNvCxnSpPr>
            <a:cxnSpLocks/>
            <a:stCxn id="5" idx="1"/>
            <a:endCxn id="13" idx="0"/>
          </p:cNvCxnSpPr>
          <p:nvPr/>
        </p:nvCxnSpPr>
        <p:spPr>
          <a:xfrm>
            <a:off x="1747206" y="1206321"/>
            <a:ext cx="2824794" cy="150944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AD76BDD3-835A-4BB2-8D6F-3A74614AEB8F}"/>
              </a:ext>
            </a:extLst>
          </p:cNvPr>
          <p:cNvSpPr txBox="1"/>
          <p:nvPr/>
        </p:nvSpPr>
        <p:spPr>
          <a:xfrm>
            <a:off x="2329034" y="1938706"/>
            <a:ext cx="1098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/>
              <a:t>发送</a:t>
            </a:r>
            <a:r>
              <a:rPr lang="en-US" altLang="zh-CN" sz="1200"/>
              <a:t>Put</a:t>
            </a:r>
            <a:r>
              <a:rPr lang="zh-CN" altLang="en-US" sz="1200"/>
              <a:t>请求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580F6F9C-36E1-4E55-88A1-62A845B6D0AC}"/>
              </a:ext>
            </a:extLst>
          </p:cNvPr>
          <p:cNvSpPr/>
          <p:nvPr/>
        </p:nvSpPr>
        <p:spPr>
          <a:xfrm>
            <a:off x="147577" y="1118311"/>
            <a:ext cx="948018" cy="2769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/>
              <a:t>Meta cache</a:t>
            </a:r>
            <a:endParaRPr lang="zh-CN" altLang="en-US" sz="1100"/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E87235BB-C8EC-4995-A7C0-C3E674F13B03}"/>
              </a:ext>
            </a:extLst>
          </p:cNvPr>
          <p:cNvCxnSpPr>
            <a:cxnSpLocks/>
            <a:stCxn id="5" idx="3"/>
            <a:endCxn id="45" idx="0"/>
          </p:cNvCxnSpPr>
          <p:nvPr/>
        </p:nvCxnSpPr>
        <p:spPr>
          <a:xfrm flipH="1">
            <a:off x="621586" y="963411"/>
            <a:ext cx="490639" cy="1549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1E695D66-44AE-47EB-9280-AB7E199CCA71}"/>
              </a:ext>
            </a:extLst>
          </p:cNvPr>
          <p:cNvSpPr txBox="1"/>
          <p:nvPr/>
        </p:nvSpPr>
        <p:spPr>
          <a:xfrm>
            <a:off x="534902" y="746643"/>
            <a:ext cx="5296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/>
              <a:t>缓存</a:t>
            </a: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2D41B8CA-B6B2-4CD7-8D26-8B38BE5D3576}"/>
              </a:ext>
            </a:extLst>
          </p:cNvPr>
          <p:cNvSpPr/>
          <p:nvPr/>
        </p:nvSpPr>
        <p:spPr>
          <a:xfrm>
            <a:off x="3446784" y="3077211"/>
            <a:ext cx="432048" cy="15488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wal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B0DDEEFA-BC57-44FA-9DCB-A4EA92B7A48D}"/>
              </a:ext>
            </a:extLst>
          </p:cNvPr>
          <p:cNvSpPr/>
          <p:nvPr/>
        </p:nvSpPr>
        <p:spPr>
          <a:xfrm>
            <a:off x="4004755" y="3077211"/>
            <a:ext cx="1647365" cy="15488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200">
                <a:solidFill>
                  <a:schemeClr val="tx1"/>
                </a:solidFill>
              </a:rPr>
              <a:t>region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CFB04DC8-C456-401C-9FA9-8F5511FDBBC5}"/>
              </a:ext>
            </a:extLst>
          </p:cNvPr>
          <p:cNvSpPr/>
          <p:nvPr/>
        </p:nvSpPr>
        <p:spPr>
          <a:xfrm>
            <a:off x="4072353" y="3383736"/>
            <a:ext cx="1512168" cy="9882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200"/>
              <a:t>store</a:t>
            </a:r>
            <a:endParaRPr lang="zh-CN" altLang="en-US" sz="1200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EC84ABAE-4A33-4BA5-84E4-993B5DD14E84}"/>
              </a:ext>
            </a:extLst>
          </p:cNvPr>
          <p:cNvSpPr/>
          <p:nvPr/>
        </p:nvSpPr>
        <p:spPr>
          <a:xfrm>
            <a:off x="4661719" y="3934233"/>
            <a:ext cx="820902" cy="288032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>
                <a:solidFill>
                  <a:schemeClr val="bg1"/>
                </a:solidFill>
              </a:rPr>
              <a:t>StoreFile</a:t>
            </a:r>
            <a:endParaRPr lang="zh-CN" altLang="en-US" sz="1000" b="1">
              <a:solidFill>
                <a:schemeClr val="bg1"/>
              </a:solidFill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3C21F075-6481-4A2F-9B64-BD9091F4AFAE}"/>
              </a:ext>
            </a:extLst>
          </p:cNvPr>
          <p:cNvSpPr/>
          <p:nvPr/>
        </p:nvSpPr>
        <p:spPr>
          <a:xfrm>
            <a:off x="4663794" y="3496993"/>
            <a:ext cx="820902" cy="287556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>
                <a:solidFill>
                  <a:schemeClr val="tx1"/>
                </a:solidFill>
              </a:rPr>
              <a:t>MemStore</a:t>
            </a:r>
            <a:endParaRPr lang="zh-CN" altLang="en-US" sz="1000" b="1">
              <a:solidFill>
                <a:schemeClr val="tx1"/>
              </a:solidFill>
            </a:endParaRPr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29A204EA-B147-48D4-A709-B9169221CF50}"/>
              </a:ext>
            </a:extLst>
          </p:cNvPr>
          <p:cNvCxnSpPr>
            <a:stCxn id="49" idx="3"/>
            <a:endCxn id="53" idx="1"/>
          </p:cNvCxnSpPr>
          <p:nvPr/>
        </p:nvCxnSpPr>
        <p:spPr>
          <a:xfrm flipV="1">
            <a:off x="3878832" y="3640771"/>
            <a:ext cx="784962" cy="21086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1CFFACF6-CE14-4E92-AF44-4A3EFD0B93D4}"/>
              </a:ext>
            </a:extLst>
          </p:cNvPr>
          <p:cNvCxnSpPr>
            <a:cxnSpLocks/>
            <a:endCxn id="5" idx="0"/>
          </p:cNvCxnSpPr>
          <p:nvPr/>
        </p:nvCxnSpPr>
        <p:spPr>
          <a:xfrm flipH="1" flipV="1">
            <a:off x="1868661" y="963411"/>
            <a:ext cx="3279403" cy="173932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本框 64">
            <a:extLst>
              <a:ext uri="{FF2B5EF4-FFF2-40B4-BE49-F238E27FC236}">
                <a16:creationId xmlns:a16="http://schemas.microsoft.com/office/drawing/2014/main" id="{279ECFA3-CC35-4FBC-814E-7026821D5DFB}"/>
              </a:ext>
            </a:extLst>
          </p:cNvPr>
          <p:cNvSpPr txBox="1"/>
          <p:nvPr/>
        </p:nvSpPr>
        <p:spPr>
          <a:xfrm>
            <a:off x="3605028" y="1684589"/>
            <a:ext cx="4739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ack</a:t>
            </a:r>
            <a:endParaRPr lang="zh-CN" altLang="en-US" sz="1200"/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1FEC2ABD-2E38-48A9-B5DB-FD6D92659A43}"/>
              </a:ext>
            </a:extLst>
          </p:cNvPr>
          <p:cNvSpPr/>
          <p:nvPr/>
        </p:nvSpPr>
        <p:spPr>
          <a:xfrm>
            <a:off x="534882" y="3073524"/>
            <a:ext cx="432048" cy="15488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wal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CA76967D-5F78-4EE7-9A2F-B0E8626D334C}"/>
              </a:ext>
            </a:extLst>
          </p:cNvPr>
          <p:cNvSpPr/>
          <p:nvPr/>
        </p:nvSpPr>
        <p:spPr>
          <a:xfrm>
            <a:off x="1092853" y="3073524"/>
            <a:ext cx="1647365" cy="15488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200">
                <a:solidFill>
                  <a:schemeClr val="tx1"/>
                </a:solidFill>
              </a:rPr>
              <a:t>region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479FF72B-CE17-49EA-A464-41E443392AA8}"/>
              </a:ext>
            </a:extLst>
          </p:cNvPr>
          <p:cNvSpPr/>
          <p:nvPr/>
        </p:nvSpPr>
        <p:spPr>
          <a:xfrm>
            <a:off x="1160451" y="3380049"/>
            <a:ext cx="1512168" cy="9882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200"/>
              <a:t>store</a:t>
            </a:r>
            <a:endParaRPr lang="zh-CN" altLang="en-US" sz="1200"/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055FE5AE-0588-4AB4-BC60-13D18117751A}"/>
              </a:ext>
            </a:extLst>
          </p:cNvPr>
          <p:cNvSpPr/>
          <p:nvPr/>
        </p:nvSpPr>
        <p:spPr>
          <a:xfrm>
            <a:off x="1749817" y="3930546"/>
            <a:ext cx="820902" cy="288032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>
                <a:solidFill>
                  <a:schemeClr val="bg1"/>
                </a:solidFill>
              </a:rPr>
              <a:t>StoreFile</a:t>
            </a:r>
            <a:endParaRPr lang="zh-CN" altLang="en-US" sz="1000" b="1">
              <a:solidFill>
                <a:schemeClr val="bg1"/>
              </a:solidFill>
            </a:endParaRPr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916F20C2-66BC-40B7-B7BA-2EB730AC474E}"/>
              </a:ext>
            </a:extLst>
          </p:cNvPr>
          <p:cNvSpPr/>
          <p:nvPr/>
        </p:nvSpPr>
        <p:spPr>
          <a:xfrm>
            <a:off x="1751892" y="3493306"/>
            <a:ext cx="820902" cy="287556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>
                <a:solidFill>
                  <a:schemeClr val="tx1"/>
                </a:solidFill>
              </a:rPr>
              <a:t>MemStore</a:t>
            </a:r>
            <a:endParaRPr lang="zh-CN" altLang="en-US" sz="1000" b="1">
              <a:solidFill>
                <a:schemeClr val="tx1"/>
              </a:solidFill>
            </a:endParaRPr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E29165E7-C8E9-4410-9768-8B37C33B2C9D}"/>
              </a:ext>
            </a:extLst>
          </p:cNvPr>
          <p:cNvSpPr/>
          <p:nvPr/>
        </p:nvSpPr>
        <p:spPr>
          <a:xfrm>
            <a:off x="6394385" y="3077211"/>
            <a:ext cx="432048" cy="15488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wal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38CE3524-917C-4AB0-BF38-F06893F0AC74}"/>
              </a:ext>
            </a:extLst>
          </p:cNvPr>
          <p:cNvSpPr/>
          <p:nvPr/>
        </p:nvSpPr>
        <p:spPr>
          <a:xfrm>
            <a:off x="6952356" y="3077211"/>
            <a:ext cx="1647365" cy="15488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200">
                <a:solidFill>
                  <a:schemeClr val="tx1"/>
                </a:solidFill>
              </a:rPr>
              <a:t>region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3CE8C9B9-E9D5-4834-A550-AA0049653F31}"/>
              </a:ext>
            </a:extLst>
          </p:cNvPr>
          <p:cNvSpPr/>
          <p:nvPr/>
        </p:nvSpPr>
        <p:spPr>
          <a:xfrm>
            <a:off x="7019954" y="3383736"/>
            <a:ext cx="1512168" cy="9882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200"/>
              <a:t>store</a:t>
            </a:r>
            <a:endParaRPr lang="zh-CN" altLang="en-US" sz="1200"/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C352CE20-1ED3-4CA6-AE13-DE6A5C776290}"/>
              </a:ext>
            </a:extLst>
          </p:cNvPr>
          <p:cNvSpPr/>
          <p:nvPr/>
        </p:nvSpPr>
        <p:spPr>
          <a:xfrm>
            <a:off x="7609320" y="3934233"/>
            <a:ext cx="820902" cy="288032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>
                <a:solidFill>
                  <a:schemeClr val="bg1"/>
                </a:solidFill>
              </a:rPr>
              <a:t>StoreFile</a:t>
            </a:r>
            <a:endParaRPr lang="zh-CN" altLang="en-US" sz="1000" b="1">
              <a:solidFill>
                <a:schemeClr val="bg1"/>
              </a:solidFill>
            </a:endParaRPr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A1EC55CF-EF97-4D5C-B8B6-4155E98906B9}"/>
              </a:ext>
            </a:extLst>
          </p:cNvPr>
          <p:cNvSpPr/>
          <p:nvPr/>
        </p:nvSpPr>
        <p:spPr>
          <a:xfrm>
            <a:off x="7611395" y="3496993"/>
            <a:ext cx="820902" cy="287556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>
                <a:solidFill>
                  <a:schemeClr val="tx1"/>
                </a:solidFill>
              </a:rPr>
              <a:t>MemStore</a:t>
            </a:r>
            <a:endParaRPr lang="zh-CN" altLang="en-US" sz="1000" b="1">
              <a:solidFill>
                <a:schemeClr val="tx1"/>
              </a:solidFill>
            </a:endParaRPr>
          </a:p>
        </p:txBody>
      </p: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30F8FCA9-F1D3-47C5-9E2D-1607D2D50617}"/>
              </a:ext>
            </a:extLst>
          </p:cNvPr>
          <p:cNvCxnSpPr>
            <a:stCxn id="13" idx="0"/>
            <a:endCxn id="49" idx="0"/>
          </p:cNvCxnSpPr>
          <p:nvPr/>
        </p:nvCxnSpPr>
        <p:spPr>
          <a:xfrm flipH="1">
            <a:off x="3662808" y="2715766"/>
            <a:ext cx="909192" cy="36144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D58DC168-89F6-4C7E-BA73-8728036BBEAD}"/>
              </a:ext>
            </a:extLst>
          </p:cNvPr>
          <p:cNvCxnSpPr>
            <a:endCxn id="52" idx="0"/>
          </p:cNvCxnSpPr>
          <p:nvPr/>
        </p:nvCxnSpPr>
        <p:spPr>
          <a:xfrm flipH="1">
            <a:off x="5072170" y="3780862"/>
            <a:ext cx="3886" cy="1533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1964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5" grpId="0"/>
      <p:bldP spid="26" grpId="0"/>
      <p:bldP spid="39" grpId="0"/>
      <p:bldP spid="40" grpId="0"/>
      <p:bldP spid="44" grpId="0"/>
      <p:bldP spid="45" grpId="0" animBg="1"/>
      <p:bldP spid="48" grpId="0"/>
      <p:bldP spid="6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BFAEDE0-730F-4698-AE7E-07463483AB92}"/>
              </a:ext>
            </a:extLst>
          </p:cNvPr>
          <p:cNvSpPr txBox="1"/>
          <p:nvPr/>
        </p:nvSpPr>
        <p:spPr>
          <a:xfrm>
            <a:off x="449799" y="29673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 MemStore Flush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3A8AD68-ECEE-4091-8ECD-E51183E674A2}"/>
              </a:ext>
            </a:extLst>
          </p:cNvPr>
          <p:cNvSpPr/>
          <p:nvPr/>
        </p:nvSpPr>
        <p:spPr>
          <a:xfrm>
            <a:off x="2826063" y="1059582"/>
            <a:ext cx="3597410" cy="9426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9F3E221-5EBE-4E8D-97C6-A0BC80BB892A}"/>
              </a:ext>
            </a:extLst>
          </p:cNvPr>
          <p:cNvSpPr/>
          <p:nvPr/>
        </p:nvSpPr>
        <p:spPr>
          <a:xfrm>
            <a:off x="2970079" y="1357960"/>
            <a:ext cx="1512168" cy="5002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18F9EAA-8EE0-4169-859D-4F7F18F3A597}"/>
              </a:ext>
            </a:extLst>
          </p:cNvPr>
          <p:cNvSpPr txBox="1"/>
          <p:nvPr/>
        </p:nvSpPr>
        <p:spPr>
          <a:xfrm>
            <a:off x="2947607" y="1439461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>
                <a:solidFill>
                  <a:schemeClr val="bg1"/>
                </a:solidFill>
              </a:rPr>
              <a:t>store</a:t>
            </a:r>
            <a:endParaRPr lang="zh-CN" altLang="en-US" sz="1400" b="1">
              <a:solidFill>
                <a:schemeClr val="bg1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2256854-1567-4329-975A-DCDD41242974}"/>
              </a:ext>
            </a:extLst>
          </p:cNvPr>
          <p:cNvSpPr txBox="1"/>
          <p:nvPr/>
        </p:nvSpPr>
        <p:spPr>
          <a:xfrm>
            <a:off x="2883871" y="1059581"/>
            <a:ext cx="8209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/>
              <a:t>Region</a:t>
            </a:r>
            <a:endParaRPr lang="zh-CN" altLang="en-US" sz="1400" b="1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2248601-3B0B-4628-AA54-6FA7B0D08274}"/>
              </a:ext>
            </a:extLst>
          </p:cNvPr>
          <p:cNvSpPr/>
          <p:nvPr/>
        </p:nvSpPr>
        <p:spPr>
          <a:xfrm>
            <a:off x="4697739" y="1357960"/>
            <a:ext cx="1512168" cy="5002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F1C5177-5C35-4B2A-8929-9A4473B6675D}"/>
              </a:ext>
            </a:extLst>
          </p:cNvPr>
          <p:cNvSpPr txBox="1"/>
          <p:nvPr/>
        </p:nvSpPr>
        <p:spPr>
          <a:xfrm>
            <a:off x="4675267" y="1439461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>
                <a:solidFill>
                  <a:schemeClr val="bg1"/>
                </a:solidFill>
              </a:rPr>
              <a:t>store</a:t>
            </a:r>
            <a:endParaRPr lang="zh-CN" altLang="en-US" sz="1400" b="1">
              <a:solidFill>
                <a:schemeClr val="bg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40B0A37-671D-4F5F-B685-54CEB4165B43}"/>
              </a:ext>
            </a:extLst>
          </p:cNvPr>
          <p:cNvSpPr/>
          <p:nvPr/>
        </p:nvSpPr>
        <p:spPr>
          <a:xfrm>
            <a:off x="3573185" y="1432526"/>
            <a:ext cx="820902" cy="287556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>
                <a:solidFill>
                  <a:schemeClr val="tx1"/>
                </a:solidFill>
              </a:rPr>
              <a:t>MemStore</a:t>
            </a:r>
            <a:endParaRPr lang="zh-CN" altLang="en-US" sz="1000" b="1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20467E8-D973-4F7B-8E1A-2EE6D01122D5}"/>
              </a:ext>
            </a:extLst>
          </p:cNvPr>
          <p:cNvSpPr/>
          <p:nvPr/>
        </p:nvSpPr>
        <p:spPr>
          <a:xfrm>
            <a:off x="5302823" y="1428046"/>
            <a:ext cx="820902" cy="287556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>
                <a:solidFill>
                  <a:schemeClr val="tx1"/>
                </a:solidFill>
              </a:rPr>
              <a:t>MemStore</a:t>
            </a:r>
            <a:endParaRPr lang="zh-CN" altLang="en-US" sz="1000" b="1">
              <a:solidFill>
                <a:schemeClr val="tx1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24DD578-A141-459B-8534-54DA5546E9DD}"/>
              </a:ext>
            </a:extLst>
          </p:cNvPr>
          <p:cNvSpPr/>
          <p:nvPr/>
        </p:nvSpPr>
        <p:spPr>
          <a:xfrm>
            <a:off x="2826062" y="2355726"/>
            <a:ext cx="3597411" cy="21602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b="1">
                <a:solidFill>
                  <a:schemeClr val="tx1"/>
                </a:solidFill>
              </a:rPr>
              <a:t>HDFS</a:t>
            </a: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C5AF8E0-5F7D-429F-8FB3-3DB866ECCDAF}"/>
              </a:ext>
            </a:extLst>
          </p:cNvPr>
          <p:cNvSpPr/>
          <p:nvPr/>
        </p:nvSpPr>
        <p:spPr>
          <a:xfrm>
            <a:off x="2986559" y="2802121"/>
            <a:ext cx="1512168" cy="28343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/>
              <a:t>Store File</a:t>
            </a:r>
            <a:endParaRPr lang="zh-CN" altLang="en-US" sz="1200" b="1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7C282D13-618B-452C-803E-74E27471BA62}"/>
              </a:ext>
            </a:extLst>
          </p:cNvPr>
          <p:cNvSpPr/>
          <p:nvPr/>
        </p:nvSpPr>
        <p:spPr>
          <a:xfrm>
            <a:off x="4767290" y="2802121"/>
            <a:ext cx="1512168" cy="28343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/>
              <a:t>Store File</a:t>
            </a:r>
            <a:endParaRPr lang="zh-CN" altLang="en-US" sz="1200" b="1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7F48812-7490-46C0-A556-9AA6A9D0E988}"/>
              </a:ext>
            </a:extLst>
          </p:cNvPr>
          <p:cNvSpPr/>
          <p:nvPr/>
        </p:nvSpPr>
        <p:spPr>
          <a:xfrm>
            <a:off x="2986559" y="3234169"/>
            <a:ext cx="1512168" cy="28343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/>
              <a:t>Store File</a:t>
            </a:r>
            <a:endParaRPr lang="zh-CN" altLang="en-US" sz="1200" b="1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33B3AFA-59F2-4D57-A9E2-96C62A35D341}"/>
              </a:ext>
            </a:extLst>
          </p:cNvPr>
          <p:cNvSpPr/>
          <p:nvPr/>
        </p:nvSpPr>
        <p:spPr>
          <a:xfrm>
            <a:off x="4767290" y="3234169"/>
            <a:ext cx="1512168" cy="28343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/>
              <a:t>Store File</a:t>
            </a:r>
            <a:endParaRPr lang="zh-CN" altLang="en-US" sz="1200" b="1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6E297E3F-4C39-44DC-BADD-F1CCF292FFE5}"/>
              </a:ext>
            </a:extLst>
          </p:cNvPr>
          <p:cNvSpPr/>
          <p:nvPr/>
        </p:nvSpPr>
        <p:spPr>
          <a:xfrm>
            <a:off x="2972899" y="3643820"/>
            <a:ext cx="1512168" cy="28343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/>
              <a:t>Store File</a:t>
            </a:r>
            <a:endParaRPr lang="zh-CN" altLang="en-US" sz="1200" b="1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AEB53F30-DEAC-4106-B99A-F46F284FE4E9}"/>
              </a:ext>
            </a:extLst>
          </p:cNvPr>
          <p:cNvSpPr/>
          <p:nvPr/>
        </p:nvSpPr>
        <p:spPr>
          <a:xfrm>
            <a:off x="4753630" y="3643820"/>
            <a:ext cx="1512168" cy="28343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/>
              <a:t>Store File</a:t>
            </a:r>
            <a:endParaRPr lang="zh-CN" altLang="en-US" sz="1200" b="1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A98201D-9AA4-429F-B337-31D9A71EE947}"/>
              </a:ext>
            </a:extLst>
          </p:cNvPr>
          <p:cNvSpPr/>
          <p:nvPr/>
        </p:nvSpPr>
        <p:spPr>
          <a:xfrm>
            <a:off x="2972899" y="4075868"/>
            <a:ext cx="1512168" cy="28343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/>
              <a:t>Store File</a:t>
            </a:r>
            <a:endParaRPr lang="zh-CN" altLang="en-US" sz="1200" b="1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746B3AD5-8833-4D4F-BBA7-8FEBA65C4255}"/>
              </a:ext>
            </a:extLst>
          </p:cNvPr>
          <p:cNvSpPr/>
          <p:nvPr/>
        </p:nvSpPr>
        <p:spPr>
          <a:xfrm>
            <a:off x="4753630" y="4075868"/>
            <a:ext cx="1512168" cy="28343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/>
              <a:t>Store File</a:t>
            </a:r>
            <a:endParaRPr lang="zh-CN" altLang="en-US" sz="1200" b="1"/>
          </a:p>
        </p:txBody>
      </p:sp>
      <p:sp>
        <p:nvSpPr>
          <p:cNvPr id="23" name="箭头: 下 22">
            <a:extLst>
              <a:ext uri="{FF2B5EF4-FFF2-40B4-BE49-F238E27FC236}">
                <a16:creationId xmlns:a16="http://schemas.microsoft.com/office/drawing/2014/main" id="{6E3052D4-ED6B-41FC-BD92-C4DD4E44C76D}"/>
              </a:ext>
            </a:extLst>
          </p:cNvPr>
          <p:cNvSpPr/>
          <p:nvPr/>
        </p:nvSpPr>
        <p:spPr>
          <a:xfrm>
            <a:off x="3803616" y="1794648"/>
            <a:ext cx="360040" cy="850814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箭头: 下 23">
            <a:extLst>
              <a:ext uri="{FF2B5EF4-FFF2-40B4-BE49-F238E27FC236}">
                <a16:creationId xmlns:a16="http://schemas.microsoft.com/office/drawing/2014/main" id="{3D833AD1-CD51-41C2-9334-7CC7B5E04826}"/>
              </a:ext>
            </a:extLst>
          </p:cNvPr>
          <p:cNvSpPr/>
          <p:nvPr/>
        </p:nvSpPr>
        <p:spPr>
          <a:xfrm>
            <a:off x="5533254" y="1794648"/>
            <a:ext cx="360040" cy="850814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88E9689-202A-4C13-B8F3-B18D1FD788F4}"/>
              </a:ext>
            </a:extLst>
          </p:cNvPr>
          <p:cNvSpPr/>
          <p:nvPr/>
        </p:nvSpPr>
        <p:spPr>
          <a:xfrm>
            <a:off x="2902091" y="2720028"/>
            <a:ext cx="1681104" cy="1724760"/>
          </a:xfrm>
          <a:prstGeom prst="rect">
            <a:avLst/>
          </a:prstGeom>
          <a:noFill/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连接符: 肘形 14">
            <a:extLst>
              <a:ext uri="{FF2B5EF4-FFF2-40B4-BE49-F238E27FC236}">
                <a16:creationId xmlns:a16="http://schemas.microsoft.com/office/drawing/2014/main" id="{6DD25076-094F-4C87-9E4D-9E99EF61AD1B}"/>
              </a:ext>
            </a:extLst>
          </p:cNvPr>
          <p:cNvCxnSpPr>
            <a:cxnSpLocks/>
            <a:stCxn id="7" idx="1"/>
            <a:endCxn id="2" idx="1"/>
          </p:cNvCxnSpPr>
          <p:nvPr/>
        </p:nvCxnSpPr>
        <p:spPr>
          <a:xfrm rot="10800000" flipV="1">
            <a:off x="2902091" y="1593350"/>
            <a:ext cx="45516" cy="1989058"/>
          </a:xfrm>
          <a:prstGeom prst="bentConnector3">
            <a:avLst>
              <a:gd name="adj1" fmla="val 1220384"/>
            </a:avLst>
          </a:prstGeom>
          <a:noFill/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</p:cxnSp>
      <p:cxnSp>
        <p:nvCxnSpPr>
          <p:cNvPr id="32" name="连接符: 肘形 31">
            <a:extLst>
              <a:ext uri="{FF2B5EF4-FFF2-40B4-BE49-F238E27FC236}">
                <a16:creationId xmlns:a16="http://schemas.microsoft.com/office/drawing/2014/main" id="{7B01C2B7-391D-4A4A-9A64-233E656F087F}"/>
              </a:ext>
            </a:extLst>
          </p:cNvPr>
          <p:cNvCxnSpPr>
            <a:cxnSpLocks/>
            <a:stCxn id="9" idx="3"/>
            <a:endCxn id="35" idx="3"/>
          </p:cNvCxnSpPr>
          <p:nvPr/>
        </p:nvCxnSpPr>
        <p:spPr>
          <a:xfrm>
            <a:off x="6209907" y="1608103"/>
            <a:ext cx="154019" cy="1974305"/>
          </a:xfrm>
          <a:prstGeom prst="bentConnector3">
            <a:avLst>
              <a:gd name="adj1" fmla="val 398477"/>
            </a:avLst>
          </a:prstGeom>
          <a:noFill/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</p:cxnSp>
      <p:sp>
        <p:nvSpPr>
          <p:cNvPr id="35" name="矩形 34">
            <a:extLst>
              <a:ext uri="{FF2B5EF4-FFF2-40B4-BE49-F238E27FC236}">
                <a16:creationId xmlns:a16="http://schemas.microsoft.com/office/drawing/2014/main" id="{A8A4829D-BE95-408E-97C0-D9ECA894D99F}"/>
              </a:ext>
            </a:extLst>
          </p:cNvPr>
          <p:cNvSpPr/>
          <p:nvPr/>
        </p:nvSpPr>
        <p:spPr>
          <a:xfrm>
            <a:off x="4682822" y="2720028"/>
            <a:ext cx="1681104" cy="1724760"/>
          </a:xfrm>
          <a:prstGeom prst="rect">
            <a:avLst/>
          </a:prstGeom>
          <a:noFill/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1838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25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4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25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3" grpId="1" animBg="1"/>
      <p:bldP spid="24" grpId="0" animBg="1"/>
      <p:bldP spid="24" grpId="1" animBg="1"/>
      <p:bldP spid="2" grpId="0" animBg="1"/>
      <p:bldP spid="3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矩形 84">
            <a:extLst>
              <a:ext uri="{FF2B5EF4-FFF2-40B4-BE49-F238E27FC236}">
                <a16:creationId xmlns:a16="http://schemas.microsoft.com/office/drawing/2014/main" id="{C6FF670E-DA6D-406A-A56F-9B44B631D9A0}"/>
              </a:ext>
            </a:extLst>
          </p:cNvPr>
          <p:cNvSpPr/>
          <p:nvPr/>
        </p:nvSpPr>
        <p:spPr>
          <a:xfrm>
            <a:off x="269024" y="4145594"/>
            <a:ext cx="8568952" cy="83099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b="1">
                <a:solidFill>
                  <a:schemeClr val="tx1"/>
                </a:solidFill>
              </a:rPr>
              <a:t>HDFS</a:t>
            </a: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27893452-3747-480D-B979-2A53A4495933}"/>
              </a:ext>
            </a:extLst>
          </p:cNvPr>
          <p:cNvSpPr/>
          <p:nvPr/>
        </p:nvSpPr>
        <p:spPr>
          <a:xfrm>
            <a:off x="709838" y="4500541"/>
            <a:ext cx="7687323" cy="28343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/>
              <a:t>HFile</a:t>
            </a:r>
            <a:endParaRPr lang="zh-CN" altLang="en-US" sz="1200" b="1"/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AAF09B64-26E3-4116-8AF4-A01E83FD2F25}"/>
              </a:ext>
            </a:extLst>
          </p:cNvPr>
          <p:cNvSpPr/>
          <p:nvPr/>
        </p:nvSpPr>
        <p:spPr>
          <a:xfrm>
            <a:off x="269024" y="3020968"/>
            <a:ext cx="8568952" cy="83099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b="1">
                <a:solidFill>
                  <a:schemeClr val="tx1"/>
                </a:solidFill>
              </a:rPr>
              <a:t>HDFS</a:t>
            </a: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EED14558-C10F-4E1B-9A33-CE34A4D6E30D}"/>
              </a:ext>
            </a:extLst>
          </p:cNvPr>
          <p:cNvSpPr/>
          <p:nvPr/>
        </p:nvSpPr>
        <p:spPr>
          <a:xfrm>
            <a:off x="413040" y="3393056"/>
            <a:ext cx="2912564" cy="28343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/>
              <a:t>HFile</a:t>
            </a:r>
            <a:endParaRPr lang="zh-CN" altLang="en-US" sz="1200" b="1"/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96FCAA92-DDBB-4EB3-8694-BC8E1CEE886F}"/>
              </a:ext>
            </a:extLst>
          </p:cNvPr>
          <p:cNvSpPr/>
          <p:nvPr/>
        </p:nvSpPr>
        <p:spPr>
          <a:xfrm>
            <a:off x="3621274" y="3393054"/>
            <a:ext cx="2565088" cy="28343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/>
              <a:t>HFile</a:t>
            </a:r>
            <a:endParaRPr lang="zh-CN" altLang="en-US" sz="1200" b="1"/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B11C6620-EA70-44CF-8725-57C9F17CD2AC}"/>
              </a:ext>
            </a:extLst>
          </p:cNvPr>
          <p:cNvSpPr/>
          <p:nvPr/>
        </p:nvSpPr>
        <p:spPr>
          <a:xfrm>
            <a:off x="6482030" y="3393053"/>
            <a:ext cx="918129" cy="28343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/>
              <a:t>HFile</a:t>
            </a:r>
            <a:endParaRPr lang="zh-CN" altLang="en-US" sz="1200" b="1"/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5E22A0AD-8AF7-4E57-9D3D-37F9E6ECCCD9}"/>
              </a:ext>
            </a:extLst>
          </p:cNvPr>
          <p:cNvSpPr/>
          <p:nvPr/>
        </p:nvSpPr>
        <p:spPr>
          <a:xfrm>
            <a:off x="7695828" y="3393053"/>
            <a:ext cx="918129" cy="28343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/>
              <a:t>HFile</a:t>
            </a:r>
            <a:endParaRPr lang="zh-CN" altLang="en-US" sz="1200" b="1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40216B1-3790-4719-9FB7-17BCDE302464}"/>
              </a:ext>
            </a:extLst>
          </p:cNvPr>
          <p:cNvSpPr/>
          <p:nvPr/>
        </p:nvSpPr>
        <p:spPr>
          <a:xfrm>
            <a:off x="179512" y="639427"/>
            <a:ext cx="1798705" cy="9426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5172FCC-426F-4D70-92EC-D58F92D2A4E6}"/>
              </a:ext>
            </a:extLst>
          </p:cNvPr>
          <p:cNvSpPr/>
          <p:nvPr/>
        </p:nvSpPr>
        <p:spPr>
          <a:xfrm>
            <a:off x="323528" y="937805"/>
            <a:ext cx="1512168" cy="5002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BFADB34-6A6A-4020-8824-45F14EFF8863}"/>
              </a:ext>
            </a:extLst>
          </p:cNvPr>
          <p:cNvSpPr txBox="1"/>
          <p:nvPr/>
        </p:nvSpPr>
        <p:spPr>
          <a:xfrm>
            <a:off x="301056" y="1019306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>
                <a:solidFill>
                  <a:schemeClr val="bg1"/>
                </a:solidFill>
              </a:rPr>
              <a:t>store</a:t>
            </a:r>
            <a:endParaRPr lang="zh-CN" altLang="en-US" sz="1400" b="1">
              <a:solidFill>
                <a:schemeClr val="bg1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943E99C-6865-46F5-B4B6-B9D163D95F59}"/>
              </a:ext>
            </a:extLst>
          </p:cNvPr>
          <p:cNvSpPr txBox="1"/>
          <p:nvPr/>
        </p:nvSpPr>
        <p:spPr>
          <a:xfrm>
            <a:off x="237320" y="639426"/>
            <a:ext cx="8209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/>
              <a:t>Region</a:t>
            </a:r>
            <a:endParaRPr lang="zh-CN" altLang="en-US" sz="1400" b="1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8CD0CE8-26EB-4158-B207-B8852E13C517}"/>
              </a:ext>
            </a:extLst>
          </p:cNvPr>
          <p:cNvSpPr/>
          <p:nvPr/>
        </p:nvSpPr>
        <p:spPr>
          <a:xfrm>
            <a:off x="926634" y="1012371"/>
            <a:ext cx="820902" cy="287556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>
                <a:solidFill>
                  <a:schemeClr val="tx1"/>
                </a:solidFill>
              </a:rPr>
              <a:t>MemStore</a:t>
            </a:r>
            <a:endParaRPr lang="zh-CN" altLang="en-US" sz="1000" b="1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AD01C52-8BD9-48C9-85E7-E8747CB57B39}"/>
              </a:ext>
            </a:extLst>
          </p:cNvPr>
          <p:cNvSpPr/>
          <p:nvPr/>
        </p:nvSpPr>
        <p:spPr>
          <a:xfrm>
            <a:off x="269024" y="1913296"/>
            <a:ext cx="8568952" cy="83099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b="1">
                <a:solidFill>
                  <a:schemeClr val="tx1"/>
                </a:solidFill>
              </a:rPr>
              <a:t>HDFS</a:t>
            </a: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21" name="箭头: 下 20">
            <a:extLst>
              <a:ext uri="{FF2B5EF4-FFF2-40B4-BE49-F238E27FC236}">
                <a16:creationId xmlns:a16="http://schemas.microsoft.com/office/drawing/2014/main" id="{9D1CD541-489E-4A18-9B83-DCD98F605BF1}"/>
              </a:ext>
            </a:extLst>
          </p:cNvPr>
          <p:cNvSpPr/>
          <p:nvPr/>
        </p:nvSpPr>
        <p:spPr>
          <a:xfrm>
            <a:off x="1157065" y="1365095"/>
            <a:ext cx="360040" cy="643614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DD2F938F-43C2-4D2B-A012-D4657C16F5C6}"/>
              </a:ext>
            </a:extLst>
          </p:cNvPr>
          <p:cNvSpPr txBox="1"/>
          <p:nvPr/>
        </p:nvSpPr>
        <p:spPr>
          <a:xfrm>
            <a:off x="2544967" y="626670"/>
            <a:ext cx="64635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>
                <a:solidFill>
                  <a:srgbClr val="FF0000"/>
                </a:solidFill>
              </a:rPr>
              <a:t>Minor compaction</a:t>
            </a:r>
          </a:p>
          <a:p>
            <a:r>
              <a:rPr lang="zh-CN" altLang="en-US" sz="1200" b="1"/>
              <a:t>只选取一些小的、相邻的</a:t>
            </a:r>
            <a:r>
              <a:rPr lang="en-US" altLang="zh-CN" sz="1200" b="1" err="1"/>
              <a:t>HFile</a:t>
            </a:r>
            <a:r>
              <a:rPr lang="zh-CN" altLang="en-US" sz="1200" b="1"/>
              <a:t>将他们合并成一个更大的</a:t>
            </a:r>
            <a:r>
              <a:rPr lang="en-US" altLang="zh-CN" sz="1200" b="1" err="1"/>
              <a:t>HFile</a:t>
            </a:r>
            <a:r>
              <a:rPr lang="zh-CN" altLang="en-US" sz="1200" b="1"/>
              <a:t>，并执行部分的物理删除操作。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84F3CD9B-83C5-4F84-A574-B0688129794B}"/>
              </a:ext>
            </a:extLst>
          </p:cNvPr>
          <p:cNvSpPr txBox="1"/>
          <p:nvPr/>
        </p:nvSpPr>
        <p:spPr>
          <a:xfrm>
            <a:off x="611560" y="0"/>
            <a:ext cx="2714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StoreFile Compaction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FCBF1DD4-6EB4-4517-A5FD-823BB8004E62}"/>
              </a:ext>
            </a:extLst>
          </p:cNvPr>
          <p:cNvSpPr/>
          <p:nvPr/>
        </p:nvSpPr>
        <p:spPr>
          <a:xfrm>
            <a:off x="1626838" y="2285383"/>
            <a:ext cx="918129" cy="28343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/>
              <a:t>HFile</a:t>
            </a:r>
            <a:endParaRPr lang="zh-CN" altLang="en-US" sz="1200" b="1"/>
          </a:p>
        </p:txBody>
      </p:sp>
      <p:sp>
        <p:nvSpPr>
          <p:cNvPr id="49" name="箭头: 下 48">
            <a:extLst>
              <a:ext uri="{FF2B5EF4-FFF2-40B4-BE49-F238E27FC236}">
                <a16:creationId xmlns:a16="http://schemas.microsoft.com/office/drawing/2014/main" id="{F082E298-9645-4631-A71C-A82F15646895}"/>
              </a:ext>
            </a:extLst>
          </p:cNvPr>
          <p:cNvSpPr/>
          <p:nvPr/>
        </p:nvSpPr>
        <p:spPr>
          <a:xfrm>
            <a:off x="4333478" y="2652167"/>
            <a:ext cx="360040" cy="657726"/>
          </a:xfrm>
          <a:prstGeom prst="downArrow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B8BB5DB7-6E36-42B7-9C9E-809E210147D5}"/>
              </a:ext>
            </a:extLst>
          </p:cNvPr>
          <p:cNvSpPr/>
          <p:nvPr/>
        </p:nvSpPr>
        <p:spPr>
          <a:xfrm>
            <a:off x="4586494" y="2728362"/>
            <a:ext cx="17251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>
                <a:solidFill>
                  <a:schemeClr val="accent1">
                    <a:lumMod val="50000"/>
                  </a:schemeClr>
                </a:solidFill>
              </a:rPr>
              <a:t>Minor compaction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2E384E6-E04E-49CB-8DCC-B8754F85A4F5}"/>
              </a:ext>
            </a:extLst>
          </p:cNvPr>
          <p:cNvSpPr/>
          <p:nvPr/>
        </p:nvSpPr>
        <p:spPr>
          <a:xfrm>
            <a:off x="4587435" y="3852988"/>
            <a:ext cx="17155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>
                <a:solidFill>
                  <a:schemeClr val="accent1">
                    <a:lumMod val="50000"/>
                  </a:schemeClr>
                </a:solidFill>
              </a:rPr>
              <a:t>Major compaction</a:t>
            </a: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E53B3DF5-C851-4E75-8D6C-DFAF910DA071}"/>
              </a:ext>
            </a:extLst>
          </p:cNvPr>
          <p:cNvSpPr/>
          <p:nvPr/>
        </p:nvSpPr>
        <p:spPr>
          <a:xfrm>
            <a:off x="413040" y="2285384"/>
            <a:ext cx="918129" cy="28343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/>
              <a:t>HFile</a:t>
            </a:r>
            <a:endParaRPr lang="zh-CN" altLang="en-US" sz="1200" b="1"/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8FED11D6-7405-46D8-A0E4-53920A103844}"/>
              </a:ext>
            </a:extLst>
          </p:cNvPr>
          <p:cNvSpPr/>
          <p:nvPr/>
        </p:nvSpPr>
        <p:spPr>
          <a:xfrm>
            <a:off x="4054434" y="2285382"/>
            <a:ext cx="918129" cy="28343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/>
              <a:t>HFile</a:t>
            </a:r>
            <a:endParaRPr lang="zh-CN" altLang="en-US" sz="1200" b="1"/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C94B227A-C497-40F2-89D8-6315D13A0D2E}"/>
              </a:ext>
            </a:extLst>
          </p:cNvPr>
          <p:cNvSpPr/>
          <p:nvPr/>
        </p:nvSpPr>
        <p:spPr>
          <a:xfrm>
            <a:off x="2840636" y="2285383"/>
            <a:ext cx="918129" cy="28343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/>
              <a:t>HFile</a:t>
            </a:r>
            <a:endParaRPr lang="zh-CN" altLang="en-US" sz="1200" b="1"/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0C1113D7-92F0-434E-98F9-AC71DFB1288D}"/>
              </a:ext>
            </a:extLst>
          </p:cNvPr>
          <p:cNvSpPr/>
          <p:nvPr/>
        </p:nvSpPr>
        <p:spPr>
          <a:xfrm>
            <a:off x="6482030" y="2285381"/>
            <a:ext cx="918129" cy="28343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/>
              <a:t>HFile</a:t>
            </a:r>
            <a:endParaRPr lang="zh-CN" altLang="en-US" sz="1200" b="1"/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1F13BE27-DA66-472F-BD1C-B9843CFC442E}"/>
              </a:ext>
            </a:extLst>
          </p:cNvPr>
          <p:cNvSpPr/>
          <p:nvPr/>
        </p:nvSpPr>
        <p:spPr>
          <a:xfrm>
            <a:off x="5268232" y="2285382"/>
            <a:ext cx="918129" cy="28343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/>
              <a:t>HFile</a:t>
            </a:r>
            <a:endParaRPr lang="zh-CN" altLang="en-US" sz="1200" b="1"/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1D354819-A54E-4C7E-840D-75B98136223E}"/>
              </a:ext>
            </a:extLst>
          </p:cNvPr>
          <p:cNvSpPr/>
          <p:nvPr/>
        </p:nvSpPr>
        <p:spPr>
          <a:xfrm>
            <a:off x="7695828" y="2285381"/>
            <a:ext cx="918129" cy="28343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/>
              <a:t>HFile</a:t>
            </a:r>
            <a:endParaRPr lang="zh-CN" altLang="en-US" sz="1200" b="1"/>
          </a:p>
        </p:txBody>
      </p:sp>
      <p:sp>
        <p:nvSpPr>
          <p:cNvPr id="84" name="箭头: 下 83">
            <a:extLst>
              <a:ext uri="{FF2B5EF4-FFF2-40B4-BE49-F238E27FC236}">
                <a16:creationId xmlns:a16="http://schemas.microsoft.com/office/drawing/2014/main" id="{D865DF6B-1A2D-41AD-AFFE-2696371880A2}"/>
              </a:ext>
            </a:extLst>
          </p:cNvPr>
          <p:cNvSpPr/>
          <p:nvPr/>
        </p:nvSpPr>
        <p:spPr>
          <a:xfrm>
            <a:off x="4333478" y="3759654"/>
            <a:ext cx="360040" cy="657726"/>
          </a:xfrm>
          <a:prstGeom prst="downArrow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AE84A572-E2C3-4056-9AF9-402CC2B579D5}"/>
              </a:ext>
            </a:extLst>
          </p:cNvPr>
          <p:cNvSpPr/>
          <p:nvPr/>
        </p:nvSpPr>
        <p:spPr>
          <a:xfrm>
            <a:off x="1485478" y="1573815"/>
            <a:ext cx="6607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>
                <a:solidFill>
                  <a:srgbClr val="FF0000"/>
                </a:solidFill>
              </a:rPr>
              <a:t>Flush</a:t>
            </a: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A2906255-A612-4314-905F-7F063AADE674}"/>
              </a:ext>
            </a:extLst>
          </p:cNvPr>
          <p:cNvSpPr txBox="1"/>
          <p:nvPr/>
        </p:nvSpPr>
        <p:spPr>
          <a:xfrm>
            <a:off x="2544967" y="1132075"/>
            <a:ext cx="49499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>
                <a:solidFill>
                  <a:srgbClr val="FF0000"/>
                </a:solidFill>
              </a:rPr>
              <a:t>Major compaction</a:t>
            </a:r>
          </a:p>
          <a:p>
            <a:r>
              <a:rPr lang="zh-CN" altLang="en-US" sz="1200" b="1"/>
              <a:t>将一个</a:t>
            </a:r>
            <a:r>
              <a:rPr lang="en-US" altLang="zh-CN" sz="1200" b="1"/>
              <a:t>Store</a:t>
            </a:r>
            <a:r>
              <a:rPr lang="zh-CN" altLang="en-US" sz="1200" b="1"/>
              <a:t>下的所有</a:t>
            </a:r>
            <a:r>
              <a:rPr lang="en-US" altLang="zh-CN" sz="1200" b="1"/>
              <a:t>Hfile</a:t>
            </a:r>
            <a:r>
              <a:rPr lang="zh-CN" altLang="en-US" sz="1200" b="1"/>
              <a:t>合并成一个大文件，并执行物理删除操作。</a:t>
            </a:r>
            <a:endParaRPr lang="en-US" altLang="zh-CN" sz="1200" b="1"/>
          </a:p>
        </p:txBody>
      </p:sp>
    </p:spTree>
    <p:extLst>
      <p:ext uri="{BB962C8B-B14F-4D97-AF65-F5344CB8AC3E}">
        <p14:creationId xmlns:p14="http://schemas.microsoft.com/office/powerpoint/2010/main" val="2917724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1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650"/>
                            </p:stCondLst>
                            <p:childTnLst>
                              <p:par>
                                <p:cTn id="2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15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800"/>
                            </p:stCondLst>
                            <p:childTnLst>
                              <p:par>
                                <p:cTn id="3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15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950"/>
                            </p:stCondLst>
                            <p:childTnLst>
                              <p:par>
                                <p:cTn id="3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15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100"/>
                            </p:stCondLst>
                            <p:childTnLst>
                              <p:par>
                                <p:cTn id="3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15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250"/>
                            </p:stCondLst>
                            <p:childTnLst>
                              <p:par>
                                <p:cTn id="4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15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 animBg="1"/>
      <p:bldP spid="92" grpId="0" animBg="1"/>
      <p:bldP spid="76" grpId="0" animBg="1"/>
      <p:bldP spid="78" grpId="0" animBg="1"/>
      <p:bldP spid="79" grpId="0" animBg="1"/>
      <p:bldP spid="81" grpId="0" animBg="1"/>
      <p:bldP spid="83" grpId="0" animBg="1"/>
      <p:bldP spid="12" grpId="0" animBg="1"/>
      <p:bldP spid="21" grpId="0" animBg="1"/>
      <p:bldP spid="42" grpId="0"/>
      <p:bldP spid="39" grpId="0" animBg="1"/>
      <p:bldP spid="49" grpId="0" animBg="1"/>
      <p:bldP spid="27" grpId="0"/>
      <p:bldP spid="28" grpId="0"/>
      <p:bldP spid="69" grpId="0" animBg="1"/>
      <p:bldP spid="70" grpId="0" animBg="1"/>
      <p:bldP spid="71" grpId="0" animBg="1"/>
      <p:bldP spid="72" grpId="0" animBg="1"/>
      <p:bldP spid="73" grpId="0" animBg="1"/>
      <p:bldP spid="75" grpId="0" animBg="1"/>
      <p:bldP spid="84" grpId="0" animBg="1"/>
      <p:bldP spid="94" grpId="0"/>
      <p:bldP spid="9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F4BF02C-7ADC-45E9-A7AC-D09D42B329F9}"/>
              </a:ext>
            </a:extLst>
          </p:cNvPr>
          <p:cNvSpPr txBox="1"/>
          <p:nvPr/>
        </p:nvSpPr>
        <p:spPr>
          <a:xfrm>
            <a:off x="611560" y="0"/>
            <a:ext cx="1700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Region Split</a:t>
            </a:r>
            <a:endParaRPr lang="zh-CN" altLang="en-US" b="1">
              <a:solidFill>
                <a:srgbClr val="FF0000"/>
              </a:solidFill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244B4CD9-D9A2-40E1-823B-1034D8ECCC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7987795"/>
              </p:ext>
            </p:extLst>
          </p:nvPr>
        </p:nvGraphicFramePr>
        <p:xfrm>
          <a:off x="1627993" y="807351"/>
          <a:ext cx="151384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8330">
                  <a:extLst>
                    <a:ext uri="{9D8B030D-6E8A-4147-A177-3AD203B41FA5}">
                      <a16:colId xmlns:a16="http://schemas.microsoft.com/office/drawing/2014/main" val="1141594317"/>
                    </a:ext>
                  </a:extLst>
                </a:gridCol>
                <a:gridCol w="500380">
                  <a:extLst>
                    <a:ext uri="{9D8B030D-6E8A-4147-A177-3AD203B41FA5}">
                      <a16:colId xmlns:a16="http://schemas.microsoft.com/office/drawing/2014/main" val="4198655506"/>
                    </a:ext>
                  </a:extLst>
                </a:gridCol>
                <a:gridCol w="405130">
                  <a:extLst>
                    <a:ext uri="{9D8B030D-6E8A-4147-A177-3AD203B41FA5}">
                      <a16:colId xmlns:a16="http://schemas.microsoft.com/office/drawing/2014/main" val="2448289590"/>
                    </a:ext>
                  </a:extLst>
                </a:gridCol>
              </a:tblGrid>
              <a:tr h="134842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900"/>
                        <a:t>rowkey</a:t>
                      </a:r>
                      <a:endParaRPr lang="zh-CN" altLang="en-US" sz="90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900"/>
                        <a:t>info</a:t>
                      </a:r>
                      <a:endParaRPr lang="zh-CN" altLang="en-US" sz="9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0289941"/>
                  </a:ext>
                </a:extLst>
              </a:tr>
              <a:tr h="134842">
                <a:tc vMerge="1"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9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endParaRPr lang="zh-CN" altLang="en-US" sz="900" b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9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age</a:t>
                      </a:r>
                      <a:endParaRPr lang="zh-CN" altLang="en-US" sz="900" b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615197"/>
                  </a:ext>
                </a:extLst>
              </a:tr>
              <a:tr h="13484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/>
                        <a:t>1</a:t>
                      </a:r>
                      <a:endParaRPr lang="zh-CN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/>
                        <a:t>aa</a:t>
                      </a:r>
                      <a:endParaRPr lang="zh-CN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/>
                        <a:t>12</a:t>
                      </a:r>
                      <a:endParaRPr lang="zh-CN" altLang="en-US" sz="9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246562"/>
                  </a:ext>
                </a:extLst>
              </a:tr>
              <a:tr h="13484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/>
                        <a:t>2</a:t>
                      </a:r>
                      <a:endParaRPr lang="zh-CN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/>
                        <a:t>bb</a:t>
                      </a:r>
                      <a:endParaRPr lang="zh-CN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/>
                        <a:t>23</a:t>
                      </a:r>
                      <a:endParaRPr lang="zh-CN" altLang="en-US" sz="9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5717619"/>
                  </a:ext>
                </a:extLst>
              </a:tr>
              <a:tr h="13484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/>
                        <a:t>3</a:t>
                      </a:r>
                      <a:endParaRPr lang="zh-CN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/>
                        <a:t>cc</a:t>
                      </a:r>
                      <a:endParaRPr lang="zh-CN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/>
                        <a:t>34</a:t>
                      </a:r>
                      <a:endParaRPr lang="zh-CN" altLang="en-US" sz="9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5457616"/>
                  </a:ext>
                </a:extLst>
              </a:tr>
              <a:tr h="13484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/>
                        <a:t>4</a:t>
                      </a:r>
                      <a:endParaRPr lang="zh-CN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/>
                        <a:t>dd</a:t>
                      </a:r>
                      <a:endParaRPr lang="zh-CN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/>
                        <a:t>54</a:t>
                      </a:r>
                      <a:endParaRPr lang="zh-CN" altLang="en-US" sz="9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4259034"/>
                  </a:ext>
                </a:extLst>
              </a:tr>
              <a:tr h="13484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/>
                        <a:t>5</a:t>
                      </a:r>
                      <a:endParaRPr lang="zh-CN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/>
                        <a:t>ee</a:t>
                      </a:r>
                      <a:endParaRPr lang="zh-CN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/>
                        <a:t>20</a:t>
                      </a:r>
                      <a:endParaRPr lang="zh-CN" altLang="en-US" sz="9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7781112"/>
                  </a:ext>
                </a:extLst>
              </a:tr>
              <a:tr h="13484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/>
                        <a:t>6</a:t>
                      </a:r>
                      <a:endParaRPr lang="zh-CN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/>
                        <a:t>ff</a:t>
                      </a:r>
                      <a:endParaRPr lang="zh-CN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/>
                        <a:t>12</a:t>
                      </a:r>
                      <a:endParaRPr lang="zh-CN" altLang="en-US" sz="9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9243802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CD708765-EDD1-4FCA-B3F8-33D5A157AE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7754349"/>
              </p:ext>
            </p:extLst>
          </p:nvPr>
        </p:nvGraphicFramePr>
        <p:xfrm>
          <a:off x="798118" y="3363838"/>
          <a:ext cx="1513840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8330">
                  <a:extLst>
                    <a:ext uri="{9D8B030D-6E8A-4147-A177-3AD203B41FA5}">
                      <a16:colId xmlns:a16="http://schemas.microsoft.com/office/drawing/2014/main" val="1141594317"/>
                    </a:ext>
                  </a:extLst>
                </a:gridCol>
                <a:gridCol w="500380">
                  <a:extLst>
                    <a:ext uri="{9D8B030D-6E8A-4147-A177-3AD203B41FA5}">
                      <a16:colId xmlns:a16="http://schemas.microsoft.com/office/drawing/2014/main" val="4198655506"/>
                    </a:ext>
                  </a:extLst>
                </a:gridCol>
                <a:gridCol w="405130">
                  <a:extLst>
                    <a:ext uri="{9D8B030D-6E8A-4147-A177-3AD203B41FA5}">
                      <a16:colId xmlns:a16="http://schemas.microsoft.com/office/drawing/2014/main" val="2448289590"/>
                    </a:ext>
                  </a:extLst>
                </a:gridCol>
              </a:tblGrid>
              <a:tr h="134842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900"/>
                        <a:t>rowkey</a:t>
                      </a:r>
                      <a:endParaRPr lang="zh-CN" altLang="en-US" sz="90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900"/>
                        <a:t>info</a:t>
                      </a:r>
                      <a:endParaRPr lang="zh-CN" altLang="en-US" sz="9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0289941"/>
                  </a:ext>
                </a:extLst>
              </a:tr>
              <a:tr h="134842">
                <a:tc vMerge="1"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9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endParaRPr lang="zh-CN" altLang="en-US" sz="900" b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9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age</a:t>
                      </a:r>
                      <a:endParaRPr lang="zh-CN" altLang="en-US" sz="900" b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615197"/>
                  </a:ext>
                </a:extLst>
              </a:tr>
              <a:tr h="13484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/>
                        <a:t>1</a:t>
                      </a:r>
                      <a:endParaRPr lang="zh-CN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/>
                        <a:t>aa</a:t>
                      </a:r>
                      <a:endParaRPr lang="zh-CN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/>
                        <a:t>12</a:t>
                      </a:r>
                      <a:endParaRPr lang="zh-CN" altLang="en-US" sz="9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246562"/>
                  </a:ext>
                </a:extLst>
              </a:tr>
              <a:tr h="13484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/>
                        <a:t>2</a:t>
                      </a:r>
                      <a:endParaRPr lang="zh-CN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/>
                        <a:t>bb</a:t>
                      </a:r>
                      <a:endParaRPr lang="zh-CN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/>
                        <a:t>23</a:t>
                      </a:r>
                      <a:endParaRPr lang="zh-CN" altLang="en-US" sz="9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5717619"/>
                  </a:ext>
                </a:extLst>
              </a:tr>
              <a:tr h="13484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/>
                        <a:t>3</a:t>
                      </a:r>
                      <a:endParaRPr lang="zh-CN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/>
                        <a:t>cc</a:t>
                      </a:r>
                      <a:endParaRPr lang="zh-CN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/>
                        <a:t>34</a:t>
                      </a:r>
                      <a:endParaRPr lang="zh-CN" altLang="en-US" sz="9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5457616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00937D84-7380-43EF-A513-38CA0C801B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1346641"/>
              </p:ext>
            </p:extLst>
          </p:nvPr>
        </p:nvGraphicFramePr>
        <p:xfrm>
          <a:off x="2426975" y="3363838"/>
          <a:ext cx="1513840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8330">
                  <a:extLst>
                    <a:ext uri="{9D8B030D-6E8A-4147-A177-3AD203B41FA5}">
                      <a16:colId xmlns:a16="http://schemas.microsoft.com/office/drawing/2014/main" val="1141594317"/>
                    </a:ext>
                  </a:extLst>
                </a:gridCol>
                <a:gridCol w="500380">
                  <a:extLst>
                    <a:ext uri="{9D8B030D-6E8A-4147-A177-3AD203B41FA5}">
                      <a16:colId xmlns:a16="http://schemas.microsoft.com/office/drawing/2014/main" val="4198655506"/>
                    </a:ext>
                  </a:extLst>
                </a:gridCol>
                <a:gridCol w="405130">
                  <a:extLst>
                    <a:ext uri="{9D8B030D-6E8A-4147-A177-3AD203B41FA5}">
                      <a16:colId xmlns:a16="http://schemas.microsoft.com/office/drawing/2014/main" val="2448289590"/>
                    </a:ext>
                  </a:extLst>
                </a:gridCol>
              </a:tblGrid>
              <a:tr h="134842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900"/>
                        <a:t>rowkey</a:t>
                      </a:r>
                      <a:endParaRPr lang="zh-CN" altLang="en-US" sz="90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900"/>
                        <a:t>info</a:t>
                      </a:r>
                      <a:endParaRPr lang="zh-CN" altLang="en-US" sz="9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0289941"/>
                  </a:ext>
                </a:extLst>
              </a:tr>
              <a:tr h="134842">
                <a:tc vMerge="1"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9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endParaRPr lang="zh-CN" altLang="en-US" sz="900" b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9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age</a:t>
                      </a:r>
                      <a:endParaRPr lang="zh-CN" altLang="en-US" sz="900" b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615197"/>
                  </a:ext>
                </a:extLst>
              </a:tr>
              <a:tr h="13484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/>
                        <a:t>4</a:t>
                      </a:r>
                      <a:endParaRPr lang="zh-CN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/>
                        <a:t>dd</a:t>
                      </a:r>
                      <a:endParaRPr lang="zh-CN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/>
                        <a:t>54</a:t>
                      </a:r>
                      <a:endParaRPr lang="zh-CN" altLang="en-US" sz="9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4259034"/>
                  </a:ext>
                </a:extLst>
              </a:tr>
              <a:tr h="13484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/>
                        <a:t>5</a:t>
                      </a:r>
                      <a:endParaRPr lang="zh-CN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/>
                        <a:t>ee</a:t>
                      </a:r>
                      <a:endParaRPr lang="zh-CN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/>
                        <a:t>20</a:t>
                      </a:r>
                      <a:endParaRPr lang="zh-CN" altLang="en-US" sz="9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7781112"/>
                  </a:ext>
                </a:extLst>
              </a:tr>
              <a:tr h="13484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/>
                        <a:t>6</a:t>
                      </a:r>
                      <a:endParaRPr lang="zh-CN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/>
                        <a:t>ff</a:t>
                      </a:r>
                      <a:endParaRPr lang="zh-CN" altLang="en-US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/>
                        <a:t>12</a:t>
                      </a:r>
                      <a:endParaRPr lang="zh-CN" altLang="en-US" sz="9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9243802"/>
                  </a:ext>
                </a:extLst>
              </a:tr>
            </a:tbl>
          </a:graphicData>
        </a:graphic>
      </p:graphicFrame>
      <p:sp>
        <p:nvSpPr>
          <p:cNvPr id="16" name="矩形 15">
            <a:extLst>
              <a:ext uri="{FF2B5EF4-FFF2-40B4-BE49-F238E27FC236}">
                <a16:creationId xmlns:a16="http://schemas.microsoft.com/office/drawing/2014/main" id="{C7BCE8A1-0E65-4E22-BF4C-B6E98772FC8F}"/>
              </a:ext>
            </a:extLst>
          </p:cNvPr>
          <p:cNvSpPr/>
          <p:nvPr/>
        </p:nvSpPr>
        <p:spPr>
          <a:xfrm>
            <a:off x="2042511" y="2889505"/>
            <a:ext cx="684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Split</a:t>
            </a:r>
            <a:endParaRPr lang="zh-CN" altLang="en-US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26E910D5-C4F1-4277-A163-27D3485A2D3A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1555038" y="2636151"/>
            <a:ext cx="829875" cy="72768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A604A44C-6AE4-437E-8EFC-1B580C5438A2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>
            <a:off x="2384913" y="2636151"/>
            <a:ext cx="798982" cy="72768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C14DFAB6-7B10-4C5C-9D86-45E6306E0D12}"/>
              </a:ext>
            </a:extLst>
          </p:cNvPr>
          <p:cNvSpPr txBox="1"/>
          <p:nvPr/>
        </p:nvSpPr>
        <p:spPr>
          <a:xfrm>
            <a:off x="4288914" y="1727023"/>
            <a:ext cx="466127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>
                <a:solidFill>
                  <a:srgbClr val="FF0000"/>
                </a:solidFill>
              </a:rPr>
              <a:t>1.</a:t>
            </a:r>
            <a:r>
              <a:rPr lang="zh-CN" altLang="en-US" sz="1400">
                <a:solidFill>
                  <a:srgbClr val="FF0000"/>
                </a:solidFill>
              </a:rPr>
              <a:t>当</a:t>
            </a:r>
            <a:r>
              <a:rPr lang="en-US" altLang="zh-CN" sz="1400">
                <a:solidFill>
                  <a:srgbClr val="FF0000"/>
                </a:solidFill>
              </a:rPr>
              <a:t>1</a:t>
            </a:r>
            <a:r>
              <a:rPr lang="zh-CN" altLang="en-US" sz="1400">
                <a:solidFill>
                  <a:srgbClr val="FF0000"/>
                </a:solidFill>
              </a:rPr>
              <a:t>个</a:t>
            </a:r>
            <a:r>
              <a:rPr lang="en-US" altLang="zh-CN" sz="1400">
                <a:solidFill>
                  <a:srgbClr val="FF0000"/>
                </a:solidFill>
              </a:rPr>
              <a:t>region</a:t>
            </a:r>
            <a:r>
              <a:rPr lang="zh-CN" altLang="en-US" sz="1400">
                <a:solidFill>
                  <a:srgbClr val="FF0000"/>
                </a:solidFill>
              </a:rPr>
              <a:t>中的某个</a:t>
            </a:r>
            <a:r>
              <a:rPr lang="en-US" altLang="zh-CN" sz="1400">
                <a:solidFill>
                  <a:srgbClr val="FF0000"/>
                </a:solidFill>
              </a:rPr>
              <a:t>Store</a:t>
            </a:r>
            <a:r>
              <a:rPr lang="zh-CN" altLang="en-US" sz="1400">
                <a:solidFill>
                  <a:srgbClr val="FF0000"/>
                </a:solidFill>
              </a:rPr>
              <a:t>下所有</a:t>
            </a:r>
            <a:r>
              <a:rPr lang="en-US" altLang="zh-CN" sz="1400">
                <a:solidFill>
                  <a:srgbClr val="FF0000"/>
                </a:solidFill>
              </a:rPr>
              <a:t>StoreFile</a:t>
            </a:r>
            <a:r>
              <a:rPr lang="zh-CN" altLang="en-US" sz="1400">
                <a:solidFill>
                  <a:srgbClr val="FF0000"/>
                </a:solidFill>
              </a:rPr>
              <a:t>的总大小超过</a:t>
            </a:r>
            <a:r>
              <a:rPr lang="zh-CN" altLang="en-US" sz="1400" b="1"/>
              <a:t>“ </a:t>
            </a:r>
            <a:r>
              <a:rPr lang="en-US" altLang="zh-CN" sz="1400" b="1"/>
              <a:t>hbase.hregion.max.filesize</a:t>
            </a:r>
            <a:r>
              <a:rPr lang="zh-CN" altLang="en-US" sz="1400" b="1"/>
              <a:t> ” </a:t>
            </a:r>
            <a:r>
              <a:rPr lang="zh-CN" altLang="en-US" sz="1400">
                <a:solidFill>
                  <a:srgbClr val="FF0000"/>
                </a:solidFill>
              </a:rPr>
              <a:t>，该</a:t>
            </a:r>
            <a:r>
              <a:rPr lang="en-US" altLang="zh-CN" sz="1400">
                <a:solidFill>
                  <a:srgbClr val="FF0000"/>
                </a:solidFill>
              </a:rPr>
              <a:t>region</a:t>
            </a:r>
            <a:r>
              <a:rPr lang="zh-CN" altLang="en-US" sz="1400">
                <a:solidFill>
                  <a:srgbClr val="FF0000"/>
                </a:solidFill>
              </a:rPr>
              <a:t>就会进行拆分（ </a:t>
            </a:r>
            <a:r>
              <a:rPr lang="en-US" altLang="zh-CN" sz="1400">
                <a:solidFill>
                  <a:srgbClr val="FF0000"/>
                </a:solidFill>
              </a:rPr>
              <a:t>0.94</a:t>
            </a:r>
            <a:r>
              <a:rPr lang="zh-CN" altLang="en-US" sz="1400">
                <a:solidFill>
                  <a:srgbClr val="FF0000"/>
                </a:solidFill>
              </a:rPr>
              <a:t>版本之前）。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1242E7D7-6D09-446A-891B-A73B7F04D556}"/>
              </a:ext>
            </a:extLst>
          </p:cNvPr>
          <p:cNvSpPr/>
          <p:nvPr/>
        </p:nvSpPr>
        <p:spPr>
          <a:xfrm>
            <a:off x="4283968" y="2636151"/>
            <a:ext cx="4661272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FF0000"/>
                </a:solidFill>
              </a:rPr>
              <a:t>2.</a:t>
            </a:r>
            <a:r>
              <a:rPr lang="zh-CN" altLang="en-US" sz="1400">
                <a:solidFill>
                  <a:srgbClr val="FF0000"/>
                </a:solidFill>
              </a:rPr>
              <a:t>当</a:t>
            </a:r>
            <a:r>
              <a:rPr lang="en-US" altLang="zh-CN" sz="1400">
                <a:solidFill>
                  <a:srgbClr val="FF0000"/>
                </a:solidFill>
              </a:rPr>
              <a:t>1</a:t>
            </a:r>
            <a:r>
              <a:rPr lang="zh-CN" altLang="en-US" sz="1400">
                <a:solidFill>
                  <a:srgbClr val="FF0000"/>
                </a:solidFill>
              </a:rPr>
              <a:t>个</a:t>
            </a:r>
            <a:r>
              <a:rPr lang="en-US" altLang="zh-CN" sz="1400">
                <a:solidFill>
                  <a:srgbClr val="FF0000"/>
                </a:solidFill>
              </a:rPr>
              <a:t>re</a:t>
            </a:r>
            <a:r>
              <a:rPr lang="zh-CN" altLang="en-US" sz="1400">
                <a:solidFill>
                  <a:srgbClr val="FF0000"/>
                </a:solidFill>
              </a:rPr>
              <a:t>（</a:t>
            </a:r>
            <a:r>
              <a:rPr lang="en-US" altLang="zh-CN" sz="1400">
                <a:solidFill>
                  <a:srgbClr val="FF0000"/>
                </a:solidFill>
              </a:rPr>
              <a:t>gion</a:t>
            </a:r>
            <a:r>
              <a:rPr lang="zh-CN" altLang="en-US" sz="1400">
                <a:solidFill>
                  <a:srgbClr val="FF0000"/>
                </a:solidFill>
              </a:rPr>
              <a:t>中的某个</a:t>
            </a:r>
            <a:r>
              <a:rPr lang="en-US" altLang="zh-CN" sz="1400">
                <a:solidFill>
                  <a:srgbClr val="FF0000"/>
                </a:solidFill>
              </a:rPr>
              <a:t>Store</a:t>
            </a:r>
            <a:r>
              <a:rPr lang="zh-CN" altLang="en-US" sz="1400">
                <a:solidFill>
                  <a:srgbClr val="FF0000"/>
                </a:solidFill>
              </a:rPr>
              <a:t>下所有</a:t>
            </a:r>
            <a:r>
              <a:rPr lang="en-US" altLang="zh-CN" sz="1400">
                <a:solidFill>
                  <a:srgbClr val="FF0000"/>
                </a:solidFill>
              </a:rPr>
              <a:t>StoreFile</a:t>
            </a:r>
            <a:r>
              <a:rPr lang="zh-CN" altLang="en-US" sz="1400">
                <a:solidFill>
                  <a:srgbClr val="FF0000"/>
                </a:solidFill>
              </a:rPr>
              <a:t>的总大小超过</a:t>
            </a:r>
            <a:r>
              <a:rPr lang="en-US" altLang="zh-CN" sz="1400" b="1"/>
              <a:t>Min(initialSize*R^3 ,hbase.hregion.max.filesize")</a:t>
            </a:r>
            <a:r>
              <a:rPr lang="zh-CN" altLang="en-US" sz="1400">
                <a:solidFill>
                  <a:srgbClr val="FF0000"/>
                </a:solidFill>
              </a:rPr>
              <a:t>，该</a:t>
            </a:r>
            <a:r>
              <a:rPr lang="en-US" altLang="zh-CN" sz="1400">
                <a:solidFill>
                  <a:srgbClr val="FF0000"/>
                </a:solidFill>
              </a:rPr>
              <a:t>Region</a:t>
            </a:r>
            <a:r>
              <a:rPr lang="zh-CN" altLang="en-US" sz="1400">
                <a:solidFill>
                  <a:srgbClr val="FF0000"/>
                </a:solidFill>
              </a:rPr>
              <a:t>就会进行拆分。其中</a:t>
            </a:r>
            <a:r>
              <a:rPr lang="en-US" altLang="zh-CN" sz="1400">
                <a:solidFill>
                  <a:srgbClr val="FF0000"/>
                </a:solidFill>
              </a:rPr>
              <a:t>initialSize</a:t>
            </a:r>
            <a:r>
              <a:rPr lang="zh-CN" altLang="en-US" sz="1400">
                <a:solidFill>
                  <a:srgbClr val="FF0000"/>
                </a:solidFill>
              </a:rPr>
              <a:t>的默认值为</a:t>
            </a:r>
            <a:r>
              <a:rPr lang="en-US" altLang="zh-CN" sz="1400">
                <a:solidFill>
                  <a:srgbClr val="FF0000"/>
                </a:solidFill>
              </a:rPr>
              <a:t>2*hbase.hregion.max.filesize</a:t>
            </a:r>
            <a:r>
              <a:rPr lang="zh-CN" altLang="en-US" sz="1400">
                <a:solidFill>
                  <a:srgbClr val="FF0000"/>
                </a:solidFill>
              </a:rPr>
              <a:t>，</a:t>
            </a:r>
            <a:r>
              <a:rPr lang="en-US" altLang="zh-CN" sz="1400">
                <a:solidFill>
                  <a:srgbClr val="FF0000"/>
                </a:solidFill>
              </a:rPr>
              <a:t>R</a:t>
            </a:r>
            <a:r>
              <a:rPr lang="zh-CN" altLang="en-US" sz="1400">
                <a:solidFill>
                  <a:srgbClr val="FF0000"/>
                </a:solidFill>
              </a:rPr>
              <a:t>为当前</a:t>
            </a:r>
            <a:r>
              <a:rPr lang="en-US" altLang="zh-CN" sz="1400">
                <a:solidFill>
                  <a:srgbClr val="FF0000"/>
                </a:solidFill>
              </a:rPr>
              <a:t>Region Server</a:t>
            </a:r>
            <a:r>
              <a:rPr lang="zh-CN" altLang="en-US" sz="1400">
                <a:solidFill>
                  <a:srgbClr val="FF0000"/>
                </a:solidFill>
              </a:rPr>
              <a:t>中属于该</a:t>
            </a:r>
            <a:r>
              <a:rPr lang="en-US" altLang="zh-CN" sz="1400">
                <a:solidFill>
                  <a:srgbClr val="FF0000"/>
                </a:solidFill>
              </a:rPr>
              <a:t>Table</a:t>
            </a:r>
            <a:r>
              <a:rPr lang="zh-CN" altLang="en-US" sz="1400">
                <a:solidFill>
                  <a:srgbClr val="FF0000"/>
                </a:solidFill>
              </a:rPr>
              <a:t>的个数（ </a:t>
            </a:r>
            <a:r>
              <a:rPr lang="en-US" altLang="zh-CN" sz="1400">
                <a:solidFill>
                  <a:srgbClr val="FF0000"/>
                </a:solidFill>
              </a:rPr>
              <a:t>0.94</a:t>
            </a:r>
            <a:r>
              <a:rPr lang="zh-CN" altLang="en-US" sz="1400">
                <a:solidFill>
                  <a:srgbClr val="FF0000"/>
                </a:solidFill>
              </a:rPr>
              <a:t>版本之后）。</a:t>
            </a:r>
          </a:p>
        </p:txBody>
      </p:sp>
    </p:spTree>
    <p:extLst>
      <p:ext uri="{BB962C8B-B14F-4D97-AF65-F5344CB8AC3E}">
        <p14:creationId xmlns:p14="http://schemas.microsoft.com/office/powerpoint/2010/main" val="2451734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2" grpId="0"/>
      <p:bldP spid="2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D89AC93-8C97-4EFA-9CA3-FFA965D27569}"/>
              </a:ext>
            </a:extLst>
          </p:cNvPr>
          <p:cNvSpPr txBox="1"/>
          <p:nvPr/>
        </p:nvSpPr>
        <p:spPr>
          <a:xfrm>
            <a:off x="611559" y="0"/>
            <a:ext cx="2287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Hbase </a:t>
            </a:r>
            <a:r>
              <a:rPr lang="zh-CN" altLang="en-US" b="1">
                <a:solidFill>
                  <a:srgbClr val="FF0000"/>
                </a:solidFill>
              </a:rPr>
              <a:t>读流程（</a:t>
            </a:r>
            <a:r>
              <a:rPr lang="en-US" altLang="zh-CN" b="1">
                <a:solidFill>
                  <a:srgbClr val="FF0000"/>
                </a:solidFill>
              </a:rPr>
              <a:t>1</a:t>
            </a:r>
            <a:r>
              <a:rPr lang="zh-CN" altLang="en-US" b="1">
                <a:solidFill>
                  <a:srgbClr val="FF0000"/>
                </a:solidFill>
              </a:rPr>
              <a:t>）</a:t>
            </a:r>
          </a:p>
        </p:txBody>
      </p:sp>
      <p:sp>
        <p:nvSpPr>
          <p:cNvPr id="5" name="六边形 4">
            <a:extLst>
              <a:ext uri="{FF2B5EF4-FFF2-40B4-BE49-F238E27FC236}">
                <a16:creationId xmlns:a16="http://schemas.microsoft.com/office/drawing/2014/main" id="{CD3E8EE8-9328-42BA-BD3E-6E4523D9CE82}"/>
              </a:ext>
            </a:extLst>
          </p:cNvPr>
          <p:cNvSpPr/>
          <p:nvPr/>
        </p:nvSpPr>
        <p:spPr>
          <a:xfrm>
            <a:off x="1112225" y="720501"/>
            <a:ext cx="756436" cy="485820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/>
              <a:t>client</a:t>
            </a:r>
            <a:endParaRPr lang="zh-CN" altLang="en-US" sz="110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71C8476-3E33-404B-801B-066DDB36CFA2}"/>
              </a:ext>
            </a:extLst>
          </p:cNvPr>
          <p:cNvSpPr/>
          <p:nvPr/>
        </p:nvSpPr>
        <p:spPr>
          <a:xfrm>
            <a:off x="6263825" y="629284"/>
            <a:ext cx="2034589" cy="430885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200"/>
              <a:t>Zookeeper</a:t>
            </a:r>
          </a:p>
          <a:p>
            <a:r>
              <a:rPr lang="en-US" altLang="zh-CN" sz="1200"/>
              <a:t>/hbase/meta-region-server</a:t>
            </a:r>
            <a:endParaRPr lang="zh-CN" altLang="en-US" sz="1200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999632F0-6070-46F7-8688-AB85B8C6E83C}"/>
              </a:ext>
            </a:extLst>
          </p:cNvPr>
          <p:cNvCxnSpPr>
            <a:cxnSpLocks/>
          </p:cNvCxnSpPr>
          <p:nvPr/>
        </p:nvCxnSpPr>
        <p:spPr>
          <a:xfrm>
            <a:off x="1745686" y="720501"/>
            <a:ext cx="451813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F3EB31DE-B78D-455C-BC3B-B5CE34DBCD4E}"/>
              </a:ext>
            </a:extLst>
          </p:cNvPr>
          <p:cNvSpPr/>
          <p:nvPr/>
        </p:nvSpPr>
        <p:spPr>
          <a:xfrm>
            <a:off x="287524" y="2319733"/>
            <a:ext cx="8568952" cy="252025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b="1">
                <a:solidFill>
                  <a:schemeClr val="tx1"/>
                </a:solidFill>
              </a:rPr>
              <a:t>HBase</a:t>
            </a: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2C0AE6A-E44D-4007-92A8-231509DEC598}"/>
              </a:ext>
            </a:extLst>
          </p:cNvPr>
          <p:cNvSpPr/>
          <p:nvPr/>
        </p:nvSpPr>
        <p:spPr>
          <a:xfrm>
            <a:off x="414683" y="2715766"/>
            <a:ext cx="2484276" cy="2016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200"/>
              <a:t>RegionServer:hadoop102</a:t>
            </a:r>
            <a:endParaRPr lang="zh-CN" altLang="en-US" sz="120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F8B115F-4FC8-4F52-82B6-BBEC7E481AD9}"/>
              </a:ext>
            </a:extLst>
          </p:cNvPr>
          <p:cNvSpPr/>
          <p:nvPr/>
        </p:nvSpPr>
        <p:spPr>
          <a:xfrm>
            <a:off x="3329862" y="2715766"/>
            <a:ext cx="2484276" cy="2016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400"/>
              <a:t>RegionServer:</a:t>
            </a:r>
            <a:r>
              <a:rPr lang="en-US" altLang="zh-CN" sz="1200"/>
              <a:t>hadoop103</a:t>
            </a:r>
            <a:endParaRPr lang="zh-CN" altLang="en-US" sz="140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D94DEDD-8F49-4F34-908C-0507223DA9A9}"/>
              </a:ext>
            </a:extLst>
          </p:cNvPr>
          <p:cNvSpPr/>
          <p:nvPr/>
        </p:nvSpPr>
        <p:spPr>
          <a:xfrm>
            <a:off x="6263825" y="2702740"/>
            <a:ext cx="2484276" cy="2016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200"/>
              <a:t>RegionServer:hadoop104</a:t>
            </a:r>
            <a:endParaRPr lang="zh-CN" altLang="en-US" sz="1200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7ABEBE31-91D1-4731-A72B-02BD8DE1C481}"/>
              </a:ext>
            </a:extLst>
          </p:cNvPr>
          <p:cNvCxnSpPr>
            <a:cxnSpLocks/>
            <a:endCxn id="5" idx="0"/>
          </p:cNvCxnSpPr>
          <p:nvPr/>
        </p:nvCxnSpPr>
        <p:spPr>
          <a:xfrm flipH="1">
            <a:off x="1868661" y="963411"/>
            <a:ext cx="439516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1CCD7A48-6D46-40F9-9580-BA4145DD235B}"/>
              </a:ext>
            </a:extLst>
          </p:cNvPr>
          <p:cNvSpPr txBox="1"/>
          <p:nvPr/>
        </p:nvSpPr>
        <p:spPr>
          <a:xfrm>
            <a:off x="764942" y="459042"/>
            <a:ext cx="15028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/>
              <a:t>Get</a:t>
            </a:r>
            <a:r>
              <a:rPr lang="zh-CN" altLang="en-US" sz="1100"/>
              <a:t>：</a:t>
            </a:r>
            <a:r>
              <a:rPr lang="en-US" altLang="zh-CN" sz="1100"/>
              <a:t>Table/RowKey</a:t>
            </a:r>
            <a:endParaRPr lang="zh-CN" altLang="en-US" sz="110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788A25C-E960-44C8-8A87-5DB491DAAD40}"/>
              </a:ext>
            </a:extLst>
          </p:cNvPr>
          <p:cNvSpPr txBox="1"/>
          <p:nvPr/>
        </p:nvSpPr>
        <p:spPr>
          <a:xfrm>
            <a:off x="3239489" y="950950"/>
            <a:ext cx="15305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meta</a:t>
            </a:r>
            <a:r>
              <a:rPr lang="zh-CN" altLang="en-US" sz="1200"/>
              <a:t>：</a:t>
            </a:r>
            <a:r>
              <a:rPr lang="en-US" altLang="zh-CN" sz="1200"/>
              <a:t>hadoop102</a:t>
            </a:r>
            <a:endParaRPr lang="zh-CN" altLang="en-US" sz="120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76C8D24-0B20-413A-9E34-31B3981296A2}"/>
              </a:ext>
            </a:extLst>
          </p:cNvPr>
          <p:cNvSpPr txBox="1"/>
          <p:nvPr/>
        </p:nvSpPr>
        <p:spPr>
          <a:xfrm>
            <a:off x="2753798" y="468003"/>
            <a:ext cx="37444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100"/>
            </a:lvl1pPr>
          </a:lstStyle>
          <a:p>
            <a:r>
              <a:rPr lang="zh-CN" altLang="en-US" sz="1200"/>
              <a:t>请求</a:t>
            </a:r>
            <a:r>
              <a:rPr lang="en-US" altLang="zh-CN" sz="1200"/>
              <a:t>meta</a:t>
            </a:r>
            <a:r>
              <a:rPr lang="zh-CN" altLang="en-US" sz="1200"/>
              <a:t>表所在的</a:t>
            </a:r>
            <a:r>
              <a:rPr lang="en-US" altLang="zh-CN" sz="1200"/>
              <a:t>RegionServer</a:t>
            </a:r>
            <a:endParaRPr lang="zh-CN" altLang="en-US" sz="1200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7711792C-3DFE-4ACD-AA97-18D5DC8C4DF9}"/>
              </a:ext>
            </a:extLst>
          </p:cNvPr>
          <p:cNvCxnSpPr>
            <a:cxnSpLocks/>
          </p:cNvCxnSpPr>
          <p:nvPr/>
        </p:nvCxnSpPr>
        <p:spPr>
          <a:xfrm>
            <a:off x="1331667" y="1227949"/>
            <a:ext cx="0" cy="148781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ED1E5CDE-4357-4BA5-9D32-5266F7F79E17}"/>
              </a:ext>
            </a:extLst>
          </p:cNvPr>
          <p:cNvCxnSpPr>
            <a:cxnSpLocks/>
          </p:cNvCxnSpPr>
          <p:nvPr/>
        </p:nvCxnSpPr>
        <p:spPr>
          <a:xfrm flipV="1">
            <a:off x="1577060" y="1227949"/>
            <a:ext cx="0" cy="14747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E4FFD4AE-3BBE-4047-8EBB-2BC3D8A8FBC7}"/>
              </a:ext>
            </a:extLst>
          </p:cNvPr>
          <p:cNvSpPr txBox="1"/>
          <p:nvPr/>
        </p:nvSpPr>
        <p:spPr>
          <a:xfrm>
            <a:off x="514082" y="1590878"/>
            <a:ext cx="863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/>
              <a:t>请求</a:t>
            </a:r>
            <a:r>
              <a:rPr lang="en-US" altLang="zh-CN" sz="1200"/>
              <a:t>meta</a:t>
            </a:r>
            <a:endParaRPr lang="zh-CN" altLang="en-US" sz="120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2721332-5C04-4936-B712-9CCFF9059B90}"/>
              </a:ext>
            </a:extLst>
          </p:cNvPr>
          <p:cNvSpPr txBox="1"/>
          <p:nvPr/>
        </p:nvSpPr>
        <p:spPr>
          <a:xfrm>
            <a:off x="1577060" y="1522736"/>
            <a:ext cx="8637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/>
              <a:t>返回</a:t>
            </a:r>
            <a:r>
              <a:rPr lang="en-US" altLang="zh-CN" sz="1200"/>
              <a:t>meta</a:t>
            </a:r>
            <a:r>
              <a:rPr lang="zh-CN" altLang="en-US" sz="1200"/>
              <a:t>，</a:t>
            </a:r>
            <a:endParaRPr lang="en-US" altLang="zh-CN" sz="1200"/>
          </a:p>
          <a:p>
            <a:r>
              <a:rPr lang="zh-CN" altLang="en-US" sz="1200"/>
              <a:t>获取</a:t>
            </a:r>
            <a:r>
              <a:rPr lang="en-US" altLang="zh-CN" sz="1200"/>
              <a:t>RS</a:t>
            </a:r>
            <a:endParaRPr lang="zh-CN" altLang="en-US" sz="1200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E5128873-7D20-45F9-9496-9A4198AE57FD}"/>
              </a:ext>
            </a:extLst>
          </p:cNvPr>
          <p:cNvCxnSpPr>
            <a:cxnSpLocks/>
            <a:stCxn id="5" idx="1"/>
            <a:endCxn id="10" idx="0"/>
          </p:cNvCxnSpPr>
          <p:nvPr/>
        </p:nvCxnSpPr>
        <p:spPr>
          <a:xfrm>
            <a:off x="1747206" y="1206321"/>
            <a:ext cx="2824794" cy="150944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05355C51-C60A-491C-B517-61BEF1A98A0C}"/>
              </a:ext>
            </a:extLst>
          </p:cNvPr>
          <p:cNvSpPr txBox="1"/>
          <p:nvPr/>
        </p:nvSpPr>
        <p:spPr>
          <a:xfrm>
            <a:off x="2329034" y="1938706"/>
            <a:ext cx="1098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/>
              <a:t>发送</a:t>
            </a:r>
            <a:r>
              <a:rPr lang="en-US" altLang="zh-CN" sz="1200"/>
              <a:t>Get</a:t>
            </a:r>
            <a:r>
              <a:rPr lang="zh-CN" altLang="en-US" sz="1200"/>
              <a:t>请求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E9E62A48-F2C6-4FCC-B12E-E8C32910EF12}"/>
              </a:ext>
            </a:extLst>
          </p:cNvPr>
          <p:cNvSpPr/>
          <p:nvPr/>
        </p:nvSpPr>
        <p:spPr>
          <a:xfrm>
            <a:off x="147577" y="1118311"/>
            <a:ext cx="948018" cy="2769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/>
              <a:t>Meta cache</a:t>
            </a:r>
            <a:endParaRPr lang="zh-CN" altLang="en-US" sz="1100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7A591AA4-FADE-4507-A8AB-39DD242277B0}"/>
              </a:ext>
            </a:extLst>
          </p:cNvPr>
          <p:cNvCxnSpPr>
            <a:cxnSpLocks/>
            <a:stCxn id="5" idx="3"/>
            <a:endCxn id="22" idx="0"/>
          </p:cNvCxnSpPr>
          <p:nvPr/>
        </p:nvCxnSpPr>
        <p:spPr>
          <a:xfrm flipH="1">
            <a:off x="621586" y="963411"/>
            <a:ext cx="490639" cy="1549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3751C7F5-D08C-444B-9CAB-F5D9351A6CF1}"/>
              </a:ext>
            </a:extLst>
          </p:cNvPr>
          <p:cNvSpPr txBox="1"/>
          <p:nvPr/>
        </p:nvSpPr>
        <p:spPr>
          <a:xfrm>
            <a:off x="534902" y="746643"/>
            <a:ext cx="5296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/>
              <a:t>缓存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C96ADE9C-4311-4D08-A15B-B0F1C0322336}"/>
              </a:ext>
            </a:extLst>
          </p:cNvPr>
          <p:cNvSpPr/>
          <p:nvPr/>
        </p:nvSpPr>
        <p:spPr>
          <a:xfrm>
            <a:off x="3446784" y="3077211"/>
            <a:ext cx="432048" cy="15488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wal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50604A24-F7F8-40F6-8A03-B6E50A416C8A}"/>
              </a:ext>
            </a:extLst>
          </p:cNvPr>
          <p:cNvSpPr/>
          <p:nvPr/>
        </p:nvSpPr>
        <p:spPr>
          <a:xfrm>
            <a:off x="4004755" y="3285145"/>
            <a:ext cx="1647365" cy="13372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200">
                <a:solidFill>
                  <a:schemeClr val="tx1"/>
                </a:solidFill>
              </a:rPr>
              <a:t>region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82A8CE7C-7A5C-4BD9-85F1-6BEDFC553B8F}"/>
              </a:ext>
            </a:extLst>
          </p:cNvPr>
          <p:cNvSpPr/>
          <p:nvPr/>
        </p:nvSpPr>
        <p:spPr>
          <a:xfrm>
            <a:off x="4072353" y="3579861"/>
            <a:ext cx="1512168" cy="9882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200"/>
              <a:t>store</a:t>
            </a:r>
            <a:endParaRPr lang="zh-CN" altLang="en-US" sz="120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3E800532-BFF7-4E32-B019-80529CF49533}"/>
              </a:ext>
            </a:extLst>
          </p:cNvPr>
          <p:cNvSpPr/>
          <p:nvPr/>
        </p:nvSpPr>
        <p:spPr>
          <a:xfrm>
            <a:off x="4661719" y="4126672"/>
            <a:ext cx="820902" cy="288032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>
                <a:solidFill>
                  <a:schemeClr val="bg1"/>
                </a:solidFill>
              </a:rPr>
              <a:t>StoreFile</a:t>
            </a:r>
            <a:endParaRPr lang="zh-CN" altLang="en-US" sz="1000" b="1">
              <a:solidFill>
                <a:schemeClr val="bg1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1CD57FA6-1422-44EE-BB22-B5905888A6F6}"/>
              </a:ext>
            </a:extLst>
          </p:cNvPr>
          <p:cNvSpPr/>
          <p:nvPr/>
        </p:nvSpPr>
        <p:spPr>
          <a:xfrm>
            <a:off x="4663794" y="3689432"/>
            <a:ext cx="820902" cy="287556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>
                <a:solidFill>
                  <a:schemeClr val="tx1"/>
                </a:solidFill>
              </a:rPr>
              <a:t>MemStore</a:t>
            </a:r>
            <a:endParaRPr lang="zh-CN" altLang="en-US" sz="1000" b="1">
              <a:solidFill>
                <a:schemeClr val="tx1"/>
              </a:solidFill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78BEE5BF-02B3-4A0F-90E1-94A60C5CCE83}"/>
              </a:ext>
            </a:extLst>
          </p:cNvPr>
          <p:cNvSpPr/>
          <p:nvPr/>
        </p:nvSpPr>
        <p:spPr>
          <a:xfrm>
            <a:off x="4015326" y="3051889"/>
            <a:ext cx="1636794" cy="178957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>
                <a:solidFill>
                  <a:schemeClr val="bg1"/>
                </a:solidFill>
              </a:rPr>
              <a:t>Block Cache</a:t>
            </a:r>
            <a:endParaRPr lang="zh-CN" altLang="en-US" sz="1000" b="1">
              <a:solidFill>
                <a:schemeClr val="bg1"/>
              </a:solidFill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71CEC553-33B7-472D-B0F7-CCECCE49E64C}"/>
              </a:ext>
            </a:extLst>
          </p:cNvPr>
          <p:cNvSpPr/>
          <p:nvPr/>
        </p:nvSpPr>
        <p:spPr>
          <a:xfrm>
            <a:off x="548918" y="3076185"/>
            <a:ext cx="432048" cy="15488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wal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28D80D45-661E-479B-AFA5-FF83C0F76706}"/>
              </a:ext>
            </a:extLst>
          </p:cNvPr>
          <p:cNvSpPr/>
          <p:nvPr/>
        </p:nvSpPr>
        <p:spPr>
          <a:xfrm>
            <a:off x="1106889" y="3284119"/>
            <a:ext cx="1647365" cy="13372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200">
                <a:solidFill>
                  <a:schemeClr val="tx1"/>
                </a:solidFill>
              </a:rPr>
              <a:t>region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8E2EFF0C-8E5D-423D-8BED-6928CD1B514E}"/>
              </a:ext>
            </a:extLst>
          </p:cNvPr>
          <p:cNvSpPr/>
          <p:nvPr/>
        </p:nvSpPr>
        <p:spPr>
          <a:xfrm>
            <a:off x="1174487" y="3578835"/>
            <a:ext cx="1512168" cy="9882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200"/>
              <a:t>store</a:t>
            </a:r>
            <a:endParaRPr lang="zh-CN" altLang="en-US" sz="120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C00B4D81-2100-4F79-A4DB-829FBEDAB8EA}"/>
              </a:ext>
            </a:extLst>
          </p:cNvPr>
          <p:cNvSpPr/>
          <p:nvPr/>
        </p:nvSpPr>
        <p:spPr>
          <a:xfrm>
            <a:off x="1763853" y="4125646"/>
            <a:ext cx="820902" cy="288032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>
                <a:solidFill>
                  <a:schemeClr val="bg1"/>
                </a:solidFill>
              </a:rPr>
              <a:t>StoreFile</a:t>
            </a:r>
            <a:endParaRPr lang="zh-CN" altLang="en-US" sz="1000" b="1">
              <a:solidFill>
                <a:schemeClr val="bg1"/>
              </a:solidFill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20F345E9-AC73-41A6-9804-F4D2B00DC0A2}"/>
              </a:ext>
            </a:extLst>
          </p:cNvPr>
          <p:cNvSpPr/>
          <p:nvPr/>
        </p:nvSpPr>
        <p:spPr>
          <a:xfrm>
            <a:off x="1765928" y="3688406"/>
            <a:ext cx="820902" cy="287556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>
                <a:solidFill>
                  <a:schemeClr val="tx1"/>
                </a:solidFill>
              </a:rPr>
              <a:t>MemStore</a:t>
            </a:r>
            <a:endParaRPr lang="zh-CN" altLang="en-US" sz="1000" b="1">
              <a:solidFill>
                <a:schemeClr val="tx1"/>
              </a:solidFill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10D55444-BEC7-4735-B463-8AB9DA0603DE}"/>
              </a:ext>
            </a:extLst>
          </p:cNvPr>
          <p:cNvSpPr/>
          <p:nvPr/>
        </p:nvSpPr>
        <p:spPr>
          <a:xfrm>
            <a:off x="1117460" y="3050863"/>
            <a:ext cx="1636794" cy="178957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>
                <a:solidFill>
                  <a:schemeClr val="bg1"/>
                </a:solidFill>
              </a:rPr>
              <a:t>Block Cache</a:t>
            </a:r>
            <a:endParaRPr lang="zh-CN" altLang="en-US" sz="1000" b="1">
              <a:solidFill>
                <a:schemeClr val="bg1"/>
              </a:solidFill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B3D77917-A5D0-4AEC-AE5F-2DD52479F80C}"/>
              </a:ext>
            </a:extLst>
          </p:cNvPr>
          <p:cNvSpPr/>
          <p:nvPr/>
        </p:nvSpPr>
        <p:spPr>
          <a:xfrm>
            <a:off x="6429831" y="3076185"/>
            <a:ext cx="432048" cy="15488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wal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A4677C6B-CE1C-4B12-B459-46EF4AA4265A}"/>
              </a:ext>
            </a:extLst>
          </p:cNvPr>
          <p:cNvSpPr/>
          <p:nvPr/>
        </p:nvSpPr>
        <p:spPr>
          <a:xfrm>
            <a:off x="6987802" y="3284119"/>
            <a:ext cx="1647365" cy="13372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200">
                <a:solidFill>
                  <a:schemeClr val="tx1"/>
                </a:solidFill>
              </a:rPr>
              <a:t>region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C3EEEB9F-9CA0-4589-BF39-7E94C42EFCE2}"/>
              </a:ext>
            </a:extLst>
          </p:cNvPr>
          <p:cNvSpPr/>
          <p:nvPr/>
        </p:nvSpPr>
        <p:spPr>
          <a:xfrm>
            <a:off x="7055400" y="3578835"/>
            <a:ext cx="1512168" cy="9882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200"/>
              <a:t>store</a:t>
            </a:r>
            <a:endParaRPr lang="zh-CN" altLang="en-US" sz="1200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4FE47224-1CA3-484C-BB89-DB50B546799C}"/>
              </a:ext>
            </a:extLst>
          </p:cNvPr>
          <p:cNvSpPr/>
          <p:nvPr/>
        </p:nvSpPr>
        <p:spPr>
          <a:xfrm>
            <a:off x="7644766" y="4125646"/>
            <a:ext cx="820902" cy="288032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>
                <a:solidFill>
                  <a:schemeClr val="bg1"/>
                </a:solidFill>
              </a:rPr>
              <a:t>StoreFile</a:t>
            </a:r>
            <a:endParaRPr lang="zh-CN" altLang="en-US" sz="1000" b="1">
              <a:solidFill>
                <a:schemeClr val="bg1"/>
              </a:solidFill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74135DAB-3BEF-4B0C-A721-2C36919C2991}"/>
              </a:ext>
            </a:extLst>
          </p:cNvPr>
          <p:cNvSpPr/>
          <p:nvPr/>
        </p:nvSpPr>
        <p:spPr>
          <a:xfrm>
            <a:off x="7646841" y="3688406"/>
            <a:ext cx="820902" cy="287556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>
                <a:solidFill>
                  <a:schemeClr val="tx1"/>
                </a:solidFill>
              </a:rPr>
              <a:t>MemStore</a:t>
            </a:r>
            <a:endParaRPr lang="zh-CN" altLang="en-US" sz="1000" b="1">
              <a:solidFill>
                <a:schemeClr val="tx1"/>
              </a:solidFill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77D445B1-5F8A-4DDC-9B6C-074C47D36C1B}"/>
              </a:ext>
            </a:extLst>
          </p:cNvPr>
          <p:cNvSpPr/>
          <p:nvPr/>
        </p:nvSpPr>
        <p:spPr>
          <a:xfrm>
            <a:off x="6998373" y="3050863"/>
            <a:ext cx="1636794" cy="178957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>
                <a:solidFill>
                  <a:schemeClr val="bg1"/>
                </a:solidFill>
              </a:rPr>
              <a:t>Block Cache</a:t>
            </a:r>
            <a:endParaRPr lang="zh-CN" altLang="en-US" sz="1000" b="1">
              <a:solidFill>
                <a:schemeClr val="bg1"/>
              </a:solidFill>
            </a:endParaRPr>
          </a:p>
        </p:txBody>
      </p: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F8F68C7A-0516-48A8-95C0-0B8137653A79}"/>
              </a:ext>
            </a:extLst>
          </p:cNvPr>
          <p:cNvCxnSpPr>
            <a:stCxn id="10" idx="0"/>
            <a:endCxn id="47" idx="0"/>
          </p:cNvCxnSpPr>
          <p:nvPr/>
        </p:nvCxnSpPr>
        <p:spPr>
          <a:xfrm>
            <a:off x="4572000" y="2715766"/>
            <a:ext cx="261723" cy="3361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D87D8D6F-030A-4E6A-8B1E-DBDC09A02CDF}"/>
              </a:ext>
            </a:extLst>
          </p:cNvPr>
          <p:cNvCxnSpPr>
            <a:stCxn id="10" idx="0"/>
            <a:endCxn id="29" idx="0"/>
          </p:cNvCxnSpPr>
          <p:nvPr/>
        </p:nvCxnSpPr>
        <p:spPr>
          <a:xfrm>
            <a:off x="4572000" y="2715766"/>
            <a:ext cx="502245" cy="9736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B9EC39AD-4F09-42FC-A58B-1E902ECA8502}"/>
              </a:ext>
            </a:extLst>
          </p:cNvPr>
          <p:cNvCxnSpPr>
            <a:stCxn id="10" idx="0"/>
            <a:endCxn id="28" idx="0"/>
          </p:cNvCxnSpPr>
          <p:nvPr/>
        </p:nvCxnSpPr>
        <p:spPr>
          <a:xfrm>
            <a:off x="4572000" y="2715766"/>
            <a:ext cx="500170" cy="14109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2184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8" grpId="0"/>
      <p:bldP spid="19" grpId="0"/>
      <p:bldP spid="21" grpId="0"/>
      <p:bldP spid="22" grpId="0" animBg="1"/>
      <p:bldP spid="2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2A60DF6-6338-4F90-B53C-E4B8F03B7890}"/>
              </a:ext>
            </a:extLst>
          </p:cNvPr>
          <p:cNvSpPr txBox="1"/>
          <p:nvPr/>
        </p:nvSpPr>
        <p:spPr>
          <a:xfrm>
            <a:off x="611560" y="0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Hbase </a:t>
            </a:r>
            <a:r>
              <a:rPr lang="zh-CN" altLang="en-US" b="1">
                <a:solidFill>
                  <a:srgbClr val="FF0000"/>
                </a:solidFill>
              </a:rPr>
              <a:t>读流程（</a:t>
            </a:r>
            <a:r>
              <a:rPr lang="en-US" altLang="zh-CN" b="1">
                <a:solidFill>
                  <a:srgbClr val="FF0000"/>
                </a:solidFill>
              </a:rPr>
              <a:t>2</a:t>
            </a:r>
            <a:r>
              <a:rPr lang="zh-CN" altLang="en-US" b="1">
                <a:solidFill>
                  <a:srgbClr val="FF0000"/>
                </a:solidFill>
              </a:rPr>
              <a:t>）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1ED8851-F3E7-4680-962E-EE37710B935B}"/>
              </a:ext>
            </a:extLst>
          </p:cNvPr>
          <p:cNvSpPr/>
          <p:nvPr/>
        </p:nvSpPr>
        <p:spPr>
          <a:xfrm>
            <a:off x="5148064" y="699542"/>
            <a:ext cx="3672408" cy="252028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b="1">
                <a:solidFill>
                  <a:schemeClr val="tx1"/>
                </a:solidFill>
              </a:rPr>
              <a:t>Region Server</a:t>
            </a: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1A417E6-DB87-4500-8356-C42BB56962B7}"/>
              </a:ext>
            </a:extLst>
          </p:cNvPr>
          <p:cNvSpPr/>
          <p:nvPr/>
        </p:nvSpPr>
        <p:spPr>
          <a:xfrm>
            <a:off x="5364088" y="1203598"/>
            <a:ext cx="720080" cy="1728192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/>
              <a:t>WAL</a:t>
            </a:r>
            <a:endParaRPr lang="zh-CN" altLang="en-US" b="1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AA11B40-C39F-4E74-A7B3-3F7E97156539}"/>
              </a:ext>
            </a:extLst>
          </p:cNvPr>
          <p:cNvSpPr/>
          <p:nvPr/>
        </p:nvSpPr>
        <p:spPr>
          <a:xfrm>
            <a:off x="6372200" y="1203598"/>
            <a:ext cx="2088232" cy="43204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/>
              <a:t>Block Cache</a:t>
            </a:r>
            <a:endParaRPr lang="zh-CN" altLang="en-US" b="1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47E0FD1-B620-4CC1-8B6B-D06D12436093}"/>
              </a:ext>
            </a:extLst>
          </p:cNvPr>
          <p:cNvSpPr/>
          <p:nvPr/>
        </p:nvSpPr>
        <p:spPr>
          <a:xfrm>
            <a:off x="6372200" y="1815666"/>
            <a:ext cx="2088232" cy="11161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b="1"/>
              <a:t>Region</a:t>
            </a:r>
            <a:endParaRPr lang="zh-CN" altLang="en-US" b="1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766759A-2C7E-48F2-8BE2-ECA88A447849}"/>
              </a:ext>
            </a:extLst>
          </p:cNvPr>
          <p:cNvSpPr/>
          <p:nvPr/>
        </p:nvSpPr>
        <p:spPr>
          <a:xfrm>
            <a:off x="6804248" y="2283718"/>
            <a:ext cx="1296144" cy="43204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/>
              <a:t>MemStore</a:t>
            </a:r>
            <a:endParaRPr lang="zh-CN" altLang="en-US" b="1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435714F-8CDB-4D4B-ABD2-F8A31E9061FE}"/>
              </a:ext>
            </a:extLst>
          </p:cNvPr>
          <p:cNvSpPr/>
          <p:nvPr/>
        </p:nvSpPr>
        <p:spPr>
          <a:xfrm>
            <a:off x="5940152" y="3399842"/>
            <a:ext cx="2520280" cy="1656184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b="1"/>
              <a:t>HDFS</a:t>
            </a:r>
            <a:endParaRPr lang="zh-CN" altLang="en-US" b="1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F2661B3-203D-4C25-A554-B24E3AB77600}"/>
              </a:ext>
            </a:extLst>
          </p:cNvPr>
          <p:cNvSpPr/>
          <p:nvPr/>
        </p:nvSpPr>
        <p:spPr>
          <a:xfrm>
            <a:off x="6876256" y="3597568"/>
            <a:ext cx="1152128" cy="3600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tx1"/>
                </a:solidFill>
              </a:rPr>
              <a:t>HFile</a:t>
            </a: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C43EC0D-06A8-461F-AD9D-AD2127084844}"/>
              </a:ext>
            </a:extLst>
          </p:cNvPr>
          <p:cNvSpPr/>
          <p:nvPr/>
        </p:nvSpPr>
        <p:spPr>
          <a:xfrm>
            <a:off x="6876256" y="4101624"/>
            <a:ext cx="1152128" cy="3600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tx1"/>
                </a:solidFill>
              </a:rPr>
              <a:t>HFile</a:t>
            </a: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AA8D683-DD32-4FCD-BFF6-3C8CFED0C50A}"/>
              </a:ext>
            </a:extLst>
          </p:cNvPr>
          <p:cNvSpPr/>
          <p:nvPr/>
        </p:nvSpPr>
        <p:spPr>
          <a:xfrm>
            <a:off x="6876256" y="4599167"/>
            <a:ext cx="1152128" cy="3600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tx1"/>
                </a:solidFill>
              </a:rPr>
              <a:t>HFile</a:t>
            </a: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14" name="六边形 13">
            <a:extLst>
              <a:ext uri="{FF2B5EF4-FFF2-40B4-BE49-F238E27FC236}">
                <a16:creationId xmlns:a16="http://schemas.microsoft.com/office/drawing/2014/main" id="{F7D20E34-B29B-4C05-AEF4-789311386052}"/>
              </a:ext>
            </a:extLst>
          </p:cNvPr>
          <p:cNvSpPr/>
          <p:nvPr/>
        </p:nvSpPr>
        <p:spPr>
          <a:xfrm>
            <a:off x="323528" y="2322830"/>
            <a:ext cx="1278862" cy="1152128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/>
              <a:t>Client</a:t>
            </a:r>
            <a:endParaRPr lang="zh-CN" altLang="en-US" b="1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6926D1D6-4C3D-4376-9F15-7DEAF0926E0E}"/>
              </a:ext>
            </a:extLst>
          </p:cNvPr>
          <p:cNvCxnSpPr>
            <a:cxnSpLocks/>
            <a:stCxn id="7" idx="1"/>
            <a:endCxn id="39" idx="3"/>
          </p:cNvCxnSpPr>
          <p:nvPr/>
        </p:nvCxnSpPr>
        <p:spPr>
          <a:xfrm flipH="1">
            <a:off x="3635896" y="1419622"/>
            <a:ext cx="2736304" cy="147927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86F85DD4-6EFB-4496-B9A5-33095569E3E4}"/>
              </a:ext>
            </a:extLst>
          </p:cNvPr>
          <p:cNvCxnSpPr>
            <a:cxnSpLocks/>
            <a:stCxn id="9" idx="1"/>
            <a:endCxn id="39" idx="3"/>
          </p:cNvCxnSpPr>
          <p:nvPr/>
        </p:nvCxnSpPr>
        <p:spPr>
          <a:xfrm flipH="1">
            <a:off x="3635896" y="2499742"/>
            <a:ext cx="3168352" cy="39915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85E1739D-F02F-40A6-9BC4-D6E24F1F8D7D}"/>
              </a:ext>
            </a:extLst>
          </p:cNvPr>
          <p:cNvCxnSpPr>
            <a:cxnSpLocks/>
            <a:stCxn id="11" idx="1"/>
            <a:endCxn id="39" idx="3"/>
          </p:cNvCxnSpPr>
          <p:nvPr/>
        </p:nvCxnSpPr>
        <p:spPr>
          <a:xfrm flipH="1" flipV="1">
            <a:off x="3635896" y="2898895"/>
            <a:ext cx="3240360" cy="87869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66BBC24E-9F62-4BA4-BF45-E730955B74A8}"/>
              </a:ext>
            </a:extLst>
          </p:cNvPr>
          <p:cNvCxnSpPr>
            <a:cxnSpLocks/>
            <a:stCxn id="12" idx="1"/>
            <a:endCxn id="39" idx="3"/>
          </p:cNvCxnSpPr>
          <p:nvPr/>
        </p:nvCxnSpPr>
        <p:spPr>
          <a:xfrm flipH="1" flipV="1">
            <a:off x="3635896" y="2898895"/>
            <a:ext cx="3240360" cy="138274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7F4C1074-C330-4C5F-9C5A-DBECC8F2D99E}"/>
              </a:ext>
            </a:extLst>
          </p:cNvPr>
          <p:cNvCxnSpPr>
            <a:cxnSpLocks/>
            <a:stCxn id="13" idx="1"/>
            <a:endCxn id="39" idx="3"/>
          </p:cNvCxnSpPr>
          <p:nvPr/>
        </p:nvCxnSpPr>
        <p:spPr>
          <a:xfrm flipH="1" flipV="1">
            <a:off x="3635896" y="2898895"/>
            <a:ext cx="3240360" cy="188029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0AF81525-C284-464E-82E2-C2EA2F79C780}"/>
              </a:ext>
            </a:extLst>
          </p:cNvPr>
          <p:cNvSpPr/>
          <p:nvPr/>
        </p:nvSpPr>
        <p:spPr>
          <a:xfrm>
            <a:off x="2461279" y="2661760"/>
            <a:ext cx="1174617" cy="4742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Merge</a:t>
            </a:r>
            <a:endParaRPr lang="zh-CN" altLang="en-US"/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FB32485E-5B51-4DDF-A4B9-5C62B787BBB2}"/>
              </a:ext>
            </a:extLst>
          </p:cNvPr>
          <p:cNvCxnSpPr>
            <a:cxnSpLocks/>
            <a:stCxn id="39" idx="1"/>
            <a:endCxn id="14" idx="0"/>
          </p:cNvCxnSpPr>
          <p:nvPr/>
        </p:nvCxnSpPr>
        <p:spPr>
          <a:xfrm flipH="1" flipV="1">
            <a:off x="1602390" y="2898894"/>
            <a:ext cx="858889" cy="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6582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>
            <a:extLst>
              <a:ext uri="{FF2B5EF4-FFF2-40B4-BE49-F238E27FC236}">
                <a16:creationId xmlns:a16="http://schemas.microsoft.com/office/drawing/2014/main" id="{67A80ED6-1717-4FFA-A6B5-83ECF82C24E1}"/>
              </a:ext>
            </a:extLst>
          </p:cNvPr>
          <p:cNvSpPr/>
          <p:nvPr/>
        </p:nvSpPr>
        <p:spPr>
          <a:xfrm>
            <a:off x="718846" y="1563638"/>
            <a:ext cx="7706308" cy="273630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>
                <a:solidFill>
                  <a:schemeClr val="tx1"/>
                </a:solidFill>
              </a:rPr>
              <a:t>					</a:t>
            </a:r>
          </a:p>
          <a:p>
            <a:r>
              <a:rPr lang="en-US" altLang="zh-CN">
                <a:solidFill>
                  <a:schemeClr val="tx1"/>
                </a:solidFill>
              </a:rPr>
              <a:t>					</a:t>
            </a:r>
          </a:p>
          <a:p>
            <a:r>
              <a:rPr lang="zh-CN" altLang="en-US">
                <a:solidFill>
                  <a:schemeClr val="tx1"/>
                </a:solidFill>
              </a:rPr>
              <a:t> 订单流水号：</a:t>
            </a:r>
            <a:r>
              <a:rPr lang="en-US" altLang="zh-CN">
                <a:solidFill>
                  <a:schemeClr val="tx1"/>
                </a:solidFill>
              </a:rPr>
              <a:t>201911110000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1678FC1F-F347-4FC4-B7F6-F089148B4805}"/>
              </a:ext>
            </a:extLst>
          </p:cNvPr>
          <p:cNvSpPr txBox="1"/>
          <p:nvPr/>
        </p:nvSpPr>
        <p:spPr>
          <a:xfrm>
            <a:off x="718846" y="1620586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/>
              <a:t>订单信息</a:t>
            </a:r>
          </a:p>
        </p:txBody>
      </p:sp>
      <p:graphicFrame>
        <p:nvGraphicFramePr>
          <p:cNvPr id="25" name="表格 24">
            <a:extLst>
              <a:ext uri="{FF2B5EF4-FFF2-40B4-BE49-F238E27FC236}">
                <a16:creationId xmlns:a16="http://schemas.microsoft.com/office/drawing/2014/main" id="{48B64075-8BCA-4ED8-B42D-2AFCC935EB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390575"/>
              </p:ext>
            </p:extLst>
          </p:nvPr>
        </p:nvGraphicFramePr>
        <p:xfrm>
          <a:off x="899592" y="2546932"/>
          <a:ext cx="3600399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399">
                  <a:extLst>
                    <a:ext uri="{9D8B030D-6E8A-4147-A177-3AD203B41FA5}">
                      <a16:colId xmlns:a16="http://schemas.microsoft.com/office/drawing/2014/main" val="14079884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/>
                        <a:t>商品信息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7996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/>
                        <a:t>商品种类：电子商品</a:t>
                      </a:r>
                      <a:endParaRPr lang="en-US" alt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5054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/>
                        <a:t>商品名称：</a:t>
                      </a:r>
                      <a:r>
                        <a:rPr lang="en-US" altLang="zh-CN"/>
                        <a:t>iPhoneXI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8226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/>
                        <a:t>商品价格：￥</a:t>
                      </a:r>
                      <a:r>
                        <a:rPr lang="en-US" altLang="zh-CN"/>
                        <a:t>11111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4299245"/>
                  </a:ext>
                </a:extLst>
              </a:tr>
            </a:tbl>
          </a:graphicData>
        </a:graphic>
      </p:graphicFrame>
      <p:graphicFrame>
        <p:nvGraphicFramePr>
          <p:cNvPr id="26" name="表格 25">
            <a:extLst>
              <a:ext uri="{FF2B5EF4-FFF2-40B4-BE49-F238E27FC236}">
                <a16:creationId xmlns:a16="http://schemas.microsoft.com/office/drawing/2014/main" id="{458DF0EC-5A94-4995-9C9F-BF58AC84A4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8999597"/>
              </p:ext>
            </p:extLst>
          </p:nvPr>
        </p:nvGraphicFramePr>
        <p:xfrm>
          <a:off x="4644010" y="1805252"/>
          <a:ext cx="3600399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399">
                  <a:extLst>
                    <a:ext uri="{9D8B030D-6E8A-4147-A177-3AD203B41FA5}">
                      <a16:colId xmlns:a16="http://schemas.microsoft.com/office/drawing/2014/main" val="14079884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/>
                        <a:t>用户信息</a:t>
                      </a:r>
                      <a:endParaRPr lang="en-US" alt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7996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/>
                        <a:t>用户姓名：张三</a:t>
                      </a:r>
                      <a:endParaRPr lang="en-US" alt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5054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/>
                        <a:t>用户性别：男</a:t>
                      </a:r>
                      <a:endParaRPr lang="en-US" alt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8226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/>
                        <a:t>用户年龄：</a:t>
                      </a:r>
                      <a:r>
                        <a:rPr lang="en-US" altLang="zh-CN"/>
                        <a:t>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4299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/>
                        <a:t>用户职业：程序猿</a:t>
                      </a:r>
                      <a:endParaRPr lang="en-US" alt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311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/>
                        <a:t>用户地址：西二旗</a:t>
                      </a:r>
                      <a:endParaRPr lang="en-US" alt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2158868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3D2831C3-CD63-4EF8-A22B-EEF21397B218}"/>
              </a:ext>
            </a:extLst>
          </p:cNvPr>
          <p:cNvSpPr txBox="1"/>
          <p:nvPr/>
        </p:nvSpPr>
        <p:spPr>
          <a:xfrm>
            <a:off x="539552" y="20466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NoSQL</a:t>
            </a:r>
            <a:r>
              <a:rPr lang="zh-CN" altLang="en-US">
                <a:solidFill>
                  <a:srgbClr val="FF0000"/>
                </a:solidFill>
              </a:rPr>
              <a:t>高可扩展性</a:t>
            </a:r>
          </a:p>
        </p:txBody>
      </p:sp>
    </p:spTree>
    <p:extLst>
      <p:ext uri="{BB962C8B-B14F-4D97-AF65-F5344CB8AC3E}">
        <p14:creationId xmlns:p14="http://schemas.microsoft.com/office/powerpoint/2010/main" val="3610744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03C4BF84-F1A7-4D34-911A-FC0D093CEE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1949751"/>
              </p:ext>
            </p:extLst>
          </p:nvPr>
        </p:nvGraphicFramePr>
        <p:xfrm>
          <a:off x="466088" y="1423985"/>
          <a:ext cx="8211821" cy="251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7080">
                  <a:extLst>
                    <a:ext uri="{9D8B030D-6E8A-4147-A177-3AD203B41FA5}">
                      <a16:colId xmlns:a16="http://schemas.microsoft.com/office/drawing/2014/main" val="2373950834"/>
                    </a:ext>
                  </a:extLst>
                </a:gridCol>
                <a:gridCol w="906780">
                  <a:extLst>
                    <a:ext uri="{9D8B030D-6E8A-4147-A177-3AD203B41FA5}">
                      <a16:colId xmlns:a16="http://schemas.microsoft.com/office/drawing/2014/main" val="3380119986"/>
                    </a:ext>
                  </a:extLst>
                </a:gridCol>
                <a:gridCol w="821055">
                  <a:extLst>
                    <a:ext uri="{9D8B030D-6E8A-4147-A177-3AD203B41FA5}">
                      <a16:colId xmlns:a16="http://schemas.microsoft.com/office/drawing/2014/main" val="1548632052"/>
                    </a:ext>
                  </a:extLst>
                </a:gridCol>
                <a:gridCol w="970280">
                  <a:extLst>
                    <a:ext uri="{9D8B030D-6E8A-4147-A177-3AD203B41FA5}">
                      <a16:colId xmlns:a16="http://schemas.microsoft.com/office/drawing/2014/main" val="344367457"/>
                    </a:ext>
                  </a:extLst>
                </a:gridCol>
                <a:gridCol w="1121093">
                  <a:extLst>
                    <a:ext uri="{9D8B030D-6E8A-4147-A177-3AD203B41FA5}">
                      <a16:colId xmlns:a16="http://schemas.microsoft.com/office/drawing/2014/main" val="3770430817"/>
                    </a:ext>
                  </a:extLst>
                </a:gridCol>
                <a:gridCol w="1011555">
                  <a:extLst>
                    <a:ext uri="{9D8B030D-6E8A-4147-A177-3AD203B41FA5}">
                      <a16:colId xmlns:a16="http://schemas.microsoft.com/office/drawing/2014/main" val="4051619645"/>
                    </a:ext>
                  </a:extLst>
                </a:gridCol>
                <a:gridCol w="973455">
                  <a:extLst>
                    <a:ext uri="{9D8B030D-6E8A-4147-A177-3AD203B41FA5}">
                      <a16:colId xmlns:a16="http://schemas.microsoft.com/office/drawing/2014/main" val="2609171225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433247875"/>
                    </a:ext>
                  </a:extLst>
                </a:gridCol>
                <a:gridCol w="809943">
                  <a:extLst>
                    <a:ext uri="{9D8B030D-6E8A-4147-A177-3AD203B41FA5}">
                      <a16:colId xmlns:a16="http://schemas.microsoft.com/office/drawing/2014/main" val="124731279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050" b="1" kern="1200" err="1">
                          <a:solidFill>
                            <a:schemeClr val="lt1"/>
                          </a:solidFill>
                          <a:latin typeface="Bahnschrift Condensed" panose="020B0502040204020203" pitchFamily="34" charset="0"/>
                          <a:ea typeface="+mn-ea"/>
                          <a:cs typeface="+mn-cs"/>
                        </a:rPr>
                        <a:t>order_id</a:t>
                      </a:r>
                      <a:endParaRPr lang="zh-CN" altLang="en-US" sz="1050" b="1" kern="1200">
                        <a:solidFill>
                          <a:schemeClr val="lt1"/>
                        </a:solidFill>
                        <a:latin typeface="Bahnschrift Condensed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err="1">
                          <a:latin typeface="Bahnschrift Condensed" panose="020B0502040204020203" pitchFamily="34" charset="0"/>
                        </a:rPr>
                        <a:t>customer_name</a:t>
                      </a:r>
                      <a:endParaRPr lang="zh-CN" altLang="en-US" sz="1050">
                        <a:latin typeface="Bahnschrift Condensed" panose="020B0502040204020203" pitchFamily="34" charset="0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err="1">
                          <a:latin typeface="Bahnschrift Condensed" panose="020B0502040204020203" pitchFamily="34" charset="0"/>
                        </a:rPr>
                        <a:t>customer_age</a:t>
                      </a:r>
                      <a:endParaRPr lang="zh-CN" altLang="en-US" sz="1050">
                        <a:latin typeface="Bahnschrift Condensed" panose="020B0502040204020203" pitchFamily="34" charset="0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err="1">
                          <a:latin typeface="Bahnschrift Condensed" panose="020B0502040204020203" pitchFamily="34" charset="0"/>
                        </a:rPr>
                        <a:t>customer_gender</a:t>
                      </a:r>
                      <a:endParaRPr lang="zh-CN" altLang="en-US" sz="1050">
                        <a:latin typeface="Bahnschrift Condensed" panose="020B0502040204020203" pitchFamily="34" charset="0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err="1">
                          <a:latin typeface="Bahnschrift Condensed" panose="020B0502040204020203" pitchFamily="34" charset="0"/>
                        </a:rPr>
                        <a:t>customer_profession</a:t>
                      </a:r>
                      <a:endParaRPr lang="zh-CN" altLang="en-US" sz="1050">
                        <a:latin typeface="Bahnschrift Condensed" panose="020B0502040204020203" pitchFamily="34" charset="0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err="1">
                          <a:latin typeface="Bahnschrift Condensed" panose="020B0502040204020203" pitchFamily="34" charset="0"/>
                        </a:rPr>
                        <a:t>customer_address</a:t>
                      </a:r>
                      <a:endParaRPr lang="zh-CN" altLang="en-US" sz="1050">
                        <a:latin typeface="Bahnschrift Condensed" panose="020B0502040204020203" pitchFamily="34" charset="0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err="1">
                          <a:latin typeface="Bahnschrift Condensed" panose="020B0502040204020203" pitchFamily="34" charset="0"/>
                        </a:rPr>
                        <a:t>product_category</a:t>
                      </a:r>
                      <a:endParaRPr lang="zh-CN" altLang="en-US" sz="1050">
                        <a:latin typeface="Bahnschrift Condensed" panose="020B0502040204020203" pitchFamily="34" charset="0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err="1">
                          <a:latin typeface="Bahnschrift Condensed" panose="020B0502040204020203" pitchFamily="34" charset="0"/>
                        </a:rPr>
                        <a:t>product_name</a:t>
                      </a:r>
                      <a:endParaRPr lang="zh-CN" altLang="en-US" sz="1050">
                        <a:latin typeface="Bahnschrift Condensed" panose="020B0502040204020203" pitchFamily="34" charset="0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err="1">
                          <a:latin typeface="Bahnschrift Condensed" panose="020B0502040204020203" pitchFamily="34" charset="0"/>
                        </a:rPr>
                        <a:t>product_price</a:t>
                      </a:r>
                      <a:endParaRPr lang="zh-CN" altLang="en-US" sz="1050">
                        <a:latin typeface="Bahnschrift Condensed" panose="020B0502040204020203" pitchFamily="34" charset="0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3647574"/>
                  </a:ext>
                </a:extLst>
              </a:tr>
            </a:tbl>
          </a:graphicData>
        </a:graphic>
      </p:graphicFrame>
      <p:sp>
        <p:nvSpPr>
          <p:cNvPr id="14" name="文本框 13">
            <a:extLst>
              <a:ext uri="{FF2B5EF4-FFF2-40B4-BE49-F238E27FC236}">
                <a16:creationId xmlns:a16="http://schemas.microsoft.com/office/drawing/2014/main" id="{0314F908-B3DA-45B2-8428-2BA111B04699}"/>
              </a:ext>
            </a:extLst>
          </p:cNvPr>
          <p:cNvSpPr txBox="1"/>
          <p:nvPr/>
        </p:nvSpPr>
        <p:spPr>
          <a:xfrm>
            <a:off x="217468" y="647693"/>
            <a:ext cx="3294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传统关系型数据库设计表结构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0E30B9E-C80B-404C-9BA8-67CA83479278}"/>
              </a:ext>
            </a:extLst>
          </p:cNvPr>
          <p:cNvSpPr txBox="1"/>
          <p:nvPr/>
        </p:nvSpPr>
        <p:spPr>
          <a:xfrm>
            <a:off x="899591" y="3219822"/>
            <a:ext cx="7344816" cy="873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/>
              <a:t>传统关系型数据库，为减少数据冗余，会对表进行规泛化，将不同数据放到不同的表中，查询时会用到</a:t>
            </a:r>
            <a:r>
              <a:rPr lang="en-US" altLang="zh-CN"/>
              <a:t>join</a:t>
            </a:r>
            <a:r>
              <a:rPr lang="zh-CN" altLang="en-US"/>
              <a:t>操作。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E6B551B4-0662-4143-AEFC-48F4D6E9CB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5444013"/>
              </p:ext>
            </p:extLst>
          </p:nvPr>
        </p:nvGraphicFramePr>
        <p:xfrm>
          <a:off x="462430" y="1670621"/>
          <a:ext cx="8211821" cy="251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7080">
                  <a:extLst>
                    <a:ext uri="{9D8B030D-6E8A-4147-A177-3AD203B41FA5}">
                      <a16:colId xmlns:a16="http://schemas.microsoft.com/office/drawing/2014/main" val="341247778"/>
                    </a:ext>
                  </a:extLst>
                </a:gridCol>
                <a:gridCol w="906780">
                  <a:extLst>
                    <a:ext uri="{9D8B030D-6E8A-4147-A177-3AD203B41FA5}">
                      <a16:colId xmlns:a16="http://schemas.microsoft.com/office/drawing/2014/main" val="2353997992"/>
                    </a:ext>
                  </a:extLst>
                </a:gridCol>
                <a:gridCol w="821055">
                  <a:extLst>
                    <a:ext uri="{9D8B030D-6E8A-4147-A177-3AD203B41FA5}">
                      <a16:colId xmlns:a16="http://schemas.microsoft.com/office/drawing/2014/main" val="3750861016"/>
                    </a:ext>
                  </a:extLst>
                </a:gridCol>
                <a:gridCol w="970280">
                  <a:extLst>
                    <a:ext uri="{9D8B030D-6E8A-4147-A177-3AD203B41FA5}">
                      <a16:colId xmlns:a16="http://schemas.microsoft.com/office/drawing/2014/main" val="1603300336"/>
                    </a:ext>
                  </a:extLst>
                </a:gridCol>
                <a:gridCol w="1121093">
                  <a:extLst>
                    <a:ext uri="{9D8B030D-6E8A-4147-A177-3AD203B41FA5}">
                      <a16:colId xmlns:a16="http://schemas.microsoft.com/office/drawing/2014/main" val="2958572531"/>
                    </a:ext>
                  </a:extLst>
                </a:gridCol>
                <a:gridCol w="1011555">
                  <a:extLst>
                    <a:ext uri="{9D8B030D-6E8A-4147-A177-3AD203B41FA5}">
                      <a16:colId xmlns:a16="http://schemas.microsoft.com/office/drawing/2014/main" val="1894278164"/>
                    </a:ext>
                  </a:extLst>
                </a:gridCol>
                <a:gridCol w="973455">
                  <a:extLst>
                    <a:ext uri="{9D8B030D-6E8A-4147-A177-3AD203B41FA5}">
                      <a16:colId xmlns:a16="http://schemas.microsoft.com/office/drawing/2014/main" val="1960745959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426958140"/>
                    </a:ext>
                  </a:extLst>
                </a:gridCol>
                <a:gridCol w="809943">
                  <a:extLst>
                    <a:ext uri="{9D8B030D-6E8A-4147-A177-3AD203B41FA5}">
                      <a16:colId xmlns:a16="http://schemas.microsoft.com/office/drawing/2014/main" val="192523631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</a:rPr>
                        <a:t>201911110000</a:t>
                      </a:r>
                      <a:endParaRPr lang="zh-CN" altLang="en-US" sz="1050" b="0">
                        <a:solidFill>
                          <a:schemeClr val="tx1"/>
                        </a:solidFill>
                        <a:latin typeface="Bahnschrift Condensed" panose="020B0502040204020203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b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</a:rPr>
                        <a:t>张三 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</a:rPr>
                        <a:t>26</a:t>
                      </a:r>
                      <a:endParaRPr lang="zh-CN" altLang="en-US" sz="1050" b="0">
                        <a:solidFill>
                          <a:schemeClr val="tx1"/>
                        </a:solidFill>
                        <a:latin typeface="Bahnschrift Condensed" panose="020B0502040204020203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b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</a:rPr>
                        <a:t>男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b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</a:rPr>
                        <a:t>程序猿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b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</a:rPr>
                        <a:t>西二旗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b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</a:rPr>
                        <a:t>电子商品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</a:rPr>
                        <a:t>iPhoneXI</a:t>
                      </a:r>
                      <a:endParaRPr lang="zh-CN" altLang="en-US" sz="1050" b="0">
                        <a:solidFill>
                          <a:schemeClr val="tx1"/>
                        </a:solidFill>
                        <a:latin typeface="Bahnschrift Condensed" panose="020B0502040204020203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b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</a:rPr>
                        <a:t>￥</a:t>
                      </a:r>
                      <a:r>
                        <a:rPr lang="en-US" altLang="zh-CN" sz="1050" b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</a:rPr>
                        <a:t>11111</a:t>
                      </a:r>
                      <a:endParaRPr lang="zh-CN" altLang="en-US" sz="1050" b="0">
                        <a:solidFill>
                          <a:schemeClr val="tx1"/>
                        </a:solidFill>
                        <a:latin typeface="Bahnschrift Condensed" panose="020B0502040204020203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4930028"/>
                  </a:ext>
                </a:extLst>
              </a:tr>
            </a:tbl>
          </a:graphicData>
        </a:graphic>
      </p:graphicFrame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F03290E-B4BB-487D-B81C-DC5C17F379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4844564"/>
              </p:ext>
            </p:extLst>
          </p:nvPr>
        </p:nvGraphicFramePr>
        <p:xfrm>
          <a:off x="466088" y="1911542"/>
          <a:ext cx="8211821" cy="251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7080">
                  <a:extLst>
                    <a:ext uri="{9D8B030D-6E8A-4147-A177-3AD203B41FA5}">
                      <a16:colId xmlns:a16="http://schemas.microsoft.com/office/drawing/2014/main" val="2481905916"/>
                    </a:ext>
                  </a:extLst>
                </a:gridCol>
                <a:gridCol w="906780">
                  <a:extLst>
                    <a:ext uri="{9D8B030D-6E8A-4147-A177-3AD203B41FA5}">
                      <a16:colId xmlns:a16="http://schemas.microsoft.com/office/drawing/2014/main" val="978946686"/>
                    </a:ext>
                  </a:extLst>
                </a:gridCol>
                <a:gridCol w="821055">
                  <a:extLst>
                    <a:ext uri="{9D8B030D-6E8A-4147-A177-3AD203B41FA5}">
                      <a16:colId xmlns:a16="http://schemas.microsoft.com/office/drawing/2014/main" val="523759427"/>
                    </a:ext>
                  </a:extLst>
                </a:gridCol>
                <a:gridCol w="970280">
                  <a:extLst>
                    <a:ext uri="{9D8B030D-6E8A-4147-A177-3AD203B41FA5}">
                      <a16:colId xmlns:a16="http://schemas.microsoft.com/office/drawing/2014/main" val="3069359564"/>
                    </a:ext>
                  </a:extLst>
                </a:gridCol>
                <a:gridCol w="1121093">
                  <a:extLst>
                    <a:ext uri="{9D8B030D-6E8A-4147-A177-3AD203B41FA5}">
                      <a16:colId xmlns:a16="http://schemas.microsoft.com/office/drawing/2014/main" val="1000587484"/>
                    </a:ext>
                  </a:extLst>
                </a:gridCol>
                <a:gridCol w="1011555">
                  <a:extLst>
                    <a:ext uri="{9D8B030D-6E8A-4147-A177-3AD203B41FA5}">
                      <a16:colId xmlns:a16="http://schemas.microsoft.com/office/drawing/2014/main" val="1632174580"/>
                    </a:ext>
                  </a:extLst>
                </a:gridCol>
                <a:gridCol w="973455">
                  <a:extLst>
                    <a:ext uri="{9D8B030D-6E8A-4147-A177-3AD203B41FA5}">
                      <a16:colId xmlns:a16="http://schemas.microsoft.com/office/drawing/2014/main" val="2523381994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981548925"/>
                    </a:ext>
                  </a:extLst>
                </a:gridCol>
                <a:gridCol w="809943">
                  <a:extLst>
                    <a:ext uri="{9D8B030D-6E8A-4147-A177-3AD203B41FA5}">
                      <a16:colId xmlns:a16="http://schemas.microsoft.com/office/drawing/2014/main" val="219485427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</a:rPr>
                        <a:t>201911110001</a:t>
                      </a:r>
                      <a:endParaRPr lang="zh-CN" altLang="en-US" sz="1050" b="0">
                        <a:solidFill>
                          <a:schemeClr val="tx1"/>
                        </a:solidFill>
                        <a:latin typeface="Bahnschrift Condensed" panose="020B0502040204020203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b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</a:rPr>
                        <a:t>张三 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</a:rPr>
                        <a:t>26</a:t>
                      </a:r>
                      <a:endParaRPr lang="zh-CN" altLang="en-US" sz="1050" b="0">
                        <a:solidFill>
                          <a:schemeClr val="tx1"/>
                        </a:solidFill>
                        <a:latin typeface="Bahnschrift Condensed" panose="020B0502040204020203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b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</a:rPr>
                        <a:t>男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b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</a:rPr>
                        <a:t>程序猿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b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</a:rPr>
                        <a:t>西二旗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b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</a:rPr>
                        <a:t>生活家居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b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</a:rPr>
                        <a:t>毛巾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b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</a:rPr>
                        <a:t>￥</a:t>
                      </a:r>
                      <a:r>
                        <a:rPr lang="en-US" altLang="zh-CN" sz="1050" b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</a:rPr>
                        <a:t>20</a:t>
                      </a:r>
                      <a:endParaRPr lang="zh-CN" altLang="en-US" sz="1050" b="0">
                        <a:solidFill>
                          <a:schemeClr val="tx1"/>
                        </a:solidFill>
                        <a:latin typeface="Bahnschrift Condensed" panose="020B0502040204020203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1839863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C0DA1584-5F09-436C-B1E6-49762E3F78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7930295"/>
              </p:ext>
            </p:extLst>
          </p:nvPr>
        </p:nvGraphicFramePr>
        <p:xfrm>
          <a:off x="469746" y="2159187"/>
          <a:ext cx="8211821" cy="251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7080">
                  <a:extLst>
                    <a:ext uri="{9D8B030D-6E8A-4147-A177-3AD203B41FA5}">
                      <a16:colId xmlns:a16="http://schemas.microsoft.com/office/drawing/2014/main" val="3580956502"/>
                    </a:ext>
                  </a:extLst>
                </a:gridCol>
                <a:gridCol w="906780">
                  <a:extLst>
                    <a:ext uri="{9D8B030D-6E8A-4147-A177-3AD203B41FA5}">
                      <a16:colId xmlns:a16="http://schemas.microsoft.com/office/drawing/2014/main" val="4108542200"/>
                    </a:ext>
                  </a:extLst>
                </a:gridCol>
                <a:gridCol w="821055">
                  <a:extLst>
                    <a:ext uri="{9D8B030D-6E8A-4147-A177-3AD203B41FA5}">
                      <a16:colId xmlns:a16="http://schemas.microsoft.com/office/drawing/2014/main" val="4169483574"/>
                    </a:ext>
                  </a:extLst>
                </a:gridCol>
                <a:gridCol w="970280">
                  <a:extLst>
                    <a:ext uri="{9D8B030D-6E8A-4147-A177-3AD203B41FA5}">
                      <a16:colId xmlns:a16="http://schemas.microsoft.com/office/drawing/2014/main" val="255963829"/>
                    </a:ext>
                  </a:extLst>
                </a:gridCol>
                <a:gridCol w="1121093">
                  <a:extLst>
                    <a:ext uri="{9D8B030D-6E8A-4147-A177-3AD203B41FA5}">
                      <a16:colId xmlns:a16="http://schemas.microsoft.com/office/drawing/2014/main" val="201354913"/>
                    </a:ext>
                  </a:extLst>
                </a:gridCol>
                <a:gridCol w="1011555">
                  <a:extLst>
                    <a:ext uri="{9D8B030D-6E8A-4147-A177-3AD203B41FA5}">
                      <a16:colId xmlns:a16="http://schemas.microsoft.com/office/drawing/2014/main" val="7961628"/>
                    </a:ext>
                  </a:extLst>
                </a:gridCol>
                <a:gridCol w="973455">
                  <a:extLst>
                    <a:ext uri="{9D8B030D-6E8A-4147-A177-3AD203B41FA5}">
                      <a16:colId xmlns:a16="http://schemas.microsoft.com/office/drawing/2014/main" val="938738082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222225150"/>
                    </a:ext>
                  </a:extLst>
                </a:gridCol>
                <a:gridCol w="809943">
                  <a:extLst>
                    <a:ext uri="{9D8B030D-6E8A-4147-A177-3AD203B41FA5}">
                      <a16:colId xmlns:a16="http://schemas.microsoft.com/office/drawing/2014/main" val="29493743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</a:rPr>
                        <a:t>201911110002</a:t>
                      </a:r>
                      <a:endParaRPr lang="zh-CN" altLang="en-US" sz="1050" b="0">
                        <a:solidFill>
                          <a:schemeClr val="tx1"/>
                        </a:solidFill>
                        <a:latin typeface="Bahnschrift Condensed" panose="020B0502040204020203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b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</a:rPr>
                        <a:t>李四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</a:rPr>
                        <a:t>30</a:t>
                      </a:r>
                      <a:endParaRPr lang="zh-CN" altLang="en-US" sz="1050" b="0">
                        <a:solidFill>
                          <a:schemeClr val="tx1"/>
                        </a:solidFill>
                        <a:latin typeface="Bahnschrift Condensed" panose="020B0502040204020203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b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</a:rPr>
                        <a:t>女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b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</a:rPr>
                        <a:t>秘书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b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</a:rPr>
                        <a:t>北七家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b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</a:rPr>
                        <a:t>办公用品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</a:rPr>
                        <a:t>A4</a:t>
                      </a:r>
                      <a:r>
                        <a:rPr lang="zh-CN" altLang="en-US" sz="1050" b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</a:rPr>
                        <a:t>纸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b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</a:rPr>
                        <a:t>￥</a:t>
                      </a:r>
                      <a:r>
                        <a:rPr lang="en-US" altLang="zh-CN" sz="1050" b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</a:rPr>
                        <a:t>50</a:t>
                      </a:r>
                      <a:endParaRPr lang="zh-CN" altLang="en-US" sz="1050" b="0">
                        <a:solidFill>
                          <a:schemeClr val="tx1"/>
                        </a:solidFill>
                        <a:latin typeface="Bahnschrift Condensed" panose="020B0502040204020203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1596167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836B94DC-3132-4A82-B7E6-419EB9AF90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461746"/>
              </p:ext>
            </p:extLst>
          </p:nvPr>
        </p:nvGraphicFramePr>
        <p:xfrm>
          <a:off x="469746" y="2406832"/>
          <a:ext cx="8211821" cy="251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7080">
                  <a:extLst>
                    <a:ext uri="{9D8B030D-6E8A-4147-A177-3AD203B41FA5}">
                      <a16:colId xmlns:a16="http://schemas.microsoft.com/office/drawing/2014/main" val="2715149565"/>
                    </a:ext>
                  </a:extLst>
                </a:gridCol>
                <a:gridCol w="906780">
                  <a:extLst>
                    <a:ext uri="{9D8B030D-6E8A-4147-A177-3AD203B41FA5}">
                      <a16:colId xmlns:a16="http://schemas.microsoft.com/office/drawing/2014/main" val="1870847303"/>
                    </a:ext>
                  </a:extLst>
                </a:gridCol>
                <a:gridCol w="821055">
                  <a:extLst>
                    <a:ext uri="{9D8B030D-6E8A-4147-A177-3AD203B41FA5}">
                      <a16:colId xmlns:a16="http://schemas.microsoft.com/office/drawing/2014/main" val="1287325515"/>
                    </a:ext>
                  </a:extLst>
                </a:gridCol>
                <a:gridCol w="970280">
                  <a:extLst>
                    <a:ext uri="{9D8B030D-6E8A-4147-A177-3AD203B41FA5}">
                      <a16:colId xmlns:a16="http://schemas.microsoft.com/office/drawing/2014/main" val="2289442071"/>
                    </a:ext>
                  </a:extLst>
                </a:gridCol>
                <a:gridCol w="1121093">
                  <a:extLst>
                    <a:ext uri="{9D8B030D-6E8A-4147-A177-3AD203B41FA5}">
                      <a16:colId xmlns:a16="http://schemas.microsoft.com/office/drawing/2014/main" val="1207846168"/>
                    </a:ext>
                  </a:extLst>
                </a:gridCol>
                <a:gridCol w="1011555">
                  <a:extLst>
                    <a:ext uri="{9D8B030D-6E8A-4147-A177-3AD203B41FA5}">
                      <a16:colId xmlns:a16="http://schemas.microsoft.com/office/drawing/2014/main" val="2641713237"/>
                    </a:ext>
                  </a:extLst>
                </a:gridCol>
                <a:gridCol w="973455">
                  <a:extLst>
                    <a:ext uri="{9D8B030D-6E8A-4147-A177-3AD203B41FA5}">
                      <a16:colId xmlns:a16="http://schemas.microsoft.com/office/drawing/2014/main" val="1680418799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1196713105"/>
                    </a:ext>
                  </a:extLst>
                </a:gridCol>
                <a:gridCol w="809943">
                  <a:extLst>
                    <a:ext uri="{9D8B030D-6E8A-4147-A177-3AD203B41FA5}">
                      <a16:colId xmlns:a16="http://schemas.microsoft.com/office/drawing/2014/main" val="209894056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</a:rPr>
                        <a:t>201911110003</a:t>
                      </a:r>
                      <a:endParaRPr lang="zh-CN" altLang="en-US" sz="1050" b="0">
                        <a:solidFill>
                          <a:schemeClr val="tx1"/>
                        </a:solidFill>
                        <a:latin typeface="Bahnschrift Condensed" panose="020B0502040204020203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b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</a:rPr>
                        <a:t>王五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</a:rPr>
                        <a:t>20</a:t>
                      </a:r>
                      <a:endParaRPr lang="zh-CN" altLang="en-US" sz="1050" b="0">
                        <a:solidFill>
                          <a:schemeClr val="tx1"/>
                        </a:solidFill>
                        <a:latin typeface="Bahnschrift Condensed" panose="020B0502040204020203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b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</a:rPr>
                        <a:t>男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b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</a:rPr>
                        <a:t>学生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b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</a:rPr>
                        <a:t>五道口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b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</a:rPr>
                        <a:t>办公用品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</a:rPr>
                        <a:t>A4</a:t>
                      </a:r>
                      <a:r>
                        <a:rPr lang="zh-CN" altLang="en-US" sz="1050" b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</a:rPr>
                        <a:t>纸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b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</a:rPr>
                        <a:t>￥</a:t>
                      </a:r>
                      <a:r>
                        <a:rPr lang="en-US" altLang="zh-CN" sz="1050" b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</a:rPr>
                        <a:t>50</a:t>
                      </a:r>
                      <a:endParaRPr lang="zh-CN" altLang="en-US" sz="1050" b="0">
                        <a:solidFill>
                          <a:schemeClr val="tx1"/>
                        </a:solidFill>
                        <a:latin typeface="Bahnschrift Condensed" panose="020B0502040204020203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3464674"/>
                  </a:ext>
                </a:extLst>
              </a:tr>
            </a:tbl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69C30684-0546-4845-AE4F-100128D60899}"/>
              </a:ext>
            </a:extLst>
          </p:cNvPr>
          <p:cNvSpPr txBox="1"/>
          <p:nvPr/>
        </p:nvSpPr>
        <p:spPr>
          <a:xfrm>
            <a:off x="539552" y="20466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NoSQL</a:t>
            </a:r>
            <a:r>
              <a:rPr lang="zh-CN" altLang="en-US">
                <a:solidFill>
                  <a:srgbClr val="FF0000"/>
                </a:solidFill>
              </a:rPr>
              <a:t>高可扩展性</a:t>
            </a:r>
          </a:p>
        </p:txBody>
      </p:sp>
    </p:spTree>
    <p:extLst>
      <p:ext uri="{BB962C8B-B14F-4D97-AF65-F5344CB8AC3E}">
        <p14:creationId xmlns:p14="http://schemas.microsoft.com/office/powerpoint/2010/main" val="2743409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78B61574-6EE1-42B9-8099-20A91ED4D5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8071925"/>
              </p:ext>
            </p:extLst>
          </p:nvPr>
        </p:nvGraphicFramePr>
        <p:xfrm>
          <a:off x="3851920" y="987574"/>
          <a:ext cx="1224136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val="214546681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100"/>
                        <a:t>tbl_order</a:t>
                      </a:r>
                      <a:endParaRPr lang="zh-CN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277886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100"/>
                        <a:t>order_id</a:t>
                      </a:r>
                      <a:endParaRPr lang="zh-CN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331764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100"/>
                        <a:t>customer_id</a:t>
                      </a:r>
                      <a:endParaRPr lang="zh-CN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28255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100" err="1"/>
                        <a:t>product_id</a:t>
                      </a:r>
                      <a:endParaRPr lang="zh-CN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3750017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30388A6E-E786-4994-9021-37DF7BAE91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5694286"/>
              </p:ext>
            </p:extLst>
          </p:nvPr>
        </p:nvGraphicFramePr>
        <p:xfrm>
          <a:off x="1323584" y="598954"/>
          <a:ext cx="1404156" cy="1813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4156">
                  <a:extLst>
                    <a:ext uri="{9D8B030D-6E8A-4147-A177-3AD203B41FA5}">
                      <a16:colId xmlns:a16="http://schemas.microsoft.com/office/drawing/2014/main" val="214546681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100"/>
                        <a:t>tbl_customer</a:t>
                      </a:r>
                      <a:endParaRPr lang="zh-CN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277886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100"/>
                        <a:t>customer_id</a:t>
                      </a:r>
                      <a:endParaRPr lang="zh-CN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331764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100"/>
                        <a:t>name</a:t>
                      </a:r>
                      <a:endParaRPr lang="zh-CN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28255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100"/>
                        <a:t>age</a:t>
                      </a:r>
                      <a:endParaRPr lang="zh-CN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375001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100"/>
                        <a:t>gender</a:t>
                      </a:r>
                      <a:endParaRPr lang="zh-CN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835803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100"/>
                        <a:t>profession</a:t>
                      </a:r>
                      <a:endParaRPr lang="zh-CN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145012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100"/>
                        <a:t>address</a:t>
                      </a:r>
                      <a:endParaRPr lang="zh-CN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3362760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2B81A529-1725-4F68-98F1-F7178BFB0E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7222104"/>
              </p:ext>
            </p:extLst>
          </p:nvPr>
        </p:nvGraphicFramePr>
        <p:xfrm>
          <a:off x="6230083" y="683166"/>
          <a:ext cx="1404156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4156">
                  <a:extLst>
                    <a:ext uri="{9D8B030D-6E8A-4147-A177-3AD203B41FA5}">
                      <a16:colId xmlns:a16="http://schemas.microsoft.com/office/drawing/2014/main" val="214546681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100"/>
                        <a:t>tbl_product</a:t>
                      </a:r>
                      <a:endParaRPr lang="zh-CN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277886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100"/>
                        <a:t>product_id</a:t>
                      </a:r>
                      <a:endParaRPr lang="zh-CN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331764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100"/>
                        <a:t>category</a:t>
                      </a:r>
                      <a:endParaRPr lang="zh-CN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296181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100"/>
                        <a:t>name</a:t>
                      </a:r>
                      <a:endParaRPr lang="zh-CN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28255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100"/>
                        <a:t>price</a:t>
                      </a:r>
                      <a:endParaRPr lang="zh-CN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3750017"/>
                  </a:ext>
                </a:extLst>
              </a:tr>
            </a:tbl>
          </a:graphicData>
        </a:graphic>
      </p:graphicFrame>
      <p:cxnSp>
        <p:nvCxnSpPr>
          <p:cNvPr id="7" name="连接符: 肘形 6">
            <a:extLst>
              <a:ext uri="{FF2B5EF4-FFF2-40B4-BE49-F238E27FC236}">
                <a16:creationId xmlns:a16="http://schemas.microsoft.com/office/drawing/2014/main" id="{BF744435-FFE1-470B-90C7-FC86A16BD21D}"/>
              </a:ext>
            </a:extLst>
          </p:cNvPr>
          <p:cNvCxnSpPr>
            <a:cxnSpLocks/>
          </p:cNvCxnSpPr>
          <p:nvPr/>
        </p:nvCxnSpPr>
        <p:spPr>
          <a:xfrm rot="10800000">
            <a:off x="2727741" y="987576"/>
            <a:ext cx="1104280" cy="69235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连接符: 肘形 7">
            <a:extLst>
              <a:ext uri="{FF2B5EF4-FFF2-40B4-BE49-F238E27FC236}">
                <a16:creationId xmlns:a16="http://schemas.microsoft.com/office/drawing/2014/main" id="{5F6EE691-9D5C-4530-A160-6F40332FE85E}"/>
              </a:ext>
            </a:extLst>
          </p:cNvPr>
          <p:cNvCxnSpPr>
            <a:cxnSpLocks/>
          </p:cNvCxnSpPr>
          <p:nvPr/>
        </p:nvCxnSpPr>
        <p:spPr>
          <a:xfrm flipV="1">
            <a:off x="5076056" y="1057477"/>
            <a:ext cx="1124180" cy="81285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3E918F77-CE85-4070-A4EE-53B97F7D29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5735905"/>
              </p:ext>
            </p:extLst>
          </p:nvPr>
        </p:nvGraphicFramePr>
        <p:xfrm>
          <a:off x="3923928" y="3119607"/>
          <a:ext cx="2174240" cy="1287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7080">
                  <a:extLst>
                    <a:ext uri="{9D8B030D-6E8A-4147-A177-3AD203B41FA5}">
                      <a16:colId xmlns:a16="http://schemas.microsoft.com/office/drawing/2014/main" val="144420912"/>
                    </a:ext>
                  </a:extLst>
                </a:gridCol>
                <a:gridCol w="741680">
                  <a:extLst>
                    <a:ext uri="{9D8B030D-6E8A-4147-A177-3AD203B41FA5}">
                      <a16:colId xmlns:a16="http://schemas.microsoft.com/office/drawing/2014/main" val="359541181"/>
                    </a:ext>
                  </a:extLst>
                </a:gridCol>
                <a:gridCol w="665480">
                  <a:extLst>
                    <a:ext uri="{9D8B030D-6E8A-4147-A177-3AD203B41FA5}">
                      <a16:colId xmlns:a16="http://schemas.microsoft.com/office/drawing/2014/main" val="41704185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kern="1200">
                          <a:solidFill>
                            <a:schemeClr val="bg1"/>
                          </a:solidFill>
                          <a:latin typeface="Bahnschrift Condensed" panose="020B0502040204020203" pitchFamily="34" charset="0"/>
                          <a:ea typeface="+mn-ea"/>
                          <a:cs typeface="+mn-cs"/>
                        </a:rPr>
                        <a:t>order_id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kern="1200">
                          <a:solidFill>
                            <a:schemeClr val="bg1"/>
                          </a:solidFill>
                          <a:latin typeface="Bahnschrift Condensed" panose="020B0502040204020203" pitchFamily="34" charset="0"/>
                          <a:ea typeface="+mn-ea"/>
                          <a:cs typeface="+mn-cs"/>
                        </a:rPr>
                        <a:t>customer_id</a:t>
                      </a:r>
                      <a:endParaRPr lang="zh-CN" altLang="en-US" sz="1050" kern="1200">
                        <a:solidFill>
                          <a:schemeClr val="bg1"/>
                        </a:solidFill>
                        <a:latin typeface="Bahnschrift Condensed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kern="1200">
                          <a:solidFill>
                            <a:schemeClr val="bg1"/>
                          </a:solidFill>
                          <a:latin typeface="Bahnschrift Condensed" panose="020B0502040204020203" pitchFamily="34" charset="0"/>
                          <a:ea typeface="+mn-ea"/>
                          <a:cs typeface="+mn-cs"/>
                        </a:rPr>
                        <a:t>product_id</a:t>
                      </a:r>
                      <a:endParaRPr lang="zh-CN" altLang="en-US" sz="1050" kern="1200">
                        <a:solidFill>
                          <a:schemeClr val="bg1"/>
                        </a:solidFill>
                        <a:latin typeface="Bahnschrift Condensed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844729"/>
                  </a:ext>
                </a:extLst>
              </a:tr>
              <a:tr h="1384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>
                          <a:latin typeface="Bahnschrift Condensed" panose="020B0502040204020203" pitchFamily="34" charset="0"/>
                        </a:rPr>
                        <a:t>201911110000</a:t>
                      </a:r>
                      <a:endParaRPr lang="zh-CN" altLang="en-US" sz="1050">
                        <a:latin typeface="Bahnschrift Condensed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050" kern="1200">
                          <a:solidFill>
                            <a:schemeClr val="dk1"/>
                          </a:solidFill>
                          <a:latin typeface="Bahnschrift Condensed" panose="020B0502040204020203" pitchFamily="34" charset="0"/>
                          <a:ea typeface="+mn-ea"/>
                          <a:cs typeface="+mn-cs"/>
                        </a:rPr>
                        <a:t>0001</a:t>
                      </a:r>
                      <a:endParaRPr lang="zh-CN" altLang="en-US" sz="1050" kern="1200">
                        <a:solidFill>
                          <a:schemeClr val="dk1"/>
                        </a:solidFill>
                        <a:latin typeface="Bahnschrift Condensed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/>
                        <a:t>1111</a:t>
                      </a:r>
                      <a:endParaRPr lang="zh-CN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5924351"/>
                  </a:ext>
                </a:extLst>
              </a:tr>
              <a:tr h="1384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>
                          <a:latin typeface="Bahnschrift Condensed" panose="020B0502040204020203" pitchFamily="34" charset="0"/>
                        </a:rPr>
                        <a:t>201911110001</a:t>
                      </a:r>
                      <a:endParaRPr lang="zh-CN" altLang="en-US" sz="1050">
                        <a:latin typeface="Bahnschrift Condensed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050" kern="1200">
                          <a:solidFill>
                            <a:schemeClr val="dk1"/>
                          </a:solidFill>
                          <a:latin typeface="Bahnschrift Condensed" panose="020B0502040204020203" pitchFamily="34" charset="0"/>
                          <a:ea typeface="+mn-ea"/>
                          <a:cs typeface="+mn-cs"/>
                        </a:rPr>
                        <a:t>0001</a:t>
                      </a:r>
                      <a:endParaRPr lang="zh-CN" altLang="en-US" sz="1050" kern="1200">
                        <a:solidFill>
                          <a:schemeClr val="dk1"/>
                        </a:solidFill>
                        <a:latin typeface="Bahnschrift Condensed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/>
                        <a:t>1112</a:t>
                      </a:r>
                      <a:endParaRPr lang="zh-CN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604627"/>
                  </a:ext>
                </a:extLst>
              </a:tr>
              <a:tr h="18989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>
                          <a:latin typeface="Bahnschrift Condensed" panose="020B0502040204020203" pitchFamily="34" charset="0"/>
                        </a:rPr>
                        <a:t>201911110002</a:t>
                      </a:r>
                      <a:endParaRPr lang="zh-CN" altLang="en-US" sz="1050">
                        <a:latin typeface="Bahnschrift Condensed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050" kern="1200">
                          <a:solidFill>
                            <a:schemeClr val="dk1"/>
                          </a:solidFill>
                          <a:latin typeface="Bahnschrift Condensed" panose="020B0502040204020203" pitchFamily="34" charset="0"/>
                          <a:ea typeface="+mn-ea"/>
                          <a:cs typeface="+mn-cs"/>
                        </a:rPr>
                        <a:t>0002</a:t>
                      </a:r>
                      <a:endParaRPr lang="zh-CN" altLang="en-US" sz="1050" kern="1200">
                        <a:solidFill>
                          <a:schemeClr val="dk1"/>
                        </a:solidFill>
                        <a:latin typeface="Bahnschrift Condensed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/>
                        <a:t>1113</a:t>
                      </a:r>
                      <a:endParaRPr lang="zh-CN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8329685"/>
                  </a:ext>
                </a:extLst>
              </a:tr>
              <a:tr h="1384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>
                          <a:latin typeface="Bahnschrift Condensed" panose="020B0502040204020203" pitchFamily="34" charset="0"/>
                        </a:rPr>
                        <a:t>201911110003</a:t>
                      </a:r>
                      <a:endParaRPr lang="zh-CN" altLang="en-US" sz="1050">
                        <a:latin typeface="Bahnschrift Condensed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050" kern="1200">
                          <a:solidFill>
                            <a:schemeClr val="dk1"/>
                          </a:solidFill>
                          <a:latin typeface="Bahnschrift Condensed" panose="020B0502040204020203" pitchFamily="34" charset="0"/>
                          <a:ea typeface="+mn-ea"/>
                          <a:cs typeface="+mn-cs"/>
                        </a:rPr>
                        <a:t>0003</a:t>
                      </a:r>
                      <a:endParaRPr lang="zh-CN" altLang="en-US" sz="1050" kern="1200">
                        <a:solidFill>
                          <a:schemeClr val="dk1"/>
                        </a:solidFill>
                        <a:latin typeface="Bahnschrift Condensed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/>
                        <a:t>1113</a:t>
                      </a:r>
                      <a:endParaRPr lang="zh-CN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8512048"/>
                  </a:ext>
                </a:extLst>
              </a:tr>
            </a:tbl>
          </a:graphicData>
        </a:graphic>
      </p:graphicFrame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EFBCABAA-3B13-4EAB-B7FB-956490EB21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7622149"/>
              </p:ext>
            </p:extLst>
          </p:nvPr>
        </p:nvGraphicFramePr>
        <p:xfrm>
          <a:off x="191862" y="3119607"/>
          <a:ext cx="3413442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5492">
                  <a:extLst>
                    <a:ext uri="{9D8B030D-6E8A-4147-A177-3AD203B41FA5}">
                      <a16:colId xmlns:a16="http://schemas.microsoft.com/office/drawing/2014/main" val="1606984541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1015693925"/>
                    </a:ext>
                  </a:extLst>
                </a:gridCol>
                <a:gridCol w="362267">
                  <a:extLst>
                    <a:ext uri="{9D8B030D-6E8A-4147-A177-3AD203B41FA5}">
                      <a16:colId xmlns:a16="http://schemas.microsoft.com/office/drawing/2014/main" val="2859550464"/>
                    </a:ext>
                  </a:extLst>
                </a:gridCol>
                <a:gridCol w="511493">
                  <a:extLst>
                    <a:ext uri="{9D8B030D-6E8A-4147-A177-3AD203B41FA5}">
                      <a16:colId xmlns:a16="http://schemas.microsoft.com/office/drawing/2014/main" val="561520108"/>
                    </a:ext>
                  </a:extLst>
                </a:gridCol>
                <a:gridCol w="684530">
                  <a:extLst>
                    <a:ext uri="{9D8B030D-6E8A-4147-A177-3AD203B41FA5}">
                      <a16:colId xmlns:a16="http://schemas.microsoft.com/office/drawing/2014/main" val="99958092"/>
                    </a:ext>
                  </a:extLst>
                </a:gridCol>
                <a:gridCol w="601980">
                  <a:extLst>
                    <a:ext uri="{9D8B030D-6E8A-4147-A177-3AD203B41FA5}">
                      <a16:colId xmlns:a16="http://schemas.microsoft.com/office/drawing/2014/main" val="1143903971"/>
                    </a:ext>
                  </a:extLst>
                </a:gridCol>
              </a:tblGrid>
              <a:tr h="204305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100" b="1" kern="1200">
                          <a:solidFill>
                            <a:schemeClr val="bg1"/>
                          </a:solidFill>
                          <a:latin typeface="Bahnschrift Condensed" panose="020B0502040204020203" pitchFamily="34" charset="0"/>
                          <a:ea typeface="+mn-ea"/>
                          <a:cs typeface="+mn-cs"/>
                        </a:rPr>
                        <a:t>customer_id</a:t>
                      </a:r>
                      <a:endParaRPr lang="zh-CN" altLang="en-US" sz="1100" b="1" kern="1200">
                        <a:solidFill>
                          <a:schemeClr val="bg1"/>
                        </a:solidFill>
                        <a:latin typeface="Bahnschrift Condensed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100" b="1" kern="1200">
                          <a:solidFill>
                            <a:schemeClr val="bg1"/>
                          </a:solidFill>
                          <a:latin typeface="Bahnschrift Condensed" panose="020B0502040204020203" pitchFamily="34" charset="0"/>
                          <a:ea typeface="+mn-ea"/>
                          <a:cs typeface="+mn-cs"/>
                        </a:rPr>
                        <a:t>name</a:t>
                      </a:r>
                      <a:endParaRPr lang="zh-CN" altLang="en-US" sz="1100" b="1" kern="1200">
                        <a:solidFill>
                          <a:schemeClr val="bg1"/>
                        </a:solidFill>
                        <a:latin typeface="Bahnschrift Condensed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100" b="1" kern="1200">
                          <a:solidFill>
                            <a:schemeClr val="bg1"/>
                          </a:solidFill>
                          <a:latin typeface="Bahnschrift Condensed" panose="020B0502040204020203" pitchFamily="34" charset="0"/>
                          <a:ea typeface="+mn-ea"/>
                          <a:cs typeface="+mn-cs"/>
                        </a:rPr>
                        <a:t>age</a:t>
                      </a:r>
                      <a:endParaRPr lang="zh-CN" altLang="en-US" sz="1100" b="1" kern="1200">
                        <a:solidFill>
                          <a:schemeClr val="bg1"/>
                        </a:solidFill>
                        <a:latin typeface="Bahnschrift Condensed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100" b="1" kern="1200">
                          <a:solidFill>
                            <a:schemeClr val="bg1"/>
                          </a:solidFill>
                          <a:latin typeface="Bahnschrift Condensed" panose="020B0502040204020203" pitchFamily="34" charset="0"/>
                          <a:ea typeface="+mn-ea"/>
                          <a:cs typeface="+mn-cs"/>
                        </a:rPr>
                        <a:t>gender</a:t>
                      </a:r>
                      <a:endParaRPr lang="zh-CN" altLang="en-US" sz="1100" b="1" kern="1200">
                        <a:solidFill>
                          <a:schemeClr val="bg1"/>
                        </a:solidFill>
                        <a:latin typeface="Bahnschrift Condensed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100" b="1" kern="1200">
                          <a:solidFill>
                            <a:schemeClr val="bg1"/>
                          </a:solidFill>
                          <a:latin typeface="Bahnschrift Condensed" panose="020B0502040204020203" pitchFamily="34" charset="0"/>
                          <a:ea typeface="+mn-ea"/>
                          <a:cs typeface="+mn-cs"/>
                        </a:rPr>
                        <a:t>profession</a:t>
                      </a:r>
                      <a:endParaRPr lang="zh-CN" altLang="en-US" sz="1100" b="1" kern="1200">
                        <a:solidFill>
                          <a:schemeClr val="bg1"/>
                        </a:solidFill>
                        <a:latin typeface="Bahnschrift Condensed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100" b="1" kern="1200">
                          <a:solidFill>
                            <a:schemeClr val="bg1"/>
                          </a:solidFill>
                          <a:latin typeface="Bahnschrift Condensed" panose="020B0502040204020203" pitchFamily="34" charset="0"/>
                          <a:ea typeface="+mn-ea"/>
                          <a:cs typeface="+mn-cs"/>
                        </a:rPr>
                        <a:t>address</a:t>
                      </a:r>
                      <a:endParaRPr lang="zh-CN" altLang="en-US" sz="1100" b="1" kern="1200">
                        <a:solidFill>
                          <a:schemeClr val="bg1"/>
                        </a:solidFill>
                        <a:latin typeface="Bahnschrift Condensed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751441"/>
                  </a:ext>
                </a:extLst>
              </a:tr>
              <a:tr h="204305">
                <a:tc>
                  <a:txBody>
                    <a:bodyPr/>
                    <a:lstStyle/>
                    <a:p>
                      <a:r>
                        <a:rPr lang="en-US" altLang="zh-CN" sz="1100" kern="1200">
                          <a:solidFill>
                            <a:schemeClr val="dk1"/>
                          </a:solidFill>
                          <a:latin typeface="Bahnschrift Condensed" panose="020B0502040204020203" pitchFamily="34" charset="0"/>
                          <a:ea typeface="+mn-ea"/>
                          <a:cs typeface="+mn-cs"/>
                        </a:rPr>
                        <a:t>0001</a:t>
                      </a:r>
                      <a:endParaRPr lang="zh-CN" altLang="en-US" sz="1100" kern="1200">
                        <a:solidFill>
                          <a:schemeClr val="dk1"/>
                        </a:solidFill>
                        <a:latin typeface="Bahnschrift Condensed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kern="1200">
                          <a:solidFill>
                            <a:schemeClr val="dk1"/>
                          </a:solidFill>
                          <a:latin typeface="Bahnschrift Condensed" panose="020B0502040204020203" pitchFamily="34" charset="0"/>
                          <a:ea typeface="+mn-ea"/>
                          <a:cs typeface="+mn-cs"/>
                        </a:rPr>
                        <a:t>张三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kern="1200">
                          <a:solidFill>
                            <a:schemeClr val="dk1"/>
                          </a:solidFill>
                          <a:latin typeface="Bahnschrift Condensed" panose="020B0502040204020203" pitchFamily="34" charset="0"/>
                          <a:ea typeface="+mn-ea"/>
                          <a:cs typeface="+mn-cs"/>
                        </a:rPr>
                        <a:t>26</a:t>
                      </a:r>
                      <a:endParaRPr lang="zh-CN" altLang="en-US" sz="1100" kern="1200">
                        <a:solidFill>
                          <a:schemeClr val="dk1"/>
                        </a:solidFill>
                        <a:latin typeface="Bahnschrift Condensed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kern="1200">
                          <a:solidFill>
                            <a:schemeClr val="dk1"/>
                          </a:solidFill>
                          <a:latin typeface="Bahnschrift Condensed" panose="020B0502040204020203" pitchFamily="34" charset="0"/>
                          <a:ea typeface="+mn-ea"/>
                          <a:cs typeface="+mn-cs"/>
                        </a:rPr>
                        <a:t>男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kern="1200">
                          <a:solidFill>
                            <a:schemeClr val="dk1"/>
                          </a:solidFill>
                          <a:latin typeface="Bahnschrift Condensed" panose="020B0502040204020203" pitchFamily="34" charset="0"/>
                          <a:ea typeface="+mn-ea"/>
                          <a:cs typeface="+mn-cs"/>
                        </a:rPr>
                        <a:t>程序猿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kern="1200">
                          <a:solidFill>
                            <a:schemeClr val="dk1"/>
                          </a:solidFill>
                          <a:latin typeface="Bahnschrift Condensed" panose="020B0502040204020203" pitchFamily="34" charset="0"/>
                          <a:ea typeface="+mn-ea"/>
                          <a:cs typeface="+mn-cs"/>
                        </a:rPr>
                        <a:t>西二旗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080175"/>
                  </a:ext>
                </a:extLst>
              </a:tr>
              <a:tr h="204305">
                <a:tc>
                  <a:txBody>
                    <a:bodyPr/>
                    <a:lstStyle/>
                    <a:p>
                      <a:r>
                        <a:rPr lang="en-US" altLang="zh-CN" sz="1100" kern="1200">
                          <a:solidFill>
                            <a:schemeClr val="dk1"/>
                          </a:solidFill>
                          <a:latin typeface="Bahnschrift Condensed" panose="020B0502040204020203" pitchFamily="34" charset="0"/>
                          <a:ea typeface="+mn-ea"/>
                          <a:cs typeface="+mn-cs"/>
                        </a:rPr>
                        <a:t>0002</a:t>
                      </a:r>
                      <a:endParaRPr lang="zh-CN" altLang="en-US" sz="1100" kern="1200">
                        <a:solidFill>
                          <a:schemeClr val="dk1"/>
                        </a:solidFill>
                        <a:latin typeface="Bahnschrift Condensed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kern="1200">
                          <a:solidFill>
                            <a:schemeClr val="dk1"/>
                          </a:solidFill>
                          <a:latin typeface="Bahnschrift Condensed" panose="020B0502040204020203" pitchFamily="34" charset="0"/>
                          <a:ea typeface="+mn-ea"/>
                          <a:cs typeface="+mn-cs"/>
                        </a:rPr>
                        <a:t>李四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kern="1200">
                          <a:solidFill>
                            <a:schemeClr val="dk1"/>
                          </a:solidFill>
                          <a:latin typeface="Bahnschrift Condensed" panose="020B0502040204020203" pitchFamily="34" charset="0"/>
                          <a:ea typeface="+mn-ea"/>
                          <a:cs typeface="+mn-cs"/>
                        </a:rPr>
                        <a:t>30</a:t>
                      </a:r>
                      <a:endParaRPr lang="zh-CN" altLang="en-US" sz="1100" kern="1200">
                        <a:solidFill>
                          <a:schemeClr val="dk1"/>
                        </a:solidFill>
                        <a:latin typeface="Bahnschrift Condensed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kern="1200">
                          <a:solidFill>
                            <a:schemeClr val="dk1"/>
                          </a:solidFill>
                          <a:latin typeface="Bahnschrift Condensed" panose="020B0502040204020203" pitchFamily="34" charset="0"/>
                          <a:ea typeface="+mn-ea"/>
                          <a:cs typeface="+mn-cs"/>
                        </a:rPr>
                        <a:t>女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kern="1200">
                          <a:solidFill>
                            <a:schemeClr val="dk1"/>
                          </a:solidFill>
                          <a:latin typeface="Bahnschrift Condensed" panose="020B0502040204020203" pitchFamily="34" charset="0"/>
                          <a:ea typeface="+mn-ea"/>
                          <a:cs typeface="+mn-cs"/>
                        </a:rPr>
                        <a:t>秘书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kern="1200">
                          <a:solidFill>
                            <a:schemeClr val="dk1"/>
                          </a:solidFill>
                          <a:latin typeface="Bahnschrift Condensed" panose="020B0502040204020203" pitchFamily="34" charset="0"/>
                          <a:ea typeface="+mn-ea"/>
                          <a:cs typeface="+mn-cs"/>
                        </a:rPr>
                        <a:t>北七家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9494863"/>
                  </a:ext>
                </a:extLst>
              </a:tr>
              <a:tr h="204305">
                <a:tc>
                  <a:txBody>
                    <a:bodyPr/>
                    <a:lstStyle/>
                    <a:p>
                      <a:r>
                        <a:rPr lang="en-US" altLang="zh-CN" sz="1100" kern="1200">
                          <a:solidFill>
                            <a:schemeClr val="dk1"/>
                          </a:solidFill>
                          <a:latin typeface="Bahnschrift Condensed" panose="020B0502040204020203" pitchFamily="34" charset="0"/>
                          <a:ea typeface="+mn-ea"/>
                          <a:cs typeface="+mn-cs"/>
                        </a:rPr>
                        <a:t>0003</a:t>
                      </a:r>
                      <a:endParaRPr lang="zh-CN" altLang="en-US" sz="1100" kern="1200">
                        <a:solidFill>
                          <a:schemeClr val="dk1"/>
                        </a:solidFill>
                        <a:latin typeface="Bahnschrift Condensed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kern="1200">
                          <a:solidFill>
                            <a:schemeClr val="dk1"/>
                          </a:solidFill>
                          <a:latin typeface="Bahnschrift Condensed" panose="020B0502040204020203" pitchFamily="34" charset="0"/>
                          <a:ea typeface="+mn-ea"/>
                          <a:cs typeface="+mn-cs"/>
                        </a:rPr>
                        <a:t>王五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kern="1200">
                          <a:solidFill>
                            <a:schemeClr val="dk1"/>
                          </a:solidFill>
                          <a:latin typeface="Bahnschrift Condensed" panose="020B0502040204020203" pitchFamily="34" charset="0"/>
                          <a:ea typeface="+mn-ea"/>
                          <a:cs typeface="+mn-cs"/>
                        </a:rPr>
                        <a:t>20</a:t>
                      </a:r>
                      <a:endParaRPr lang="zh-CN" altLang="en-US" sz="1100" kern="1200">
                        <a:solidFill>
                          <a:schemeClr val="dk1"/>
                        </a:solidFill>
                        <a:latin typeface="Bahnschrift Condensed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kern="1200">
                          <a:solidFill>
                            <a:schemeClr val="dk1"/>
                          </a:solidFill>
                          <a:latin typeface="Bahnschrift Condensed" panose="020B0502040204020203" pitchFamily="34" charset="0"/>
                          <a:ea typeface="+mn-ea"/>
                          <a:cs typeface="+mn-cs"/>
                        </a:rPr>
                        <a:t>男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kern="1200">
                          <a:solidFill>
                            <a:schemeClr val="dk1"/>
                          </a:solidFill>
                          <a:latin typeface="Bahnschrift Condensed" panose="020B0502040204020203" pitchFamily="34" charset="0"/>
                          <a:ea typeface="+mn-ea"/>
                          <a:cs typeface="+mn-cs"/>
                        </a:rPr>
                        <a:t>学生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kern="1200">
                          <a:solidFill>
                            <a:schemeClr val="dk1"/>
                          </a:solidFill>
                          <a:latin typeface="Bahnschrift Condensed" panose="020B0502040204020203" pitchFamily="34" charset="0"/>
                          <a:ea typeface="+mn-ea"/>
                          <a:cs typeface="+mn-cs"/>
                        </a:rPr>
                        <a:t>五道口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1823371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754A749E-A850-4948-BB20-DE8AD50F70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3318130"/>
              </p:ext>
            </p:extLst>
          </p:nvPr>
        </p:nvGraphicFramePr>
        <p:xfrm>
          <a:off x="6416792" y="3119607"/>
          <a:ext cx="2498408" cy="1028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5480">
                  <a:extLst>
                    <a:ext uri="{9D8B030D-6E8A-4147-A177-3AD203B41FA5}">
                      <a16:colId xmlns:a16="http://schemas.microsoft.com/office/drawing/2014/main" val="2196549751"/>
                    </a:ext>
                  </a:extLst>
                </a:gridCol>
                <a:gridCol w="735330">
                  <a:extLst>
                    <a:ext uri="{9D8B030D-6E8A-4147-A177-3AD203B41FA5}">
                      <a16:colId xmlns:a16="http://schemas.microsoft.com/office/drawing/2014/main" val="2325572012"/>
                    </a:ext>
                  </a:extLst>
                </a:gridCol>
                <a:gridCol w="579755">
                  <a:extLst>
                    <a:ext uri="{9D8B030D-6E8A-4147-A177-3AD203B41FA5}">
                      <a16:colId xmlns:a16="http://schemas.microsoft.com/office/drawing/2014/main" val="4427695"/>
                    </a:ext>
                  </a:extLst>
                </a:gridCol>
                <a:gridCol w="517843">
                  <a:extLst>
                    <a:ext uri="{9D8B030D-6E8A-4147-A177-3AD203B41FA5}">
                      <a16:colId xmlns:a16="http://schemas.microsoft.com/office/drawing/2014/main" val="301336731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b="1" kern="1200">
                          <a:solidFill>
                            <a:schemeClr val="bg1"/>
                          </a:solidFill>
                          <a:latin typeface="Bahnschrift Condensed" panose="020B0502040204020203" pitchFamily="34" charset="0"/>
                          <a:ea typeface="+mn-ea"/>
                          <a:cs typeface="+mn-cs"/>
                        </a:rPr>
                        <a:t>product_id</a:t>
                      </a:r>
                      <a:endParaRPr lang="zh-CN" altLang="en-US" sz="1050" b="1" kern="1200">
                        <a:solidFill>
                          <a:schemeClr val="bg1"/>
                        </a:solidFill>
                        <a:latin typeface="Bahnschrift Condensed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b="1" kern="1200">
                          <a:solidFill>
                            <a:schemeClr val="bg1"/>
                          </a:solidFill>
                          <a:latin typeface="Bahnschrift Condensed" panose="020B0502040204020203" pitchFamily="34" charset="0"/>
                          <a:ea typeface="+mn-ea"/>
                          <a:cs typeface="+mn-cs"/>
                        </a:rPr>
                        <a:t>category</a:t>
                      </a:r>
                      <a:endParaRPr lang="zh-CN" altLang="en-US" sz="1050" b="1" kern="1200">
                        <a:solidFill>
                          <a:schemeClr val="bg1"/>
                        </a:solidFill>
                        <a:latin typeface="Bahnschrift Condensed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b="1" kern="1200">
                          <a:solidFill>
                            <a:schemeClr val="bg1"/>
                          </a:solidFill>
                          <a:latin typeface="Bahnschrift Condensed" panose="020B0502040204020203" pitchFamily="34" charset="0"/>
                          <a:ea typeface="+mn-ea"/>
                          <a:cs typeface="+mn-cs"/>
                        </a:rPr>
                        <a:t>name</a:t>
                      </a:r>
                      <a:endParaRPr lang="zh-CN" altLang="en-US" sz="1050" b="1" kern="1200">
                        <a:solidFill>
                          <a:schemeClr val="bg1"/>
                        </a:solidFill>
                        <a:latin typeface="Bahnschrift Condensed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b="1" kern="1200">
                          <a:solidFill>
                            <a:schemeClr val="bg1"/>
                          </a:solidFill>
                          <a:latin typeface="Bahnschrift Condensed" panose="020B0502040204020203" pitchFamily="34" charset="0"/>
                          <a:ea typeface="+mn-ea"/>
                          <a:cs typeface="+mn-cs"/>
                        </a:rPr>
                        <a:t>price</a:t>
                      </a:r>
                      <a:endParaRPr lang="zh-CN" altLang="en-US" sz="1050" b="1" kern="1200">
                        <a:solidFill>
                          <a:schemeClr val="bg1"/>
                        </a:solidFill>
                        <a:latin typeface="Bahnschrift Condensed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073335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100"/>
                        <a:t>1111</a:t>
                      </a:r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>
                          <a:latin typeface="Bahnschrift Condensed" panose="020B0502040204020203" pitchFamily="34" charset="0"/>
                        </a:rPr>
                        <a:t>电子商品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>
                          <a:latin typeface="Bahnschrift Condensed" panose="020B0502040204020203" pitchFamily="34" charset="0"/>
                        </a:rPr>
                        <a:t>iPhoneXI</a:t>
                      </a:r>
                      <a:endParaRPr lang="zh-CN" altLang="en-US" sz="1050">
                        <a:latin typeface="Bahnschrift Condensed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>
                          <a:latin typeface="Bahnschrift Condensed" panose="020B0502040204020203" pitchFamily="34" charset="0"/>
                        </a:rPr>
                        <a:t>￥</a:t>
                      </a:r>
                      <a:r>
                        <a:rPr lang="en-US" altLang="zh-CN" sz="1050">
                          <a:latin typeface="Bahnschrift Condensed" panose="020B0502040204020203" pitchFamily="34" charset="0"/>
                        </a:rPr>
                        <a:t>11111</a:t>
                      </a:r>
                      <a:endParaRPr lang="zh-CN" altLang="en-US" sz="1050">
                        <a:latin typeface="Bahnschrift Condensed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716656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100"/>
                        <a:t>1112</a:t>
                      </a:r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>
                          <a:latin typeface="Bahnschrift Condensed" panose="020B0502040204020203" pitchFamily="34" charset="0"/>
                        </a:rPr>
                        <a:t>生活家居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>
                          <a:latin typeface="Bahnschrift Condensed" panose="020B0502040204020203" pitchFamily="34" charset="0"/>
                        </a:rPr>
                        <a:t>毛巾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>
                          <a:latin typeface="Bahnschrift Condensed" panose="020B0502040204020203" pitchFamily="34" charset="0"/>
                        </a:rPr>
                        <a:t>￥</a:t>
                      </a:r>
                      <a:r>
                        <a:rPr lang="en-US" altLang="zh-CN" sz="1050">
                          <a:latin typeface="Bahnschrift Condensed" panose="020B0502040204020203" pitchFamily="34" charset="0"/>
                        </a:rPr>
                        <a:t>20</a:t>
                      </a:r>
                      <a:endParaRPr lang="zh-CN" altLang="en-US" sz="1050">
                        <a:latin typeface="Bahnschrift Condensed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52155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100"/>
                        <a:t>1113</a:t>
                      </a:r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>
                          <a:latin typeface="Bahnschrift Condensed" panose="020B0502040204020203" pitchFamily="34" charset="0"/>
                        </a:rPr>
                        <a:t>办公用品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>
                          <a:latin typeface="Bahnschrift Condensed" panose="020B0502040204020203" pitchFamily="34" charset="0"/>
                        </a:rPr>
                        <a:t>A4</a:t>
                      </a:r>
                      <a:r>
                        <a:rPr lang="zh-CN" altLang="en-US" sz="1050">
                          <a:latin typeface="Bahnschrift Condensed" panose="020B0502040204020203" pitchFamily="34" charset="0"/>
                        </a:rPr>
                        <a:t>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>
                          <a:latin typeface="Bahnschrift Condensed" panose="020B0502040204020203" pitchFamily="34" charset="0"/>
                        </a:rPr>
                        <a:t>￥</a:t>
                      </a:r>
                      <a:r>
                        <a:rPr lang="en-US" altLang="zh-CN" sz="1050">
                          <a:latin typeface="Bahnschrift Condensed" panose="020B0502040204020203" pitchFamily="34" charset="0"/>
                        </a:rPr>
                        <a:t>50</a:t>
                      </a:r>
                      <a:endParaRPr lang="zh-CN" altLang="en-US" sz="1050">
                        <a:latin typeface="Bahnschrift Condensed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3831064"/>
                  </a:ext>
                </a:extLst>
              </a:tr>
            </a:tbl>
          </a:graphicData>
        </a:graphic>
      </p:graphicFrame>
      <p:sp>
        <p:nvSpPr>
          <p:cNvPr id="35" name="文本框 34">
            <a:extLst>
              <a:ext uri="{FF2B5EF4-FFF2-40B4-BE49-F238E27FC236}">
                <a16:creationId xmlns:a16="http://schemas.microsoft.com/office/drawing/2014/main" id="{D0F6A607-C9AC-4C0C-BA57-D698DFF36D02}"/>
              </a:ext>
            </a:extLst>
          </p:cNvPr>
          <p:cNvSpPr txBox="1"/>
          <p:nvPr/>
        </p:nvSpPr>
        <p:spPr>
          <a:xfrm>
            <a:off x="539552" y="20466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NoSQL</a:t>
            </a:r>
            <a:r>
              <a:rPr lang="zh-CN" altLang="en-US">
                <a:solidFill>
                  <a:srgbClr val="FF0000"/>
                </a:solidFill>
              </a:rPr>
              <a:t>高可扩展性</a:t>
            </a:r>
          </a:p>
        </p:txBody>
      </p:sp>
    </p:spTree>
    <p:extLst>
      <p:ext uri="{BB962C8B-B14F-4D97-AF65-F5344CB8AC3E}">
        <p14:creationId xmlns:p14="http://schemas.microsoft.com/office/powerpoint/2010/main" val="958861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293F6BE-D3D3-4C2A-B3AF-BCA5A023E419}"/>
              </a:ext>
            </a:extLst>
          </p:cNvPr>
          <p:cNvSpPr txBox="1"/>
          <p:nvPr/>
        </p:nvSpPr>
        <p:spPr>
          <a:xfrm>
            <a:off x="395537" y="699542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NoSQL</a:t>
            </a:r>
            <a:r>
              <a:rPr lang="zh-CN" altLang="en-US"/>
              <a:t>数据库设计表结构</a:t>
            </a: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6B9C1252-A9BF-4620-9F80-B021AE7B5E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5683798"/>
              </p:ext>
            </p:extLst>
          </p:nvPr>
        </p:nvGraphicFramePr>
        <p:xfrm>
          <a:off x="215514" y="1459230"/>
          <a:ext cx="871297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560">
                  <a:extLst>
                    <a:ext uri="{9D8B030D-6E8A-4147-A177-3AD203B41FA5}">
                      <a16:colId xmlns:a16="http://schemas.microsoft.com/office/drawing/2014/main" val="2373950834"/>
                    </a:ext>
                  </a:extLst>
                </a:gridCol>
                <a:gridCol w="869655">
                  <a:extLst>
                    <a:ext uri="{9D8B030D-6E8A-4147-A177-3AD203B41FA5}">
                      <a16:colId xmlns:a16="http://schemas.microsoft.com/office/drawing/2014/main" val="3380119986"/>
                    </a:ext>
                  </a:extLst>
                </a:gridCol>
                <a:gridCol w="968108">
                  <a:extLst>
                    <a:ext uri="{9D8B030D-6E8A-4147-A177-3AD203B41FA5}">
                      <a16:colId xmlns:a16="http://schemas.microsoft.com/office/drawing/2014/main" val="1548632052"/>
                    </a:ext>
                  </a:extLst>
                </a:gridCol>
                <a:gridCol w="968108">
                  <a:extLst>
                    <a:ext uri="{9D8B030D-6E8A-4147-A177-3AD203B41FA5}">
                      <a16:colId xmlns:a16="http://schemas.microsoft.com/office/drawing/2014/main" val="344367457"/>
                    </a:ext>
                  </a:extLst>
                </a:gridCol>
                <a:gridCol w="1096121">
                  <a:extLst>
                    <a:ext uri="{9D8B030D-6E8A-4147-A177-3AD203B41FA5}">
                      <a16:colId xmlns:a16="http://schemas.microsoft.com/office/drawing/2014/main" val="3770430817"/>
                    </a:ext>
                  </a:extLst>
                </a:gridCol>
                <a:gridCol w="840095">
                  <a:extLst>
                    <a:ext uri="{9D8B030D-6E8A-4147-A177-3AD203B41FA5}">
                      <a16:colId xmlns:a16="http://schemas.microsoft.com/office/drawing/2014/main" val="4051619645"/>
                    </a:ext>
                  </a:extLst>
                </a:gridCol>
                <a:gridCol w="968108">
                  <a:extLst>
                    <a:ext uri="{9D8B030D-6E8A-4147-A177-3AD203B41FA5}">
                      <a16:colId xmlns:a16="http://schemas.microsoft.com/office/drawing/2014/main" val="2609171225"/>
                    </a:ext>
                  </a:extLst>
                </a:gridCol>
                <a:gridCol w="968108">
                  <a:extLst>
                    <a:ext uri="{9D8B030D-6E8A-4147-A177-3AD203B41FA5}">
                      <a16:colId xmlns:a16="http://schemas.microsoft.com/office/drawing/2014/main" val="2433247875"/>
                    </a:ext>
                  </a:extLst>
                </a:gridCol>
                <a:gridCol w="968108">
                  <a:extLst>
                    <a:ext uri="{9D8B030D-6E8A-4147-A177-3AD203B41FA5}">
                      <a16:colId xmlns:a16="http://schemas.microsoft.com/office/drawing/2014/main" val="1247312791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order_id</a:t>
                      </a:r>
                      <a:endParaRPr lang="zh-CN" altLang="en-US"/>
                    </a:p>
                  </a:txBody>
                  <a:tcPr anchor="ctr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customer_info</a:t>
                      </a:r>
                      <a:endParaRPr lang="zh-CN" altLang="en-US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product_info</a:t>
                      </a:r>
                      <a:endParaRPr lang="zh-CN" altLang="en-US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270835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name</a:t>
                      </a:r>
                      <a:endParaRPr lang="zh-CN" altLang="en-US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age</a:t>
                      </a:r>
                      <a:endParaRPr lang="zh-CN" altLang="en-US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gender</a:t>
                      </a:r>
                      <a:endParaRPr lang="zh-CN" altLang="en-US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profession</a:t>
                      </a:r>
                      <a:endParaRPr lang="zh-CN" altLang="en-US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address</a:t>
                      </a:r>
                      <a:endParaRPr lang="zh-CN" altLang="en-US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category</a:t>
                      </a:r>
                      <a:endParaRPr lang="zh-CN" altLang="en-US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name</a:t>
                      </a:r>
                      <a:endParaRPr lang="zh-CN" altLang="en-US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price</a:t>
                      </a:r>
                      <a:endParaRPr lang="zh-CN" altLang="en-US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3647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20191111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张三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26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男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程序猿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西二旗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电子商品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iPhoneXI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/>
                        <a:t>￥</a:t>
                      </a:r>
                      <a:r>
                        <a:rPr lang="en-US" altLang="zh-CN"/>
                        <a:t>11111</a:t>
                      </a:r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9068863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9E34DEA1-562A-4EFE-AFA7-58DE6E636B6D}"/>
              </a:ext>
            </a:extLst>
          </p:cNvPr>
          <p:cNvSpPr txBox="1"/>
          <p:nvPr/>
        </p:nvSpPr>
        <p:spPr>
          <a:xfrm>
            <a:off x="899591" y="3075806"/>
            <a:ext cx="7344816" cy="1289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en-US" altLang="zh-CN"/>
              <a:t>NoSQL</a:t>
            </a:r>
            <a:r>
              <a:rPr lang="zh-CN" altLang="en-US"/>
              <a:t>的时代，数据的存储已经相当廉价，为避免</a:t>
            </a:r>
            <a:r>
              <a:rPr lang="en-US" altLang="zh-CN"/>
              <a:t>join</a:t>
            </a:r>
            <a:r>
              <a:rPr lang="zh-CN" altLang="en-US"/>
              <a:t>操作，将所需数据都存储在一张表内，虽然会造成数据的冗余，但换来的是性能的大幅提升。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B09B872-B40F-47DC-829F-EAC7FA393833}"/>
              </a:ext>
            </a:extLst>
          </p:cNvPr>
          <p:cNvSpPr txBox="1"/>
          <p:nvPr/>
        </p:nvSpPr>
        <p:spPr>
          <a:xfrm>
            <a:off x="539552" y="20466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NoSQL</a:t>
            </a:r>
            <a:r>
              <a:rPr lang="zh-CN" altLang="en-US">
                <a:solidFill>
                  <a:srgbClr val="FF0000"/>
                </a:solidFill>
              </a:rPr>
              <a:t>高可扩展性</a:t>
            </a:r>
          </a:p>
        </p:txBody>
      </p:sp>
    </p:spTree>
    <p:extLst>
      <p:ext uri="{BB962C8B-B14F-4D97-AF65-F5344CB8AC3E}">
        <p14:creationId xmlns:p14="http://schemas.microsoft.com/office/powerpoint/2010/main" val="1291843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F1F03CAB-7C81-44A6-9067-D78C6C1D91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0410819"/>
              </p:ext>
            </p:extLst>
          </p:nvPr>
        </p:nvGraphicFramePr>
        <p:xfrm>
          <a:off x="3995936" y="915566"/>
          <a:ext cx="2174240" cy="1287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7080">
                  <a:extLst>
                    <a:ext uri="{9D8B030D-6E8A-4147-A177-3AD203B41FA5}">
                      <a16:colId xmlns:a16="http://schemas.microsoft.com/office/drawing/2014/main" val="144420912"/>
                    </a:ext>
                  </a:extLst>
                </a:gridCol>
                <a:gridCol w="741680">
                  <a:extLst>
                    <a:ext uri="{9D8B030D-6E8A-4147-A177-3AD203B41FA5}">
                      <a16:colId xmlns:a16="http://schemas.microsoft.com/office/drawing/2014/main" val="359541181"/>
                    </a:ext>
                  </a:extLst>
                </a:gridCol>
                <a:gridCol w="665480">
                  <a:extLst>
                    <a:ext uri="{9D8B030D-6E8A-4147-A177-3AD203B41FA5}">
                      <a16:colId xmlns:a16="http://schemas.microsoft.com/office/drawing/2014/main" val="41704185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kern="1200">
                          <a:solidFill>
                            <a:schemeClr val="bg1"/>
                          </a:solidFill>
                          <a:latin typeface="Bahnschrift Condensed" panose="020B0502040204020203" pitchFamily="34" charset="0"/>
                          <a:ea typeface="+mn-ea"/>
                          <a:cs typeface="+mn-cs"/>
                        </a:rPr>
                        <a:t>order_id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kern="1200">
                          <a:solidFill>
                            <a:schemeClr val="bg1"/>
                          </a:solidFill>
                          <a:latin typeface="Bahnschrift Condensed" panose="020B0502040204020203" pitchFamily="34" charset="0"/>
                          <a:ea typeface="+mn-ea"/>
                          <a:cs typeface="+mn-cs"/>
                        </a:rPr>
                        <a:t>customer_id</a:t>
                      </a:r>
                      <a:endParaRPr lang="zh-CN" altLang="en-US" sz="1050" kern="1200">
                        <a:solidFill>
                          <a:schemeClr val="bg1"/>
                        </a:solidFill>
                        <a:latin typeface="Bahnschrift Condensed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kern="1200">
                          <a:solidFill>
                            <a:schemeClr val="bg1"/>
                          </a:solidFill>
                          <a:latin typeface="Bahnschrift Condensed" panose="020B0502040204020203" pitchFamily="34" charset="0"/>
                          <a:ea typeface="+mn-ea"/>
                          <a:cs typeface="+mn-cs"/>
                        </a:rPr>
                        <a:t>product_id</a:t>
                      </a:r>
                      <a:endParaRPr lang="zh-CN" altLang="en-US" sz="1050" kern="1200">
                        <a:solidFill>
                          <a:schemeClr val="bg1"/>
                        </a:solidFill>
                        <a:latin typeface="Bahnschrift Condensed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844729"/>
                  </a:ext>
                </a:extLst>
              </a:tr>
              <a:tr h="1384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>
                          <a:latin typeface="Bahnschrift Condensed" panose="020B0502040204020203" pitchFamily="34" charset="0"/>
                        </a:rPr>
                        <a:t>201911110000</a:t>
                      </a:r>
                      <a:endParaRPr lang="zh-CN" altLang="en-US" sz="1050">
                        <a:latin typeface="Bahnschrift Condensed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050" kern="1200">
                          <a:solidFill>
                            <a:schemeClr val="dk1"/>
                          </a:solidFill>
                          <a:latin typeface="Bahnschrift Condensed" panose="020B0502040204020203" pitchFamily="34" charset="0"/>
                          <a:ea typeface="+mn-ea"/>
                          <a:cs typeface="+mn-cs"/>
                        </a:rPr>
                        <a:t>0001</a:t>
                      </a:r>
                      <a:endParaRPr lang="zh-CN" altLang="en-US" sz="1050" kern="1200">
                        <a:solidFill>
                          <a:schemeClr val="dk1"/>
                        </a:solidFill>
                        <a:latin typeface="Bahnschrift Condensed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/>
                        <a:t>1111</a:t>
                      </a:r>
                      <a:endParaRPr lang="zh-CN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5924351"/>
                  </a:ext>
                </a:extLst>
              </a:tr>
              <a:tr h="1384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>
                          <a:latin typeface="Bahnschrift Condensed" panose="020B0502040204020203" pitchFamily="34" charset="0"/>
                        </a:rPr>
                        <a:t>201911110001</a:t>
                      </a:r>
                      <a:endParaRPr lang="zh-CN" altLang="en-US" sz="1050">
                        <a:latin typeface="Bahnschrift Condensed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050" kern="1200">
                          <a:solidFill>
                            <a:schemeClr val="dk1"/>
                          </a:solidFill>
                          <a:latin typeface="Bahnschrift Condensed" panose="020B0502040204020203" pitchFamily="34" charset="0"/>
                          <a:ea typeface="+mn-ea"/>
                          <a:cs typeface="+mn-cs"/>
                        </a:rPr>
                        <a:t>0001</a:t>
                      </a:r>
                      <a:endParaRPr lang="zh-CN" altLang="en-US" sz="1050" kern="1200">
                        <a:solidFill>
                          <a:schemeClr val="dk1"/>
                        </a:solidFill>
                        <a:latin typeface="Bahnschrift Condensed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/>
                        <a:t>1112</a:t>
                      </a:r>
                      <a:endParaRPr lang="zh-CN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604627"/>
                  </a:ext>
                </a:extLst>
              </a:tr>
              <a:tr h="18989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>
                          <a:latin typeface="Bahnschrift Condensed" panose="020B0502040204020203" pitchFamily="34" charset="0"/>
                        </a:rPr>
                        <a:t>201911110002</a:t>
                      </a:r>
                      <a:endParaRPr lang="zh-CN" altLang="en-US" sz="1050">
                        <a:latin typeface="Bahnschrift Condensed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050" kern="1200">
                          <a:solidFill>
                            <a:schemeClr val="dk1"/>
                          </a:solidFill>
                          <a:latin typeface="Bahnschrift Condensed" panose="020B0502040204020203" pitchFamily="34" charset="0"/>
                          <a:ea typeface="+mn-ea"/>
                          <a:cs typeface="+mn-cs"/>
                        </a:rPr>
                        <a:t>0002</a:t>
                      </a:r>
                      <a:endParaRPr lang="zh-CN" altLang="en-US" sz="1050" kern="1200">
                        <a:solidFill>
                          <a:schemeClr val="dk1"/>
                        </a:solidFill>
                        <a:latin typeface="Bahnschrift Condensed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/>
                        <a:t>1113</a:t>
                      </a:r>
                      <a:endParaRPr lang="zh-CN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8329685"/>
                  </a:ext>
                </a:extLst>
              </a:tr>
              <a:tr h="1384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>
                          <a:latin typeface="Bahnschrift Condensed" panose="020B0502040204020203" pitchFamily="34" charset="0"/>
                        </a:rPr>
                        <a:t>201911110003</a:t>
                      </a:r>
                      <a:endParaRPr lang="zh-CN" altLang="en-US" sz="1050">
                        <a:latin typeface="Bahnschrift Condensed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050" kern="1200">
                          <a:solidFill>
                            <a:schemeClr val="dk1"/>
                          </a:solidFill>
                          <a:latin typeface="Bahnschrift Condensed" panose="020B0502040204020203" pitchFamily="34" charset="0"/>
                          <a:ea typeface="+mn-ea"/>
                          <a:cs typeface="+mn-cs"/>
                        </a:rPr>
                        <a:t>0003</a:t>
                      </a:r>
                      <a:endParaRPr lang="zh-CN" altLang="en-US" sz="1050" kern="1200">
                        <a:solidFill>
                          <a:schemeClr val="dk1"/>
                        </a:solidFill>
                        <a:latin typeface="Bahnschrift Condensed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/>
                        <a:t>1113</a:t>
                      </a:r>
                      <a:endParaRPr lang="zh-CN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8512048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A50A43EC-656C-49AC-9D56-FABFBA546A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5290891"/>
              </p:ext>
            </p:extLst>
          </p:nvPr>
        </p:nvGraphicFramePr>
        <p:xfrm>
          <a:off x="263870" y="915566"/>
          <a:ext cx="3413442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5492">
                  <a:extLst>
                    <a:ext uri="{9D8B030D-6E8A-4147-A177-3AD203B41FA5}">
                      <a16:colId xmlns:a16="http://schemas.microsoft.com/office/drawing/2014/main" val="1606984541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1015693925"/>
                    </a:ext>
                  </a:extLst>
                </a:gridCol>
                <a:gridCol w="362267">
                  <a:extLst>
                    <a:ext uri="{9D8B030D-6E8A-4147-A177-3AD203B41FA5}">
                      <a16:colId xmlns:a16="http://schemas.microsoft.com/office/drawing/2014/main" val="2859550464"/>
                    </a:ext>
                  </a:extLst>
                </a:gridCol>
                <a:gridCol w="511493">
                  <a:extLst>
                    <a:ext uri="{9D8B030D-6E8A-4147-A177-3AD203B41FA5}">
                      <a16:colId xmlns:a16="http://schemas.microsoft.com/office/drawing/2014/main" val="561520108"/>
                    </a:ext>
                  </a:extLst>
                </a:gridCol>
                <a:gridCol w="684530">
                  <a:extLst>
                    <a:ext uri="{9D8B030D-6E8A-4147-A177-3AD203B41FA5}">
                      <a16:colId xmlns:a16="http://schemas.microsoft.com/office/drawing/2014/main" val="99958092"/>
                    </a:ext>
                  </a:extLst>
                </a:gridCol>
                <a:gridCol w="601980">
                  <a:extLst>
                    <a:ext uri="{9D8B030D-6E8A-4147-A177-3AD203B41FA5}">
                      <a16:colId xmlns:a16="http://schemas.microsoft.com/office/drawing/2014/main" val="1143903971"/>
                    </a:ext>
                  </a:extLst>
                </a:gridCol>
              </a:tblGrid>
              <a:tr h="204305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100" b="1" kern="1200">
                          <a:solidFill>
                            <a:schemeClr val="bg1"/>
                          </a:solidFill>
                          <a:latin typeface="Bahnschrift Condensed" panose="020B0502040204020203" pitchFamily="34" charset="0"/>
                          <a:ea typeface="+mn-ea"/>
                          <a:cs typeface="+mn-cs"/>
                        </a:rPr>
                        <a:t>customer_id</a:t>
                      </a:r>
                      <a:endParaRPr lang="zh-CN" altLang="en-US" sz="1100" b="1" kern="1200">
                        <a:solidFill>
                          <a:schemeClr val="bg1"/>
                        </a:solidFill>
                        <a:latin typeface="Bahnschrift Condensed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100" b="1" kern="1200">
                          <a:solidFill>
                            <a:schemeClr val="bg1"/>
                          </a:solidFill>
                          <a:latin typeface="Bahnschrift Condensed" panose="020B0502040204020203" pitchFamily="34" charset="0"/>
                          <a:ea typeface="+mn-ea"/>
                          <a:cs typeface="+mn-cs"/>
                        </a:rPr>
                        <a:t>name</a:t>
                      </a:r>
                      <a:endParaRPr lang="zh-CN" altLang="en-US" sz="1100" b="1" kern="1200">
                        <a:solidFill>
                          <a:schemeClr val="bg1"/>
                        </a:solidFill>
                        <a:latin typeface="Bahnschrift Condensed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100" b="1" kern="1200">
                          <a:solidFill>
                            <a:schemeClr val="bg1"/>
                          </a:solidFill>
                          <a:latin typeface="Bahnschrift Condensed" panose="020B0502040204020203" pitchFamily="34" charset="0"/>
                          <a:ea typeface="+mn-ea"/>
                          <a:cs typeface="+mn-cs"/>
                        </a:rPr>
                        <a:t>age</a:t>
                      </a:r>
                      <a:endParaRPr lang="zh-CN" altLang="en-US" sz="1100" b="1" kern="1200">
                        <a:solidFill>
                          <a:schemeClr val="bg1"/>
                        </a:solidFill>
                        <a:latin typeface="Bahnschrift Condensed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100" b="1" kern="1200">
                          <a:solidFill>
                            <a:schemeClr val="bg1"/>
                          </a:solidFill>
                          <a:latin typeface="Bahnschrift Condensed" panose="020B0502040204020203" pitchFamily="34" charset="0"/>
                          <a:ea typeface="+mn-ea"/>
                          <a:cs typeface="+mn-cs"/>
                        </a:rPr>
                        <a:t>gender</a:t>
                      </a:r>
                      <a:endParaRPr lang="zh-CN" altLang="en-US" sz="1100" b="1" kern="1200">
                        <a:solidFill>
                          <a:schemeClr val="bg1"/>
                        </a:solidFill>
                        <a:latin typeface="Bahnschrift Condensed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100" b="1" kern="1200">
                          <a:solidFill>
                            <a:schemeClr val="bg1"/>
                          </a:solidFill>
                          <a:latin typeface="Bahnschrift Condensed" panose="020B0502040204020203" pitchFamily="34" charset="0"/>
                          <a:ea typeface="+mn-ea"/>
                          <a:cs typeface="+mn-cs"/>
                        </a:rPr>
                        <a:t>profession</a:t>
                      </a:r>
                      <a:endParaRPr lang="zh-CN" altLang="en-US" sz="1100" b="1" kern="1200">
                        <a:solidFill>
                          <a:schemeClr val="bg1"/>
                        </a:solidFill>
                        <a:latin typeface="Bahnschrift Condensed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100" b="1" kern="1200">
                          <a:solidFill>
                            <a:schemeClr val="bg1"/>
                          </a:solidFill>
                          <a:latin typeface="Bahnschrift Condensed" panose="020B0502040204020203" pitchFamily="34" charset="0"/>
                          <a:ea typeface="+mn-ea"/>
                          <a:cs typeface="+mn-cs"/>
                        </a:rPr>
                        <a:t>address</a:t>
                      </a:r>
                      <a:endParaRPr lang="zh-CN" altLang="en-US" sz="1100" b="1" kern="1200">
                        <a:solidFill>
                          <a:schemeClr val="bg1"/>
                        </a:solidFill>
                        <a:latin typeface="Bahnschrift Condensed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751441"/>
                  </a:ext>
                </a:extLst>
              </a:tr>
              <a:tr h="204305">
                <a:tc>
                  <a:txBody>
                    <a:bodyPr/>
                    <a:lstStyle/>
                    <a:p>
                      <a:r>
                        <a:rPr lang="en-US" altLang="zh-CN" sz="1100" kern="1200">
                          <a:solidFill>
                            <a:schemeClr val="dk1"/>
                          </a:solidFill>
                          <a:latin typeface="Bahnschrift Condensed" panose="020B0502040204020203" pitchFamily="34" charset="0"/>
                          <a:ea typeface="+mn-ea"/>
                          <a:cs typeface="+mn-cs"/>
                        </a:rPr>
                        <a:t>0001</a:t>
                      </a:r>
                      <a:endParaRPr lang="zh-CN" altLang="en-US" sz="1100" kern="1200">
                        <a:solidFill>
                          <a:schemeClr val="dk1"/>
                        </a:solidFill>
                        <a:latin typeface="Bahnschrift Condensed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kern="1200">
                          <a:solidFill>
                            <a:schemeClr val="dk1"/>
                          </a:solidFill>
                          <a:latin typeface="Bahnschrift Condensed" panose="020B0502040204020203" pitchFamily="34" charset="0"/>
                          <a:ea typeface="+mn-ea"/>
                          <a:cs typeface="+mn-cs"/>
                        </a:rPr>
                        <a:t>张三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kern="1200">
                          <a:solidFill>
                            <a:schemeClr val="dk1"/>
                          </a:solidFill>
                          <a:latin typeface="Bahnschrift Condensed" panose="020B0502040204020203" pitchFamily="34" charset="0"/>
                          <a:ea typeface="+mn-ea"/>
                          <a:cs typeface="+mn-cs"/>
                        </a:rPr>
                        <a:t>26</a:t>
                      </a:r>
                      <a:endParaRPr lang="zh-CN" altLang="en-US" sz="1100" kern="1200">
                        <a:solidFill>
                          <a:schemeClr val="dk1"/>
                        </a:solidFill>
                        <a:latin typeface="Bahnschrift Condensed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kern="1200">
                          <a:solidFill>
                            <a:schemeClr val="dk1"/>
                          </a:solidFill>
                          <a:latin typeface="Bahnschrift Condensed" panose="020B0502040204020203" pitchFamily="34" charset="0"/>
                          <a:ea typeface="+mn-ea"/>
                          <a:cs typeface="+mn-cs"/>
                        </a:rPr>
                        <a:t>男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kern="1200">
                          <a:solidFill>
                            <a:schemeClr val="dk1"/>
                          </a:solidFill>
                          <a:latin typeface="Bahnschrift Condensed" panose="020B0502040204020203" pitchFamily="34" charset="0"/>
                          <a:ea typeface="+mn-ea"/>
                          <a:cs typeface="+mn-cs"/>
                        </a:rPr>
                        <a:t>程序猿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kern="1200">
                          <a:solidFill>
                            <a:schemeClr val="dk1"/>
                          </a:solidFill>
                          <a:latin typeface="Bahnschrift Condensed" panose="020B0502040204020203" pitchFamily="34" charset="0"/>
                          <a:ea typeface="+mn-ea"/>
                          <a:cs typeface="+mn-cs"/>
                        </a:rPr>
                        <a:t>西二旗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080175"/>
                  </a:ext>
                </a:extLst>
              </a:tr>
              <a:tr h="204305">
                <a:tc>
                  <a:txBody>
                    <a:bodyPr/>
                    <a:lstStyle/>
                    <a:p>
                      <a:r>
                        <a:rPr lang="en-US" altLang="zh-CN" sz="1100" kern="1200">
                          <a:solidFill>
                            <a:schemeClr val="dk1"/>
                          </a:solidFill>
                          <a:latin typeface="Bahnschrift Condensed" panose="020B0502040204020203" pitchFamily="34" charset="0"/>
                          <a:ea typeface="+mn-ea"/>
                          <a:cs typeface="+mn-cs"/>
                        </a:rPr>
                        <a:t>0002</a:t>
                      </a:r>
                      <a:endParaRPr lang="zh-CN" altLang="en-US" sz="1100" kern="1200">
                        <a:solidFill>
                          <a:schemeClr val="dk1"/>
                        </a:solidFill>
                        <a:latin typeface="Bahnschrift Condensed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kern="1200">
                          <a:solidFill>
                            <a:schemeClr val="dk1"/>
                          </a:solidFill>
                          <a:latin typeface="Bahnschrift Condensed" panose="020B0502040204020203" pitchFamily="34" charset="0"/>
                          <a:ea typeface="+mn-ea"/>
                          <a:cs typeface="+mn-cs"/>
                        </a:rPr>
                        <a:t>李四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kern="1200">
                          <a:solidFill>
                            <a:schemeClr val="dk1"/>
                          </a:solidFill>
                          <a:latin typeface="Bahnschrift Condensed" panose="020B0502040204020203" pitchFamily="34" charset="0"/>
                          <a:ea typeface="+mn-ea"/>
                          <a:cs typeface="+mn-cs"/>
                        </a:rPr>
                        <a:t>30</a:t>
                      </a:r>
                      <a:endParaRPr lang="zh-CN" altLang="en-US" sz="1100" kern="1200">
                        <a:solidFill>
                          <a:schemeClr val="dk1"/>
                        </a:solidFill>
                        <a:latin typeface="Bahnschrift Condensed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kern="1200">
                          <a:solidFill>
                            <a:schemeClr val="dk1"/>
                          </a:solidFill>
                          <a:latin typeface="Bahnschrift Condensed" panose="020B0502040204020203" pitchFamily="34" charset="0"/>
                          <a:ea typeface="+mn-ea"/>
                          <a:cs typeface="+mn-cs"/>
                        </a:rPr>
                        <a:t>女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kern="1200">
                          <a:solidFill>
                            <a:schemeClr val="dk1"/>
                          </a:solidFill>
                          <a:latin typeface="Bahnschrift Condensed" panose="020B0502040204020203" pitchFamily="34" charset="0"/>
                          <a:ea typeface="+mn-ea"/>
                          <a:cs typeface="+mn-cs"/>
                        </a:rPr>
                        <a:t>秘书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kern="1200">
                          <a:solidFill>
                            <a:schemeClr val="dk1"/>
                          </a:solidFill>
                          <a:latin typeface="Bahnschrift Condensed" panose="020B0502040204020203" pitchFamily="34" charset="0"/>
                          <a:ea typeface="+mn-ea"/>
                          <a:cs typeface="+mn-cs"/>
                        </a:rPr>
                        <a:t>北七家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9494863"/>
                  </a:ext>
                </a:extLst>
              </a:tr>
              <a:tr h="204305">
                <a:tc>
                  <a:txBody>
                    <a:bodyPr/>
                    <a:lstStyle/>
                    <a:p>
                      <a:r>
                        <a:rPr lang="en-US" altLang="zh-CN" sz="1100" kern="1200">
                          <a:solidFill>
                            <a:schemeClr val="dk1"/>
                          </a:solidFill>
                          <a:latin typeface="Bahnschrift Condensed" panose="020B0502040204020203" pitchFamily="34" charset="0"/>
                          <a:ea typeface="+mn-ea"/>
                          <a:cs typeface="+mn-cs"/>
                        </a:rPr>
                        <a:t>0003</a:t>
                      </a:r>
                      <a:endParaRPr lang="zh-CN" altLang="en-US" sz="1100" kern="1200">
                        <a:solidFill>
                          <a:schemeClr val="dk1"/>
                        </a:solidFill>
                        <a:latin typeface="Bahnschrift Condensed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kern="1200">
                          <a:solidFill>
                            <a:schemeClr val="dk1"/>
                          </a:solidFill>
                          <a:latin typeface="Bahnschrift Condensed" panose="020B0502040204020203" pitchFamily="34" charset="0"/>
                          <a:ea typeface="+mn-ea"/>
                          <a:cs typeface="+mn-cs"/>
                        </a:rPr>
                        <a:t>王五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kern="1200">
                          <a:solidFill>
                            <a:schemeClr val="dk1"/>
                          </a:solidFill>
                          <a:latin typeface="Bahnschrift Condensed" panose="020B0502040204020203" pitchFamily="34" charset="0"/>
                          <a:ea typeface="+mn-ea"/>
                          <a:cs typeface="+mn-cs"/>
                        </a:rPr>
                        <a:t>20</a:t>
                      </a:r>
                      <a:endParaRPr lang="zh-CN" altLang="en-US" sz="1100" kern="1200">
                        <a:solidFill>
                          <a:schemeClr val="dk1"/>
                        </a:solidFill>
                        <a:latin typeface="Bahnschrift Condensed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kern="1200">
                          <a:solidFill>
                            <a:schemeClr val="dk1"/>
                          </a:solidFill>
                          <a:latin typeface="Bahnschrift Condensed" panose="020B0502040204020203" pitchFamily="34" charset="0"/>
                          <a:ea typeface="+mn-ea"/>
                          <a:cs typeface="+mn-cs"/>
                        </a:rPr>
                        <a:t>男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kern="1200">
                          <a:solidFill>
                            <a:schemeClr val="dk1"/>
                          </a:solidFill>
                          <a:latin typeface="Bahnschrift Condensed" panose="020B0502040204020203" pitchFamily="34" charset="0"/>
                          <a:ea typeface="+mn-ea"/>
                          <a:cs typeface="+mn-cs"/>
                        </a:rPr>
                        <a:t>学生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kern="1200">
                          <a:solidFill>
                            <a:schemeClr val="dk1"/>
                          </a:solidFill>
                          <a:latin typeface="Bahnschrift Condensed" panose="020B0502040204020203" pitchFamily="34" charset="0"/>
                          <a:ea typeface="+mn-ea"/>
                          <a:cs typeface="+mn-cs"/>
                        </a:rPr>
                        <a:t>五道口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1823371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D4EFDF7F-3A7D-4B28-B002-EC402A70E4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7388358"/>
              </p:ext>
            </p:extLst>
          </p:nvPr>
        </p:nvGraphicFramePr>
        <p:xfrm>
          <a:off x="6488800" y="915566"/>
          <a:ext cx="2498408" cy="1028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5480">
                  <a:extLst>
                    <a:ext uri="{9D8B030D-6E8A-4147-A177-3AD203B41FA5}">
                      <a16:colId xmlns:a16="http://schemas.microsoft.com/office/drawing/2014/main" val="2196549751"/>
                    </a:ext>
                  </a:extLst>
                </a:gridCol>
                <a:gridCol w="735330">
                  <a:extLst>
                    <a:ext uri="{9D8B030D-6E8A-4147-A177-3AD203B41FA5}">
                      <a16:colId xmlns:a16="http://schemas.microsoft.com/office/drawing/2014/main" val="2325572012"/>
                    </a:ext>
                  </a:extLst>
                </a:gridCol>
                <a:gridCol w="579755">
                  <a:extLst>
                    <a:ext uri="{9D8B030D-6E8A-4147-A177-3AD203B41FA5}">
                      <a16:colId xmlns:a16="http://schemas.microsoft.com/office/drawing/2014/main" val="4427695"/>
                    </a:ext>
                  </a:extLst>
                </a:gridCol>
                <a:gridCol w="517843">
                  <a:extLst>
                    <a:ext uri="{9D8B030D-6E8A-4147-A177-3AD203B41FA5}">
                      <a16:colId xmlns:a16="http://schemas.microsoft.com/office/drawing/2014/main" val="301336731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b="1" kern="1200">
                          <a:solidFill>
                            <a:schemeClr val="bg1"/>
                          </a:solidFill>
                          <a:latin typeface="Bahnschrift Condensed" panose="020B0502040204020203" pitchFamily="34" charset="0"/>
                          <a:ea typeface="+mn-ea"/>
                          <a:cs typeface="+mn-cs"/>
                        </a:rPr>
                        <a:t>product_id</a:t>
                      </a:r>
                      <a:endParaRPr lang="zh-CN" altLang="en-US" sz="1050" b="1" kern="1200">
                        <a:solidFill>
                          <a:schemeClr val="bg1"/>
                        </a:solidFill>
                        <a:latin typeface="Bahnschrift Condensed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b="1" kern="1200">
                          <a:solidFill>
                            <a:schemeClr val="bg1"/>
                          </a:solidFill>
                          <a:latin typeface="Bahnschrift Condensed" panose="020B0502040204020203" pitchFamily="34" charset="0"/>
                          <a:ea typeface="+mn-ea"/>
                          <a:cs typeface="+mn-cs"/>
                        </a:rPr>
                        <a:t>category</a:t>
                      </a:r>
                      <a:endParaRPr lang="zh-CN" altLang="en-US" sz="1050" b="1" kern="1200">
                        <a:solidFill>
                          <a:schemeClr val="bg1"/>
                        </a:solidFill>
                        <a:latin typeface="Bahnschrift Condensed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b="1" kern="1200">
                          <a:solidFill>
                            <a:schemeClr val="bg1"/>
                          </a:solidFill>
                          <a:latin typeface="Bahnschrift Condensed" panose="020B0502040204020203" pitchFamily="34" charset="0"/>
                          <a:ea typeface="+mn-ea"/>
                          <a:cs typeface="+mn-cs"/>
                        </a:rPr>
                        <a:t>name</a:t>
                      </a:r>
                      <a:endParaRPr lang="zh-CN" altLang="en-US" sz="1050" b="1" kern="1200">
                        <a:solidFill>
                          <a:schemeClr val="bg1"/>
                        </a:solidFill>
                        <a:latin typeface="Bahnschrift Condensed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b="1" kern="1200">
                          <a:solidFill>
                            <a:schemeClr val="bg1"/>
                          </a:solidFill>
                          <a:latin typeface="Bahnschrift Condensed" panose="020B0502040204020203" pitchFamily="34" charset="0"/>
                          <a:ea typeface="+mn-ea"/>
                          <a:cs typeface="+mn-cs"/>
                        </a:rPr>
                        <a:t>price</a:t>
                      </a:r>
                      <a:endParaRPr lang="zh-CN" altLang="en-US" sz="1050" b="1" kern="1200">
                        <a:solidFill>
                          <a:schemeClr val="bg1"/>
                        </a:solidFill>
                        <a:latin typeface="Bahnschrift Condensed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073335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100"/>
                        <a:t>1111</a:t>
                      </a:r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>
                          <a:latin typeface="Bahnschrift Condensed" panose="020B0502040204020203" pitchFamily="34" charset="0"/>
                        </a:rPr>
                        <a:t>电子商品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>
                          <a:latin typeface="Bahnschrift Condensed" panose="020B0502040204020203" pitchFamily="34" charset="0"/>
                        </a:rPr>
                        <a:t>iPhoneXI</a:t>
                      </a:r>
                      <a:endParaRPr lang="zh-CN" altLang="en-US" sz="1050">
                        <a:latin typeface="Bahnschrift Condensed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>
                          <a:latin typeface="Bahnschrift Condensed" panose="020B0502040204020203" pitchFamily="34" charset="0"/>
                        </a:rPr>
                        <a:t>￥</a:t>
                      </a:r>
                      <a:r>
                        <a:rPr lang="en-US" altLang="zh-CN" sz="1050">
                          <a:latin typeface="Bahnschrift Condensed" panose="020B0502040204020203" pitchFamily="34" charset="0"/>
                        </a:rPr>
                        <a:t>11111</a:t>
                      </a:r>
                      <a:endParaRPr lang="zh-CN" altLang="en-US" sz="1050">
                        <a:latin typeface="Bahnschrift Condensed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716656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100"/>
                        <a:t>1112</a:t>
                      </a:r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>
                          <a:latin typeface="Bahnschrift Condensed" panose="020B0502040204020203" pitchFamily="34" charset="0"/>
                        </a:rPr>
                        <a:t>生活家居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>
                          <a:latin typeface="Bahnschrift Condensed" panose="020B0502040204020203" pitchFamily="34" charset="0"/>
                        </a:rPr>
                        <a:t>毛巾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>
                          <a:latin typeface="Bahnschrift Condensed" panose="020B0502040204020203" pitchFamily="34" charset="0"/>
                        </a:rPr>
                        <a:t>￥</a:t>
                      </a:r>
                      <a:r>
                        <a:rPr lang="en-US" altLang="zh-CN" sz="1050">
                          <a:latin typeface="Bahnschrift Condensed" panose="020B0502040204020203" pitchFamily="34" charset="0"/>
                        </a:rPr>
                        <a:t>20</a:t>
                      </a:r>
                      <a:endParaRPr lang="zh-CN" altLang="en-US" sz="1050">
                        <a:latin typeface="Bahnschrift Condensed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52155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100"/>
                        <a:t>1113</a:t>
                      </a:r>
                      <a:endParaRPr lang="zh-CN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>
                          <a:latin typeface="Bahnschrift Condensed" panose="020B0502040204020203" pitchFamily="34" charset="0"/>
                        </a:rPr>
                        <a:t>办公用品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>
                          <a:latin typeface="Bahnschrift Condensed" panose="020B0502040204020203" pitchFamily="34" charset="0"/>
                        </a:rPr>
                        <a:t>A4</a:t>
                      </a:r>
                      <a:r>
                        <a:rPr lang="zh-CN" altLang="en-US" sz="1050">
                          <a:latin typeface="Bahnschrift Condensed" panose="020B0502040204020203" pitchFamily="34" charset="0"/>
                        </a:rPr>
                        <a:t>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>
                          <a:latin typeface="Bahnschrift Condensed" panose="020B0502040204020203" pitchFamily="34" charset="0"/>
                        </a:rPr>
                        <a:t>￥</a:t>
                      </a:r>
                      <a:r>
                        <a:rPr lang="en-US" altLang="zh-CN" sz="1050">
                          <a:latin typeface="Bahnschrift Condensed" panose="020B0502040204020203" pitchFamily="34" charset="0"/>
                        </a:rPr>
                        <a:t>50</a:t>
                      </a:r>
                      <a:endParaRPr lang="zh-CN" altLang="en-US" sz="1050">
                        <a:latin typeface="Bahnschrift Condensed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3831064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54124706-9920-4CCC-9766-9694C751DD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4620708"/>
              </p:ext>
            </p:extLst>
          </p:nvPr>
        </p:nvGraphicFramePr>
        <p:xfrm>
          <a:off x="458773" y="2909175"/>
          <a:ext cx="8211821" cy="50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7080">
                  <a:extLst>
                    <a:ext uri="{9D8B030D-6E8A-4147-A177-3AD203B41FA5}">
                      <a16:colId xmlns:a16="http://schemas.microsoft.com/office/drawing/2014/main" val="2373950834"/>
                    </a:ext>
                  </a:extLst>
                </a:gridCol>
                <a:gridCol w="906780">
                  <a:extLst>
                    <a:ext uri="{9D8B030D-6E8A-4147-A177-3AD203B41FA5}">
                      <a16:colId xmlns:a16="http://schemas.microsoft.com/office/drawing/2014/main" val="3380119986"/>
                    </a:ext>
                  </a:extLst>
                </a:gridCol>
                <a:gridCol w="821055">
                  <a:extLst>
                    <a:ext uri="{9D8B030D-6E8A-4147-A177-3AD203B41FA5}">
                      <a16:colId xmlns:a16="http://schemas.microsoft.com/office/drawing/2014/main" val="1548632052"/>
                    </a:ext>
                  </a:extLst>
                </a:gridCol>
                <a:gridCol w="970280">
                  <a:extLst>
                    <a:ext uri="{9D8B030D-6E8A-4147-A177-3AD203B41FA5}">
                      <a16:colId xmlns:a16="http://schemas.microsoft.com/office/drawing/2014/main" val="344367457"/>
                    </a:ext>
                  </a:extLst>
                </a:gridCol>
                <a:gridCol w="1121093">
                  <a:extLst>
                    <a:ext uri="{9D8B030D-6E8A-4147-A177-3AD203B41FA5}">
                      <a16:colId xmlns:a16="http://schemas.microsoft.com/office/drawing/2014/main" val="3770430817"/>
                    </a:ext>
                  </a:extLst>
                </a:gridCol>
                <a:gridCol w="1011555">
                  <a:extLst>
                    <a:ext uri="{9D8B030D-6E8A-4147-A177-3AD203B41FA5}">
                      <a16:colId xmlns:a16="http://schemas.microsoft.com/office/drawing/2014/main" val="4051619645"/>
                    </a:ext>
                  </a:extLst>
                </a:gridCol>
                <a:gridCol w="973455">
                  <a:extLst>
                    <a:ext uri="{9D8B030D-6E8A-4147-A177-3AD203B41FA5}">
                      <a16:colId xmlns:a16="http://schemas.microsoft.com/office/drawing/2014/main" val="2609171225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433247875"/>
                    </a:ext>
                  </a:extLst>
                </a:gridCol>
                <a:gridCol w="809943">
                  <a:extLst>
                    <a:ext uri="{9D8B030D-6E8A-4147-A177-3AD203B41FA5}">
                      <a16:colId xmlns:a16="http://schemas.microsoft.com/office/drawing/2014/main" val="1247312791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050" b="1" kern="1200" err="1">
                          <a:solidFill>
                            <a:schemeClr val="lt1"/>
                          </a:solidFill>
                          <a:latin typeface="Bahnschrift Condensed" panose="020B0502040204020203" pitchFamily="34" charset="0"/>
                          <a:ea typeface="+mn-ea"/>
                          <a:cs typeface="+mn-cs"/>
                        </a:rPr>
                        <a:t>order_id</a:t>
                      </a:r>
                      <a:endParaRPr lang="zh-CN" altLang="en-US" sz="1050" b="1" kern="1200">
                        <a:solidFill>
                          <a:schemeClr val="lt1"/>
                        </a:solidFill>
                        <a:latin typeface="Bahnschrift Condensed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altLang="zh-CN" sz="1050">
                          <a:latin typeface="Bahnschrift Condensed" panose="020B0502040204020203" pitchFamily="34" charset="0"/>
                        </a:rPr>
                        <a:t>customer_info</a:t>
                      </a:r>
                      <a:endParaRPr lang="zh-CN" altLang="en-US" sz="1050">
                        <a:latin typeface="Bahnschrift Condensed" panose="020B0502040204020203" pitchFamily="34" charset="0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050">
                        <a:latin typeface="Bahnschrift Condensed" panose="020B0502040204020203" pitchFamily="34" charset="0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050">
                        <a:latin typeface="Bahnschrift Condensed" panose="020B0502040204020203" pitchFamily="34" charset="0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050">
                        <a:latin typeface="Bahnschrift Condensed" panose="020B0502040204020203" pitchFamily="34" charset="0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050">
                        <a:latin typeface="Bahnschrift Condensed" panose="020B0502040204020203" pitchFamily="34" charset="0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1050">
                          <a:latin typeface="Bahnschrift Condensed" panose="020B0502040204020203" pitchFamily="34" charset="0"/>
                        </a:rPr>
                        <a:t>product_info</a:t>
                      </a:r>
                      <a:endParaRPr lang="zh-CN" altLang="en-US" sz="1050">
                        <a:latin typeface="Bahnschrift Condensed" panose="020B0502040204020203" pitchFamily="34" charset="0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050">
                        <a:latin typeface="Bahnschrift Condensed" panose="020B0502040204020203" pitchFamily="34" charset="0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050">
                        <a:latin typeface="Bahnschrift Condensed" panose="020B0502040204020203" pitchFamily="34" charset="0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501298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algn="ctr" defTabSz="685800" rtl="0" eaLnBrk="1" latinLnBrk="0" hangingPunct="1"/>
                      <a:endParaRPr lang="zh-CN" altLang="en-US" sz="1050" b="1" kern="1200">
                        <a:solidFill>
                          <a:schemeClr val="lt1"/>
                        </a:solidFill>
                        <a:latin typeface="Bahnschrift Condensed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err="1">
                          <a:solidFill>
                            <a:schemeClr val="bg1"/>
                          </a:solidFill>
                          <a:latin typeface="Bahnschrift Condensed" panose="020B0502040204020203" pitchFamily="34" charset="0"/>
                        </a:rPr>
                        <a:t>customer_name</a:t>
                      </a:r>
                      <a:endParaRPr lang="zh-CN" altLang="en-US" sz="1050">
                        <a:solidFill>
                          <a:schemeClr val="bg1"/>
                        </a:solidFill>
                        <a:latin typeface="Bahnschrift Condensed" panose="020B0502040204020203" pitchFamily="34" charset="0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err="1">
                          <a:solidFill>
                            <a:schemeClr val="bg1"/>
                          </a:solidFill>
                          <a:latin typeface="Bahnschrift Condensed" panose="020B0502040204020203" pitchFamily="34" charset="0"/>
                        </a:rPr>
                        <a:t>customer_age</a:t>
                      </a:r>
                      <a:endParaRPr lang="zh-CN" altLang="en-US" sz="1050">
                        <a:solidFill>
                          <a:schemeClr val="bg1"/>
                        </a:solidFill>
                        <a:latin typeface="Bahnschrift Condensed" panose="020B0502040204020203" pitchFamily="34" charset="0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err="1">
                          <a:solidFill>
                            <a:schemeClr val="bg1"/>
                          </a:solidFill>
                          <a:latin typeface="Bahnschrift Condensed" panose="020B0502040204020203" pitchFamily="34" charset="0"/>
                        </a:rPr>
                        <a:t>customer_gender</a:t>
                      </a:r>
                      <a:endParaRPr lang="zh-CN" altLang="en-US" sz="1050">
                        <a:solidFill>
                          <a:schemeClr val="bg1"/>
                        </a:solidFill>
                        <a:latin typeface="Bahnschrift Condensed" panose="020B0502040204020203" pitchFamily="34" charset="0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err="1">
                          <a:solidFill>
                            <a:schemeClr val="bg1"/>
                          </a:solidFill>
                          <a:latin typeface="Bahnschrift Condensed" panose="020B0502040204020203" pitchFamily="34" charset="0"/>
                        </a:rPr>
                        <a:t>customer_profession</a:t>
                      </a:r>
                      <a:endParaRPr lang="zh-CN" altLang="en-US" sz="1050">
                        <a:solidFill>
                          <a:schemeClr val="bg1"/>
                        </a:solidFill>
                        <a:latin typeface="Bahnschrift Condensed" panose="020B0502040204020203" pitchFamily="34" charset="0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err="1">
                          <a:solidFill>
                            <a:schemeClr val="bg1"/>
                          </a:solidFill>
                          <a:latin typeface="Bahnschrift Condensed" panose="020B0502040204020203" pitchFamily="34" charset="0"/>
                        </a:rPr>
                        <a:t>customer_address</a:t>
                      </a:r>
                      <a:endParaRPr lang="zh-CN" altLang="en-US" sz="1050">
                        <a:solidFill>
                          <a:schemeClr val="bg1"/>
                        </a:solidFill>
                        <a:latin typeface="Bahnschrift Condensed" panose="020B0502040204020203" pitchFamily="34" charset="0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err="1">
                          <a:solidFill>
                            <a:schemeClr val="bg1"/>
                          </a:solidFill>
                          <a:latin typeface="Bahnschrift Condensed" panose="020B0502040204020203" pitchFamily="34" charset="0"/>
                        </a:rPr>
                        <a:t>product_category</a:t>
                      </a:r>
                      <a:endParaRPr lang="zh-CN" altLang="en-US" sz="1050">
                        <a:solidFill>
                          <a:schemeClr val="bg1"/>
                        </a:solidFill>
                        <a:latin typeface="Bahnschrift Condensed" panose="020B0502040204020203" pitchFamily="34" charset="0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err="1">
                          <a:solidFill>
                            <a:schemeClr val="bg1"/>
                          </a:solidFill>
                          <a:latin typeface="Bahnschrift Condensed" panose="020B0502040204020203" pitchFamily="34" charset="0"/>
                        </a:rPr>
                        <a:t>product_name</a:t>
                      </a:r>
                      <a:endParaRPr lang="zh-CN" altLang="en-US" sz="1050">
                        <a:solidFill>
                          <a:schemeClr val="bg1"/>
                        </a:solidFill>
                        <a:latin typeface="Bahnschrift Condensed" panose="020B0502040204020203" pitchFamily="34" charset="0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err="1">
                          <a:solidFill>
                            <a:schemeClr val="bg1"/>
                          </a:solidFill>
                          <a:latin typeface="Bahnschrift Condensed" panose="020B0502040204020203" pitchFamily="34" charset="0"/>
                        </a:rPr>
                        <a:t>product_price</a:t>
                      </a:r>
                      <a:endParaRPr lang="zh-CN" altLang="en-US" sz="1050">
                        <a:solidFill>
                          <a:schemeClr val="bg1"/>
                        </a:solidFill>
                        <a:latin typeface="Bahnschrift Condensed" panose="020B0502040204020203" pitchFamily="34" charset="0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3647574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D257C435-7F46-400B-A838-C352729001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3921062"/>
              </p:ext>
            </p:extLst>
          </p:nvPr>
        </p:nvGraphicFramePr>
        <p:xfrm>
          <a:off x="458773" y="3419715"/>
          <a:ext cx="8211821" cy="251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7080">
                  <a:extLst>
                    <a:ext uri="{9D8B030D-6E8A-4147-A177-3AD203B41FA5}">
                      <a16:colId xmlns:a16="http://schemas.microsoft.com/office/drawing/2014/main" val="341247778"/>
                    </a:ext>
                  </a:extLst>
                </a:gridCol>
                <a:gridCol w="906780">
                  <a:extLst>
                    <a:ext uri="{9D8B030D-6E8A-4147-A177-3AD203B41FA5}">
                      <a16:colId xmlns:a16="http://schemas.microsoft.com/office/drawing/2014/main" val="2353997992"/>
                    </a:ext>
                  </a:extLst>
                </a:gridCol>
                <a:gridCol w="821055">
                  <a:extLst>
                    <a:ext uri="{9D8B030D-6E8A-4147-A177-3AD203B41FA5}">
                      <a16:colId xmlns:a16="http://schemas.microsoft.com/office/drawing/2014/main" val="3750861016"/>
                    </a:ext>
                  </a:extLst>
                </a:gridCol>
                <a:gridCol w="970280">
                  <a:extLst>
                    <a:ext uri="{9D8B030D-6E8A-4147-A177-3AD203B41FA5}">
                      <a16:colId xmlns:a16="http://schemas.microsoft.com/office/drawing/2014/main" val="1603300336"/>
                    </a:ext>
                  </a:extLst>
                </a:gridCol>
                <a:gridCol w="1121093">
                  <a:extLst>
                    <a:ext uri="{9D8B030D-6E8A-4147-A177-3AD203B41FA5}">
                      <a16:colId xmlns:a16="http://schemas.microsoft.com/office/drawing/2014/main" val="2958572531"/>
                    </a:ext>
                  </a:extLst>
                </a:gridCol>
                <a:gridCol w="1011555">
                  <a:extLst>
                    <a:ext uri="{9D8B030D-6E8A-4147-A177-3AD203B41FA5}">
                      <a16:colId xmlns:a16="http://schemas.microsoft.com/office/drawing/2014/main" val="1894278164"/>
                    </a:ext>
                  </a:extLst>
                </a:gridCol>
                <a:gridCol w="973455">
                  <a:extLst>
                    <a:ext uri="{9D8B030D-6E8A-4147-A177-3AD203B41FA5}">
                      <a16:colId xmlns:a16="http://schemas.microsoft.com/office/drawing/2014/main" val="1960745959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426958140"/>
                    </a:ext>
                  </a:extLst>
                </a:gridCol>
                <a:gridCol w="809943">
                  <a:extLst>
                    <a:ext uri="{9D8B030D-6E8A-4147-A177-3AD203B41FA5}">
                      <a16:colId xmlns:a16="http://schemas.microsoft.com/office/drawing/2014/main" val="192523631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</a:rPr>
                        <a:t>201911110000</a:t>
                      </a:r>
                      <a:endParaRPr lang="zh-CN" altLang="en-US" sz="1050" b="0">
                        <a:solidFill>
                          <a:schemeClr val="tx1"/>
                        </a:solidFill>
                        <a:latin typeface="Bahnschrift Condensed" panose="020B0502040204020203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b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</a:rPr>
                        <a:t>张三 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</a:rPr>
                        <a:t>26</a:t>
                      </a:r>
                      <a:endParaRPr lang="zh-CN" altLang="en-US" sz="1050" b="0">
                        <a:solidFill>
                          <a:schemeClr val="tx1"/>
                        </a:solidFill>
                        <a:latin typeface="Bahnschrift Condensed" panose="020B0502040204020203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b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</a:rPr>
                        <a:t>男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b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</a:rPr>
                        <a:t>程序猿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b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</a:rPr>
                        <a:t>西二旗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b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</a:rPr>
                        <a:t>电子商品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</a:rPr>
                        <a:t>iPhoneXI</a:t>
                      </a:r>
                      <a:endParaRPr lang="zh-CN" altLang="en-US" sz="1050" b="0">
                        <a:solidFill>
                          <a:schemeClr val="tx1"/>
                        </a:solidFill>
                        <a:latin typeface="Bahnschrift Condensed" panose="020B0502040204020203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b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</a:rPr>
                        <a:t>￥</a:t>
                      </a:r>
                      <a:r>
                        <a:rPr lang="en-US" altLang="zh-CN" sz="1050" b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</a:rPr>
                        <a:t>11111</a:t>
                      </a:r>
                      <a:endParaRPr lang="zh-CN" altLang="en-US" sz="1050" b="0">
                        <a:solidFill>
                          <a:schemeClr val="tx1"/>
                        </a:solidFill>
                        <a:latin typeface="Bahnschrift Condensed" panose="020B0502040204020203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4930028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B20639E6-C970-4406-93BF-D4A14FDF1E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4919434"/>
              </p:ext>
            </p:extLst>
          </p:nvPr>
        </p:nvGraphicFramePr>
        <p:xfrm>
          <a:off x="462431" y="3660636"/>
          <a:ext cx="8211821" cy="251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7080">
                  <a:extLst>
                    <a:ext uri="{9D8B030D-6E8A-4147-A177-3AD203B41FA5}">
                      <a16:colId xmlns:a16="http://schemas.microsoft.com/office/drawing/2014/main" val="2481905916"/>
                    </a:ext>
                  </a:extLst>
                </a:gridCol>
                <a:gridCol w="906780">
                  <a:extLst>
                    <a:ext uri="{9D8B030D-6E8A-4147-A177-3AD203B41FA5}">
                      <a16:colId xmlns:a16="http://schemas.microsoft.com/office/drawing/2014/main" val="978946686"/>
                    </a:ext>
                  </a:extLst>
                </a:gridCol>
                <a:gridCol w="821055">
                  <a:extLst>
                    <a:ext uri="{9D8B030D-6E8A-4147-A177-3AD203B41FA5}">
                      <a16:colId xmlns:a16="http://schemas.microsoft.com/office/drawing/2014/main" val="523759427"/>
                    </a:ext>
                  </a:extLst>
                </a:gridCol>
                <a:gridCol w="970280">
                  <a:extLst>
                    <a:ext uri="{9D8B030D-6E8A-4147-A177-3AD203B41FA5}">
                      <a16:colId xmlns:a16="http://schemas.microsoft.com/office/drawing/2014/main" val="3069359564"/>
                    </a:ext>
                  </a:extLst>
                </a:gridCol>
                <a:gridCol w="1121093">
                  <a:extLst>
                    <a:ext uri="{9D8B030D-6E8A-4147-A177-3AD203B41FA5}">
                      <a16:colId xmlns:a16="http://schemas.microsoft.com/office/drawing/2014/main" val="1000587484"/>
                    </a:ext>
                  </a:extLst>
                </a:gridCol>
                <a:gridCol w="1011555">
                  <a:extLst>
                    <a:ext uri="{9D8B030D-6E8A-4147-A177-3AD203B41FA5}">
                      <a16:colId xmlns:a16="http://schemas.microsoft.com/office/drawing/2014/main" val="1632174580"/>
                    </a:ext>
                  </a:extLst>
                </a:gridCol>
                <a:gridCol w="973455">
                  <a:extLst>
                    <a:ext uri="{9D8B030D-6E8A-4147-A177-3AD203B41FA5}">
                      <a16:colId xmlns:a16="http://schemas.microsoft.com/office/drawing/2014/main" val="2523381994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981548925"/>
                    </a:ext>
                  </a:extLst>
                </a:gridCol>
                <a:gridCol w="809943">
                  <a:extLst>
                    <a:ext uri="{9D8B030D-6E8A-4147-A177-3AD203B41FA5}">
                      <a16:colId xmlns:a16="http://schemas.microsoft.com/office/drawing/2014/main" val="219485427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</a:rPr>
                        <a:t>201911110001</a:t>
                      </a:r>
                      <a:endParaRPr lang="zh-CN" altLang="en-US" sz="1050" b="0">
                        <a:solidFill>
                          <a:schemeClr val="tx1"/>
                        </a:solidFill>
                        <a:latin typeface="Bahnschrift Condensed" panose="020B0502040204020203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b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</a:rPr>
                        <a:t>张三 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</a:rPr>
                        <a:t>26</a:t>
                      </a:r>
                      <a:endParaRPr lang="zh-CN" altLang="en-US" sz="1050" b="0">
                        <a:solidFill>
                          <a:schemeClr val="tx1"/>
                        </a:solidFill>
                        <a:latin typeface="Bahnschrift Condensed" panose="020B0502040204020203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b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</a:rPr>
                        <a:t>男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b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</a:rPr>
                        <a:t>程序猿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b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</a:rPr>
                        <a:t>西二旗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b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</a:rPr>
                        <a:t>生活家居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b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</a:rPr>
                        <a:t>毛巾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b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</a:rPr>
                        <a:t>￥</a:t>
                      </a:r>
                      <a:r>
                        <a:rPr lang="en-US" altLang="zh-CN" sz="1050" b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</a:rPr>
                        <a:t>20</a:t>
                      </a:r>
                      <a:endParaRPr lang="zh-CN" altLang="en-US" sz="1050" b="0">
                        <a:solidFill>
                          <a:schemeClr val="tx1"/>
                        </a:solidFill>
                        <a:latin typeface="Bahnschrift Condensed" panose="020B0502040204020203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1839863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A471D159-A2C9-4B8D-B310-C8177A1FEA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0177678"/>
              </p:ext>
            </p:extLst>
          </p:nvPr>
        </p:nvGraphicFramePr>
        <p:xfrm>
          <a:off x="466089" y="3908281"/>
          <a:ext cx="8211821" cy="251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7080">
                  <a:extLst>
                    <a:ext uri="{9D8B030D-6E8A-4147-A177-3AD203B41FA5}">
                      <a16:colId xmlns:a16="http://schemas.microsoft.com/office/drawing/2014/main" val="3580956502"/>
                    </a:ext>
                  </a:extLst>
                </a:gridCol>
                <a:gridCol w="906780">
                  <a:extLst>
                    <a:ext uri="{9D8B030D-6E8A-4147-A177-3AD203B41FA5}">
                      <a16:colId xmlns:a16="http://schemas.microsoft.com/office/drawing/2014/main" val="4108542200"/>
                    </a:ext>
                  </a:extLst>
                </a:gridCol>
                <a:gridCol w="821055">
                  <a:extLst>
                    <a:ext uri="{9D8B030D-6E8A-4147-A177-3AD203B41FA5}">
                      <a16:colId xmlns:a16="http://schemas.microsoft.com/office/drawing/2014/main" val="4169483574"/>
                    </a:ext>
                  </a:extLst>
                </a:gridCol>
                <a:gridCol w="970280">
                  <a:extLst>
                    <a:ext uri="{9D8B030D-6E8A-4147-A177-3AD203B41FA5}">
                      <a16:colId xmlns:a16="http://schemas.microsoft.com/office/drawing/2014/main" val="255963829"/>
                    </a:ext>
                  </a:extLst>
                </a:gridCol>
                <a:gridCol w="1121093">
                  <a:extLst>
                    <a:ext uri="{9D8B030D-6E8A-4147-A177-3AD203B41FA5}">
                      <a16:colId xmlns:a16="http://schemas.microsoft.com/office/drawing/2014/main" val="201354913"/>
                    </a:ext>
                  </a:extLst>
                </a:gridCol>
                <a:gridCol w="1011555">
                  <a:extLst>
                    <a:ext uri="{9D8B030D-6E8A-4147-A177-3AD203B41FA5}">
                      <a16:colId xmlns:a16="http://schemas.microsoft.com/office/drawing/2014/main" val="7961628"/>
                    </a:ext>
                  </a:extLst>
                </a:gridCol>
                <a:gridCol w="973455">
                  <a:extLst>
                    <a:ext uri="{9D8B030D-6E8A-4147-A177-3AD203B41FA5}">
                      <a16:colId xmlns:a16="http://schemas.microsoft.com/office/drawing/2014/main" val="938738082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2222225150"/>
                    </a:ext>
                  </a:extLst>
                </a:gridCol>
                <a:gridCol w="809943">
                  <a:extLst>
                    <a:ext uri="{9D8B030D-6E8A-4147-A177-3AD203B41FA5}">
                      <a16:colId xmlns:a16="http://schemas.microsoft.com/office/drawing/2014/main" val="29493743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</a:rPr>
                        <a:t>201911110002</a:t>
                      </a:r>
                      <a:endParaRPr lang="zh-CN" altLang="en-US" sz="1050" b="0">
                        <a:solidFill>
                          <a:schemeClr val="tx1"/>
                        </a:solidFill>
                        <a:latin typeface="Bahnschrift Condensed" panose="020B0502040204020203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b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</a:rPr>
                        <a:t>李四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</a:rPr>
                        <a:t>30</a:t>
                      </a:r>
                      <a:endParaRPr lang="zh-CN" altLang="en-US" sz="1050" b="0">
                        <a:solidFill>
                          <a:schemeClr val="tx1"/>
                        </a:solidFill>
                        <a:latin typeface="Bahnschrift Condensed" panose="020B0502040204020203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b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</a:rPr>
                        <a:t>女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b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</a:rPr>
                        <a:t>秘书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b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</a:rPr>
                        <a:t>北七家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b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</a:rPr>
                        <a:t>办公用品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</a:rPr>
                        <a:t>A4</a:t>
                      </a:r>
                      <a:r>
                        <a:rPr lang="zh-CN" altLang="en-US" sz="1050" b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</a:rPr>
                        <a:t>纸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b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</a:rPr>
                        <a:t>￥</a:t>
                      </a:r>
                      <a:r>
                        <a:rPr lang="en-US" altLang="zh-CN" sz="1050" b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</a:rPr>
                        <a:t>50</a:t>
                      </a:r>
                      <a:endParaRPr lang="zh-CN" altLang="en-US" sz="1050" b="0">
                        <a:solidFill>
                          <a:schemeClr val="tx1"/>
                        </a:solidFill>
                        <a:latin typeface="Bahnschrift Condensed" panose="020B0502040204020203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1596167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991A2927-BC9D-4EB0-ADF6-C719A54ABE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6619227"/>
              </p:ext>
            </p:extLst>
          </p:nvPr>
        </p:nvGraphicFramePr>
        <p:xfrm>
          <a:off x="466089" y="4155926"/>
          <a:ext cx="8211821" cy="251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7080">
                  <a:extLst>
                    <a:ext uri="{9D8B030D-6E8A-4147-A177-3AD203B41FA5}">
                      <a16:colId xmlns:a16="http://schemas.microsoft.com/office/drawing/2014/main" val="2715149565"/>
                    </a:ext>
                  </a:extLst>
                </a:gridCol>
                <a:gridCol w="906780">
                  <a:extLst>
                    <a:ext uri="{9D8B030D-6E8A-4147-A177-3AD203B41FA5}">
                      <a16:colId xmlns:a16="http://schemas.microsoft.com/office/drawing/2014/main" val="1870847303"/>
                    </a:ext>
                  </a:extLst>
                </a:gridCol>
                <a:gridCol w="821055">
                  <a:extLst>
                    <a:ext uri="{9D8B030D-6E8A-4147-A177-3AD203B41FA5}">
                      <a16:colId xmlns:a16="http://schemas.microsoft.com/office/drawing/2014/main" val="1287325515"/>
                    </a:ext>
                  </a:extLst>
                </a:gridCol>
                <a:gridCol w="970280">
                  <a:extLst>
                    <a:ext uri="{9D8B030D-6E8A-4147-A177-3AD203B41FA5}">
                      <a16:colId xmlns:a16="http://schemas.microsoft.com/office/drawing/2014/main" val="2289442071"/>
                    </a:ext>
                  </a:extLst>
                </a:gridCol>
                <a:gridCol w="1121093">
                  <a:extLst>
                    <a:ext uri="{9D8B030D-6E8A-4147-A177-3AD203B41FA5}">
                      <a16:colId xmlns:a16="http://schemas.microsoft.com/office/drawing/2014/main" val="1207846168"/>
                    </a:ext>
                  </a:extLst>
                </a:gridCol>
                <a:gridCol w="1011555">
                  <a:extLst>
                    <a:ext uri="{9D8B030D-6E8A-4147-A177-3AD203B41FA5}">
                      <a16:colId xmlns:a16="http://schemas.microsoft.com/office/drawing/2014/main" val="2641713237"/>
                    </a:ext>
                  </a:extLst>
                </a:gridCol>
                <a:gridCol w="973455">
                  <a:extLst>
                    <a:ext uri="{9D8B030D-6E8A-4147-A177-3AD203B41FA5}">
                      <a16:colId xmlns:a16="http://schemas.microsoft.com/office/drawing/2014/main" val="1680418799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1196713105"/>
                    </a:ext>
                  </a:extLst>
                </a:gridCol>
                <a:gridCol w="809943">
                  <a:extLst>
                    <a:ext uri="{9D8B030D-6E8A-4147-A177-3AD203B41FA5}">
                      <a16:colId xmlns:a16="http://schemas.microsoft.com/office/drawing/2014/main" val="209894056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</a:rPr>
                        <a:t>201911110003</a:t>
                      </a:r>
                      <a:endParaRPr lang="zh-CN" altLang="en-US" sz="1050" b="0">
                        <a:solidFill>
                          <a:schemeClr val="tx1"/>
                        </a:solidFill>
                        <a:latin typeface="Bahnschrift Condensed" panose="020B0502040204020203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b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</a:rPr>
                        <a:t>王五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</a:rPr>
                        <a:t>20</a:t>
                      </a:r>
                      <a:endParaRPr lang="zh-CN" altLang="en-US" sz="1050" b="0">
                        <a:solidFill>
                          <a:schemeClr val="tx1"/>
                        </a:solidFill>
                        <a:latin typeface="Bahnschrift Condensed" panose="020B0502040204020203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b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</a:rPr>
                        <a:t>男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b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</a:rPr>
                        <a:t>学生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b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</a:rPr>
                        <a:t>五道口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b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</a:rPr>
                        <a:t>办公用品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</a:rPr>
                        <a:t>A4</a:t>
                      </a:r>
                      <a:r>
                        <a:rPr lang="zh-CN" altLang="en-US" sz="1050" b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</a:rPr>
                        <a:t>纸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b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</a:rPr>
                        <a:t>￥</a:t>
                      </a:r>
                      <a:r>
                        <a:rPr lang="en-US" altLang="zh-CN" sz="1050" b="0">
                          <a:solidFill>
                            <a:schemeClr val="tx1"/>
                          </a:solidFill>
                          <a:latin typeface="Bahnschrift Condensed" panose="020B0502040204020203" pitchFamily="34" charset="0"/>
                        </a:rPr>
                        <a:t>50</a:t>
                      </a:r>
                      <a:endParaRPr lang="zh-CN" altLang="en-US" sz="1050" b="0">
                        <a:solidFill>
                          <a:schemeClr val="tx1"/>
                        </a:solidFill>
                        <a:latin typeface="Bahnschrift Condensed" panose="020B0502040204020203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3464674"/>
                  </a:ext>
                </a:extLst>
              </a:tr>
            </a:tbl>
          </a:graphicData>
        </a:graphic>
      </p:graphicFrame>
      <p:sp>
        <p:nvSpPr>
          <p:cNvPr id="12" name="文本框 11">
            <a:extLst>
              <a:ext uri="{FF2B5EF4-FFF2-40B4-BE49-F238E27FC236}">
                <a16:creationId xmlns:a16="http://schemas.microsoft.com/office/drawing/2014/main" id="{60816A49-139D-4D19-8A2C-7A9E05889028}"/>
              </a:ext>
            </a:extLst>
          </p:cNvPr>
          <p:cNvSpPr txBox="1"/>
          <p:nvPr/>
        </p:nvSpPr>
        <p:spPr>
          <a:xfrm>
            <a:off x="539552" y="20466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NoSQL</a:t>
            </a:r>
            <a:r>
              <a:rPr lang="zh-CN" altLang="en-US">
                <a:solidFill>
                  <a:srgbClr val="FF0000"/>
                </a:solidFill>
              </a:rPr>
              <a:t>高可扩展性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0F267FA-83EC-4E44-AC4B-A8711263363A}"/>
              </a:ext>
            </a:extLst>
          </p:cNvPr>
          <p:cNvSpPr txBox="1"/>
          <p:nvPr/>
        </p:nvSpPr>
        <p:spPr>
          <a:xfrm>
            <a:off x="263870" y="532588"/>
            <a:ext cx="1571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关系型数据库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8239CFA-5C90-4CA6-96CB-2800BA65E742}"/>
              </a:ext>
            </a:extLst>
          </p:cNvPr>
          <p:cNvSpPr txBox="1"/>
          <p:nvPr/>
        </p:nvSpPr>
        <p:spPr>
          <a:xfrm>
            <a:off x="466088" y="2527211"/>
            <a:ext cx="1801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NoSQL</a:t>
            </a:r>
            <a:r>
              <a:rPr lang="zh-CN" altLang="en-US"/>
              <a:t>数据库</a:t>
            </a:r>
          </a:p>
        </p:txBody>
      </p:sp>
    </p:spTree>
    <p:extLst>
      <p:ext uri="{BB962C8B-B14F-4D97-AF65-F5344CB8AC3E}">
        <p14:creationId xmlns:p14="http://schemas.microsoft.com/office/powerpoint/2010/main" val="4154941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50495B2-A755-49A7-BCCC-343275FA1E37}"/>
              </a:ext>
            </a:extLst>
          </p:cNvPr>
          <p:cNvSpPr txBox="1"/>
          <p:nvPr/>
        </p:nvSpPr>
        <p:spPr>
          <a:xfrm>
            <a:off x="611560" y="0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HBase </a:t>
            </a:r>
            <a:r>
              <a:rPr lang="zh-CN" altLang="en-US" b="1">
                <a:solidFill>
                  <a:srgbClr val="FF0000"/>
                </a:solidFill>
              </a:rPr>
              <a:t>逻辑结构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3ED4E5BB-6C05-41AE-AD09-813AE5D20C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6096620"/>
              </p:ext>
            </p:extLst>
          </p:nvPr>
        </p:nvGraphicFramePr>
        <p:xfrm>
          <a:off x="1524000" y="987574"/>
          <a:ext cx="40640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41337817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26803449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02192096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202555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personal_info</a:t>
                      </a:r>
                      <a:endParaRPr lang="zh-CN" altLang="en-US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0111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/>
                        <a:t>Row Key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name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city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phone</a:t>
                      </a:r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5454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row_key1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>
                          <a:solidFill>
                            <a:schemeClr val="bg1"/>
                          </a:solidFill>
                        </a:rPr>
                        <a:t>张三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>
                          <a:solidFill>
                            <a:schemeClr val="bg1"/>
                          </a:solidFill>
                        </a:rPr>
                        <a:t>北京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chemeClr val="bg1"/>
                          </a:solidFill>
                        </a:rPr>
                        <a:t>131</a:t>
                      </a:r>
                      <a:r>
                        <a:rPr lang="zh-CN" altLang="en-US" b="1">
                          <a:solidFill>
                            <a:schemeClr val="bg1"/>
                          </a:solidFill>
                        </a:rPr>
                        <a:t>********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3847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row_key11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>
                          <a:solidFill>
                            <a:schemeClr val="bg1"/>
                          </a:solidFill>
                        </a:rPr>
                        <a:t>李四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>
                          <a:solidFill>
                            <a:schemeClr val="bg1"/>
                          </a:solidFill>
                        </a:rPr>
                        <a:t>上海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chemeClr val="bg1"/>
                          </a:solidFill>
                        </a:rPr>
                        <a:t>132</a:t>
                      </a:r>
                      <a:r>
                        <a:rPr lang="zh-CN" altLang="en-US" b="1">
                          <a:solidFill>
                            <a:schemeClr val="bg1"/>
                          </a:solidFill>
                        </a:rPr>
                        <a:t>********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6828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/>
                        <a:t>row_key2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>
                          <a:solidFill>
                            <a:schemeClr val="bg1"/>
                          </a:solidFill>
                        </a:rPr>
                        <a:t>王五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>
                          <a:solidFill>
                            <a:schemeClr val="bg1"/>
                          </a:solidFill>
                        </a:rPr>
                        <a:t>广州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chemeClr val="bg1"/>
                          </a:solidFill>
                        </a:rPr>
                        <a:t>159</a:t>
                      </a:r>
                      <a:r>
                        <a:rPr lang="zh-CN" altLang="en-US" b="1">
                          <a:solidFill>
                            <a:schemeClr val="bg1"/>
                          </a:solidFill>
                        </a:rPr>
                        <a:t>********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8774716"/>
                  </a:ext>
                </a:extLst>
              </a:tr>
            </a:tbl>
          </a:graphicData>
        </a:graphic>
      </p:graphicFrame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123B60AE-9DA6-48C9-98ED-85D87D253D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509965"/>
              </p:ext>
            </p:extLst>
          </p:nvPr>
        </p:nvGraphicFramePr>
        <p:xfrm>
          <a:off x="1524000" y="2841774"/>
          <a:ext cx="6360368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87688805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50275120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3421152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54496534"/>
                    </a:ext>
                  </a:extLst>
                </a:gridCol>
                <a:gridCol w="1360264">
                  <a:extLst>
                    <a:ext uri="{9D8B030D-6E8A-4147-A177-3AD203B41FA5}">
                      <a16:colId xmlns:a16="http://schemas.microsoft.com/office/drawing/2014/main" val="2744299907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42285212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/>
                        <a:t>row_key3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>
                          <a:solidFill>
                            <a:schemeClr val="bg1"/>
                          </a:solidFill>
                        </a:rPr>
                        <a:t>赵六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>
                          <a:solidFill>
                            <a:schemeClr val="bg1"/>
                          </a:solidFill>
                        </a:rPr>
                        <a:t>深圳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chemeClr val="bg1"/>
                          </a:solidFill>
                        </a:rPr>
                        <a:t>187</a:t>
                      </a:r>
                      <a:r>
                        <a:rPr lang="zh-CN" altLang="en-US" b="1">
                          <a:solidFill>
                            <a:schemeClr val="bg1"/>
                          </a:solidFill>
                        </a:rPr>
                        <a:t>********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>
                          <a:solidFill>
                            <a:schemeClr val="bg1"/>
                          </a:solidFill>
                        </a:rPr>
                        <a:t>010-11111111</a:t>
                      </a:r>
                      <a:endParaRPr lang="zh-CN" altLang="en-US" b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chemeClr val="bg1"/>
                          </a:solidFill>
                        </a:rPr>
                        <a:t>atguigu</a:t>
                      </a:r>
                      <a:endParaRPr lang="zh-CN" altLang="en-US" b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0521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/>
                        <a:t>row_key4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>
                          <a:solidFill>
                            <a:schemeClr val="bg1"/>
                          </a:solidFill>
                        </a:rPr>
                        <a:t>横七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>
                          <a:solidFill>
                            <a:schemeClr val="bg1"/>
                          </a:solidFill>
                        </a:rPr>
                        <a:t>大连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chemeClr val="bg1"/>
                          </a:solidFill>
                        </a:rPr>
                        <a:t>134</a:t>
                      </a:r>
                      <a:r>
                        <a:rPr lang="zh-CN" altLang="en-US" b="1">
                          <a:solidFill>
                            <a:schemeClr val="bg1"/>
                          </a:solidFill>
                        </a:rPr>
                        <a:t>********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>
                          <a:solidFill>
                            <a:schemeClr val="bg1"/>
                          </a:solidFill>
                        </a:rPr>
                        <a:t>010-11111111</a:t>
                      </a:r>
                      <a:endParaRPr lang="zh-CN" altLang="en-US" b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chemeClr val="bg1"/>
                          </a:solidFill>
                        </a:rPr>
                        <a:t>atguigu</a:t>
                      </a:r>
                      <a:endParaRPr lang="zh-CN" altLang="en-US" b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9651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/>
                        <a:t>row_key5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>
                          <a:solidFill>
                            <a:schemeClr val="bg1"/>
                          </a:solidFill>
                        </a:rPr>
                        <a:t>竖八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>
                          <a:solidFill>
                            <a:schemeClr val="bg1"/>
                          </a:solidFill>
                        </a:rPr>
                        <a:t>重庆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chemeClr val="bg1"/>
                          </a:solidFill>
                        </a:rPr>
                        <a:t>139</a:t>
                      </a:r>
                      <a:r>
                        <a:rPr lang="zh-CN" altLang="en-US" b="1">
                          <a:solidFill>
                            <a:schemeClr val="bg1"/>
                          </a:solidFill>
                        </a:rPr>
                        <a:t>********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>
                          <a:solidFill>
                            <a:schemeClr val="bg1"/>
                          </a:solidFill>
                        </a:rPr>
                        <a:t>010-11111111</a:t>
                      </a:r>
                      <a:endParaRPr lang="zh-CN" altLang="en-US" b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chemeClr val="bg1"/>
                          </a:solidFill>
                        </a:rPr>
                        <a:t>atguigu</a:t>
                      </a:r>
                      <a:endParaRPr lang="zh-CN" altLang="en-US" b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2708674"/>
                  </a:ext>
                </a:extLst>
              </a:tr>
            </a:tbl>
          </a:graphicData>
        </a:graphic>
      </p:graphicFrame>
      <p:graphicFrame>
        <p:nvGraphicFramePr>
          <p:cNvPr id="20" name="表格 19">
            <a:extLst>
              <a:ext uri="{FF2B5EF4-FFF2-40B4-BE49-F238E27FC236}">
                <a16:creationId xmlns:a16="http://schemas.microsoft.com/office/drawing/2014/main" id="{23FE93AA-D73B-4F7E-983B-AFAAC4F4F9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5564984"/>
              </p:ext>
            </p:extLst>
          </p:nvPr>
        </p:nvGraphicFramePr>
        <p:xfrm>
          <a:off x="1524000" y="3954294"/>
          <a:ext cx="6360368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421389963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2602887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82488657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83062683"/>
                    </a:ext>
                  </a:extLst>
                </a:gridCol>
                <a:gridCol w="1360264">
                  <a:extLst>
                    <a:ext uri="{9D8B030D-6E8A-4147-A177-3AD203B41FA5}">
                      <a16:colId xmlns:a16="http://schemas.microsoft.com/office/drawing/2014/main" val="1468307808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6845764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/>
                        <a:t>row_key6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>
                          <a:solidFill>
                            <a:schemeClr val="bg1"/>
                          </a:solidFill>
                        </a:rPr>
                        <a:t>金九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>
                          <a:solidFill>
                            <a:schemeClr val="bg1"/>
                          </a:solidFill>
                        </a:rPr>
                        <a:t>武汉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chemeClr val="bg1"/>
                          </a:solidFill>
                        </a:rPr>
                        <a:t>177</a:t>
                      </a:r>
                      <a:r>
                        <a:rPr lang="zh-CN" altLang="en-US" b="1">
                          <a:solidFill>
                            <a:schemeClr val="bg1"/>
                          </a:solidFill>
                        </a:rPr>
                        <a:t>********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>
                          <a:solidFill>
                            <a:schemeClr val="bg1"/>
                          </a:solidFill>
                        </a:rPr>
                        <a:t>010-11111111</a:t>
                      </a:r>
                      <a:endParaRPr lang="zh-CN" altLang="en-US" b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chemeClr val="bg1"/>
                          </a:solidFill>
                        </a:rPr>
                        <a:t>atguigu</a:t>
                      </a:r>
                      <a:endParaRPr lang="zh-CN" altLang="en-US" b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2329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/>
                        <a:t>row_key7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>
                          <a:solidFill>
                            <a:schemeClr val="bg1"/>
                          </a:solidFill>
                        </a:rPr>
                        <a:t>银十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>
                          <a:solidFill>
                            <a:schemeClr val="bg1"/>
                          </a:solidFill>
                        </a:rPr>
                        <a:t>保定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chemeClr val="bg1"/>
                          </a:solidFill>
                        </a:rPr>
                        <a:t>158</a:t>
                      </a:r>
                      <a:r>
                        <a:rPr lang="zh-CN" altLang="en-US" b="1">
                          <a:solidFill>
                            <a:schemeClr val="bg1"/>
                          </a:solidFill>
                        </a:rPr>
                        <a:t>********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>
                          <a:solidFill>
                            <a:schemeClr val="bg1"/>
                          </a:solidFill>
                        </a:rPr>
                        <a:t>010-11111111</a:t>
                      </a:r>
                      <a:endParaRPr lang="zh-CN" altLang="en-US" b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chemeClr val="bg1"/>
                          </a:solidFill>
                        </a:rPr>
                        <a:t>atguigu</a:t>
                      </a:r>
                      <a:endParaRPr lang="zh-CN" altLang="en-US" b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9639397"/>
                  </a:ext>
                </a:extLst>
              </a:tr>
            </a:tbl>
          </a:graphicData>
        </a:graphic>
      </p:graphicFrame>
      <p:graphicFrame>
        <p:nvGraphicFramePr>
          <p:cNvPr id="21" name="表格 20">
            <a:extLst>
              <a:ext uri="{FF2B5EF4-FFF2-40B4-BE49-F238E27FC236}">
                <a16:creationId xmlns:a16="http://schemas.microsoft.com/office/drawing/2014/main" id="{42DDF1AA-C91A-415D-AF91-555ECBF724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169076"/>
              </p:ext>
            </p:extLst>
          </p:nvPr>
        </p:nvGraphicFramePr>
        <p:xfrm>
          <a:off x="5588000" y="987574"/>
          <a:ext cx="2296368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60264">
                  <a:extLst>
                    <a:ext uri="{9D8B030D-6E8A-4147-A177-3AD203B41FA5}">
                      <a16:colId xmlns:a16="http://schemas.microsoft.com/office/drawing/2014/main" val="4024110413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1603990638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office_info</a:t>
                      </a:r>
                      <a:endParaRPr lang="zh-CN" altLang="en-US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2651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tel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address</a:t>
                      </a:r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6902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chemeClr val="bg1"/>
                          </a:solidFill>
                        </a:rPr>
                        <a:t>010-11111111</a:t>
                      </a:r>
                      <a:endParaRPr lang="zh-CN" altLang="en-US" b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50" b="1" kern="120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atguigu</a:t>
                      </a:r>
                      <a:endParaRPr lang="zh-CN" altLang="en-US" sz="1350" b="1" kern="120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184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chemeClr val="bg1"/>
                          </a:solidFill>
                        </a:rPr>
                        <a:t>010-11111111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50" b="1" kern="120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atguigu</a:t>
                      </a:r>
                      <a:endParaRPr lang="zh-CN" altLang="en-US" sz="1350" b="1" kern="120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0085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>
                          <a:solidFill>
                            <a:schemeClr val="bg1"/>
                          </a:solidFill>
                        </a:rPr>
                        <a:t>010-11111111</a:t>
                      </a:r>
                      <a:endParaRPr lang="zh-CN" altLang="en-US" b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50" b="1" kern="120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atguigu</a:t>
                      </a:r>
                      <a:endParaRPr lang="zh-CN" altLang="en-US" sz="1350" b="1" kern="120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3052780"/>
                  </a:ext>
                </a:extLst>
              </a:tr>
            </a:tbl>
          </a:graphicData>
        </a:graphic>
      </p:graphicFrame>
      <p:sp>
        <p:nvSpPr>
          <p:cNvPr id="24" name="矩形 23">
            <a:extLst>
              <a:ext uri="{FF2B5EF4-FFF2-40B4-BE49-F238E27FC236}">
                <a16:creationId xmlns:a16="http://schemas.microsoft.com/office/drawing/2014/main" id="{2ED4274C-27C5-4A9E-AA31-80EB885B8A1C}"/>
              </a:ext>
            </a:extLst>
          </p:cNvPr>
          <p:cNvSpPr/>
          <p:nvPr/>
        </p:nvSpPr>
        <p:spPr>
          <a:xfrm>
            <a:off x="2552088" y="1373872"/>
            <a:ext cx="1001971" cy="362597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CE63DC47-A307-4553-8E47-BAFF04AB748F}"/>
              </a:ext>
            </a:extLst>
          </p:cNvPr>
          <p:cNvSpPr/>
          <p:nvPr/>
        </p:nvSpPr>
        <p:spPr>
          <a:xfrm>
            <a:off x="665390" y="1004540"/>
            <a:ext cx="432048" cy="36933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/>
              <a:t>列</a:t>
            </a:r>
          </a:p>
        </p:txBody>
      </p:sp>
      <p:cxnSp>
        <p:nvCxnSpPr>
          <p:cNvPr id="26" name="连接符: 肘形 25">
            <a:extLst>
              <a:ext uri="{FF2B5EF4-FFF2-40B4-BE49-F238E27FC236}">
                <a16:creationId xmlns:a16="http://schemas.microsoft.com/office/drawing/2014/main" id="{62B836AB-4BC3-450B-9304-4BCF1B3E9A53}"/>
              </a:ext>
            </a:extLst>
          </p:cNvPr>
          <p:cNvCxnSpPr>
            <a:cxnSpLocks/>
            <a:stCxn id="24" idx="0"/>
            <a:endCxn id="25" idx="3"/>
          </p:cNvCxnSpPr>
          <p:nvPr/>
        </p:nvCxnSpPr>
        <p:spPr>
          <a:xfrm rot="16200000" flipV="1">
            <a:off x="1982923" y="303721"/>
            <a:ext cx="184666" cy="1955636"/>
          </a:xfrm>
          <a:prstGeom prst="bentConnector2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C999934A-6F73-43BE-A5F2-0163F2A5A08C}"/>
              </a:ext>
            </a:extLst>
          </p:cNvPr>
          <p:cNvSpPr/>
          <p:nvPr/>
        </p:nvSpPr>
        <p:spPr>
          <a:xfrm>
            <a:off x="5588000" y="987574"/>
            <a:ext cx="2296368" cy="36933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15FCE5FF-F700-4DF2-8307-F457FD4BE79B}"/>
              </a:ext>
            </a:extLst>
          </p:cNvPr>
          <p:cNvSpPr/>
          <p:nvPr/>
        </p:nvSpPr>
        <p:spPr>
          <a:xfrm>
            <a:off x="8319909" y="987574"/>
            <a:ext cx="683578" cy="36933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/>
              <a:t>列族</a:t>
            </a:r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BA40FFCB-080E-43B2-AAE5-FA022463C8F5}"/>
              </a:ext>
            </a:extLst>
          </p:cNvPr>
          <p:cNvCxnSpPr>
            <a:cxnSpLocks/>
            <a:stCxn id="27" idx="3"/>
            <a:endCxn id="28" idx="1"/>
          </p:cNvCxnSpPr>
          <p:nvPr/>
        </p:nvCxnSpPr>
        <p:spPr>
          <a:xfrm>
            <a:off x="7884368" y="1172240"/>
            <a:ext cx="43554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E1070901-3B87-4ED2-B231-986551629084}"/>
              </a:ext>
            </a:extLst>
          </p:cNvPr>
          <p:cNvSpPr/>
          <p:nvPr/>
        </p:nvSpPr>
        <p:spPr>
          <a:xfrm>
            <a:off x="1524000" y="2109845"/>
            <a:ext cx="1028088" cy="36933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9647BC79-F2BF-4678-8A09-21B57B4795A9}"/>
              </a:ext>
            </a:extLst>
          </p:cNvPr>
          <p:cNvSpPr/>
          <p:nvPr/>
        </p:nvSpPr>
        <p:spPr>
          <a:xfrm>
            <a:off x="158591" y="2109845"/>
            <a:ext cx="1152128" cy="36933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/>
              <a:t>Row key</a:t>
            </a:r>
            <a:endParaRPr lang="zh-CN" altLang="en-US" b="1"/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8C555D0B-E787-4426-8FA1-61E3FC50FC92}"/>
              </a:ext>
            </a:extLst>
          </p:cNvPr>
          <p:cNvCxnSpPr>
            <a:cxnSpLocks/>
            <a:stCxn id="30" idx="1"/>
            <a:endCxn id="31" idx="3"/>
          </p:cNvCxnSpPr>
          <p:nvPr/>
        </p:nvCxnSpPr>
        <p:spPr>
          <a:xfrm flipH="1">
            <a:off x="1310719" y="2294511"/>
            <a:ext cx="21328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7331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7" grpId="0" animBg="1"/>
      <p:bldP spid="28" grpId="0" animBg="1"/>
      <p:bldP spid="30" grpId="0" animBg="1"/>
      <p:bldP spid="3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C391B41-8D38-46EE-84E1-8C21203410CD}"/>
              </a:ext>
            </a:extLst>
          </p:cNvPr>
          <p:cNvSpPr txBox="1"/>
          <p:nvPr/>
        </p:nvSpPr>
        <p:spPr>
          <a:xfrm>
            <a:off x="611560" y="0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HBase </a:t>
            </a:r>
            <a:r>
              <a:rPr lang="zh-CN" altLang="en-US" b="1">
                <a:solidFill>
                  <a:srgbClr val="FF0000"/>
                </a:solidFill>
              </a:rPr>
              <a:t>逻辑结构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8D533AF5-C2A8-4A68-8745-05BC80F94B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4325771"/>
              </p:ext>
            </p:extLst>
          </p:nvPr>
        </p:nvGraphicFramePr>
        <p:xfrm>
          <a:off x="1524001" y="843558"/>
          <a:ext cx="40640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41337817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26803449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02192096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202555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personal_info</a:t>
                      </a:r>
                      <a:endParaRPr lang="zh-CN" altLang="en-US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0111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/>
                        <a:t>Row Key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name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city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phone</a:t>
                      </a:r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5454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row_key1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>
                          <a:solidFill>
                            <a:schemeClr val="bg1"/>
                          </a:solidFill>
                        </a:rPr>
                        <a:t>张三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>
                          <a:solidFill>
                            <a:schemeClr val="bg1"/>
                          </a:solidFill>
                        </a:rPr>
                        <a:t>北京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chemeClr val="bg1"/>
                          </a:solidFill>
                        </a:rPr>
                        <a:t>131</a:t>
                      </a:r>
                      <a:r>
                        <a:rPr lang="zh-CN" altLang="en-US" b="1">
                          <a:solidFill>
                            <a:schemeClr val="bg1"/>
                          </a:solidFill>
                        </a:rPr>
                        <a:t>********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3847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row_key11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>
                          <a:solidFill>
                            <a:schemeClr val="bg1"/>
                          </a:solidFill>
                        </a:rPr>
                        <a:t>李四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>
                          <a:solidFill>
                            <a:schemeClr val="bg1"/>
                          </a:solidFill>
                        </a:rPr>
                        <a:t>上海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chemeClr val="bg1"/>
                          </a:solidFill>
                        </a:rPr>
                        <a:t>132</a:t>
                      </a:r>
                      <a:r>
                        <a:rPr lang="zh-CN" altLang="en-US" b="1">
                          <a:solidFill>
                            <a:schemeClr val="bg1"/>
                          </a:solidFill>
                        </a:rPr>
                        <a:t>********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6828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/>
                        <a:t>row_key2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>
                          <a:solidFill>
                            <a:schemeClr val="bg1"/>
                          </a:solidFill>
                        </a:rPr>
                        <a:t>王五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>
                          <a:solidFill>
                            <a:schemeClr val="bg1"/>
                          </a:solidFill>
                        </a:rPr>
                        <a:t>广州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chemeClr val="bg1"/>
                          </a:solidFill>
                        </a:rPr>
                        <a:t>159</a:t>
                      </a:r>
                      <a:r>
                        <a:rPr lang="zh-CN" altLang="en-US" b="1">
                          <a:solidFill>
                            <a:schemeClr val="bg1"/>
                          </a:solidFill>
                        </a:rPr>
                        <a:t>********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8774716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8EDC851F-C87A-4179-BFC4-E0B47C6C23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8845247"/>
              </p:ext>
            </p:extLst>
          </p:nvPr>
        </p:nvGraphicFramePr>
        <p:xfrm>
          <a:off x="1524001" y="2841774"/>
          <a:ext cx="40640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87688805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50275120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3421152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544965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/>
                        <a:t>row_key3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>
                          <a:solidFill>
                            <a:schemeClr val="bg1"/>
                          </a:solidFill>
                        </a:rPr>
                        <a:t>赵六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>
                          <a:solidFill>
                            <a:schemeClr val="bg1"/>
                          </a:solidFill>
                        </a:rPr>
                        <a:t>深圳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chemeClr val="bg1"/>
                          </a:solidFill>
                        </a:rPr>
                        <a:t>187</a:t>
                      </a:r>
                      <a:r>
                        <a:rPr lang="zh-CN" altLang="en-US" b="1">
                          <a:solidFill>
                            <a:schemeClr val="bg1"/>
                          </a:solidFill>
                        </a:rPr>
                        <a:t>********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0521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/>
                        <a:t>row_key4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>
                          <a:solidFill>
                            <a:schemeClr val="bg1"/>
                          </a:solidFill>
                        </a:rPr>
                        <a:t>横七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>
                          <a:solidFill>
                            <a:schemeClr val="bg1"/>
                          </a:solidFill>
                        </a:rPr>
                        <a:t>大连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chemeClr val="bg1"/>
                          </a:solidFill>
                        </a:rPr>
                        <a:t>134</a:t>
                      </a:r>
                      <a:r>
                        <a:rPr lang="zh-CN" altLang="en-US" b="1">
                          <a:solidFill>
                            <a:schemeClr val="bg1"/>
                          </a:solidFill>
                        </a:rPr>
                        <a:t>********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9651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/>
                        <a:t>row_key5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>
                          <a:solidFill>
                            <a:schemeClr val="bg1"/>
                          </a:solidFill>
                        </a:rPr>
                        <a:t>竖八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>
                          <a:solidFill>
                            <a:schemeClr val="bg1"/>
                          </a:solidFill>
                        </a:rPr>
                        <a:t>重庆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chemeClr val="bg1"/>
                          </a:solidFill>
                        </a:rPr>
                        <a:t>139</a:t>
                      </a:r>
                      <a:r>
                        <a:rPr lang="zh-CN" altLang="en-US" b="1">
                          <a:solidFill>
                            <a:schemeClr val="bg1"/>
                          </a:solidFill>
                        </a:rPr>
                        <a:t>********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2708674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B3E5994C-BFF4-4E5D-9915-1FD1B19FD9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5299376"/>
              </p:ext>
            </p:extLst>
          </p:nvPr>
        </p:nvGraphicFramePr>
        <p:xfrm>
          <a:off x="1535843" y="4098310"/>
          <a:ext cx="4064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421389963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2602887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82488657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830626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/>
                        <a:t>row_key6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>
                          <a:solidFill>
                            <a:schemeClr val="bg1"/>
                          </a:solidFill>
                        </a:rPr>
                        <a:t>金九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>
                          <a:solidFill>
                            <a:schemeClr val="bg1"/>
                          </a:solidFill>
                        </a:rPr>
                        <a:t>武汉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chemeClr val="bg1"/>
                          </a:solidFill>
                        </a:rPr>
                        <a:t>177</a:t>
                      </a:r>
                      <a:r>
                        <a:rPr lang="zh-CN" altLang="en-US" b="1">
                          <a:solidFill>
                            <a:schemeClr val="bg1"/>
                          </a:solidFill>
                        </a:rPr>
                        <a:t>********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2329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/>
                        <a:t>row_key7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>
                          <a:solidFill>
                            <a:schemeClr val="bg1"/>
                          </a:solidFill>
                        </a:rPr>
                        <a:t>银十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>
                          <a:solidFill>
                            <a:schemeClr val="bg1"/>
                          </a:solidFill>
                        </a:rPr>
                        <a:t>保定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chemeClr val="bg1"/>
                          </a:solidFill>
                        </a:rPr>
                        <a:t>158</a:t>
                      </a:r>
                      <a:r>
                        <a:rPr lang="zh-CN" altLang="en-US" b="1">
                          <a:solidFill>
                            <a:schemeClr val="bg1"/>
                          </a:solidFill>
                        </a:rPr>
                        <a:t>********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9639397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90385AB1-BE88-493E-9BDB-18E85970B47E}"/>
              </a:ext>
            </a:extLst>
          </p:cNvPr>
          <p:cNvGraphicFramePr>
            <a:graphicFrameLocks noGrp="1"/>
          </p:cNvGraphicFramePr>
          <p:nvPr/>
        </p:nvGraphicFramePr>
        <p:xfrm>
          <a:off x="5588000" y="843558"/>
          <a:ext cx="2296368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60264">
                  <a:extLst>
                    <a:ext uri="{9D8B030D-6E8A-4147-A177-3AD203B41FA5}">
                      <a16:colId xmlns:a16="http://schemas.microsoft.com/office/drawing/2014/main" val="4024110413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1603990638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office_info</a:t>
                      </a:r>
                      <a:endParaRPr lang="zh-CN" altLang="en-US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2651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tel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address</a:t>
                      </a:r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6902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chemeClr val="bg1"/>
                          </a:solidFill>
                        </a:rPr>
                        <a:t>010-11111111</a:t>
                      </a:r>
                      <a:endParaRPr lang="zh-CN" altLang="en-US" b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50" b="1" kern="120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atguigu</a:t>
                      </a:r>
                      <a:endParaRPr lang="zh-CN" altLang="en-US" sz="1350" b="1" kern="120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184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chemeClr val="bg1"/>
                          </a:solidFill>
                        </a:rPr>
                        <a:t>010-11111111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50" b="1" kern="120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atguigu</a:t>
                      </a:r>
                      <a:endParaRPr lang="zh-CN" altLang="en-US" sz="1350" b="1" kern="120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0085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>
                          <a:solidFill>
                            <a:schemeClr val="bg1"/>
                          </a:solidFill>
                        </a:rPr>
                        <a:t>010-11111111</a:t>
                      </a:r>
                      <a:endParaRPr lang="zh-CN" altLang="en-US" b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50" b="1" kern="120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atguigu</a:t>
                      </a:r>
                      <a:endParaRPr lang="zh-CN" altLang="en-US" sz="1350" b="1" kern="120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3052780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829E1175-DB1D-4D5C-97E5-730E8B4CF794}"/>
              </a:ext>
            </a:extLst>
          </p:cNvPr>
          <p:cNvGraphicFramePr>
            <a:graphicFrameLocks noGrp="1"/>
          </p:cNvGraphicFramePr>
          <p:nvPr/>
        </p:nvGraphicFramePr>
        <p:xfrm>
          <a:off x="5586486" y="2841774"/>
          <a:ext cx="2296368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60264">
                  <a:extLst>
                    <a:ext uri="{9D8B030D-6E8A-4147-A177-3AD203B41FA5}">
                      <a16:colId xmlns:a16="http://schemas.microsoft.com/office/drawing/2014/main" val="496456326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5064325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>
                          <a:solidFill>
                            <a:schemeClr val="bg1"/>
                          </a:solidFill>
                        </a:rPr>
                        <a:t>010-11111111</a:t>
                      </a:r>
                      <a:endParaRPr lang="zh-CN" altLang="en-US" b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chemeClr val="bg1"/>
                          </a:solidFill>
                        </a:rPr>
                        <a:t>atguigu</a:t>
                      </a:r>
                      <a:endParaRPr lang="zh-CN" altLang="en-US" b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80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>
                          <a:solidFill>
                            <a:schemeClr val="bg1"/>
                          </a:solidFill>
                        </a:rPr>
                        <a:t>010-11111111</a:t>
                      </a:r>
                      <a:endParaRPr lang="zh-CN" altLang="en-US" b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chemeClr val="bg1"/>
                          </a:solidFill>
                        </a:rPr>
                        <a:t>atguigu</a:t>
                      </a:r>
                      <a:endParaRPr lang="zh-CN" altLang="en-US" b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7986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>
                          <a:solidFill>
                            <a:schemeClr val="bg1"/>
                          </a:solidFill>
                        </a:rPr>
                        <a:t>010-11111111</a:t>
                      </a:r>
                      <a:endParaRPr lang="zh-CN" altLang="en-US" b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chemeClr val="bg1"/>
                          </a:solidFill>
                        </a:rPr>
                        <a:t>atguigu</a:t>
                      </a:r>
                      <a:endParaRPr lang="zh-CN" altLang="en-US" b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5271407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C560C7B5-5384-4126-BA05-4E7770BE5EB3}"/>
              </a:ext>
            </a:extLst>
          </p:cNvPr>
          <p:cNvGraphicFramePr>
            <a:graphicFrameLocks noGrp="1"/>
          </p:cNvGraphicFramePr>
          <p:nvPr/>
        </p:nvGraphicFramePr>
        <p:xfrm>
          <a:off x="5584506" y="4098310"/>
          <a:ext cx="2296368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60264">
                  <a:extLst>
                    <a:ext uri="{9D8B030D-6E8A-4147-A177-3AD203B41FA5}">
                      <a16:colId xmlns:a16="http://schemas.microsoft.com/office/drawing/2014/main" val="3682479055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37228788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>
                          <a:solidFill>
                            <a:schemeClr val="bg1"/>
                          </a:solidFill>
                        </a:rPr>
                        <a:t>010-11111111</a:t>
                      </a:r>
                      <a:endParaRPr lang="zh-CN" altLang="en-US" b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chemeClr val="bg1"/>
                          </a:solidFill>
                        </a:rPr>
                        <a:t>atguigu</a:t>
                      </a:r>
                      <a:endParaRPr lang="zh-CN" altLang="en-US" b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5609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>
                          <a:solidFill>
                            <a:schemeClr val="bg1"/>
                          </a:solidFill>
                        </a:rPr>
                        <a:t>010-11111111</a:t>
                      </a:r>
                      <a:endParaRPr lang="zh-CN" altLang="en-US" b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chemeClr val="bg1"/>
                          </a:solidFill>
                        </a:rPr>
                        <a:t>atguigu</a:t>
                      </a:r>
                      <a:endParaRPr lang="zh-CN" altLang="en-US" b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934573"/>
                  </a:ext>
                </a:extLst>
              </a:tr>
            </a:tbl>
          </a:graphicData>
        </a:graphic>
      </p:graphicFrame>
      <p:sp>
        <p:nvSpPr>
          <p:cNvPr id="11" name="矩形 10">
            <a:extLst>
              <a:ext uri="{FF2B5EF4-FFF2-40B4-BE49-F238E27FC236}">
                <a16:creationId xmlns:a16="http://schemas.microsoft.com/office/drawing/2014/main" id="{DEA82610-02EA-4FBF-85DE-431C10036DD7}"/>
              </a:ext>
            </a:extLst>
          </p:cNvPr>
          <p:cNvSpPr/>
          <p:nvPr/>
        </p:nvSpPr>
        <p:spPr>
          <a:xfrm>
            <a:off x="1508674" y="2841774"/>
            <a:ext cx="6372200" cy="111252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ED5902A-E702-4184-88F1-58DF37FB7A59}"/>
              </a:ext>
            </a:extLst>
          </p:cNvPr>
          <p:cNvSpPr/>
          <p:nvPr/>
        </p:nvSpPr>
        <p:spPr>
          <a:xfrm>
            <a:off x="299865" y="3213368"/>
            <a:ext cx="961282" cy="36933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/>
              <a:t>Region</a:t>
            </a:r>
            <a:endParaRPr lang="zh-CN" altLang="en-US" b="1"/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2D3A1F10-672D-4AD8-BF14-0EF2A725C102}"/>
              </a:ext>
            </a:extLst>
          </p:cNvPr>
          <p:cNvCxnSpPr>
            <a:cxnSpLocks/>
            <a:stCxn id="13" idx="3"/>
            <a:endCxn id="6" idx="1"/>
          </p:cNvCxnSpPr>
          <p:nvPr/>
        </p:nvCxnSpPr>
        <p:spPr>
          <a:xfrm>
            <a:off x="1261147" y="3398034"/>
            <a:ext cx="26285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F6DD2EC2-45C0-4388-9096-DF9010E812FD}"/>
              </a:ext>
            </a:extLst>
          </p:cNvPr>
          <p:cNvSpPr/>
          <p:nvPr/>
        </p:nvSpPr>
        <p:spPr>
          <a:xfrm>
            <a:off x="5584507" y="843558"/>
            <a:ext cx="2296368" cy="36933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0EBF38D1-EC12-4506-A71B-66B87E876823}"/>
              </a:ext>
            </a:extLst>
          </p:cNvPr>
          <p:cNvSpPr/>
          <p:nvPr/>
        </p:nvSpPr>
        <p:spPr>
          <a:xfrm>
            <a:off x="8316416" y="843558"/>
            <a:ext cx="683578" cy="36933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/>
              <a:t>列族</a:t>
            </a:r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45604C1D-5FE2-40E2-AA2B-418BCAE6E8EA}"/>
              </a:ext>
            </a:extLst>
          </p:cNvPr>
          <p:cNvCxnSpPr>
            <a:cxnSpLocks/>
            <a:stCxn id="19" idx="3"/>
            <a:endCxn id="20" idx="1"/>
          </p:cNvCxnSpPr>
          <p:nvPr/>
        </p:nvCxnSpPr>
        <p:spPr>
          <a:xfrm>
            <a:off x="7880875" y="1028224"/>
            <a:ext cx="43554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>
            <a:extLst>
              <a:ext uri="{FF2B5EF4-FFF2-40B4-BE49-F238E27FC236}">
                <a16:creationId xmlns:a16="http://schemas.microsoft.com/office/drawing/2014/main" id="{87496B07-ED21-490A-BC30-BFE8EA6E9884}"/>
              </a:ext>
            </a:extLst>
          </p:cNvPr>
          <p:cNvSpPr/>
          <p:nvPr/>
        </p:nvSpPr>
        <p:spPr>
          <a:xfrm>
            <a:off x="2546603" y="1212889"/>
            <a:ext cx="1001971" cy="362597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56297CC2-A084-4A67-8FBD-301A9BABBFB4}"/>
              </a:ext>
            </a:extLst>
          </p:cNvPr>
          <p:cNvSpPr/>
          <p:nvPr/>
        </p:nvSpPr>
        <p:spPr>
          <a:xfrm>
            <a:off x="659905" y="843557"/>
            <a:ext cx="432048" cy="36933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/>
              <a:t>列</a:t>
            </a:r>
          </a:p>
        </p:txBody>
      </p:sp>
      <p:cxnSp>
        <p:nvCxnSpPr>
          <p:cNvPr id="36" name="连接符: 肘形 35">
            <a:extLst>
              <a:ext uri="{FF2B5EF4-FFF2-40B4-BE49-F238E27FC236}">
                <a16:creationId xmlns:a16="http://schemas.microsoft.com/office/drawing/2014/main" id="{7F9BC4B4-B2DC-4F74-ADEF-42DACE7B5A3B}"/>
              </a:ext>
            </a:extLst>
          </p:cNvPr>
          <p:cNvCxnSpPr>
            <a:cxnSpLocks/>
            <a:stCxn id="29" idx="0"/>
            <a:endCxn id="34" idx="3"/>
          </p:cNvCxnSpPr>
          <p:nvPr/>
        </p:nvCxnSpPr>
        <p:spPr>
          <a:xfrm rot="16200000" flipV="1">
            <a:off x="1977438" y="142738"/>
            <a:ext cx="184666" cy="1955636"/>
          </a:xfrm>
          <a:prstGeom prst="bentConnector2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00D2B46E-AF63-48E5-B2B1-A54AE1043124}"/>
              </a:ext>
            </a:extLst>
          </p:cNvPr>
          <p:cNvSpPr/>
          <p:nvPr/>
        </p:nvSpPr>
        <p:spPr>
          <a:xfrm>
            <a:off x="1522123" y="1951956"/>
            <a:ext cx="1028088" cy="36933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EE51F471-BB4A-44A9-9DA2-8117D98F752C}"/>
              </a:ext>
            </a:extLst>
          </p:cNvPr>
          <p:cNvSpPr/>
          <p:nvPr/>
        </p:nvSpPr>
        <p:spPr>
          <a:xfrm>
            <a:off x="156714" y="1951956"/>
            <a:ext cx="1152128" cy="36933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/>
              <a:t>Row key</a:t>
            </a:r>
            <a:endParaRPr lang="zh-CN" altLang="en-US" b="1"/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09CF3B45-617F-4EB6-9798-E7309BA6E194}"/>
              </a:ext>
            </a:extLst>
          </p:cNvPr>
          <p:cNvCxnSpPr>
            <a:cxnSpLocks/>
            <a:stCxn id="18" idx="1"/>
            <a:endCxn id="21" idx="3"/>
          </p:cNvCxnSpPr>
          <p:nvPr/>
        </p:nvCxnSpPr>
        <p:spPr>
          <a:xfrm flipH="1">
            <a:off x="1308842" y="2136622"/>
            <a:ext cx="21328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6848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C391B41-8D38-46EE-84E1-8C21203410CD}"/>
              </a:ext>
            </a:extLst>
          </p:cNvPr>
          <p:cNvSpPr txBox="1"/>
          <p:nvPr/>
        </p:nvSpPr>
        <p:spPr>
          <a:xfrm>
            <a:off x="611560" y="0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HBase </a:t>
            </a:r>
            <a:r>
              <a:rPr lang="zh-CN" altLang="en-US" b="1">
                <a:solidFill>
                  <a:srgbClr val="FF0000"/>
                </a:solidFill>
              </a:rPr>
              <a:t>逻辑结构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8D533AF5-C2A8-4A68-8745-05BC80F94B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8901725"/>
              </p:ext>
            </p:extLst>
          </p:nvPr>
        </p:nvGraphicFramePr>
        <p:xfrm>
          <a:off x="1259632" y="843558"/>
          <a:ext cx="40640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41337817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26803449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02192096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202555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personal_info</a:t>
                      </a:r>
                      <a:endParaRPr lang="zh-CN" altLang="en-US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0111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/>
                        <a:t>Row Key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name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city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phone</a:t>
                      </a:r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5454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row_key1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>
                          <a:solidFill>
                            <a:schemeClr val="bg1"/>
                          </a:solidFill>
                        </a:rPr>
                        <a:t>张三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>
                          <a:solidFill>
                            <a:schemeClr val="bg1"/>
                          </a:solidFill>
                        </a:rPr>
                        <a:t>北京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chemeClr val="bg1"/>
                          </a:solidFill>
                        </a:rPr>
                        <a:t>131</a:t>
                      </a:r>
                      <a:r>
                        <a:rPr lang="zh-CN" altLang="en-US" b="1">
                          <a:solidFill>
                            <a:schemeClr val="bg1"/>
                          </a:solidFill>
                        </a:rPr>
                        <a:t>********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3847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row_key11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>
                          <a:solidFill>
                            <a:schemeClr val="bg1"/>
                          </a:solidFill>
                        </a:rPr>
                        <a:t>李四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>
                          <a:solidFill>
                            <a:schemeClr val="bg1"/>
                          </a:solidFill>
                        </a:rPr>
                        <a:t>上海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chemeClr val="bg1"/>
                          </a:solidFill>
                        </a:rPr>
                        <a:t>132</a:t>
                      </a:r>
                      <a:r>
                        <a:rPr lang="zh-CN" altLang="en-US" b="1">
                          <a:solidFill>
                            <a:schemeClr val="bg1"/>
                          </a:solidFill>
                        </a:rPr>
                        <a:t>********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6828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/>
                        <a:t>row_key2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>
                          <a:solidFill>
                            <a:schemeClr val="bg1"/>
                          </a:solidFill>
                        </a:rPr>
                        <a:t>王五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>
                          <a:solidFill>
                            <a:schemeClr val="bg1"/>
                          </a:solidFill>
                        </a:rPr>
                        <a:t>广州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chemeClr val="bg1"/>
                          </a:solidFill>
                        </a:rPr>
                        <a:t>159</a:t>
                      </a:r>
                      <a:r>
                        <a:rPr lang="zh-CN" altLang="en-US" b="1">
                          <a:solidFill>
                            <a:schemeClr val="bg1"/>
                          </a:solidFill>
                        </a:rPr>
                        <a:t>********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8774716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8EDC851F-C87A-4179-BFC4-E0B47C6C23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908269"/>
              </p:ext>
            </p:extLst>
          </p:nvPr>
        </p:nvGraphicFramePr>
        <p:xfrm>
          <a:off x="1259632" y="2841774"/>
          <a:ext cx="40640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87688805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50275120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3421152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544965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/>
                        <a:t>row_key3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>
                          <a:solidFill>
                            <a:schemeClr val="bg1"/>
                          </a:solidFill>
                        </a:rPr>
                        <a:t>赵六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>
                          <a:solidFill>
                            <a:schemeClr val="bg1"/>
                          </a:solidFill>
                        </a:rPr>
                        <a:t>深圳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chemeClr val="bg1"/>
                          </a:solidFill>
                        </a:rPr>
                        <a:t>187</a:t>
                      </a:r>
                      <a:r>
                        <a:rPr lang="zh-CN" altLang="en-US" b="1">
                          <a:solidFill>
                            <a:schemeClr val="bg1"/>
                          </a:solidFill>
                        </a:rPr>
                        <a:t>********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0521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/>
                        <a:t>row_key4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>
                          <a:solidFill>
                            <a:schemeClr val="bg1"/>
                          </a:solidFill>
                        </a:rPr>
                        <a:t>横七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>
                          <a:solidFill>
                            <a:schemeClr val="bg1"/>
                          </a:solidFill>
                        </a:rPr>
                        <a:t>大连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chemeClr val="bg1"/>
                          </a:solidFill>
                        </a:rPr>
                        <a:t>134</a:t>
                      </a:r>
                      <a:r>
                        <a:rPr lang="zh-CN" altLang="en-US" b="1">
                          <a:solidFill>
                            <a:schemeClr val="bg1"/>
                          </a:solidFill>
                        </a:rPr>
                        <a:t>********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9651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/>
                        <a:t>row_key5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>
                          <a:solidFill>
                            <a:schemeClr val="bg1"/>
                          </a:solidFill>
                        </a:rPr>
                        <a:t>竖八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>
                          <a:solidFill>
                            <a:schemeClr val="bg1"/>
                          </a:solidFill>
                        </a:rPr>
                        <a:t>重庆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chemeClr val="bg1"/>
                          </a:solidFill>
                        </a:rPr>
                        <a:t>139</a:t>
                      </a:r>
                      <a:r>
                        <a:rPr lang="zh-CN" altLang="en-US" b="1">
                          <a:solidFill>
                            <a:schemeClr val="bg1"/>
                          </a:solidFill>
                        </a:rPr>
                        <a:t>********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2708674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B3E5994C-BFF4-4E5D-9915-1FD1B19FD9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045780"/>
              </p:ext>
            </p:extLst>
          </p:nvPr>
        </p:nvGraphicFramePr>
        <p:xfrm>
          <a:off x="1271474" y="4098310"/>
          <a:ext cx="4064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421389963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2602887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82488657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830626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/>
                        <a:t>row_key6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>
                          <a:solidFill>
                            <a:schemeClr val="bg1"/>
                          </a:solidFill>
                        </a:rPr>
                        <a:t>金九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>
                          <a:solidFill>
                            <a:schemeClr val="bg1"/>
                          </a:solidFill>
                        </a:rPr>
                        <a:t>武汉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chemeClr val="bg1"/>
                          </a:solidFill>
                        </a:rPr>
                        <a:t>177</a:t>
                      </a:r>
                      <a:r>
                        <a:rPr lang="zh-CN" altLang="en-US" b="1">
                          <a:solidFill>
                            <a:schemeClr val="bg1"/>
                          </a:solidFill>
                        </a:rPr>
                        <a:t>********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2329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/>
                        <a:t>row_key7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>
                          <a:solidFill>
                            <a:schemeClr val="bg1"/>
                          </a:solidFill>
                        </a:rPr>
                        <a:t>银十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>
                          <a:solidFill>
                            <a:schemeClr val="bg1"/>
                          </a:solidFill>
                        </a:rPr>
                        <a:t>保定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chemeClr val="bg1"/>
                          </a:solidFill>
                        </a:rPr>
                        <a:t>158</a:t>
                      </a:r>
                      <a:r>
                        <a:rPr lang="zh-CN" altLang="en-US" b="1">
                          <a:solidFill>
                            <a:schemeClr val="bg1"/>
                          </a:solidFill>
                        </a:rPr>
                        <a:t>********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9639397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90385AB1-BE88-493E-9BDB-18E85970B4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329623"/>
              </p:ext>
            </p:extLst>
          </p:nvPr>
        </p:nvGraphicFramePr>
        <p:xfrm>
          <a:off x="5588000" y="843558"/>
          <a:ext cx="2296368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60264">
                  <a:extLst>
                    <a:ext uri="{9D8B030D-6E8A-4147-A177-3AD203B41FA5}">
                      <a16:colId xmlns:a16="http://schemas.microsoft.com/office/drawing/2014/main" val="4024110413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1603990638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office_info</a:t>
                      </a:r>
                      <a:endParaRPr lang="zh-CN" altLang="en-US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2651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tel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address</a:t>
                      </a:r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6902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chemeClr val="bg1"/>
                          </a:solidFill>
                        </a:rPr>
                        <a:t>010-11111111</a:t>
                      </a:r>
                      <a:endParaRPr lang="zh-CN" altLang="en-US" b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50" b="1" kern="120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atguigu</a:t>
                      </a:r>
                      <a:endParaRPr lang="zh-CN" altLang="en-US" sz="1350" b="1" kern="120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184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chemeClr val="bg1"/>
                          </a:solidFill>
                        </a:rPr>
                        <a:t>010-11111111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50" b="1" kern="120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atguigu</a:t>
                      </a:r>
                      <a:endParaRPr lang="zh-CN" altLang="en-US" sz="1350" b="1" kern="120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0085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>
                          <a:solidFill>
                            <a:schemeClr val="bg1"/>
                          </a:solidFill>
                        </a:rPr>
                        <a:t>010-11111111</a:t>
                      </a:r>
                      <a:endParaRPr lang="zh-CN" altLang="en-US" b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50" b="1" kern="120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atguigu</a:t>
                      </a:r>
                      <a:endParaRPr lang="zh-CN" altLang="en-US" sz="1350" b="1" kern="120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3052780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829E1175-DB1D-4D5C-97E5-730E8B4CF7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8301024"/>
              </p:ext>
            </p:extLst>
          </p:nvPr>
        </p:nvGraphicFramePr>
        <p:xfrm>
          <a:off x="5586486" y="2841774"/>
          <a:ext cx="2296368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60264">
                  <a:extLst>
                    <a:ext uri="{9D8B030D-6E8A-4147-A177-3AD203B41FA5}">
                      <a16:colId xmlns:a16="http://schemas.microsoft.com/office/drawing/2014/main" val="496456326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5064325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>
                          <a:solidFill>
                            <a:schemeClr val="bg1"/>
                          </a:solidFill>
                        </a:rPr>
                        <a:t>010-11111111</a:t>
                      </a:r>
                      <a:endParaRPr lang="zh-CN" altLang="en-US" b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chemeClr val="bg1"/>
                          </a:solidFill>
                        </a:rPr>
                        <a:t>atguigu</a:t>
                      </a:r>
                      <a:endParaRPr lang="zh-CN" altLang="en-US" b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80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>
                          <a:solidFill>
                            <a:schemeClr val="bg1"/>
                          </a:solidFill>
                        </a:rPr>
                        <a:t>010-11111111</a:t>
                      </a:r>
                      <a:endParaRPr lang="zh-CN" altLang="en-US" b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chemeClr val="bg1"/>
                          </a:solidFill>
                        </a:rPr>
                        <a:t>atguigu</a:t>
                      </a:r>
                      <a:endParaRPr lang="zh-CN" altLang="en-US" b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7986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>
                          <a:solidFill>
                            <a:schemeClr val="bg1"/>
                          </a:solidFill>
                        </a:rPr>
                        <a:t>010-11111111</a:t>
                      </a:r>
                      <a:endParaRPr lang="zh-CN" altLang="en-US" b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chemeClr val="bg1"/>
                          </a:solidFill>
                        </a:rPr>
                        <a:t>atguigu</a:t>
                      </a:r>
                      <a:endParaRPr lang="zh-CN" altLang="en-US" b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5271407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C560C7B5-5384-4126-BA05-4E7770BE5E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3594320"/>
              </p:ext>
            </p:extLst>
          </p:nvPr>
        </p:nvGraphicFramePr>
        <p:xfrm>
          <a:off x="5584506" y="4098310"/>
          <a:ext cx="2296368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60264">
                  <a:extLst>
                    <a:ext uri="{9D8B030D-6E8A-4147-A177-3AD203B41FA5}">
                      <a16:colId xmlns:a16="http://schemas.microsoft.com/office/drawing/2014/main" val="3682479055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37228788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>
                          <a:solidFill>
                            <a:schemeClr val="bg1"/>
                          </a:solidFill>
                        </a:rPr>
                        <a:t>010-11111111</a:t>
                      </a:r>
                      <a:endParaRPr lang="zh-CN" altLang="en-US" b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chemeClr val="bg1"/>
                          </a:solidFill>
                        </a:rPr>
                        <a:t>atguigu</a:t>
                      </a:r>
                      <a:endParaRPr lang="zh-CN" altLang="en-US" b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5609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>
                          <a:solidFill>
                            <a:schemeClr val="bg1"/>
                          </a:solidFill>
                        </a:rPr>
                        <a:t>010-11111111</a:t>
                      </a:r>
                      <a:endParaRPr lang="zh-CN" altLang="en-US" b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solidFill>
                            <a:schemeClr val="bg1"/>
                          </a:solidFill>
                        </a:rPr>
                        <a:t>atguigu</a:t>
                      </a:r>
                      <a:endParaRPr lang="zh-CN" altLang="en-US" b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934573"/>
                  </a:ext>
                </a:extLst>
              </a:tr>
            </a:tbl>
          </a:graphicData>
        </a:graphic>
      </p:graphicFrame>
      <p:sp>
        <p:nvSpPr>
          <p:cNvPr id="11" name="矩形 10">
            <a:extLst>
              <a:ext uri="{FF2B5EF4-FFF2-40B4-BE49-F238E27FC236}">
                <a16:creationId xmlns:a16="http://schemas.microsoft.com/office/drawing/2014/main" id="{DEA82610-02EA-4FBF-85DE-431C10036DD7}"/>
              </a:ext>
            </a:extLst>
          </p:cNvPr>
          <p:cNvSpPr/>
          <p:nvPr/>
        </p:nvSpPr>
        <p:spPr>
          <a:xfrm>
            <a:off x="1259632" y="2841774"/>
            <a:ext cx="6621242" cy="111252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ED5902A-E702-4184-88F1-58DF37FB7A59}"/>
              </a:ext>
            </a:extLst>
          </p:cNvPr>
          <p:cNvSpPr/>
          <p:nvPr/>
        </p:nvSpPr>
        <p:spPr>
          <a:xfrm>
            <a:off x="35496" y="3213368"/>
            <a:ext cx="961282" cy="36933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/>
              <a:t>Region</a:t>
            </a:r>
            <a:endParaRPr lang="zh-CN" altLang="en-US" b="1"/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2D3A1F10-672D-4AD8-BF14-0EF2A725C102}"/>
              </a:ext>
            </a:extLst>
          </p:cNvPr>
          <p:cNvCxnSpPr>
            <a:cxnSpLocks/>
            <a:stCxn id="13" idx="3"/>
            <a:endCxn id="6" idx="1"/>
          </p:cNvCxnSpPr>
          <p:nvPr/>
        </p:nvCxnSpPr>
        <p:spPr>
          <a:xfrm>
            <a:off x="996778" y="3398034"/>
            <a:ext cx="26285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F6DD2EC2-45C0-4388-9096-DF9010E812FD}"/>
              </a:ext>
            </a:extLst>
          </p:cNvPr>
          <p:cNvSpPr/>
          <p:nvPr/>
        </p:nvSpPr>
        <p:spPr>
          <a:xfrm>
            <a:off x="5584507" y="843558"/>
            <a:ext cx="2296368" cy="36933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0EBF38D1-EC12-4506-A71B-66B87E876823}"/>
              </a:ext>
            </a:extLst>
          </p:cNvPr>
          <p:cNvSpPr/>
          <p:nvPr/>
        </p:nvSpPr>
        <p:spPr>
          <a:xfrm>
            <a:off x="8316416" y="843558"/>
            <a:ext cx="683578" cy="36933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/>
              <a:t>列族</a:t>
            </a:r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45604C1D-5FE2-40E2-AA2B-418BCAE6E8EA}"/>
              </a:ext>
            </a:extLst>
          </p:cNvPr>
          <p:cNvCxnSpPr>
            <a:cxnSpLocks/>
            <a:stCxn id="19" idx="3"/>
            <a:endCxn id="20" idx="1"/>
          </p:cNvCxnSpPr>
          <p:nvPr/>
        </p:nvCxnSpPr>
        <p:spPr>
          <a:xfrm>
            <a:off x="7880875" y="1028224"/>
            <a:ext cx="43554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>
            <a:extLst>
              <a:ext uri="{FF2B5EF4-FFF2-40B4-BE49-F238E27FC236}">
                <a16:creationId xmlns:a16="http://schemas.microsoft.com/office/drawing/2014/main" id="{87496B07-ED21-490A-BC30-BFE8EA6E9884}"/>
              </a:ext>
            </a:extLst>
          </p:cNvPr>
          <p:cNvSpPr/>
          <p:nvPr/>
        </p:nvSpPr>
        <p:spPr>
          <a:xfrm>
            <a:off x="2282234" y="1212889"/>
            <a:ext cx="1001971" cy="362597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56297CC2-A084-4A67-8FBD-301A9BABBFB4}"/>
              </a:ext>
            </a:extLst>
          </p:cNvPr>
          <p:cNvSpPr/>
          <p:nvPr/>
        </p:nvSpPr>
        <p:spPr>
          <a:xfrm>
            <a:off x="395536" y="843557"/>
            <a:ext cx="432048" cy="36933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/>
              <a:t>列</a:t>
            </a:r>
          </a:p>
        </p:txBody>
      </p:sp>
      <p:cxnSp>
        <p:nvCxnSpPr>
          <p:cNvPr id="36" name="连接符: 肘形 35">
            <a:extLst>
              <a:ext uri="{FF2B5EF4-FFF2-40B4-BE49-F238E27FC236}">
                <a16:creationId xmlns:a16="http://schemas.microsoft.com/office/drawing/2014/main" id="{7F9BC4B4-B2DC-4F74-ADEF-42DACE7B5A3B}"/>
              </a:ext>
            </a:extLst>
          </p:cNvPr>
          <p:cNvCxnSpPr>
            <a:cxnSpLocks/>
            <a:stCxn id="29" idx="0"/>
            <a:endCxn id="34" idx="3"/>
          </p:cNvCxnSpPr>
          <p:nvPr/>
        </p:nvCxnSpPr>
        <p:spPr>
          <a:xfrm rot="16200000" flipV="1">
            <a:off x="1713069" y="142738"/>
            <a:ext cx="184666" cy="1955636"/>
          </a:xfrm>
          <a:prstGeom prst="bentConnector2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0A706EC7-FEF9-427A-87CC-55E655055540}"/>
              </a:ext>
            </a:extLst>
          </p:cNvPr>
          <p:cNvSpPr/>
          <p:nvPr/>
        </p:nvSpPr>
        <p:spPr>
          <a:xfrm>
            <a:off x="1256137" y="1959680"/>
            <a:ext cx="1028088" cy="36933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9128AB43-0149-49E5-ABD1-F26A8B731503}"/>
              </a:ext>
            </a:extLst>
          </p:cNvPr>
          <p:cNvSpPr/>
          <p:nvPr/>
        </p:nvSpPr>
        <p:spPr>
          <a:xfrm>
            <a:off x="30456" y="1959680"/>
            <a:ext cx="1152128" cy="36933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/>
              <a:t>Row key</a:t>
            </a:r>
            <a:endParaRPr lang="zh-CN" altLang="en-US" b="1"/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6CF9B921-1089-4656-84F0-B7B35943A970}"/>
              </a:ext>
            </a:extLst>
          </p:cNvPr>
          <p:cNvCxnSpPr>
            <a:cxnSpLocks/>
            <a:stCxn id="18" idx="1"/>
            <a:endCxn id="21" idx="3"/>
          </p:cNvCxnSpPr>
          <p:nvPr/>
        </p:nvCxnSpPr>
        <p:spPr>
          <a:xfrm flipH="1">
            <a:off x="1182584" y="2144346"/>
            <a:ext cx="7355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08A27B42-9F52-4C56-AE7F-BD623F6B606E}"/>
              </a:ext>
            </a:extLst>
          </p:cNvPr>
          <p:cNvSpPr/>
          <p:nvPr/>
        </p:nvSpPr>
        <p:spPr>
          <a:xfrm>
            <a:off x="1252644" y="1582220"/>
            <a:ext cx="4070988" cy="1100671"/>
          </a:xfrm>
          <a:prstGeom prst="rect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连接符: 肘形 16">
            <a:extLst>
              <a:ext uri="{FF2B5EF4-FFF2-40B4-BE49-F238E27FC236}">
                <a16:creationId xmlns:a16="http://schemas.microsoft.com/office/drawing/2014/main" id="{E9E9F0F7-B0E5-4E00-B431-382558F0C3F0}"/>
              </a:ext>
            </a:extLst>
          </p:cNvPr>
          <p:cNvCxnSpPr>
            <a:cxnSpLocks/>
            <a:endCxn id="30" idx="3"/>
          </p:cNvCxnSpPr>
          <p:nvPr/>
        </p:nvCxnSpPr>
        <p:spPr>
          <a:xfrm rot="16200000" flipV="1">
            <a:off x="4433025" y="860447"/>
            <a:ext cx="947951" cy="482128"/>
          </a:xfrm>
          <a:prstGeom prst="bentConnector2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8E4783BE-0CE7-47BA-934E-015A3CAE1B75}"/>
              </a:ext>
            </a:extLst>
          </p:cNvPr>
          <p:cNvSpPr/>
          <p:nvPr/>
        </p:nvSpPr>
        <p:spPr>
          <a:xfrm>
            <a:off x="3851920" y="442869"/>
            <a:ext cx="814016" cy="369332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/>
              <a:t>store</a:t>
            </a:r>
            <a:endParaRPr lang="zh-CN" altLang="en-US" b="1"/>
          </a:p>
        </p:txBody>
      </p:sp>
    </p:spTree>
    <p:extLst>
      <p:ext uri="{BB962C8B-B14F-4D97-AF65-F5344CB8AC3E}">
        <p14:creationId xmlns:p14="http://schemas.microsoft.com/office/powerpoint/2010/main" val="1259775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30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BEAUTIFY_FLAG" val="#wm#"/>
  <p:tag name="KSO_WM_TAG_VERSION" val="1.0"/>
  <p:tag name="KSO_WM_TEMPLATE_INDEX" val="20184553"/>
  <p:tag name="KSO_WM_TEMPLATE_CATEGORY" val="custom"/>
  <p:tag name="KSO_WM_TEMPLATE_THUMBS_INDEX" val="1"/>
</p:tagLst>
</file>

<file path=ppt/theme/theme1.xml><?xml version="1.0" encoding="utf-8"?>
<a:theme xmlns:a="http://schemas.openxmlformats.org/drawingml/2006/main" name="1_Office 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5253</TotalTime>
  <Words>1615</Words>
  <Application>Microsoft Office PowerPoint</Application>
  <PresentationFormat>全屏显示(16:9)</PresentationFormat>
  <Paragraphs>735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2" baseType="lpstr">
      <vt:lpstr>Arial</vt:lpstr>
      <vt:lpstr>Bahnschrift Condensed</vt:lpstr>
      <vt:lpstr>Calibri</vt:lpstr>
      <vt:lpstr>1_Office 主题</vt:lpstr>
      <vt:lpstr>尚硅谷大数据技术之HBase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Think Pad</dc:creator>
  <cp:lastModifiedBy>liu bo</cp:lastModifiedBy>
  <cp:revision>371</cp:revision>
  <dcterms:created xsi:type="dcterms:W3CDTF">2013-03-04T07:19:04Z</dcterms:created>
  <dcterms:modified xsi:type="dcterms:W3CDTF">2019-06-16T15:54:48Z</dcterms:modified>
</cp:coreProperties>
</file>