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2" r:id="rId2"/>
    <p:sldId id="256" r:id="rId3"/>
    <p:sldId id="360" r:id="rId4"/>
    <p:sldId id="359" r:id="rId5"/>
    <p:sldId id="358" r:id="rId6"/>
    <p:sldId id="361" r:id="rId7"/>
    <p:sldId id="363" r:id="rId8"/>
    <p:sldId id="362" r:id="rId9"/>
    <p:sldId id="364" r:id="rId10"/>
    <p:sldId id="365" r:id="rId11"/>
    <p:sldId id="366" r:id="rId12"/>
    <p:sldId id="367" r:id="rId13"/>
    <p:sldId id="368" r:id="rId14"/>
    <p:sldId id="370" r:id="rId15"/>
    <p:sldId id="371" r:id="rId16"/>
    <p:sldId id="369" r:id="rId17"/>
    <p:sldId id="372" r:id="rId18"/>
    <p:sldId id="373" r:id="rId19"/>
    <p:sldId id="291" r:id="rId20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5906" autoAdjust="0"/>
  </p:normalViewPr>
  <p:slideViewPr>
    <p:cSldViewPr>
      <p:cViewPr>
        <p:scale>
          <a:sx n="90" d="100"/>
          <a:sy n="90" d="100"/>
        </p:scale>
        <p:origin x="-14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1130" y="1279525"/>
            <a:ext cx="4263390" cy="345471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08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流处理简介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427984" y="4005064"/>
            <a:ext cx="3528392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讲师：武晟然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有状态的流式处理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672684" y="2063214"/>
            <a:ext cx="5275580" cy="338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8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流处理的演变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070749" y="3399016"/>
            <a:ext cx="6957635" cy="2406248"/>
          </a:xfrm>
          <a:prstGeom prst="rect">
            <a:avLst/>
          </a:prstGeom>
        </p:spPr>
      </p:pic>
      <p:sp>
        <p:nvSpPr>
          <p:cNvPr id="8" name="内容占位符 1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68052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>
                <a:latin typeface="微软雅黑 Light" pitchFamily="34" charset="-122"/>
                <a:ea typeface="微软雅黑 Light" pitchFamily="34" charset="-122"/>
              </a:rPr>
              <a:t>l</a:t>
            </a:r>
            <a:r>
              <a:rPr lang="en-US" altLang="zh-CN" sz="2800" smtClean="0">
                <a:latin typeface="微软雅黑 Light" pitchFamily="34" charset="-122"/>
                <a:ea typeface="微软雅黑 Light" pitchFamily="34" charset="-122"/>
              </a:rPr>
              <a:t>ambda </a:t>
            </a:r>
            <a:r>
              <a:rPr lang="zh-CN" altLang="en-US" sz="2800" smtClean="0">
                <a:latin typeface="微软雅黑 Light" pitchFamily="34" charset="-122"/>
                <a:ea typeface="微软雅黑 Light" pitchFamily="34" charset="-122"/>
              </a:rPr>
              <a:t>架构</a:t>
            </a:r>
            <a:endParaRPr lang="en-US" altLang="zh-CN" sz="280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用两套系统，同时保证低延迟和结果准确</a:t>
            </a:r>
            <a:endParaRPr lang="zh-CN" altLang="en-US" sz="20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304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流处理的演变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18698"/>
            <a:ext cx="5184576" cy="4348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41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的主要特点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68052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smtClean="0">
                <a:latin typeface="微软雅黑 Light" pitchFamily="34" charset="-122"/>
                <a:ea typeface="微软雅黑 Light" pitchFamily="34" charset="-122"/>
              </a:rPr>
              <a:t>事件驱动（</a:t>
            </a:r>
            <a:r>
              <a:rPr lang="en-US" altLang="zh-CN" sz="2800" smtClean="0">
                <a:latin typeface="微软雅黑 Light" pitchFamily="34" charset="-122"/>
                <a:ea typeface="微软雅黑 Light" pitchFamily="34" charset="-122"/>
              </a:rPr>
              <a:t>Event-driven</a:t>
            </a:r>
            <a:r>
              <a:rPr lang="zh-CN" altLang="en-US" sz="280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800" smtClean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52936"/>
            <a:ext cx="8861187" cy="2751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920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54006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smtClean="0">
                <a:latin typeface="微软雅黑 Light" pitchFamily="34" charset="-122"/>
                <a:ea typeface="微软雅黑 Light" pitchFamily="34" charset="-122"/>
              </a:rPr>
              <a:t>基于流的世界观</a:t>
            </a:r>
            <a:endParaRPr lang="en-US" altLang="zh-CN" sz="280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2000" smtClean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sz="20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2000">
                <a:latin typeface="微软雅黑 Light" pitchFamily="34" charset="-122"/>
                <a:ea typeface="微软雅黑 Light" pitchFamily="34" charset="-122"/>
              </a:rPr>
              <a:t>世界观中，一切都是由流组成的，离线数据是</a:t>
            </a:r>
            <a:r>
              <a:rPr lang="zh-CN" altLang="zh-CN" sz="2000" smtClean="0">
                <a:latin typeface="微软雅黑 Light" pitchFamily="34" charset="-122"/>
                <a:ea typeface="微软雅黑 Light" pitchFamily="34" charset="-122"/>
              </a:rPr>
              <a:t>有界的流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；</a:t>
            </a:r>
            <a:r>
              <a:rPr lang="zh-CN" altLang="zh-CN" sz="2000" smtClean="0">
                <a:latin typeface="微软雅黑 Light" pitchFamily="34" charset="-122"/>
                <a:ea typeface="微软雅黑 Light" pitchFamily="34" charset="-122"/>
              </a:rPr>
              <a:t>实时</a:t>
            </a:r>
            <a:r>
              <a:rPr lang="zh-CN" altLang="zh-CN" sz="2000">
                <a:latin typeface="微软雅黑 Light" pitchFamily="34" charset="-122"/>
                <a:ea typeface="微软雅黑 Light" pitchFamily="34" charset="-122"/>
              </a:rPr>
              <a:t>数据是一个没有界限的</a:t>
            </a:r>
            <a:r>
              <a:rPr lang="zh-CN" altLang="zh-CN" sz="2000" smtClean="0">
                <a:latin typeface="微软雅黑 Light" pitchFamily="34" charset="-122"/>
                <a:ea typeface="微软雅黑 Light" pitchFamily="34" charset="-122"/>
              </a:rPr>
              <a:t>流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zh-CN" altLang="zh-CN" sz="2000" smtClean="0">
                <a:latin typeface="微软雅黑 Light" pitchFamily="34" charset="-122"/>
                <a:ea typeface="微软雅黑 Light" pitchFamily="34" charset="-122"/>
              </a:rPr>
              <a:t>这</a:t>
            </a:r>
            <a:r>
              <a:rPr lang="zh-CN" altLang="zh-CN" sz="2000">
                <a:latin typeface="微软雅黑 Light" pitchFamily="34" charset="-122"/>
                <a:ea typeface="微软雅黑 Light" pitchFamily="34" charset="-122"/>
              </a:rPr>
              <a:t>就是所谓的有界流和无界流</a:t>
            </a:r>
            <a:endParaRPr lang="en-US" altLang="zh-CN" sz="20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6146" name="Picture 2" descr="86024b92-5a5a-4922-9447-23faa9f9aaa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07" y="3573016"/>
            <a:ext cx="8257265" cy="197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21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54006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smtClean="0">
                <a:latin typeface="微软雅黑 Light" pitchFamily="34" charset="-122"/>
                <a:ea typeface="微软雅黑 Light" pitchFamily="34" charset="-122"/>
              </a:rPr>
              <a:t>分层</a:t>
            </a:r>
            <a:r>
              <a:rPr lang="en-US" altLang="zh-CN" sz="2800" smtClean="0">
                <a:latin typeface="微软雅黑 Light" pitchFamily="34" charset="-122"/>
                <a:ea typeface="微软雅黑 Light" pitchFamily="34" charset="-122"/>
              </a:rPr>
              <a:t>API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越顶层越抽象，表达含义越简明，使用越方便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越底层越具体，表达能力越丰富，使用越灵活</a:t>
            </a:r>
            <a:endParaRPr lang="en-US" altLang="zh-CN" sz="20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7170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501008"/>
            <a:ext cx="6192688" cy="2061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922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的其它特点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68052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200">
                <a:latin typeface="微软雅黑 Light" pitchFamily="34" charset="-122"/>
                <a:ea typeface="微软雅黑 Light" pitchFamily="34" charset="-122"/>
              </a:rPr>
              <a:t>支持事件时间（</a:t>
            </a:r>
            <a:r>
              <a:rPr lang="en-US" altLang="zh-CN" sz="2200">
                <a:latin typeface="微软雅黑 Light" pitchFamily="34" charset="-122"/>
                <a:ea typeface="微软雅黑 Light" pitchFamily="34" charset="-122"/>
              </a:rPr>
              <a:t>event-time</a:t>
            </a:r>
            <a:r>
              <a:rPr lang="zh-CN" altLang="en-US" sz="2200">
                <a:latin typeface="微软雅黑 Light" pitchFamily="34" charset="-122"/>
                <a:ea typeface="微软雅黑 Light" pitchFamily="34" charset="-122"/>
              </a:rPr>
              <a:t>）和处理时间（</a:t>
            </a:r>
            <a:r>
              <a:rPr lang="en-US" altLang="zh-CN" sz="2200">
                <a:latin typeface="微软雅黑 Light" pitchFamily="34" charset="-122"/>
                <a:ea typeface="微软雅黑 Light" pitchFamily="34" charset="-122"/>
              </a:rPr>
              <a:t>processing-time</a:t>
            </a:r>
            <a:r>
              <a:rPr lang="zh-CN" altLang="en-US" sz="2200">
                <a:latin typeface="微软雅黑 Light" pitchFamily="34" charset="-122"/>
                <a:ea typeface="微软雅黑 Light" pitchFamily="34" charset="-122"/>
              </a:rPr>
              <a:t>）语义</a:t>
            </a:r>
            <a:endParaRPr lang="en-US" altLang="zh-CN" sz="220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2200">
                <a:latin typeface="微软雅黑 Light" pitchFamily="34" charset="-122"/>
                <a:ea typeface="微软雅黑 Light" pitchFamily="34" charset="-122"/>
              </a:rPr>
              <a:t>精确一次（</a:t>
            </a:r>
            <a:r>
              <a:rPr lang="en-US" altLang="zh-CN" sz="2200">
                <a:latin typeface="微软雅黑 Light" pitchFamily="34" charset="-122"/>
                <a:ea typeface="微软雅黑 Light" pitchFamily="34" charset="-122"/>
              </a:rPr>
              <a:t>exactly-once</a:t>
            </a:r>
            <a:r>
              <a:rPr lang="zh-CN" altLang="zh-CN" sz="2200">
                <a:latin typeface="微软雅黑 Light" pitchFamily="34" charset="-122"/>
                <a:ea typeface="微软雅黑 Light" pitchFamily="34" charset="-122"/>
              </a:rPr>
              <a:t>）的状态一致性保证</a:t>
            </a:r>
            <a:endParaRPr lang="en-US" altLang="zh-CN" sz="220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200">
                <a:latin typeface="微软雅黑 Light" pitchFamily="34" charset="-122"/>
                <a:ea typeface="微软雅黑 Light" pitchFamily="34" charset="-122"/>
              </a:rPr>
              <a:t>低延迟，</a:t>
            </a:r>
            <a:r>
              <a:rPr lang="zh-CN" altLang="zh-CN" sz="2200">
                <a:latin typeface="微软雅黑 Light" pitchFamily="34" charset="-122"/>
                <a:ea typeface="微软雅黑 Light" pitchFamily="34" charset="-122"/>
              </a:rPr>
              <a:t>每秒处理数百万个事件，毫秒级延迟</a:t>
            </a:r>
            <a:endParaRPr lang="en-US" altLang="zh-CN" sz="220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200">
                <a:latin typeface="微软雅黑 Light" pitchFamily="34" charset="-122"/>
                <a:ea typeface="微软雅黑 Light" pitchFamily="34" charset="-122"/>
              </a:rPr>
              <a:t>与众多常用存储系统的连接</a:t>
            </a:r>
            <a:endParaRPr lang="en-US" altLang="zh-CN" sz="220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200">
                <a:latin typeface="微软雅黑 Light" pitchFamily="34" charset="-122"/>
                <a:ea typeface="微软雅黑 Light" pitchFamily="34" charset="-122"/>
              </a:rPr>
              <a:t>高可用，动态扩展，实现</a:t>
            </a:r>
            <a:r>
              <a:rPr lang="en-US" altLang="zh-CN" sz="2200">
                <a:latin typeface="微软雅黑 Light" pitchFamily="34" charset="-122"/>
                <a:ea typeface="微软雅黑 Light" pitchFamily="34" charset="-122"/>
              </a:rPr>
              <a:t>7</a:t>
            </a:r>
            <a:r>
              <a:rPr lang="zh-CN" altLang="en-US" sz="2200">
                <a:latin typeface="微软雅黑 Light" pitchFamily="34" charset="-122"/>
                <a:ea typeface="微软雅黑 Light" pitchFamily="34" charset="-122"/>
              </a:rPr>
              <a:t>*</a:t>
            </a:r>
            <a:r>
              <a:rPr lang="en-US" altLang="zh-CN" sz="2200">
                <a:latin typeface="微软雅黑 Light" pitchFamily="34" charset="-122"/>
                <a:ea typeface="微软雅黑 Light" pitchFamily="34" charset="-122"/>
              </a:rPr>
              <a:t>24</a:t>
            </a:r>
            <a:r>
              <a:rPr lang="zh-CN" altLang="en-US" sz="2200">
                <a:latin typeface="微软雅黑 Light" pitchFamily="34" charset="-122"/>
                <a:ea typeface="微软雅黑 Light" pitchFamily="34" charset="-122"/>
              </a:rPr>
              <a:t>小时全天候运行</a:t>
            </a:r>
            <a:endParaRPr lang="en-US" altLang="zh-CN" sz="22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369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vs Spark Streaming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8052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200" smtClean="0">
                <a:latin typeface="微软雅黑 Light" pitchFamily="34" charset="-122"/>
                <a:ea typeface="微软雅黑 Light" pitchFamily="34" charset="-122"/>
              </a:rPr>
              <a:t>流（</a:t>
            </a:r>
            <a:r>
              <a:rPr lang="en-US" altLang="zh-CN" sz="2200" smtClean="0">
                <a:latin typeface="微软雅黑 Light" pitchFamily="34" charset="-122"/>
                <a:ea typeface="微软雅黑 Light" pitchFamily="34" charset="-122"/>
              </a:rPr>
              <a:t>stream</a:t>
            </a:r>
            <a:r>
              <a:rPr lang="zh-CN" altLang="en-US" sz="2200" smtClean="0">
                <a:latin typeface="微软雅黑 Light" pitchFamily="34" charset="-122"/>
                <a:ea typeface="微软雅黑 Light" pitchFamily="34" charset="-122"/>
              </a:rPr>
              <a:t>）和微批（</a:t>
            </a:r>
            <a:r>
              <a:rPr lang="en-US" altLang="zh-CN" sz="2200" smtClean="0">
                <a:latin typeface="微软雅黑 Light" pitchFamily="34" charset="-122"/>
                <a:ea typeface="微软雅黑 Light" pitchFamily="34" charset="-122"/>
              </a:rPr>
              <a:t>micro-batching</a:t>
            </a:r>
            <a:r>
              <a:rPr lang="zh-CN" altLang="en-US" sz="220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2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790" y="2276872"/>
            <a:ext cx="5040560" cy="1777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248" y="4304885"/>
            <a:ext cx="5022102" cy="2004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953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vs Spark Streaming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0851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数据模型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spark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采用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RDD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模型，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spark streaming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的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DStream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实际上也就是一组 组小批数据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RDD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的集合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基本数据模型是数据流，以及事件（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Event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）序列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运行时架构</a:t>
            </a:r>
            <a:endParaRPr lang="en-US" altLang="zh-CN" sz="200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spark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是批计算，将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DAG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划分为不同的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stage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，一个完成后才可以计算下一个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f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link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是标准的流执行模式，一个事件在一个节点处理完后可以直接发往下一个节点进行处理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84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smtClean="0"/>
              <a:t>Q &amp; A</a:t>
            </a:r>
            <a:endParaRPr lang="en-US" altLang="zh-CN" sz="8000" dirty="0" smtClean="0"/>
          </a:p>
        </p:txBody>
      </p:sp>
    </p:spTree>
    <p:extLst>
      <p:ext uri="{BB962C8B-B14F-4D97-AF65-F5344CB8AC3E}">
        <p14:creationId xmlns:p14="http://schemas.microsoft.com/office/powerpoint/2010/main" val="12611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是什么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为什么要用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流处理的发展和演变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主要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特点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vs Spark Streaming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/>
          </a:bodyPr>
          <a:lstStyle/>
          <a:p>
            <a:pPr indent="360000" algn="l"/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主要内容</a:t>
            </a:r>
          </a:p>
        </p:txBody>
      </p:sp>
    </p:spTree>
    <p:extLst>
      <p:ext uri="{BB962C8B-B14F-4D97-AF65-F5344CB8AC3E}">
        <p14:creationId xmlns:p14="http://schemas.microsoft.com/office/powerpoint/2010/main" val="22488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3749055"/>
            <a:ext cx="8229600" cy="2376264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8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Apache Flink is a </a:t>
            </a:r>
            <a:r>
              <a:rPr lang="en-US" altLang="zh-CN" sz="2000" i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framework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and </a:t>
            </a:r>
            <a:r>
              <a:rPr lang="en-US" altLang="zh-CN" sz="2000" i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distributed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processing engine for </a:t>
            </a:r>
            <a:r>
              <a:rPr lang="en-US" altLang="zh-CN" sz="2000" i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stateful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computations over </a:t>
            </a:r>
            <a:r>
              <a:rPr lang="en-US" altLang="zh-CN" sz="2000" i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unbounded and bounded data </a:t>
            </a:r>
            <a:r>
              <a:rPr lang="en-US" altLang="zh-CN" sz="200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streams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</a:t>
            </a:r>
          </a:p>
          <a:p>
            <a:pPr marL="342900" lvl="1" indent="-342900">
              <a:lnSpc>
                <a:spcPct val="18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Apache Flink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一个</a:t>
            </a:r>
            <a:r>
              <a:rPr lang="zh-CN" altLang="en-US" sz="200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框架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zh-CN" altLang="en-US" sz="200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分布式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处理引擎，用于对</a:t>
            </a:r>
            <a:r>
              <a:rPr lang="zh-CN" altLang="en-US" sz="200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无界和有界数据流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进行</a:t>
            </a:r>
            <a:r>
              <a:rPr lang="zh-CN" altLang="en-US" sz="200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状态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计算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。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18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18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</a:t>
            </a: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是什么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712" y="2348880"/>
            <a:ext cx="2265363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144" y="1988840"/>
            <a:ext cx="1408112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10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</a:t>
            </a:r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全球热度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95536" y="2276872"/>
            <a:ext cx="8075240" cy="3019425"/>
            <a:chOff x="611560" y="2167334"/>
            <a:chExt cx="8075240" cy="301942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276872"/>
              <a:ext cx="4781550" cy="280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1675" y="2167334"/>
              <a:ext cx="2905125" cy="301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5781675" y="2204864"/>
              <a:ext cx="9505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latin typeface="微软雅黑 Light" pitchFamily="34" charset="-122"/>
                  <a:ea typeface="微软雅黑 Light" pitchFamily="34" charset="-122"/>
                </a:rPr>
                <a:t>1. </a:t>
              </a:r>
              <a:r>
                <a:rPr lang="zh-CN" altLang="en-US" sz="1400" smtClean="0">
                  <a:latin typeface="微软雅黑 Light" pitchFamily="34" charset="-122"/>
                  <a:ea typeface="微软雅黑 Light" pitchFamily="34" charset="-122"/>
                </a:rPr>
                <a:t>中国</a:t>
              </a:r>
              <a:endParaRPr lang="zh-CN" altLang="en-US" sz="1400">
                <a:latin typeface="微软雅黑 Light" pitchFamily="34" charset="-122"/>
                <a:ea typeface="微软雅黑 Light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96136" y="2833191"/>
              <a:ext cx="9505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微软雅黑 Light" pitchFamily="34" charset="-122"/>
                  <a:ea typeface="微软雅黑 Light" pitchFamily="34" charset="-122"/>
                </a:rPr>
                <a:t>2</a:t>
              </a:r>
              <a:r>
                <a:rPr lang="en-US" altLang="zh-CN" sz="1400" smtClean="0">
                  <a:latin typeface="微软雅黑 Light" pitchFamily="34" charset="-122"/>
                  <a:ea typeface="微软雅黑 Light" pitchFamily="34" charset="-122"/>
                </a:rPr>
                <a:t>. </a:t>
              </a:r>
              <a:r>
                <a:rPr lang="zh-CN" altLang="en-US" sz="1400">
                  <a:latin typeface="微软雅黑 Light" pitchFamily="34" charset="-122"/>
                  <a:ea typeface="微软雅黑 Light" pitchFamily="34" charset="-122"/>
                </a:rPr>
                <a:t>新加坡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96136" y="3450772"/>
              <a:ext cx="9505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latin typeface="微软雅黑 Light" pitchFamily="34" charset="-122"/>
                  <a:ea typeface="微软雅黑 Light" pitchFamily="34" charset="-122"/>
                </a:rPr>
                <a:t>3. </a:t>
              </a:r>
              <a:r>
                <a:rPr lang="zh-CN" altLang="en-US" sz="1400">
                  <a:latin typeface="微软雅黑 Light" pitchFamily="34" charset="-122"/>
                  <a:ea typeface="微软雅黑 Light" pitchFamily="34" charset="-122"/>
                </a:rPr>
                <a:t>以色列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96136" y="4057327"/>
              <a:ext cx="9505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latin typeface="微软雅黑 Light" pitchFamily="34" charset="-122"/>
                  <a:ea typeface="微软雅黑 Light" pitchFamily="34" charset="-122"/>
                </a:rPr>
                <a:t>4. </a:t>
              </a:r>
              <a:r>
                <a:rPr lang="zh-CN" altLang="en-US" sz="1400">
                  <a:latin typeface="微软雅黑 Light" pitchFamily="34" charset="-122"/>
                  <a:ea typeface="微软雅黑 Light" pitchFamily="34" charset="-122"/>
                </a:rPr>
                <a:t>荷兰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96136" y="4653136"/>
              <a:ext cx="9505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latin typeface="微软雅黑 Light" pitchFamily="34" charset="-122"/>
                  <a:ea typeface="微软雅黑 Light" pitchFamily="34" charset="-122"/>
                </a:rPr>
                <a:t>5. </a:t>
              </a:r>
              <a:r>
                <a:rPr lang="zh-CN" altLang="en-US" sz="1400">
                  <a:latin typeface="微软雅黑 Light" pitchFamily="34" charset="-122"/>
                  <a:ea typeface="微软雅黑 Light" pitchFamily="34" charset="-122"/>
                </a:rPr>
                <a:t>德国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203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8621781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目前</a:t>
            </a:r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在国内企业的应用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8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763688"/>
            <a:ext cx="8229600" cy="4617640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2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流数据更真实地反映了我们的生活方式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传统的数据架构是基于有限数据集的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我们的目标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2" indent="-34290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低延迟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2" indent="-34290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高吞吐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2" indent="-34290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结果的准确性和良好的容错性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为什么选择 </a:t>
            </a:r>
            <a:r>
              <a:rPr lang="en-US" altLang="zh-CN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72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763688"/>
            <a:ext cx="8229600" cy="4617640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lnSpc>
                <a:spcPct val="2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电商和市场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营销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2" indent="-34290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数据报表、广告投放、业务流程需要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物联网（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IOT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2" indent="-34290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传感器实时数据采集和显示、实时报警，交通运输业</a:t>
            </a:r>
            <a:endParaRPr lang="en-US" altLang="zh-CN" sz="21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电信业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2" indent="-34290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基站流量调配</a:t>
            </a:r>
            <a:endParaRPr lang="en-US" altLang="zh-CN" sz="21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银行和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金融业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2" indent="-34290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实时结算和通知推送，实时检测异常行为</a:t>
            </a:r>
            <a:endParaRPr lang="en-US" altLang="zh-CN" sz="21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哪些行业需要处理流数据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04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传统数据处理架构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259632" y="2636912"/>
            <a:ext cx="6408712" cy="3096344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smtClean="0">
                <a:latin typeface="微软雅黑 Light" pitchFamily="34" charset="-122"/>
                <a:ea typeface="微软雅黑 Light" pitchFamily="34" charset="-122"/>
              </a:rPr>
              <a:t>事务处理</a:t>
            </a:r>
            <a:endParaRPr lang="zh-CN" altLang="en-US" sz="28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649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54726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>
                <a:latin typeface="微软雅黑 Light" pitchFamily="34" charset="-122"/>
                <a:ea typeface="微软雅黑 Light" pitchFamily="34" charset="-122"/>
              </a:rPr>
              <a:t>分析</a:t>
            </a:r>
            <a:r>
              <a:rPr lang="zh-CN" altLang="en-US" sz="2800" smtClean="0">
                <a:latin typeface="微软雅黑 Light" pitchFamily="34" charset="-122"/>
                <a:ea typeface="微软雅黑 Light" pitchFamily="34" charset="-122"/>
              </a:rPr>
              <a:t>处理</a:t>
            </a:r>
            <a:endParaRPr lang="en-US" altLang="zh-CN" sz="280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将数据从业务数据库复制到数仓，再进行分析和查询</a:t>
            </a:r>
            <a:endParaRPr lang="zh-CN" altLang="en-US" sz="20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59632" y="2907025"/>
            <a:ext cx="6552728" cy="246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8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28888</TotalTime>
  <Words>471</Words>
  <Application>Microsoft Office PowerPoint</Application>
  <PresentationFormat>全屏显示(4:3)</PresentationFormat>
  <Paragraphs>82</Paragraphs>
  <Slides>19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Flink 流处理简介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Thingkpad</cp:lastModifiedBy>
  <cp:revision>378</cp:revision>
  <dcterms:created xsi:type="dcterms:W3CDTF">2017-11-14T06:09:04Z</dcterms:created>
  <dcterms:modified xsi:type="dcterms:W3CDTF">2019-09-15T18:58:19Z</dcterms:modified>
</cp:coreProperties>
</file>