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4" r:id="rId2"/>
    <p:sldId id="11093127" r:id="rId3"/>
    <p:sldId id="11093128" r:id="rId4"/>
    <p:sldId id="11093129" r:id="rId5"/>
    <p:sldId id="11093130" r:id="rId6"/>
    <p:sldId id="11093126" r:id="rId7"/>
    <p:sldId id="11093125" r:id="rId8"/>
    <p:sldId id="11093124" r:id="rId9"/>
    <p:sldId id="11093118" r:id="rId10"/>
    <p:sldId id="11093111" r:id="rId11"/>
    <p:sldId id="597" r:id="rId12"/>
  </p:sldIdLst>
  <p:sldSz cx="12192000" cy="6858000"/>
  <p:notesSz cx="9928225" cy="679767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舵" initials="H" lastIdx="3" clrIdx="0"/>
  <p:cmAuthor id="43" name="ZJK" initials="Z" lastIdx="5" clrIdx="42"/>
  <p:cmAuthor id="1" name="王 勋" initials="王" lastIdx="2" clrIdx="0"/>
  <p:cmAuthor id="2" name="作者" initials="A" lastIdx="0" clrIdx="1"/>
  <p:cmAuthor id="3" name="Chenhao (Ardbeg)" initials="C(" lastIdx="1" clrIdx="3"/>
  <p:cmAuthor id="4" name="朱扉" initials="朱扉" lastIdx="1" clrIdx="3"/>
  <p:cmAuthor id="47" name="clj" initials="c" lastIdx="1" clrIdx="46"/>
  <p:cmAuthor id="5" name="翔 姚" initials="翔" lastIdx="1" clrIdx="4"/>
  <p:cmAuthor id="48" name="尹瑶瑶" initials="YYY" lastIdx="1" clrIdx="47"/>
  <p:cmAuthor id="6" name="Windows 用户" initials="W用" lastIdx="1" clrIdx="5"/>
  <p:cmAuthor id="691587970" name="小延魔法师" initials="小" lastIdx="1126286" clrIdx="0"/>
  <p:cmAuthor id="7" name="66030012@UE" initials="w" lastIdx="1" clrIdx="6"/>
  <p:cmAuthor id="8" name="吴胜天10004945" initials="吴胜天10004945" lastIdx="13" clrIdx="8"/>
  <p:cmAuthor id="1411827" name="黄晓平" initials="黄" lastIdx="0" clrIdx="0"/>
  <p:cmAuthor id="9" name="海燕 焦" initials="海燕" lastIdx="1" clrIdx="9"/>
  <p:cmAuthor id="10" name="10107538" initials="1" lastIdx="1" clrIdx="9"/>
  <p:cmAuthor id="11" name="10118178" initials="1" lastIdx="11" clrIdx="10"/>
  <p:cmAuthor id="12" name="zhouwd" initials="1" lastIdx="1" clrIdx="11"/>
  <p:cmAuthor id="13" name="马云飞10014438" initials="马" lastIdx="4" clrIdx="0"/>
  <p:cmAuthor id="14" name="John" initials="J" lastIdx="36" clrIdx="13"/>
  <p:cmAuthor id="15" name="10025093" initials="1" lastIdx="51" clrIdx="14"/>
  <p:cmAuthor id="16" name="10078380" initials="1" lastIdx="1" clrIdx="15"/>
  <p:cmAuthor id="17" name="00035181" initials="0" lastIdx="1" clrIdx="16"/>
  <p:cmAuthor id="18" name="李蕾00009994" initials="李蕾00009994" lastIdx="6" clrIdx="17"/>
  <p:cmAuthor id="19" name="Saku Uchikawa" initials="S" lastIdx="11" clrIdx="0"/>
  <p:cmAuthor id="20" name="00065088" initials="0" lastIdx="2" clrIdx="19"/>
  <p:cmAuthor id="21" name="10066351" initials="1" lastIdx="2" clrIdx="0"/>
  <p:cmAuthor id="22" name="蔡建楠" initials="caijianna" lastIdx="15" clrIdx="17"/>
  <p:cmAuthor id="23" name="ningning" initials="n" lastIdx="1" clrIdx="22"/>
  <p:cmAuthor id="24" name="xiaoxin" initials="x" lastIdx="1" clrIdx="23"/>
  <p:cmAuthor id="25" name="未知用户9" initials="未" lastIdx="1" clrIdx="12"/>
  <p:cmAuthor id="26" name="10270945" initials="1" lastIdx="2" clrIdx="25"/>
  <p:cmAuthor id="27" name="未知用户17" initials="未" lastIdx="1" clrIdx="20"/>
  <p:cmAuthor id="28" name="未知用户18" initials="未" lastIdx="1" clrIdx="21"/>
  <p:cmAuthor id="29" name="未知用户19" initials="未" lastIdx="1" clrIdx="22"/>
  <p:cmAuthor id="30" name="未知用户20" initials="未" lastIdx="1" clrIdx="23"/>
  <p:cmAuthor id="31" name="Author" initials="A" lastIdx="0" clrIdx="30"/>
  <p:cmAuthor id="32" name="未知用户22" initials="未" lastIdx="1" clrIdx="25"/>
  <p:cmAuthor id="76" name="陈驹洲" initials="A" lastIdx="1" clrIdx="25"/>
  <p:cmAuthor id="33" name="未知用户23" initials="未" lastIdx="1" clrIdx="26"/>
  <p:cmAuthor id="77" name="Li Guoliang" initials="LG" lastIdx="1" clrIdx="26"/>
  <p:cmAuthor id="34" name="未知用户6" initials="未知用户6" lastIdx="1" clrIdx="9"/>
  <p:cmAuthor id="35" name="XUWEI" initials="X" lastIdx="1" clrIdx="10"/>
  <p:cmAuthor id="78" name="gu jing" initials="gj" lastIdx="1" clrIdx="27"/>
  <p:cmAuthor id="36" name="仉 凯" initials="仉" lastIdx="1" clrIdx="18"/>
  <p:cmAuthor id="79" name="Administrator" initials="A" lastIdx="2" clrIdx="28"/>
  <p:cmAuthor id="37" name="安 宝来" initials="安" lastIdx="2" clrIdx="19"/>
  <p:cmAuthor id="80" name="rong zheng" initials="rz" lastIdx="1" clrIdx="29"/>
  <p:cmAuthor id="38" name="feng xingbo" initials="fx" lastIdx="1" clrIdx="24"/>
  <p:cmAuthor id="39" name="fei Ren" initials="fR" lastIdx="1" clrIdx="25"/>
  <p:cmAuthor id="40" name="未知用户34" initials="未" lastIdx="1" clrIdx="37"/>
  <p:cmAuthor id="41" name="未知用户35" initials="未" lastIdx="1" clrIdx="38"/>
  <p:cmAuthor id="42" name="hm" initials="h" lastIdx="10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0E3"/>
    <a:srgbClr val="C00000"/>
    <a:srgbClr val="FFFFFF"/>
    <a:srgbClr val="F2F2F2"/>
    <a:srgbClr val="1F74AD"/>
    <a:srgbClr val="DEF0FA"/>
    <a:srgbClr val="DFEAFA"/>
    <a:srgbClr val="4D4D4D"/>
    <a:srgbClr val="6BC1E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0489" autoAdjust="0"/>
  </p:normalViewPr>
  <p:slideViewPr>
    <p:cSldViewPr snapToGrid="0" showGuides="1">
      <p:cViewPr varScale="1">
        <p:scale>
          <a:sx n="68" d="100"/>
          <a:sy n="68" d="100"/>
        </p:scale>
        <p:origin x="1008" y="34"/>
      </p:cViewPr>
      <p:guideLst>
        <p:guide orient="horz" pos="222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85"/>
            </a:lvl1pPr>
          </a:lstStyle>
          <a:p>
            <a:fld id="{0F9B84EA-7D68-4D60-9CB1-D50884785D1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8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50AB-D863-4A62-9B91-FBC9632FCFF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6114" y="849981"/>
            <a:ext cx="4075996" cy="229342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E35A-205D-4BAE-B939-D463EA44A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了解 </a:t>
            </a:r>
            <a:r>
              <a:rPr lang="en-US" altLang="zh-CN" dirty="0"/>
              <a:t>model </a:t>
            </a:r>
            <a:r>
              <a:rPr lang="zh-CN" altLang="en-US" dirty="0"/>
              <a:t>需要的输入是哪些网络参数，</a:t>
            </a:r>
            <a:r>
              <a:rPr lang="en-US" altLang="zh-CN" dirty="0"/>
              <a:t>2. </a:t>
            </a:r>
            <a:r>
              <a:rPr lang="zh-CN" altLang="en-US" dirty="0"/>
              <a:t>了解现网中这些参数以什么格式得到（如表格</a:t>
            </a:r>
            <a:r>
              <a:rPr lang="en-US" altLang="zh-CN" dirty="0"/>
              <a:t>+</a:t>
            </a:r>
            <a:r>
              <a:rPr lang="zh-CN" altLang="en-US" dirty="0"/>
              <a:t>冗余数据）</a:t>
            </a:r>
            <a:r>
              <a:rPr lang="en-US" altLang="zh-CN" dirty="0"/>
              <a:t>3. </a:t>
            </a:r>
            <a:r>
              <a:rPr lang="zh-CN" altLang="en-US" dirty="0"/>
              <a:t>写一段小程序把源数据转成 </a:t>
            </a:r>
            <a:r>
              <a:rPr lang="en-US" altLang="zh-CN" dirty="0"/>
              <a:t>AI </a:t>
            </a:r>
            <a:r>
              <a:rPr lang="zh-CN" altLang="en-US" dirty="0"/>
              <a:t>可用的数据的过程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27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6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4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5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35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58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35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326853" y="157772"/>
            <a:ext cx="2701636" cy="60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427526" y="277296"/>
            <a:ext cx="3008402" cy="100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534350" y="6502557"/>
            <a:ext cx="426128" cy="3231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0" y="411894"/>
            <a:ext cx="3262673" cy="7373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16460" y="1556793"/>
            <a:ext cx="4319709" cy="792088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53331" y="496632"/>
            <a:ext cx="2130770" cy="87468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 defTabSz="12192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4000" b="1" dirty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目  录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2712455" y="1556792"/>
            <a:ext cx="431682" cy="792087"/>
          </a:xfrm>
          <a:noFill/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1</a:t>
            </a: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12135" y="2420888"/>
            <a:ext cx="431682" cy="784001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2</a:t>
            </a:r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2712135" y="3288087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3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178" y="575561"/>
            <a:ext cx="2754023" cy="427293"/>
          </a:xfrm>
          <a:prstGeom prst="rect">
            <a:avLst/>
          </a:prstGeom>
        </p:spPr>
      </p:pic>
      <p:sp>
        <p:nvSpPr>
          <p:cNvPr id="17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3216460" y="2420889"/>
            <a:ext cx="4319709" cy="792088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3216460" y="3286536"/>
            <a:ext cx="4319709" cy="775914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27" hasCustomPrompt="1"/>
          </p:nvPr>
        </p:nvSpPr>
        <p:spPr>
          <a:xfrm>
            <a:off x="3216460" y="4129979"/>
            <a:ext cx="4319709" cy="768459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12135" y="4127803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4</a:t>
            </a:r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29" hasCustomPrompt="1"/>
          </p:nvPr>
        </p:nvSpPr>
        <p:spPr>
          <a:xfrm>
            <a:off x="3216460" y="4953855"/>
            <a:ext cx="4319709" cy="775914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0" hasCustomPrompt="1"/>
          </p:nvPr>
        </p:nvSpPr>
        <p:spPr>
          <a:xfrm>
            <a:off x="2712135" y="4956957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08119" y="163860"/>
            <a:ext cx="8590943" cy="1104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07946" y="1484784"/>
            <a:ext cx="11320871" cy="46353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08182" y="540076"/>
            <a:ext cx="2376016" cy="368644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19" y="6326571"/>
            <a:ext cx="54722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GB" sz="1400" b="0" i="0" spc="200" baseline="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</a:t>
            </a:r>
            <a:r>
              <a:rPr kumimoji="1" lang="zh-CN" altLang="en-US" sz="1400" b="0" i="0" spc="200" baseline="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电信研究院 </a:t>
            </a:r>
            <a:r>
              <a:rPr kumimoji="1" lang="zh-CN" altLang="en-US" sz="1400" b="0" i="0" spc="200" baseline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400" b="0" i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kumimoji="1" lang="zh-CN" altLang="en-US" sz="1400" b="0" i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kumimoji="1" lang="en-GB" altLang="zh-CN" sz="1400" spc="100" baseline="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China Telecom Research Institute</a:t>
            </a:r>
            <a:endParaRPr kumimoji="1" lang="zh-CN" altLang="en-US" sz="1400" spc="100" baseline="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4AC5B4-1350-44E5-AB9E-3073A0AF52B5}" type="datetime1">
              <a:rPr lang="zh-CN" altLang="en-US" smtClean="0"/>
              <a:t>2024/9/8</a:t>
            </a:fld>
            <a:endParaRPr 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976845" y="6356351"/>
            <a:ext cx="2743271" cy="365125"/>
          </a:xfrm>
        </p:spPr>
        <p:txBody>
          <a:bodyPr/>
          <a:lstStyle/>
          <a:p>
            <a:fld id="{FDE3467D-74CA-4982-9511-B08242A5D88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314711" cy="658085"/>
          </a:xfrm>
        </p:spPr>
        <p:txBody>
          <a:bodyPr anchor="ctr" anchorCtr="0"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19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ea typeface="MS PGothic" panose="020B0600070205080204" pitchFamily="34" charset="-128"/>
            </a:endParaRPr>
          </a:p>
        </p:txBody>
      </p:sp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1117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lIns="0" tIns="0" rIns="0" bIns="0"/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96400" y="6356350"/>
            <a:ext cx="2743200" cy="366713"/>
          </a:xfrm>
        </p:spPr>
        <p:txBody>
          <a:bodyPr/>
          <a:lstStyle>
            <a:lvl1pPr>
              <a:defRPr smtClean="0">
                <a:solidFill>
                  <a:srgbClr val="787878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D795A96-2F2C-40A4-B012-8E61A5A28D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D285-AF0E-4CCF-BA58-EC8F82E1B95B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lename"/>
          <p:cNvSpPr>
            <a:spLocks noChangeArrowheads="1"/>
          </p:cNvSpPr>
          <p:nvPr/>
        </p:nvSpPr>
        <p:spPr bwMode="auto">
          <a:xfrm>
            <a:off x="1712627" y="1368049"/>
            <a:ext cx="8766745" cy="1816100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81935" tIns="40967" rIns="81935" bIns="40967" anchor="ctr"/>
          <a:lstStyle/>
          <a:p>
            <a:pPr algn="ctr">
              <a:lnSpc>
                <a:spcPct val="150000"/>
              </a:lnSpc>
            </a:pPr>
            <a:endParaRPr lang="zh-CN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4433" y="1841811"/>
            <a:ext cx="9515329" cy="1727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无线网络智能化</a:t>
            </a:r>
            <a:r>
              <a:rPr kumimoji="1" lang="en-US" altLang="zh-CN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用例</a:t>
            </a:r>
            <a:r>
              <a:rPr kumimoji="1" lang="en-US" altLang="zh-CN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无线故障检测</a:t>
            </a:r>
            <a:endParaRPr kumimoji="1" lang="en-US" altLang="zh-CN" sz="3200" b="1" kern="100" dirty="0">
              <a:solidFill>
                <a:srgbClr val="A0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熊奕洋 </a:t>
            </a:r>
            <a:r>
              <a:rPr lang="zh-CN" altLang="en-US" sz="44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74652" y="4690820"/>
            <a:ext cx="4442691" cy="8776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研究院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2024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年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9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6F13B5-0A8D-05D8-3AED-1A7D5CF70B3A}"/>
              </a:ext>
            </a:extLst>
          </p:cNvPr>
          <p:cNvSpPr txBox="1"/>
          <p:nvPr/>
        </p:nvSpPr>
        <p:spPr>
          <a:xfrm>
            <a:off x="2258574" y="3857918"/>
            <a:ext cx="87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代码及数据已上传至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https://github.com/whitemarshmallow/ranAI2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33" y="68188"/>
            <a:ext cx="1437342" cy="65808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0472"/>
              </p:ext>
            </p:extLst>
          </p:nvPr>
        </p:nvGraphicFramePr>
        <p:xfrm>
          <a:off x="262433" y="1041226"/>
          <a:ext cx="10722320" cy="52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工作项清单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故事点列表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需要的输入是哪些网络参数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尝试无线监测问题，了解常见的网络参数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RSRP,RSRP,SINR,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用户数据，流量数据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168620"/>
                  </a:ext>
                </a:extLst>
              </a:tr>
              <a:tr h="1896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了解现网中这些参数以什么格式得到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了解到参数可能有表格，数据库以及日志形式得到，为此，生成了日志形式的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数据，表格形式的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RSRP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RSRP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数据库形式的用户数和流量数据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21901"/>
                  </a:ext>
                </a:extLst>
              </a:tr>
              <a:tr h="37929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写一段小程序把源数据转成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可用的数据的过程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形成带有空间和时序信息的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csv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58604"/>
                  </a:ext>
                </a:extLst>
              </a:tr>
              <a:tr h="379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生成知识图谱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86886"/>
                  </a:ext>
                </a:extLst>
              </a:tr>
              <a:tr h="379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生成热力图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18402"/>
                  </a:ext>
                </a:extLst>
              </a:tr>
              <a:tr h="379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生成问答对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0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8820" y="2691130"/>
            <a:ext cx="3587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C00000"/>
                </a:solidFill>
              </a:rPr>
              <a:t>谢</a:t>
            </a:r>
            <a:r>
              <a:rPr lang="en-US" altLang="zh-CN" sz="7200" dirty="0">
                <a:solidFill>
                  <a:srgbClr val="C00000"/>
                </a:solidFill>
              </a:rPr>
              <a:t> </a:t>
            </a:r>
            <a:r>
              <a:rPr lang="zh-CN" altLang="en-US" sz="7200" dirty="0">
                <a:solidFill>
                  <a:srgbClr val="C00000"/>
                </a:solidFill>
              </a:rPr>
              <a:t>谢</a:t>
            </a:r>
            <a:r>
              <a:rPr lang="en-US" altLang="zh-CN" sz="7200" dirty="0">
                <a:solidFill>
                  <a:srgbClr val="C00000"/>
                </a:solidFill>
              </a:rPr>
              <a:t> </a:t>
            </a:r>
            <a:r>
              <a:rPr lang="zh-CN" altLang="en-US" sz="7200" dirty="0">
                <a:solidFill>
                  <a:srgbClr val="C00000"/>
                </a:solidFill>
              </a:rPr>
              <a:t>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为了解决故障检测的问题，我需要去搜集数据集，为了模拟实际数据分散较为复杂的情况，我使用数据生成工具生成了五类数据集，包括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用户数量和流量数据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，它们以三种形式存在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153336" y="2042192"/>
            <a:ext cx="3571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及冗余数据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天，小时颗粒度的数据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CA5250-89CC-6879-577C-13B8DAF1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9" y="2411524"/>
            <a:ext cx="6852461" cy="3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为了解决故障检测的问题，我需要去搜集数据集，为了模拟实际数据分散较为复杂的情况，我使用数据生成工具生成了三类数据集。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304333" y="1949239"/>
            <a:ext cx="6095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天，以文本形式存在的数据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131E18-7CC0-0F0A-4EAD-9A96EBA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59" y="2855168"/>
            <a:ext cx="6714727" cy="32459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FDDEAB-1D52-575D-2977-4B21DA703290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</p:spTree>
    <p:extLst>
      <p:ext uri="{BB962C8B-B14F-4D97-AF65-F5344CB8AC3E}">
        <p14:creationId xmlns:p14="http://schemas.microsoft.com/office/powerpoint/2010/main" val="31664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为了解决故障检测的问题，我需要去搜集数据集，为了模拟实际数据分散较为复杂的情况，我使用数据生成工具生成了三类数据集。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304333" y="1949239"/>
            <a:ext cx="6095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数据库：用户数量和流量数据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数据库中存储的数据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C8ABB5-9C76-753D-1EB2-B6104E3F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25" y="3194664"/>
            <a:ext cx="6646106" cy="2916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616A9C-E95D-A0CE-5380-F0A9D9F8DB2A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</p:spTree>
    <p:extLst>
      <p:ext uri="{BB962C8B-B14F-4D97-AF65-F5344CB8AC3E}">
        <p14:creationId xmlns:p14="http://schemas.microsoft.com/office/powerpoint/2010/main" val="150193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实现框架</a:t>
            </a: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D83EC3-7503-3D02-38B6-4DC65C73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5" y="2140066"/>
            <a:ext cx="4739154" cy="936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CEC2DD-0932-3BBF-7084-2D0F4906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9" y="4158130"/>
            <a:ext cx="4774320" cy="126252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93DDCEA-CF23-CCDE-C709-B77EF7D0CD08}"/>
              </a:ext>
            </a:extLst>
          </p:cNvPr>
          <p:cNvSpPr/>
          <p:nvPr/>
        </p:nvSpPr>
        <p:spPr>
          <a:xfrm>
            <a:off x="5089359" y="3296770"/>
            <a:ext cx="1368611" cy="569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C1F9BB-0304-DADC-8A41-FD533F2E4BB4}"/>
              </a:ext>
            </a:extLst>
          </p:cNvPr>
          <p:cNvSpPr txBox="1"/>
          <p:nvPr/>
        </p:nvSpPr>
        <p:spPr>
          <a:xfrm>
            <a:off x="1790440" y="1414530"/>
            <a:ext cx="185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 data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FAA2249-4543-A4E1-37A8-A00BBD28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48" y="2599766"/>
            <a:ext cx="5346486" cy="215377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9501FB-26CE-844B-8DC0-FDE0AECA67FF}"/>
              </a:ext>
            </a:extLst>
          </p:cNvPr>
          <p:cNvSpPr txBox="1"/>
          <p:nvPr/>
        </p:nvSpPr>
        <p:spPr>
          <a:xfrm>
            <a:off x="8170323" y="1523467"/>
            <a:ext cx="185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06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生成时空数据集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分别做好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表格文件的读取，日志文件的解析，数据库文件的链接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，读取好数据后将其合并成一张总表，为后续转化成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可用的数据做好准备。我们的总表是带有时间和空间信息的数据集，包括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，流量，信噪比，用户量，基站位置，基站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故障种类。它能够直接给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等时序和空间神经网络模型使用，也能给机器学习模型使用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519117-6157-9FFF-5342-964859B8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0" y="2182120"/>
            <a:ext cx="11735736" cy="42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5A8EC4-6F6B-FD9E-33D3-1A20BF7E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63" y="2383685"/>
            <a:ext cx="4345554" cy="434555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生成知识图谱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为了扩大数据的表征，我使用知识图谱转化好了已有的数据，并通过以下思路进行了创建：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节点添加：为每个基站添加一个节点，并存储相关属性。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边添加：根据基站之间的地理距离添加边，条件是距离小于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公里。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可视化：使用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进行网络图的绘制，节点颜色代表故障状态（红色表示有故障，绿色表示无故障），大小反映了用户数量。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知识图谱可以用图神经网络进行处理，也可以去构建问答对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386782" y="12315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生成热力图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231637" y="1056477"/>
            <a:ext cx="11829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我另外将数据转化成了热力图数据，适合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深度学习模型处理，下图节选的热力图案例，展示了一天的一小时内用户数分布以及基站的故障位置。图中，颜色的深浅代表了不同地区的用户密集程度，颜色越亮表示该地区的用户数越多，暗色区域则相对较少。蓝色圆圈标记了发生故障的基站，提供了一种直观的方式来识别哪些地区出现了技术问题。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0C13D-31D7-130E-1A0C-F0BDD75C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27" y="1923710"/>
            <a:ext cx="7607146" cy="45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87758" y="274616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生成问答对</a:t>
            </a:r>
          </a:p>
          <a:p>
            <a:pPr defTabSz="91440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95746"/>
            <a:ext cx="11829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然后，我的</a:t>
            </a:r>
            <a:r>
              <a: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代码通过从</a:t>
            </a:r>
            <a:r>
              <a:rPr lang="en-US" altLang="zh-CN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CSV</a:t>
            </a:r>
            <a:r>
              <a: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加载网络参数数据，并基于这些数据自动生成格式化的问答对，这些问答对详细反映了不同时间点的基站流量、用户数量以及故障状态，最终将这些问答对保存到文本文件中，为后续的数据分析和机器学习应用提供了直接可用的文本资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64F27-0830-DF7E-164F-03B41509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68" y="2100732"/>
            <a:ext cx="8772045" cy="44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1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JkMGNmMGY1ZTk3MGRjOWFkYzliMzQ5Yzc3NjYwM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794</Words>
  <Application>Microsoft Office PowerPoint</Application>
  <PresentationFormat>宽屏</PresentationFormat>
  <Paragraphs>51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MS PGothic</vt:lpstr>
      <vt:lpstr>等线</vt:lpstr>
      <vt:lpstr>华文中宋</vt:lpstr>
      <vt:lpstr>微软雅黑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工作总结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费翔</dc:creator>
  <cp:lastModifiedBy>熊 奕洋</cp:lastModifiedBy>
  <cp:revision>2991</cp:revision>
  <cp:lastPrinted>2022-12-01T04:24:00Z</cp:lastPrinted>
  <dcterms:created xsi:type="dcterms:W3CDTF">2022-12-01T04:24:00Z</dcterms:created>
  <dcterms:modified xsi:type="dcterms:W3CDTF">2024-09-08T05:03:32Z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8D19E3C5C4704DEB917A563D1FA266EA_13</vt:lpwstr>
  </property>
  <property fmtid="{D5CDD505-2E9C-101B-9397-08002B2CF9AE}" pid="3" name="KSOProductBuildVer">
    <vt:lpwstr>2052-12.1.0.15120</vt:lpwstr>
  </property>
</Properties>
</file>