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1" r:id="rId3"/>
    <p:sldId id="281" r:id="rId4"/>
    <p:sldId id="390" r:id="rId5"/>
    <p:sldId id="391" r:id="rId6"/>
    <p:sldId id="386" r:id="rId7"/>
    <p:sldId id="392" r:id="rId8"/>
    <p:sldId id="393" r:id="rId9"/>
    <p:sldId id="394" r:id="rId10"/>
    <p:sldId id="395" r:id="rId11"/>
    <p:sldId id="396"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an Thi Ngoc Linh (HO-KTNB)" initials="DTNL(" lastIdx="1" clrIdx="0">
    <p:extLst>
      <p:ext uri="{19B8F6BF-5375-455C-9EA6-DF929625EA0E}">
        <p15:presenceInfo xmlns:p15="http://schemas.microsoft.com/office/powerpoint/2012/main" userId="ce1aa784a41e21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FAFB"/>
    <a:srgbClr val="0000FF"/>
    <a:srgbClr val="000099"/>
    <a:srgbClr val="203864"/>
    <a:srgbClr val="ED7D31"/>
    <a:srgbClr val="919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364" autoAdjust="0"/>
  </p:normalViewPr>
  <p:slideViewPr>
    <p:cSldViewPr snapToGrid="0">
      <p:cViewPr varScale="1">
        <p:scale>
          <a:sx n="115" d="100"/>
          <a:sy n="115" d="100"/>
        </p:scale>
        <p:origin x="43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54A63-5005-403D-A05F-DAB021B5830C}" type="datetimeFigureOut">
              <a:rPr lang="en-US" smtClean="0"/>
              <a:t>11/28/2021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4CECE6-561D-4E49-983F-9B045CB8A357}" type="slidenum">
              <a:rPr lang="en-US" smtClean="0"/>
              <a:t>‹#›</a:t>
            </a:fld>
            <a:endParaRPr lang="en-US"/>
          </a:p>
        </p:txBody>
      </p:sp>
    </p:spTree>
    <p:extLst>
      <p:ext uri="{BB962C8B-B14F-4D97-AF65-F5344CB8AC3E}">
        <p14:creationId xmlns:p14="http://schemas.microsoft.com/office/powerpoint/2010/main" val="3183594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3782987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CEAF2-0B5A-4526-92A6-46FF416D2B15}" type="slidenum">
              <a:rPr lang="en-US" smtClean="0"/>
              <a:t>‹#›</a:t>
            </a:fld>
            <a:endParaRPr lang="en-US"/>
          </a:p>
        </p:txBody>
      </p:sp>
    </p:spTree>
    <p:extLst>
      <p:ext uri="{BB962C8B-B14F-4D97-AF65-F5344CB8AC3E}">
        <p14:creationId xmlns:p14="http://schemas.microsoft.com/office/powerpoint/2010/main" val="283188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CEAF2-0B5A-4526-92A6-46FF416D2B15}" type="slidenum">
              <a:rPr lang="en-US" smtClean="0"/>
              <a:t>‹#›</a:t>
            </a:fld>
            <a:endParaRPr lang="en-US"/>
          </a:p>
        </p:txBody>
      </p:sp>
    </p:spTree>
    <p:extLst>
      <p:ext uri="{BB962C8B-B14F-4D97-AF65-F5344CB8AC3E}">
        <p14:creationId xmlns:p14="http://schemas.microsoft.com/office/powerpoint/2010/main" val="1976192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Rectangle 7"/>
          <p:cNvSpPr/>
          <p:nvPr userDrawn="1"/>
        </p:nvSpPr>
        <p:spPr>
          <a:xfrm>
            <a:off x="3823066" y="-4356"/>
            <a:ext cx="8368937" cy="1149531"/>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ea typeface="Cambria" panose="02040503050406030204" pitchFamily="18" charset="0"/>
                <a:cs typeface="Arial" panose="020B0604020202020204" pitchFamily="34" charset="0"/>
              </a:rPr>
              <a:t>MAGIC CODE INSTITUTE</a:t>
            </a:r>
          </a:p>
        </p:txBody>
      </p:sp>
      <p:sp>
        <p:nvSpPr>
          <p:cNvPr id="9" name="Isosceles Triangle 8"/>
          <p:cNvSpPr/>
          <p:nvPr userDrawn="1"/>
        </p:nvSpPr>
        <p:spPr>
          <a:xfrm rot="5400000">
            <a:off x="2969989" y="35712"/>
            <a:ext cx="2053611"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Rectangle 9"/>
          <p:cNvSpPr/>
          <p:nvPr userDrawn="1"/>
        </p:nvSpPr>
        <p:spPr>
          <a:xfrm>
            <a:off x="0" y="0"/>
            <a:ext cx="2534194" cy="114953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Isosceles Triangle 10"/>
          <p:cNvSpPr/>
          <p:nvPr userDrawn="1"/>
        </p:nvSpPr>
        <p:spPr>
          <a:xfrm rot="16200000">
            <a:off x="1357275" y="47087"/>
            <a:ext cx="2053611"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Rectangle 11"/>
          <p:cNvSpPr/>
          <p:nvPr userDrawn="1"/>
        </p:nvSpPr>
        <p:spPr>
          <a:xfrm>
            <a:off x="3830623" y="6405870"/>
            <a:ext cx="8364586" cy="45213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dirty="0">
              <a:latin typeface="Arial" panose="020B0604020202020204" pitchFamily="34" charset="0"/>
              <a:ea typeface="Cambria" charset="0"/>
              <a:cs typeface="Arial" panose="020B0604020202020204" pitchFamily="34" charset="0"/>
            </a:endParaRPr>
          </a:p>
        </p:txBody>
      </p:sp>
      <p:sp>
        <p:nvSpPr>
          <p:cNvPr id="13" name="Rectangle 12"/>
          <p:cNvSpPr/>
          <p:nvPr userDrawn="1"/>
        </p:nvSpPr>
        <p:spPr>
          <a:xfrm>
            <a:off x="3" y="6405870"/>
            <a:ext cx="3722911" cy="45213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a:latin typeface="Arial" panose="020B0604020202020204" pitchFamily="34" charset="0"/>
                <a:ea typeface="Cambria" charset="0"/>
                <a:cs typeface="Arial" panose="020B0604020202020204" pitchFamily="34" charset="0"/>
              </a:rPr>
              <a:t>Facebook.com/</a:t>
            </a:r>
            <a:r>
              <a:rPr lang="en-US" sz="1400" b="1" dirty="0" err="1">
                <a:latin typeface="Arial" panose="020B0604020202020204" pitchFamily="34" charset="0"/>
                <a:ea typeface="Cambria" charset="0"/>
                <a:cs typeface="Arial" panose="020B0604020202020204" pitchFamily="34" charset="0"/>
              </a:rPr>
              <a:t>MagicCodeInstitue</a:t>
            </a:r>
            <a:r>
              <a:rPr lang="en-US" sz="1400" b="1" dirty="0">
                <a:latin typeface="Arial" panose="020B0604020202020204" pitchFamily="34" charset="0"/>
                <a:ea typeface="Cambria" charset="0"/>
                <a:cs typeface="Arial" panose="020B0604020202020204" pitchFamily="34" charset="0"/>
              </a:rPr>
              <a:t>/</a:t>
            </a:r>
            <a:r>
              <a:rPr lang="vi-VN" sz="1400" b="1" dirty="0">
                <a:latin typeface="Arial" panose="020B0604020202020204" pitchFamily="34" charset="0"/>
                <a:ea typeface="Cambria" charset="0"/>
                <a:cs typeface="Arial" panose="020B0604020202020204" pitchFamily="34" charset="0"/>
              </a:rPr>
              <a:t> </a:t>
            </a:r>
            <a:endParaRPr lang="en-US" sz="1400" b="1" dirty="0">
              <a:latin typeface="Arial" panose="020B0604020202020204" pitchFamily="34" charset="0"/>
              <a:ea typeface="Cambria" charset="0"/>
              <a:cs typeface="Arial" panose="020B0604020202020204" pitchFamily="34" charset="0"/>
            </a:endParaRPr>
          </a:p>
        </p:txBody>
      </p:sp>
      <p:sp>
        <p:nvSpPr>
          <p:cNvPr id="14" name="Isosceles Triangle 13"/>
          <p:cNvSpPr/>
          <p:nvPr userDrawn="1"/>
        </p:nvSpPr>
        <p:spPr>
          <a:xfrm rot="16200000">
            <a:off x="1665324" y="271182"/>
            <a:ext cx="1170536" cy="593332"/>
          </a:xfrm>
          <a:prstGeom prst="triangl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Isosceles Triangle 14"/>
          <p:cNvSpPr/>
          <p:nvPr userDrawn="1"/>
        </p:nvSpPr>
        <p:spPr>
          <a:xfrm rot="16200000">
            <a:off x="1856913" y="279889"/>
            <a:ext cx="1170536"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Isosceles Triangle 15"/>
          <p:cNvSpPr/>
          <p:nvPr userDrawn="1"/>
        </p:nvSpPr>
        <p:spPr>
          <a:xfrm rot="5400000">
            <a:off x="3542021" y="279889"/>
            <a:ext cx="1170536" cy="593332"/>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Isosceles Triangle 16"/>
          <p:cNvSpPr/>
          <p:nvPr userDrawn="1"/>
        </p:nvSpPr>
        <p:spPr>
          <a:xfrm rot="5400000">
            <a:off x="3367849" y="275533"/>
            <a:ext cx="1170536"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TextBox 17"/>
          <p:cNvSpPr txBox="1"/>
          <p:nvPr userDrawn="1"/>
        </p:nvSpPr>
        <p:spPr>
          <a:xfrm>
            <a:off x="2547257" y="130627"/>
            <a:ext cx="1288872" cy="784830"/>
          </a:xfrm>
          <a:prstGeom prst="rect">
            <a:avLst/>
          </a:prstGeom>
          <a:noFill/>
        </p:spPr>
        <p:txBody>
          <a:bodyPr wrap="square" rtlCol="0">
            <a:spAutoFit/>
          </a:bodyPr>
          <a:lstStyle/>
          <a:p>
            <a:pPr algn="ctr"/>
            <a:r>
              <a:rPr lang="en-US" sz="4500" b="1" dirty="0">
                <a:solidFill>
                  <a:schemeClr val="accent2"/>
                </a:solidFill>
                <a:latin typeface="Arial" panose="020B0604020202020204" pitchFamily="34" charset="0"/>
                <a:ea typeface="Cambria" panose="02040503050406030204" pitchFamily="18" charset="0"/>
                <a:cs typeface="Arial" panose="020B0604020202020204" pitchFamily="34" charset="0"/>
              </a:rPr>
              <a:t>MCI</a:t>
            </a:r>
          </a:p>
        </p:txBody>
      </p:sp>
      <p:sp>
        <p:nvSpPr>
          <p:cNvPr id="22" name="SectionNumber"/>
          <p:cNvSpPr>
            <a:spLocks noGrp="1"/>
          </p:cNvSpPr>
          <p:nvPr>
            <p:ph type="body" sz="quarter" idx="12" hasCustomPrompt="1"/>
          </p:nvPr>
        </p:nvSpPr>
        <p:spPr bwMode="gray">
          <a:xfrm>
            <a:off x="3830623" y="6450520"/>
            <a:ext cx="5256227" cy="439838"/>
          </a:xfrm>
        </p:spPr>
        <p:txBody>
          <a:bodyPr lIns="0" tIns="72000" rIns="0" bIns="72000">
            <a:noAutofit/>
          </a:bodyPr>
          <a:lstStyle>
            <a:lvl1pPr marL="0" indent="0" algn="l" fontAlgn="base">
              <a:lnSpc>
                <a:spcPct val="100000"/>
              </a:lnSpc>
              <a:spcBef>
                <a:spcPct val="0"/>
              </a:spcBef>
              <a:spcAft>
                <a:spcPct val="0"/>
              </a:spcAft>
              <a:buNone/>
              <a:defRPr sz="14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lang="en-US" dirty="0" err="1" smtClean="0"/>
              <a:t>Nguyễn</a:t>
            </a:r>
            <a:r>
              <a:rPr lang="en-US" dirty="0" smtClean="0"/>
              <a:t> </a:t>
            </a:r>
            <a:r>
              <a:rPr lang="en-US" dirty="0" err="1" smtClean="0"/>
              <a:t>Võ</a:t>
            </a:r>
            <a:r>
              <a:rPr lang="en-US" dirty="0" smtClean="0"/>
              <a:t> </a:t>
            </a:r>
            <a:r>
              <a:rPr lang="en-US" dirty="0" err="1" smtClean="0"/>
              <a:t>Đăng</a:t>
            </a:r>
            <a:r>
              <a:rPr lang="en-US" dirty="0" smtClean="0"/>
              <a:t> Khoa - 0919174220</a:t>
            </a:r>
            <a:endParaRPr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00" y="1985962"/>
            <a:ext cx="9753600" cy="2886075"/>
          </a:xfrm>
          <a:prstGeom prst="rect">
            <a:avLst/>
          </a:prstGeom>
        </p:spPr>
      </p:pic>
    </p:spTree>
    <p:extLst>
      <p:ext uri="{BB962C8B-B14F-4D97-AF65-F5344CB8AC3E}">
        <p14:creationId xmlns:p14="http://schemas.microsoft.com/office/powerpoint/2010/main" val="2671716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3823066" y="-4356"/>
            <a:ext cx="8368937" cy="1149531"/>
          </a:xfrm>
          <a:prstGeom prst="rect">
            <a:avLst/>
          </a:prstGeom>
          <a:solidFill>
            <a:schemeClr val="accent5">
              <a:lumMod val="50000"/>
            </a:schemeClr>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ea typeface="Cambria" panose="02040503050406030204" pitchFamily="18" charset="0"/>
                <a:cs typeface="Arial" panose="020B0604020202020204" pitchFamily="34" charset="0"/>
              </a:rPr>
              <a:t>MAGIC CODE INSTITUTE</a:t>
            </a:r>
          </a:p>
        </p:txBody>
      </p:sp>
      <p:sp>
        <p:nvSpPr>
          <p:cNvPr id="12" name="Isosceles Triangle 11"/>
          <p:cNvSpPr/>
          <p:nvPr userDrawn="1"/>
        </p:nvSpPr>
        <p:spPr>
          <a:xfrm rot="5400000">
            <a:off x="2969989" y="35712"/>
            <a:ext cx="2053611"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3" name="Rectangle 12"/>
          <p:cNvSpPr/>
          <p:nvPr userDrawn="1"/>
        </p:nvSpPr>
        <p:spPr>
          <a:xfrm>
            <a:off x="0" y="0"/>
            <a:ext cx="2534194" cy="114953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 name="Isosceles Triangle 13"/>
          <p:cNvSpPr/>
          <p:nvPr userDrawn="1"/>
        </p:nvSpPr>
        <p:spPr>
          <a:xfrm rot="16200000">
            <a:off x="1357275" y="47087"/>
            <a:ext cx="2053611"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Isosceles Triangle 14"/>
          <p:cNvSpPr/>
          <p:nvPr userDrawn="1"/>
        </p:nvSpPr>
        <p:spPr>
          <a:xfrm rot="16200000">
            <a:off x="1665324" y="271182"/>
            <a:ext cx="1170536" cy="593332"/>
          </a:xfrm>
          <a:prstGeom prst="triangl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Isosceles Triangle 15"/>
          <p:cNvSpPr/>
          <p:nvPr userDrawn="1"/>
        </p:nvSpPr>
        <p:spPr>
          <a:xfrm rot="16200000">
            <a:off x="1856913" y="279889"/>
            <a:ext cx="1170536"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Isosceles Triangle 16"/>
          <p:cNvSpPr/>
          <p:nvPr userDrawn="1"/>
        </p:nvSpPr>
        <p:spPr>
          <a:xfrm rot="5400000">
            <a:off x="3542021" y="279889"/>
            <a:ext cx="1170536" cy="593332"/>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Isosceles Triangle 17"/>
          <p:cNvSpPr/>
          <p:nvPr userDrawn="1"/>
        </p:nvSpPr>
        <p:spPr>
          <a:xfrm rot="5400000">
            <a:off x="3367849" y="275533"/>
            <a:ext cx="1170536"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Box 18"/>
          <p:cNvSpPr txBox="1"/>
          <p:nvPr userDrawn="1"/>
        </p:nvSpPr>
        <p:spPr>
          <a:xfrm>
            <a:off x="2547257" y="130627"/>
            <a:ext cx="1288872" cy="784830"/>
          </a:xfrm>
          <a:prstGeom prst="rect">
            <a:avLst/>
          </a:prstGeom>
          <a:noFill/>
        </p:spPr>
        <p:txBody>
          <a:bodyPr wrap="square" rtlCol="0">
            <a:spAutoFit/>
          </a:bodyPr>
          <a:lstStyle/>
          <a:p>
            <a:pPr algn="ctr"/>
            <a:r>
              <a:rPr lang="en-US" sz="4500" b="1" dirty="0">
                <a:solidFill>
                  <a:schemeClr val="accent2"/>
                </a:solidFill>
                <a:latin typeface="Arial" panose="020B0604020202020204" pitchFamily="34" charset="0"/>
                <a:ea typeface="Cambria" panose="02040503050406030204" pitchFamily="18" charset="0"/>
                <a:cs typeface="Arial" panose="020B0604020202020204" pitchFamily="34" charset="0"/>
              </a:rPr>
              <a:t>MCI</a:t>
            </a:r>
          </a:p>
        </p:txBody>
      </p:sp>
      <p:sp>
        <p:nvSpPr>
          <p:cNvPr id="30" name="SectionTitle"/>
          <p:cNvSpPr>
            <a:spLocks noGrp="1"/>
          </p:cNvSpPr>
          <p:nvPr>
            <p:ph type="body" sz="quarter" idx="11" hasCustomPrompt="1"/>
          </p:nvPr>
        </p:nvSpPr>
        <p:spPr bwMode="gray">
          <a:xfrm>
            <a:off x="4659746" y="3095259"/>
            <a:ext cx="6106679" cy="914848"/>
          </a:xfrm>
          <a:blipFill dpi="0" rotWithShape="1">
            <a:blip r:embed="rId2"/>
            <a:srcRect/>
            <a:stretch>
              <a:fillRect/>
            </a:stretch>
          </a:blipFill>
          <a:ln>
            <a:noFill/>
          </a:ln>
          <a:effectLst/>
        </p:spPr>
        <p:txBody>
          <a:bodyPr vert="horz" wrap="square" lIns="144000" tIns="72000" rIns="0" bIns="72000" numCol="1" anchor="t" anchorCtr="0" compatLnSpc="1">
            <a:prstTxWarp prst="textNoShape">
              <a:avLst/>
            </a:prstTxWarp>
            <a:spAutoFit/>
          </a:bodyPr>
          <a:lstStyle>
            <a:lvl1pPr marL="0" indent="0" algn="l" fontAlgn="base">
              <a:lnSpc>
                <a:spcPct val="100000"/>
              </a:lnSpc>
              <a:spcBef>
                <a:spcPts val="0"/>
              </a:spcBef>
              <a:spcAft>
                <a:spcPts val="0"/>
              </a:spcAft>
              <a:buFont typeface="Arial" panose="020B0604020202020204" pitchFamily="34" charset="0"/>
              <a:buChar char="​"/>
              <a:defRPr sz="2500" kern="0" baseline="0" dirty="0" smtClean="0">
                <a:solidFill>
                  <a:srgbClr val="203864"/>
                </a:solidFill>
                <a:latin typeface="Arial" panose="020B0604020202020204" pitchFamily="34" charset="0"/>
                <a:ea typeface="+mj-ea"/>
                <a:cs typeface="Arial" panose="020B0604020202020204" pitchFamily="34" charset="0"/>
              </a:defRPr>
            </a:lvl1pPr>
            <a:lvl2pPr marL="0" indent="0" algn="l">
              <a:lnSpc>
                <a:spcPct val="100000"/>
              </a:lnSpc>
              <a:spcBef>
                <a:spcPts val="0"/>
              </a:spcBef>
              <a:spcAft>
                <a:spcPts val="0"/>
              </a:spcAft>
              <a:buFont typeface="Arial" panose="020B0604020202020204" pitchFamily="34" charset="0"/>
              <a:buChar char="​"/>
              <a:defRPr sz="2500" kern="0" baseline="0" dirty="0" smtClean="0">
                <a:solidFill>
                  <a:schemeClr val="accent1">
                    <a:lumMod val="75000"/>
                  </a:schemeClr>
                </a:solidFill>
                <a:latin typeface="Arial" panose="020B0604020202020204" pitchFamily="34" charset="0"/>
                <a:ea typeface="+mj-ea"/>
                <a:cs typeface="Arial" panose="020B0604020202020204" pitchFamily="34" charset="0"/>
              </a:defRPr>
            </a:lvl2pPr>
            <a:lvl3pPr marL="0" indent="0">
              <a:lnSpc>
                <a:spcPct val="100000"/>
              </a:lnSpc>
              <a:spcBef>
                <a:spcPts val="0"/>
              </a:spcBef>
              <a:spcAft>
                <a:spcPts val="0"/>
              </a:spcAft>
              <a:buFont typeface="Arial" panose="020B0604020202020204" pitchFamily="34" charset="0"/>
              <a:buChar char="​"/>
              <a:defRPr sz="2800">
                <a:latin typeface="+mj-lt"/>
                <a:ea typeface="+mj-ea"/>
              </a:defRPr>
            </a:lvl3pPr>
            <a:lvl4pPr marL="0" indent="0">
              <a:lnSpc>
                <a:spcPct val="100000"/>
              </a:lnSpc>
              <a:spcBef>
                <a:spcPts val="0"/>
              </a:spcBef>
              <a:spcAft>
                <a:spcPts val="0"/>
              </a:spcAft>
              <a:buFont typeface="Arial" panose="020B0604020202020204" pitchFamily="34" charset="0"/>
              <a:buChar char="​"/>
              <a:defRPr sz="2800">
                <a:latin typeface="+mj-lt"/>
                <a:ea typeface="+mj-ea"/>
              </a:defRPr>
            </a:lvl4pPr>
            <a:lvl5pPr marL="0" indent="0">
              <a:lnSpc>
                <a:spcPct val="100000"/>
              </a:lnSpc>
              <a:spcBef>
                <a:spcPts val="0"/>
              </a:spcBef>
              <a:spcAft>
                <a:spcPts val="0"/>
              </a:spcAft>
              <a:buFont typeface="Arial" panose="020B0604020202020204" pitchFamily="34" charset="0"/>
              <a:buChar char="​"/>
              <a:defRPr sz="2800">
                <a:latin typeface="+mj-lt"/>
                <a:ea typeface="+mj-ea"/>
              </a:defRPr>
            </a:lvl5pPr>
            <a:lvl6pPr marL="0" indent="0">
              <a:lnSpc>
                <a:spcPct val="100000"/>
              </a:lnSpc>
              <a:spcBef>
                <a:spcPts val="0"/>
              </a:spcBef>
              <a:spcAft>
                <a:spcPts val="0"/>
              </a:spcAft>
              <a:buFont typeface="Arial" panose="020B0604020202020204" pitchFamily="34" charset="0"/>
              <a:buChar char="​"/>
              <a:defRPr sz="2800">
                <a:latin typeface="+mj-lt"/>
                <a:ea typeface="+mj-ea"/>
              </a:defRPr>
            </a:lvl6pPr>
            <a:lvl7pPr marL="0" indent="0">
              <a:lnSpc>
                <a:spcPct val="100000"/>
              </a:lnSpc>
              <a:spcBef>
                <a:spcPts val="0"/>
              </a:spcBef>
              <a:spcAft>
                <a:spcPts val="0"/>
              </a:spcAft>
              <a:buFont typeface="Arial" panose="020B0604020202020204" pitchFamily="34" charset="0"/>
              <a:buChar char="​"/>
              <a:defRPr sz="2800">
                <a:latin typeface="+mj-lt"/>
                <a:ea typeface="+mj-ea"/>
              </a:defRPr>
            </a:lvl7pPr>
            <a:lvl8pPr marL="0" indent="0">
              <a:lnSpc>
                <a:spcPct val="100000"/>
              </a:lnSpc>
              <a:spcBef>
                <a:spcPts val="0"/>
              </a:spcBef>
              <a:spcAft>
                <a:spcPts val="0"/>
              </a:spcAft>
              <a:buFont typeface="Arial" panose="020B0604020202020204" pitchFamily="34" charset="0"/>
              <a:buChar char="​"/>
              <a:defRPr sz="2800">
                <a:latin typeface="+mj-lt"/>
                <a:ea typeface="+mj-ea"/>
              </a:defRPr>
            </a:lvl8pPr>
            <a:lvl9pPr marL="0" indent="0">
              <a:lnSpc>
                <a:spcPct val="100000"/>
              </a:lnSpc>
              <a:spcBef>
                <a:spcPts val="0"/>
              </a:spcBef>
              <a:spcAft>
                <a:spcPts val="0"/>
              </a:spcAft>
              <a:buFont typeface="Arial" panose="020B0604020202020204" pitchFamily="34" charset="0"/>
              <a:buChar char="​"/>
              <a:defRPr sz="2800">
                <a:latin typeface="+mj-lt"/>
                <a:ea typeface="+mj-ea"/>
              </a:defRPr>
            </a:lvl9pPr>
          </a:lstStyle>
          <a:p>
            <a:pPr lvl="0"/>
            <a:r>
              <a:rPr dirty="0"/>
              <a:t>Click to add section title</a:t>
            </a:r>
          </a:p>
          <a:p>
            <a:pPr lvl="1"/>
            <a:r>
              <a:rPr noProof="0" dirty="0"/>
              <a:t>Click to add section subtitle</a:t>
            </a:r>
          </a:p>
        </p:txBody>
      </p:sp>
      <p:sp>
        <p:nvSpPr>
          <p:cNvPr id="31" name="SectionNumber"/>
          <p:cNvSpPr>
            <a:spLocks noGrp="1"/>
          </p:cNvSpPr>
          <p:nvPr>
            <p:ph type="body" sz="quarter" idx="12" hasCustomPrompt="1"/>
          </p:nvPr>
        </p:nvSpPr>
        <p:spPr bwMode="gray">
          <a:xfrm>
            <a:off x="2082800" y="3095260"/>
            <a:ext cx="2422179" cy="1007181"/>
          </a:xfrm>
        </p:spPr>
        <p:txBody>
          <a:bodyPr lIns="0" tIns="72000" rIns="0" bIns="72000">
            <a:normAutofit/>
          </a:bodyPr>
          <a:lstStyle>
            <a:lvl1pPr marL="0" indent="0" algn="r" fontAlgn="base">
              <a:lnSpc>
                <a:spcPct val="100000"/>
              </a:lnSpc>
              <a:spcBef>
                <a:spcPct val="0"/>
              </a:spcBef>
              <a:spcAft>
                <a:spcPct val="0"/>
              </a:spcAft>
              <a:buNone/>
              <a:defRPr sz="2500" kern="0" baseline="0">
                <a:solidFill>
                  <a:schemeClr val="accent2"/>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dirty="0"/>
              <a:t>Section #</a:t>
            </a:r>
          </a:p>
        </p:txBody>
      </p:sp>
    </p:spTree>
    <p:extLst>
      <p:ext uri="{BB962C8B-B14F-4D97-AF65-F5344CB8AC3E}">
        <p14:creationId xmlns:p14="http://schemas.microsoft.com/office/powerpoint/2010/main" val="1717354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7137400" y="919692"/>
            <a:ext cx="4614334" cy="4873625"/>
          </a:xfrm>
        </p:spPr>
        <p:txBody>
          <a:bodyPr>
            <a:normAutofit/>
          </a:bodyPr>
          <a:lstStyle>
            <a:lvl1pPr>
              <a:defRPr sz="20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0" y="0"/>
            <a:ext cx="996287"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userDrawn="1"/>
        </p:nvSpPr>
        <p:spPr>
          <a:xfrm>
            <a:off x="582755" y="601607"/>
            <a:ext cx="889372" cy="889372"/>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dirty="0">
              <a:latin typeface="Arial" panose="020B0604020202020204" pitchFamily="34" charset="0"/>
              <a:ea typeface="Cambria" panose="02040503050406030204" pitchFamily="18" charset="0"/>
              <a:cs typeface="Arial" panose="020B0604020202020204" pitchFamily="34" charset="0"/>
            </a:endParaRPr>
          </a:p>
        </p:txBody>
      </p:sp>
      <p:sp>
        <p:nvSpPr>
          <p:cNvPr id="10" name="Content Placeholder 2"/>
          <p:cNvSpPr>
            <a:spLocks noGrp="1"/>
          </p:cNvSpPr>
          <p:nvPr>
            <p:ph idx="10"/>
          </p:nvPr>
        </p:nvSpPr>
        <p:spPr>
          <a:xfrm>
            <a:off x="1700727" y="919692"/>
            <a:ext cx="4979473" cy="4873625"/>
          </a:xfrm>
        </p:spPr>
        <p:txBody>
          <a:bodyPr>
            <a:normAutofit/>
          </a:bodyPr>
          <a:lstStyle>
            <a:lvl1pPr>
              <a:defRPr sz="20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3" y="6215796"/>
            <a:ext cx="866739" cy="498778"/>
          </a:xfrm>
          <a:prstGeom prst="rect">
            <a:avLst/>
          </a:prstGeom>
        </p:spPr>
      </p:pic>
      <p:sp>
        <p:nvSpPr>
          <p:cNvPr id="15" name="SectionNumber"/>
          <p:cNvSpPr>
            <a:spLocks noGrp="1"/>
          </p:cNvSpPr>
          <p:nvPr>
            <p:ph type="body" sz="quarter" idx="12" hasCustomPrompt="1"/>
          </p:nvPr>
        </p:nvSpPr>
        <p:spPr bwMode="gray">
          <a:xfrm>
            <a:off x="839841" y="755702"/>
            <a:ext cx="439187" cy="528108"/>
          </a:xfrm>
        </p:spPr>
        <p:txBody>
          <a:bodyPr lIns="0" tIns="72000" rIns="0" bIns="72000">
            <a:normAutofit/>
          </a:bodyPr>
          <a:lstStyle>
            <a:lvl1pPr marL="0" indent="0" algn="ctr" fontAlgn="base">
              <a:lnSpc>
                <a:spcPct val="100000"/>
              </a:lnSpc>
              <a:spcBef>
                <a:spcPct val="0"/>
              </a:spcBef>
              <a:spcAft>
                <a:spcPct val="0"/>
              </a:spcAft>
              <a:buNone/>
              <a:defRPr sz="25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lang="en-US" dirty="0"/>
              <a:t>#</a:t>
            </a:r>
            <a:endParaRPr dirty="0"/>
          </a:p>
        </p:txBody>
      </p:sp>
      <p:sp>
        <p:nvSpPr>
          <p:cNvPr id="16" name="SectionNumber"/>
          <p:cNvSpPr>
            <a:spLocks noGrp="1"/>
          </p:cNvSpPr>
          <p:nvPr>
            <p:ph type="body" sz="quarter" idx="13" hasCustomPrompt="1"/>
          </p:nvPr>
        </p:nvSpPr>
        <p:spPr bwMode="gray">
          <a:xfrm rot="16200000">
            <a:off x="-1431723" y="3145002"/>
            <a:ext cx="3859730" cy="567996"/>
          </a:xfrm>
        </p:spPr>
        <p:txBody>
          <a:bodyPr lIns="0" tIns="72000" rIns="0" bIns="72000">
            <a:normAutofit/>
          </a:bodyPr>
          <a:lstStyle>
            <a:lvl1pPr marL="0" marR="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sz="25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dirty="0"/>
              <a:t>Click to add section title</a:t>
            </a:r>
          </a:p>
          <a:p>
            <a:pPr lvl="0"/>
            <a:endParaRPr dirty="0"/>
          </a:p>
        </p:txBody>
      </p:sp>
    </p:spTree>
    <p:extLst>
      <p:ext uri="{BB962C8B-B14F-4D97-AF65-F5344CB8AC3E}">
        <p14:creationId xmlns:p14="http://schemas.microsoft.com/office/powerpoint/2010/main" val="319987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8" name="Rectangle 7"/>
          <p:cNvSpPr/>
          <p:nvPr userDrawn="1"/>
        </p:nvSpPr>
        <p:spPr>
          <a:xfrm>
            <a:off x="3823066" y="-4356"/>
            <a:ext cx="8368937" cy="1149531"/>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ea typeface="Cambria" panose="02040503050406030204" pitchFamily="18" charset="0"/>
                <a:cs typeface="Arial" panose="020B0604020202020204" pitchFamily="34" charset="0"/>
              </a:rPr>
              <a:t>MAGIC CODE INSTITUTE</a:t>
            </a:r>
          </a:p>
        </p:txBody>
      </p:sp>
      <p:sp>
        <p:nvSpPr>
          <p:cNvPr id="9" name="Isosceles Triangle 8"/>
          <p:cNvSpPr/>
          <p:nvPr userDrawn="1"/>
        </p:nvSpPr>
        <p:spPr>
          <a:xfrm rot="5400000">
            <a:off x="2969989" y="35712"/>
            <a:ext cx="2053611"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Rectangle 9"/>
          <p:cNvSpPr/>
          <p:nvPr userDrawn="1"/>
        </p:nvSpPr>
        <p:spPr>
          <a:xfrm>
            <a:off x="0" y="0"/>
            <a:ext cx="2534194" cy="114953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Isosceles Triangle 10"/>
          <p:cNvSpPr/>
          <p:nvPr userDrawn="1"/>
        </p:nvSpPr>
        <p:spPr>
          <a:xfrm rot="16200000">
            <a:off x="1357275" y="47087"/>
            <a:ext cx="2053611"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Rectangle 11"/>
          <p:cNvSpPr/>
          <p:nvPr userDrawn="1"/>
        </p:nvSpPr>
        <p:spPr>
          <a:xfrm>
            <a:off x="3827418" y="6405870"/>
            <a:ext cx="8364586" cy="45213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dirty="0">
              <a:latin typeface="Arial" panose="020B0604020202020204" pitchFamily="34" charset="0"/>
              <a:ea typeface="Cambria" charset="0"/>
              <a:cs typeface="Arial" panose="020B0604020202020204" pitchFamily="34" charset="0"/>
            </a:endParaRPr>
          </a:p>
        </p:txBody>
      </p:sp>
      <p:sp>
        <p:nvSpPr>
          <p:cNvPr id="13" name="Rectangle 12"/>
          <p:cNvSpPr/>
          <p:nvPr userDrawn="1"/>
        </p:nvSpPr>
        <p:spPr>
          <a:xfrm>
            <a:off x="3" y="6405870"/>
            <a:ext cx="3722911" cy="45213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a:latin typeface="Arial" panose="020B0604020202020204" pitchFamily="34" charset="0"/>
                <a:ea typeface="Cambria" charset="0"/>
                <a:cs typeface="Arial" panose="020B0604020202020204" pitchFamily="34" charset="0"/>
              </a:rPr>
              <a:t>Facebook.com/</a:t>
            </a:r>
            <a:r>
              <a:rPr lang="en-US" sz="1400" b="1" dirty="0" err="1">
                <a:latin typeface="Arial" panose="020B0604020202020204" pitchFamily="34" charset="0"/>
                <a:ea typeface="Cambria" charset="0"/>
                <a:cs typeface="Arial" panose="020B0604020202020204" pitchFamily="34" charset="0"/>
              </a:rPr>
              <a:t>MagicCodeInstitue</a:t>
            </a:r>
            <a:r>
              <a:rPr lang="en-US" sz="1400" b="1" dirty="0">
                <a:latin typeface="Arial" panose="020B0604020202020204" pitchFamily="34" charset="0"/>
                <a:ea typeface="Cambria" charset="0"/>
                <a:cs typeface="Arial" panose="020B0604020202020204" pitchFamily="34" charset="0"/>
              </a:rPr>
              <a:t>/</a:t>
            </a:r>
            <a:r>
              <a:rPr lang="vi-VN" sz="1400" b="1" dirty="0">
                <a:latin typeface="Arial" panose="020B0604020202020204" pitchFamily="34" charset="0"/>
                <a:ea typeface="Cambria" charset="0"/>
                <a:cs typeface="Arial" panose="020B0604020202020204" pitchFamily="34" charset="0"/>
              </a:rPr>
              <a:t> </a:t>
            </a:r>
            <a:endParaRPr lang="en-US" sz="1400" b="1" dirty="0">
              <a:latin typeface="Arial" panose="020B0604020202020204" pitchFamily="34" charset="0"/>
              <a:ea typeface="Cambria" charset="0"/>
              <a:cs typeface="Arial" panose="020B0604020202020204" pitchFamily="34" charset="0"/>
            </a:endParaRPr>
          </a:p>
        </p:txBody>
      </p:sp>
      <p:sp>
        <p:nvSpPr>
          <p:cNvPr id="14" name="Isosceles Triangle 13"/>
          <p:cNvSpPr/>
          <p:nvPr userDrawn="1"/>
        </p:nvSpPr>
        <p:spPr>
          <a:xfrm rot="16200000">
            <a:off x="1665324" y="271182"/>
            <a:ext cx="1170536" cy="593332"/>
          </a:xfrm>
          <a:prstGeom prst="triangl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Isosceles Triangle 14"/>
          <p:cNvSpPr/>
          <p:nvPr userDrawn="1"/>
        </p:nvSpPr>
        <p:spPr>
          <a:xfrm rot="16200000">
            <a:off x="1856913" y="279889"/>
            <a:ext cx="1170536"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Isosceles Triangle 15"/>
          <p:cNvSpPr/>
          <p:nvPr userDrawn="1"/>
        </p:nvSpPr>
        <p:spPr>
          <a:xfrm rot="5400000">
            <a:off x="3542021" y="279889"/>
            <a:ext cx="1170536" cy="593332"/>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Isosceles Triangle 16"/>
          <p:cNvSpPr/>
          <p:nvPr userDrawn="1"/>
        </p:nvSpPr>
        <p:spPr>
          <a:xfrm rot="5400000">
            <a:off x="3367849" y="275533"/>
            <a:ext cx="1170536"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TextBox 17"/>
          <p:cNvSpPr txBox="1"/>
          <p:nvPr userDrawn="1"/>
        </p:nvSpPr>
        <p:spPr>
          <a:xfrm>
            <a:off x="2547257" y="130627"/>
            <a:ext cx="1288872" cy="784830"/>
          </a:xfrm>
          <a:prstGeom prst="rect">
            <a:avLst/>
          </a:prstGeom>
          <a:noFill/>
        </p:spPr>
        <p:txBody>
          <a:bodyPr wrap="square" rtlCol="0">
            <a:spAutoFit/>
          </a:bodyPr>
          <a:lstStyle/>
          <a:p>
            <a:pPr algn="ctr"/>
            <a:r>
              <a:rPr lang="en-US" sz="4500" b="1" dirty="0">
                <a:solidFill>
                  <a:schemeClr val="accent2"/>
                </a:solidFill>
                <a:latin typeface="Arial" panose="020B0604020202020204" pitchFamily="34" charset="0"/>
                <a:ea typeface="Cambria" panose="02040503050406030204" pitchFamily="18" charset="0"/>
                <a:cs typeface="Arial" panose="020B0604020202020204" pitchFamily="34" charset="0"/>
              </a:rPr>
              <a:t>MCI</a:t>
            </a:r>
          </a:p>
        </p:txBody>
      </p:sp>
      <p:sp>
        <p:nvSpPr>
          <p:cNvPr id="20" name="TextBox 19"/>
          <p:cNvSpPr txBox="1"/>
          <p:nvPr userDrawn="1"/>
        </p:nvSpPr>
        <p:spPr>
          <a:xfrm>
            <a:off x="3001314" y="3026144"/>
            <a:ext cx="6481353" cy="646331"/>
          </a:xfrm>
          <a:prstGeom prst="rect">
            <a:avLst/>
          </a:prstGeom>
          <a:noFill/>
        </p:spPr>
        <p:txBody>
          <a:bodyPr wrap="square" rtlCol="0">
            <a:spAutoFit/>
          </a:bodyPr>
          <a:lstStyle/>
          <a:p>
            <a:r>
              <a:rPr lang="en-US" sz="3600" b="0" dirty="0">
                <a:solidFill>
                  <a:srgbClr val="203864"/>
                </a:solidFill>
                <a:latin typeface="Arial" panose="020B0604020202020204" pitchFamily="34" charset="0"/>
                <a:ea typeface="Cambria" panose="02040503050406030204" pitchFamily="18" charset="0"/>
                <a:cs typeface="Arial" panose="020B0604020202020204" pitchFamily="34" charset="0"/>
              </a:rPr>
              <a:t>THANKS FOR LISTENING!!!</a:t>
            </a:r>
          </a:p>
        </p:txBody>
      </p:sp>
      <p:sp>
        <p:nvSpPr>
          <p:cNvPr id="21" name="SectionNumber"/>
          <p:cNvSpPr>
            <a:spLocks noGrp="1"/>
          </p:cNvSpPr>
          <p:nvPr>
            <p:ph type="body" sz="quarter" idx="12" hasCustomPrompt="1"/>
          </p:nvPr>
        </p:nvSpPr>
        <p:spPr bwMode="gray">
          <a:xfrm>
            <a:off x="3830623" y="6450520"/>
            <a:ext cx="2925777" cy="439838"/>
          </a:xfrm>
        </p:spPr>
        <p:txBody>
          <a:bodyPr lIns="0" tIns="72000" rIns="0" bIns="72000">
            <a:noAutofit/>
          </a:bodyPr>
          <a:lstStyle>
            <a:lvl1pPr marL="0" indent="0" algn="l" fontAlgn="base">
              <a:lnSpc>
                <a:spcPct val="100000"/>
              </a:lnSpc>
              <a:spcBef>
                <a:spcPct val="0"/>
              </a:spcBef>
              <a:spcAft>
                <a:spcPct val="0"/>
              </a:spcAft>
              <a:buNone/>
              <a:defRPr sz="14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lang="en-US" dirty="0"/>
              <a:t>Teacher’s name &amp; phone number</a:t>
            </a:r>
            <a:endParaRPr dirty="0"/>
          </a:p>
        </p:txBody>
      </p:sp>
    </p:spTree>
    <p:extLst>
      <p:ext uri="{BB962C8B-B14F-4D97-AF65-F5344CB8AC3E}">
        <p14:creationId xmlns:p14="http://schemas.microsoft.com/office/powerpoint/2010/main" val="145589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396156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2672603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2596155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3906796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2841605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398978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622827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715446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D70137-36E8-4A01-B652-B109D12B27DC}" type="slidenum">
              <a:rPr lang="en-US" smtClean="0"/>
              <a:t>‹#›</a:t>
            </a:fld>
            <a:endParaRPr lang="en-US"/>
          </a:p>
        </p:txBody>
      </p:sp>
    </p:spTree>
    <p:extLst>
      <p:ext uri="{BB962C8B-B14F-4D97-AF65-F5344CB8AC3E}">
        <p14:creationId xmlns:p14="http://schemas.microsoft.com/office/powerpoint/2010/main" val="27079482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5" r:id="rId14"/>
    <p:sldLayoutId id="214748369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3830623" y="6463772"/>
            <a:ext cx="4690525" cy="439838"/>
          </a:xfrm>
        </p:spPr>
        <p:txBody>
          <a:bodyPr/>
          <a:lstStyle/>
          <a:p>
            <a:r>
              <a:rPr lang="en-US" dirty="0" err="1" smtClean="0"/>
              <a:t>Nguyễn</a:t>
            </a:r>
            <a:r>
              <a:rPr lang="en-US" dirty="0" smtClean="0"/>
              <a:t> </a:t>
            </a:r>
            <a:r>
              <a:rPr lang="en-US" dirty="0" err="1" smtClean="0"/>
              <a:t>Võ</a:t>
            </a:r>
            <a:r>
              <a:rPr lang="en-US" dirty="0" smtClean="0"/>
              <a:t> </a:t>
            </a:r>
            <a:r>
              <a:rPr lang="en-US" dirty="0" err="1" smtClean="0"/>
              <a:t>Đăng</a:t>
            </a:r>
            <a:r>
              <a:rPr lang="en-US" dirty="0" smtClean="0"/>
              <a:t> Khoa - 0919174220</a:t>
            </a:r>
            <a:endParaRPr lang="en-US" dirty="0"/>
          </a:p>
        </p:txBody>
      </p:sp>
    </p:spTree>
    <p:extLst>
      <p:ext uri="{BB962C8B-B14F-4D97-AF65-F5344CB8AC3E}">
        <p14:creationId xmlns:p14="http://schemas.microsoft.com/office/powerpoint/2010/main" val="662591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23298697-9CC4-4A5A-BD9D-6BF601CFE241}"/>
              </a:ext>
            </a:extLst>
          </p:cNvPr>
          <p:cNvSpPr>
            <a:spLocks noGrp="1"/>
          </p:cNvSpPr>
          <p:nvPr>
            <p:ph type="body" sz="quarter" idx="11"/>
          </p:nvPr>
        </p:nvSpPr>
        <p:spPr>
          <a:xfrm>
            <a:off x="4622800" y="3163936"/>
            <a:ext cx="6470073" cy="530127"/>
          </a:xfrm>
        </p:spPr>
        <p:txBody>
          <a:bodyPr/>
          <a:lstStyle/>
          <a:p>
            <a:r>
              <a:rPr lang="en-US" b="1" dirty="0" smtClean="0">
                <a:latin typeface="Verdana" panose="020B0604030504040204" pitchFamily="34" charset="0"/>
                <a:ea typeface="Verdana" panose="020B0604030504040204" pitchFamily="34" charset="0"/>
                <a:cs typeface="Times New Roman" panose="02020603050405020304" pitchFamily="18" charset="0"/>
              </a:rPr>
              <a:t>Data Frames</a:t>
            </a:r>
            <a:endParaRPr lang="en-US" b="1" dirty="0">
              <a:latin typeface="Verdana" panose="020B0604030504040204" pitchFamily="34" charset="0"/>
              <a:ea typeface="Verdana" panose="020B0604030504040204" pitchFamily="34" charset="0"/>
              <a:cs typeface="Times New Roman" panose="02020603050405020304" pitchFamily="18" charset="0"/>
            </a:endParaRPr>
          </a:p>
        </p:txBody>
      </p:sp>
      <p:sp>
        <p:nvSpPr>
          <p:cNvPr id="5" name="Text Placeholder 6">
            <a:extLst>
              <a:ext uri="{FF2B5EF4-FFF2-40B4-BE49-F238E27FC236}">
                <a16:creationId xmlns:a16="http://schemas.microsoft.com/office/drawing/2014/main" id="{E7F24027-3E82-4075-B7F4-61C71239802F}"/>
              </a:ext>
            </a:extLst>
          </p:cNvPr>
          <p:cNvSpPr>
            <a:spLocks noGrp="1"/>
          </p:cNvSpPr>
          <p:nvPr>
            <p:ph type="body" sz="quarter" idx="12"/>
          </p:nvPr>
        </p:nvSpPr>
        <p:spPr>
          <a:xfrm>
            <a:off x="1695796" y="3024519"/>
            <a:ext cx="2809183" cy="1339088"/>
          </a:xfrm>
        </p:spPr>
        <p:txBody>
          <a:bodyPr>
            <a:noAutofit/>
          </a:bodyPr>
          <a:lstStyle/>
          <a:p>
            <a:pPr algn="l"/>
            <a:r>
              <a:rPr lang="en-US" sz="4000" b="1" dirty="0" err="1">
                <a:latin typeface="Verdana" panose="020B0604030504040204" pitchFamily="34" charset="0"/>
                <a:ea typeface="Verdana" panose="020B0604030504040204" pitchFamily="34" charset="0"/>
                <a:cs typeface="Times New Roman" panose="02020603050405020304" pitchFamily="18" charset="0"/>
              </a:rPr>
              <a:t>Phần</a:t>
            </a:r>
            <a:r>
              <a:rPr lang="en-US" sz="4000" b="1" dirty="0">
                <a:latin typeface="Verdana" panose="020B0604030504040204" pitchFamily="34" charset="0"/>
                <a:ea typeface="Verdana" panose="020B0604030504040204" pitchFamily="34" charset="0"/>
                <a:cs typeface="Times New Roman" panose="02020603050405020304" pitchFamily="18" charset="0"/>
              </a:rPr>
              <a:t> </a:t>
            </a:r>
            <a:r>
              <a:rPr lang="en-US" sz="4000" b="1" dirty="0" smtClean="0">
                <a:latin typeface="Verdana" panose="020B0604030504040204" pitchFamily="34" charset="0"/>
                <a:ea typeface="Verdana" panose="020B0604030504040204" pitchFamily="34" charset="0"/>
                <a:cs typeface="Times New Roman" panose="02020603050405020304" pitchFamily="18" charset="0"/>
              </a:rPr>
              <a:t>III</a:t>
            </a:r>
            <a:endParaRPr lang="en-US" sz="4000" b="1" dirty="0">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032391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3</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err="1" smtClean="0">
                <a:solidFill>
                  <a:srgbClr val="203864"/>
                </a:solidFill>
                <a:latin typeface="Arial" panose="020B0604020202020204" pitchFamily="34" charset="0"/>
                <a:ea typeface="Verdana" panose="020B0604030504040204" pitchFamily="34" charset="0"/>
                <a:cs typeface="Arial" panose="020B0604020202020204" pitchFamily="34" charset="0"/>
              </a:rPr>
              <a:t>DataFrames</a:t>
            </a:r>
            <a:endPar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endParaRPr>
          </a:p>
        </p:txBody>
      </p:sp>
      <p:sp>
        <p:nvSpPr>
          <p:cNvPr id="3" name="Rectangle 1"/>
          <p:cNvSpPr>
            <a:spLocks noChangeArrowheads="1"/>
          </p:cNvSpPr>
          <p:nvPr/>
        </p:nvSpPr>
        <p:spPr bwMode="auto">
          <a:xfrm>
            <a:off x="989216" y="1698355"/>
            <a:ext cx="11202784"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lang="vi-VN" sz="2300" dirty="0">
                <a:latin typeface="+mj-lt"/>
              </a:rPr>
              <a:t>Pandas DataFrame là một cấu trúc chứa dữ liệu hai chiều và các nhãn tương ứng của nó. DataFrames được sử dụng rộng rãi trong data science, machine learning, scientific computing và nhiều lĩnh vực sử dụng nhiều dữ liệu khác.</a:t>
            </a:r>
          </a:p>
          <a:p>
            <a:pPr algn="just"/>
            <a:r>
              <a:rPr lang="vi-VN" sz="2300" dirty="0">
                <a:latin typeface="+mj-lt"/>
              </a:rPr>
              <a:t>DataFrames tương tự như SQL tables hoặc bảng tính mà bạn làm việc trong Excel hoặc Calc. Trong nhiều trường hợp, DataFrame nhanh hơn, dễ sử dụng hơn và mạnh hơn bảng hoặc spreadsheets vì chúng là một phần không thể thiếu của hệ sinh </a:t>
            </a:r>
            <a:r>
              <a:rPr lang="en-US" sz="2300" dirty="0" smtClean="0">
                <a:latin typeface="+mj-lt"/>
              </a:rPr>
              <a:t>t</a:t>
            </a:r>
            <a:r>
              <a:rPr lang="vi-VN" sz="2300" dirty="0" smtClean="0">
                <a:latin typeface="+mj-lt"/>
              </a:rPr>
              <a:t>hái</a:t>
            </a:r>
            <a:r>
              <a:rPr lang="vi-VN" sz="2300" dirty="0">
                <a:latin typeface="+mj-lt"/>
              </a:rPr>
              <a:t> Python và NumPy</a:t>
            </a:r>
            <a:r>
              <a:rPr lang="vi-VN" sz="2300" dirty="0" smtClean="0">
                <a:latin typeface="+mj-lt"/>
              </a:rPr>
              <a:t>.</a:t>
            </a:r>
            <a:endParaRPr kumimoji="0" lang="en-US" altLang="en-US" sz="2000" b="0" i="0" u="none" strike="noStrike" cap="none" normalizeH="0" baseline="0" dirty="0" smtClean="0">
              <a:ln>
                <a:noFill/>
              </a:ln>
              <a:solidFill>
                <a:srgbClr val="1B1B1B"/>
              </a:solidFill>
              <a:effectLst/>
              <a:latin typeface="+mj-lt"/>
              <a:cs typeface="Times New Roman" panose="02020603050405020304" pitchFamily="18" charset="0"/>
            </a:endParaRPr>
          </a:p>
        </p:txBody>
      </p:sp>
    </p:spTree>
    <p:extLst>
      <p:ext uri="{BB962C8B-B14F-4D97-AF65-F5344CB8AC3E}">
        <p14:creationId xmlns:p14="http://schemas.microsoft.com/office/powerpoint/2010/main" val="32418112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FFC50A49-2899-4F91-B760-8273C8702B1B}"/>
              </a:ext>
            </a:extLst>
          </p:cNvPr>
          <p:cNvSpPr txBox="1">
            <a:spLocks/>
          </p:cNvSpPr>
          <p:nvPr/>
        </p:nvSpPr>
        <p:spPr bwMode="gray">
          <a:xfrm>
            <a:off x="3857127" y="6463772"/>
            <a:ext cx="4690525" cy="439838"/>
          </a:xfrm>
          <a:prstGeom prst="rect">
            <a:avLst/>
          </a:prstGeom>
        </p:spPr>
        <p:txBody>
          <a:bodyPr vert="horz" lIns="0" tIns="72000" rIns="0" bIns="72000" rtlCol="0">
            <a:noAutofit/>
          </a:bodyPr>
          <a:lstStyle>
            <a:lvl1pPr marL="0" indent="0" algn="l" defTabSz="914400" rtl="0" eaLnBrk="1" fontAlgn="base" latinLnBrk="0" hangingPunct="1">
              <a:lnSpc>
                <a:spcPct val="100000"/>
              </a:lnSpc>
              <a:spcBef>
                <a:spcPct val="0"/>
              </a:spcBef>
              <a:spcAft>
                <a:spcPct val="0"/>
              </a:spcAft>
              <a:buFont typeface="Arial" panose="020B0604020202020204" pitchFamily="34" charset="0"/>
              <a:buNone/>
              <a:defRPr sz="1400" b="1" kern="0" baseline="0">
                <a:solidFill>
                  <a:schemeClr val="bg1"/>
                </a:solidFill>
                <a:latin typeface="Arial" panose="020B0604020202020204" pitchFamily="34" charset="0"/>
                <a:ea typeface="+mj-ea"/>
                <a:cs typeface="Arial" panose="020B0604020202020204" pitchFamily="34" charset="0"/>
              </a:defRPr>
            </a:lvl1pPr>
            <a:lvl2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2pPr>
            <a:lvl3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3pPr>
            <a:lvl4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4pPr>
            <a:lvl5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5pPr>
            <a:lvl6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6pPr>
            <a:lvl7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7pPr>
            <a:lvl8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8pPr>
            <a:lvl9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9pPr>
          </a:lstStyle>
          <a:p>
            <a:r>
              <a:rPr lang="en-US" dirty="0" err="1"/>
              <a:t>Nguyễn</a:t>
            </a:r>
            <a:r>
              <a:rPr lang="en-US" dirty="0"/>
              <a:t> </a:t>
            </a:r>
            <a:r>
              <a:rPr lang="en-US" dirty="0" err="1"/>
              <a:t>Võ</a:t>
            </a:r>
            <a:r>
              <a:rPr lang="en-US" dirty="0"/>
              <a:t> </a:t>
            </a:r>
            <a:r>
              <a:rPr lang="en-US" dirty="0" err="1"/>
              <a:t>Đăng</a:t>
            </a:r>
            <a:r>
              <a:rPr lang="en-US" dirty="0"/>
              <a:t> Khoa - 0919174220</a:t>
            </a:r>
          </a:p>
        </p:txBody>
      </p:sp>
    </p:spTree>
    <p:extLst>
      <p:ext uri="{BB962C8B-B14F-4D97-AF65-F5344CB8AC3E}">
        <p14:creationId xmlns:p14="http://schemas.microsoft.com/office/powerpoint/2010/main" val="412184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23298697-9CC4-4A5A-BD9D-6BF601CFE241}"/>
              </a:ext>
            </a:extLst>
          </p:cNvPr>
          <p:cNvSpPr>
            <a:spLocks noGrp="1"/>
          </p:cNvSpPr>
          <p:nvPr>
            <p:ph type="body" sz="quarter" idx="11"/>
          </p:nvPr>
        </p:nvSpPr>
        <p:spPr>
          <a:xfrm>
            <a:off x="4622800" y="3163936"/>
            <a:ext cx="6470073" cy="530127"/>
          </a:xfrm>
        </p:spPr>
        <p:txBody>
          <a:bodyPr/>
          <a:lstStyle/>
          <a:p>
            <a:r>
              <a:rPr lang="en-US" b="1" dirty="0" smtClean="0">
                <a:latin typeface="Verdana" panose="020B0604030504040204" pitchFamily="34" charset="0"/>
                <a:ea typeface="Verdana" panose="020B0604030504040204" pitchFamily="34" charset="0"/>
                <a:cs typeface="Times New Roman" panose="02020603050405020304" pitchFamily="18" charset="0"/>
              </a:rPr>
              <a:t>THƯ VIỆN PANDAS</a:t>
            </a:r>
            <a:endParaRPr lang="en-US" b="1" dirty="0">
              <a:latin typeface="Verdana" panose="020B0604030504040204" pitchFamily="34" charset="0"/>
              <a:ea typeface="Verdana" panose="020B0604030504040204" pitchFamily="34" charset="0"/>
              <a:cs typeface="Times New Roman" panose="02020603050405020304" pitchFamily="18" charset="0"/>
            </a:endParaRPr>
          </a:p>
        </p:txBody>
      </p:sp>
      <p:sp>
        <p:nvSpPr>
          <p:cNvPr id="5" name="Text Placeholder 6">
            <a:extLst>
              <a:ext uri="{FF2B5EF4-FFF2-40B4-BE49-F238E27FC236}">
                <a16:creationId xmlns:a16="http://schemas.microsoft.com/office/drawing/2014/main" id="{E7F24027-3E82-4075-B7F4-61C71239802F}"/>
              </a:ext>
            </a:extLst>
          </p:cNvPr>
          <p:cNvSpPr>
            <a:spLocks noGrp="1"/>
          </p:cNvSpPr>
          <p:nvPr>
            <p:ph type="body" sz="quarter" idx="12"/>
          </p:nvPr>
        </p:nvSpPr>
        <p:spPr>
          <a:xfrm>
            <a:off x="2082800" y="3024519"/>
            <a:ext cx="2422179" cy="1339088"/>
          </a:xfrm>
        </p:spPr>
        <p:txBody>
          <a:bodyPr>
            <a:noAutofit/>
          </a:bodyPr>
          <a:lstStyle/>
          <a:p>
            <a:pPr algn="l"/>
            <a:r>
              <a:rPr lang="en-US" sz="4000" b="1" dirty="0" err="1">
                <a:latin typeface="Verdana" panose="020B0604030504040204" pitchFamily="34" charset="0"/>
                <a:ea typeface="Verdana" panose="020B0604030504040204" pitchFamily="34" charset="0"/>
                <a:cs typeface="Times New Roman" panose="02020603050405020304" pitchFamily="18" charset="0"/>
              </a:rPr>
              <a:t>Phần</a:t>
            </a:r>
            <a:r>
              <a:rPr lang="en-US" sz="4000" b="1" dirty="0">
                <a:latin typeface="Verdana" panose="020B0604030504040204" pitchFamily="34" charset="0"/>
                <a:ea typeface="Verdana" panose="020B0604030504040204" pitchFamily="34" charset="0"/>
                <a:cs typeface="Times New Roman" panose="02020603050405020304" pitchFamily="18" charset="0"/>
              </a:rPr>
              <a:t> </a:t>
            </a:r>
            <a:r>
              <a:rPr lang="en-US" sz="4000" b="1" dirty="0" smtClean="0">
                <a:latin typeface="Verdana" panose="020B0604030504040204" pitchFamily="34" charset="0"/>
                <a:ea typeface="Verdana" panose="020B0604030504040204" pitchFamily="34" charset="0"/>
                <a:cs typeface="Times New Roman" panose="02020603050405020304" pitchFamily="18" charset="0"/>
              </a:rPr>
              <a:t>I</a:t>
            </a:r>
            <a:endParaRPr lang="en-US" sz="4000" b="1" dirty="0">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264709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GIỚI THIỆU</a:t>
            </a:r>
          </a:p>
        </p:txBody>
      </p:sp>
      <p:sp>
        <p:nvSpPr>
          <p:cNvPr id="2" name="Rectangle 1"/>
          <p:cNvSpPr/>
          <p:nvPr/>
        </p:nvSpPr>
        <p:spPr>
          <a:xfrm>
            <a:off x="1515846" y="1587561"/>
            <a:ext cx="10321477" cy="1508105"/>
          </a:xfrm>
          <a:prstGeom prst="rect">
            <a:avLst/>
          </a:prstGeom>
        </p:spPr>
        <p:txBody>
          <a:bodyPr wrap="square">
            <a:spAutoFit/>
          </a:bodyPr>
          <a:lstStyle/>
          <a:p>
            <a:r>
              <a:rPr lang="vi-VN" sz="2300" dirty="0">
                <a:latin typeface="+mj-lt"/>
              </a:rPr>
              <a:t>Pandas là một thư viện mã nguồn mở được phát triển bởi Wes McKinney vào năm 2008. Pandas được sử dụng chủ yếu để thao tác, phân tích và dọn dẹp dữ liệu. Pandas cung cấp rất nhiều cấu trúc dữ liệu cũng như các phép tính hỗ trợ thao tác dữ liệu số và dữ liệu thời gian(time series). Pandas nhanh, mạnh và hiệu quả.</a:t>
            </a:r>
            <a:endParaRPr lang="en-US" sz="2300" dirty="0">
              <a:latin typeface="+mj-lt"/>
            </a:endParaRPr>
          </a:p>
        </p:txBody>
      </p:sp>
    </p:spTree>
    <p:extLst>
      <p:ext uri="{BB962C8B-B14F-4D97-AF65-F5344CB8AC3E}">
        <p14:creationId xmlns:p14="http://schemas.microsoft.com/office/powerpoint/2010/main" val="3083665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GIỚI THIỆU</a:t>
            </a:r>
          </a:p>
        </p:txBody>
      </p:sp>
      <p:sp>
        <p:nvSpPr>
          <p:cNvPr id="2" name="Rectangle 1"/>
          <p:cNvSpPr/>
          <p:nvPr/>
        </p:nvSpPr>
        <p:spPr>
          <a:xfrm>
            <a:off x="1515846" y="1587561"/>
            <a:ext cx="10321477" cy="1508105"/>
          </a:xfrm>
          <a:prstGeom prst="rect">
            <a:avLst/>
          </a:prstGeom>
        </p:spPr>
        <p:txBody>
          <a:bodyPr wrap="square">
            <a:spAutoFit/>
          </a:bodyPr>
          <a:lstStyle/>
          <a:p>
            <a:r>
              <a:rPr lang="vi-VN" sz="2300" dirty="0">
                <a:latin typeface="+mj-lt"/>
              </a:rPr>
              <a:t>Pandas là một thư viện mã nguồn mở được phát triển bởi Wes McKinney vào năm 2008. Pandas được sử dụng chủ yếu để thao tác, phân tích và dọn dẹp dữ liệu. Pandas cung cấp rất nhiều cấu trúc dữ liệu cũng như các phép tính hỗ trợ thao tác dữ liệu số và dữ liệu thời gian(time series). Pandas nhanh, mạnh và hiệu quả.</a:t>
            </a:r>
            <a:endParaRPr lang="en-US" sz="2300" dirty="0">
              <a:latin typeface="+mj-lt"/>
            </a:endParaRPr>
          </a:p>
        </p:txBody>
      </p:sp>
    </p:spTree>
    <p:extLst>
      <p:ext uri="{BB962C8B-B14F-4D97-AF65-F5344CB8AC3E}">
        <p14:creationId xmlns:p14="http://schemas.microsoft.com/office/powerpoint/2010/main" val="1292546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GIỚI THIỆU</a:t>
            </a:r>
          </a:p>
        </p:txBody>
      </p:sp>
      <p:sp>
        <p:nvSpPr>
          <p:cNvPr id="2" name="Rectangle 1"/>
          <p:cNvSpPr/>
          <p:nvPr/>
        </p:nvSpPr>
        <p:spPr>
          <a:xfrm>
            <a:off x="1515846" y="1587561"/>
            <a:ext cx="10321477" cy="2569934"/>
          </a:xfrm>
          <a:prstGeom prst="rect">
            <a:avLst/>
          </a:prstGeom>
        </p:spPr>
        <p:txBody>
          <a:bodyPr wrap="square">
            <a:spAutoFit/>
          </a:bodyPr>
          <a:lstStyle/>
          <a:p>
            <a:pPr marL="285750" indent="-285750">
              <a:buFont typeface="Wingdings" panose="05000000000000000000" pitchFamily="2" charset="2"/>
              <a:buChar char="Ø"/>
            </a:pPr>
            <a:r>
              <a:rPr lang="vi-VN" sz="2300" dirty="0">
                <a:latin typeface="+mj-lt"/>
              </a:rPr>
              <a:t>Nhanh và hiệu quả trong thao tác và phân tích dữ liệu.</a:t>
            </a:r>
          </a:p>
          <a:p>
            <a:pPr marL="285750" indent="-285750">
              <a:buFont typeface="Wingdings" panose="05000000000000000000" pitchFamily="2" charset="2"/>
              <a:buChar char="Ø"/>
            </a:pPr>
            <a:r>
              <a:rPr lang="vi-VN" sz="2300" dirty="0">
                <a:latin typeface="+mj-lt"/>
              </a:rPr>
              <a:t>Có thể lấy dữ liệu từ nhiều nguồn dữ liệu khác nhau.</a:t>
            </a:r>
          </a:p>
          <a:p>
            <a:pPr marL="285750" indent="-285750">
              <a:buFont typeface="Wingdings" panose="05000000000000000000" pitchFamily="2" charset="2"/>
              <a:buChar char="Ø"/>
            </a:pPr>
            <a:r>
              <a:rPr lang="vi-VN" sz="2300" dirty="0">
                <a:latin typeface="+mj-lt"/>
              </a:rPr>
              <a:t>Dễ dàng xử lí các dữ liệu bị thiếu(đại diện bởi : NaN).</a:t>
            </a:r>
          </a:p>
          <a:p>
            <a:pPr marL="285750" indent="-285750">
              <a:buFont typeface="Wingdings" panose="05000000000000000000" pitchFamily="2" charset="2"/>
              <a:buChar char="Ø"/>
            </a:pPr>
            <a:r>
              <a:rPr lang="vi-VN" sz="2300" dirty="0">
                <a:latin typeface="+mj-lt"/>
              </a:rPr>
              <a:t>Kích thước linh hoạt: có thể dễ dàng insert và delete dữ liệu.</a:t>
            </a:r>
          </a:p>
          <a:p>
            <a:pPr marL="285750" indent="-285750">
              <a:buFont typeface="Wingdings" panose="05000000000000000000" pitchFamily="2" charset="2"/>
              <a:buChar char="Ø"/>
            </a:pPr>
            <a:r>
              <a:rPr lang="vi-VN" sz="2300" dirty="0">
                <a:latin typeface="+mj-lt"/>
              </a:rPr>
              <a:t>Linh hoạt trong việc reshape và pivot dataset.</a:t>
            </a:r>
          </a:p>
          <a:p>
            <a:pPr marL="285750" indent="-285750">
              <a:buFont typeface="Wingdings" panose="05000000000000000000" pitchFamily="2" charset="2"/>
              <a:buChar char="Ø"/>
            </a:pPr>
            <a:r>
              <a:rPr lang="vi-VN" sz="2300" dirty="0">
                <a:latin typeface="+mj-lt"/>
              </a:rPr>
              <a:t>Cung cấp các chức năng time-series cũng như các chức năng nhóm dữ liệu(group).</a:t>
            </a:r>
          </a:p>
          <a:p>
            <a:pPr marL="342900" indent="-342900">
              <a:buFont typeface="Wingdings" panose="05000000000000000000" pitchFamily="2" charset="2"/>
              <a:buChar char="Ø"/>
            </a:pPr>
            <a:endParaRPr lang="en-US" sz="2300" dirty="0">
              <a:latin typeface="+mj-lt"/>
            </a:endParaRPr>
          </a:p>
        </p:txBody>
      </p:sp>
    </p:spTree>
    <p:extLst>
      <p:ext uri="{BB962C8B-B14F-4D97-AF65-F5344CB8AC3E}">
        <p14:creationId xmlns:p14="http://schemas.microsoft.com/office/powerpoint/2010/main" val="1662630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MỤC TIÊU</a:t>
            </a:r>
          </a:p>
        </p:txBody>
      </p:sp>
      <p:sp>
        <p:nvSpPr>
          <p:cNvPr id="3" name="Rectangle 1"/>
          <p:cNvSpPr>
            <a:spLocks noChangeArrowheads="1"/>
          </p:cNvSpPr>
          <p:nvPr/>
        </p:nvSpPr>
        <p:spPr bwMode="auto">
          <a:xfrm>
            <a:off x="1337217" y="1617213"/>
            <a:ext cx="10591547" cy="27853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SERIES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500" dirty="0" smtClean="0">
                <a:solidFill>
                  <a:srgbClr val="1B1B1B"/>
                </a:solidFill>
                <a:latin typeface="Times New Roman" panose="02020603050405020304" pitchFamily="18" charset="0"/>
                <a:cs typeface="Times New Roman" panose="02020603050405020304" pitchFamily="18" charset="0"/>
              </a:rPr>
              <a:t>DATAFRAMES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MISSING</a:t>
            </a:r>
            <a:r>
              <a:rPr kumimoji="0" lang="en-US" altLang="en-US" sz="2500" b="0" i="0" u="none" strike="noStrike" cap="none" normalizeH="0" dirty="0" smtClean="0">
                <a:ln>
                  <a:noFill/>
                </a:ln>
                <a:solidFill>
                  <a:srgbClr val="1B1B1B"/>
                </a:solidFill>
                <a:effectLst/>
                <a:latin typeface="Times New Roman" panose="02020603050405020304" pitchFamily="18" charset="0"/>
                <a:cs typeface="Times New Roman" panose="02020603050405020304" pitchFamily="18" charset="0"/>
              </a:rPr>
              <a:t> DATA</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500" baseline="0" dirty="0" smtClean="0">
                <a:solidFill>
                  <a:srgbClr val="1B1B1B"/>
                </a:solidFill>
                <a:latin typeface="Times New Roman" panose="02020603050405020304" pitchFamily="18" charset="0"/>
                <a:cs typeface="Times New Roman" panose="02020603050405020304" pitchFamily="18" charset="0"/>
              </a:rPr>
              <a:t>GROUP</a:t>
            </a:r>
            <a:r>
              <a:rPr lang="en-US" altLang="en-US" sz="2500" dirty="0" smtClean="0">
                <a:solidFill>
                  <a:srgbClr val="1B1B1B"/>
                </a:solidFill>
                <a:latin typeface="Times New Roman" panose="02020603050405020304" pitchFamily="18" charset="0"/>
                <a:cs typeface="Times New Roman" panose="02020603050405020304" pitchFamily="18" charset="0"/>
              </a:rPr>
              <a:t> BY</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MERGING,JOINING,</a:t>
            </a:r>
            <a:r>
              <a:rPr kumimoji="0" lang="en-US" altLang="en-US" sz="2500" b="0" i="0" u="none" strike="noStrike" cap="none" normalizeH="0" dirty="0" smtClean="0">
                <a:ln>
                  <a:noFill/>
                </a:ln>
                <a:solidFill>
                  <a:srgbClr val="1B1B1B"/>
                </a:solidFill>
                <a:effectLst/>
                <a:latin typeface="Times New Roman" panose="02020603050405020304" pitchFamily="18" charset="0"/>
                <a:cs typeface="Times New Roman" panose="02020603050405020304" pitchFamily="18" charset="0"/>
              </a:rPr>
              <a:t> AND CONCATENATING</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500" baseline="0" dirty="0" smtClean="0">
                <a:solidFill>
                  <a:srgbClr val="1B1B1B"/>
                </a:solidFill>
                <a:latin typeface="Times New Roman" panose="02020603050405020304" pitchFamily="18" charset="0"/>
                <a:cs typeface="Times New Roman" panose="02020603050405020304" pitchFamily="18" charset="0"/>
              </a:rPr>
              <a:t>OPERATIONS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500" b="0" i="0" u="none" strike="noStrike" cap="none" normalizeH="0" dirty="0" smtClean="0">
                <a:ln>
                  <a:noFill/>
                </a:ln>
                <a:solidFill>
                  <a:srgbClr val="1B1B1B"/>
                </a:solidFill>
                <a:effectLst/>
                <a:latin typeface="Times New Roman" panose="02020603050405020304" pitchFamily="18" charset="0"/>
                <a:cs typeface="Times New Roman" panose="02020603050405020304" pitchFamily="18" charset="0"/>
              </a:rPr>
              <a:t>DATA INPUT, OUPUT</a:t>
            </a:r>
            <a:endPar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4793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GIỚI THIỆU</a:t>
            </a:r>
          </a:p>
        </p:txBody>
      </p:sp>
      <p:sp>
        <p:nvSpPr>
          <p:cNvPr id="3" name="Rectangle 1"/>
          <p:cNvSpPr>
            <a:spLocks noChangeArrowheads="1"/>
          </p:cNvSpPr>
          <p:nvPr/>
        </p:nvSpPr>
        <p:spPr bwMode="auto">
          <a:xfrm>
            <a:off x="1212526" y="1452125"/>
            <a:ext cx="10591547" cy="24006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Để</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cài</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đặt</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lang="en-US" altLang="en-US" sz="2500" dirty="0" smtClean="0">
                <a:solidFill>
                  <a:srgbClr val="1B1B1B"/>
                </a:solidFill>
                <a:latin typeface="Times New Roman" panose="02020603050405020304" pitchFamily="18" charset="0"/>
                <a:cs typeface="Times New Roman" panose="02020603050405020304" pitchFamily="18" charset="0"/>
              </a:rPr>
              <a:t>pandas</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nếu</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bạn</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có</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Anaconda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chỉ</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cần</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gõ</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conda</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install pandas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hoặc</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sử</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dụng</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tools pip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pip</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install pandas.</a:t>
            </a:r>
          </a:p>
          <a:p>
            <a:pPr marR="0" lvl="0" algn="l" defTabSz="914400" rtl="0" eaLnBrk="0" fontAlgn="base" latinLnBrk="0" hangingPunct="0">
              <a:lnSpc>
                <a:spcPct val="100000"/>
              </a:lnSpc>
              <a:spcBef>
                <a:spcPct val="0"/>
              </a:spcBef>
              <a:spcAft>
                <a:spcPct val="0"/>
              </a:spcAft>
              <a:buClrTx/>
              <a:buSzTx/>
              <a:tabLst/>
            </a:pPr>
            <a:endPar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Sau</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khi</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cài</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đặt</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xong</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trong</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Python,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chúng</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ta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cần</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khai</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báo</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import pandas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để</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có</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thể</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bắt</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đầu</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sử</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dụng</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các</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hàm</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của</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pands</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p>
          <a:p>
            <a:pPr marR="0" lvl="0" algn="l" defTabSz="914400" rtl="0" eaLnBrk="0" fontAlgn="base" latinLnBrk="0" hangingPunct="0">
              <a:lnSpc>
                <a:spcPct val="100000"/>
              </a:lnSpc>
              <a:spcBef>
                <a:spcPct val="0"/>
              </a:spcBef>
              <a:spcAft>
                <a:spcPct val="0"/>
              </a:spcAft>
              <a:buClrTx/>
              <a:buSzTx/>
              <a:tabLst/>
            </a:pPr>
            <a:endPar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2031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23298697-9CC4-4A5A-BD9D-6BF601CFE241}"/>
              </a:ext>
            </a:extLst>
          </p:cNvPr>
          <p:cNvSpPr>
            <a:spLocks noGrp="1"/>
          </p:cNvSpPr>
          <p:nvPr>
            <p:ph type="body" sz="quarter" idx="11"/>
          </p:nvPr>
        </p:nvSpPr>
        <p:spPr>
          <a:xfrm>
            <a:off x="4622800" y="3163936"/>
            <a:ext cx="6470073" cy="530127"/>
          </a:xfrm>
        </p:spPr>
        <p:txBody>
          <a:bodyPr/>
          <a:lstStyle/>
          <a:p>
            <a:r>
              <a:rPr lang="en-US" b="1" dirty="0" smtClean="0">
                <a:latin typeface="Verdana" panose="020B0604030504040204" pitchFamily="34" charset="0"/>
                <a:ea typeface="Verdana" panose="020B0604030504040204" pitchFamily="34" charset="0"/>
                <a:cs typeface="Times New Roman" panose="02020603050405020304" pitchFamily="18" charset="0"/>
              </a:rPr>
              <a:t>Series</a:t>
            </a:r>
            <a:endParaRPr lang="en-US" b="1" dirty="0">
              <a:latin typeface="Verdana" panose="020B0604030504040204" pitchFamily="34" charset="0"/>
              <a:ea typeface="Verdana" panose="020B0604030504040204" pitchFamily="34" charset="0"/>
              <a:cs typeface="Times New Roman" panose="02020603050405020304" pitchFamily="18" charset="0"/>
            </a:endParaRPr>
          </a:p>
        </p:txBody>
      </p:sp>
      <p:sp>
        <p:nvSpPr>
          <p:cNvPr id="5" name="Text Placeholder 6">
            <a:extLst>
              <a:ext uri="{FF2B5EF4-FFF2-40B4-BE49-F238E27FC236}">
                <a16:creationId xmlns:a16="http://schemas.microsoft.com/office/drawing/2014/main" id="{E7F24027-3E82-4075-B7F4-61C71239802F}"/>
              </a:ext>
            </a:extLst>
          </p:cNvPr>
          <p:cNvSpPr>
            <a:spLocks noGrp="1"/>
          </p:cNvSpPr>
          <p:nvPr>
            <p:ph type="body" sz="quarter" idx="12"/>
          </p:nvPr>
        </p:nvSpPr>
        <p:spPr>
          <a:xfrm>
            <a:off x="2082800" y="3024519"/>
            <a:ext cx="2422179" cy="1339088"/>
          </a:xfrm>
        </p:spPr>
        <p:txBody>
          <a:bodyPr>
            <a:noAutofit/>
          </a:bodyPr>
          <a:lstStyle/>
          <a:p>
            <a:pPr algn="l"/>
            <a:r>
              <a:rPr lang="en-US" sz="4000" b="1" dirty="0" err="1">
                <a:latin typeface="Verdana" panose="020B0604030504040204" pitchFamily="34" charset="0"/>
                <a:ea typeface="Verdana" panose="020B0604030504040204" pitchFamily="34" charset="0"/>
                <a:cs typeface="Times New Roman" panose="02020603050405020304" pitchFamily="18" charset="0"/>
              </a:rPr>
              <a:t>Phần</a:t>
            </a:r>
            <a:r>
              <a:rPr lang="en-US" sz="4000" b="1" dirty="0">
                <a:latin typeface="Verdana" panose="020B0604030504040204" pitchFamily="34" charset="0"/>
                <a:ea typeface="Verdana" panose="020B0604030504040204" pitchFamily="34" charset="0"/>
                <a:cs typeface="Times New Roman" panose="02020603050405020304" pitchFamily="18" charset="0"/>
              </a:rPr>
              <a:t> </a:t>
            </a:r>
            <a:r>
              <a:rPr lang="en-US" sz="4000" b="1" dirty="0" smtClean="0">
                <a:latin typeface="Verdana" panose="020B0604030504040204" pitchFamily="34" charset="0"/>
                <a:ea typeface="Verdana" panose="020B0604030504040204" pitchFamily="34" charset="0"/>
                <a:cs typeface="Times New Roman" panose="02020603050405020304" pitchFamily="18" charset="0"/>
              </a:rPr>
              <a:t>II</a:t>
            </a:r>
            <a:endParaRPr lang="en-US" sz="4000" b="1" dirty="0">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0056426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2</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Series</a:t>
            </a:r>
          </a:p>
        </p:txBody>
      </p:sp>
      <p:sp>
        <p:nvSpPr>
          <p:cNvPr id="3" name="Rectangle 1"/>
          <p:cNvSpPr>
            <a:spLocks noChangeArrowheads="1"/>
          </p:cNvSpPr>
          <p:nvPr/>
        </p:nvSpPr>
        <p:spPr bwMode="auto">
          <a:xfrm>
            <a:off x="1204212" y="1603472"/>
            <a:ext cx="10591547"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vi-VN" sz="2000" dirty="0">
                <a:latin typeface="+mj-lt"/>
              </a:rPr>
              <a:t>Series là một đối tượng giống mảng một chiều. Nó có khả năng giữ bất kỳ loại dữ liệu nào, ví dụ: Số nguyên, floats, strings, các đối tượng Python, …. Nó có thể được xem như là một cấu trúc dữ liệu với hai mảng: một lưu chỉ mục, cái còn lại lưu dữ liệu.</a:t>
            </a:r>
          </a:p>
          <a:p>
            <a:r>
              <a:rPr lang="vi-VN" sz="2000" dirty="0">
                <a:latin typeface="+mj-lt"/>
              </a:rPr>
              <a:t>Một pandas series có thể được tạo ra bằng cách sử dụng phương thức sau: </a:t>
            </a:r>
            <a:r>
              <a:rPr lang="vi-VN" sz="2000" b="1" dirty="0">
                <a:latin typeface="+mj-lt"/>
              </a:rPr>
              <a:t>pandas.Series( data=None, index=None, dtype=None, copy=False).</a:t>
            </a:r>
            <a:endParaRPr lang="vi-VN" sz="2000" dirty="0">
              <a:latin typeface="+mj-lt"/>
            </a:endParaRPr>
          </a:p>
          <a:p>
            <a:r>
              <a:rPr lang="vi-VN" sz="2000" dirty="0">
                <a:latin typeface="+mj-lt"/>
              </a:rPr>
              <a:t>Trong đó:</a:t>
            </a:r>
          </a:p>
          <a:p>
            <a:r>
              <a:rPr lang="vi-VN" sz="2000" dirty="0">
                <a:latin typeface="+mj-lt"/>
              </a:rPr>
              <a:t>     </a:t>
            </a:r>
            <a:r>
              <a:rPr lang="vi-VN" sz="2000" b="1" dirty="0">
                <a:latin typeface="+mj-lt"/>
              </a:rPr>
              <a:t>data</a:t>
            </a:r>
            <a:r>
              <a:rPr lang="vi-VN" sz="2000" dirty="0">
                <a:latin typeface="+mj-lt"/>
              </a:rPr>
              <a:t> có thể là list, dictionary hoặc hằng số.</a:t>
            </a:r>
          </a:p>
          <a:p>
            <a:r>
              <a:rPr lang="vi-VN" sz="2000" dirty="0">
                <a:latin typeface="+mj-lt"/>
              </a:rPr>
              <a:t>    </a:t>
            </a:r>
            <a:r>
              <a:rPr lang="vi-VN" sz="2000" b="1" dirty="0">
                <a:latin typeface="+mj-lt"/>
              </a:rPr>
              <a:t> index</a:t>
            </a:r>
            <a:r>
              <a:rPr lang="vi-VN" sz="2000" dirty="0">
                <a:latin typeface="+mj-lt"/>
              </a:rPr>
              <a:t> là tập các giá trị chỉ mục duy nhất có thể băm và độ dài len(index) bằng với len(data).</a:t>
            </a:r>
          </a:p>
          <a:p>
            <a:r>
              <a:rPr lang="vi-VN" sz="2000" dirty="0">
                <a:latin typeface="+mj-lt"/>
              </a:rPr>
              <a:t>     </a:t>
            </a:r>
            <a:r>
              <a:rPr lang="vi-VN" sz="2000" b="1" dirty="0">
                <a:latin typeface="+mj-lt"/>
              </a:rPr>
              <a:t>dtype</a:t>
            </a:r>
            <a:r>
              <a:rPr lang="vi-VN" sz="2000" dirty="0">
                <a:latin typeface="+mj-lt"/>
              </a:rPr>
              <a:t> là kiểu dữ liệu của đối số data.</a:t>
            </a:r>
          </a:p>
          <a:p>
            <a:r>
              <a:rPr lang="vi-VN" sz="2000" dirty="0">
                <a:latin typeface="+mj-lt"/>
              </a:rPr>
              <a:t>    </a:t>
            </a:r>
            <a:r>
              <a:rPr lang="vi-VN" sz="2000" b="1" dirty="0">
                <a:latin typeface="+mj-lt"/>
              </a:rPr>
              <a:t> copy</a:t>
            </a:r>
            <a:r>
              <a:rPr lang="vi-VN" sz="2000" dirty="0">
                <a:latin typeface="+mj-lt"/>
              </a:rPr>
              <a:t> có giá trị True/False, mặc định là False. Copy input data.</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smtClean="0">
              <a:ln>
                <a:noFill/>
              </a:ln>
              <a:solidFill>
                <a:srgbClr val="1B1B1B"/>
              </a:solidFill>
              <a:effectLst/>
              <a:latin typeface="+mj-lt"/>
              <a:cs typeface="Times New Roman" panose="02020603050405020304" pitchFamily="18" charset="0"/>
            </a:endParaRPr>
          </a:p>
        </p:txBody>
      </p:sp>
    </p:spTree>
    <p:extLst>
      <p:ext uri="{BB962C8B-B14F-4D97-AF65-F5344CB8AC3E}">
        <p14:creationId xmlns:p14="http://schemas.microsoft.com/office/powerpoint/2010/main" val="2744007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7880</TotalTime>
  <Words>376</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Cambria</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Tien Ich May Tinh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Thao Vy</dc:creator>
  <cp:lastModifiedBy>KLUCK</cp:lastModifiedBy>
  <cp:revision>553</cp:revision>
  <dcterms:created xsi:type="dcterms:W3CDTF">2020-03-30T13:47:17Z</dcterms:created>
  <dcterms:modified xsi:type="dcterms:W3CDTF">2021-11-28T15:21:26Z</dcterms:modified>
</cp:coreProperties>
</file>