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1" r:id="rId3"/>
    <p:sldId id="281" r:id="rId4"/>
    <p:sldId id="282" r:id="rId5"/>
    <p:sldId id="283" r:id="rId6"/>
    <p:sldId id="284" r:id="rId7"/>
    <p:sldId id="285" r:id="rId8"/>
    <p:sldId id="286" r:id="rId9"/>
    <p:sldId id="287" r:id="rId10"/>
    <p:sldId id="288" r:id="rId11"/>
    <p:sldId id="289" r:id="rId12"/>
    <p:sldId id="290" r:id="rId13"/>
    <p:sldId id="291" r:id="rId14"/>
    <p:sldId id="293"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an Thi Ngoc Linh (HO-KTNB)" initials="DTNL(" lastIdx="1" clrIdx="0">
    <p:extLst>
      <p:ext uri="{19B8F6BF-5375-455C-9EA6-DF929625EA0E}">
        <p15:presenceInfo xmlns:p15="http://schemas.microsoft.com/office/powerpoint/2012/main" userId="ce1aa784a41e21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AFB"/>
    <a:srgbClr val="0000FF"/>
    <a:srgbClr val="000099"/>
    <a:srgbClr val="203864"/>
    <a:srgbClr val="ED7D31"/>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64" autoAdjust="0"/>
  </p:normalViewPr>
  <p:slideViewPr>
    <p:cSldViewPr snapToGrid="0">
      <p:cViewPr varScale="1">
        <p:scale>
          <a:sx n="115" d="100"/>
          <a:sy n="115" d="100"/>
        </p:scale>
        <p:origin x="26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54A63-5005-403D-A05F-DAB021B5830C}"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CECE6-561D-4E49-983F-9B045CB8A357}" type="slidenum">
              <a:rPr lang="en-US" smtClean="0"/>
              <a:t>‹#›</a:t>
            </a:fld>
            <a:endParaRPr lang="en-US"/>
          </a:p>
        </p:txBody>
      </p:sp>
    </p:spTree>
    <p:extLst>
      <p:ext uri="{BB962C8B-B14F-4D97-AF65-F5344CB8AC3E}">
        <p14:creationId xmlns:p14="http://schemas.microsoft.com/office/powerpoint/2010/main" val="318359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78298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EAF2-0B5A-4526-92A6-46FF416D2B15}" type="slidenum">
              <a:rPr lang="en-US" smtClean="0"/>
              <a:t>‹#›</a:t>
            </a:fld>
            <a:endParaRPr lang="en-US"/>
          </a:p>
        </p:txBody>
      </p:sp>
    </p:spTree>
    <p:extLst>
      <p:ext uri="{BB962C8B-B14F-4D97-AF65-F5344CB8AC3E}">
        <p14:creationId xmlns:p14="http://schemas.microsoft.com/office/powerpoint/2010/main" val="283188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EAF2-0B5A-4526-92A6-46FF416D2B15}" type="slidenum">
              <a:rPr lang="en-US" smtClean="0"/>
              <a:t>‹#›</a:t>
            </a:fld>
            <a:endParaRPr lang="en-US"/>
          </a:p>
        </p:txBody>
      </p:sp>
    </p:spTree>
    <p:extLst>
      <p:ext uri="{BB962C8B-B14F-4D97-AF65-F5344CB8AC3E}">
        <p14:creationId xmlns:p14="http://schemas.microsoft.com/office/powerpoint/2010/main" val="197619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3823066" y="-4356"/>
            <a:ext cx="8368937" cy="1149531"/>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30623" y="6405870"/>
            <a:ext cx="8364586" cy="45213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22" name="SectionNumber"/>
          <p:cNvSpPr>
            <a:spLocks noGrp="1"/>
          </p:cNvSpPr>
          <p:nvPr>
            <p:ph type="body" sz="quarter" idx="12" hasCustomPrompt="1"/>
          </p:nvPr>
        </p:nvSpPr>
        <p:spPr bwMode="gray">
          <a:xfrm>
            <a:off x="3830623" y="6450520"/>
            <a:ext cx="5256227" cy="439838"/>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err="1" smtClean="0"/>
              <a:t>Nguyễn</a:t>
            </a:r>
            <a:r>
              <a:rPr lang="en-US" dirty="0" smtClean="0"/>
              <a:t> </a:t>
            </a:r>
            <a:r>
              <a:rPr lang="en-US" dirty="0" err="1" smtClean="0"/>
              <a:t>Võ</a:t>
            </a:r>
            <a:r>
              <a:rPr lang="en-US" dirty="0" smtClean="0"/>
              <a:t> </a:t>
            </a:r>
            <a:r>
              <a:rPr lang="en-US" dirty="0" err="1" smtClean="0"/>
              <a:t>Đăng</a:t>
            </a:r>
            <a:r>
              <a:rPr lang="en-US" dirty="0" smtClean="0"/>
              <a:t> Khoa - 0919174220</a:t>
            </a:r>
            <a:endParaRPr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00" y="1985962"/>
            <a:ext cx="9753600" cy="2886075"/>
          </a:xfrm>
          <a:prstGeom prst="rect">
            <a:avLst/>
          </a:prstGeom>
        </p:spPr>
      </p:pic>
    </p:spTree>
    <p:extLst>
      <p:ext uri="{BB962C8B-B14F-4D97-AF65-F5344CB8AC3E}">
        <p14:creationId xmlns:p14="http://schemas.microsoft.com/office/powerpoint/2010/main" val="2671716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3823066" y="-4356"/>
            <a:ext cx="8368937" cy="1149531"/>
          </a:xfrm>
          <a:prstGeom prst="rect">
            <a:avLst/>
          </a:prstGeom>
          <a:solidFill>
            <a:schemeClr val="accent5">
              <a:lumMod val="50000"/>
            </a:schemeClr>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12" name="Isosceles Triangle 11"/>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Rectangle 12"/>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Isosceles Triangle 17"/>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30" name="SectionTitle"/>
          <p:cNvSpPr>
            <a:spLocks noGrp="1"/>
          </p:cNvSpPr>
          <p:nvPr>
            <p:ph type="body" sz="quarter" idx="11" hasCustomPrompt="1"/>
          </p:nvPr>
        </p:nvSpPr>
        <p:spPr bwMode="gray">
          <a:xfrm>
            <a:off x="4659746" y="3095259"/>
            <a:ext cx="6106679" cy="914848"/>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500" kern="0" baseline="0" dirty="0" smtClean="0">
                <a:solidFill>
                  <a:srgbClr val="203864"/>
                </a:solidFill>
                <a:latin typeface="Arial" panose="020B0604020202020204" pitchFamily="34" charset="0"/>
                <a:ea typeface="+mj-ea"/>
                <a:cs typeface="Arial" panose="020B0604020202020204" pitchFamily="34" charset="0"/>
              </a:defRPr>
            </a:lvl1pPr>
            <a:lvl2pPr marL="0" indent="0" algn="l">
              <a:lnSpc>
                <a:spcPct val="100000"/>
              </a:lnSpc>
              <a:spcBef>
                <a:spcPts val="0"/>
              </a:spcBef>
              <a:spcAft>
                <a:spcPts val="0"/>
              </a:spcAft>
              <a:buFont typeface="Arial" panose="020B0604020202020204" pitchFamily="34" charset="0"/>
              <a:buChar char="​"/>
              <a:defRPr sz="2500" kern="0" baseline="0" dirty="0" smtClean="0">
                <a:solidFill>
                  <a:schemeClr val="accent1">
                    <a:lumMod val="75000"/>
                  </a:schemeClr>
                </a:solidFill>
                <a:latin typeface="Arial" panose="020B0604020202020204" pitchFamily="34" charset="0"/>
                <a:ea typeface="+mj-ea"/>
                <a:cs typeface="Arial" panose="020B0604020202020204" pitchFamily="34" charset="0"/>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31" name="SectionNumber"/>
          <p:cNvSpPr>
            <a:spLocks noGrp="1"/>
          </p:cNvSpPr>
          <p:nvPr>
            <p:ph type="body" sz="quarter" idx="12" hasCustomPrompt="1"/>
          </p:nvPr>
        </p:nvSpPr>
        <p:spPr bwMode="gray">
          <a:xfrm>
            <a:off x="2082800" y="3095260"/>
            <a:ext cx="2422179" cy="1007181"/>
          </a:xfrm>
        </p:spPr>
        <p:txBody>
          <a:bodyPr lIns="0" tIns="72000" rIns="0" bIns="72000">
            <a:normAutofit/>
          </a:bodyPr>
          <a:lstStyle>
            <a:lvl1pPr marL="0" indent="0" algn="r" fontAlgn="base">
              <a:lnSpc>
                <a:spcPct val="100000"/>
              </a:lnSpc>
              <a:spcBef>
                <a:spcPct val="0"/>
              </a:spcBef>
              <a:spcAft>
                <a:spcPct val="0"/>
              </a:spcAft>
              <a:buNone/>
              <a:defRPr sz="2500" kern="0" baseline="0">
                <a:solidFill>
                  <a:schemeClr val="accent2"/>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Tree>
    <p:extLst>
      <p:ext uri="{BB962C8B-B14F-4D97-AF65-F5344CB8AC3E}">
        <p14:creationId xmlns:p14="http://schemas.microsoft.com/office/powerpoint/2010/main" val="171735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400" y="919692"/>
            <a:ext cx="4614334"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0"/>
            <a:ext cx="99628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582755" y="601607"/>
            <a:ext cx="889372" cy="889372"/>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latin typeface="Arial" panose="020B0604020202020204" pitchFamily="34" charset="0"/>
              <a:ea typeface="Cambria" panose="02040503050406030204" pitchFamily="18" charset="0"/>
              <a:cs typeface="Arial" panose="020B0604020202020204" pitchFamily="34" charset="0"/>
            </a:endParaRPr>
          </a:p>
        </p:txBody>
      </p:sp>
      <p:sp>
        <p:nvSpPr>
          <p:cNvPr id="10" name="Content Placeholder 2"/>
          <p:cNvSpPr>
            <a:spLocks noGrp="1"/>
          </p:cNvSpPr>
          <p:nvPr>
            <p:ph idx="10"/>
          </p:nvPr>
        </p:nvSpPr>
        <p:spPr>
          <a:xfrm>
            <a:off x="1700727" y="919692"/>
            <a:ext cx="4979473"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3" y="6215796"/>
            <a:ext cx="866739" cy="498778"/>
          </a:xfrm>
          <a:prstGeom prst="rect">
            <a:avLst/>
          </a:prstGeom>
        </p:spPr>
      </p:pic>
      <p:sp>
        <p:nvSpPr>
          <p:cNvPr id="15" name="SectionNumber"/>
          <p:cNvSpPr>
            <a:spLocks noGrp="1"/>
          </p:cNvSpPr>
          <p:nvPr>
            <p:ph type="body" sz="quarter" idx="12" hasCustomPrompt="1"/>
          </p:nvPr>
        </p:nvSpPr>
        <p:spPr bwMode="gray">
          <a:xfrm>
            <a:off x="839841" y="755702"/>
            <a:ext cx="439187" cy="528108"/>
          </a:xfrm>
        </p:spPr>
        <p:txBody>
          <a:bodyPr lIns="0" tIns="72000" rIns="0" bIns="72000">
            <a:normAutofit/>
          </a:bodyPr>
          <a:lstStyle>
            <a:lvl1pPr marL="0" indent="0" algn="ctr" fontAlgn="base">
              <a:lnSpc>
                <a:spcPct val="100000"/>
              </a:lnSpc>
              <a:spcBef>
                <a:spcPct val="0"/>
              </a:spcBef>
              <a:spcAft>
                <a:spcPct val="0"/>
              </a:spcAft>
              <a:buNone/>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a:t>
            </a:r>
            <a:endParaRPr dirty="0"/>
          </a:p>
        </p:txBody>
      </p:sp>
      <p:sp>
        <p:nvSpPr>
          <p:cNvPr id="16" name="SectionNumber"/>
          <p:cNvSpPr>
            <a:spLocks noGrp="1"/>
          </p:cNvSpPr>
          <p:nvPr>
            <p:ph type="body" sz="quarter" idx="13" hasCustomPrompt="1"/>
          </p:nvPr>
        </p:nvSpPr>
        <p:spPr bwMode="gray">
          <a:xfrm rot="16200000">
            <a:off x="-1431723" y="3145002"/>
            <a:ext cx="3859730" cy="567996"/>
          </a:xfrm>
        </p:spPr>
        <p:txBody>
          <a:bodyPr lIns="0" tIns="72000" rIns="0" bIns="72000">
            <a:normAutofit/>
          </a:bodyPr>
          <a:lstStyle>
            <a:lvl1pPr marL="0" marR="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dirty="0"/>
              <a:t>Click to add section title</a:t>
            </a:r>
          </a:p>
          <a:p>
            <a:pPr lvl="0"/>
            <a:endParaRPr dirty="0"/>
          </a:p>
        </p:txBody>
      </p:sp>
    </p:spTree>
    <p:extLst>
      <p:ext uri="{BB962C8B-B14F-4D97-AF65-F5344CB8AC3E}">
        <p14:creationId xmlns:p14="http://schemas.microsoft.com/office/powerpoint/2010/main" val="319987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3823066" y="-4356"/>
            <a:ext cx="8368937" cy="1149531"/>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27418" y="6405870"/>
            <a:ext cx="8364586" cy="45213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20" name="TextBox 19"/>
          <p:cNvSpPr txBox="1"/>
          <p:nvPr userDrawn="1"/>
        </p:nvSpPr>
        <p:spPr>
          <a:xfrm>
            <a:off x="3001314" y="3026144"/>
            <a:ext cx="6481353" cy="646331"/>
          </a:xfrm>
          <a:prstGeom prst="rect">
            <a:avLst/>
          </a:prstGeom>
          <a:noFill/>
        </p:spPr>
        <p:txBody>
          <a:bodyPr wrap="square" rtlCol="0">
            <a:spAutoFit/>
          </a:bodyPr>
          <a:lstStyle/>
          <a:p>
            <a:r>
              <a:rPr lang="en-US" sz="3600" b="0" dirty="0">
                <a:solidFill>
                  <a:srgbClr val="203864"/>
                </a:solidFill>
                <a:latin typeface="Arial" panose="020B0604020202020204" pitchFamily="34" charset="0"/>
                <a:ea typeface="Cambria" panose="02040503050406030204" pitchFamily="18" charset="0"/>
                <a:cs typeface="Arial" panose="020B0604020202020204" pitchFamily="34" charset="0"/>
              </a:rPr>
              <a:t>THANKS FOR LISTENING!!!</a:t>
            </a:r>
          </a:p>
        </p:txBody>
      </p:sp>
      <p:sp>
        <p:nvSpPr>
          <p:cNvPr id="21" name="SectionNumber"/>
          <p:cNvSpPr>
            <a:spLocks noGrp="1"/>
          </p:cNvSpPr>
          <p:nvPr>
            <p:ph type="body" sz="quarter" idx="12" hasCustomPrompt="1"/>
          </p:nvPr>
        </p:nvSpPr>
        <p:spPr bwMode="gray">
          <a:xfrm>
            <a:off x="3830623" y="6450520"/>
            <a:ext cx="2925777" cy="439838"/>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Tree>
    <p:extLst>
      <p:ext uri="{BB962C8B-B14F-4D97-AF65-F5344CB8AC3E}">
        <p14:creationId xmlns:p14="http://schemas.microsoft.com/office/powerpoint/2010/main" val="145589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6156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67260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59615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06796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84160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8978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62282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71544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70137-36E8-4A01-B652-B109D12B27DC}" type="slidenum">
              <a:rPr lang="en-US" smtClean="0"/>
              <a:t>‹#›</a:t>
            </a:fld>
            <a:endParaRPr lang="en-US"/>
          </a:p>
        </p:txBody>
      </p:sp>
    </p:spTree>
    <p:extLst>
      <p:ext uri="{BB962C8B-B14F-4D97-AF65-F5344CB8AC3E}">
        <p14:creationId xmlns:p14="http://schemas.microsoft.com/office/powerpoint/2010/main" val="2707948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9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www.pieriandata.com/" TargetMode="External"/><Relationship Id="rId2" Type="http://schemas.openxmlformats.org/officeDocument/2006/relationships/hyperlink" Target="https://vi.wikipedia.org/" TargetMode="External"/><Relationship Id="rId1" Type="http://schemas.openxmlformats.org/officeDocument/2006/relationships/slideLayout" Target="../slideLayouts/slideLayout14.xml"/><Relationship Id="rId5" Type="http://schemas.openxmlformats.org/officeDocument/2006/relationships/hyperlink" Target="https://blog.vinbigdata.org/supervised-learning-va-unsupervised-learning-khac-biet-la-gi/" TargetMode="External"/><Relationship Id="rId4" Type="http://schemas.openxmlformats.org/officeDocument/2006/relationships/hyperlink" Target="https://nguyenvanhieu.vn/thuat-toan-phan-cum-k-mea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830623" y="6463772"/>
            <a:ext cx="4690525" cy="439838"/>
          </a:xfrm>
        </p:spPr>
        <p:txBody>
          <a:bodyPr/>
          <a:lstStyle/>
          <a:p>
            <a:r>
              <a:rPr lang="en-US" dirty="0" err="1" smtClean="0"/>
              <a:t>Nguyễn</a:t>
            </a:r>
            <a:r>
              <a:rPr lang="en-US" dirty="0" smtClean="0"/>
              <a:t> </a:t>
            </a:r>
            <a:r>
              <a:rPr lang="en-US" dirty="0" err="1" smtClean="0"/>
              <a:t>Võ</a:t>
            </a:r>
            <a:r>
              <a:rPr lang="en-US" dirty="0" smtClean="0"/>
              <a:t> </a:t>
            </a:r>
            <a:r>
              <a:rPr lang="en-US" dirty="0" err="1" smtClean="0"/>
              <a:t>Đăng</a:t>
            </a:r>
            <a:r>
              <a:rPr lang="en-US" dirty="0" smtClean="0"/>
              <a:t> Khoa - 0919174220</a:t>
            </a:r>
            <a:endParaRPr lang="en-US" dirty="0"/>
          </a:p>
        </p:txBody>
      </p:sp>
    </p:spTree>
    <p:extLst>
      <p:ext uri="{BB962C8B-B14F-4D97-AF65-F5344CB8AC3E}">
        <p14:creationId xmlns:p14="http://schemas.microsoft.com/office/powerpoint/2010/main" val="662591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Thuật</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toán</a:t>
            </a:r>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sp>
        <p:nvSpPr>
          <p:cNvPr id="9" name="Rectangle 3"/>
          <p:cNvSpPr>
            <a:spLocks noChangeArrowheads="1"/>
          </p:cNvSpPr>
          <p:nvPr/>
        </p:nvSpPr>
        <p:spPr bwMode="auto">
          <a:xfrm>
            <a:off x="1059434" y="1594091"/>
            <a:ext cx="11019152" cy="384593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err="1" smtClean="0">
                <a:solidFill>
                  <a:srgbClr val="202124"/>
                </a:solidFill>
                <a:latin typeface="Times New Roman" panose="02020603050405020304" pitchFamily="18" charset="0"/>
                <a:cs typeface="Times New Roman" panose="02020603050405020304" pitchFamily="18" charset="0"/>
              </a:rPr>
              <a:t>Thuật</a:t>
            </a:r>
            <a:r>
              <a:rPr lang="en-US" altLang="en-US" sz="2800" dirty="0" smtClean="0">
                <a:solidFill>
                  <a:srgbClr val="202124"/>
                </a:solidFill>
                <a:latin typeface="Times New Roman" panose="02020603050405020304" pitchFamily="18" charset="0"/>
                <a:cs typeface="Times New Roman" panose="02020603050405020304" pitchFamily="18" charset="0"/>
              </a:rPr>
              <a:t> </a:t>
            </a:r>
            <a:r>
              <a:rPr lang="en-US" altLang="en-US" sz="2800" dirty="0" err="1" smtClean="0">
                <a:solidFill>
                  <a:srgbClr val="202124"/>
                </a:solidFill>
                <a:latin typeface="Times New Roman" panose="02020603050405020304" pitchFamily="18" charset="0"/>
                <a:cs typeface="Times New Roman" panose="02020603050405020304" pitchFamily="18" charset="0"/>
              </a:rPr>
              <a:t>toán</a:t>
            </a:r>
            <a:r>
              <a:rPr lang="en-US" altLang="en-US" sz="2800" dirty="0" smtClean="0">
                <a:solidFill>
                  <a:srgbClr val="202124"/>
                </a:solidFill>
                <a:latin typeface="Times New Roman" panose="02020603050405020304" pitchFamily="18" charset="0"/>
                <a:cs typeface="Times New Roman" panose="02020603050405020304" pitchFamily="18" charset="0"/>
              </a:rPr>
              <a:t>:</a:t>
            </a:r>
          </a:p>
          <a:p>
            <a:pPr marL="342900" indent="-342900">
              <a:buFont typeface="+mj-lt"/>
              <a:buAutoNum type="arabicPeriod"/>
            </a:pPr>
            <a:r>
              <a:rPr lang="vi-VN" sz="2800" dirty="0">
                <a:latin typeface="+mj-lt"/>
              </a:rPr>
              <a:t>Khởi tạo K điểm dữ liệu trong bộ dữ liệu và tạm thời coi nó là tâm của các cụm dữ liệu của chúng ta.</a:t>
            </a:r>
          </a:p>
          <a:p>
            <a:pPr marL="342900" indent="-342900">
              <a:buFont typeface="+mj-lt"/>
              <a:buAutoNum type="arabicPeriod"/>
            </a:pPr>
            <a:r>
              <a:rPr lang="vi-VN" sz="2800" dirty="0">
                <a:latin typeface="+mj-lt"/>
              </a:rPr>
              <a:t>Với mỗi điểm dữ liệu trong bộ dữ liệu, tâm cụm của nó sẽ được xác định là 1 trong K tâm cụm gần nó nhất.</a:t>
            </a:r>
          </a:p>
          <a:p>
            <a:pPr marL="342900" indent="-342900">
              <a:buFont typeface="+mj-lt"/>
              <a:buAutoNum type="arabicPeriod"/>
            </a:pPr>
            <a:r>
              <a:rPr lang="vi-VN" sz="2800" dirty="0">
                <a:latin typeface="+mj-lt"/>
              </a:rPr>
              <a:t>Sau khi tất cả các điểm dữ liệu đã có tâm, tính toán lại vị trí của tâm cụm để đảm bảo tâm của cụm nằm ở chính giữa cụm.</a:t>
            </a:r>
          </a:p>
          <a:p>
            <a:pPr marL="342900" indent="-342900">
              <a:buFont typeface="+mj-lt"/>
              <a:buAutoNum type="arabicPeriod"/>
            </a:pPr>
            <a:r>
              <a:rPr lang="vi-VN" sz="2800" dirty="0">
                <a:latin typeface="+mj-lt"/>
              </a:rPr>
              <a:t>Bước 2 và bước 3 sẽ được lặp đi lặp lại cho tới khi vị trí của tâm cụm không thay đổi hoặc tâm của tất cả các điểm dữ liệu không thay đổi.</a:t>
            </a:r>
          </a:p>
        </p:txBody>
      </p:sp>
    </p:spTree>
    <p:extLst>
      <p:ext uri="{BB962C8B-B14F-4D97-AF65-F5344CB8AC3E}">
        <p14:creationId xmlns:p14="http://schemas.microsoft.com/office/powerpoint/2010/main" val="2891974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Thuật</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toán</a:t>
            </a:r>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583648" y="123825"/>
            <a:ext cx="8469806" cy="6734175"/>
          </a:xfrm>
          <a:prstGeom prst="rect">
            <a:avLst/>
          </a:prstGeom>
        </p:spPr>
      </p:pic>
    </p:spTree>
    <p:extLst>
      <p:ext uri="{BB962C8B-B14F-4D97-AF65-F5344CB8AC3E}">
        <p14:creationId xmlns:p14="http://schemas.microsoft.com/office/powerpoint/2010/main" val="1980705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Thuật</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toán</a:t>
            </a:r>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374756" y="1805185"/>
            <a:ext cx="8939156" cy="4179980"/>
          </a:xfrm>
          <a:prstGeom prst="rect">
            <a:avLst/>
          </a:prstGeom>
        </p:spPr>
      </p:pic>
    </p:spTree>
    <p:extLst>
      <p:ext uri="{BB962C8B-B14F-4D97-AF65-F5344CB8AC3E}">
        <p14:creationId xmlns:p14="http://schemas.microsoft.com/office/powerpoint/2010/main" val="598334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Thuật</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toán</a:t>
            </a:r>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sp>
        <p:nvSpPr>
          <p:cNvPr id="2" name="Rectangle 1"/>
          <p:cNvSpPr/>
          <p:nvPr/>
        </p:nvSpPr>
        <p:spPr>
          <a:xfrm>
            <a:off x="1174173" y="1616931"/>
            <a:ext cx="10567554" cy="3539430"/>
          </a:xfrm>
          <a:prstGeom prst="rect">
            <a:avLst/>
          </a:prstGeom>
        </p:spPr>
        <p:txBody>
          <a:bodyPr wrap="square">
            <a:spAutoFit/>
          </a:bodyPr>
          <a:lstStyle/>
          <a:p>
            <a:r>
              <a:rPr lang="vi-VN" sz="2800" dirty="0">
                <a:solidFill>
                  <a:srgbClr val="222222"/>
                </a:solidFill>
                <a:latin typeface="+mj-lt"/>
              </a:rPr>
              <a:t>Chỉ việc lựa chọn số cụm k đã có thể tách thành 1 bài toán riêng. Không có 1 con số k nào là hợp lý cho tất cả các bài toán. Bạn có thể đọc hiểu tập dữ liệu của mình để xác định xem trong đó có thể có bao nhiêu cụm? Nhưng không phải lúc nào bạn cũng có thể làm thế. Cách làm duy nhất là bạn hãy thử với từng giá trị k=1,2,3,4,5,… để xem kết quả phân cụm thay đổi như thế nào. Một số nghiên cứu cho thấy việc thay đổi k sẽ có hiệu quả nhưng sẽ dừng lại ở 1 con số nào đó. Như vậy bạn hoàn toàn có thể thử xem dữ liệu của mình tốt với giá trị k nào đó.</a:t>
            </a:r>
            <a:endParaRPr lang="en-US" sz="2800" dirty="0">
              <a:latin typeface="+mj-lt"/>
            </a:endParaRPr>
          </a:p>
        </p:txBody>
      </p:sp>
    </p:spTree>
    <p:extLst>
      <p:ext uri="{BB962C8B-B14F-4D97-AF65-F5344CB8AC3E}">
        <p14:creationId xmlns:p14="http://schemas.microsoft.com/office/powerpoint/2010/main" val="253802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Nguồn</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tham</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khảo</a:t>
            </a:r>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sp>
        <p:nvSpPr>
          <p:cNvPr id="8"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939338" y="1456521"/>
            <a:ext cx="11967948" cy="3277820"/>
          </a:xfrm>
          <a:prstGeom prst="rect">
            <a:avLst/>
          </a:prstGeom>
        </p:spPr>
        <p:txBody>
          <a:bodyPr wrap="square">
            <a:spAutoFit/>
          </a:bodyPr>
          <a:lstStyle/>
          <a:p>
            <a:pPr marL="285750" indent="-285750">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hlinkClick r:id="rId2"/>
              </a:rPr>
              <a:t>https</a:t>
            </a:r>
            <a:r>
              <a:rPr lang="en-US" sz="2300" dirty="0">
                <a:latin typeface="Times New Roman" panose="02020603050405020304" pitchFamily="18" charset="0"/>
                <a:cs typeface="Times New Roman" panose="02020603050405020304" pitchFamily="18" charset="0"/>
                <a:hlinkClick r:id="rId2"/>
              </a:rPr>
              <a:t>://vi.wikipedia.org</a:t>
            </a:r>
            <a:r>
              <a:rPr lang="en-US" sz="2300" dirty="0" smtClean="0">
                <a:latin typeface="Times New Roman" panose="02020603050405020304" pitchFamily="18" charset="0"/>
                <a:cs typeface="Times New Roman" panose="02020603050405020304" pitchFamily="18" charset="0"/>
                <a:hlinkClick r:id="rId2"/>
              </a:rPr>
              <a:t>/</a:t>
            </a:r>
            <a:endParaRPr lang="en-US" sz="23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300" dirty="0" smtClean="0">
              <a:latin typeface="Times New Roman" panose="02020603050405020304" pitchFamily="18" charset="0"/>
              <a:cs typeface="Times New Roman" panose="02020603050405020304" pitchFamily="18" charset="0"/>
            </a:endParaRPr>
          </a:p>
          <a:p>
            <a:pPr marL="285750" indent="-285750" fontAlgn="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hlinkClick r:id="rId3"/>
              </a:rPr>
              <a:t>http://</a:t>
            </a:r>
            <a:r>
              <a:rPr lang="en-US" sz="2300" dirty="0" smtClean="0">
                <a:latin typeface="Times New Roman" panose="02020603050405020304" pitchFamily="18" charset="0"/>
                <a:cs typeface="Times New Roman" panose="02020603050405020304" pitchFamily="18" charset="0"/>
                <a:hlinkClick r:id="rId3"/>
              </a:rPr>
              <a:t>www.pieriandata.com</a:t>
            </a:r>
            <a:endParaRPr lang="en-US" sz="2300" dirty="0" smtClean="0">
              <a:latin typeface="Times New Roman" panose="02020603050405020304" pitchFamily="18" charset="0"/>
              <a:cs typeface="Times New Roman" panose="02020603050405020304" pitchFamily="18" charset="0"/>
            </a:endParaRPr>
          </a:p>
          <a:p>
            <a:pPr marL="285750" indent="-285750" fontAlgn="t">
              <a:buFont typeface="Wingdings" panose="05000000000000000000" pitchFamily="2" charset="2"/>
              <a:buChar char="v"/>
            </a:pPr>
            <a:endParaRPr lang="en-US" sz="2300" dirty="0" smtClean="0">
              <a:latin typeface="Times New Roman" panose="02020603050405020304" pitchFamily="18" charset="0"/>
              <a:cs typeface="Times New Roman" panose="02020603050405020304" pitchFamily="18" charset="0"/>
            </a:endParaRPr>
          </a:p>
          <a:p>
            <a:pPr marL="285750" indent="-285750" fontAlgn="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hlinkClick r:id="rId4"/>
              </a:rPr>
              <a:t>https://nguyenvanhieu.vn/thuat-toan-phan-cum-k-means</a:t>
            </a:r>
            <a:r>
              <a:rPr lang="en-US" sz="2300" dirty="0" smtClean="0">
                <a:latin typeface="Times New Roman" panose="02020603050405020304" pitchFamily="18" charset="0"/>
                <a:cs typeface="Times New Roman" panose="02020603050405020304" pitchFamily="18" charset="0"/>
                <a:hlinkClick r:id="rId4"/>
              </a:rPr>
              <a:t>/</a:t>
            </a:r>
            <a:endParaRPr lang="en-US" sz="2300" dirty="0" smtClean="0">
              <a:latin typeface="Times New Roman" panose="02020603050405020304" pitchFamily="18" charset="0"/>
              <a:cs typeface="Times New Roman" panose="02020603050405020304" pitchFamily="18" charset="0"/>
            </a:endParaRPr>
          </a:p>
          <a:p>
            <a:pPr marL="285750" indent="-285750" fontAlgn="t">
              <a:buFont typeface="Wingdings" panose="05000000000000000000" pitchFamily="2" charset="2"/>
              <a:buChar char="v"/>
            </a:pPr>
            <a:endParaRPr lang="en-US" sz="2300" dirty="0" smtClean="0">
              <a:latin typeface="Times New Roman" panose="02020603050405020304" pitchFamily="18" charset="0"/>
              <a:cs typeface="Times New Roman" panose="02020603050405020304" pitchFamily="18" charset="0"/>
            </a:endParaRPr>
          </a:p>
          <a:p>
            <a:pPr marL="285750" indent="-285750" fontAlgn="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hlinkClick r:id="rId5"/>
              </a:rPr>
              <a:t>https://kipalog.com/posts/Thuat-toan-Kmean-va-ung-dung/</a:t>
            </a:r>
            <a:endParaRPr lang="en-US" sz="2300" dirty="0" smtClean="0">
              <a:latin typeface="Times New Roman" panose="02020603050405020304" pitchFamily="18" charset="0"/>
              <a:cs typeface="Times New Roman" panose="02020603050405020304" pitchFamily="18" charset="0"/>
            </a:endParaRPr>
          </a:p>
          <a:p>
            <a:pPr fontAlgn="t"/>
            <a:endParaRPr lang="en-US" sz="2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một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số</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tài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liệu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giáo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viên</a:t>
            </a:r>
            <a:r>
              <a:rPr lang="en-US" sz="2300" dirty="0" smtClean="0">
                <a:latin typeface="Times New Roman" panose="02020603050405020304" pitchFamily="18" charset="0"/>
                <a:cs typeface="Times New Roman" panose="02020603050405020304" pitchFamily="18" charset="0"/>
              </a:rPr>
              <a:t> ở </a:t>
            </a:r>
            <a:r>
              <a:rPr lang="en-US" sz="2300" dirty="0" err="1" smtClean="0">
                <a:latin typeface="Times New Roman" panose="02020603050405020304" pitchFamily="18" charset="0"/>
                <a:cs typeface="Times New Roman" panose="02020603050405020304" pitchFamily="18" charset="0"/>
              </a:rPr>
              <a:t>trung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tâm</a:t>
            </a:r>
            <a:r>
              <a:rPr lang="en-US" sz="2300" dirty="0" smtClean="0">
                <a:latin typeface="Times New Roman" panose="02020603050405020304" pitchFamily="18" charset="0"/>
                <a:cs typeface="Times New Roman" panose="02020603050405020304" pitchFamily="18" charset="0"/>
              </a:rPr>
              <a:t> MCI</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15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FFC50A49-2899-4F91-B760-8273C8702B1B}"/>
              </a:ext>
            </a:extLst>
          </p:cNvPr>
          <p:cNvSpPr txBox="1">
            <a:spLocks/>
          </p:cNvSpPr>
          <p:nvPr/>
        </p:nvSpPr>
        <p:spPr bwMode="gray">
          <a:xfrm>
            <a:off x="3857127" y="6463772"/>
            <a:ext cx="4690525" cy="439838"/>
          </a:xfrm>
          <a:prstGeom prst="rect">
            <a:avLst/>
          </a:prstGeom>
        </p:spPr>
        <p:txBody>
          <a:bodyPr vert="horz" lIns="0" tIns="72000" rIns="0" bIns="72000" rtlCol="0">
            <a:noAutofit/>
          </a:bodyPr>
          <a:lstStyle>
            <a:lvl1pPr marL="0" indent="0" algn="l" defTabSz="914400" rtl="0" eaLnBrk="1" fontAlgn="base" latinLnBrk="0" hangingPunct="1">
              <a:lnSpc>
                <a:spcPct val="100000"/>
              </a:lnSpc>
              <a:spcBef>
                <a:spcPct val="0"/>
              </a:spcBef>
              <a:spcAft>
                <a:spcPct val="0"/>
              </a:spcAft>
              <a:buFont typeface="Arial" panose="020B0604020202020204" pitchFamily="34" charset="0"/>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2pPr>
            <a:lvl3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3pPr>
            <a:lvl4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4pPr>
            <a:lvl5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5pPr>
            <a:lvl6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6pPr>
            <a:lvl7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7pPr>
            <a:lvl8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8pPr>
            <a:lvl9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9pPr>
          </a:lstStyle>
          <a:p>
            <a:r>
              <a:rPr lang="en-US" dirty="0" err="1"/>
              <a:t>Nguyễn</a:t>
            </a:r>
            <a:r>
              <a:rPr lang="en-US" dirty="0"/>
              <a:t> </a:t>
            </a:r>
            <a:r>
              <a:rPr lang="en-US" dirty="0" err="1"/>
              <a:t>Võ</a:t>
            </a:r>
            <a:r>
              <a:rPr lang="en-US" dirty="0"/>
              <a:t> </a:t>
            </a:r>
            <a:r>
              <a:rPr lang="en-US" dirty="0" err="1"/>
              <a:t>Đăng</a:t>
            </a:r>
            <a:r>
              <a:rPr lang="en-US" dirty="0"/>
              <a:t> Khoa - 0919174220</a:t>
            </a:r>
          </a:p>
        </p:txBody>
      </p:sp>
    </p:spTree>
    <p:extLst>
      <p:ext uri="{BB962C8B-B14F-4D97-AF65-F5344CB8AC3E}">
        <p14:creationId xmlns:p14="http://schemas.microsoft.com/office/powerpoint/2010/main" val="412184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K </a:t>
            </a:r>
            <a:r>
              <a:rPr lang="en-US" b="1" dirty="0" smtClean="0">
                <a:latin typeface="Verdana" panose="020B0604030504040204" pitchFamily="34" charset="0"/>
                <a:ea typeface="Verdana" panose="020B0604030504040204" pitchFamily="34" charset="0"/>
                <a:cs typeface="Times New Roman" panose="02020603050405020304" pitchFamily="18" charset="0"/>
              </a:rPr>
              <a:t>MEANS</a:t>
            </a:r>
            <a:endParaRPr lang="en-US" b="1" dirty="0" smtClean="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42217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I</a:t>
            </a:r>
          </a:p>
        </p:txBody>
      </p:sp>
    </p:spTree>
    <p:extLst>
      <p:ext uri="{BB962C8B-B14F-4D97-AF65-F5344CB8AC3E}">
        <p14:creationId xmlns:p14="http://schemas.microsoft.com/office/powerpoint/2010/main" val="4264709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138844" y="1587561"/>
            <a:ext cx="10931236" cy="3539430"/>
          </a:xfrm>
          <a:prstGeom prst="rect">
            <a:avLst/>
          </a:prstGeom>
        </p:spPr>
        <p:txBody>
          <a:bodyPr wrap="square">
            <a:spAutoFit/>
          </a:bodyPr>
          <a:lstStyle/>
          <a:p>
            <a:pPr algn="just"/>
            <a:r>
              <a:rPr lang="vi-VN" sz="2800" dirty="0">
                <a:latin typeface="+mj-lt"/>
              </a:rPr>
              <a:t>K-means là một thuật toán phân cụm đơn giản thuộc loại học không giám sát(tức là dữ liệu không có nhãn) và được sử dụng để giải quyết bài toán phân cụm. Ý tưởng của thuật toán phân cụm k-means là phân chia 1 bộ dữ liệu thành các cụm khác nhau. Trong đó số lượng cụm được cho trước là k. Công việc phân cụm được xác lập dựa trên nguyên lý: Các điểm dữ liệu trong cùng 1 cụm thì phải có cùng 1 số tính chất nhất định. Tức là giữa các điểm trong cùng 1 cụm phải có sự liên quan lẫn nhau. Đối với máy tính thì các điểm trong 1 cụm đó sẽ là các điểm dữ liệu gần nhau.</a:t>
            </a:r>
            <a:endParaRPr lang="en-US" sz="2500" dirty="0">
              <a:latin typeface="+mj-lt"/>
            </a:endParaRPr>
          </a:p>
        </p:txBody>
      </p:sp>
    </p:spTree>
    <p:extLst>
      <p:ext uri="{BB962C8B-B14F-4D97-AF65-F5344CB8AC3E}">
        <p14:creationId xmlns:p14="http://schemas.microsoft.com/office/powerpoint/2010/main" val="3083665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138844" y="1587561"/>
            <a:ext cx="10931236" cy="2246769"/>
          </a:xfrm>
          <a:prstGeom prst="rect">
            <a:avLst/>
          </a:prstGeom>
        </p:spPr>
        <p:txBody>
          <a:bodyPr wrap="square">
            <a:spAutoFit/>
          </a:bodyPr>
          <a:lstStyle/>
          <a:p>
            <a:pPr algn="just"/>
            <a:r>
              <a:rPr lang="en-US" sz="2800" dirty="0" err="1" smtClean="0">
                <a:latin typeface="Times New Roman" panose="02020603050405020304" pitchFamily="18" charset="0"/>
                <a:cs typeface="Times New Roman" panose="02020603050405020304" pitchFamily="18" charset="0"/>
              </a:rPr>
              <a:t>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K Mean </a:t>
            </a:r>
            <a:r>
              <a:rPr lang="en-US" sz="2800" dirty="0" err="1" smtClean="0">
                <a:latin typeface="Times New Roman" panose="02020603050405020304" pitchFamily="18" charset="0"/>
                <a:cs typeface="Times New Roman" panose="02020603050405020304" pitchFamily="18" charset="0"/>
              </a:rPr>
              <a:t>thường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trưng</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trường</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nhóm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đồ</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046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138844" y="1587561"/>
            <a:ext cx="10931236" cy="4832092"/>
          </a:xfrm>
          <a:prstGeom prst="rect">
            <a:avLst/>
          </a:prstGeom>
        </p:spPr>
        <p:txBody>
          <a:bodyPr wrap="square">
            <a:spAutoFit/>
          </a:bodyPr>
          <a:lstStyle/>
          <a:p>
            <a:pPr algn="just"/>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a:t>
            </a:r>
          </a:p>
          <a:p>
            <a:pPr algn="just"/>
            <a:r>
              <a:rPr lang="vi-VN" sz="2800" b="1" dirty="0">
                <a:latin typeface="+mj-lt"/>
              </a:rPr>
              <a:t>Clustering</a:t>
            </a:r>
            <a:r>
              <a:rPr lang="vi-VN" sz="2800" dirty="0">
                <a:latin typeface="+mj-lt"/>
              </a:rPr>
              <a:t> is the grouping of a particular set of objects based on their characteristics, aggregating them according to their similarities. </a:t>
            </a:r>
            <a:r>
              <a:rPr lang="vi-VN" sz="2800" b="1" dirty="0">
                <a:latin typeface="+mj-lt"/>
              </a:rPr>
              <a:t>Regarding</a:t>
            </a:r>
            <a:r>
              <a:rPr lang="vi-VN" sz="2800" dirty="0">
                <a:latin typeface="+mj-lt"/>
              </a:rPr>
              <a:t> to data mining, this metodology partitions the data implementing a specific join algorithm, most suitable for the desired information analysis. </a:t>
            </a:r>
            <a:endParaRPr lang="en-US" sz="2800" dirty="0" smtClean="0">
              <a:latin typeface="+mj-lt"/>
            </a:endParaRPr>
          </a:p>
          <a:p>
            <a:pPr algn="just"/>
            <a:endParaRPr lang="en-US" sz="2800" dirty="0" smtClean="0">
              <a:latin typeface="+mj-lt"/>
            </a:endParaRPr>
          </a:p>
          <a:p>
            <a:pPr algn="just"/>
            <a:r>
              <a:rPr lang="vi-VN" sz="2800" dirty="0" smtClean="0">
                <a:latin typeface="+mj-lt"/>
              </a:rPr>
              <a:t>`</a:t>
            </a:r>
            <a:r>
              <a:rPr lang="vi-VN" sz="2800" b="1" dirty="0">
                <a:latin typeface="+mj-lt"/>
              </a:rPr>
              <a:t>Clustering</a:t>
            </a:r>
            <a:r>
              <a:rPr lang="vi-VN" sz="2800" dirty="0">
                <a:latin typeface="+mj-lt"/>
              </a:rPr>
              <a:t>` là cách nhóm 1 tập hợp các objects dựa trên các đặc điểm, thuộc tính của chúng, tổng hợp chúng lại theo từng nhóm dựa trên ĐỘ </a:t>
            </a:r>
            <a:r>
              <a:rPr lang="vi-VN" sz="2800" b="1" dirty="0">
                <a:latin typeface="+mj-lt"/>
              </a:rPr>
              <a:t>GI</a:t>
            </a:r>
            <a:r>
              <a:rPr lang="vi-VN" sz="2800" dirty="0">
                <a:latin typeface="+mj-lt"/>
              </a:rPr>
              <a:t>Ố</a:t>
            </a:r>
            <a:r>
              <a:rPr lang="vi-VN" sz="2800" b="1" dirty="0">
                <a:latin typeface="+mj-lt"/>
              </a:rPr>
              <a:t>NG</a:t>
            </a:r>
            <a:r>
              <a:rPr lang="vi-VN" sz="2800" dirty="0">
                <a:latin typeface="+mj-lt"/>
              </a:rPr>
              <a:t> </a:t>
            </a:r>
            <a:r>
              <a:rPr lang="vi-VN" sz="2800" b="1" dirty="0">
                <a:latin typeface="+mj-lt"/>
              </a:rPr>
              <a:t>NHAU</a:t>
            </a:r>
            <a:r>
              <a:rPr lang="vi-VN" sz="2800" dirty="0">
                <a:latin typeface="+mj-lt"/>
              </a:rPr>
              <a:t> (`similarities`). </a:t>
            </a:r>
            <a:r>
              <a:rPr lang="vi-VN" sz="2800" b="1" dirty="0">
                <a:latin typeface="+mj-lt"/>
              </a:rPr>
              <a:t>Li</a:t>
            </a:r>
            <a:r>
              <a:rPr lang="vi-VN" sz="2800" dirty="0">
                <a:latin typeface="+mj-lt"/>
              </a:rPr>
              <a:t>ên quan đến data mining, phương pháp này (clustering) phân chia data bằng 1 thuật toán join được chỉ định, thích hợp nhất cho các phân tích thông tin mong muốn.</a:t>
            </a:r>
            <a:endParaRPr lang="en-US" sz="2800" dirty="0" smtClean="0">
              <a:latin typeface="+mj-lt"/>
              <a:cs typeface="Times New Roman" panose="02020603050405020304" pitchFamily="18" charset="0"/>
            </a:endParaRPr>
          </a:p>
        </p:txBody>
      </p:sp>
    </p:spTree>
    <p:extLst>
      <p:ext uri="{BB962C8B-B14F-4D97-AF65-F5344CB8AC3E}">
        <p14:creationId xmlns:p14="http://schemas.microsoft.com/office/powerpoint/2010/main" val="3008447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138844" y="1587561"/>
            <a:ext cx="10931236" cy="4401205"/>
          </a:xfrm>
          <a:prstGeom prst="rect">
            <a:avLst/>
          </a:prstGeom>
        </p:spPr>
        <p:txBody>
          <a:bodyPr wrap="square">
            <a:spAutoFit/>
          </a:bodyPr>
          <a:lstStyle/>
          <a:p>
            <a:pPr algn="just"/>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Defining similarity / dissimilarity is an important part in clustering, because it affects the structure of your groups. You need to change your measure based on the </a:t>
            </a:r>
            <a:r>
              <a:rPr lang="en-US" sz="2800" b="1" dirty="0">
                <a:latin typeface="Times New Roman" panose="02020603050405020304" pitchFamily="18" charset="0"/>
                <a:cs typeface="Times New Roman" panose="02020603050405020304" pitchFamily="18" charset="0"/>
              </a:rPr>
              <a:t>application</a:t>
            </a:r>
            <a:r>
              <a:rPr lang="en-US" sz="2800" dirty="0">
                <a:latin typeface="Times New Roman" panose="02020603050405020304" pitchFamily="18" charset="0"/>
                <a:cs typeface="Times New Roman" panose="02020603050405020304" pitchFamily="18" charset="0"/>
              </a:rPr>
              <a:t> that you have</a:t>
            </a:r>
            <a:r>
              <a:rPr lang="en-US" sz="2800" dirty="0" smtClean="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a:p>
            <a:pPr algn="just"/>
            <a:r>
              <a:rPr lang="vi-VN" sz="2800" b="1" dirty="0">
                <a:latin typeface="Times New Roman" panose="02020603050405020304" pitchFamily="18" charset="0"/>
                <a:cs typeface="Times New Roman" panose="02020603050405020304" pitchFamily="18" charset="0"/>
              </a:rPr>
              <a:t>Vi</a:t>
            </a:r>
            <a:r>
              <a:rPr lang="vi-VN" sz="2800" dirty="0">
                <a:latin typeface="Times New Roman" panose="02020603050405020304" pitchFamily="18" charset="0"/>
                <a:cs typeface="Times New Roman" panose="02020603050405020304" pitchFamily="18" charset="0"/>
              </a:rPr>
              <a:t>ệc định nghĩa thế nào là </a:t>
            </a:r>
            <a:r>
              <a:rPr lang="vi-VN" sz="2800" b="1" dirty="0">
                <a:latin typeface="Times New Roman" panose="02020603050405020304" pitchFamily="18" charset="0"/>
                <a:cs typeface="Times New Roman" panose="02020603050405020304" pitchFamily="18" charset="0"/>
              </a:rPr>
              <a:t>GI</a:t>
            </a:r>
            <a:r>
              <a:rPr lang="vi-VN" sz="2800" dirty="0">
                <a:latin typeface="Times New Roman" panose="02020603050405020304" pitchFamily="18" charset="0"/>
                <a:cs typeface="Times New Roman" panose="02020603050405020304" pitchFamily="18" charset="0"/>
              </a:rPr>
              <a:t>Ố</a:t>
            </a:r>
            <a:r>
              <a:rPr lang="vi-VN" sz="2800" b="1" dirty="0">
                <a:latin typeface="Times New Roman" panose="02020603050405020304" pitchFamily="18" charset="0"/>
                <a:cs typeface="Times New Roman" panose="02020603050405020304" pitchFamily="18" charset="0"/>
              </a:rPr>
              <a:t>NG</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NHAU</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KH</a:t>
            </a:r>
            <a:r>
              <a:rPr lang="vi-VN" sz="2800" dirty="0">
                <a:latin typeface="Times New Roman" panose="02020603050405020304" pitchFamily="18" charset="0"/>
                <a:cs typeface="Times New Roman" panose="02020603050405020304" pitchFamily="18" charset="0"/>
              </a:rPr>
              <a:t>Ô</a:t>
            </a:r>
            <a:r>
              <a:rPr lang="vi-VN" sz="2800" b="1" dirty="0">
                <a:latin typeface="Times New Roman" panose="02020603050405020304" pitchFamily="18" charset="0"/>
                <a:cs typeface="Times New Roman" panose="02020603050405020304" pitchFamily="18" charset="0"/>
              </a:rPr>
              <a:t>NG</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GI</a:t>
            </a:r>
            <a:r>
              <a:rPr lang="vi-VN" sz="2800" dirty="0">
                <a:latin typeface="Times New Roman" panose="02020603050405020304" pitchFamily="18" charset="0"/>
                <a:cs typeface="Times New Roman" panose="02020603050405020304" pitchFamily="18" charset="0"/>
              </a:rPr>
              <a:t>Ố</a:t>
            </a:r>
            <a:r>
              <a:rPr lang="vi-VN" sz="2800" b="1" dirty="0">
                <a:latin typeface="Times New Roman" panose="02020603050405020304" pitchFamily="18" charset="0"/>
                <a:cs typeface="Times New Roman" panose="02020603050405020304" pitchFamily="18" charset="0"/>
              </a:rPr>
              <a:t>NG</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NHAU</a:t>
            </a:r>
            <a:r>
              <a:rPr lang="vi-VN" sz="2800" dirty="0">
                <a:latin typeface="Times New Roman" panose="02020603050405020304" pitchFamily="18" charset="0"/>
                <a:cs typeface="Times New Roman" panose="02020603050405020304" pitchFamily="18" charset="0"/>
              </a:rPr>
              <a:t> là 1 phần rất quan trọng trong việc phân nhóm (clustering), bởi vì nó sẽ ảnh hưởng đến toàn bộ cấu trúc của các nhóm ấy. </a:t>
            </a:r>
            <a:r>
              <a:rPr lang="vi-VN" sz="2800" b="1" dirty="0">
                <a:latin typeface="Times New Roman" panose="02020603050405020304" pitchFamily="18" charset="0"/>
                <a:cs typeface="Times New Roman" panose="02020603050405020304" pitchFamily="18" charset="0"/>
              </a:rPr>
              <a:t>Th</a:t>
            </a:r>
            <a:r>
              <a:rPr lang="vi-VN" sz="2800" dirty="0">
                <a:latin typeface="Times New Roman" panose="02020603050405020304" pitchFamily="18" charset="0"/>
                <a:cs typeface="Times New Roman" panose="02020603050405020304" pitchFamily="18" charset="0"/>
              </a:rPr>
              <a:t>í chủ cần phải thay đổi các thước đo để đánh giá </a:t>
            </a:r>
            <a:r>
              <a:rPr lang="vi-VN" sz="2800" b="1" dirty="0">
                <a:latin typeface="Times New Roman" panose="02020603050405020304" pitchFamily="18" charset="0"/>
                <a:cs typeface="Times New Roman" panose="02020603050405020304" pitchFamily="18" charset="0"/>
              </a:rPr>
              <a:t>GI</a:t>
            </a:r>
            <a:r>
              <a:rPr lang="vi-VN" sz="2800" dirty="0">
                <a:latin typeface="Times New Roman" panose="02020603050405020304" pitchFamily="18" charset="0"/>
                <a:cs typeface="Times New Roman" panose="02020603050405020304" pitchFamily="18" charset="0"/>
              </a:rPr>
              <a:t>Ố</a:t>
            </a:r>
            <a:r>
              <a:rPr lang="vi-VN" sz="2800" b="1" dirty="0">
                <a:latin typeface="Times New Roman" panose="02020603050405020304" pitchFamily="18" charset="0"/>
                <a:cs typeface="Times New Roman" panose="02020603050405020304" pitchFamily="18" charset="0"/>
              </a:rPr>
              <a:t>NG</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NHAU</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KH</a:t>
            </a:r>
            <a:r>
              <a:rPr lang="vi-VN" sz="2800" dirty="0">
                <a:latin typeface="Times New Roman" panose="02020603050405020304" pitchFamily="18" charset="0"/>
                <a:cs typeface="Times New Roman" panose="02020603050405020304" pitchFamily="18" charset="0"/>
              </a:rPr>
              <a:t>Ô</a:t>
            </a:r>
            <a:r>
              <a:rPr lang="vi-VN" sz="2800" b="1" dirty="0">
                <a:latin typeface="Times New Roman" panose="02020603050405020304" pitchFamily="18" charset="0"/>
                <a:cs typeface="Times New Roman" panose="02020603050405020304" pitchFamily="18" charset="0"/>
              </a:rPr>
              <a:t>NG</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GI</a:t>
            </a:r>
            <a:r>
              <a:rPr lang="vi-VN" sz="2800" dirty="0">
                <a:latin typeface="Times New Roman" panose="02020603050405020304" pitchFamily="18" charset="0"/>
                <a:cs typeface="Times New Roman" panose="02020603050405020304" pitchFamily="18" charset="0"/>
              </a:rPr>
              <a:t>Ố</a:t>
            </a:r>
            <a:r>
              <a:rPr lang="vi-VN" sz="2800" b="1" dirty="0">
                <a:latin typeface="Times New Roman" panose="02020603050405020304" pitchFamily="18" charset="0"/>
                <a:cs typeface="Times New Roman" panose="02020603050405020304" pitchFamily="18" charset="0"/>
              </a:rPr>
              <a:t>NG</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NHAU</a:t>
            </a:r>
            <a:r>
              <a:rPr lang="vi-VN" sz="2800" dirty="0">
                <a:latin typeface="Times New Roman" panose="02020603050405020304" pitchFamily="18" charset="0"/>
                <a:cs typeface="Times New Roman" panose="02020603050405020304" pitchFamily="18" charset="0"/>
              </a:rPr>
              <a:t> dựa trên các yêu cầu của application.</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887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138844" y="1587561"/>
            <a:ext cx="10931236" cy="2677656"/>
          </a:xfrm>
          <a:prstGeom prst="rect">
            <a:avLst/>
          </a:prstGeom>
        </p:spPr>
        <p:txBody>
          <a:bodyPr wrap="square">
            <a:spAutoFit/>
          </a:bodyPr>
          <a:lstStyle/>
          <a:p>
            <a:pPr algn="just"/>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distance-based clustering algorithms: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nhóm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 (K Mean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nhóm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density-based clustering algorithms: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nhóm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endParaRPr lang="en-US" sz="2800"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0" y="0"/>
            <a:ext cx="12192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onsolas" panose="020B0609020204030204" pitchFamily="49" charset="0"/>
              </a:rPr>
              <a:t>Kmean</a:t>
            </a:r>
            <a:r>
              <a:rPr kumimoji="0" lang="en-US" altLang="en-US" sz="1100" b="0" i="0" u="none" strike="noStrike" cap="none" normalizeH="0" baseline="0" smtClean="0">
                <a:ln>
                  <a:noFill/>
                </a:ln>
                <a:solidFill>
                  <a:schemeClr val="tx1"/>
                </a:solidFill>
                <a:effectLst/>
                <a:latin typeface="OpenSans"/>
              </a:rPr>
              <a:t> thuộc nhóm </a:t>
            </a:r>
            <a:r>
              <a:rPr kumimoji="0" lang="en-US" altLang="en-US" sz="1100" b="0" i="0" u="none" strike="noStrike" cap="none" normalizeH="0" baseline="0" smtClean="0">
                <a:ln>
                  <a:noFill/>
                </a:ln>
                <a:solidFill>
                  <a:schemeClr val="tx1"/>
                </a:solidFill>
                <a:effectLst/>
                <a:latin typeface="Consolas" panose="020B0609020204030204" pitchFamily="49" charset="0"/>
              </a:rPr>
              <a:t>distance-based clustering algorithms</a:t>
            </a:r>
            <a:r>
              <a:rPr kumimoji="0" lang="en-US" altLang="en-US" sz="9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606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err="1" smtClean="0">
                <a:latin typeface="Times New Roman" panose="02020603050405020304" pitchFamily="18" charset="0"/>
                <a:ea typeface="Verdana" panose="020B0604030504040204" pitchFamily="34" charset="0"/>
                <a:cs typeface="Times New Roman" panose="02020603050405020304" pitchFamily="18" charset="0"/>
              </a:rPr>
              <a:t>Thuật</a:t>
            </a:r>
            <a:r>
              <a:rPr lang="en-US" b="1" dirty="0" smtClean="0">
                <a:latin typeface="Times New Roman" panose="02020603050405020304" pitchFamily="18" charset="0"/>
                <a:ea typeface="Verdana" panose="020B0604030504040204" pitchFamily="34" charset="0"/>
                <a:cs typeface="Times New Roman" panose="02020603050405020304" pitchFamily="18" charset="0"/>
              </a:rPr>
              <a:t> </a:t>
            </a:r>
            <a:r>
              <a:rPr lang="en-US" b="1" dirty="0" err="1" smtClean="0">
                <a:latin typeface="Times New Roman" panose="02020603050405020304" pitchFamily="18" charset="0"/>
                <a:ea typeface="Verdana" panose="020B0604030504040204" pitchFamily="34" charset="0"/>
                <a:cs typeface="Times New Roman" panose="02020603050405020304" pitchFamily="18" charset="0"/>
              </a:rPr>
              <a:t>toán</a:t>
            </a:r>
            <a:r>
              <a:rPr lang="en-US" b="1" dirty="0" smtClean="0">
                <a:latin typeface="Times New Roman" panose="02020603050405020304" pitchFamily="18" charset="0"/>
                <a:ea typeface="Verdana" panose="020B0604030504040204" pitchFamily="34" charset="0"/>
                <a:cs typeface="Times New Roman" panose="02020603050405020304" pitchFamily="18" charset="0"/>
              </a:rPr>
              <a:t> K MEAN</a:t>
            </a: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42217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II</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667102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Thuật</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toán</a:t>
            </a:r>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sp>
        <p:nvSpPr>
          <p:cNvPr id="7" name="Rectangle 3"/>
          <p:cNvSpPr>
            <a:spLocks noChangeArrowheads="1"/>
          </p:cNvSpPr>
          <p:nvPr/>
        </p:nvSpPr>
        <p:spPr bwMode="auto">
          <a:xfrm>
            <a:off x="1059434" y="1605324"/>
            <a:ext cx="11019152" cy="82972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02124"/>
                </a:solidFill>
                <a:latin typeface="Times New Roman" panose="02020603050405020304" pitchFamily="18" charset="0"/>
                <a:cs typeface="Times New Roman" panose="02020603050405020304" pitchFamily="18" charset="0"/>
              </a:rPr>
              <a:t>M</a:t>
            </a:r>
            <a:r>
              <a:rPr kumimoji="0" lang="vi-VN" altLang="en-US" sz="28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ục tiêu tổng thể là chia dữ liệu thành các nhóm riêng biệt sao cho các quan sát trong mỗi nhóm là tương tự nhau</a:t>
            </a:r>
            <a:r>
              <a:rPr kumimoji="0" lang="vi-VN"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8" name="Picture 7"/>
          <p:cNvPicPr>
            <a:picLocks noChangeAspect="1"/>
          </p:cNvPicPr>
          <p:nvPr/>
        </p:nvPicPr>
        <p:blipFill>
          <a:blip r:embed="rId2"/>
          <a:stretch>
            <a:fillRect/>
          </a:stretch>
        </p:blipFill>
        <p:spPr>
          <a:xfrm>
            <a:off x="2200052" y="3065721"/>
            <a:ext cx="9107325" cy="3335077"/>
          </a:xfrm>
          <a:prstGeom prst="rect">
            <a:avLst/>
          </a:prstGeom>
        </p:spPr>
      </p:pic>
    </p:spTree>
    <p:extLst>
      <p:ext uri="{BB962C8B-B14F-4D97-AF65-F5344CB8AC3E}">
        <p14:creationId xmlns:p14="http://schemas.microsoft.com/office/powerpoint/2010/main" val="389687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8043</TotalTime>
  <Words>810</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Cambria</vt:lpstr>
      <vt:lpstr>Consolas</vt:lpstr>
      <vt:lpstr>OpenSans</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Tien Ich May Tinh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Thao Vy</dc:creator>
  <cp:lastModifiedBy>KLUCK</cp:lastModifiedBy>
  <cp:revision>573</cp:revision>
  <dcterms:created xsi:type="dcterms:W3CDTF">2020-03-30T13:47:17Z</dcterms:created>
  <dcterms:modified xsi:type="dcterms:W3CDTF">2021-12-15T12:30:18Z</dcterms:modified>
</cp:coreProperties>
</file>