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61" r:id="rId3"/>
    <p:sldId id="281" r:id="rId4"/>
    <p:sldId id="390" r:id="rId5"/>
    <p:sldId id="391" r:id="rId6"/>
    <p:sldId id="393" r:id="rId7"/>
    <p:sldId id="394" r:id="rId8"/>
    <p:sldId id="395" r:id="rId9"/>
    <p:sldId id="400" r:id="rId10"/>
    <p:sldId id="397" r:id="rId11"/>
    <p:sldId id="401" r:id="rId12"/>
    <p:sldId id="407" r:id="rId13"/>
    <p:sldId id="408" r:id="rId14"/>
    <p:sldId id="409" r:id="rId15"/>
    <p:sldId id="398" r:id="rId16"/>
    <p:sldId id="403" r:id="rId17"/>
    <p:sldId id="404" r:id="rId18"/>
    <p:sldId id="406"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25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an Thi Ngoc Linh (HO-KTNB)" initials="DTNL(" lastIdx="1" clrIdx="0">
    <p:extLst>
      <p:ext uri="{19B8F6BF-5375-455C-9EA6-DF929625EA0E}">
        <p15:presenceInfo xmlns:p15="http://schemas.microsoft.com/office/powerpoint/2012/main" userId="ce1aa784a41e21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AFB"/>
    <a:srgbClr val="0000FF"/>
    <a:srgbClr val="000099"/>
    <a:srgbClr val="203864"/>
    <a:srgbClr val="ED7D31"/>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364" autoAdjust="0"/>
  </p:normalViewPr>
  <p:slideViewPr>
    <p:cSldViewPr snapToGrid="0">
      <p:cViewPr varScale="1">
        <p:scale>
          <a:sx n="115" d="100"/>
          <a:sy n="115" d="100"/>
        </p:scale>
        <p:origin x="26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54A63-5005-403D-A05F-DAB021B5830C}" type="datetimeFigureOut">
              <a:rPr lang="en-US" smtClean="0"/>
              <a:t>12/12/2021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4CECE6-561D-4E49-983F-9B045CB8A357}" type="slidenum">
              <a:rPr lang="en-US" smtClean="0"/>
              <a:t>‹#›</a:t>
            </a:fld>
            <a:endParaRPr lang="en-US"/>
          </a:p>
        </p:txBody>
      </p:sp>
    </p:spTree>
    <p:extLst>
      <p:ext uri="{BB962C8B-B14F-4D97-AF65-F5344CB8AC3E}">
        <p14:creationId xmlns:p14="http://schemas.microsoft.com/office/powerpoint/2010/main" val="318359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78298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28318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ACEAF2-0B5A-4526-92A6-46FF416D2B15}" type="slidenum">
              <a:rPr lang="en-US" smtClean="0"/>
              <a:t>‹#›</a:t>
            </a:fld>
            <a:endParaRPr lang="en-US"/>
          </a:p>
        </p:txBody>
      </p:sp>
    </p:spTree>
    <p:extLst>
      <p:ext uri="{BB962C8B-B14F-4D97-AF65-F5344CB8AC3E}">
        <p14:creationId xmlns:p14="http://schemas.microsoft.com/office/powerpoint/2010/main" val="1976192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30623"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2" name="SectionNumber"/>
          <p:cNvSpPr>
            <a:spLocks noGrp="1"/>
          </p:cNvSpPr>
          <p:nvPr>
            <p:ph type="body" sz="quarter" idx="12" hasCustomPrompt="1"/>
          </p:nvPr>
        </p:nvSpPr>
        <p:spPr bwMode="gray">
          <a:xfrm>
            <a:off x="3830623" y="6450520"/>
            <a:ext cx="525622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00" y="1985962"/>
            <a:ext cx="9753600" cy="2886075"/>
          </a:xfrm>
          <a:prstGeom prst="rect">
            <a:avLst/>
          </a:prstGeom>
        </p:spPr>
      </p:pic>
    </p:spTree>
    <p:extLst>
      <p:ext uri="{BB962C8B-B14F-4D97-AF65-F5344CB8AC3E}">
        <p14:creationId xmlns:p14="http://schemas.microsoft.com/office/powerpoint/2010/main" val="2671716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3823066" y="-4356"/>
            <a:ext cx="8368937" cy="1149531"/>
          </a:xfrm>
          <a:prstGeom prst="rect">
            <a:avLst/>
          </a:prstGeom>
          <a:solidFill>
            <a:schemeClr val="accent5">
              <a:lumMod val="50000"/>
            </a:schemeClr>
          </a:solidFill>
          <a:ln>
            <a:solidFill>
              <a:srgbClr val="2038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12" name="Isosceles Triangle 11"/>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3" name="Rectangle 12"/>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Isosceles Triangle 13"/>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Isosceles Triangle 17"/>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30" name="SectionTitle"/>
          <p:cNvSpPr>
            <a:spLocks noGrp="1"/>
          </p:cNvSpPr>
          <p:nvPr>
            <p:ph type="body" sz="quarter" idx="11" hasCustomPrompt="1"/>
          </p:nvPr>
        </p:nvSpPr>
        <p:spPr bwMode="gray">
          <a:xfrm>
            <a:off x="4659746" y="3095259"/>
            <a:ext cx="6106679" cy="914848"/>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ts val="0"/>
              </a:spcAft>
              <a:buFont typeface="Arial" panose="020B0604020202020204" pitchFamily="34" charset="0"/>
              <a:buChar char="​"/>
              <a:defRPr sz="2500" kern="0" baseline="0" dirty="0" smtClean="0">
                <a:solidFill>
                  <a:srgbClr val="203864"/>
                </a:solidFill>
                <a:latin typeface="Arial" panose="020B0604020202020204" pitchFamily="34" charset="0"/>
                <a:ea typeface="+mj-ea"/>
                <a:cs typeface="Arial" panose="020B0604020202020204" pitchFamily="34" charset="0"/>
              </a:defRPr>
            </a:lvl1pPr>
            <a:lvl2pPr marL="0" indent="0" algn="l">
              <a:lnSpc>
                <a:spcPct val="100000"/>
              </a:lnSpc>
              <a:spcBef>
                <a:spcPts val="0"/>
              </a:spcBef>
              <a:spcAft>
                <a:spcPts val="0"/>
              </a:spcAft>
              <a:buFont typeface="Arial" panose="020B0604020202020204" pitchFamily="34" charset="0"/>
              <a:buChar char="​"/>
              <a:defRPr sz="2500" kern="0" baseline="0" dirty="0" smtClean="0">
                <a:solidFill>
                  <a:schemeClr val="accent1">
                    <a:lumMod val="75000"/>
                  </a:schemeClr>
                </a:solidFill>
                <a:latin typeface="Arial" panose="020B0604020202020204" pitchFamily="34" charset="0"/>
                <a:ea typeface="+mj-ea"/>
                <a:cs typeface="Arial" panose="020B0604020202020204" pitchFamily="34" charset="0"/>
              </a:defRPr>
            </a:lvl2pPr>
            <a:lvl3pPr marL="0" indent="0">
              <a:lnSpc>
                <a:spcPct val="100000"/>
              </a:lnSpc>
              <a:spcBef>
                <a:spcPts val="0"/>
              </a:spcBef>
              <a:spcAft>
                <a:spcPts val="0"/>
              </a:spcAft>
              <a:buFont typeface="Arial" panose="020B0604020202020204" pitchFamily="34" charset="0"/>
              <a:buChar char="​"/>
              <a:defRPr sz="2800">
                <a:latin typeface="+mj-lt"/>
                <a:ea typeface="+mj-ea"/>
              </a:defRPr>
            </a:lvl3pPr>
            <a:lvl4pPr marL="0" indent="0">
              <a:lnSpc>
                <a:spcPct val="100000"/>
              </a:lnSpc>
              <a:spcBef>
                <a:spcPts val="0"/>
              </a:spcBef>
              <a:spcAft>
                <a:spcPts val="0"/>
              </a:spcAft>
              <a:buFont typeface="Arial" panose="020B0604020202020204" pitchFamily="34" charset="0"/>
              <a:buChar char="​"/>
              <a:defRPr sz="2800">
                <a:latin typeface="+mj-lt"/>
                <a:ea typeface="+mj-ea"/>
              </a:defRPr>
            </a:lvl4pPr>
            <a:lvl5pPr marL="0" indent="0">
              <a:lnSpc>
                <a:spcPct val="100000"/>
              </a:lnSpc>
              <a:spcBef>
                <a:spcPts val="0"/>
              </a:spcBef>
              <a:spcAft>
                <a:spcPts val="0"/>
              </a:spcAft>
              <a:buFont typeface="Arial" panose="020B0604020202020204" pitchFamily="34" charset="0"/>
              <a:buChar char="​"/>
              <a:defRPr sz="2800">
                <a:latin typeface="+mj-lt"/>
                <a:ea typeface="+mj-ea"/>
              </a:defRPr>
            </a:lvl5pPr>
            <a:lvl6pPr marL="0" indent="0">
              <a:lnSpc>
                <a:spcPct val="100000"/>
              </a:lnSpc>
              <a:spcBef>
                <a:spcPts val="0"/>
              </a:spcBef>
              <a:spcAft>
                <a:spcPts val="0"/>
              </a:spcAft>
              <a:buFont typeface="Arial" panose="020B0604020202020204" pitchFamily="34" charset="0"/>
              <a:buChar char="​"/>
              <a:defRPr sz="2800">
                <a:latin typeface="+mj-lt"/>
                <a:ea typeface="+mj-ea"/>
              </a:defRPr>
            </a:lvl6pPr>
            <a:lvl7pPr marL="0" indent="0">
              <a:lnSpc>
                <a:spcPct val="100000"/>
              </a:lnSpc>
              <a:spcBef>
                <a:spcPts val="0"/>
              </a:spcBef>
              <a:spcAft>
                <a:spcPts val="0"/>
              </a:spcAft>
              <a:buFont typeface="Arial" panose="020B0604020202020204" pitchFamily="34" charset="0"/>
              <a:buChar char="​"/>
              <a:defRPr sz="2800">
                <a:latin typeface="+mj-lt"/>
                <a:ea typeface="+mj-ea"/>
              </a:defRPr>
            </a:lvl7pPr>
            <a:lvl8pPr marL="0" indent="0">
              <a:lnSpc>
                <a:spcPct val="100000"/>
              </a:lnSpc>
              <a:spcBef>
                <a:spcPts val="0"/>
              </a:spcBef>
              <a:spcAft>
                <a:spcPts val="0"/>
              </a:spcAft>
              <a:buFont typeface="Arial" panose="020B0604020202020204" pitchFamily="34" charset="0"/>
              <a:buChar char="​"/>
              <a:defRPr sz="2800">
                <a:latin typeface="+mj-lt"/>
                <a:ea typeface="+mj-ea"/>
              </a:defRPr>
            </a:lvl8pPr>
            <a:lvl9pPr marL="0" indent="0">
              <a:lnSpc>
                <a:spcPct val="100000"/>
              </a:lnSpc>
              <a:spcBef>
                <a:spcPts val="0"/>
              </a:spcBef>
              <a:spcAft>
                <a:spcPts val="0"/>
              </a:spcAft>
              <a:buFont typeface="Arial" panose="020B0604020202020204" pitchFamily="34" charset="0"/>
              <a:buChar char="​"/>
              <a:defRPr sz="2800">
                <a:latin typeface="+mj-lt"/>
                <a:ea typeface="+mj-ea"/>
              </a:defRPr>
            </a:lvl9pPr>
          </a:lstStyle>
          <a:p>
            <a:pPr lvl="0"/>
            <a:r>
              <a:rPr dirty="0"/>
              <a:t>Click to add section title</a:t>
            </a:r>
          </a:p>
          <a:p>
            <a:pPr lvl="1"/>
            <a:r>
              <a:rPr noProof="0" dirty="0"/>
              <a:t>Click to add section subtitle</a:t>
            </a:r>
          </a:p>
        </p:txBody>
      </p:sp>
      <p:sp>
        <p:nvSpPr>
          <p:cNvPr id="31" name="SectionNumber"/>
          <p:cNvSpPr>
            <a:spLocks noGrp="1"/>
          </p:cNvSpPr>
          <p:nvPr>
            <p:ph type="body" sz="quarter" idx="12" hasCustomPrompt="1"/>
          </p:nvPr>
        </p:nvSpPr>
        <p:spPr bwMode="gray">
          <a:xfrm>
            <a:off x="2082800" y="3095260"/>
            <a:ext cx="2422179" cy="1007181"/>
          </a:xfrm>
        </p:spPr>
        <p:txBody>
          <a:bodyPr lIns="0" tIns="72000" rIns="0" bIns="72000">
            <a:normAutofit/>
          </a:bodyPr>
          <a:lstStyle>
            <a:lvl1pPr marL="0" indent="0" algn="r" fontAlgn="base">
              <a:lnSpc>
                <a:spcPct val="100000"/>
              </a:lnSpc>
              <a:spcBef>
                <a:spcPct val="0"/>
              </a:spcBef>
              <a:spcAft>
                <a:spcPct val="0"/>
              </a:spcAft>
              <a:buNone/>
              <a:defRPr sz="2500" kern="0" baseline="0">
                <a:solidFill>
                  <a:schemeClr val="accent2"/>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dirty="0"/>
              <a:t>Section #</a:t>
            </a:r>
          </a:p>
        </p:txBody>
      </p:sp>
    </p:spTree>
    <p:extLst>
      <p:ext uri="{BB962C8B-B14F-4D97-AF65-F5344CB8AC3E}">
        <p14:creationId xmlns:p14="http://schemas.microsoft.com/office/powerpoint/2010/main" val="171735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7400" y="919692"/>
            <a:ext cx="4614334"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userDrawn="1"/>
        </p:nvSpPr>
        <p:spPr>
          <a:xfrm>
            <a:off x="0" y="0"/>
            <a:ext cx="996287"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userDrawn="1"/>
        </p:nvSpPr>
        <p:spPr>
          <a:xfrm>
            <a:off x="582755" y="601607"/>
            <a:ext cx="889372" cy="889372"/>
          </a:xfrm>
          <a:prstGeom prst="ellipse">
            <a:avLst/>
          </a:prstGeom>
          <a:solidFill>
            <a:schemeClr val="accent5">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00" b="1" dirty="0">
              <a:latin typeface="Arial" panose="020B0604020202020204" pitchFamily="34" charset="0"/>
              <a:ea typeface="Cambria" panose="02040503050406030204" pitchFamily="18" charset="0"/>
              <a:cs typeface="Arial" panose="020B0604020202020204" pitchFamily="34" charset="0"/>
            </a:endParaRPr>
          </a:p>
        </p:txBody>
      </p:sp>
      <p:sp>
        <p:nvSpPr>
          <p:cNvPr id="10" name="Content Placeholder 2"/>
          <p:cNvSpPr>
            <a:spLocks noGrp="1"/>
          </p:cNvSpPr>
          <p:nvPr>
            <p:ph idx="10"/>
          </p:nvPr>
        </p:nvSpPr>
        <p:spPr>
          <a:xfrm>
            <a:off x="1700727" y="919692"/>
            <a:ext cx="4979473" cy="4873625"/>
          </a:xfrm>
        </p:spPr>
        <p:txBody>
          <a:bodyPr>
            <a:normAutofit/>
          </a:bodyPr>
          <a:lstStyle>
            <a:lvl1pPr>
              <a:defRPr sz="20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773" y="6215796"/>
            <a:ext cx="866739" cy="498778"/>
          </a:xfrm>
          <a:prstGeom prst="rect">
            <a:avLst/>
          </a:prstGeom>
        </p:spPr>
      </p:pic>
      <p:sp>
        <p:nvSpPr>
          <p:cNvPr id="15" name="SectionNumber"/>
          <p:cNvSpPr>
            <a:spLocks noGrp="1"/>
          </p:cNvSpPr>
          <p:nvPr>
            <p:ph type="body" sz="quarter" idx="12" hasCustomPrompt="1"/>
          </p:nvPr>
        </p:nvSpPr>
        <p:spPr bwMode="gray">
          <a:xfrm>
            <a:off x="839841" y="755702"/>
            <a:ext cx="439187" cy="528108"/>
          </a:xfrm>
        </p:spPr>
        <p:txBody>
          <a:bodyPr lIns="0" tIns="72000" rIns="0" bIns="72000">
            <a:normAutofit/>
          </a:bodyPr>
          <a:lstStyle>
            <a:lvl1pPr marL="0" indent="0" algn="ctr" fontAlgn="base">
              <a:lnSpc>
                <a:spcPct val="100000"/>
              </a:lnSpc>
              <a:spcBef>
                <a:spcPct val="0"/>
              </a:spcBef>
              <a:spcAft>
                <a:spcPct val="0"/>
              </a:spcAft>
              <a:buNone/>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a:t>
            </a:r>
            <a:endParaRPr dirty="0"/>
          </a:p>
        </p:txBody>
      </p:sp>
      <p:sp>
        <p:nvSpPr>
          <p:cNvPr id="16" name="SectionNumber"/>
          <p:cNvSpPr>
            <a:spLocks noGrp="1"/>
          </p:cNvSpPr>
          <p:nvPr>
            <p:ph type="body" sz="quarter" idx="13" hasCustomPrompt="1"/>
          </p:nvPr>
        </p:nvSpPr>
        <p:spPr bwMode="gray">
          <a:xfrm rot="16200000">
            <a:off x="-1431723" y="3145002"/>
            <a:ext cx="3859730" cy="567996"/>
          </a:xfrm>
        </p:spPr>
        <p:txBody>
          <a:bodyPr lIns="0" tIns="72000" rIns="0" bIns="72000">
            <a:normAutofit/>
          </a:bodyPr>
          <a:lstStyle>
            <a:lvl1pPr marL="0" marR="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sz="25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lang="en-US" dirty="0"/>
              <a:t>Click to add section title</a:t>
            </a:r>
          </a:p>
          <a:p>
            <a:pPr lvl="0"/>
            <a:endParaRPr dirty="0"/>
          </a:p>
        </p:txBody>
      </p:sp>
    </p:spTree>
    <p:extLst>
      <p:ext uri="{BB962C8B-B14F-4D97-AF65-F5344CB8AC3E}">
        <p14:creationId xmlns:p14="http://schemas.microsoft.com/office/powerpoint/2010/main" val="319987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p:cNvSpPr/>
          <p:nvPr userDrawn="1"/>
        </p:nvSpPr>
        <p:spPr>
          <a:xfrm>
            <a:off x="3823066" y="-4356"/>
            <a:ext cx="8368937" cy="1149531"/>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Arial" panose="020B0604020202020204" pitchFamily="34" charset="0"/>
                <a:ea typeface="Cambria" panose="02040503050406030204" pitchFamily="18" charset="0"/>
                <a:cs typeface="Arial" panose="020B0604020202020204" pitchFamily="34" charset="0"/>
              </a:rPr>
              <a:t>MAGIC CODE INSTITUTE</a:t>
            </a:r>
          </a:p>
        </p:txBody>
      </p:sp>
      <p:sp>
        <p:nvSpPr>
          <p:cNvPr id="9" name="Isosceles Triangle 8"/>
          <p:cNvSpPr/>
          <p:nvPr userDrawn="1"/>
        </p:nvSpPr>
        <p:spPr>
          <a:xfrm rot="5400000">
            <a:off x="2969989" y="35712"/>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Rectangle 9"/>
          <p:cNvSpPr/>
          <p:nvPr userDrawn="1"/>
        </p:nvSpPr>
        <p:spPr>
          <a:xfrm>
            <a:off x="0" y="0"/>
            <a:ext cx="2534194" cy="114953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Isosceles Triangle 10"/>
          <p:cNvSpPr/>
          <p:nvPr userDrawn="1"/>
        </p:nvSpPr>
        <p:spPr>
          <a:xfrm rot="16200000">
            <a:off x="1357275" y="47087"/>
            <a:ext cx="2053611" cy="1045787"/>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p:cNvSpPr/>
          <p:nvPr userDrawn="1"/>
        </p:nvSpPr>
        <p:spPr>
          <a:xfrm>
            <a:off x="3827418" y="6405870"/>
            <a:ext cx="8364586" cy="452130"/>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b="1" dirty="0">
              <a:latin typeface="Arial" panose="020B0604020202020204" pitchFamily="34" charset="0"/>
              <a:ea typeface="Cambria" charset="0"/>
              <a:cs typeface="Arial" panose="020B0604020202020204" pitchFamily="34" charset="0"/>
            </a:endParaRPr>
          </a:p>
        </p:txBody>
      </p:sp>
      <p:sp>
        <p:nvSpPr>
          <p:cNvPr id="13" name="Rectangle 12"/>
          <p:cNvSpPr/>
          <p:nvPr userDrawn="1"/>
        </p:nvSpPr>
        <p:spPr>
          <a:xfrm>
            <a:off x="3" y="6405870"/>
            <a:ext cx="3722911" cy="45213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dirty="0">
                <a:latin typeface="Arial" panose="020B0604020202020204" pitchFamily="34" charset="0"/>
                <a:ea typeface="Cambria" charset="0"/>
                <a:cs typeface="Arial" panose="020B0604020202020204" pitchFamily="34" charset="0"/>
              </a:rPr>
              <a:t>Facebook.com/</a:t>
            </a:r>
            <a:r>
              <a:rPr lang="en-US" sz="1400" b="1" dirty="0" err="1">
                <a:latin typeface="Arial" panose="020B0604020202020204" pitchFamily="34" charset="0"/>
                <a:ea typeface="Cambria" charset="0"/>
                <a:cs typeface="Arial" panose="020B0604020202020204" pitchFamily="34" charset="0"/>
              </a:rPr>
              <a:t>MagicCodeInstitue</a:t>
            </a:r>
            <a:r>
              <a:rPr lang="en-US" sz="1400" b="1" dirty="0">
                <a:latin typeface="Arial" panose="020B0604020202020204" pitchFamily="34" charset="0"/>
                <a:ea typeface="Cambria" charset="0"/>
                <a:cs typeface="Arial" panose="020B0604020202020204" pitchFamily="34" charset="0"/>
              </a:rPr>
              <a:t>/</a:t>
            </a:r>
            <a:r>
              <a:rPr lang="vi-VN" sz="1400" b="1" dirty="0">
                <a:latin typeface="Arial" panose="020B0604020202020204" pitchFamily="34" charset="0"/>
                <a:ea typeface="Cambria" charset="0"/>
                <a:cs typeface="Arial" panose="020B0604020202020204" pitchFamily="34" charset="0"/>
              </a:rPr>
              <a:t> </a:t>
            </a:r>
            <a:endParaRPr lang="en-US" sz="1400" b="1" dirty="0">
              <a:latin typeface="Arial" panose="020B0604020202020204" pitchFamily="34" charset="0"/>
              <a:ea typeface="Cambria" charset="0"/>
              <a:cs typeface="Arial" panose="020B0604020202020204" pitchFamily="34" charset="0"/>
            </a:endParaRPr>
          </a:p>
        </p:txBody>
      </p:sp>
      <p:sp>
        <p:nvSpPr>
          <p:cNvPr id="14" name="Isosceles Triangle 13"/>
          <p:cNvSpPr/>
          <p:nvPr userDrawn="1"/>
        </p:nvSpPr>
        <p:spPr>
          <a:xfrm rot="16200000">
            <a:off x="1665324" y="271182"/>
            <a:ext cx="1170536" cy="593332"/>
          </a:xfrm>
          <a:prstGeom prst="triangle">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Isosceles Triangle 14"/>
          <p:cNvSpPr/>
          <p:nvPr userDrawn="1"/>
        </p:nvSpPr>
        <p:spPr>
          <a:xfrm rot="16200000">
            <a:off x="1856913" y="279889"/>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Isosceles Triangle 15"/>
          <p:cNvSpPr/>
          <p:nvPr userDrawn="1"/>
        </p:nvSpPr>
        <p:spPr>
          <a:xfrm rot="5400000">
            <a:off x="3542021" y="279889"/>
            <a:ext cx="1170536" cy="59333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7" name="Isosceles Triangle 16"/>
          <p:cNvSpPr/>
          <p:nvPr userDrawn="1"/>
        </p:nvSpPr>
        <p:spPr>
          <a:xfrm rot="5400000">
            <a:off x="3367849" y="275533"/>
            <a:ext cx="1170536" cy="59333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userDrawn="1"/>
        </p:nvSpPr>
        <p:spPr>
          <a:xfrm>
            <a:off x="2547257" y="130627"/>
            <a:ext cx="1288872" cy="784830"/>
          </a:xfrm>
          <a:prstGeom prst="rect">
            <a:avLst/>
          </a:prstGeom>
          <a:noFill/>
        </p:spPr>
        <p:txBody>
          <a:bodyPr wrap="square" rtlCol="0">
            <a:spAutoFit/>
          </a:bodyPr>
          <a:lstStyle/>
          <a:p>
            <a:pPr algn="ctr"/>
            <a:r>
              <a:rPr lang="en-US" sz="4500" b="1" dirty="0">
                <a:solidFill>
                  <a:schemeClr val="accent2"/>
                </a:solidFill>
                <a:latin typeface="Arial" panose="020B0604020202020204" pitchFamily="34" charset="0"/>
                <a:ea typeface="Cambria" panose="02040503050406030204" pitchFamily="18" charset="0"/>
                <a:cs typeface="Arial" panose="020B0604020202020204" pitchFamily="34" charset="0"/>
              </a:rPr>
              <a:t>MCI</a:t>
            </a:r>
          </a:p>
        </p:txBody>
      </p:sp>
      <p:sp>
        <p:nvSpPr>
          <p:cNvPr id="20" name="TextBox 19"/>
          <p:cNvSpPr txBox="1"/>
          <p:nvPr userDrawn="1"/>
        </p:nvSpPr>
        <p:spPr>
          <a:xfrm>
            <a:off x="3001314" y="3026144"/>
            <a:ext cx="6481353" cy="646331"/>
          </a:xfrm>
          <a:prstGeom prst="rect">
            <a:avLst/>
          </a:prstGeom>
          <a:noFill/>
        </p:spPr>
        <p:txBody>
          <a:bodyPr wrap="square" rtlCol="0">
            <a:spAutoFit/>
          </a:bodyPr>
          <a:lstStyle/>
          <a:p>
            <a:r>
              <a:rPr lang="en-US" sz="3600" b="0" dirty="0">
                <a:solidFill>
                  <a:srgbClr val="203864"/>
                </a:solidFill>
                <a:latin typeface="Arial" panose="020B0604020202020204" pitchFamily="34" charset="0"/>
                <a:ea typeface="Cambria" panose="02040503050406030204" pitchFamily="18" charset="0"/>
                <a:cs typeface="Arial" panose="020B0604020202020204" pitchFamily="34" charset="0"/>
              </a:rPr>
              <a:t>THANKS FOR LISTENING!!!</a:t>
            </a:r>
          </a:p>
        </p:txBody>
      </p:sp>
      <p:sp>
        <p:nvSpPr>
          <p:cNvPr id="21" name="SectionNumber"/>
          <p:cNvSpPr>
            <a:spLocks noGrp="1"/>
          </p:cNvSpPr>
          <p:nvPr>
            <p:ph type="body" sz="quarter" idx="12" hasCustomPrompt="1"/>
          </p:nvPr>
        </p:nvSpPr>
        <p:spPr bwMode="gray">
          <a:xfrm>
            <a:off x="3830623" y="6450520"/>
            <a:ext cx="2925777" cy="439838"/>
          </a:xfrm>
        </p:spPr>
        <p:txBody>
          <a:bodyPr lIns="0" tIns="72000" rIns="0" bIns="72000">
            <a:noAutofit/>
          </a:bodyPr>
          <a:lstStyle>
            <a:lvl1pPr marL="0" indent="0" algn="l" fontAlgn="base">
              <a:lnSpc>
                <a:spcPct val="100000"/>
              </a:lnSpc>
              <a:spcBef>
                <a:spcPct val="0"/>
              </a:spcBef>
              <a:spcAft>
                <a:spcPct val="0"/>
              </a:spcAft>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fontAlgn="base">
              <a:lnSpc>
                <a:spcPct val="100000"/>
              </a:lnSpc>
              <a:spcBef>
                <a:spcPct val="0"/>
              </a:spcBef>
              <a:spcAft>
                <a:spcPct val="0"/>
              </a:spcAft>
              <a:buNone/>
              <a:defRPr sz="2800" kern="0" baseline="0">
                <a:solidFill>
                  <a:schemeClr val="accent3"/>
                </a:solidFill>
                <a:latin typeface="+mj-lt"/>
                <a:ea typeface="+mj-ea"/>
              </a:defRPr>
            </a:lvl2pPr>
            <a:lvl3pPr marL="0" indent="0" algn="r" fontAlgn="base">
              <a:lnSpc>
                <a:spcPct val="100000"/>
              </a:lnSpc>
              <a:spcBef>
                <a:spcPct val="0"/>
              </a:spcBef>
              <a:spcAft>
                <a:spcPct val="0"/>
              </a:spcAft>
              <a:buNone/>
              <a:defRPr sz="2800" kern="0" baseline="0">
                <a:solidFill>
                  <a:schemeClr val="accent3"/>
                </a:solidFill>
                <a:latin typeface="+mj-lt"/>
                <a:ea typeface="+mj-ea"/>
              </a:defRPr>
            </a:lvl3pPr>
            <a:lvl4pPr marL="0" indent="0" algn="r" fontAlgn="base">
              <a:lnSpc>
                <a:spcPct val="100000"/>
              </a:lnSpc>
              <a:spcBef>
                <a:spcPct val="0"/>
              </a:spcBef>
              <a:spcAft>
                <a:spcPct val="0"/>
              </a:spcAft>
              <a:buNone/>
              <a:defRPr sz="2800" kern="0" baseline="0">
                <a:solidFill>
                  <a:schemeClr val="accent3"/>
                </a:solidFill>
                <a:latin typeface="+mj-lt"/>
                <a:ea typeface="+mj-ea"/>
              </a:defRPr>
            </a:lvl4pPr>
            <a:lvl5pPr marL="0" indent="0" algn="r" fontAlgn="base">
              <a:lnSpc>
                <a:spcPct val="100000"/>
              </a:lnSpc>
              <a:spcBef>
                <a:spcPct val="0"/>
              </a:spcBef>
              <a:spcAft>
                <a:spcPct val="0"/>
              </a:spcAft>
              <a:buNone/>
              <a:defRPr sz="2800" kern="0" baseline="0">
                <a:solidFill>
                  <a:schemeClr val="accent3"/>
                </a:solidFill>
                <a:latin typeface="+mj-lt"/>
                <a:ea typeface="+mj-ea"/>
              </a:defRPr>
            </a:lvl5pPr>
            <a:lvl6pPr marL="0" indent="0" algn="r" fontAlgn="base">
              <a:lnSpc>
                <a:spcPct val="100000"/>
              </a:lnSpc>
              <a:spcBef>
                <a:spcPct val="0"/>
              </a:spcBef>
              <a:spcAft>
                <a:spcPct val="0"/>
              </a:spcAft>
              <a:buNone/>
              <a:defRPr sz="2800" kern="0" baseline="0">
                <a:solidFill>
                  <a:schemeClr val="accent3"/>
                </a:solidFill>
                <a:latin typeface="+mj-lt"/>
                <a:ea typeface="+mj-ea"/>
              </a:defRPr>
            </a:lvl6pPr>
            <a:lvl7pPr marL="0" indent="0" algn="r" fontAlgn="base">
              <a:lnSpc>
                <a:spcPct val="100000"/>
              </a:lnSpc>
              <a:spcBef>
                <a:spcPct val="0"/>
              </a:spcBef>
              <a:spcAft>
                <a:spcPct val="0"/>
              </a:spcAft>
              <a:buNone/>
              <a:defRPr sz="2800" kern="0" baseline="0">
                <a:solidFill>
                  <a:schemeClr val="accent3"/>
                </a:solidFill>
                <a:latin typeface="+mj-lt"/>
                <a:ea typeface="+mj-ea"/>
              </a:defRPr>
            </a:lvl7pPr>
            <a:lvl8pPr marL="0" indent="0" algn="r" fontAlgn="base">
              <a:lnSpc>
                <a:spcPct val="100000"/>
              </a:lnSpc>
              <a:spcBef>
                <a:spcPct val="0"/>
              </a:spcBef>
              <a:spcAft>
                <a:spcPct val="0"/>
              </a:spcAft>
              <a:buNone/>
              <a:defRPr sz="2800" kern="0" baseline="0">
                <a:solidFill>
                  <a:schemeClr val="accent3"/>
                </a:solidFill>
                <a:latin typeface="+mj-lt"/>
                <a:ea typeface="+mj-ea"/>
              </a:defRPr>
            </a:lvl8pPr>
            <a:lvl9pPr marL="0" indent="0" algn="r" fontAlgn="base">
              <a:lnSpc>
                <a:spcPct val="100000"/>
              </a:lnSpc>
              <a:spcBef>
                <a:spcPct val="0"/>
              </a:spcBef>
              <a:spcAft>
                <a:spcPct val="0"/>
              </a:spcAft>
              <a:buNone/>
              <a:defRPr sz="2800" kern="0" baseline="0">
                <a:solidFill>
                  <a:schemeClr val="accent3"/>
                </a:solidFill>
                <a:latin typeface="+mj-lt"/>
                <a:ea typeface="+mj-ea"/>
              </a:defRPr>
            </a:lvl9pPr>
          </a:lstStyle>
          <a:p>
            <a:pPr lvl="0"/>
            <a:r>
              <a:rPr lang="en-US" dirty="0"/>
              <a:t>Teacher’s name &amp; phone number</a:t>
            </a:r>
            <a:endParaRPr dirty="0"/>
          </a:p>
        </p:txBody>
      </p:sp>
    </p:spTree>
    <p:extLst>
      <p:ext uri="{BB962C8B-B14F-4D97-AF65-F5344CB8AC3E}">
        <p14:creationId xmlns:p14="http://schemas.microsoft.com/office/powerpoint/2010/main" val="145589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6156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6726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59615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0679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2841605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398978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622827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70137-36E8-4A01-B652-B109D12B27DC}" type="slidenum">
              <a:rPr lang="en-US" smtClean="0"/>
              <a:t>‹#›</a:t>
            </a:fld>
            <a:endParaRPr lang="en-US"/>
          </a:p>
        </p:txBody>
      </p:sp>
    </p:spTree>
    <p:extLst>
      <p:ext uri="{BB962C8B-B14F-4D97-AF65-F5344CB8AC3E}">
        <p14:creationId xmlns:p14="http://schemas.microsoft.com/office/powerpoint/2010/main" val="71544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70137-36E8-4A01-B652-B109D12B27DC}" type="slidenum">
              <a:rPr lang="en-US" smtClean="0"/>
              <a:t>‹#›</a:t>
            </a:fld>
            <a:endParaRPr lang="en-US"/>
          </a:p>
        </p:txBody>
      </p:sp>
    </p:spTree>
    <p:extLst>
      <p:ext uri="{BB962C8B-B14F-4D97-AF65-F5344CB8AC3E}">
        <p14:creationId xmlns:p14="http://schemas.microsoft.com/office/powerpoint/2010/main" val="2707948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5" r:id="rId14"/>
    <p:sldLayoutId id="214748369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hyperlink" Target="https://dnmtechs.com/su-khac-nhau-giua-machine-learning-vs-deep-learning/" TargetMode="External"/><Relationship Id="rId7" Type="http://schemas.openxmlformats.org/officeDocument/2006/relationships/hyperlink" Target="https://towardsdatascience.com/what-is-deep-learning-and-how-does-it-work-2ce44bb692ac" TargetMode="External"/><Relationship Id="rId2" Type="http://schemas.openxmlformats.org/officeDocument/2006/relationships/hyperlink" Target="https://blogs.nvidia.com/" TargetMode="External"/><Relationship Id="rId1" Type="http://schemas.openxmlformats.org/officeDocument/2006/relationships/slideLayout" Target="../slideLayouts/slideLayout14.xml"/><Relationship Id="rId6" Type="http://schemas.openxmlformats.org/officeDocument/2006/relationships/hyperlink" Target="http://www.pieriandata.com/" TargetMode="External"/><Relationship Id="rId5" Type="http://schemas.openxmlformats.org/officeDocument/2006/relationships/hyperlink" Target="https://vi.wikipedia.org/" TargetMode="External"/><Relationship Id="rId4" Type="http://schemas.openxmlformats.org/officeDocument/2006/relationships/hyperlink" Target="https://nttuan8.com/bai-3-neural-networ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3830623" y="6463772"/>
            <a:ext cx="4690525" cy="439838"/>
          </a:xfrm>
        </p:spPr>
        <p:txBody>
          <a:bodyPr/>
          <a:lstStyle/>
          <a:p>
            <a:r>
              <a:rPr lang="en-US" dirty="0" err="1" smtClean="0"/>
              <a:t>Nguyễn</a:t>
            </a:r>
            <a:r>
              <a:rPr lang="en-US" dirty="0" smtClean="0"/>
              <a:t> </a:t>
            </a:r>
            <a:r>
              <a:rPr lang="en-US" dirty="0" err="1" smtClean="0"/>
              <a:t>Võ</a:t>
            </a:r>
            <a:r>
              <a:rPr lang="en-US" dirty="0" smtClean="0"/>
              <a:t> </a:t>
            </a:r>
            <a:r>
              <a:rPr lang="en-US" dirty="0" err="1" smtClean="0"/>
              <a:t>Đăng</a:t>
            </a:r>
            <a:r>
              <a:rPr lang="en-US" dirty="0" smtClean="0"/>
              <a:t> Khoa - 0919174220</a:t>
            </a:r>
            <a:endParaRPr lang="en-US" dirty="0"/>
          </a:p>
        </p:txBody>
      </p:sp>
    </p:spTree>
    <p:extLst>
      <p:ext uri="{BB962C8B-B14F-4D97-AF65-F5344CB8AC3E}">
        <p14:creationId xmlns:p14="http://schemas.microsoft.com/office/powerpoint/2010/main" val="6625918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3" name="Rectangle 2"/>
          <p:cNvSpPr/>
          <p:nvPr/>
        </p:nvSpPr>
        <p:spPr>
          <a:xfrm>
            <a:off x="1264525" y="1280192"/>
            <a:ext cx="10927475" cy="2462213"/>
          </a:xfrm>
          <a:prstGeom prst="rect">
            <a:avLst/>
          </a:prstGeom>
        </p:spPr>
        <p:txBody>
          <a:bodyPr wrap="square">
            <a:spAutoFit/>
          </a:bodyPr>
          <a:lstStyle/>
          <a:p>
            <a:r>
              <a:rPr lang="vi-VN" sz="2200" dirty="0">
                <a:solidFill>
                  <a:srgbClr val="3D3D3D"/>
                </a:solidFill>
                <a:latin typeface="+mj-lt"/>
              </a:rPr>
              <a:t>Con chó có thể phân biệt được người thân trong gia đình và người lạ hay đứa trẻ có thể phân biệt được các con vật. Những việc tưởng chừng như rất đơn giản nhưng lại cực kì khó để thực hiện bằng máy tính. Vậy sự khác biệt nằm ở đâu? Câu trả lời nằm ở bộ não với lượng lớn các nơ-ron thần kinh liên kết với nhau. Thế thì máy tính có nên mô phỏng lại mô hình ấy để giải các bài toán trên ???</a:t>
            </a:r>
          </a:p>
          <a:p>
            <a:r>
              <a:rPr lang="vi-VN" sz="2200" dirty="0">
                <a:solidFill>
                  <a:srgbClr val="3D3D3D"/>
                </a:solidFill>
                <a:latin typeface="+mj-lt"/>
              </a:rPr>
              <a:t>Neural là tính từ của neuron (nơ-ron), network chỉ cấu trúc đồ thị nên neural network (</a:t>
            </a:r>
            <a:r>
              <a:rPr lang="vi-VN" sz="2200" b="1" dirty="0">
                <a:solidFill>
                  <a:srgbClr val="3D3D3D"/>
                </a:solidFill>
                <a:latin typeface="+mj-lt"/>
              </a:rPr>
              <a:t>NN</a:t>
            </a:r>
            <a:r>
              <a:rPr lang="vi-VN" sz="2200" dirty="0">
                <a:solidFill>
                  <a:srgbClr val="3D3D3D"/>
                </a:solidFill>
                <a:latin typeface="+mj-lt"/>
              </a:rPr>
              <a:t>) là một hệ thống tính toán lấy cảm hứng từ sự hoạt động của các nơ-ron trong hệ thần kinh.</a:t>
            </a:r>
            <a:endParaRPr lang="vi-VN" sz="2200" b="0" i="0" dirty="0">
              <a:solidFill>
                <a:srgbClr val="3D3D3D"/>
              </a:solidFill>
              <a:effectLst/>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676" y="3742405"/>
            <a:ext cx="5089258" cy="2803706"/>
          </a:xfrm>
          <a:prstGeom prst="rect">
            <a:avLst/>
          </a:prstGeom>
        </p:spPr>
      </p:pic>
      <p:sp>
        <p:nvSpPr>
          <p:cNvPr id="8" name="Rectangle 7"/>
          <p:cNvSpPr/>
          <p:nvPr/>
        </p:nvSpPr>
        <p:spPr>
          <a:xfrm>
            <a:off x="3986335" y="6488668"/>
            <a:ext cx="5698996" cy="369332"/>
          </a:xfrm>
          <a:prstGeom prst="rect">
            <a:avLst/>
          </a:prstGeom>
        </p:spPr>
        <p:txBody>
          <a:bodyPr wrap="none">
            <a:spAutoFit/>
          </a:bodyPr>
          <a:lstStyle/>
          <a:p>
            <a:r>
              <a:rPr lang="en-US" dirty="0">
                <a:solidFill>
                  <a:srgbClr val="3D3D3D"/>
                </a:solidFill>
                <a:latin typeface="Roboto"/>
              </a:rPr>
              <a:t>Source: https://askabiologist.asu.edu/neuron-anatomy</a:t>
            </a:r>
            <a:endParaRPr lang="en-US" dirty="0"/>
          </a:p>
        </p:txBody>
      </p:sp>
    </p:spTree>
    <p:extLst>
      <p:ext uri="{BB962C8B-B14F-4D97-AF65-F5344CB8AC3E}">
        <p14:creationId xmlns:p14="http://schemas.microsoft.com/office/powerpoint/2010/main" val="795792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5568" y="573491"/>
            <a:ext cx="7315200" cy="6010275"/>
          </a:xfrm>
          <a:prstGeom prst="rect">
            <a:avLst/>
          </a:prstGeom>
        </p:spPr>
      </p:pic>
    </p:spTree>
    <p:extLst>
      <p:ext uri="{BB962C8B-B14F-4D97-AF65-F5344CB8AC3E}">
        <p14:creationId xmlns:p14="http://schemas.microsoft.com/office/powerpoint/2010/main" val="4245787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847" y="1565217"/>
            <a:ext cx="10058400" cy="4117657"/>
          </a:xfrm>
          <a:prstGeom prst="rect">
            <a:avLst/>
          </a:prstGeom>
        </p:spPr>
      </p:pic>
    </p:spTree>
    <p:extLst>
      <p:ext uri="{BB962C8B-B14F-4D97-AF65-F5344CB8AC3E}">
        <p14:creationId xmlns:p14="http://schemas.microsoft.com/office/powerpoint/2010/main" val="668466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0" y="1385887"/>
            <a:ext cx="6629400" cy="4086225"/>
          </a:xfrm>
          <a:prstGeom prst="rect">
            <a:avLst/>
          </a:prstGeom>
        </p:spPr>
      </p:pic>
    </p:spTree>
    <p:extLst>
      <p:ext uri="{BB962C8B-B14F-4D97-AF65-F5344CB8AC3E}">
        <p14:creationId xmlns:p14="http://schemas.microsoft.com/office/powerpoint/2010/main" val="797649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3" name="Picture 2"/>
          <p:cNvPicPr>
            <a:picLocks noChangeAspect="1"/>
          </p:cNvPicPr>
          <p:nvPr/>
        </p:nvPicPr>
        <p:blipFill>
          <a:blip r:embed="rId2"/>
          <a:stretch>
            <a:fillRect/>
          </a:stretch>
        </p:blipFill>
        <p:spPr>
          <a:xfrm>
            <a:off x="2890837" y="1404937"/>
            <a:ext cx="6410325" cy="4048125"/>
          </a:xfrm>
          <a:prstGeom prst="rect">
            <a:avLst/>
          </a:prstGeom>
        </p:spPr>
      </p:pic>
    </p:spTree>
    <p:extLst>
      <p:ext uri="{BB962C8B-B14F-4D97-AF65-F5344CB8AC3E}">
        <p14:creationId xmlns:p14="http://schemas.microsoft.com/office/powerpoint/2010/main" val="807057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5" name="Rectangle 4"/>
          <p:cNvSpPr/>
          <p:nvPr/>
        </p:nvSpPr>
        <p:spPr>
          <a:xfrm>
            <a:off x="1279028" y="1631049"/>
            <a:ext cx="10466856" cy="2215991"/>
          </a:xfrm>
          <a:prstGeom prst="rect">
            <a:avLst/>
          </a:prstGeom>
        </p:spPr>
        <p:txBody>
          <a:bodyPr wrap="square">
            <a:spAutoFit/>
          </a:bodyPr>
          <a:lstStyle/>
          <a:p>
            <a:pPr marL="285750" indent="-285750">
              <a:buFont typeface="Wingdings" panose="05000000000000000000" pitchFamily="2" charset="2"/>
              <a:buChar char="v"/>
            </a:pP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Machine Learning: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Mô</a:t>
            </a: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hình</a:t>
            </a: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phân</a:t>
            </a: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tích</a:t>
            </a: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tự</a:t>
            </a:r>
            <a:r>
              <a:rPr lang="en-US" sz="2300" dirty="0" smtClean="0">
                <a:latin typeface="Times New Roman" panose="02020603050405020304" pitchFamily="18" charset="0"/>
                <a:ea typeface="Gill Sans MT" panose="020B0502020104020203" pitchFamily="34" charset="0"/>
                <a:cs typeface="Times New Roman" panose="02020603050405020304" pitchFamily="18" charset="0"/>
              </a:rPr>
              <a:t> </a:t>
            </a:r>
            <a:r>
              <a:rPr lang="en-US" sz="2300" dirty="0" err="1" smtClean="0">
                <a:latin typeface="Times New Roman" panose="02020603050405020304" pitchFamily="18" charset="0"/>
                <a:ea typeface="Gill Sans MT" panose="020B0502020104020203" pitchFamily="34" charset="0"/>
                <a:cs typeface="Times New Roman" panose="02020603050405020304" pitchFamily="18" charset="0"/>
              </a:rPr>
              <a:t>động</a:t>
            </a:r>
            <a:endParaRPr lang="en-US" sz="2300" dirty="0" smtClean="0">
              <a:latin typeface="Times New Roman" panose="02020603050405020304" pitchFamily="18" charset="0"/>
              <a:ea typeface="Gill Sans MT" panose="020B0502020104020203" pitchFamily="34" charset="0"/>
              <a:cs typeface="Times New Roman" panose="02020603050405020304" pitchFamily="18" charset="0"/>
            </a:endParaRPr>
          </a:p>
          <a:p>
            <a:endParaRPr lang="en-US" sz="2300" dirty="0" smtClean="0">
              <a:latin typeface="Times New Roman" panose="02020603050405020304" pitchFamily="18" charset="0"/>
              <a:ea typeface="Gill Sans MT" panose="020B0502020104020203" pitchFamily="34" charset="0"/>
              <a:cs typeface="Times New Roman" panose="02020603050405020304" pitchFamily="18" charset="0"/>
            </a:endParaRPr>
          </a:p>
          <a:p>
            <a:pPr marL="285750" lvl="2" indent="-285750">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Neural Networks: </a:t>
            </a:r>
            <a:r>
              <a:rPr lang="en-US" sz="2300" dirty="0" smtClean="0">
                <a:solidFill>
                  <a:srgbClr val="202124"/>
                </a:solidFill>
                <a:latin typeface="Times New Roman" panose="02020603050405020304" pitchFamily="18" charset="0"/>
                <a:cs typeface="Times New Roman" panose="02020603050405020304" pitchFamily="18" charset="0"/>
              </a:rPr>
              <a:t>M</a:t>
            </a:r>
            <a:r>
              <a:rPr lang="vi-VN" altLang="en-US" sz="2300" dirty="0" smtClean="0">
                <a:solidFill>
                  <a:srgbClr val="202124"/>
                </a:solidFill>
                <a:latin typeface="Times New Roman" panose="02020603050405020304" pitchFamily="18" charset="0"/>
                <a:cs typeface="Times New Roman" panose="02020603050405020304" pitchFamily="18" charset="0"/>
              </a:rPr>
              <a:t>ột </a:t>
            </a:r>
            <a:r>
              <a:rPr lang="vi-VN" altLang="en-US" sz="2300" dirty="0">
                <a:solidFill>
                  <a:srgbClr val="202124"/>
                </a:solidFill>
                <a:latin typeface="Times New Roman" panose="02020603050405020304" pitchFamily="18" charset="0"/>
                <a:cs typeface="Times New Roman" panose="02020603050405020304" pitchFamily="18" charset="0"/>
              </a:rPr>
              <a:t>loại </a:t>
            </a:r>
            <a:r>
              <a:rPr lang="en-US" altLang="en-US" sz="2300" dirty="0" smtClean="0">
                <a:solidFill>
                  <a:srgbClr val="202124"/>
                </a:solidFill>
                <a:latin typeface="Times New Roman" panose="02020603050405020304" pitchFamily="18" charset="0"/>
                <a:cs typeface="Times New Roman" panose="02020603050405020304" pitchFamily="18" charset="0"/>
              </a:rPr>
              <a:t>Machine Learning </a:t>
            </a:r>
            <a:r>
              <a:rPr lang="vi-VN" altLang="en-US" sz="2300" dirty="0" smtClean="0">
                <a:solidFill>
                  <a:srgbClr val="202124"/>
                </a:solidFill>
                <a:latin typeface="Times New Roman" panose="02020603050405020304" pitchFamily="18" charset="0"/>
                <a:cs typeface="Times New Roman" panose="02020603050405020304" pitchFamily="18" charset="0"/>
              </a:rPr>
              <a:t>mô </a:t>
            </a:r>
            <a:r>
              <a:rPr lang="vi-VN" altLang="en-US" sz="2300" dirty="0">
                <a:solidFill>
                  <a:srgbClr val="202124"/>
                </a:solidFill>
                <a:latin typeface="Times New Roman" panose="02020603050405020304" pitchFamily="18" charset="0"/>
                <a:cs typeface="Times New Roman" panose="02020603050405020304" pitchFamily="18" charset="0"/>
              </a:rPr>
              <a:t>phỏng theo các tế bào thần kinh sinh học</a:t>
            </a:r>
            <a:r>
              <a:rPr lang="vi-VN" altLang="en-US" sz="2300" dirty="0">
                <a:latin typeface="Times New Roman" panose="02020603050405020304" pitchFamily="18" charset="0"/>
                <a:cs typeface="Times New Roman" panose="02020603050405020304" pitchFamily="18" charset="0"/>
              </a:rPr>
              <a:t> </a:t>
            </a:r>
          </a:p>
          <a:p>
            <a:pPr marL="285750" lvl="2" indent="-285750">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285750" lvl="2" indent="-285750">
              <a:buFont typeface="Wingdings" panose="05000000000000000000" pitchFamily="2" charset="2"/>
              <a:buChar char="v"/>
            </a:pPr>
            <a:r>
              <a:rPr lang="en-US" sz="2300" dirty="0" smtClean="0">
                <a:latin typeface="Times New Roman" panose="02020603050405020304" pitchFamily="18" charset="0"/>
                <a:cs typeface="Times New Roman" panose="02020603050405020304" pitchFamily="18" charset="0"/>
              </a:rPr>
              <a:t>Deep Learning: </a:t>
            </a:r>
            <a:r>
              <a:rPr lang="en-US" sz="2300" dirty="0" err="1" smtClean="0">
                <a:latin typeface="Times New Roman" panose="02020603050405020304" pitchFamily="18" charset="0"/>
                <a:cs typeface="Times New Roman" panose="02020603050405020304" pitchFamily="18" charset="0"/>
              </a:rPr>
              <a:t>Aneural</a:t>
            </a:r>
            <a:r>
              <a:rPr lang="en-US" sz="2300" dirty="0" smtClean="0">
                <a:latin typeface="Times New Roman" panose="02020603050405020304" pitchFamily="18" charset="0"/>
                <a:cs typeface="Times New Roman" panose="02020603050405020304" pitchFamily="18" charset="0"/>
              </a:rPr>
              <a:t> Networks </a:t>
            </a:r>
            <a:r>
              <a:rPr lang="en-US" sz="2300" dirty="0" err="1" smtClean="0">
                <a:latin typeface="Times New Roman" panose="02020603050405020304" pitchFamily="18" charset="0"/>
                <a:cs typeface="Times New Roman" panose="02020603050405020304" pitchFamily="18" charset="0"/>
              </a:rPr>
              <a:t>với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hơn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lớp</a:t>
            </a:r>
            <a:r>
              <a:rPr lang="en-US" sz="2300" dirty="0" smtClean="0">
                <a:latin typeface="Times New Roman" panose="02020603050405020304" pitchFamily="18" charset="0"/>
                <a:cs typeface="Times New Roman" panose="02020603050405020304" pitchFamily="18" charset="0"/>
              </a:rPr>
              <a:t> hidden layer</a:t>
            </a:r>
            <a:endParaRPr lang="en-US" sz="2300" dirty="0">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688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8"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2"/>
          <a:stretch>
            <a:fillRect/>
          </a:stretch>
        </p:blipFill>
        <p:spPr>
          <a:xfrm>
            <a:off x="1749949" y="1730605"/>
            <a:ext cx="9210819" cy="4429126"/>
          </a:xfrm>
          <a:prstGeom prst="rect">
            <a:avLst/>
          </a:prstGeom>
        </p:spPr>
      </p:pic>
    </p:spTree>
    <p:extLst>
      <p:ext uri="{BB962C8B-B14F-4D97-AF65-F5344CB8AC3E}">
        <p14:creationId xmlns:p14="http://schemas.microsoft.com/office/powerpoint/2010/main" val="21129873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8"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674842" y="2002674"/>
            <a:ext cx="9685222" cy="3325784"/>
          </a:xfrm>
          <a:prstGeom prst="rect">
            <a:avLst/>
          </a:prstGeom>
        </p:spPr>
      </p:pic>
    </p:spTree>
    <p:extLst>
      <p:ext uri="{BB962C8B-B14F-4D97-AF65-F5344CB8AC3E}">
        <p14:creationId xmlns:p14="http://schemas.microsoft.com/office/powerpoint/2010/main" val="3380040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7569200" cy="483960"/>
          </a:xfrm>
        </p:spPr>
        <p:txBody>
          <a:bodyPr/>
          <a:lstStyle/>
          <a:p>
            <a:r>
              <a:rPr lang="en-US" sz="2200" b="1" dirty="0" smtClean="0">
                <a:latin typeface="Times New Roman" panose="02020603050405020304" pitchFamily="18" charset="0"/>
                <a:ea typeface="Verdana" panose="020B0604030504040204" pitchFamily="34" charset="0"/>
                <a:cs typeface="Times New Roman" panose="02020603050405020304" pitchFamily="18" charset="0"/>
              </a:rPr>
              <a:t>GIỚI THIỆU CÁC THUẬT TOÁN MACHINE LEARNING</a:t>
            </a:r>
            <a:endParaRPr lang="en-US" sz="22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824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Supervised Learning</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88146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smtClean="0">
                <a:latin typeface="Verdana" panose="020B0604030504040204" pitchFamily="34" charset="0"/>
                <a:ea typeface="Verdana" panose="020B0604030504040204" pitchFamily="34" charset="0"/>
                <a:cs typeface="Times New Roman" panose="02020603050405020304" pitchFamily="18" charset="0"/>
              </a:rPr>
              <a:t>GIỚI THIỆU MACHINE LEARNING</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2082800" y="3024519"/>
            <a:ext cx="242217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I</a:t>
            </a:r>
          </a:p>
        </p:txBody>
      </p:sp>
    </p:spTree>
    <p:extLst>
      <p:ext uri="{BB962C8B-B14F-4D97-AF65-F5344CB8AC3E}">
        <p14:creationId xmlns:p14="http://schemas.microsoft.com/office/powerpoint/2010/main" val="4264709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Supervised Learning</a:t>
            </a:r>
          </a:p>
        </p:txBody>
      </p:sp>
      <p:sp>
        <p:nvSpPr>
          <p:cNvPr id="5" name="Rectangle 2"/>
          <p:cNvSpPr>
            <a:spLocks noChangeArrowheads="1"/>
          </p:cNvSpPr>
          <p:nvPr/>
        </p:nvSpPr>
        <p:spPr bwMode="auto">
          <a:xfrm>
            <a:off x="1059434" y="1675157"/>
            <a:ext cx="11132566" cy="151324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smtClean="0">
                <a:ln>
                  <a:noFill/>
                </a:ln>
                <a:solidFill>
                  <a:srgbClr val="202124"/>
                </a:solidFill>
                <a:effectLst/>
                <a:latin typeface="+mj-lt"/>
              </a:rPr>
              <a:t>Các thuật toán học tập có giám sát được đào tạo bằng cách sử dụng các ví dụ được gắn nhãn</a:t>
            </a:r>
            <a:r>
              <a:rPr kumimoji="0" lang="en-US" altLang="en-US" sz="2000" b="0" i="0" u="none" strike="noStrike" cap="none" normalizeH="0" baseline="0" dirty="0" smtClean="0">
                <a:ln>
                  <a:noFill/>
                </a:ln>
                <a:solidFill>
                  <a:srgbClr val="202124"/>
                </a:solidFill>
                <a:effectLst/>
                <a:latin typeface="+mj-lt"/>
              </a:rPr>
              <a:t> </a:t>
            </a:r>
            <a:r>
              <a:rPr lang="en-US" altLang="en-US" sz="2000" dirty="0">
                <a:solidFill>
                  <a:srgbClr val="202124"/>
                </a:solidFill>
                <a:latin typeface="+mj-lt"/>
              </a:rPr>
              <a:t>(</a:t>
            </a:r>
            <a:r>
              <a:rPr lang="en-US" altLang="en-US" sz="2000" b="1" dirty="0">
                <a:solidFill>
                  <a:srgbClr val="202124"/>
                </a:solidFill>
                <a:latin typeface="Times New Roman" panose="02020603050405020304" pitchFamily="18" charset="0"/>
                <a:cs typeface="Times New Roman" panose="02020603050405020304" pitchFamily="18" charset="0"/>
              </a:rPr>
              <a:t>labeled</a:t>
            </a:r>
            <a:r>
              <a:rPr lang="en-US" altLang="en-US" sz="2000" dirty="0">
                <a:solidFill>
                  <a:srgbClr val="202124"/>
                </a:solidFill>
                <a:latin typeface="+mj-lt"/>
              </a:rPr>
              <a:t>)</a:t>
            </a:r>
            <a:r>
              <a:rPr kumimoji="0" lang="vi-VN" altLang="en-US" sz="2000" b="0" i="0" u="none" strike="noStrike" cap="none" normalizeH="0" baseline="0" dirty="0" smtClean="0">
                <a:ln>
                  <a:noFill/>
                </a:ln>
                <a:solidFill>
                  <a:srgbClr val="202124"/>
                </a:solidFill>
                <a:effectLst/>
                <a:latin typeface="+mj-lt"/>
              </a:rPr>
              <a:t>, chẳng hạn như đầu vào mà đầu ra mong muốn được biết đến. </a:t>
            </a:r>
            <a:endParaRPr kumimoji="0" lang="en-US" altLang="en-US" sz="2000" b="0" i="0" u="none" strike="noStrike" cap="none" normalizeH="0" baseline="0" dirty="0" smtClean="0">
              <a:ln>
                <a:noFill/>
              </a:ln>
              <a:solidFill>
                <a:srgbClr val="202124"/>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000" b="0" i="0" u="none" strike="noStrike" cap="none" normalizeH="0" baseline="0" dirty="0" smtClean="0">
                <a:ln>
                  <a:noFill/>
                </a:ln>
                <a:solidFill>
                  <a:srgbClr val="202124"/>
                </a:solidFill>
                <a:effectLst/>
                <a:latin typeface="+mj-lt"/>
              </a:rPr>
              <a:t>Ví dụ: một đoạn văn bản có thể có nhãn danh mục, chẳng hạn như: </a:t>
            </a:r>
            <a:endParaRPr kumimoji="0" lang="en-US" altLang="en-US" sz="2000" b="0" i="0" u="none" strike="noStrike" cap="none" normalizeH="0" baseline="0" dirty="0" smtClean="0">
              <a:ln>
                <a:noFill/>
              </a:ln>
              <a:solidFill>
                <a:srgbClr val="202124"/>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altLang="en-US" sz="2000" b="0" i="0" u="none" strike="noStrike" cap="none" normalizeH="0" baseline="0" dirty="0" smtClean="0">
                <a:ln>
                  <a:noFill/>
                </a:ln>
                <a:solidFill>
                  <a:srgbClr val="202124"/>
                </a:solidFill>
                <a:effectLst/>
                <a:latin typeface="+mj-lt"/>
              </a:rPr>
              <a:t>Thư rác so với Email hợp pháp </a:t>
            </a:r>
            <a:endParaRPr kumimoji="0" lang="en-US" altLang="en-US" sz="2000" b="0" i="0" u="none" strike="noStrike" cap="none" normalizeH="0" baseline="0" dirty="0" smtClean="0">
              <a:ln>
                <a:noFill/>
              </a:ln>
              <a:solidFill>
                <a:srgbClr val="202124"/>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vi-VN" altLang="en-US" sz="2000" b="0" i="0" u="none" strike="noStrike" cap="none" normalizeH="0" baseline="0" dirty="0" smtClean="0">
                <a:ln>
                  <a:noFill/>
                </a:ln>
                <a:solidFill>
                  <a:srgbClr val="202124"/>
                </a:solidFill>
                <a:effectLst/>
                <a:latin typeface="+mj-lt"/>
              </a:rPr>
              <a:t>Đánh giá phim tích cực và tiêu cực</a:t>
            </a:r>
            <a:r>
              <a:rPr kumimoji="0" lang="vi-VN" altLang="en-US" sz="2000" b="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1423483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Supervised Learning</a:t>
            </a:r>
          </a:p>
        </p:txBody>
      </p:sp>
      <p:sp>
        <p:nvSpPr>
          <p:cNvPr id="3" name="Rectangle 2"/>
          <p:cNvSpPr>
            <a:spLocks noChangeArrowheads="1"/>
          </p:cNvSpPr>
          <p:nvPr/>
        </p:nvSpPr>
        <p:spPr bwMode="auto">
          <a:xfrm>
            <a:off x="1059434" y="1399047"/>
            <a:ext cx="11069782" cy="13901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Mạng nhận được một tập hợp các </a:t>
            </a: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dữ</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liệu</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đầu vào cùng với các</a:t>
            </a:r>
            <a:r>
              <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dữ</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liệu</a:t>
            </a: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đầu ra </a:t>
            </a: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mong</a:t>
            </a:r>
            <a:r>
              <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muốn</a:t>
            </a: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tương ứng và thuật toán học bằng cách so sánh đầu ra thực tế của nó với đầu ra đúng để tìm lỗi. </a:t>
            </a:r>
            <a:endPar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Sau đó, nó sửa đổi mô hình cho phù hợp.</a:t>
            </a:r>
            <a:r>
              <a:rPr kumimoji="0" lang="vi-VN" altLang="en-US" sz="2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1" y="2789179"/>
            <a:ext cx="7082444" cy="4052289"/>
          </a:xfrm>
          <a:prstGeom prst="rect">
            <a:avLst/>
          </a:prstGeom>
        </p:spPr>
      </p:pic>
    </p:spTree>
    <p:extLst>
      <p:ext uri="{BB962C8B-B14F-4D97-AF65-F5344CB8AC3E}">
        <p14:creationId xmlns:p14="http://schemas.microsoft.com/office/powerpoint/2010/main" val="2106676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Supervised Learning</a:t>
            </a:r>
          </a:p>
        </p:txBody>
      </p:sp>
      <p:sp>
        <p:nvSpPr>
          <p:cNvPr id="2" name="Rectangle 1"/>
          <p:cNvSpPr>
            <a:spLocks noChangeArrowheads="1"/>
          </p:cNvSpPr>
          <p:nvPr/>
        </p:nvSpPr>
        <p:spPr bwMode="auto">
          <a:xfrm>
            <a:off x="1059434" y="1800944"/>
            <a:ext cx="10869330" cy="68224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300" b="0" i="0" u="none" strike="noStrike" cap="none" normalizeH="0" baseline="0" smtClean="0">
                <a:ln>
                  <a:noFill/>
                </a:ln>
                <a:solidFill>
                  <a:srgbClr val="202124"/>
                </a:solidFill>
                <a:effectLst/>
                <a:latin typeface="+mj-lt"/>
              </a:rPr>
              <a:t>Học có giám sát thường được sử dụng trong các ứng dụng nơi dữ liệu lịch sử dự đoán các sự kiện có thể xảy ra trong tương lai.</a:t>
            </a:r>
            <a:r>
              <a:rPr kumimoji="0" lang="vi-VN" altLang="en-US" sz="2300" b="0" i="0" u="none" strike="noStrike" cap="none" normalizeH="0" baseline="0" smtClean="0">
                <a:ln>
                  <a:noFill/>
                </a:ln>
                <a:solidFill>
                  <a:schemeClr val="tx1"/>
                </a:solidFill>
                <a:effectLst/>
                <a:latin typeface="+mj-lt"/>
              </a:rPr>
              <a:t> </a:t>
            </a:r>
          </a:p>
        </p:txBody>
      </p:sp>
      <p:pic>
        <p:nvPicPr>
          <p:cNvPr id="5" name="Picture 4"/>
          <p:cNvPicPr>
            <a:picLocks noChangeAspect="1"/>
          </p:cNvPicPr>
          <p:nvPr/>
        </p:nvPicPr>
        <p:blipFill>
          <a:blip r:embed="rId2"/>
          <a:stretch>
            <a:fillRect/>
          </a:stretch>
        </p:blipFill>
        <p:spPr>
          <a:xfrm>
            <a:off x="1093424" y="2785715"/>
            <a:ext cx="10801350" cy="3381375"/>
          </a:xfrm>
          <a:prstGeom prst="rect">
            <a:avLst/>
          </a:prstGeom>
        </p:spPr>
      </p:pic>
    </p:spTree>
    <p:extLst>
      <p:ext uri="{BB962C8B-B14F-4D97-AF65-F5344CB8AC3E}">
        <p14:creationId xmlns:p14="http://schemas.microsoft.com/office/powerpoint/2010/main" val="699885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Supervised Learning</a:t>
            </a:r>
          </a:p>
        </p:txBody>
      </p:sp>
      <p:sp>
        <p:nvSpPr>
          <p:cNvPr id="3" name="Rectangle 1"/>
          <p:cNvSpPr>
            <a:spLocks noChangeArrowheads="1"/>
          </p:cNvSpPr>
          <p:nvPr/>
        </p:nvSpPr>
        <p:spPr bwMode="auto">
          <a:xfrm>
            <a:off x="1137712" y="1815994"/>
            <a:ext cx="10716237" cy="139013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Những gì chúng tôi vừa cho thấy là một cách tiếp cận đơn giản để học có giám sát, nó chứa đựng một vấn đề! </a:t>
            </a:r>
            <a:endPar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Dựa</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vào</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đâu</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để</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chia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đôi</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bộ</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dữ</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liệu</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thành</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2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phần</a:t>
            </a:r>
            <a:endPar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err="1" smtClean="0">
                <a:ln>
                  <a:noFill/>
                </a:ln>
                <a:solidFill>
                  <a:srgbClr val="202124"/>
                </a:solidFill>
                <a:effectLst/>
                <a:latin typeface="Times New Roman" panose="02020603050405020304" pitchFamily="18" charset="0"/>
                <a:cs typeface="Times New Roman" panose="02020603050405020304" pitchFamily="18" charset="0"/>
              </a:rPr>
              <a:t>Các</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thông</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số</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mô</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hình</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liên</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tục</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bị</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thay</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a:t>
            </a:r>
            <a:r>
              <a:rPr kumimoji="0" lang="en-US" altLang="en-US" sz="2300" b="0" i="0" u="none" strike="noStrike" cap="none" normalizeH="0" dirty="0" err="1" smtClean="0">
                <a:ln>
                  <a:noFill/>
                </a:ln>
                <a:solidFill>
                  <a:srgbClr val="202124"/>
                </a:solidFill>
                <a:effectLst/>
                <a:latin typeface="Times New Roman" panose="02020603050405020304" pitchFamily="18" charset="0"/>
                <a:cs typeface="Times New Roman" panose="02020603050405020304" pitchFamily="18" charset="0"/>
              </a:rPr>
              <a:t>đổi</a:t>
            </a:r>
            <a:endParaRPr kumimoji="0" lang="vi-VN" altLang="en-US" sz="2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142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2</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Supervised Learning</a:t>
            </a:r>
          </a:p>
        </p:txBody>
      </p:sp>
      <p:sp>
        <p:nvSpPr>
          <p:cNvPr id="2" name="Rectangle 1"/>
          <p:cNvSpPr/>
          <p:nvPr/>
        </p:nvSpPr>
        <p:spPr>
          <a:xfrm>
            <a:off x="1059434" y="1631668"/>
            <a:ext cx="10864734" cy="2893100"/>
          </a:xfrm>
          <a:prstGeom prst="rect">
            <a:avLst/>
          </a:prstGeom>
        </p:spPr>
        <p:txBody>
          <a:bodyPr wrap="square">
            <a:spAutoFit/>
          </a:bodyPr>
          <a:lstStyle/>
          <a:p>
            <a:pPr fontAlgn="base">
              <a:buFont typeface="Arial" panose="020B0604020202020204" pitchFamily="34" charset="0"/>
              <a:buChar char="•"/>
            </a:pPr>
            <a:r>
              <a:rPr lang="en-US" sz="2600" dirty="0">
                <a:solidFill>
                  <a:srgbClr val="333333"/>
                </a:solidFill>
                <a:latin typeface="Times New Roman" panose="02020603050405020304" pitchFamily="18" charset="0"/>
                <a:cs typeface="Times New Roman" panose="02020603050405020304" pitchFamily="18" charset="0"/>
              </a:rPr>
              <a:t>To fix this issue, data is often split into </a:t>
            </a:r>
            <a:r>
              <a:rPr lang="en-US" sz="2600" b="1" dirty="0">
                <a:solidFill>
                  <a:srgbClr val="333333"/>
                </a:solidFill>
                <a:latin typeface="Times New Roman" panose="02020603050405020304" pitchFamily="18" charset="0"/>
                <a:cs typeface="Times New Roman" panose="02020603050405020304" pitchFamily="18" charset="0"/>
              </a:rPr>
              <a:t>3 sets</a:t>
            </a:r>
            <a:endParaRPr lang="en-US" sz="2600" dirty="0">
              <a:solidFill>
                <a:srgbClr val="333333"/>
              </a:solidFill>
              <a:latin typeface="Times New Roman" panose="02020603050405020304" pitchFamily="18" charset="0"/>
              <a:cs typeface="Times New Roman" panose="02020603050405020304" pitchFamily="18" charset="0"/>
            </a:endParaRPr>
          </a:p>
          <a:p>
            <a:pPr marL="742950" lvl="1" indent="-285750" fontAlgn="base">
              <a:buFont typeface="Arial" panose="020B0604020202020204" pitchFamily="34" charset="0"/>
              <a:buChar char="•"/>
            </a:pPr>
            <a:r>
              <a:rPr lang="en-US" sz="2600" dirty="0">
                <a:solidFill>
                  <a:srgbClr val="333333"/>
                </a:solidFill>
                <a:latin typeface="Times New Roman" panose="02020603050405020304" pitchFamily="18" charset="0"/>
                <a:cs typeface="Times New Roman" panose="02020603050405020304" pitchFamily="18" charset="0"/>
              </a:rPr>
              <a:t>Training Data</a:t>
            </a:r>
          </a:p>
          <a:p>
            <a:pPr marL="1143000" lvl="2" indent="-228600" fontAlgn="base">
              <a:buFont typeface="Arial" panose="020B0604020202020204" pitchFamily="34" charset="0"/>
              <a:buChar char="•"/>
            </a:pPr>
            <a:r>
              <a:rPr lang="en-US" sz="2600" dirty="0" err="1" smtClean="0">
                <a:solidFill>
                  <a:srgbClr val="333333"/>
                </a:solidFill>
                <a:latin typeface="Times New Roman" panose="02020603050405020304" pitchFamily="18" charset="0"/>
                <a:cs typeface="Times New Roman" panose="02020603050405020304" pitchFamily="18" charset="0"/>
              </a:rPr>
              <a:t>Được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sử</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dụng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để</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huấn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luyện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các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thông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số</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mô</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hình</a:t>
            </a:r>
            <a:endParaRPr lang="en-US" sz="2600" dirty="0" smtClean="0">
              <a:solidFill>
                <a:srgbClr val="333333"/>
              </a:solidFill>
              <a:latin typeface="Times New Roman" panose="02020603050405020304" pitchFamily="18" charset="0"/>
              <a:cs typeface="Times New Roman" panose="02020603050405020304" pitchFamily="18" charset="0"/>
            </a:endParaRPr>
          </a:p>
          <a:p>
            <a:pPr marL="742950" lvl="1" indent="-285750" fontAlgn="base">
              <a:buFont typeface="Arial" panose="020B0604020202020204" pitchFamily="34" charset="0"/>
              <a:buChar char="•"/>
            </a:pPr>
            <a:r>
              <a:rPr lang="en-US" sz="2600" dirty="0" smtClean="0">
                <a:solidFill>
                  <a:srgbClr val="333333"/>
                </a:solidFill>
                <a:latin typeface="Times New Roman" panose="02020603050405020304" pitchFamily="18" charset="0"/>
                <a:cs typeface="Times New Roman" panose="02020603050405020304" pitchFamily="18" charset="0"/>
              </a:rPr>
              <a:t>Validation Data</a:t>
            </a:r>
          </a:p>
          <a:p>
            <a:pPr marL="1143000" lvl="2" indent="-228600" fontAlgn="base">
              <a:buFont typeface="Arial" panose="020B0604020202020204" pitchFamily="34" charset="0"/>
              <a:buChar char="•"/>
            </a:pPr>
            <a:r>
              <a:rPr lang="en-US" sz="2600" dirty="0" err="1" smtClean="0">
                <a:solidFill>
                  <a:srgbClr val="333333"/>
                </a:solidFill>
                <a:latin typeface="Times New Roman" panose="02020603050405020304" pitchFamily="18" charset="0"/>
                <a:cs typeface="Times New Roman" panose="02020603050405020304" pitchFamily="18" charset="0"/>
              </a:rPr>
              <a:t>Được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sử</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dụng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để</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xác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định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siêu</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thông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số</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mô</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hình</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cần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điều</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chỉnh</a:t>
            </a:r>
            <a:endParaRPr lang="en-US" sz="2600" dirty="0">
              <a:solidFill>
                <a:srgbClr val="333333"/>
              </a:solidFill>
              <a:latin typeface="Times New Roman" panose="02020603050405020304" pitchFamily="18" charset="0"/>
              <a:cs typeface="Times New Roman" panose="02020603050405020304" pitchFamily="18" charset="0"/>
            </a:endParaRPr>
          </a:p>
          <a:p>
            <a:pPr marL="742950" lvl="1" indent="-285750" fontAlgn="base">
              <a:buFont typeface="Arial" panose="020B0604020202020204" pitchFamily="34" charset="0"/>
              <a:buChar char="•"/>
            </a:pPr>
            <a:r>
              <a:rPr lang="en-US" sz="2600" dirty="0">
                <a:solidFill>
                  <a:srgbClr val="333333"/>
                </a:solidFill>
                <a:latin typeface="Times New Roman" panose="02020603050405020304" pitchFamily="18" charset="0"/>
                <a:cs typeface="Times New Roman" panose="02020603050405020304" pitchFamily="18" charset="0"/>
              </a:rPr>
              <a:t>Test Data</a:t>
            </a:r>
          </a:p>
          <a:p>
            <a:pPr marL="1143000" lvl="2" indent="-228600" fontAlgn="base">
              <a:spcAft>
                <a:spcPts val="1600"/>
              </a:spcAft>
              <a:buFont typeface="Arial" panose="020B0604020202020204" pitchFamily="34" charset="0"/>
              <a:buChar char="•"/>
            </a:pPr>
            <a:r>
              <a:rPr lang="en-US" sz="2600" dirty="0" err="1" smtClean="0">
                <a:solidFill>
                  <a:srgbClr val="333333"/>
                </a:solidFill>
                <a:latin typeface="Times New Roman" panose="02020603050405020304" pitchFamily="18" charset="0"/>
                <a:cs typeface="Times New Roman" panose="02020603050405020304" pitchFamily="18" charset="0"/>
              </a:rPr>
              <a:t>Được</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sử</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dụng</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để</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nhận</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một</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số</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chỉ</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số</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hiệu</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số</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cuối</a:t>
            </a:r>
            <a:r>
              <a:rPr lang="en-US" sz="2600" dirty="0" smtClean="0">
                <a:solidFill>
                  <a:srgbClr val="333333"/>
                </a:solidFill>
                <a:latin typeface="Times New Roman" panose="02020603050405020304" pitchFamily="18" charset="0"/>
                <a:cs typeface="Times New Roman" panose="02020603050405020304" pitchFamily="18" charset="0"/>
              </a:rPr>
              <a:t> </a:t>
            </a:r>
            <a:r>
              <a:rPr lang="en-US" sz="2600" dirty="0" err="1" smtClean="0">
                <a:solidFill>
                  <a:srgbClr val="333333"/>
                </a:solidFill>
                <a:latin typeface="Times New Roman" panose="02020603050405020304" pitchFamily="18" charset="0"/>
                <a:cs typeface="Times New Roman" panose="02020603050405020304" pitchFamily="18" charset="0"/>
              </a:rPr>
              <a:t>cùng</a:t>
            </a:r>
            <a:endParaRPr lang="en-US" sz="2600" b="0" i="0" u="none" strike="noStrike"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975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a:latin typeface="Verdana" panose="020B0604030504040204" pitchFamily="34" charset="0"/>
                <a:ea typeface="Verdana" panose="020B0604030504040204" pitchFamily="34" charset="0"/>
                <a:cs typeface="Times New Roman" panose="02020603050405020304" pitchFamily="18" charset="0"/>
              </a:rPr>
              <a:t>Unsupervised Learning</a:t>
            </a: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1737360" y="3024519"/>
            <a:ext cx="276761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III</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6496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ea typeface="Verdana" panose="020B0604030504040204" pitchFamily="34" charset="0"/>
                <a:cs typeface="Times New Roman" panose="02020603050405020304" pitchFamily="18" charset="0"/>
              </a:rPr>
              <a:t>Unsupervised</a:t>
            </a:r>
            <a:r>
              <a:rPr lang="en-US" sz="2400" b="1" dirty="0" smtClean="0">
                <a:solidFill>
                  <a:srgbClr val="203864"/>
                </a:solidFill>
                <a:latin typeface="Times New Roman" panose="02020603050405020304" pitchFamily="18" charset="0"/>
                <a:ea typeface="Verdana" panose="020B0604030504040204" pitchFamily="34" charset="0"/>
                <a:cs typeface="Times New Roman" panose="02020603050405020304" pitchFamily="18" charset="0"/>
              </a:rPr>
              <a:t> Learning</a:t>
            </a:r>
          </a:p>
        </p:txBody>
      </p:sp>
      <p:sp>
        <p:nvSpPr>
          <p:cNvPr id="3" name="Rectangle 2"/>
          <p:cNvSpPr>
            <a:spLocks noChangeArrowheads="1"/>
          </p:cNvSpPr>
          <p:nvPr/>
        </p:nvSpPr>
        <p:spPr bwMode="auto">
          <a:xfrm>
            <a:off x="1026183" y="1460662"/>
            <a:ext cx="11065934" cy="25442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Chúng </a:t>
            </a:r>
            <a:r>
              <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ta</a:t>
            </a: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đã đề cập đến việc học có giám sát, trong đó nhãn được biết đến do dữ liệu được gắn nhãn trước đây. Nhưng điều gì sẽ xảy ra khi chúng ta không có nhãn lịch sử</a:t>
            </a:r>
            <a:r>
              <a:rPr kumimoji="0" lang="en-US"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 (historical labeled</a:t>
            </a:r>
            <a:r>
              <a:rPr kumimoji="0" lang="en-US" altLang="en-US" sz="2300" b="0" i="0" u="none" strike="noStrike" cap="none" normalizeH="0" dirty="0" smtClean="0">
                <a:ln>
                  <a:noFill/>
                </a:ln>
                <a:solidFill>
                  <a:srgbClr val="202124"/>
                </a:solidFill>
                <a:effectLst/>
                <a:latin typeface="Times New Roman" panose="02020603050405020304" pitchFamily="18" charset="0"/>
                <a:cs typeface="Times New Roman" panose="02020603050405020304" pitchFamily="18" charset="0"/>
              </a:rPr>
              <a:t> data)</a:t>
            </a:r>
            <a:r>
              <a:rPr kumimoji="0" lang="vi-VN" altLang="en-US" sz="2300" b="0" i="0" u="none" strike="noStrike" cap="none" normalizeH="0" baseline="0" dirty="0" smtClean="0">
                <a:ln>
                  <a:noFill/>
                </a:ln>
                <a:solidFill>
                  <a:srgbClr val="202124"/>
                </a:solidFill>
                <a:effectLst/>
                <a:latin typeface="Times New Roman" panose="02020603050405020304" pitchFamily="18" charset="0"/>
                <a:cs typeface="Times New Roman" panose="02020603050405020304" pitchFamily="18" charset="0"/>
              </a:rPr>
              <a:t>?</a:t>
            </a:r>
            <a:r>
              <a:rPr kumimoji="0" lang="vi-VN" altLang="en-US" sz="2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3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vi-VN" altLang="en-US" sz="2300" dirty="0">
                <a:solidFill>
                  <a:srgbClr val="202124"/>
                </a:solidFill>
                <a:latin typeface="Times New Roman" panose="02020603050405020304" pitchFamily="18" charset="0"/>
                <a:cs typeface="Times New Roman" panose="02020603050405020304" pitchFamily="18" charset="0"/>
              </a:rPr>
              <a:t>Có những nhiệm vụ nhất định nằm trong học tập không giám sát: </a:t>
            </a:r>
            <a:endParaRPr lang="en-US" altLang="en-US" sz="2300" dirty="0">
              <a:solidFill>
                <a:srgbClr val="202124"/>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Phân cụm </a:t>
            </a:r>
            <a:r>
              <a:rPr lang="en-US" altLang="en-US" sz="2300" dirty="0" smtClean="0">
                <a:solidFill>
                  <a:srgbClr val="202124"/>
                </a:solidFill>
                <a:latin typeface="Times New Roman" panose="02020603050405020304" pitchFamily="18" charset="0"/>
                <a:cs typeface="Times New Roman" panose="02020603050405020304" pitchFamily="18" charset="0"/>
              </a:rPr>
              <a:t>(</a:t>
            </a:r>
            <a:r>
              <a:rPr lang="en-US" sz="2300" dirty="0" smtClean="0">
                <a:solidFill>
                  <a:srgbClr val="202124"/>
                </a:solidFill>
                <a:latin typeface="Times New Roman" panose="02020603050405020304" pitchFamily="18" charset="0"/>
                <a:cs typeface="Times New Roman" panose="02020603050405020304" pitchFamily="18" charset="0"/>
              </a:rPr>
              <a:t>Clustering)</a:t>
            </a:r>
            <a:endParaRPr lang="en-US" altLang="en-US" sz="2300" dirty="0">
              <a:solidFill>
                <a:srgbClr val="202124"/>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Phát hiện bất thường </a:t>
            </a:r>
            <a:r>
              <a:rPr lang="en-US" altLang="en-US" sz="2300" dirty="0" smtClean="0">
                <a:solidFill>
                  <a:srgbClr val="202124"/>
                </a:solidFill>
                <a:latin typeface="Times New Roman" panose="02020603050405020304" pitchFamily="18" charset="0"/>
                <a:cs typeface="Times New Roman" panose="02020603050405020304" pitchFamily="18" charset="0"/>
              </a:rPr>
              <a:t>(</a:t>
            </a:r>
            <a:r>
              <a:rPr lang="en-US" sz="2300" dirty="0">
                <a:solidFill>
                  <a:srgbClr val="202124"/>
                </a:solidFill>
                <a:latin typeface="Times New Roman" panose="02020603050405020304" pitchFamily="18" charset="0"/>
                <a:cs typeface="Times New Roman" panose="02020603050405020304" pitchFamily="18" charset="0"/>
              </a:rPr>
              <a:t>Anomaly Detection)</a:t>
            </a:r>
            <a:endParaRPr lang="en-US" altLang="en-US" sz="2300" dirty="0">
              <a:solidFill>
                <a:srgbClr val="202124"/>
              </a:solidFill>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Giảm kích thước </a:t>
            </a:r>
            <a:r>
              <a:rPr lang="en-US" altLang="en-US" sz="2300" dirty="0">
                <a:solidFill>
                  <a:srgbClr val="202124"/>
                </a:solidFill>
                <a:latin typeface="Times New Roman" panose="02020603050405020304" pitchFamily="18" charset="0"/>
                <a:cs typeface="Times New Roman" panose="02020603050405020304" pitchFamily="18" charset="0"/>
              </a:rPr>
              <a:t>(</a:t>
            </a:r>
            <a:r>
              <a:rPr lang="en-US" sz="2300" dirty="0">
                <a:solidFill>
                  <a:srgbClr val="202124"/>
                </a:solidFill>
                <a:latin typeface="Times New Roman" panose="02020603050405020304" pitchFamily="18" charset="0"/>
                <a:cs typeface="Times New Roman" panose="02020603050405020304" pitchFamily="18" charset="0"/>
              </a:rPr>
              <a:t>Dimensionality Reduction)</a:t>
            </a:r>
            <a:endParaRPr lang="vi-VN" altLang="en-US" sz="2300" dirty="0">
              <a:solidFill>
                <a:srgbClr val="202124"/>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752" y="3644037"/>
            <a:ext cx="5617248" cy="3213963"/>
          </a:xfrm>
          <a:prstGeom prst="rect">
            <a:avLst/>
          </a:prstGeom>
        </p:spPr>
      </p:pic>
    </p:spTree>
    <p:extLst>
      <p:ext uri="{BB962C8B-B14F-4D97-AF65-F5344CB8AC3E}">
        <p14:creationId xmlns:p14="http://schemas.microsoft.com/office/powerpoint/2010/main" val="29044883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ea typeface="Verdana" panose="020B0604030504040204" pitchFamily="34" charset="0"/>
                <a:cs typeface="Times New Roman" panose="02020603050405020304" pitchFamily="18" charset="0"/>
              </a:rPr>
              <a:t>Unsupervised</a:t>
            </a:r>
            <a:r>
              <a:rPr lang="en-US" sz="2400" b="1" dirty="0" smtClean="0">
                <a:solidFill>
                  <a:srgbClr val="203864"/>
                </a:solidFill>
                <a:latin typeface="Times New Roman" panose="02020603050405020304" pitchFamily="18" charset="0"/>
                <a:ea typeface="Verdana" panose="020B0604030504040204" pitchFamily="34" charset="0"/>
                <a:cs typeface="Times New Roman" panose="02020603050405020304" pitchFamily="18" charset="0"/>
              </a:rPr>
              <a:t> Learning</a:t>
            </a:r>
          </a:p>
        </p:txBody>
      </p:sp>
      <p:sp>
        <p:nvSpPr>
          <p:cNvPr id="2" name="Rectangle 1"/>
          <p:cNvSpPr/>
          <p:nvPr/>
        </p:nvSpPr>
        <p:spPr>
          <a:xfrm>
            <a:off x="1279028" y="1734742"/>
            <a:ext cx="10624797" cy="4693593"/>
          </a:xfrm>
          <a:prstGeom prst="rect">
            <a:avLst/>
          </a:prstGeom>
        </p:spPr>
        <p:txBody>
          <a:bodyPr wrap="square">
            <a:spAutoFit/>
          </a:bodyPr>
          <a:lstStyle/>
          <a:p>
            <a:pPr marL="342900" indent="-342900" fontAlgn="base">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Clustering</a:t>
            </a:r>
          </a:p>
          <a:p>
            <a:pPr marL="800100" lvl="1"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Phân cụm Nhóm các điểm dữ liệu chưa được gắn nhãn với nhau thành các danh mục / cụm </a:t>
            </a:r>
            <a:endParaRPr lang="en-US" altLang="en-US" sz="2300" dirty="0" smtClean="0">
              <a:solidFill>
                <a:srgbClr val="202124"/>
              </a:solidFill>
              <a:latin typeface="Times New Roman" panose="02020603050405020304" pitchFamily="18" charset="0"/>
              <a:cs typeface="Times New Roman" panose="02020603050405020304" pitchFamily="18" charset="0"/>
            </a:endParaRPr>
          </a:p>
          <a:p>
            <a:pPr marL="800100" lvl="1" indent="-342900" eaLnBrk="0" fontAlgn="base" hangingPunct="0">
              <a:spcBef>
                <a:spcPct val="0"/>
              </a:spcBef>
              <a:spcAft>
                <a:spcPct val="0"/>
              </a:spcAft>
              <a:buFont typeface="Wingdings" panose="05000000000000000000" pitchFamily="2" charset="2"/>
              <a:buChar char="Ø"/>
            </a:pPr>
            <a:r>
              <a:rPr lang="vi-VN" altLang="en-US" sz="2300" dirty="0" smtClean="0">
                <a:solidFill>
                  <a:srgbClr val="202124"/>
                </a:solidFill>
                <a:latin typeface="Times New Roman" panose="02020603050405020304" pitchFamily="18" charset="0"/>
                <a:cs typeface="Times New Roman" panose="02020603050405020304" pitchFamily="18" charset="0"/>
              </a:rPr>
              <a:t>Các điểm dữ liệu được gán cho một cụm dựa trên sự giống nhau</a:t>
            </a:r>
            <a:r>
              <a:rPr lang="vi-VN" altLang="en-US" sz="2300" dirty="0" smtClean="0">
                <a:latin typeface="Times New Roman" panose="02020603050405020304" pitchFamily="18" charset="0"/>
                <a:cs typeface="Times New Roman" panose="02020603050405020304" pitchFamily="18" charset="0"/>
              </a:rPr>
              <a:t> </a:t>
            </a:r>
            <a:endParaRPr lang="en-US" altLang="en-US" sz="23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Anomaly Detection</a:t>
            </a:r>
          </a:p>
          <a:p>
            <a:pPr marL="800100" lvl="1"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Nỗ lực phát hiện các điểm khác thường trong tập dữ liệu </a:t>
            </a:r>
            <a:endParaRPr lang="en-US" altLang="en-US" sz="2300" dirty="0">
              <a:solidFill>
                <a:srgbClr val="202124"/>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2300" dirty="0">
                <a:solidFill>
                  <a:srgbClr val="202124"/>
                </a:solidFill>
                <a:latin typeface="Times New Roman" panose="02020603050405020304" pitchFamily="18" charset="0"/>
                <a:cs typeface="Times New Roman" panose="02020603050405020304" pitchFamily="18" charset="0"/>
              </a:rPr>
              <a:t>	</a:t>
            </a:r>
            <a:r>
              <a:rPr lang="vi-VN" altLang="en-US" sz="2300" dirty="0">
                <a:solidFill>
                  <a:srgbClr val="202124"/>
                </a:solidFill>
                <a:latin typeface="Times New Roman" panose="02020603050405020304" pitchFamily="18" charset="0"/>
                <a:cs typeface="Times New Roman" panose="02020603050405020304" pitchFamily="18" charset="0"/>
              </a:rPr>
              <a:t>Ví dụ, giao dịch gian lận trên thẻ tín dụng.</a:t>
            </a:r>
            <a:r>
              <a:rPr lang="vi-VN" altLang="en-US" sz="2300" dirty="0">
                <a:latin typeface="Times New Roman" panose="02020603050405020304" pitchFamily="18" charset="0"/>
                <a:cs typeface="Times New Roman" panose="02020603050405020304" pitchFamily="18" charset="0"/>
              </a:rPr>
              <a:t> </a:t>
            </a:r>
            <a:endParaRPr lang="en-US" altLang="en-US" sz="2300" dirty="0" smtClean="0">
              <a:latin typeface="Times New Roman" panose="02020603050405020304" pitchFamily="18" charset="0"/>
              <a:cs typeface="Times New Roman" panose="02020603050405020304" pitchFamily="18" charset="0"/>
            </a:endParaRPr>
          </a:p>
          <a:p>
            <a:pPr marL="342900" indent="-342900" fontAlgn="base">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Dimensionality </a:t>
            </a:r>
            <a:r>
              <a:rPr lang="en-US" sz="2300" dirty="0" smtClean="0">
                <a:latin typeface="Times New Roman" panose="02020603050405020304" pitchFamily="18" charset="0"/>
                <a:cs typeface="Times New Roman" panose="02020603050405020304" pitchFamily="18" charset="0"/>
              </a:rPr>
              <a:t>Reduction</a:t>
            </a:r>
          </a:p>
          <a:p>
            <a:pPr marL="800100" lvl="1" indent="-342900" eaLnBrk="0" fontAlgn="base" hangingPunct="0">
              <a:spcBef>
                <a:spcPct val="0"/>
              </a:spcBef>
              <a:spcAft>
                <a:spcPct val="0"/>
              </a:spcAft>
              <a:buFont typeface="Wingdings" panose="05000000000000000000" pitchFamily="2" charset="2"/>
              <a:buChar char="Ø"/>
            </a:pPr>
            <a:r>
              <a:rPr lang="vi-VN" altLang="en-US" sz="2300" dirty="0">
                <a:solidFill>
                  <a:srgbClr val="202124"/>
                </a:solidFill>
                <a:latin typeface="Times New Roman" panose="02020603050405020304" pitchFamily="18" charset="0"/>
                <a:cs typeface="Times New Roman" panose="02020603050405020304" pitchFamily="18" charset="0"/>
              </a:rPr>
              <a:t>Các kỹ thuật xử lý dữ liệu làm giảm số lượng tính năng trong tập dữ liệu, để nén hoặc để hiểu rõ hơn các xu hướng cơ bản trong tập dữ liệu. </a:t>
            </a:r>
          </a:p>
          <a:p>
            <a:pPr marL="800100" lvl="1" indent="-342900" eaLnBrk="0" fontAlgn="base" hangingPunct="0">
              <a:spcBef>
                <a:spcPct val="0"/>
              </a:spcBef>
              <a:spcAft>
                <a:spcPct val="0"/>
              </a:spcAft>
              <a:buFont typeface="Wingdings" panose="05000000000000000000" pitchFamily="2" charset="2"/>
              <a:buChar char="Ø"/>
            </a:pPr>
            <a:endParaRPr lang="en-US" sz="2300" dirty="0">
              <a:solidFill>
                <a:srgbClr val="202124"/>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vi-VN" altLang="en-US" sz="23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endParaRPr lang="en-US" altLang="en-US" sz="2300" dirty="0" smtClean="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364067" y="466987"/>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58519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ea typeface="Verdana" panose="020B0604030504040204" pitchFamily="34" charset="0"/>
                <a:cs typeface="Times New Roman" panose="02020603050405020304" pitchFamily="18" charset="0"/>
              </a:rPr>
              <a:t>Unsupervised</a:t>
            </a:r>
            <a:r>
              <a:rPr lang="en-US" sz="2400" b="1" dirty="0" smtClean="0">
                <a:solidFill>
                  <a:srgbClr val="203864"/>
                </a:solidFill>
                <a:latin typeface="Times New Roman" panose="02020603050405020304" pitchFamily="18" charset="0"/>
                <a:ea typeface="Verdana" panose="020B0604030504040204" pitchFamily="34" charset="0"/>
                <a:cs typeface="Times New Roman" panose="02020603050405020304" pitchFamily="18" charset="0"/>
              </a:rPr>
              <a:t> Learning</a:t>
            </a:r>
          </a:p>
        </p:txBody>
      </p:sp>
      <p:sp>
        <p:nvSpPr>
          <p:cNvPr id="5" name="Rectangle 1"/>
          <p:cNvSpPr>
            <a:spLocks noChangeArrowheads="1"/>
          </p:cNvSpPr>
          <p:nvPr/>
        </p:nvSpPr>
        <p:spPr bwMode="auto">
          <a:xfrm>
            <a:off x="364067" y="466987"/>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185948" y="1698305"/>
            <a:ext cx="10543309" cy="800219"/>
          </a:xfrm>
          <a:prstGeom prst="rect">
            <a:avLst/>
          </a:prstGeom>
        </p:spPr>
        <p:txBody>
          <a:bodyPr wrap="square">
            <a:spAutoFit/>
          </a:bodyPr>
          <a:lstStyle/>
          <a:p>
            <a:pPr lvl="0" eaLnBrk="0" fontAlgn="base" hangingPunct="0">
              <a:spcBef>
                <a:spcPct val="0"/>
              </a:spcBef>
              <a:spcAft>
                <a:spcPct val="0"/>
              </a:spcAft>
            </a:pPr>
            <a:r>
              <a:rPr lang="vi-VN" altLang="en-US" sz="2300" dirty="0">
                <a:solidFill>
                  <a:srgbClr val="202124"/>
                </a:solidFill>
                <a:latin typeface="Times New Roman" panose="02020603050405020304" pitchFamily="18" charset="0"/>
                <a:cs typeface="Times New Roman" panose="02020603050405020304" pitchFamily="18" charset="0"/>
              </a:rPr>
              <a:t>Điều quan trọng cần lưu ý, đây là những tình huống mà chúng tôi không có câu trả lời chính xác cho dữ liệu lịch sử! Có nghĩa là đánh giá khó hơn nhiều và nhiều sắc thái hơn!</a:t>
            </a:r>
            <a:r>
              <a:rPr lang="vi-VN" altLang="en-US"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79074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3</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ea typeface="Verdana" panose="020B0604030504040204" pitchFamily="34" charset="0"/>
                <a:cs typeface="Times New Roman" panose="02020603050405020304" pitchFamily="18" charset="0"/>
              </a:rPr>
              <a:t>Unsupervised</a:t>
            </a:r>
            <a:r>
              <a:rPr lang="en-US" sz="2400" b="1" dirty="0" smtClean="0">
                <a:solidFill>
                  <a:srgbClr val="203864"/>
                </a:solidFill>
                <a:latin typeface="Times New Roman" panose="02020603050405020304" pitchFamily="18" charset="0"/>
                <a:ea typeface="Verdana" panose="020B0604030504040204" pitchFamily="34" charset="0"/>
                <a:cs typeface="Times New Roman" panose="02020603050405020304" pitchFamily="18" charset="0"/>
              </a:rPr>
              <a:t> Learning</a:t>
            </a:r>
          </a:p>
        </p:txBody>
      </p:sp>
      <p:sp>
        <p:nvSpPr>
          <p:cNvPr id="5" name="Rectangle 1"/>
          <p:cNvSpPr>
            <a:spLocks noChangeArrowheads="1"/>
          </p:cNvSpPr>
          <p:nvPr/>
        </p:nvSpPr>
        <p:spPr bwMode="auto">
          <a:xfrm>
            <a:off x="364067" y="466987"/>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585306" y="1560194"/>
            <a:ext cx="9794818" cy="4897409"/>
          </a:xfrm>
          <a:prstGeom prst="rect">
            <a:avLst/>
          </a:prstGeom>
        </p:spPr>
      </p:pic>
    </p:spTree>
    <p:extLst>
      <p:ext uri="{BB962C8B-B14F-4D97-AF65-F5344CB8AC3E}">
        <p14:creationId xmlns:p14="http://schemas.microsoft.com/office/powerpoint/2010/main" val="1622425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138844" y="1587561"/>
            <a:ext cx="10931236" cy="2015936"/>
          </a:xfrm>
          <a:prstGeom prst="rect">
            <a:avLst/>
          </a:prstGeom>
        </p:spPr>
        <p:txBody>
          <a:bodyPr wrap="square">
            <a:spAutoFit/>
          </a:bodyPr>
          <a:lstStyle/>
          <a:p>
            <a:pPr algn="just"/>
            <a:r>
              <a:rPr lang="vi-VN" sz="2500" dirty="0">
                <a:latin typeface="+mj-lt"/>
              </a:rPr>
              <a:t>Machine Learning là một tập con của AI. Theo định nghĩa của Wikipedia, </a:t>
            </a:r>
            <a:r>
              <a:rPr lang="vi-VN" sz="2500" i="1" dirty="0">
                <a:latin typeface="+mj-lt"/>
              </a:rPr>
              <a:t>Machine learning is the subfield of computer science that “gives computers the ability to learn without being explicitly programmed”</a:t>
            </a:r>
            <a:r>
              <a:rPr lang="vi-VN" sz="2500" dirty="0">
                <a:latin typeface="+mj-lt"/>
              </a:rPr>
              <a:t>. Nói đơn giản, Machine Learning là một lĩnh vực nhỏ của Khoa Học Máy Tính, nó có khả năng tự học hỏi dựa trên dữ liệu đưa vào mà không cần phải được lập trình cụ thể</a:t>
            </a:r>
            <a:r>
              <a:rPr lang="vi-VN" sz="2500" dirty="0" smtClean="0">
                <a:latin typeface="+mj-lt"/>
              </a:rPr>
              <a:t>.</a:t>
            </a:r>
            <a:endParaRPr lang="en-US" sz="2500" dirty="0">
              <a:latin typeface="+mj-lt"/>
            </a:endParaRPr>
          </a:p>
        </p:txBody>
      </p:sp>
    </p:spTree>
    <p:extLst>
      <p:ext uri="{BB962C8B-B14F-4D97-AF65-F5344CB8AC3E}">
        <p14:creationId xmlns:p14="http://schemas.microsoft.com/office/powerpoint/2010/main" val="3083665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23298697-9CC4-4A5A-BD9D-6BF601CFE241}"/>
              </a:ext>
            </a:extLst>
          </p:cNvPr>
          <p:cNvSpPr>
            <a:spLocks noGrp="1"/>
          </p:cNvSpPr>
          <p:nvPr>
            <p:ph type="body" sz="quarter" idx="11"/>
          </p:nvPr>
        </p:nvSpPr>
        <p:spPr>
          <a:xfrm>
            <a:off x="4622800" y="3163936"/>
            <a:ext cx="6470073" cy="530127"/>
          </a:xfrm>
        </p:spPr>
        <p:txBody>
          <a:bodyPr/>
          <a:lstStyle/>
          <a:p>
            <a:r>
              <a:rPr lang="en-US" b="1" dirty="0" err="1" smtClean="0">
                <a:latin typeface="Verdana" panose="020B0604030504040204" pitchFamily="34" charset="0"/>
                <a:ea typeface="Verdana" panose="020B0604030504040204" pitchFamily="34" charset="0"/>
                <a:cs typeface="Times New Roman" panose="02020603050405020304" pitchFamily="18" charset="0"/>
              </a:rPr>
              <a:t>Scikit</a:t>
            </a:r>
            <a:r>
              <a:rPr lang="en-US" b="1" dirty="0" smtClean="0">
                <a:latin typeface="Verdana" panose="020B0604030504040204" pitchFamily="34" charset="0"/>
                <a:ea typeface="Verdana" panose="020B0604030504040204" pitchFamily="34" charset="0"/>
                <a:cs typeface="Times New Roman" panose="02020603050405020304" pitchFamily="18" charset="0"/>
              </a:rPr>
              <a:t> Learn</a:t>
            </a:r>
            <a:endParaRPr lang="en-US" b="1" dirty="0">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 Placeholder 6">
            <a:extLst>
              <a:ext uri="{FF2B5EF4-FFF2-40B4-BE49-F238E27FC236}">
                <a16:creationId xmlns:a16="http://schemas.microsoft.com/office/drawing/2014/main" id="{E7F24027-3E82-4075-B7F4-61C71239802F}"/>
              </a:ext>
            </a:extLst>
          </p:cNvPr>
          <p:cNvSpPr>
            <a:spLocks noGrp="1"/>
          </p:cNvSpPr>
          <p:nvPr>
            <p:ph type="body" sz="quarter" idx="12"/>
          </p:nvPr>
        </p:nvSpPr>
        <p:spPr>
          <a:xfrm>
            <a:off x="1737360" y="3024519"/>
            <a:ext cx="2767619" cy="1339088"/>
          </a:xfrm>
        </p:spPr>
        <p:txBody>
          <a:bodyPr>
            <a:noAutofit/>
          </a:bodyPr>
          <a:lstStyle/>
          <a:p>
            <a:pPr algn="l"/>
            <a:r>
              <a:rPr lang="en-US" sz="4000" b="1" dirty="0" err="1">
                <a:latin typeface="Verdana" panose="020B0604030504040204" pitchFamily="34" charset="0"/>
                <a:ea typeface="Verdana" panose="020B0604030504040204" pitchFamily="34" charset="0"/>
                <a:cs typeface="Times New Roman" panose="02020603050405020304" pitchFamily="18" charset="0"/>
              </a:rPr>
              <a:t>Phần</a:t>
            </a:r>
            <a:r>
              <a:rPr lang="en-US" sz="4000" b="1" dirty="0">
                <a:latin typeface="Verdana" panose="020B0604030504040204" pitchFamily="34" charset="0"/>
                <a:ea typeface="Verdana" panose="020B0604030504040204" pitchFamily="34" charset="0"/>
                <a:cs typeface="Times New Roman" panose="02020603050405020304" pitchFamily="18" charset="0"/>
              </a:rPr>
              <a:t> </a:t>
            </a:r>
            <a:r>
              <a:rPr lang="en-US" sz="4000" b="1" dirty="0" smtClean="0">
                <a:latin typeface="Verdana" panose="020B0604030504040204" pitchFamily="34" charset="0"/>
                <a:ea typeface="Verdana" panose="020B0604030504040204" pitchFamily="34" charset="0"/>
                <a:cs typeface="Times New Roman" panose="02020603050405020304" pitchFamily="18" charset="0"/>
              </a:rPr>
              <a:t>IV</a:t>
            </a:r>
            <a:endParaRPr lang="en-US" sz="4000" b="1" dirty="0">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13760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4</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a:latin typeface="Times New Roman" panose="02020603050405020304" pitchFamily="18" charset="0"/>
                <a:ea typeface="Verdana" panose="020B0604030504040204" pitchFamily="34" charset="0"/>
                <a:cs typeface="Times New Roman" panose="02020603050405020304" pitchFamily="18" charset="0"/>
              </a:rPr>
              <a:t>Scikit</a:t>
            </a:r>
            <a:r>
              <a:rPr lang="en-US" sz="2400" b="1" dirty="0">
                <a:latin typeface="Times New Roman" panose="02020603050405020304" pitchFamily="18" charset="0"/>
                <a:ea typeface="Verdana" panose="020B0604030504040204" pitchFamily="34" charset="0"/>
                <a:cs typeface="Times New Roman" panose="02020603050405020304" pitchFamily="18" charset="0"/>
              </a:rPr>
              <a:t> Learn</a:t>
            </a:r>
          </a:p>
        </p:txBody>
      </p:sp>
      <p:sp>
        <p:nvSpPr>
          <p:cNvPr id="5" name="Rectangle 1"/>
          <p:cNvSpPr>
            <a:spLocks noChangeArrowheads="1"/>
          </p:cNvSpPr>
          <p:nvPr/>
        </p:nvSpPr>
        <p:spPr bwMode="auto">
          <a:xfrm>
            <a:off x="364067" y="466987"/>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1059433" y="1499352"/>
            <a:ext cx="11043897" cy="2923877"/>
          </a:xfrm>
          <a:prstGeom prst="rect">
            <a:avLst/>
          </a:prstGeom>
        </p:spPr>
        <p:txBody>
          <a:bodyPr wrap="square">
            <a:spAutoFit/>
          </a:bodyPr>
          <a:lstStyle/>
          <a:p>
            <a:pPr marL="285750" indent="-285750">
              <a:buFont typeface="Wingdings" panose="05000000000000000000" pitchFamily="2" charset="2"/>
              <a:buChar char="Ø"/>
            </a:pPr>
            <a:r>
              <a:rPr lang="vi-VN" sz="2300" dirty="0" smtClean="0">
                <a:solidFill>
                  <a:srgbClr val="212529"/>
                </a:solidFill>
                <a:latin typeface="Times New Roman" panose="02020603050405020304" pitchFamily="18" charset="0"/>
                <a:cs typeface="Times New Roman" panose="02020603050405020304" pitchFamily="18" charset="0"/>
              </a:rPr>
              <a:t>Thư </a:t>
            </a:r>
            <a:r>
              <a:rPr lang="vi-VN" sz="2300" dirty="0">
                <a:solidFill>
                  <a:srgbClr val="212529"/>
                </a:solidFill>
                <a:latin typeface="Times New Roman" panose="02020603050405020304" pitchFamily="18" charset="0"/>
                <a:cs typeface="Times New Roman" panose="02020603050405020304" pitchFamily="18" charset="0"/>
              </a:rPr>
              <a:t>viện này tích hợp rất nhiều thuật toán hiện đại và cố điển giúp bạn vừa học vừa tiến hành đưa ra các giải pháp hữu ích cho bài toán của bạn một cách đơn giản.</a:t>
            </a:r>
          </a:p>
          <a:p>
            <a:pPr marL="285750" indent="-285750">
              <a:buFont typeface="Wingdings" panose="05000000000000000000" pitchFamily="2" charset="2"/>
              <a:buChar char="Ø"/>
            </a:pPr>
            <a:r>
              <a:rPr lang="vi-VN" sz="2300" dirty="0">
                <a:solidFill>
                  <a:srgbClr val="212529"/>
                </a:solidFill>
                <a:latin typeface="Times New Roman" panose="02020603050405020304" pitchFamily="18" charset="0"/>
                <a:cs typeface="Times New Roman" panose="02020603050405020304" pitchFamily="18" charset="0"/>
              </a:rPr>
              <a:t>Scikit-learn (Sklearn) là thư viện mạnh mẽ nhất dành cho các thuật toán học máy được viết trên ngôn ngữ Python. Thư viện cung cấp một tập các công cụ xử lý các bài toán machine learning và statistical modeling gồm: classification, regression, clustering, và dimensionality reduction.</a:t>
            </a:r>
          </a:p>
          <a:p>
            <a:pPr marL="285750" indent="-285750">
              <a:buFont typeface="Wingdings" panose="05000000000000000000" pitchFamily="2" charset="2"/>
              <a:buChar char="Ø"/>
            </a:pPr>
            <a:r>
              <a:rPr lang="vi-VN" sz="2300" dirty="0">
                <a:solidFill>
                  <a:srgbClr val="212529"/>
                </a:solidFill>
                <a:latin typeface="Times New Roman" panose="02020603050405020304" pitchFamily="18" charset="0"/>
                <a:cs typeface="Times New Roman" panose="02020603050405020304" pitchFamily="18" charset="0"/>
              </a:rPr>
              <a:t>Thư viện được cấp phép bản quyền chuẩn FreeBSD và chạy được trên nhiều nền tảng Linux. Scikit-learn được sử dụng như một tài liệu để học tập.</a:t>
            </a:r>
          </a:p>
        </p:txBody>
      </p:sp>
    </p:spTree>
    <p:extLst>
      <p:ext uri="{BB962C8B-B14F-4D97-AF65-F5344CB8AC3E}">
        <p14:creationId xmlns:p14="http://schemas.microsoft.com/office/powerpoint/2010/main" val="9601705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Nguồn</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tham</a:t>
            </a:r>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 </a:t>
            </a:r>
            <a:r>
              <a:rPr lang="en-US" sz="2400" b="1" dirty="0" err="1" smtClean="0">
                <a:solidFill>
                  <a:srgbClr val="203864"/>
                </a:solidFill>
                <a:latin typeface="Arial" panose="020B0604020202020204" pitchFamily="34" charset="0"/>
                <a:ea typeface="Verdana" panose="020B0604030504040204" pitchFamily="34" charset="0"/>
                <a:cs typeface="Arial" panose="020B0604020202020204" pitchFamily="34" charset="0"/>
              </a:rPr>
              <a:t>khảo</a:t>
            </a:r>
            <a:endPar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endParaRPr>
          </a:p>
        </p:txBody>
      </p:sp>
      <p:sp>
        <p:nvSpPr>
          <p:cNvPr id="8" name="Rectangle 3"/>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939338" y="1456521"/>
            <a:ext cx="11967948" cy="5401479"/>
          </a:xfrm>
          <a:prstGeom prst="rect">
            <a:avLst/>
          </a:prstGeom>
        </p:spPr>
        <p:txBody>
          <a:bodyPr wrap="square">
            <a:spAutoFit/>
          </a:bodyPr>
          <a:lstStyle/>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2"/>
              </a:rPr>
              <a:t>https://blogs.nvidia.com</a:t>
            </a:r>
            <a:r>
              <a:rPr lang="en-US" sz="2300" dirty="0" smtClean="0">
                <a:latin typeface="Times New Roman" panose="02020603050405020304" pitchFamily="18" charset="0"/>
                <a:cs typeface="Times New Roman" panose="02020603050405020304" pitchFamily="18" charset="0"/>
                <a:hlinkClick r:id="rId2"/>
              </a:rPr>
              <a:t>/</a:t>
            </a: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3"/>
              </a:rPr>
              <a:t>https://dnmtechs.com/su-khac-nhau-giua-machine-learning-vs-deep-learning</a:t>
            </a:r>
            <a:r>
              <a:rPr lang="en-US" sz="2300" dirty="0" smtClean="0">
                <a:latin typeface="Times New Roman" panose="02020603050405020304" pitchFamily="18" charset="0"/>
                <a:cs typeface="Times New Roman" panose="02020603050405020304" pitchFamily="18" charset="0"/>
                <a:hlinkClick r:id="rId3"/>
              </a:rPr>
              <a:t>/</a:t>
            </a: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4"/>
              </a:rPr>
              <a:t>https://nttuan8.com/bai-3-neural-network</a:t>
            </a:r>
            <a:r>
              <a:rPr lang="en-US" sz="2300" dirty="0" smtClean="0">
                <a:latin typeface="Times New Roman" panose="02020603050405020304" pitchFamily="18" charset="0"/>
                <a:cs typeface="Times New Roman" panose="02020603050405020304" pitchFamily="18" charset="0"/>
                <a:hlinkClick r:id="rId4"/>
              </a:rPr>
              <a:t>/</a:t>
            </a: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5"/>
              </a:rPr>
              <a:t>https://vi.wikipedia.org</a:t>
            </a:r>
            <a:r>
              <a:rPr lang="en-US" sz="2300" dirty="0" smtClean="0">
                <a:latin typeface="Times New Roman" panose="02020603050405020304" pitchFamily="18" charset="0"/>
                <a:cs typeface="Times New Roman" panose="02020603050405020304" pitchFamily="18" charset="0"/>
                <a:hlinkClick r:id="rId5"/>
              </a:rPr>
              <a:t>/</a:t>
            </a:r>
            <a:endParaRPr lang="en-US" sz="23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6"/>
              </a:rPr>
              <a:t>http://</a:t>
            </a:r>
            <a:r>
              <a:rPr lang="en-US" sz="2300" dirty="0" smtClean="0">
                <a:latin typeface="Times New Roman" panose="02020603050405020304" pitchFamily="18" charset="0"/>
                <a:cs typeface="Times New Roman" panose="02020603050405020304" pitchFamily="18" charset="0"/>
                <a:hlinkClick r:id="rId6"/>
              </a:rPr>
              <a:t>www.pieriandata.com</a:t>
            </a: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hlinkClick r:id="rId7"/>
              </a:rPr>
              <a:t>https://</a:t>
            </a:r>
            <a:r>
              <a:rPr lang="en-US" sz="2300" dirty="0" smtClean="0">
                <a:latin typeface="Times New Roman" panose="02020603050405020304" pitchFamily="18" charset="0"/>
                <a:cs typeface="Times New Roman" panose="02020603050405020304" pitchFamily="18" charset="0"/>
                <a:hlinkClick r:id="rId7"/>
              </a:rPr>
              <a:t>towardsdatascience.com/what-is-deep-learning-and-how-does-it-work-2ce44bb692ac</a:t>
            </a: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endParaRPr lang="en-US" sz="2300" dirty="0" smtClean="0">
              <a:latin typeface="Times New Roman" panose="02020603050405020304" pitchFamily="18" charset="0"/>
              <a:cs typeface="Times New Roman" panose="02020603050405020304" pitchFamily="18" charset="0"/>
            </a:endParaRPr>
          </a:p>
          <a:p>
            <a:pPr marL="285750" indent="-285750" fontAlgn="t">
              <a:buFont typeface="Wingdings" panose="05000000000000000000" pitchFamily="2" charset="2"/>
              <a:buChar char="v"/>
            </a:pPr>
            <a:r>
              <a:rPr lang="en-US" sz="2300" dirty="0">
                <a:latin typeface="Times New Roman" panose="02020603050405020304" pitchFamily="18" charset="0"/>
                <a:cs typeface="Times New Roman" panose="02020603050405020304" pitchFamily="18" charset="0"/>
              </a:rPr>
              <a:t>https://blog.vinbigdata.org/supervised-learning-va-unsupervised-learning-khac-biet-la-gi/</a:t>
            </a:r>
          </a:p>
          <a:p>
            <a:pPr marL="285750" indent="-285750" fontAlgn="t">
              <a:buFont typeface="Wingdings" panose="05000000000000000000" pitchFamily="2" charset="2"/>
              <a:buChar char="v"/>
            </a:pPr>
            <a:endParaRPr lang="en-US" sz="23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tài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giáo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viên</a:t>
            </a:r>
            <a:r>
              <a:rPr lang="en-US" sz="2300" dirty="0" smtClean="0">
                <a:latin typeface="Times New Roman" panose="02020603050405020304" pitchFamily="18" charset="0"/>
                <a:cs typeface="Times New Roman" panose="02020603050405020304" pitchFamily="18" charset="0"/>
              </a:rPr>
              <a:t> ở </a:t>
            </a:r>
            <a:r>
              <a:rPr lang="en-US" sz="2300" dirty="0" err="1" smtClean="0">
                <a:latin typeface="Times New Roman" panose="02020603050405020304" pitchFamily="18" charset="0"/>
                <a:cs typeface="Times New Roman" panose="02020603050405020304" pitchFamily="18" charset="0"/>
              </a:rPr>
              <a:t>trung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tâm</a:t>
            </a:r>
            <a:r>
              <a:rPr lang="en-US" sz="2300" dirty="0" smtClean="0">
                <a:latin typeface="Times New Roman" panose="02020603050405020304" pitchFamily="18" charset="0"/>
                <a:cs typeface="Times New Roman" panose="02020603050405020304" pitchFamily="18" charset="0"/>
              </a:rPr>
              <a:t> MCI</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542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FFC50A49-2899-4F91-B760-8273C8702B1B}"/>
              </a:ext>
            </a:extLst>
          </p:cNvPr>
          <p:cNvSpPr txBox="1">
            <a:spLocks/>
          </p:cNvSpPr>
          <p:nvPr/>
        </p:nvSpPr>
        <p:spPr bwMode="gray">
          <a:xfrm>
            <a:off x="3857127" y="6463772"/>
            <a:ext cx="4690525" cy="439838"/>
          </a:xfrm>
          <a:prstGeom prst="rect">
            <a:avLst/>
          </a:prstGeom>
        </p:spPr>
        <p:txBody>
          <a:bodyPr vert="horz" lIns="0" tIns="72000" rIns="0" bIns="72000" rtlCol="0">
            <a:noAutofit/>
          </a:bodyPr>
          <a:lstStyle>
            <a:lvl1pPr marL="0" indent="0" algn="l" defTabSz="914400" rtl="0" eaLnBrk="1" fontAlgn="base" latinLnBrk="0" hangingPunct="1">
              <a:lnSpc>
                <a:spcPct val="100000"/>
              </a:lnSpc>
              <a:spcBef>
                <a:spcPct val="0"/>
              </a:spcBef>
              <a:spcAft>
                <a:spcPct val="0"/>
              </a:spcAft>
              <a:buFont typeface="Arial" panose="020B0604020202020204" pitchFamily="34" charset="0"/>
              <a:buNone/>
              <a:defRPr sz="1400" b="1" kern="0" baseline="0">
                <a:solidFill>
                  <a:schemeClr val="bg1"/>
                </a:solidFill>
                <a:latin typeface="Arial" panose="020B0604020202020204" pitchFamily="34" charset="0"/>
                <a:ea typeface="+mj-ea"/>
                <a:cs typeface="Arial" panose="020B0604020202020204" pitchFamily="34" charset="0"/>
              </a:defRPr>
            </a:lvl1pPr>
            <a:lvl2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2pPr>
            <a:lvl3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3pPr>
            <a:lvl4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4pPr>
            <a:lvl5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5pPr>
            <a:lvl6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6pPr>
            <a:lvl7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7pPr>
            <a:lvl8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8pPr>
            <a:lvl9pPr marL="0" indent="0" algn="r" defTabSz="914400" rtl="0" eaLnBrk="1" fontAlgn="base" latinLnBrk="0" hangingPunct="1">
              <a:lnSpc>
                <a:spcPct val="100000"/>
              </a:lnSpc>
              <a:spcBef>
                <a:spcPct val="0"/>
              </a:spcBef>
              <a:spcAft>
                <a:spcPct val="0"/>
              </a:spcAft>
              <a:buFont typeface="Arial" panose="020B0604020202020204" pitchFamily="34" charset="0"/>
              <a:buNone/>
              <a:defRPr sz="2800" kern="0" baseline="0">
                <a:solidFill>
                  <a:schemeClr val="accent3"/>
                </a:solidFill>
                <a:latin typeface="+mj-lt"/>
                <a:ea typeface="+mj-ea"/>
                <a:cs typeface="+mn-cs"/>
              </a:defRPr>
            </a:lvl9pPr>
          </a:lstStyle>
          <a:p>
            <a:r>
              <a:rPr lang="en-US" dirty="0" err="1"/>
              <a:t>Nguyễn</a:t>
            </a:r>
            <a:r>
              <a:rPr lang="en-US" dirty="0"/>
              <a:t> </a:t>
            </a:r>
            <a:r>
              <a:rPr lang="en-US" dirty="0" err="1"/>
              <a:t>Võ</a:t>
            </a:r>
            <a:r>
              <a:rPr lang="en-US" dirty="0"/>
              <a:t> </a:t>
            </a:r>
            <a:r>
              <a:rPr lang="en-US" dirty="0" err="1"/>
              <a:t>Đăng</a:t>
            </a:r>
            <a:r>
              <a:rPr lang="en-US" dirty="0"/>
              <a:t> Khoa - 0919174220</a:t>
            </a:r>
          </a:p>
        </p:txBody>
      </p:sp>
    </p:spTree>
    <p:extLst>
      <p:ext uri="{BB962C8B-B14F-4D97-AF65-F5344CB8AC3E}">
        <p14:creationId xmlns:p14="http://schemas.microsoft.com/office/powerpoint/2010/main" val="412184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630" y="1283810"/>
            <a:ext cx="5553075" cy="34163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79028" y="1455170"/>
            <a:ext cx="4630705" cy="1508105"/>
          </a:xfrm>
          <a:prstGeom prst="rect">
            <a:avLst/>
          </a:prstGeom>
        </p:spPr>
        <p:txBody>
          <a:bodyPr wrap="square">
            <a:spAutoFit/>
          </a:bodyPr>
          <a:lstStyle/>
          <a:p>
            <a:r>
              <a:rPr lang="en-US" sz="2300" dirty="0">
                <a:latin typeface="Times New Roman" panose="02020603050405020304" pitchFamily="18" charset="0"/>
                <a:cs typeface="Times New Roman" panose="02020603050405020304" pitchFamily="18" charset="0"/>
              </a:rPr>
              <a:t>Machine  Learning </a:t>
            </a:r>
            <a:r>
              <a:rPr lang="en-US" sz="2300" dirty="0" err="1" smtClean="0">
                <a:latin typeface="Times New Roman" panose="02020603050405020304" pitchFamily="18" charset="0"/>
                <a:cs typeface="Times New Roman" panose="02020603050405020304" pitchFamily="18" charset="0"/>
              </a:rPr>
              <a:t>là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ngành</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khoa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nghiên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cứu</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cách</a:t>
            </a:r>
            <a:r>
              <a:rPr lang="en-US" sz="2300" dirty="0" smtClean="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để</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máy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tính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học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phải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lập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trình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tường</a:t>
            </a:r>
            <a:r>
              <a:rPr lang="en-US" sz="2300" dirty="0">
                <a:latin typeface="Times New Roman" panose="02020603050405020304" pitchFamily="18" charset="0"/>
                <a:cs typeface="Times New Roman" panose="02020603050405020304" pitchFamily="18" charset="0"/>
              </a:rPr>
              <a:t> minh.</a:t>
            </a:r>
          </a:p>
        </p:txBody>
      </p:sp>
      <p:sp>
        <p:nvSpPr>
          <p:cNvPr id="11" name="Rectangle 10"/>
          <p:cNvSpPr/>
          <p:nvPr/>
        </p:nvSpPr>
        <p:spPr>
          <a:xfrm>
            <a:off x="1140870" y="3210467"/>
            <a:ext cx="5200664" cy="2800767"/>
          </a:xfrm>
          <a:prstGeom prst="rect">
            <a:avLst/>
          </a:prstGeom>
        </p:spPr>
        <p:txBody>
          <a:bodyPr wrap="square">
            <a:spAutoFit/>
          </a:bodyPr>
          <a:lstStyle/>
          <a:p>
            <a:pPr marL="285750" indent="-285750">
              <a:buFont typeface="Wingdings" panose="05000000000000000000" pitchFamily="2" charset="2"/>
              <a:buChar char="v"/>
            </a:pPr>
            <a:r>
              <a:rPr lang="en-US" sz="2200" dirty="0" err="1">
                <a:latin typeface="Times New Roman" panose="02020603050405020304" pitchFamily="18" charset="0"/>
                <a:ea typeface="Gill Sans MT" panose="020B0502020104020203" pitchFamily="34" charset="0"/>
                <a:cs typeface="Times New Roman" panose="02020603050405020304" pitchFamily="18" charset="0"/>
              </a:rPr>
              <a:t>Nhận</a:t>
            </a:r>
            <a:r>
              <a:rPr lang="en-US" sz="2200" spc="225"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di</a:t>
            </a:r>
            <a:r>
              <a:rPr lang="en-US" sz="2200" spc="-5" dirty="0" err="1">
                <a:latin typeface="Times New Roman" panose="02020603050405020304" pitchFamily="18" charset="0"/>
                <a:ea typeface="Gill Sans MT" panose="020B0502020104020203" pitchFamily="34" charset="0"/>
                <a:cs typeface="Times New Roman" panose="02020603050405020304" pitchFamily="18" charset="0"/>
              </a:rPr>
              <a:t>ệ</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n</a:t>
            </a:r>
            <a:r>
              <a:rPr lang="en-US" sz="220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spc="3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mặt</a:t>
            </a:r>
            <a:r>
              <a:rPr lang="en-US" sz="2200" spc="465"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ngư</a:t>
            </a:r>
            <a:r>
              <a:rPr lang="en-US" sz="2200" spc="5" dirty="0" err="1">
                <a:latin typeface="Times New Roman" panose="02020603050405020304" pitchFamily="18" charset="0"/>
                <a:ea typeface="Gill Sans MT" panose="020B0502020104020203" pitchFamily="34" charset="0"/>
                <a:cs typeface="Times New Roman" panose="02020603050405020304" pitchFamily="18" charset="0"/>
              </a:rPr>
              <a:t>ờ</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i</a:t>
            </a:r>
            <a:r>
              <a:rPr lang="en-US" sz="2200" spc="45"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tr</a:t>
            </a:r>
            <a:r>
              <a:rPr lang="en-US" sz="2200" spc="5" dirty="0" err="1">
                <a:latin typeface="Times New Roman" panose="02020603050405020304" pitchFamily="18" charset="0"/>
                <a:ea typeface="Gill Sans MT" panose="020B0502020104020203" pitchFamily="34" charset="0"/>
                <a:cs typeface="Times New Roman" panose="02020603050405020304" pitchFamily="18" charset="0"/>
              </a:rPr>
              <a:t>o</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ng</a:t>
            </a:r>
            <a:r>
              <a:rPr lang="en-US" sz="2200" spc="13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ả</a:t>
            </a:r>
            <a:r>
              <a:rPr lang="en-US" sz="2200" spc="5" dirty="0" err="1">
                <a:latin typeface="Times New Roman" panose="02020603050405020304" pitchFamily="18" charset="0"/>
                <a:ea typeface="Gill Sans MT" panose="020B0502020104020203" pitchFamily="34" charset="0"/>
                <a:cs typeface="Times New Roman" panose="02020603050405020304" pitchFamily="18" charset="0"/>
              </a:rPr>
              <a:t>n</a:t>
            </a:r>
            <a:r>
              <a:rPr lang="en-US" sz="2200" dirty="0" err="1">
                <a:latin typeface="Times New Roman" panose="02020603050405020304" pitchFamily="18" charset="0"/>
                <a:ea typeface="Gill Sans MT" panose="020B0502020104020203" pitchFamily="34" charset="0"/>
                <a:cs typeface="Times New Roman" panose="02020603050405020304" pitchFamily="18" charset="0"/>
              </a:rPr>
              <a:t>h</a:t>
            </a:r>
            <a:r>
              <a:rPr lang="en-US" sz="2200" spc="13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a:latin typeface="Times New Roman" panose="02020603050405020304" pitchFamily="18" charset="0"/>
                <a:ea typeface="Gill Sans MT" panose="020B0502020104020203" pitchFamily="34" charset="0"/>
                <a:cs typeface="Times New Roman" panose="02020603050405020304" pitchFamily="18" charset="0"/>
              </a:rPr>
              <a:t>(Au</a:t>
            </a:r>
            <a:r>
              <a:rPr lang="en-US" sz="2200" spc="-10" dirty="0">
                <a:latin typeface="Times New Roman" panose="02020603050405020304" pitchFamily="18" charset="0"/>
                <a:ea typeface="Gill Sans MT" panose="020B0502020104020203" pitchFamily="34" charset="0"/>
                <a:cs typeface="Times New Roman" panose="02020603050405020304" pitchFamily="18" charset="0"/>
              </a:rPr>
              <a:t>t</a:t>
            </a:r>
            <a:r>
              <a:rPr lang="en-US" sz="2200" spc="5" dirty="0">
                <a:latin typeface="Times New Roman" panose="02020603050405020304" pitchFamily="18" charset="0"/>
                <a:ea typeface="Gill Sans MT" panose="020B0502020104020203" pitchFamily="34" charset="0"/>
                <a:cs typeface="Times New Roman" panose="02020603050405020304" pitchFamily="18" charset="0"/>
              </a:rPr>
              <a:t>o</a:t>
            </a:r>
            <a:r>
              <a:rPr lang="en-US" sz="220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spc="5" dirty="0">
                <a:latin typeface="Times New Roman" panose="02020603050405020304" pitchFamily="18" charset="0"/>
                <a:ea typeface="Gill Sans MT" panose="020B0502020104020203" pitchFamily="34" charset="0"/>
                <a:cs typeface="Times New Roman" panose="02020603050405020304" pitchFamily="18" charset="0"/>
              </a:rPr>
              <a:t>T</a:t>
            </a:r>
            <a:r>
              <a:rPr lang="en-US" sz="2200" dirty="0">
                <a:latin typeface="Times New Roman" panose="02020603050405020304" pitchFamily="18" charset="0"/>
                <a:ea typeface="Gill Sans MT" panose="020B0502020104020203" pitchFamily="34" charset="0"/>
                <a:cs typeface="Times New Roman" panose="02020603050405020304" pitchFamily="18" charset="0"/>
              </a:rPr>
              <a:t>agging,</a:t>
            </a:r>
            <a:r>
              <a:rPr lang="en-US" sz="2200" spc="-100"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a:latin typeface="Times New Roman" panose="02020603050405020304" pitchFamily="18" charset="0"/>
                <a:ea typeface="Gill Sans MT" panose="020B0502020104020203" pitchFamily="34" charset="0"/>
                <a:cs typeface="Times New Roman" panose="02020603050405020304" pitchFamily="18" charset="0"/>
              </a:rPr>
              <a:t>F</a:t>
            </a:r>
            <a:r>
              <a:rPr lang="en-US" sz="2200" spc="5" dirty="0">
                <a:latin typeface="Times New Roman" panose="02020603050405020304" pitchFamily="18" charset="0"/>
                <a:ea typeface="Gill Sans MT" panose="020B0502020104020203" pitchFamily="34" charset="0"/>
                <a:cs typeface="Times New Roman" panose="02020603050405020304" pitchFamily="18" charset="0"/>
              </a:rPr>
              <a:t>ac</a:t>
            </a:r>
            <a:r>
              <a:rPr lang="en-US" sz="2200" dirty="0">
                <a:latin typeface="Times New Roman" panose="02020603050405020304" pitchFamily="18" charset="0"/>
                <a:ea typeface="Gill Sans MT" panose="020B0502020104020203" pitchFamily="34" charset="0"/>
                <a:cs typeface="Times New Roman" panose="02020603050405020304" pitchFamily="18" charset="0"/>
              </a:rPr>
              <a:t>e </a:t>
            </a:r>
            <a:r>
              <a:rPr lang="en-US" sz="2200" spc="35" dirty="0">
                <a:latin typeface="Times New Roman" panose="02020603050405020304" pitchFamily="18" charset="0"/>
                <a:ea typeface="Gill Sans MT" panose="020B0502020104020203" pitchFamily="34" charset="0"/>
                <a:cs typeface="Times New Roman" panose="02020603050405020304" pitchFamily="18" charset="0"/>
              </a:rPr>
              <a:t> </a:t>
            </a:r>
            <a:r>
              <a:rPr lang="en-US" sz="2200" dirty="0">
                <a:latin typeface="Times New Roman" panose="02020603050405020304" pitchFamily="18" charset="0"/>
                <a:ea typeface="Gill Sans MT" panose="020B0502020104020203" pitchFamily="34" charset="0"/>
                <a:cs typeface="Times New Roman" panose="02020603050405020304" pitchFamily="18" charset="0"/>
              </a:rPr>
              <a:t>ID</a:t>
            </a:r>
            <a:r>
              <a:rPr lang="en-US" sz="2200" spc="-5" dirty="0" smtClean="0">
                <a:latin typeface="Times New Roman" panose="02020603050405020304" pitchFamily="18" charset="0"/>
                <a:ea typeface="Gill Sans MT" panose="020B0502020104020203" pitchFamily="34" charset="0"/>
                <a:cs typeface="Times New Roman" panose="02020603050405020304" pitchFamily="18" charset="0"/>
              </a:rPr>
              <a:t>)</a:t>
            </a:r>
            <a:r>
              <a:rPr lang="en-US" sz="2200" dirty="0" smtClean="0">
                <a:latin typeface="Times New Roman" panose="02020603050405020304" pitchFamily="18" charset="0"/>
                <a:ea typeface="Gill Sans MT" panose="020B0502020104020203" pitchFamily="34" charset="0"/>
                <a:cs typeface="Times New Roman" panose="02020603050405020304" pitchFamily="18" charset="0"/>
              </a:rPr>
              <a:t>.</a:t>
            </a:r>
          </a:p>
          <a:p>
            <a:pPr marL="285750" lvl="2" indent="-285750">
              <a:buFont typeface="Wingdings" panose="05000000000000000000" pitchFamily="2" charset="2"/>
              <a:buChar char="v"/>
            </a:pPr>
            <a:r>
              <a:rPr lang="en-US" sz="2200" dirty="0" err="1">
                <a:latin typeface="Times New Roman" panose="02020603050405020304" pitchFamily="18" charset="0"/>
                <a:cs typeface="Times New Roman" panose="02020603050405020304" pitchFamily="18" charset="0"/>
              </a:rPr>
              <a:t>Công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cụ</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tìm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kiếm</a:t>
            </a:r>
            <a:r>
              <a:rPr lang="en-US" sz="2200" dirty="0">
                <a:latin typeface="Times New Roman" panose="02020603050405020304" pitchFamily="18" charset="0"/>
                <a:cs typeface="Times New Roman" panose="02020603050405020304" pitchFamily="18" charset="0"/>
              </a:rPr>
              <a:t> (Google, Bing)</a:t>
            </a:r>
          </a:p>
          <a:p>
            <a:pPr marL="285750" lvl="2" indent="-285750">
              <a:buFont typeface="Wingdings" panose="05000000000000000000" pitchFamily="2" charset="2"/>
              <a:buChar char="v"/>
            </a:pPr>
            <a:r>
              <a:rPr lang="en-US" sz="2200" dirty="0" err="1">
                <a:latin typeface="Times New Roman" panose="02020603050405020304" pitchFamily="18" charset="0"/>
                <a:cs typeface="Times New Roman" panose="02020603050405020304" pitchFamily="18" charset="0"/>
              </a:rPr>
              <a:t>Trợ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ảo</a:t>
            </a:r>
            <a:r>
              <a:rPr lang="en-US" sz="2200" dirty="0">
                <a:latin typeface="Times New Roman" panose="02020603050405020304" pitchFamily="18" charset="0"/>
                <a:cs typeface="Times New Roman" panose="02020603050405020304" pitchFamily="18" charset="0"/>
              </a:rPr>
              <a:t> (Siri, Cortana, Alexa)</a:t>
            </a:r>
          </a:p>
          <a:p>
            <a:pPr marL="285750" indent="-285750">
              <a:buFont typeface="Wingdings" panose="05000000000000000000" pitchFamily="2" charset="2"/>
              <a:buChar char="v"/>
            </a:pPr>
            <a:r>
              <a:rPr lang="en-US" sz="2200" dirty="0" err="1">
                <a:latin typeface="Times New Roman" panose="02020603050405020304" pitchFamily="18" charset="0"/>
                <a:cs typeface="Times New Roman" panose="02020603050405020304" pitchFamily="18" charset="0"/>
              </a:rPr>
              <a:t>Lọc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email  spam (Gmail, </a:t>
            </a:r>
            <a:r>
              <a:rPr lang="en-US" sz="2200" dirty="0" smtClean="0">
                <a:latin typeface="Times New Roman" panose="02020603050405020304" pitchFamily="18" charset="0"/>
                <a:cs typeface="Times New Roman" panose="02020603050405020304" pitchFamily="18" charset="0"/>
              </a:rPr>
              <a:t>Outlook)</a:t>
            </a:r>
          </a:p>
          <a:p>
            <a:pPr marL="285750" indent="-285750">
              <a:buFont typeface="Wingdings" panose="05000000000000000000" pitchFamily="2" charset="2"/>
              <a:buChar char="v"/>
            </a:pPr>
            <a:r>
              <a:rPr lang="en-US" sz="2200" dirty="0" err="1" smtClean="0">
                <a:latin typeface="Times New Roman" panose="02020603050405020304" pitchFamily="18" charset="0"/>
                <a:cs typeface="Times New Roman" panose="02020603050405020304" pitchFamily="18" charset="0"/>
              </a:rPr>
              <a:t>Gợi</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ý </a:t>
            </a:r>
            <a:r>
              <a:rPr lang="en-US" sz="2200" dirty="0" err="1">
                <a:latin typeface="Times New Roman" panose="02020603050405020304" pitchFamily="18" charset="0"/>
                <a:cs typeface="Times New Roman" panose="02020603050405020304" pitchFamily="18" charset="0"/>
              </a:rPr>
              <a:t>phim</a:t>
            </a:r>
            <a:r>
              <a:rPr lang="en-US" sz="2200" dirty="0">
                <a:latin typeface="Times New Roman" panose="02020603050405020304" pitchFamily="18" charset="0"/>
                <a:cs typeface="Times New Roman" panose="02020603050405020304" pitchFamily="18" charset="0"/>
              </a:rPr>
              <a:t> (Netflix)</a:t>
            </a:r>
          </a:p>
          <a:p>
            <a:r>
              <a:rPr lang="en-US" sz="2200" dirty="0"/>
              <a:t/>
            </a:r>
            <a:br>
              <a:rPr lang="en-US" sz="2200" dirty="0"/>
            </a:br>
            <a:endParaRPr lang="en-US" sz="2200" dirty="0"/>
          </a:p>
        </p:txBody>
      </p:sp>
    </p:spTree>
    <p:extLst>
      <p:ext uri="{BB962C8B-B14F-4D97-AF65-F5344CB8AC3E}">
        <p14:creationId xmlns:p14="http://schemas.microsoft.com/office/powerpoint/2010/main" val="1690775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1" name="Picture 20"/>
          <p:cNvPicPr>
            <a:picLocks noChangeAspect="1"/>
          </p:cNvPicPr>
          <p:nvPr/>
        </p:nvPicPr>
        <p:blipFill>
          <a:blip r:embed="rId2"/>
          <a:stretch>
            <a:fillRect/>
          </a:stretch>
        </p:blipFill>
        <p:spPr>
          <a:xfrm>
            <a:off x="2374565" y="1388727"/>
            <a:ext cx="8586203" cy="5084964"/>
          </a:xfrm>
          <a:prstGeom prst="rect">
            <a:avLst/>
          </a:prstGeom>
        </p:spPr>
      </p:pic>
    </p:spTree>
    <p:extLst>
      <p:ext uri="{BB962C8B-B14F-4D97-AF65-F5344CB8AC3E}">
        <p14:creationId xmlns:p14="http://schemas.microsoft.com/office/powerpoint/2010/main" val="39471756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2" name="Picture 1"/>
          <p:cNvPicPr>
            <a:picLocks noChangeAspect="1"/>
          </p:cNvPicPr>
          <p:nvPr/>
        </p:nvPicPr>
        <p:blipFill>
          <a:blip r:embed="rId2"/>
          <a:stretch>
            <a:fillRect/>
          </a:stretch>
        </p:blipFill>
        <p:spPr>
          <a:xfrm>
            <a:off x="2223748" y="1388727"/>
            <a:ext cx="8737020" cy="5074227"/>
          </a:xfrm>
          <a:prstGeom prst="rect">
            <a:avLst/>
          </a:prstGeom>
        </p:spPr>
      </p:pic>
    </p:spTree>
    <p:extLst>
      <p:ext uri="{BB962C8B-B14F-4D97-AF65-F5344CB8AC3E}">
        <p14:creationId xmlns:p14="http://schemas.microsoft.com/office/powerpoint/2010/main" val="36483887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073" y="1388727"/>
            <a:ext cx="7718223" cy="52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8753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072342" y="1537823"/>
            <a:ext cx="10964488" cy="2215991"/>
          </a:xfrm>
          <a:prstGeom prst="rect">
            <a:avLst/>
          </a:prstGeom>
        </p:spPr>
        <p:txBody>
          <a:bodyPr wrap="square">
            <a:spAutoFit/>
          </a:bodyPr>
          <a:lstStyle/>
          <a:p>
            <a:pPr algn="just" fontAlgn="base"/>
            <a:r>
              <a:rPr lang="vi-VN" sz="2300" dirty="0">
                <a:solidFill>
                  <a:srgbClr val="3D3D3D"/>
                </a:solidFill>
                <a:latin typeface="+mj-lt"/>
              </a:rPr>
              <a:t>AI có ba cấp độ khác nhau:</a:t>
            </a:r>
          </a:p>
          <a:p>
            <a:pPr algn="just" fontAlgn="base">
              <a:buFont typeface="+mj-lt"/>
              <a:buAutoNum type="arabicPeriod"/>
            </a:pPr>
            <a:r>
              <a:rPr lang="vi-VN" sz="2300" b="1" dirty="0">
                <a:solidFill>
                  <a:srgbClr val="3D3D3D"/>
                </a:solidFill>
                <a:latin typeface="+mj-lt"/>
              </a:rPr>
              <a:t>Narrow AI</a:t>
            </a:r>
            <a:r>
              <a:rPr lang="vi-VN" sz="2300" dirty="0">
                <a:solidFill>
                  <a:srgbClr val="3D3D3D"/>
                </a:solidFill>
                <a:latin typeface="+mj-lt"/>
              </a:rPr>
              <a:t>: Trí tuệ nhân tạo được cho là hẹp khi máy có thể thực hiện một nhiệm vụ cụ thể tốt hơn so với con người. Nghiên cứu hiện tại về AI hiện đang ở cấp độ này.</a:t>
            </a:r>
          </a:p>
          <a:p>
            <a:pPr algn="just" fontAlgn="base">
              <a:buFont typeface="+mj-lt"/>
              <a:buAutoNum type="arabicPeriod"/>
            </a:pPr>
            <a:r>
              <a:rPr lang="vi-VN" sz="2300" b="1" dirty="0">
                <a:solidFill>
                  <a:srgbClr val="3D3D3D"/>
                </a:solidFill>
                <a:latin typeface="+mj-lt"/>
              </a:rPr>
              <a:t>General AI</a:t>
            </a:r>
            <a:r>
              <a:rPr lang="vi-VN" sz="2300" dirty="0">
                <a:solidFill>
                  <a:srgbClr val="3D3D3D"/>
                </a:solidFill>
                <a:latin typeface="+mj-lt"/>
              </a:rPr>
              <a:t>: Trí tuệ nhân tạo đạt đến trạng thái chung khi nó có thể thực hiện bất kỳ nhiệm vụ sử dụng trí tuệ nào có cùng độ chính xác như con người.</a:t>
            </a:r>
          </a:p>
          <a:p>
            <a:pPr algn="just" fontAlgn="base">
              <a:buFont typeface="+mj-lt"/>
              <a:buAutoNum type="arabicPeriod"/>
            </a:pPr>
            <a:r>
              <a:rPr lang="vi-VN" sz="2300" b="1" dirty="0">
                <a:solidFill>
                  <a:srgbClr val="3D3D3D"/>
                </a:solidFill>
                <a:latin typeface="+mj-lt"/>
              </a:rPr>
              <a:t>Strong AI</a:t>
            </a:r>
            <a:r>
              <a:rPr lang="vi-VN" sz="2300" dirty="0">
                <a:solidFill>
                  <a:srgbClr val="3D3D3D"/>
                </a:solidFill>
                <a:latin typeface="+mj-lt"/>
              </a:rPr>
              <a:t>: AI rất mạnh khi nó có thể đánh bại con người trong nhiều nhiệm vụ cụ thể.</a:t>
            </a:r>
            <a:endParaRPr lang="vi-VN" sz="2300" b="0" i="0" dirty="0">
              <a:solidFill>
                <a:srgbClr val="3D3D3D"/>
              </a:solidFill>
              <a:effectLst/>
              <a:latin typeface="+mj-lt"/>
            </a:endParaRPr>
          </a:p>
        </p:txBody>
      </p:sp>
    </p:spTree>
    <p:extLst>
      <p:ext uri="{BB962C8B-B14F-4D97-AF65-F5344CB8AC3E}">
        <p14:creationId xmlns:p14="http://schemas.microsoft.com/office/powerpoint/2010/main" val="3517643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4917752-3DB2-4637-BBFD-DF2DC36FBC7C}"/>
              </a:ext>
            </a:extLst>
          </p:cNvPr>
          <p:cNvSpPr>
            <a:spLocks noGrp="1"/>
          </p:cNvSpPr>
          <p:nvPr>
            <p:ph type="body" sz="quarter" idx="12"/>
          </p:nvPr>
        </p:nvSpPr>
        <p:spPr/>
        <p:txBody>
          <a:bodyPr/>
          <a:lstStyle/>
          <a:p>
            <a:r>
              <a:rPr lang="en-US" dirty="0" smtClean="0"/>
              <a:t>1</a:t>
            </a:r>
          </a:p>
          <a:p>
            <a:endParaRPr lang="en-US" dirty="0"/>
          </a:p>
        </p:txBody>
      </p:sp>
      <p:sp>
        <p:nvSpPr>
          <p:cNvPr id="6" name="Title 4">
            <a:extLst>
              <a:ext uri="{FF2B5EF4-FFF2-40B4-BE49-F238E27FC236}">
                <a16:creationId xmlns:a16="http://schemas.microsoft.com/office/drawing/2014/main" id="{BB0E9D4A-ED43-49E7-83A2-3FC78B442A27}"/>
              </a:ext>
            </a:extLst>
          </p:cNvPr>
          <p:cNvSpPr txBox="1">
            <a:spLocks/>
          </p:cNvSpPr>
          <p:nvPr/>
        </p:nvSpPr>
        <p:spPr>
          <a:xfrm>
            <a:off x="1515847" y="755702"/>
            <a:ext cx="9444921" cy="633025"/>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smtClean="0">
                <a:solidFill>
                  <a:srgbClr val="203864"/>
                </a:solidFill>
                <a:latin typeface="Arial" panose="020B0604020202020204" pitchFamily="34" charset="0"/>
                <a:ea typeface="Verdana" panose="020B0604030504040204" pitchFamily="34" charset="0"/>
                <a:cs typeface="Arial" panose="020B0604020202020204" pitchFamily="34" charset="0"/>
              </a:rPr>
              <a:t>GIỚI THIỆU</a:t>
            </a:r>
          </a:p>
        </p:txBody>
      </p:sp>
      <p:sp>
        <p:nvSpPr>
          <p:cNvPr id="2" name="Rectangle 1"/>
          <p:cNvSpPr/>
          <p:nvPr/>
        </p:nvSpPr>
        <p:spPr>
          <a:xfrm>
            <a:off x="1072342" y="1537823"/>
            <a:ext cx="10964488" cy="2215991"/>
          </a:xfrm>
          <a:prstGeom prst="rect">
            <a:avLst/>
          </a:prstGeom>
        </p:spPr>
        <p:txBody>
          <a:bodyPr wrap="square">
            <a:spAutoFit/>
          </a:bodyPr>
          <a:lstStyle/>
          <a:p>
            <a:pPr algn="just" fontAlgn="base"/>
            <a:r>
              <a:rPr lang="vi-VN" sz="2300" dirty="0">
                <a:solidFill>
                  <a:srgbClr val="3D3D3D"/>
                </a:solidFill>
                <a:latin typeface="+mj-lt"/>
              </a:rPr>
              <a:t>AI có ba cấp độ khác nhau:</a:t>
            </a:r>
          </a:p>
          <a:p>
            <a:pPr algn="just" fontAlgn="base">
              <a:buFont typeface="+mj-lt"/>
              <a:buAutoNum type="arabicPeriod"/>
            </a:pPr>
            <a:r>
              <a:rPr lang="vi-VN" sz="2300" b="1" dirty="0">
                <a:solidFill>
                  <a:srgbClr val="3D3D3D"/>
                </a:solidFill>
                <a:latin typeface="+mj-lt"/>
              </a:rPr>
              <a:t>Narrow AI</a:t>
            </a:r>
            <a:r>
              <a:rPr lang="vi-VN" sz="2300" dirty="0">
                <a:solidFill>
                  <a:srgbClr val="3D3D3D"/>
                </a:solidFill>
                <a:latin typeface="+mj-lt"/>
              </a:rPr>
              <a:t>: Trí tuệ nhân tạo được cho là hẹp khi máy có thể thực hiện một nhiệm vụ cụ thể tốt hơn so với con người. Nghiên cứu hiện tại về AI hiện đang ở cấp độ này.</a:t>
            </a:r>
          </a:p>
          <a:p>
            <a:pPr algn="just" fontAlgn="base">
              <a:buFont typeface="+mj-lt"/>
              <a:buAutoNum type="arabicPeriod"/>
            </a:pPr>
            <a:r>
              <a:rPr lang="vi-VN" sz="2300" b="1" dirty="0">
                <a:solidFill>
                  <a:srgbClr val="3D3D3D"/>
                </a:solidFill>
                <a:latin typeface="+mj-lt"/>
              </a:rPr>
              <a:t>General AI</a:t>
            </a:r>
            <a:r>
              <a:rPr lang="vi-VN" sz="2300" dirty="0">
                <a:solidFill>
                  <a:srgbClr val="3D3D3D"/>
                </a:solidFill>
                <a:latin typeface="+mj-lt"/>
              </a:rPr>
              <a:t>: Trí tuệ nhân tạo đạt đến trạng thái chung khi nó có thể thực hiện bất kỳ nhiệm vụ sử dụng trí tuệ nào có cùng độ chính xác như con người.</a:t>
            </a:r>
          </a:p>
          <a:p>
            <a:pPr algn="just" fontAlgn="base">
              <a:buFont typeface="+mj-lt"/>
              <a:buAutoNum type="arabicPeriod"/>
            </a:pPr>
            <a:r>
              <a:rPr lang="vi-VN" sz="2300" b="1" dirty="0">
                <a:solidFill>
                  <a:srgbClr val="3D3D3D"/>
                </a:solidFill>
                <a:latin typeface="+mj-lt"/>
              </a:rPr>
              <a:t>Strong AI</a:t>
            </a:r>
            <a:r>
              <a:rPr lang="vi-VN" sz="2300" dirty="0">
                <a:solidFill>
                  <a:srgbClr val="3D3D3D"/>
                </a:solidFill>
                <a:latin typeface="+mj-lt"/>
              </a:rPr>
              <a:t>: AI rất mạnh khi nó có thể đánh bại con người trong nhiều nhiệm vụ cụ thể.</a:t>
            </a:r>
            <a:endParaRPr lang="vi-VN" sz="2300" b="0" i="0" dirty="0">
              <a:solidFill>
                <a:srgbClr val="3D3D3D"/>
              </a:solidFill>
              <a:effectLst/>
              <a:latin typeface="+mj-lt"/>
            </a:endParaRPr>
          </a:p>
        </p:txBody>
      </p:sp>
    </p:spTree>
    <p:extLst>
      <p:ext uri="{BB962C8B-B14F-4D97-AF65-F5344CB8AC3E}">
        <p14:creationId xmlns:p14="http://schemas.microsoft.com/office/powerpoint/2010/main" val="2911696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8002</TotalTime>
  <Words>957</Words>
  <Application>Microsoft Office PowerPoint</Application>
  <PresentationFormat>Widescreen</PresentationFormat>
  <Paragraphs>137</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Cambria</vt:lpstr>
      <vt:lpstr>Gill Sans MT</vt:lpstr>
      <vt:lpstr>Roboto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Tien Ich May Tinh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Thao Vy</dc:creator>
  <cp:lastModifiedBy>KLUCK</cp:lastModifiedBy>
  <cp:revision>566</cp:revision>
  <dcterms:created xsi:type="dcterms:W3CDTF">2020-03-30T13:47:17Z</dcterms:created>
  <dcterms:modified xsi:type="dcterms:W3CDTF">2021-12-12T13:58:29Z</dcterms:modified>
</cp:coreProperties>
</file>