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tracks per album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322843365484927"/>
          <c:y val="0.12450625632574096"/>
          <c:w val="0.84620347518767647"/>
          <c:h val="0.4031242544480697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Greatest Hits</c:v>
                </c:pt>
                <c:pt idx="1">
                  <c:v>CategoMinha Historiary 2</c:v>
                </c:pt>
                <c:pt idx="2">
                  <c:v>Unplugged</c:v>
                </c:pt>
                <c:pt idx="3">
                  <c:v>Lost, Season 3</c:v>
                </c:pt>
                <c:pt idx="4">
                  <c:v>Lost, Season 1</c:v>
                </c:pt>
                <c:pt idx="5">
                  <c:v>The Office, Season 3</c:v>
                </c:pt>
                <c:pt idx="6">
                  <c:v>My Way: The Best Of Frank Sinatra [Disc 1]</c:v>
                </c:pt>
                <c:pt idx="7">
                  <c:v>Lost, Season 2</c:v>
                </c:pt>
                <c:pt idx="8">
                  <c:v>Battlestar Galactica (Classic), Season 1</c:v>
                </c:pt>
                <c:pt idx="9">
                  <c:v>Afrociberdelia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57</c:v>
                </c:pt>
                <c:pt idx="1">
                  <c:v>34</c:v>
                </c:pt>
                <c:pt idx="2">
                  <c:v>30</c:v>
                </c:pt>
                <c:pt idx="3">
                  <c:v>26</c:v>
                </c:pt>
                <c:pt idx="4">
                  <c:v>25</c:v>
                </c:pt>
                <c:pt idx="5">
                  <c:v>25</c:v>
                </c:pt>
                <c:pt idx="6">
                  <c:v>24</c:v>
                </c:pt>
                <c:pt idx="7">
                  <c:v>24</c:v>
                </c:pt>
                <c:pt idx="8">
                  <c:v>24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58-438B-A5AE-DE1101CDE1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Greatest Hits</c:v>
                </c:pt>
                <c:pt idx="1">
                  <c:v>CategoMinha Historiary 2</c:v>
                </c:pt>
                <c:pt idx="2">
                  <c:v>Unplugged</c:v>
                </c:pt>
                <c:pt idx="3">
                  <c:v>Lost, Season 3</c:v>
                </c:pt>
                <c:pt idx="4">
                  <c:v>Lost, Season 1</c:v>
                </c:pt>
                <c:pt idx="5">
                  <c:v>The Office, Season 3</c:v>
                </c:pt>
                <c:pt idx="6">
                  <c:v>My Way: The Best Of Frank Sinatra [Disc 1]</c:v>
                </c:pt>
                <c:pt idx="7">
                  <c:v>Lost, Season 2</c:v>
                </c:pt>
                <c:pt idx="8">
                  <c:v>Battlestar Galactica (Classic), Season 1</c:v>
                </c:pt>
                <c:pt idx="9">
                  <c:v>Afrociberdelia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1-7558-438B-A5AE-DE1101CDE1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Greatest Hits</c:v>
                </c:pt>
                <c:pt idx="1">
                  <c:v>CategoMinha Historiary 2</c:v>
                </c:pt>
                <c:pt idx="2">
                  <c:v>Unplugged</c:v>
                </c:pt>
                <c:pt idx="3">
                  <c:v>Lost, Season 3</c:v>
                </c:pt>
                <c:pt idx="4">
                  <c:v>Lost, Season 1</c:v>
                </c:pt>
                <c:pt idx="5">
                  <c:v>The Office, Season 3</c:v>
                </c:pt>
                <c:pt idx="6">
                  <c:v>My Way: The Best Of Frank Sinatra [Disc 1]</c:v>
                </c:pt>
                <c:pt idx="7">
                  <c:v>Lost, Season 2</c:v>
                </c:pt>
                <c:pt idx="8">
                  <c:v>Battlestar Galactica (Classic), Season 1</c:v>
                </c:pt>
                <c:pt idx="9">
                  <c:v>Afrociberdelia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2-7558-438B-A5AE-DE1101CDE1A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143766639"/>
        <c:axId val="143754639"/>
        <c:axId val="0"/>
      </c:bar3DChart>
      <c:catAx>
        <c:axId val="1437666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Album Title</a:t>
                </a:r>
              </a:p>
            </c:rich>
          </c:tx>
          <c:layout>
            <c:manualLayout>
              <c:xMode val="edge"/>
              <c:yMode val="edge"/>
              <c:x val="0.73462598435200033"/>
              <c:y val="0.885175638803143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754639"/>
        <c:crosses val="autoZero"/>
        <c:auto val="1"/>
        <c:lblAlgn val="ctr"/>
        <c:lblOffset val="100"/>
        <c:noMultiLvlLbl val="0"/>
      </c:catAx>
      <c:valAx>
        <c:axId val="143754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Track Number</a:t>
                </a:r>
              </a:p>
            </c:rich>
          </c:tx>
          <c:layout>
            <c:manualLayout>
              <c:xMode val="edge"/>
              <c:yMode val="edge"/>
              <c:x val="1.0248120412544673E-2"/>
              <c:y val="0.207380485735479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766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>
      <a:innerShdw blurRad="114300">
        <a:prstClr val="black"/>
      </a:inn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capacity of files per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757670596688356"/>
          <c:y val="0.12450628763451865"/>
          <c:w val="0.82423294033116445"/>
          <c:h val="0.64208701743764574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Protected MPEG-4 video file</c:v>
                </c:pt>
                <c:pt idx="1">
                  <c:v>MPEG audio file</c:v>
                </c:pt>
                <c:pt idx="2">
                  <c:v>Protected AAC audio file</c:v>
                </c:pt>
                <c:pt idx="3">
                  <c:v>Purchased AAC audio file</c:v>
                </c:pt>
                <c:pt idx="4">
                  <c:v>AAC audio file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89985654585</c:v>
                </c:pt>
                <c:pt idx="1">
                  <c:v>26184720875</c:v>
                </c:pt>
                <c:pt idx="2">
                  <c:v>1105319551</c:v>
                </c:pt>
                <c:pt idx="3">
                  <c:v>61315607</c:v>
                </c:pt>
                <c:pt idx="4">
                  <c:v>49244732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C8-4716-926F-B0B520BF1BD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143766639"/>
        <c:axId val="143754639"/>
        <c:axId val="0"/>
      </c:bar3DChart>
      <c:catAx>
        <c:axId val="1437666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File</a:t>
                </a:r>
                <a:r>
                  <a:rPr lang="en-US" sz="1600" baseline="0" dirty="0"/>
                  <a:t> types</a:t>
                </a:r>
                <a:endParaRPr lang="en-US" sz="1600" dirty="0"/>
              </a:p>
            </c:rich>
          </c:tx>
          <c:layout>
            <c:manualLayout>
              <c:xMode val="edge"/>
              <c:yMode val="edge"/>
              <c:x val="0.42403713370992696"/>
              <c:y val="0.906183381655217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754639"/>
        <c:crosses val="autoZero"/>
        <c:auto val="1"/>
        <c:lblAlgn val="ctr"/>
        <c:lblOffset val="100"/>
        <c:noMultiLvlLbl val="0"/>
      </c:catAx>
      <c:valAx>
        <c:axId val="143754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Capacity(Byte)</a:t>
                </a:r>
              </a:p>
            </c:rich>
          </c:tx>
          <c:layout>
            <c:manualLayout>
              <c:xMode val="edge"/>
              <c:yMode val="edge"/>
              <c:x val="1.7571592972593007E-2"/>
              <c:y val="0.396449943944959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766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>
      <a:innerShdw blurRad="114300">
        <a:prstClr val="black"/>
      </a:inn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invoices each September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612302377870086"/>
          <c:y val="0.12975821689144509"/>
          <c:w val="0.87512481446249402"/>
          <c:h val="0.68777673428422204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2009.9</c:v>
                </c:pt>
                <c:pt idx="1">
                  <c:v>2010.9</c:v>
                </c:pt>
                <c:pt idx="2">
                  <c:v>2011.9</c:v>
                </c:pt>
                <c:pt idx="3">
                  <c:v>2012.9</c:v>
                </c:pt>
                <c:pt idx="4">
                  <c:v>2013.9</c:v>
                </c:pt>
              </c:numCache>
            </c:numRef>
          </c:cat>
          <c:val>
            <c:numRef>
              <c:f>Sheet1!$B$2:$B$6</c:f>
              <c:numCache>
                <c:formatCode>#,##0</c:formatCode>
                <c:ptCount val="5"/>
                <c:pt idx="0">
                  <c:v>7</c:v>
                </c:pt>
                <c:pt idx="1">
                  <c:v>6</c:v>
                </c:pt>
                <c:pt idx="2">
                  <c:v>7</c:v>
                </c:pt>
                <c:pt idx="3">
                  <c:v>6</c:v>
                </c:pt>
                <c:pt idx="4" formatCode="General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76-42B6-9077-389E7267FAF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143766639"/>
        <c:axId val="143754639"/>
        <c:axId val="0"/>
      </c:bar3DChart>
      <c:catAx>
        <c:axId val="1437666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Date</a:t>
                </a:r>
              </a:p>
            </c:rich>
          </c:tx>
          <c:layout>
            <c:manualLayout>
              <c:xMode val="edge"/>
              <c:yMode val="edge"/>
              <c:x val="0.4967017605252968"/>
              <c:y val="0.903557417026754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754639"/>
        <c:crosses val="autoZero"/>
        <c:auto val="1"/>
        <c:lblAlgn val="ctr"/>
        <c:lblOffset val="100"/>
        <c:noMultiLvlLbl val="0"/>
      </c:catAx>
      <c:valAx>
        <c:axId val="143754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Invoice</a:t>
                </a:r>
                <a:r>
                  <a:rPr lang="en-US" baseline="0" dirty="0"/>
                  <a:t> Number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7571592972593007E-2"/>
              <c:y val="0.396449943944959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766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>
      <a:innerShdw blurRad="114300">
        <a:prstClr val="black"/>
      </a:inn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tracks per album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757670596688356"/>
          <c:y val="0.12450628763451865"/>
          <c:w val="0.82423294033116445"/>
          <c:h val="0.57906386635452844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Helena Holý</c:v>
                </c:pt>
                <c:pt idx="1">
                  <c:v>Richard Cunningham</c:v>
                </c:pt>
                <c:pt idx="2">
                  <c:v>Luis Rojas</c:v>
                </c:pt>
                <c:pt idx="3">
                  <c:v>Hugh O'Reilly</c:v>
                </c:pt>
                <c:pt idx="4">
                  <c:v>Ladislav Kovács</c:v>
                </c:pt>
                <c:pt idx="5">
                  <c:v>Fynn Zimmermann</c:v>
                </c:pt>
                <c:pt idx="6">
                  <c:v>Julia Barnett</c:v>
                </c:pt>
                <c:pt idx="7">
                  <c:v>Frank Ralston</c:v>
                </c:pt>
                <c:pt idx="8">
                  <c:v>Victor Stevens</c:v>
                </c:pt>
                <c:pt idx="9">
                  <c:v>Astrid Gruber</c:v>
                </c:pt>
              </c:strCache>
            </c:strRef>
          </c:cat>
          <c:val>
            <c:numRef>
              <c:f>Sheet1!$B$2:$B$11</c:f>
              <c:numCache>
                <c:formatCode>0.00</c:formatCode>
                <c:ptCount val="10"/>
                <c:pt idx="0" formatCode="#,##0.00_);\(#,##0.00\)">
                  <c:v>49.620000362396198</c:v>
                </c:pt>
                <c:pt idx="1">
                  <c:v>47.620000362396198</c:v>
                </c:pt>
                <c:pt idx="2">
                  <c:v>46.620000362396198</c:v>
                </c:pt>
                <c:pt idx="3">
                  <c:v>45.620000362396198</c:v>
                </c:pt>
                <c:pt idx="4">
                  <c:v>45.620000362396198</c:v>
                </c:pt>
                <c:pt idx="5">
                  <c:v>43.620000362396198</c:v>
                </c:pt>
                <c:pt idx="6">
                  <c:v>43.620000362396198</c:v>
                </c:pt>
                <c:pt idx="7">
                  <c:v>43.620000362396198</c:v>
                </c:pt>
                <c:pt idx="8">
                  <c:v>42.620000362396198</c:v>
                </c:pt>
                <c:pt idx="9">
                  <c:v>42.620000362396198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4F-4623-B395-81480379F8C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143766639"/>
        <c:axId val="143754639"/>
        <c:axId val="0"/>
      </c:bar3DChart>
      <c:catAx>
        <c:axId val="1437666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Customer Name</a:t>
                </a:r>
              </a:p>
            </c:rich>
          </c:tx>
          <c:layout>
            <c:manualLayout>
              <c:xMode val="edge"/>
              <c:yMode val="edge"/>
              <c:x val="0.70199289706502832"/>
              <c:y val="0.914061275540607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754639"/>
        <c:crosses val="autoZero"/>
        <c:auto val="1"/>
        <c:lblAlgn val="ctr"/>
        <c:lblOffset val="100"/>
        <c:noMultiLvlLbl val="0"/>
      </c:catAx>
      <c:valAx>
        <c:axId val="143754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Total Paid($)</a:t>
                </a:r>
              </a:p>
            </c:rich>
          </c:tx>
          <c:layout>
            <c:manualLayout>
              <c:xMode val="edge"/>
              <c:yMode val="edge"/>
              <c:x val="1.7571661496902386E-2"/>
              <c:y val="0.388572050059570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_);\(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766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>
      <a:innerShdw blurRad="114300">
        <a:prstClr val="black"/>
      </a:inn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D7DB-2E3B-5E1C-19D6-2D1A1AE4C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80678-6860-1267-6EE6-9C2814043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1974A-8234-A552-7B49-6C32B486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BDF0-5F77-4980-BE7A-B4391A08ABA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0883C-E325-8F03-77DF-EF905ECC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D27FC-F60E-B99F-69B5-9840AD0D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91A7-46E8-4732-B6BA-1CC5ED412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9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A94E-71E6-74A8-B320-87B11F7A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CDD8A-C94B-32D6-7B5F-FD2F83DF9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6740A-19FA-D7B0-958F-7AADE2D2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BDF0-5F77-4980-BE7A-B4391A08ABA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B7BC9-C8FE-B50A-6935-9AFBFADE0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29F0B-50E5-885F-1168-E7F1CC04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91A7-46E8-4732-B6BA-1CC5ED412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3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B28BF6-E198-2D87-7534-7A11125C9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5976A-43AF-19DD-8F6F-4D0F37590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02632-BB15-1068-33E2-9924E8BA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BDF0-5F77-4980-BE7A-B4391A08ABA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6A158-A999-27E4-F705-AB09C132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4FA7E-BE6B-2622-0E6B-8B08EA2DB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91A7-46E8-4732-B6BA-1CC5ED412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5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182E-54DC-7E06-816E-6F2A8FA9F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FC484-B803-BDE4-0C66-DC8783D59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04ED0-415B-38D9-5A54-B12A0F93F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BDF0-5F77-4980-BE7A-B4391A08ABA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00886-858A-FB01-E162-5457192F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A3226-2A30-87C0-3A23-01BF895C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91A7-46E8-4732-B6BA-1CC5ED412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3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9E43A-72E3-2B4F-F62B-815A6F3B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26F2F-A892-450C-AD47-D121B3C24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76342-9796-3B0A-067C-CA05B4942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BDF0-5F77-4980-BE7A-B4391A08ABA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A80A7-37D6-BA1B-96DC-1FBC65B6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21487-6C51-66E3-4F81-7F497731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91A7-46E8-4732-B6BA-1CC5ED412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0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225A-D091-F060-E93B-47987A66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8955-D2C8-AA87-0A4F-70564C21F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DFE22-EAE9-8C1D-1B97-665FC1881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4F6F6-5233-0204-48EB-8CCC2C60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BDF0-5F77-4980-BE7A-B4391A08ABA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52AF5-8FF1-B3C1-F769-C886213C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72AE6-9CCD-9938-1BDC-8C1A3AB9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91A7-46E8-4732-B6BA-1CC5ED412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1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EA62-9BBC-D122-2239-0B3EFB59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7F569-D1A0-078D-347A-6AE671286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B6BC9-7D9F-EE60-A599-84BC1ECAB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467A9-C37C-97ED-CCE3-75506D387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E5308-95BC-BF3B-9056-D06DD30EB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62FE13-2E89-6354-CE45-8584A40F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BDF0-5F77-4980-BE7A-B4391A08ABA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B57416-F8F0-428E-E7EA-99AFA2A94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ED1558-23E6-BC5C-EC4C-23C079F1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91A7-46E8-4732-B6BA-1CC5ED412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1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4B19-89E7-3F38-0D58-D1062697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C4252-15CA-28FD-A204-4F643C93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BDF0-5F77-4980-BE7A-B4391A08ABA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44DB8-9D24-D438-78F4-B1206140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16D36-2B11-AD99-AF2C-6950D16D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91A7-46E8-4732-B6BA-1CC5ED412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9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FC6A2-697D-C7AB-5E0B-E461D2DE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BDF0-5F77-4980-BE7A-B4391A08ABA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E7B10D-9CB6-6609-D049-991EEDC2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14C50-002E-E564-C373-04D98E13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91A7-46E8-4732-B6BA-1CC5ED412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1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62C3-AABF-A548-0A39-6A37D0FFA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36DF5-7B57-F4F5-E1EF-E6AD4978D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3FEC0-0526-A6C7-7024-9F44C29F1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1B819-A60E-ACE6-13D1-F459E075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BDF0-5F77-4980-BE7A-B4391A08ABA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54C7D-13EF-DD3B-39F5-A5438687F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09027-904D-BE41-E9FF-5AF65DFF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91A7-46E8-4732-B6BA-1CC5ED412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0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5026-2C19-A515-FAD9-DD6C5824A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5BBE85-0180-B341-4A89-A1D810183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97CD5-6E95-7286-4E1B-55E68DB4B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CCE3E-617B-3796-5B3B-AD146F2B8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BDF0-5F77-4980-BE7A-B4391A08ABA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29BB7-39BB-22E0-864C-9696ECA22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9C811-9D50-ED80-6266-E9740F2B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91A7-46E8-4732-B6BA-1CC5ED412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6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306714-6BED-34FB-37D8-ACC51425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77EDF-779C-6DA6-984A-1E7C0CCE4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445F0-2732-1534-1460-90CC8C701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1BDF0-5F77-4980-BE7A-B4391A08ABA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CE3A7-3EDC-A437-850D-132775C6E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31054-341B-C892-6F62-05ED6CFEA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391A7-46E8-4732-B6BA-1CC5ED412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7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1F195-CECC-6A3F-361A-DC4EE9C3E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7999"/>
            <a:ext cx="12192000" cy="683491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40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Which 10 albums contain the most tracks?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BD1B8C5-C4AB-39CC-957A-3283375655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9452117"/>
              </p:ext>
            </p:extLst>
          </p:nvPr>
        </p:nvGraphicFramePr>
        <p:xfrm>
          <a:off x="782733" y="1513684"/>
          <a:ext cx="5446617" cy="4836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93A1AD2-7262-A8B6-F327-9A0454A8E8CB}"/>
              </a:ext>
            </a:extLst>
          </p:cNvPr>
          <p:cNvSpPr txBox="1"/>
          <p:nvPr/>
        </p:nvSpPr>
        <p:spPr>
          <a:xfrm>
            <a:off x="6567055" y="1513684"/>
            <a:ext cx="5313267" cy="480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We select </a:t>
            </a:r>
            <a:r>
              <a:rPr lang="en-US" dirty="0"/>
              <a:t>the 10 albums with the most tracks of the 347 albums.</a:t>
            </a:r>
          </a:p>
          <a:p>
            <a:endParaRPr lang="en-US" dirty="0"/>
          </a:p>
          <a:p>
            <a:r>
              <a:rPr lang="en-US" dirty="0"/>
              <a:t>The 10 albums are arranged in order of decreasing number of tracks.</a:t>
            </a:r>
          </a:p>
          <a:p>
            <a:endParaRPr lang="en-US" dirty="0"/>
          </a:p>
          <a:p>
            <a:r>
              <a:rPr lang="en-US" dirty="0"/>
              <a:t>As you can see from the chart,  the album titled GREATEST HITS has the highest number of tracks at 57.</a:t>
            </a:r>
          </a:p>
          <a:p>
            <a:endParaRPr lang="en-US" dirty="0"/>
          </a:p>
          <a:p>
            <a:r>
              <a:rPr lang="en-US" dirty="0"/>
              <a:t>"Lost, Season 1" and "The Office, Season 3" have the same number of tracks, and "My Way: The Best Of Frank Sinatra [Disc 1]", "Lost, Season 2" and "Battlestar Galactica (Classic), Season 1" has the same number of tracks.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4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AA7B1D-FF88-95A4-890F-09C95C9BF1DD}"/>
              </a:ext>
            </a:extLst>
          </p:cNvPr>
          <p:cNvSpPr txBox="1">
            <a:spLocks/>
          </p:cNvSpPr>
          <p:nvPr/>
        </p:nvSpPr>
        <p:spPr>
          <a:xfrm>
            <a:off x="0" y="507999"/>
            <a:ext cx="12192000" cy="6834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What types of files have the most capacity?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3D2E25F-204E-0801-4FE4-69081829BF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6618786"/>
              </p:ext>
            </p:extLst>
          </p:nvPr>
        </p:nvGraphicFramePr>
        <p:xfrm>
          <a:off x="782733" y="1513684"/>
          <a:ext cx="5418042" cy="4836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41C3D0A-2BAD-2B1D-65F9-6CE0690E59BE}"/>
              </a:ext>
            </a:extLst>
          </p:cNvPr>
          <p:cNvSpPr txBox="1"/>
          <p:nvPr/>
        </p:nvSpPr>
        <p:spPr>
          <a:xfrm>
            <a:off x="6567055" y="1513684"/>
            <a:ext cx="5313267" cy="480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Total capacity of files per type is displayed here.</a:t>
            </a:r>
          </a:p>
          <a:p>
            <a:endParaRPr lang="en-US" dirty="0"/>
          </a:p>
          <a:p>
            <a:r>
              <a:rPr lang="en-US" dirty="0"/>
              <a:t>There are 5 types of music files.</a:t>
            </a:r>
          </a:p>
          <a:p>
            <a:endParaRPr lang="en-US" dirty="0"/>
          </a:p>
          <a:p>
            <a:r>
              <a:rPr lang="en-US" dirty="0"/>
              <a:t>As you can see from the chart,  the album titled GREATEST HITS has the highest number of tracks at 57.</a:t>
            </a:r>
          </a:p>
          <a:p>
            <a:endParaRPr lang="en-US" dirty="0"/>
          </a:p>
          <a:p>
            <a:r>
              <a:rPr lang="en-US" dirty="0"/>
              <a:t>The difference in capacity depending on the file type is very large.</a:t>
            </a:r>
          </a:p>
          <a:p>
            <a:r>
              <a:rPr lang="en-US" dirty="0"/>
              <a:t>MPEG-4 files are the only video files, so the sum of the total capacity of MPEG-4 files is the largest among the five types.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9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834F629-1270-0009-E206-02C750DB49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0236135"/>
              </p:ext>
            </p:extLst>
          </p:nvPr>
        </p:nvGraphicFramePr>
        <p:xfrm>
          <a:off x="782733" y="1513684"/>
          <a:ext cx="5418042" cy="4836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E0D1D14-E2CE-F633-9954-3206EF3CD1D0}"/>
              </a:ext>
            </a:extLst>
          </p:cNvPr>
          <p:cNvSpPr txBox="1"/>
          <p:nvPr/>
        </p:nvSpPr>
        <p:spPr>
          <a:xfrm>
            <a:off x="6567055" y="1513684"/>
            <a:ext cx="5313267" cy="480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It charted the number of invoices created each September.</a:t>
            </a:r>
          </a:p>
          <a:p>
            <a:endParaRPr lang="en-US" dirty="0"/>
          </a:p>
          <a:p>
            <a:r>
              <a:rPr lang="en-US" dirty="0"/>
              <a:t>In this way, we can display the number or data of invoices created in any given year or month.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13CA345-750F-A8D2-7620-C35976C62F6A}"/>
              </a:ext>
            </a:extLst>
          </p:cNvPr>
          <p:cNvSpPr txBox="1">
            <a:spLocks/>
          </p:cNvSpPr>
          <p:nvPr/>
        </p:nvSpPr>
        <p:spPr>
          <a:xfrm>
            <a:off x="0" y="507999"/>
            <a:ext cx="12192000" cy="6834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How many invoices were created each September?</a:t>
            </a:r>
          </a:p>
        </p:txBody>
      </p:sp>
    </p:spTree>
    <p:extLst>
      <p:ext uri="{BB962C8B-B14F-4D97-AF65-F5344CB8AC3E}">
        <p14:creationId xmlns:p14="http://schemas.microsoft.com/office/powerpoint/2010/main" val="383581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F3B5A52-FC75-337A-AF7C-936428A1FF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3119790"/>
              </p:ext>
            </p:extLst>
          </p:nvPr>
        </p:nvGraphicFramePr>
        <p:xfrm>
          <a:off x="782733" y="1513684"/>
          <a:ext cx="5418042" cy="4836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12B7E4D-D9F1-6050-4D4E-F852CE99CD44}"/>
              </a:ext>
            </a:extLst>
          </p:cNvPr>
          <p:cNvSpPr txBox="1"/>
          <p:nvPr/>
        </p:nvSpPr>
        <p:spPr>
          <a:xfrm>
            <a:off x="6567055" y="1513684"/>
            <a:ext cx="5313267" cy="480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select 10 customers with the highest payment amount and sort them in order of payment amount</a:t>
            </a:r>
          </a:p>
          <a:p>
            <a:endParaRPr lang="en-US" dirty="0"/>
          </a:p>
          <a:p>
            <a:r>
              <a:rPr lang="en-US" dirty="0"/>
              <a:t>As you can see from the chart, Helena </a:t>
            </a:r>
            <a:r>
              <a:rPr lang="en-US" dirty="0" err="1"/>
              <a:t>Holý</a:t>
            </a:r>
            <a:r>
              <a:rPr lang="en-US" dirty="0"/>
              <a:t> paid the most.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090FE0-69FC-FFF4-3F0B-1AC2A18DBF9D}"/>
              </a:ext>
            </a:extLst>
          </p:cNvPr>
          <p:cNvSpPr txBox="1">
            <a:spLocks/>
          </p:cNvSpPr>
          <p:nvPr/>
        </p:nvSpPr>
        <p:spPr>
          <a:xfrm>
            <a:off x="0" y="507999"/>
            <a:ext cx="12192000" cy="6834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Who paid the most?</a:t>
            </a:r>
          </a:p>
        </p:txBody>
      </p:sp>
    </p:spTree>
    <p:extLst>
      <p:ext uri="{BB962C8B-B14F-4D97-AF65-F5344CB8AC3E}">
        <p14:creationId xmlns:p14="http://schemas.microsoft.com/office/powerpoint/2010/main" val="1687727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317</Words>
  <Application>Microsoft Office PowerPoint</Application>
  <PresentationFormat>Widescreen</PresentationFormat>
  <Paragraphs>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Which 10 albums contain the most tracks?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10 albums contain the most tracks?</dc:title>
  <dc:creator>Danie churry</dc:creator>
  <cp:lastModifiedBy>Danie churry</cp:lastModifiedBy>
  <cp:revision>5</cp:revision>
  <dcterms:created xsi:type="dcterms:W3CDTF">2023-06-23T05:17:11Z</dcterms:created>
  <dcterms:modified xsi:type="dcterms:W3CDTF">2023-06-23T09:02:54Z</dcterms:modified>
</cp:coreProperties>
</file>