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6"/>
  </p:notesMasterIdLst>
  <p:handoutMasterIdLst>
    <p:handoutMasterId r:id="rId37"/>
  </p:handoutMasterIdLst>
  <p:sldIdLst>
    <p:sldId id="257" r:id="rId2"/>
    <p:sldId id="278" r:id="rId3"/>
    <p:sldId id="271" r:id="rId4"/>
    <p:sldId id="276" r:id="rId5"/>
    <p:sldId id="299" r:id="rId6"/>
    <p:sldId id="265" r:id="rId7"/>
    <p:sldId id="287" r:id="rId8"/>
    <p:sldId id="279" r:id="rId9"/>
    <p:sldId id="300" r:id="rId10"/>
    <p:sldId id="301" r:id="rId11"/>
    <p:sldId id="302" r:id="rId12"/>
    <p:sldId id="303" r:id="rId13"/>
    <p:sldId id="305" r:id="rId14"/>
    <p:sldId id="304" r:id="rId15"/>
    <p:sldId id="306" r:id="rId16"/>
    <p:sldId id="274" r:id="rId17"/>
    <p:sldId id="288" r:id="rId18"/>
    <p:sldId id="289" r:id="rId19"/>
    <p:sldId id="290" r:id="rId20"/>
    <p:sldId id="291" r:id="rId21"/>
    <p:sldId id="275" r:id="rId22"/>
    <p:sldId id="292" r:id="rId23"/>
    <p:sldId id="293" r:id="rId24"/>
    <p:sldId id="294" r:id="rId25"/>
    <p:sldId id="296" r:id="rId26"/>
    <p:sldId id="295" r:id="rId27"/>
    <p:sldId id="307" r:id="rId28"/>
    <p:sldId id="308" r:id="rId29"/>
    <p:sldId id="309" r:id="rId30"/>
    <p:sldId id="310" r:id="rId31"/>
    <p:sldId id="297" r:id="rId32"/>
    <p:sldId id="298" r:id="rId33"/>
    <p:sldId id="269" r:id="rId34"/>
    <p:sldId id="27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6" d="100"/>
          <a:sy n="106" d="100"/>
        </p:scale>
        <p:origin x="174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700" dirty="0"/>
              <a:t>HUST STUDENT MANAGEMENT SYSTEM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Vũ Ngọc Tùng – 20236058</a:t>
            </a:r>
          </a:p>
          <a:p>
            <a:r>
              <a:rPr lang="en-US" sz="2800" b="0" dirty="0" err="1"/>
              <a:t>Trần</a:t>
            </a:r>
            <a:r>
              <a:rPr lang="en-US" sz="2800" b="0" dirty="0"/>
              <a:t> Chí Vũ – 20236060</a:t>
            </a:r>
          </a:p>
          <a:p>
            <a:r>
              <a:rPr lang="en-US" sz="2800" b="0" dirty="0"/>
              <a:t>Nguyễn Hoàng </a:t>
            </a:r>
            <a:r>
              <a:rPr lang="en-US" sz="2800" b="0" dirty="0" err="1"/>
              <a:t>Tín</a:t>
            </a:r>
            <a:r>
              <a:rPr lang="en-US" sz="2800" b="0" dirty="0"/>
              <a:t> – 20236055</a:t>
            </a:r>
          </a:p>
          <a:p>
            <a:r>
              <a:rPr lang="en-US" sz="2800" b="0" dirty="0"/>
              <a:t>Lê Hoàng Ánh </a:t>
            </a:r>
            <a:r>
              <a:rPr lang="en-US" sz="2800" b="0" dirty="0" err="1"/>
              <a:t>Nguyệt</a:t>
            </a:r>
            <a:r>
              <a:rPr lang="en-US" sz="2800" b="0" dirty="0"/>
              <a:t> – 20236050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A7F63-DF06-2FAE-7327-91264EC15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AD3B4-E89A-66BA-6658-D700A6EB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F9F8E0-12F8-D21C-45D4-7BC53100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A6C95F6-EA0F-A465-DBEE-1EBA00C003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b="1" dirty="0">
                <a:latin typeface="Consolas" panose="020B0609020204030204" pitchFamily="49" charset="0"/>
              </a:rPr>
              <a:t>CREATE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TABLE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public.teachers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teacher_id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int4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NOT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NULL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school_id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int4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NOT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NULL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hired_year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int4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NULL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qualification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varchar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NULL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profession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varchar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NULL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"position" </a:t>
            </a:r>
            <a:r>
              <a:rPr lang="en-US" sz="1800" b="1" dirty="0">
                <a:latin typeface="Consolas" panose="020B0609020204030204" pitchFamily="49" charset="0"/>
              </a:rPr>
              <a:t>varchar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NULL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	CONSTRAINT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teachers_pkey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PRIMARY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KEY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teacher_id</a:t>
            </a:r>
            <a:r>
              <a:rPr lang="en-US" sz="18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	CONSTRAINT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teachers_school_id_schools_school_id_fk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FOREIGN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KEY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school_id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b="1" dirty="0">
                <a:latin typeface="Consolas" panose="020B0609020204030204" pitchFamily="49" charset="0"/>
              </a:rPr>
              <a:t>REFERENCES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public.schools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school_id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b="1" dirty="0">
                <a:latin typeface="Consolas" panose="020B0609020204030204" pitchFamily="49" charset="0"/>
              </a:rPr>
              <a:t>ON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DELETE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CASCADE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ON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UPDATE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CASCADE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	CONSTRAINT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teachers_teacher_id_users_user_id_fk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FOREIGN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KEY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teacher_id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b="1" dirty="0">
                <a:latin typeface="Consolas" panose="020B0609020204030204" pitchFamily="49" charset="0"/>
              </a:rPr>
              <a:t>REFERENCES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public.users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user_id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b="1" dirty="0">
                <a:latin typeface="Consolas" panose="020B0609020204030204" pitchFamily="49" charset="0"/>
              </a:rPr>
              <a:t>ON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DELETE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CASCADE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ON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UPDATE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CASCADE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CREATE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INDEX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idx_teachers_school_id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ON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public.teachers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USING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btree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school_id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137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3BB81-6BE7-F9E8-D1F6-44CC99EED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15B53D-1C2D-D43E-8CC1-FC4E648E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0BE54B-428F-C4D2-F2D0-F4AC9DEE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36998F1-122F-BEEA-5014-30EB487A63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400" b="1" dirty="0">
                <a:latin typeface="Consolas" panose="020B0609020204030204" pitchFamily="49" charset="0"/>
              </a:rPr>
              <a:t>CREATE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TABLE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public.classes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class_id</a:t>
            </a:r>
            <a:r>
              <a:rPr lang="en-US" sz="1400" dirty="0">
                <a:latin typeface="Consolas" panose="020B0609020204030204" pitchFamily="49" charset="0"/>
              </a:rPr>
              <a:t> serial4 </a:t>
            </a:r>
            <a:r>
              <a:rPr lang="en-US" sz="1400" b="1" dirty="0">
                <a:latin typeface="Consolas" panose="020B0609020204030204" pitchFamily="49" charset="0"/>
              </a:rPr>
              <a:t>NOT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teacher_id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int4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course_id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varchar</a:t>
            </a:r>
            <a:r>
              <a:rPr lang="en-US" sz="1400" dirty="0">
                <a:latin typeface="Consolas" panose="020B0609020204030204" pitchFamily="49" charset="0"/>
              </a:rPr>
              <a:t>(6) </a:t>
            </a:r>
            <a:r>
              <a:rPr lang="en-US" sz="1400" b="1" dirty="0">
                <a:latin typeface="Consolas" panose="020B0609020204030204" pitchFamily="49" charset="0"/>
              </a:rPr>
              <a:t>NOT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capacity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int4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DEFAULT</a:t>
            </a:r>
            <a:r>
              <a:rPr lang="en-US" sz="1400" dirty="0">
                <a:latin typeface="Consolas" panose="020B0609020204030204" pitchFamily="49" charset="0"/>
              </a:rPr>
              <a:t> 0 </a:t>
            </a:r>
            <a:r>
              <a:rPr lang="en-US" sz="1400" b="1" dirty="0">
                <a:latin typeface="Consolas" panose="020B0609020204030204" pitchFamily="49" charset="0"/>
              </a:rPr>
              <a:t>NOT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semester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varchar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NOT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public.class_status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NOT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day_of_week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public.day_of_week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NOT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"location" </a:t>
            </a:r>
            <a:r>
              <a:rPr lang="en-US" sz="1400" b="1" dirty="0">
                <a:latin typeface="Consolas" panose="020B0609020204030204" pitchFamily="49" charset="0"/>
              </a:rPr>
              <a:t>text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NOT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	CONSTRAINT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classes_pkey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PRIMARY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KEY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class_id</a:t>
            </a:r>
            <a:r>
              <a:rPr lang="en-US" sz="1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	CONSTRAINT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classes_course_id_courses_course_id_fk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FOREIGN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KEY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course_id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b="1" dirty="0">
                <a:latin typeface="Consolas" panose="020B0609020204030204" pitchFamily="49" charset="0"/>
              </a:rPr>
              <a:t>REFERENCES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public.courses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course_id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b="1" dirty="0"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DELETE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CASCADE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UPDATE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CASCADE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	CONSTRAINT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classes_teacher_id_teachers_teacher_id_fk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FOREIGN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KEY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teacher_id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b="1" dirty="0">
                <a:latin typeface="Consolas" panose="020B0609020204030204" pitchFamily="49" charset="0"/>
              </a:rPr>
              <a:t>REFERENCES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public.teachers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teacher_id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b="1" dirty="0"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DELETE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CASCADE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UPDATE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CASCADE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CREATE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INDEX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idx_classes_course_id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public.classes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USING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btree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course_id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CREATE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INDEX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idx_classes_semester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public.classes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USING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btree</a:t>
            </a:r>
            <a:r>
              <a:rPr lang="en-US" sz="1400" dirty="0">
                <a:latin typeface="Consolas" panose="020B0609020204030204" pitchFamily="49" charset="0"/>
              </a:rPr>
              <a:t> (semester);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CREATE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INDEX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idx_classes_teacher_id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public.classes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USING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btree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teacher_id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8346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AB6B3-3E97-3298-3214-8418A6983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6F84A-3879-ECF9-B259-A7E8F40E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130E49-DCED-6CBE-6F7F-3816C3A0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92FEE89-B4B4-CCB5-BF1A-6F17F8EBC6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b="1" dirty="0">
                <a:latin typeface="Consolas" panose="020B0609020204030204" pitchFamily="49" charset="0"/>
              </a:rPr>
              <a:t>CREATE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TABLE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public.courses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course_id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varchar</a:t>
            </a:r>
            <a:r>
              <a:rPr lang="en-US" sz="1800" dirty="0">
                <a:latin typeface="Consolas" panose="020B0609020204030204" pitchFamily="49" charset="0"/>
              </a:rPr>
              <a:t>(6) </a:t>
            </a:r>
            <a:r>
              <a:rPr lang="en-US" sz="1800" b="1" dirty="0">
                <a:latin typeface="Consolas" panose="020B0609020204030204" pitchFamily="49" charset="0"/>
              </a:rPr>
              <a:t>NOT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NULL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course_name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varchar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NOT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NULL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credit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int4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NOT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NULL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tuition_per_credit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int4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NOT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NULL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school_id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int4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NOT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NULL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course_description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varchar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NULL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	CONSTRAINT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courses_course_id_unique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PRIMARY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KEY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course_id</a:t>
            </a:r>
            <a:r>
              <a:rPr lang="en-US" sz="18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	CONSTRAINT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courses_school_id_schools_school_id_fk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FOREIGN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KEY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school_id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b="1" dirty="0">
                <a:latin typeface="Consolas" panose="020B0609020204030204" pitchFamily="49" charset="0"/>
              </a:rPr>
              <a:t>REFERENCES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public.schools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school_id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b="1" dirty="0">
                <a:latin typeface="Consolas" panose="020B0609020204030204" pitchFamily="49" charset="0"/>
              </a:rPr>
              <a:t>ON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DELETE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CASCADE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ON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UPDATE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CASCADE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CREATE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INDEX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idx_courses_school_id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ON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public.courses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USING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btree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school_id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0419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13E43-C2FE-24FC-B51E-CED3B71E8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A05A2-1804-18F9-CA1A-7655A9BA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D8497E-7B92-48FF-4915-469CB5E5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0ABE240-8A12-55A2-8950-713777ECC1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b="1" dirty="0">
                <a:latin typeface="Consolas" panose="020B0609020204030204" pitchFamily="49" charset="0"/>
              </a:rPr>
              <a:t>CREATE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TABLE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public.schools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school_id</a:t>
            </a:r>
            <a:r>
              <a:rPr lang="en-US" sz="2000" dirty="0">
                <a:latin typeface="Consolas" panose="020B0609020204030204" pitchFamily="49" charset="0"/>
              </a:rPr>
              <a:t> serial4 </a:t>
            </a:r>
            <a:r>
              <a:rPr lang="en-US" sz="2000" b="1" dirty="0">
                <a:latin typeface="Consolas" panose="020B0609020204030204" pitchFamily="49" charset="0"/>
              </a:rPr>
              <a:t>NOT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NULL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school_name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varchar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NULL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	CONSTRAINT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schools_pkey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PRIMARY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KEY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school_id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CREATE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TABLE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public.programs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program_id</a:t>
            </a:r>
            <a:r>
              <a:rPr lang="en-US" sz="2000" dirty="0">
                <a:latin typeface="Consolas" panose="020B0609020204030204" pitchFamily="49" charset="0"/>
              </a:rPr>
              <a:t> serial4 </a:t>
            </a:r>
            <a:r>
              <a:rPr lang="en-US" sz="2000" b="1" dirty="0">
                <a:latin typeface="Consolas" panose="020B0609020204030204" pitchFamily="49" charset="0"/>
              </a:rPr>
              <a:t>NOT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NULL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program_name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varchar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NULL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total_credit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int4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NULL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	CONSTRAINT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programs_pkey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PRIMARY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KEY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program_id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960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19C6B-6A19-5AE0-21BF-22D3F4225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03686B-E22D-2C73-9206-C09223F4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AA4D6-0089-A34A-560F-B1F88F4E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F54BD93-237F-B4BC-EC58-71FA9C45C8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400" b="1" dirty="0">
                <a:latin typeface="Consolas" panose="020B0609020204030204" pitchFamily="49" charset="0"/>
              </a:rPr>
              <a:t>CREATE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TABLE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public.enrollments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student_id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int4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NOT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class_id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int4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NOT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mid_term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numeric</a:t>
            </a:r>
            <a:r>
              <a:rPr lang="en-US" sz="1400" dirty="0">
                <a:latin typeface="Consolas" panose="020B0609020204030204" pitchFamily="49" charset="0"/>
              </a:rPr>
              <a:t>(4, 2) </a:t>
            </a:r>
            <a:r>
              <a:rPr lang="en-US" sz="1400" b="1" dirty="0"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final_term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numeric</a:t>
            </a:r>
            <a:r>
              <a:rPr lang="en-US" sz="1400" dirty="0">
                <a:latin typeface="Consolas" panose="020B0609020204030204" pitchFamily="49" charset="0"/>
              </a:rPr>
              <a:t>(4, 2) </a:t>
            </a:r>
            <a:r>
              <a:rPr lang="en-US" sz="1400" b="1" dirty="0"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	CONSTRAINT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check_final_term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CHECK</a:t>
            </a:r>
            <a:r>
              <a:rPr lang="en-US" sz="1400" dirty="0">
                <a:latin typeface="Consolas" panose="020B0609020204030204" pitchFamily="49" charset="0"/>
              </a:rPr>
              <a:t> (((</a:t>
            </a:r>
            <a:r>
              <a:rPr lang="en-US" sz="1400" dirty="0" err="1">
                <a:latin typeface="Consolas" panose="020B0609020204030204" pitchFamily="49" charset="0"/>
              </a:rPr>
              <a:t>final_term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b="1" dirty="0">
                <a:latin typeface="Consolas" panose="020B0609020204030204" pitchFamily="49" charset="0"/>
              </a:rPr>
              <a:t>OR</a:t>
            </a:r>
            <a:r>
              <a:rPr lang="en-US" sz="1400" dirty="0">
                <a:latin typeface="Consolas" panose="020B0609020204030204" pitchFamily="49" charset="0"/>
              </a:rPr>
              <a:t> ((</a:t>
            </a:r>
            <a:r>
              <a:rPr lang="en-US" sz="1400" dirty="0" err="1">
                <a:latin typeface="Consolas" panose="020B0609020204030204" pitchFamily="49" charset="0"/>
              </a:rPr>
              <a:t>final_term</a:t>
            </a:r>
            <a:r>
              <a:rPr lang="en-US" sz="1400" dirty="0">
                <a:latin typeface="Consolas" panose="020B0609020204030204" pitchFamily="49" charset="0"/>
              </a:rPr>
              <a:t> &gt;= 0.00) </a:t>
            </a:r>
            <a:r>
              <a:rPr lang="en-US" sz="1400" b="1" dirty="0">
                <a:latin typeface="Consolas" panose="020B0609020204030204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final_term</a:t>
            </a:r>
            <a:r>
              <a:rPr lang="en-US" sz="1400" dirty="0">
                <a:latin typeface="Consolas" panose="020B0609020204030204" pitchFamily="49" charset="0"/>
              </a:rPr>
              <a:t> &lt;= 10.00)))),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	CONSTRAINT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check_mid_term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CHECK</a:t>
            </a:r>
            <a:r>
              <a:rPr lang="en-US" sz="1400" dirty="0">
                <a:latin typeface="Consolas" panose="020B0609020204030204" pitchFamily="49" charset="0"/>
              </a:rPr>
              <a:t> (((</a:t>
            </a:r>
            <a:r>
              <a:rPr lang="en-US" sz="1400" dirty="0" err="1">
                <a:latin typeface="Consolas" panose="020B0609020204030204" pitchFamily="49" charset="0"/>
              </a:rPr>
              <a:t>mid_term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b="1" dirty="0">
                <a:latin typeface="Consolas" panose="020B0609020204030204" pitchFamily="49" charset="0"/>
              </a:rPr>
              <a:t>OR</a:t>
            </a:r>
            <a:r>
              <a:rPr lang="en-US" sz="1400" dirty="0">
                <a:latin typeface="Consolas" panose="020B0609020204030204" pitchFamily="49" charset="0"/>
              </a:rPr>
              <a:t> ((</a:t>
            </a:r>
            <a:r>
              <a:rPr lang="en-US" sz="1400" dirty="0" err="1">
                <a:latin typeface="Consolas" panose="020B0609020204030204" pitchFamily="49" charset="0"/>
              </a:rPr>
              <a:t>mid_term</a:t>
            </a:r>
            <a:r>
              <a:rPr lang="en-US" sz="1400" dirty="0">
                <a:latin typeface="Consolas" panose="020B0609020204030204" pitchFamily="49" charset="0"/>
              </a:rPr>
              <a:t> &gt;= 0.00) </a:t>
            </a:r>
            <a:r>
              <a:rPr lang="en-US" sz="1400" b="1" dirty="0">
                <a:latin typeface="Consolas" panose="020B0609020204030204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mid_term</a:t>
            </a:r>
            <a:r>
              <a:rPr lang="en-US" sz="1400" dirty="0">
                <a:latin typeface="Consolas" panose="020B0609020204030204" pitchFamily="49" charset="0"/>
              </a:rPr>
              <a:t> &lt;= 10.00)))),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	CONSTRAINT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unique_student_class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UNIQUE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student_id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class_id</a:t>
            </a:r>
            <a:r>
              <a:rPr lang="en-US" sz="1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	CONSTRAINT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enrollments_class_id_classes_class_id_fk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FOREIGN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KEY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class_id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b="1" dirty="0">
                <a:latin typeface="Consolas" panose="020B0609020204030204" pitchFamily="49" charset="0"/>
              </a:rPr>
              <a:t>REFERENCES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public.classes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class_id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b="1" dirty="0"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DELETE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CASCADE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UPDATE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CASCADE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	CONSTRAINT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enrollments_student_id_students_student_id_fk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FOREIGN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KEY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student_id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b="1" dirty="0">
                <a:latin typeface="Consolas" panose="020B0609020204030204" pitchFamily="49" charset="0"/>
              </a:rPr>
              <a:t>REFERENCES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public.students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student_id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b="1" dirty="0"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DELETE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CASCADE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UPDATE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CASCADE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CREATE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INDEX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idx_enrollments_class_id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public.enrollments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USING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btree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class_id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CREATE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INDEX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idx_enrollments_student_id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public.enrollments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USING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btree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student_id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8456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E15AF-3512-05BA-7B31-0F26B941B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2D2C3D-65C9-4444-E150-0D4F9FA1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392454-1CB8-2145-BFAC-FFCBEE3C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96C7C8-0A8E-65B8-85CD-D25990BE9F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600" b="1" dirty="0">
                <a:latin typeface="Consolas" panose="020B0609020204030204" pitchFamily="49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TABLE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public.program_requirements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program_id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int4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NULL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course_id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varchar</a:t>
            </a:r>
            <a:r>
              <a:rPr lang="en-US" sz="1600" dirty="0">
                <a:latin typeface="Consolas" panose="020B0609020204030204" pitchFamily="49" charset="0"/>
              </a:rPr>
              <a:t>(6)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NULL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	CONSTRAINT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program_course_unique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UNIQUE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program_id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course_id</a:t>
            </a:r>
            <a:r>
              <a:rPr lang="en-US" sz="16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	CONSTRAINT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program_requirements_course_id_fkey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FOREIGN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course_id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b="1" dirty="0">
                <a:latin typeface="Consolas" panose="020B0609020204030204" pitchFamily="49" charset="0"/>
              </a:rPr>
              <a:t>REFERENCES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public.courses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course_id</a:t>
            </a:r>
            <a:r>
              <a:rPr lang="en-US" sz="16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	CONSTRAINT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program_requirements_program_id_fkey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FOREIGN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program_id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b="1" dirty="0">
                <a:latin typeface="Consolas" panose="020B0609020204030204" pitchFamily="49" charset="0"/>
              </a:rPr>
              <a:t>REFERENCES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public.programs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program_id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INDEX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idx_program_requirements_course_id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public.program_requirements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USING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course_id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INDEX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idx_program_requirements_program_id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public.program_requirements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USING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program_id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TABLE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public.configs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current_semester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varchar</a:t>
            </a:r>
            <a:r>
              <a:rPr lang="en-US" sz="1600" dirty="0">
                <a:latin typeface="Consolas" panose="020B0609020204030204" pitchFamily="49" charset="0"/>
              </a:rPr>
              <a:t>(255) </a:t>
            </a:r>
            <a:r>
              <a:rPr lang="en-US" sz="1600" b="1" dirty="0">
                <a:latin typeface="Consolas" panose="020B0609020204030204" pitchFamily="49" charset="0"/>
              </a:rPr>
              <a:t>NULL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next_semester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varchar</a:t>
            </a:r>
            <a:r>
              <a:rPr lang="en-US" sz="1600" dirty="0">
                <a:latin typeface="Consolas" panose="020B0609020204030204" pitchFamily="49" charset="0"/>
              </a:rPr>
              <a:t>(255) </a:t>
            </a:r>
            <a:r>
              <a:rPr lang="en-US" sz="1600" b="1" dirty="0">
                <a:latin typeface="Consolas" panose="020B0609020204030204" pitchFamily="49" charset="0"/>
              </a:rPr>
              <a:t>NULL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class_reg_status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NULL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1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10829-BC32-8866-7A5C-DEFBF9DF8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67B15-8907-E73D-18F8-EA797E62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E9F146-EDFE-2624-D9BE-41F7BCEA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F13A0-3E5D-3D49-25B8-2347D40566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b="1">
                <a:latin typeface="Consolas" panose="020B0609020204030204" pitchFamily="49" charset="0"/>
              </a:rPr>
              <a:t>CREATE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OR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REPLACE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VIEW</a:t>
            </a:r>
            <a:r>
              <a:rPr lang="en-US" sz="2000">
                <a:latin typeface="Consolas" panose="020B0609020204030204" pitchFamily="49" charset="0"/>
              </a:rPr>
              <a:t> public.classes_view</a:t>
            </a:r>
          </a:p>
          <a:p>
            <a:pPr marL="0" indent="0">
              <a:buNone/>
            </a:pPr>
            <a:r>
              <a:rPr lang="en-US" sz="2000" b="1">
                <a:latin typeface="Consolas" panose="020B0609020204030204" pitchFamily="49" charset="0"/>
              </a:rPr>
              <a:t>	AS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SELECT</a:t>
            </a:r>
            <a:r>
              <a:rPr lang="en-US" sz="2000">
                <a:latin typeface="Consolas" panose="020B0609020204030204" pitchFamily="49" charset="0"/>
              </a:rPr>
              <a:t> c.*</a:t>
            </a:r>
          </a:p>
          <a:p>
            <a:pPr marL="0" indent="0">
              <a:buNone/>
            </a:pPr>
            <a:r>
              <a:rPr lang="en-US" sz="2000" b="1">
                <a:latin typeface="Consolas" panose="020B0609020204030204" pitchFamily="49" charset="0"/>
              </a:rPr>
              <a:t>	count</a:t>
            </a:r>
            <a:r>
              <a:rPr lang="en-US" sz="2000">
                <a:latin typeface="Consolas" panose="020B0609020204030204" pitchFamily="49" charset="0"/>
              </a:rPr>
              <a:t>(e.student_id) </a:t>
            </a:r>
            <a:r>
              <a:rPr lang="en-US" sz="2000" b="1">
                <a:latin typeface="Consolas" panose="020B0609020204030204" pitchFamily="49" charset="0"/>
              </a:rPr>
              <a:t>AS</a:t>
            </a:r>
            <a:r>
              <a:rPr lang="en-US" sz="2000">
                <a:latin typeface="Consolas" panose="020B0609020204030204" pitchFamily="49" charset="0"/>
              </a:rPr>
              <a:t> enrolled_count</a:t>
            </a:r>
          </a:p>
          <a:p>
            <a:pPr marL="0" indent="0">
              <a:buNone/>
            </a:pPr>
            <a:r>
              <a:rPr lang="en-US" sz="2000" b="1">
                <a:latin typeface="Consolas" panose="020B0609020204030204" pitchFamily="49" charset="0"/>
              </a:rPr>
              <a:t>	FROM</a:t>
            </a:r>
            <a:r>
              <a:rPr lang="en-US" sz="2000">
                <a:latin typeface="Consolas" panose="020B0609020204030204" pitchFamily="49" charset="0"/>
              </a:rPr>
              <a:t> classes c</a:t>
            </a:r>
          </a:p>
          <a:p>
            <a:pPr marL="0" indent="0">
              <a:buNone/>
            </a:pPr>
            <a:r>
              <a:rPr lang="en-US" sz="2000" b="1">
                <a:latin typeface="Consolas" panose="020B0609020204030204" pitchFamily="49" charset="0"/>
              </a:rPr>
              <a:t>	LEFT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JOIN</a:t>
            </a:r>
            <a:r>
              <a:rPr lang="en-US" sz="2000">
                <a:latin typeface="Consolas" panose="020B0609020204030204" pitchFamily="49" charset="0"/>
              </a:rPr>
              <a:t> enrollments e </a:t>
            </a:r>
            <a:r>
              <a:rPr lang="en-US" sz="2000" b="1">
                <a:latin typeface="Consolas" panose="020B0609020204030204" pitchFamily="49" charset="0"/>
              </a:rPr>
              <a:t>ON</a:t>
            </a:r>
            <a:r>
              <a:rPr lang="en-US" sz="2000">
                <a:latin typeface="Consolas" panose="020B0609020204030204" pitchFamily="49" charset="0"/>
              </a:rPr>
              <a:t> e.class_id = c.class_id</a:t>
            </a:r>
          </a:p>
          <a:p>
            <a:pPr marL="0" indent="0">
              <a:buNone/>
            </a:pPr>
            <a:r>
              <a:rPr lang="en-US" sz="2000" b="1">
                <a:latin typeface="Consolas" panose="020B0609020204030204" pitchFamily="49" charset="0"/>
              </a:rPr>
              <a:t>	GROUP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BY</a:t>
            </a:r>
            <a:r>
              <a:rPr lang="en-US" sz="2000">
                <a:latin typeface="Consolas" panose="020B0609020204030204" pitchFamily="49" charset="0"/>
              </a:rPr>
              <a:t> c.class_id;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CREATE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OR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REPLACE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VIEW</a:t>
            </a:r>
            <a:r>
              <a:rPr lang="en-US" sz="2000">
                <a:latin typeface="Consolas" panose="020B0609020204030204" pitchFamily="49" charset="0"/>
              </a:rPr>
              <a:t> public.enrollments_view</a:t>
            </a:r>
          </a:p>
          <a:p>
            <a:pPr marL="0" indent="0">
              <a:buNone/>
            </a:pPr>
            <a:r>
              <a:rPr lang="en-US" sz="2000" b="1">
                <a:latin typeface="Consolas" panose="020B0609020204030204" pitchFamily="49" charset="0"/>
              </a:rPr>
              <a:t>	AS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SELECT</a:t>
            </a:r>
            <a:r>
              <a:rPr lang="en-US" sz="2000">
                <a:latin typeface="Consolas" panose="020B0609020204030204" pitchFamily="49" charset="0"/>
              </a:rPr>
              <a:t> e.*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	calculate_result(mid_term, final_term) </a:t>
            </a:r>
            <a:r>
              <a:rPr lang="en-US" sz="2000" b="1">
                <a:latin typeface="Consolas" panose="020B0609020204030204" pitchFamily="49" charset="0"/>
              </a:rPr>
              <a:t>AS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result</a:t>
            </a:r>
            <a:r>
              <a:rPr lang="en-US" sz="200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	calculate_pass_status(mid_term, final_term) </a:t>
            </a:r>
            <a:r>
              <a:rPr lang="en-US" sz="2000" b="1">
                <a:latin typeface="Consolas" panose="020B0609020204030204" pitchFamily="49" charset="0"/>
              </a:rPr>
              <a:t>AS</a:t>
            </a:r>
            <a:r>
              <a:rPr lang="en-US" sz="2000">
                <a:latin typeface="Consolas" panose="020B0609020204030204" pitchFamily="49" charset="0"/>
              </a:rPr>
              <a:t> pass</a:t>
            </a:r>
          </a:p>
          <a:p>
            <a:pPr marL="0" indent="0">
              <a:buNone/>
            </a:pPr>
            <a:r>
              <a:rPr lang="en-US" sz="2000" b="1">
                <a:latin typeface="Consolas" panose="020B0609020204030204" pitchFamily="49" charset="0"/>
              </a:rPr>
              <a:t>	FROM</a:t>
            </a:r>
            <a:r>
              <a:rPr lang="en-US" sz="2000">
                <a:latin typeface="Consolas" panose="020B0609020204030204" pitchFamily="49" charset="0"/>
              </a:rPr>
              <a:t> enrollments e;</a:t>
            </a:r>
          </a:p>
          <a:p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6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F319A-1785-676C-F34D-EF80052AD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4D6E15-FE06-EC54-5FA3-498AE4E9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4968B3-56D6-794D-28E4-B8FFBB3C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2C7B1-B068-61B5-6D55-E77D29D8CB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683" y="2060447"/>
            <a:ext cx="8674100" cy="5303393"/>
          </a:xfrm>
        </p:spPr>
        <p:txBody>
          <a:bodyPr/>
          <a:lstStyle/>
          <a:p>
            <a:r>
              <a:rPr lang="en-US" sz="2000" b="1">
                <a:latin typeface="Consolas" panose="020B0609020204030204" pitchFamily="49" charset="0"/>
              </a:rPr>
              <a:t>CREATE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OR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REPLACE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VIEW</a:t>
            </a:r>
            <a:r>
              <a:rPr lang="en-US" sz="2000">
                <a:latin typeface="Consolas" panose="020B0609020204030204" pitchFamily="49" charset="0"/>
              </a:rPr>
              <a:t> public.students_view</a:t>
            </a:r>
          </a:p>
          <a:p>
            <a:pPr marL="0" indent="0">
              <a:buNone/>
            </a:pPr>
            <a:r>
              <a:rPr lang="en-US" sz="2000" b="1">
                <a:latin typeface="Consolas" panose="020B0609020204030204" pitchFamily="49" charset="0"/>
              </a:rPr>
              <a:t>	AS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SELECT</a:t>
            </a:r>
            <a:r>
              <a:rPr lang="en-US" sz="2000">
                <a:latin typeface="Consolas" panose="020B0609020204030204" pitchFamily="49" charset="0"/>
              </a:rPr>
              <a:t> s.*,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	calculate_student_warning_level(student_id) </a:t>
            </a:r>
            <a:r>
              <a:rPr lang="en-US" sz="2000" b="1">
                <a:latin typeface="Consolas" panose="020B0609020204030204" pitchFamily="49" charset="0"/>
              </a:rPr>
              <a:t>AS</a:t>
            </a:r>
            <a:r>
              <a:rPr lang="en-US" sz="2000">
                <a:latin typeface="Consolas" panose="020B0609020204030204" pitchFamily="49" charset="0"/>
              </a:rPr>
              <a:t> warning_level,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	calculate_accumulated_credit(student_id) </a:t>
            </a:r>
            <a:r>
              <a:rPr lang="en-US" sz="2000" b="1">
                <a:latin typeface="Consolas" panose="020B0609020204030204" pitchFamily="49" charset="0"/>
              </a:rPr>
              <a:t>AS</a:t>
            </a:r>
            <a:r>
              <a:rPr lang="en-US" sz="2000">
                <a:latin typeface="Consolas" panose="020B0609020204030204" pitchFamily="49" charset="0"/>
              </a:rPr>
              <a:t> accumulated_credit,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	calculate_cpa(student_id) </a:t>
            </a:r>
            <a:r>
              <a:rPr lang="en-US" sz="2000" b="1">
                <a:latin typeface="Consolas" panose="020B0609020204030204" pitchFamily="49" charset="0"/>
              </a:rPr>
              <a:t>AS</a:t>
            </a:r>
            <a:r>
              <a:rPr lang="en-US" sz="2000">
                <a:latin typeface="Consolas" panose="020B0609020204030204" pitchFamily="49" charset="0"/>
              </a:rPr>
              <a:t> cpa</a:t>
            </a:r>
          </a:p>
          <a:p>
            <a:pPr marL="0" indent="0">
              <a:buNone/>
            </a:pPr>
            <a:r>
              <a:rPr lang="en-US" sz="2000" b="1">
                <a:latin typeface="Consolas" panose="020B0609020204030204" pitchFamily="49" charset="0"/>
              </a:rPr>
              <a:t>	FROM</a:t>
            </a:r>
            <a:r>
              <a:rPr lang="en-US" sz="2000">
                <a:latin typeface="Consolas" panose="020B0609020204030204" pitchFamily="49" charset="0"/>
              </a:rPr>
              <a:t> students s;</a:t>
            </a:r>
          </a:p>
        </p:txBody>
      </p:sp>
    </p:spTree>
    <p:extLst>
      <p:ext uri="{BB962C8B-B14F-4D97-AF65-F5344CB8AC3E}">
        <p14:creationId xmlns:p14="http://schemas.microsoft.com/office/powerpoint/2010/main" val="335973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57B67-91B9-A98D-9AD1-97636C3A8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793F6-9F40-075F-3CDB-41A1CC44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13D4B1-BF8B-B0FE-5FC8-43F8420E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6DF5A-4407-6772-4972-D21ED8901F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400" b="1">
                <a:latin typeface="Consolas" panose="020B0609020204030204" pitchFamily="49" charset="0"/>
              </a:rPr>
              <a:t>create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trigger</a:t>
            </a:r>
            <a:r>
              <a:rPr lang="en-US" sz="1400">
                <a:latin typeface="Consolas" panose="020B0609020204030204" pitchFamily="49" charset="0"/>
              </a:rPr>
              <a:t> trg_adjust_student_debt </a:t>
            </a:r>
            <a:r>
              <a:rPr lang="en-US" sz="1400" b="1">
                <a:latin typeface="Consolas" panose="020B0609020204030204" pitchFamily="49" charset="0"/>
              </a:rPr>
              <a:t>after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insert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or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delete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or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update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on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public.enrollments </a:t>
            </a:r>
            <a:r>
              <a:rPr lang="en-US" sz="1400" b="1">
                <a:latin typeface="Consolas" panose="020B0609020204030204" pitchFamily="49" charset="0"/>
              </a:rPr>
              <a:t>for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each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row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execute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function</a:t>
            </a:r>
            <a:r>
              <a:rPr lang="en-US" sz="1400">
                <a:latin typeface="Consolas" panose="020B0609020204030204" pitchFamily="49" charset="0"/>
              </a:rPr>
              <a:t> adjust_student_debt()</a:t>
            </a:r>
          </a:p>
          <a:p>
            <a:r>
              <a:rPr lang="en-US" sz="1400" b="1">
                <a:latin typeface="Consolas" panose="020B0609020204030204" pitchFamily="49" charset="0"/>
              </a:rPr>
              <a:t>CREATE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OR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REPLACE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FUNCTION</a:t>
            </a:r>
            <a:r>
              <a:rPr lang="en-US" sz="1400">
                <a:latin typeface="Consolas" panose="020B0609020204030204" pitchFamily="49" charset="0"/>
              </a:rPr>
              <a:t> public.adjust_student_debt()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RETURNS </a:t>
            </a:r>
            <a:r>
              <a:rPr lang="en-US" sz="1400" b="1">
                <a:latin typeface="Consolas" panose="020B0609020204030204" pitchFamily="49" charset="0"/>
              </a:rPr>
              <a:t>trigger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LANGUAGE plpgsql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AS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$function$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IF</a:t>
            </a:r>
            <a:r>
              <a:rPr lang="en-US" sz="1400">
                <a:latin typeface="Consolas" panose="020B0609020204030204" pitchFamily="49" charset="0"/>
              </a:rPr>
              <a:t> (TG_OP =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'INSERT'</a:t>
            </a:r>
            <a:r>
              <a:rPr lang="en-US" sz="1400">
                <a:latin typeface="Consolas" panose="020B0609020204030204" pitchFamily="49" charset="0"/>
              </a:rPr>
              <a:t>) </a:t>
            </a:r>
            <a:r>
              <a:rPr lang="en-US" sz="1400" b="1">
                <a:latin typeface="Consolas" panose="020B0609020204030204" pitchFamily="49" charset="0"/>
              </a:rPr>
              <a:t>THEN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UPDATE</a:t>
            </a:r>
            <a:r>
              <a:rPr lang="en-US" sz="1400">
                <a:latin typeface="Consolas" panose="020B0609020204030204" pitchFamily="49" charset="0"/>
              </a:rPr>
              <a:t> students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SET</a:t>
            </a:r>
            <a:r>
              <a:rPr lang="en-US" sz="1400">
                <a:latin typeface="Consolas" panose="020B0609020204030204" pitchFamily="49" charset="0"/>
              </a:rPr>
              <a:t> debt = debt + new_debt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WHERE</a:t>
            </a:r>
            <a:r>
              <a:rPr lang="en-US" sz="1400">
                <a:latin typeface="Consolas" panose="020B0609020204030204" pitchFamily="49" charset="0"/>
              </a:rPr>
              <a:t> student_id = </a:t>
            </a:r>
            <a:r>
              <a:rPr lang="en-US" sz="1400" b="1">
                <a:latin typeface="Consolas" panose="020B0609020204030204" pitchFamily="49" charset="0"/>
              </a:rPr>
              <a:t>NEW</a:t>
            </a:r>
            <a:r>
              <a:rPr lang="en-US" sz="1400">
                <a:latin typeface="Consolas" panose="020B0609020204030204" pitchFamily="49" charset="0"/>
              </a:rPr>
              <a:t>.student_id;</a:t>
            </a:r>
          </a:p>
          <a:p>
            <a:pPr marL="0" indent="0">
              <a:buNone/>
            </a:pPr>
            <a:br>
              <a:rPr lang="en-US" sz="1400">
                <a:latin typeface="Consolas" panose="020B0609020204030204" pitchFamily="49" charset="0"/>
              </a:rPr>
            </a:b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9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2CB68-1DF3-1C68-3907-69EC4AF09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81206A-EC66-07D4-BB7D-348D536B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EB00DA-5807-BC60-2821-B525734A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1CF86-DD9B-4164-4D76-FA9A2CA5F9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400" b="1">
                <a:latin typeface="Consolas" panose="020B0609020204030204" pitchFamily="49" charset="0"/>
              </a:rPr>
              <a:t>create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trigger</a:t>
            </a:r>
            <a:r>
              <a:rPr lang="en-US" sz="1400">
                <a:latin typeface="Consolas" panose="020B0609020204030204" pitchFamily="49" charset="0"/>
              </a:rPr>
              <a:t> trg_adjust_student_debt </a:t>
            </a:r>
            <a:r>
              <a:rPr lang="en-US" sz="1400" b="1">
                <a:latin typeface="Consolas" panose="020B0609020204030204" pitchFamily="49" charset="0"/>
              </a:rPr>
              <a:t>after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insert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or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delete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or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update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on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public.enrollments </a:t>
            </a:r>
            <a:r>
              <a:rPr lang="en-US" sz="1400" b="1">
                <a:latin typeface="Consolas" panose="020B0609020204030204" pitchFamily="49" charset="0"/>
              </a:rPr>
              <a:t>for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each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row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execute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function</a:t>
            </a:r>
            <a:r>
              <a:rPr lang="en-US" sz="1400">
                <a:latin typeface="Consolas" panose="020B0609020204030204" pitchFamily="49" charset="0"/>
              </a:rPr>
              <a:t> adjust_student_debt()</a:t>
            </a:r>
          </a:p>
          <a:p>
            <a:r>
              <a:rPr lang="en-US" sz="1400" b="1">
                <a:latin typeface="Consolas" panose="020B0609020204030204" pitchFamily="49" charset="0"/>
              </a:rPr>
              <a:t>CREATE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OR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REPLACE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FUNCTION</a:t>
            </a:r>
            <a:r>
              <a:rPr lang="en-US" sz="1400">
                <a:latin typeface="Consolas" panose="020B0609020204030204" pitchFamily="49" charset="0"/>
              </a:rPr>
              <a:t> public.adjust_student_debt()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RETURNS </a:t>
            </a:r>
            <a:r>
              <a:rPr lang="en-US" sz="1400" b="1">
                <a:latin typeface="Consolas" panose="020B0609020204030204" pitchFamily="49" charset="0"/>
              </a:rPr>
              <a:t>trigger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LANGUAGE plpgsql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AS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$function$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BEGIN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ELSIF</a:t>
            </a:r>
            <a:r>
              <a:rPr lang="en-US" sz="1400">
                <a:latin typeface="Consolas" panose="020B0609020204030204" pitchFamily="49" charset="0"/>
              </a:rPr>
              <a:t> (TG_OP =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'DELETE'</a:t>
            </a:r>
            <a:r>
              <a:rPr lang="en-US" sz="1400">
                <a:latin typeface="Consolas" panose="020B0609020204030204" pitchFamily="49" charset="0"/>
              </a:rPr>
              <a:t>) </a:t>
            </a:r>
            <a:r>
              <a:rPr lang="en-US" sz="1400" b="1">
                <a:latin typeface="Consolas" panose="020B0609020204030204" pitchFamily="49" charset="0"/>
              </a:rPr>
              <a:t>THEN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UPDATE</a:t>
            </a:r>
            <a:r>
              <a:rPr lang="en-US" sz="1400">
                <a:latin typeface="Consolas" panose="020B0609020204030204" pitchFamily="49" charset="0"/>
              </a:rPr>
              <a:t> students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SET</a:t>
            </a:r>
            <a:r>
              <a:rPr lang="en-US" sz="1400">
                <a:latin typeface="Consolas" panose="020B0609020204030204" pitchFamily="49" charset="0"/>
              </a:rPr>
              <a:t> debt = debt - old_debt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WHERE</a:t>
            </a:r>
            <a:r>
              <a:rPr lang="en-US" sz="1400">
                <a:latin typeface="Consolas" panose="020B0609020204030204" pitchFamily="49" charset="0"/>
              </a:rPr>
              <a:t> student_id = </a:t>
            </a:r>
            <a:r>
              <a:rPr lang="en-US" sz="1400" b="1">
                <a:latin typeface="Consolas" panose="020B0609020204030204" pitchFamily="49" charset="0"/>
              </a:rPr>
              <a:t>OLD</a:t>
            </a:r>
            <a:r>
              <a:rPr lang="en-US" sz="1400">
                <a:latin typeface="Consolas" panose="020B0609020204030204" pitchFamily="49" charset="0"/>
              </a:rPr>
              <a:t>.student_id;</a:t>
            </a:r>
          </a:p>
          <a:p>
            <a:pPr marL="0" indent="0">
              <a:buNone/>
            </a:pPr>
            <a:br>
              <a:rPr lang="en-US" sz="1400">
                <a:latin typeface="Consolas" panose="020B0609020204030204" pitchFamily="49" charset="0"/>
              </a:rPr>
            </a:b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4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066D1-B169-C0AB-9354-21FC8A0A6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53040-2B17-74F1-A0A9-0637AC5F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B4A662-A951-5084-B791-83C091FD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  <a:br>
              <a:rPr lang="en-US"/>
            </a:b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06A5B-CD50-43DB-4184-0CF65D2E2A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Hệ thống HUST Student Management System </a:t>
            </a:r>
            <a:r>
              <a:rPr lang="vi-VN"/>
              <a:t>cho phép </a:t>
            </a:r>
            <a:r>
              <a:rPr lang="vi-VN">
                <a:solidFill>
                  <a:srgbClr val="FF0000"/>
                </a:solidFill>
              </a:rPr>
              <a:t>sinh viên </a:t>
            </a:r>
            <a:r>
              <a:rPr lang="vi-VN"/>
              <a:t>đăng ký tài khoản, đăng ký/hủy lớp học, xem điểm, tra cứu thông tin học tập và tình trạng tốt nghiệp, cũng như thanh toán học phí một cách trực tuyến. </a:t>
            </a:r>
            <a:r>
              <a:rPr lang="vi-VN">
                <a:solidFill>
                  <a:srgbClr val="FF0000"/>
                </a:solidFill>
              </a:rPr>
              <a:t>Giảng viên </a:t>
            </a:r>
            <a:r>
              <a:rPr lang="vi-VN"/>
              <a:t>có thể xem danh sách sinh viên, chấm điểm và cập nhật thông tin chuyên môn, trong khi </a:t>
            </a:r>
            <a:r>
              <a:rPr lang="vi-VN">
                <a:solidFill>
                  <a:srgbClr val="FF0000"/>
                </a:solidFill>
              </a:rPr>
              <a:t>quản trị viên </a:t>
            </a:r>
            <a:r>
              <a:rPr lang="vi-VN"/>
              <a:t>(manager) có quyền tạo/sửa/xóa khóa học, lớp học, tài khoản người dùng, đồng thời mở hoặc đóng các đợt đăng ký theo học kỳ.</a:t>
            </a:r>
          </a:p>
        </p:txBody>
      </p:sp>
    </p:spTree>
    <p:extLst>
      <p:ext uri="{BB962C8B-B14F-4D97-AF65-F5344CB8AC3E}">
        <p14:creationId xmlns:p14="http://schemas.microsoft.com/office/powerpoint/2010/main" val="380405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079DF-A94C-5E15-561D-5B4315693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E9FE8F-28FB-5CA2-CE81-8E166145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45109-5688-8632-D34B-95D808E1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3B1B3-3184-6FBB-3693-3B1EC96769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400" b="1">
                <a:latin typeface="Consolas" panose="020B0609020204030204" pitchFamily="49" charset="0"/>
              </a:rPr>
              <a:t>create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trigger</a:t>
            </a:r>
            <a:r>
              <a:rPr lang="en-US" sz="1400">
                <a:latin typeface="Consolas" panose="020B0609020204030204" pitchFamily="49" charset="0"/>
              </a:rPr>
              <a:t> trg_adjust_student_debt </a:t>
            </a:r>
            <a:r>
              <a:rPr lang="en-US" sz="1400" b="1">
                <a:latin typeface="Consolas" panose="020B0609020204030204" pitchFamily="49" charset="0"/>
              </a:rPr>
              <a:t>after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insert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or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delete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or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update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on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public.enrollments </a:t>
            </a:r>
            <a:r>
              <a:rPr lang="en-US" sz="1400" b="1">
                <a:latin typeface="Consolas" panose="020B0609020204030204" pitchFamily="49" charset="0"/>
              </a:rPr>
              <a:t>for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each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row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execute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function</a:t>
            </a:r>
            <a:r>
              <a:rPr lang="en-US" sz="1400">
                <a:latin typeface="Consolas" panose="020B0609020204030204" pitchFamily="49" charset="0"/>
              </a:rPr>
              <a:t> adjust_student_debt()</a:t>
            </a:r>
          </a:p>
          <a:p>
            <a:r>
              <a:rPr lang="en-US" sz="1400" b="1">
                <a:latin typeface="Consolas" panose="020B0609020204030204" pitchFamily="49" charset="0"/>
              </a:rPr>
              <a:t>CREATE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OR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REPLACE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FUNCTION</a:t>
            </a:r>
            <a:r>
              <a:rPr lang="en-US" sz="1400">
                <a:latin typeface="Consolas" panose="020B0609020204030204" pitchFamily="49" charset="0"/>
              </a:rPr>
              <a:t> public.adjust_student_debt()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RETURNS </a:t>
            </a:r>
            <a:r>
              <a:rPr lang="en-US" sz="1400" b="1">
                <a:latin typeface="Consolas" panose="020B0609020204030204" pitchFamily="49" charset="0"/>
              </a:rPr>
              <a:t>trigger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LANGUAGE plpgsql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AS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$function$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ELSIF</a:t>
            </a:r>
            <a:r>
              <a:rPr lang="en-US" sz="1400">
                <a:latin typeface="Consolas" panose="020B0609020204030204" pitchFamily="49" charset="0"/>
              </a:rPr>
              <a:t> (TG_OP =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'UPDATE'</a:t>
            </a:r>
            <a:r>
              <a:rPr lang="en-US" sz="1400">
                <a:latin typeface="Consolas" panose="020B0609020204030204" pitchFamily="49" charset="0"/>
              </a:rPr>
              <a:t>) </a:t>
            </a:r>
            <a:r>
              <a:rPr lang="en-US" sz="1400" b="1">
                <a:latin typeface="Consolas" panose="020B0609020204030204" pitchFamily="49" charset="0"/>
              </a:rPr>
              <a:t>THEN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UPDATE</a:t>
            </a:r>
            <a:r>
              <a:rPr lang="en-US" sz="1400">
                <a:latin typeface="Consolas" panose="020B0609020204030204" pitchFamily="49" charset="0"/>
              </a:rPr>
              <a:t> students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SET</a:t>
            </a:r>
            <a:r>
              <a:rPr lang="en-US" sz="1400">
                <a:latin typeface="Consolas" panose="020B0609020204030204" pitchFamily="49" charset="0"/>
              </a:rPr>
              <a:t> debt = debt - old_debt + new_debt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WHERE</a:t>
            </a:r>
            <a:r>
              <a:rPr lang="en-US" sz="1400">
                <a:latin typeface="Consolas" panose="020B0609020204030204" pitchFamily="49" charset="0"/>
              </a:rPr>
              <a:t> student_id = </a:t>
            </a:r>
            <a:r>
              <a:rPr lang="en-US" sz="1400" b="1">
                <a:latin typeface="Consolas" panose="020B0609020204030204" pitchFamily="49" charset="0"/>
              </a:rPr>
              <a:t>NEW</a:t>
            </a:r>
            <a:r>
              <a:rPr lang="en-US" sz="1400">
                <a:latin typeface="Consolas" panose="020B0609020204030204" pitchFamily="49" charset="0"/>
              </a:rPr>
              <a:t>.student_id;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END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IF</a:t>
            </a:r>
            <a:r>
              <a:rPr lang="en-US" sz="14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END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IF</a:t>
            </a:r>
            <a:r>
              <a:rPr lang="en-US" sz="14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RETURN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NULL</a:t>
            </a:r>
            <a:r>
              <a:rPr lang="en-US" sz="14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END</a:t>
            </a:r>
            <a:r>
              <a:rPr lang="en-US" sz="1400">
                <a:latin typeface="Consolas" panose="020B0609020204030204" pitchFamily="49" charset="0"/>
              </a:rPr>
              <a:t>;</a:t>
            </a:r>
            <a:r>
              <a:rPr lang="en-US" sz="1400" b="1">
                <a:latin typeface="Consolas" panose="020B0609020204030204" pitchFamily="49" charset="0"/>
              </a:rPr>
              <a:t>$function$</a:t>
            </a:r>
            <a:r>
              <a:rPr lang="en-US" sz="1400">
                <a:latin typeface="Consolas" panose="020B0609020204030204" pitchFamily="49" charset="0"/>
              </a:rPr>
              <a:t>;</a:t>
            </a:r>
          </a:p>
          <a:p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5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72625-E28D-2B76-1969-5EA34DE7B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8AECE7-F0DF-68D3-3841-25666B50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03A8FE-2408-AA44-F7D6-33ADF17F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&amp;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D3782-384A-6F71-BE9E-92F5C5473D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The system uses basic REST APIs which include GET, POST, PUT and DELETE methods.</a:t>
            </a:r>
          </a:p>
          <a:p>
            <a:r>
              <a:rPr lang="en-US"/>
              <a:t>GET methods are used to fetch data: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BD6FB-3F85-9E9A-8A1F-9D353CB0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54" y="2300014"/>
            <a:ext cx="495369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72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2D883-2E72-0278-37E4-036185057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844695-04DD-4671-D2C0-B4912A45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3E4F5A-D438-C8CF-4346-2CCBBB5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&amp;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CA815-D27D-D55A-917B-14F5061070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The system uses basic REST APIs which include GET, POST, PUT and DELETE methods.</a:t>
            </a:r>
          </a:p>
          <a:p>
            <a:r>
              <a:rPr lang="en-US"/>
              <a:t>POST methods are used to add new data: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1AE31-44BB-7213-D0C3-D709E8B7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3" y="2490561"/>
            <a:ext cx="8564170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88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5B83F-D43F-6108-A301-C7E6FB13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AE8B3A-437B-4952-D350-1207A18D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1BAF34-25D5-4CBB-DA2E-6B0167DC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&amp;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B6E25-88F7-B980-97BE-31B8775CFE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The system uses basic REST APIs which include GET, POST, PUT and DELETE methods.</a:t>
            </a:r>
          </a:p>
          <a:p>
            <a:r>
              <a:rPr lang="en-US"/>
              <a:t>PUT methods are used to modify data: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B0AF8-6C43-FBC5-CFA1-623D1B32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85" y="2309567"/>
            <a:ext cx="5582429" cy="370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47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B6E6A-BBCC-0CE8-3A46-1A80B1AE4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C1C63C-578B-FEFA-CDEE-86C4B2F3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DE7613-451C-78B0-4033-282122BE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&amp;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E5201-BE47-9DC1-F5F5-4C2BD74173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The system uses basic REST APIs which include GET, POST, PUT and DELETE methods.</a:t>
            </a:r>
          </a:p>
          <a:p>
            <a:r>
              <a:rPr lang="en-US"/>
              <a:t>DELETE methods are used to delete data: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85000-468A-3388-5413-09031E4F3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58" y="2571749"/>
            <a:ext cx="8271484" cy="171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78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460CA-BC15-CA0D-446F-85DDE5CE9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421323-95A1-2C54-2CF2-A3B42E60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01E05C-4DBB-7F2E-5AF9-0AB0C113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&amp;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D1B6D-B93C-1003-DC73-DC8B532254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Other APIs: Login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D0A30-3F57-D2F8-71B6-CA4A9DFD3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52650"/>
            <a:ext cx="8382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07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4D4DE-0880-1178-164E-590735B8F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214ACF-865E-891B-234B-93B33BB1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0C0EBB-9BBB-F6AE-DEBA-0E591BBA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&amp;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B68A-A681-31B4-6A6C-24D63D8E22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Other APIs: Register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DA57D-79F3-388A-B53F-8B89F8B6E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0" y="1971675"/>
            <a:ext cx="857712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31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A9757-C3B8-FC05-F4D4-80A123B75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25CB1-D468-A1A3-943A-11D368C7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030AB5-F4C6-E34F-BF89-B3589A6C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&amp;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87DF2-DC8E-9A0E-DE9A-7E5A37CA50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Other APIs: Check graduation status, which returns Boolean.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CREATE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OR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REPLACE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FUNCTION</a:t>
            </a:r>
            <a:r>
              <a:rPr lang="en-US" sz="1600">
                <a:latin typeface="Consolas" panose="020B0609020204030204" pitchFamily="49" charset="0"/>
              </a:rPr>
              <a:t> public.fn_check_graduation_status(p_student_id </a:t>
            </a:r>
            <a:r>
              <a:rPr lang="en-US" sz="1600" b="1">
                <a:latin typeface="Consolas" panose="020B0609020204030204" pitchFamily="49" charset="0"/>
              </a:rPr>
              <a:t>integer</a:t>
            </a:r>
            <a:r>
              <a:rPr lang="en-US" sz="160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RETURNS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boolean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LANGUAGE</a:t>
            </a:r>
            <a:r>
              <a:rPr lang="en-US" sz="1600">
                <a:latin typeface="Consolas" panose="020B0609020204030204" pitchFamily="49" charset="0"/>
              </a:rPr>
              <a:t> plpgsql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AS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$function$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DECLARE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v_program_id </a:t>
            </a:r>
            <a:r>
              <a:rPr lang="en-US" sz="1600" b="1">
                <a:latin typeface="Consolas" panose="020B0609020204030204" pitchFamily="49" charset="0"/>
              </a:rPr>
              <a:t>INT</a:t>
            </a:r>
            <a:r>
              <a:rPr lang="en-US" sz="16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v_completed_course </a:t>
            </a:r>
            <a:r>
              <a:rPr lang="en-US" sz="1600" b="1">
                <a:latin typeface="Consolas" panose="020B0609020204030204" pitchFamily="49" charset="0"/>
              </a:rPr>
              <a:t>INT</a:t>
            </a:r>
            <a:r>
              <a:rPr lang="en-US" sz="16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v_total_course </a:t>
            </a:r>
            <a:r>
              <a:rPr lang="en-US" sz="1600" b="1">
                <a:latin typeface="Consolas" panose="020B0609020204030204" pitchFamily="49" charset="0"/>
              </a:rPr>
              <a:t>INT</a:t>
            </a:r>
            <a:r>
              <a:rPr lang="en-US" sz="16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v_completed_credit </a:t>
            </a:r>
            <a:r>
              <a:rPr lang="en-US" sz="1600" b="1">
                <a:latin typeface="Consolas" panose="020B0609020204030204" pitchFamily="49" charset="0"/>
              </a:rPr>
              <a:t>INT</a:t>
            </a:r>
            <a:r>
              <a:rPr lang="en-US" sz="16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v_total_credit </a:t>
            </a:r>
            <a:r>
              <a:rPr lang="en-US" sz="1600" b="1">
                <a:latin typeface="Consolas" panose="020B0609020204030204" pitchFamily="49" charset="0"/>
              </a:rPr>
              <a:t>INT</a:t>
            </a:r>
            <a:r>
              <a:rPr lang="en-US" sz="16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2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F094F-3BEE-8BBE-D1F5-7F00D937A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305FFD-54BB-F4FB-F3A7-B2E1260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47F6F8-1F86-A91A-63D5-56D4E941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&amp;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6BF66-C998-6300-1F38-54B550DA4B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Other APIs: Check graduation status, which returns Boolean.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CREATE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OR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REPLACE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FUNCTION</a:t>
            </a:r>
            <a:r>
              <a:rPr lang="en-US" sz="1600">
                <a:latin typeface="Consolas" panose="020B0609020204030204" pitchFamily="49" charset="0"/>
              </a:rPr>
              <a:t> public.fn_check_graduation_status(p_student_id </a:t>
            </a:r>
            <a:r>
              <a:rPr lang="en-US" sz="1600" b="1">
                <a:latin typeface="Consolas" panose="020B0609020204030204" pitchFamily="49" charset="0"/>
              </a:rPr>
              <a:t>integer</a:t>
            </a:r>
            <a:r>
              <a:rPr lang="en-US" sz="160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RETURNS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boolean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BEGIN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-- Get the student's program ID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SELECT</a:t>
            </a:r>
            <a:r>
              <a:rPr lang="en-US" sz="1600">
                <a:latin typeface="Consolas" panose="020B0609020204030204" pitchFamily="49" charset="0"/>
              </a:rPr>
              <a:t> program_id </a:t>
            </a:r>
            <a:r>
              <a:rPr lang="en-US" sz="1600" b="1">
                <a:latin typeface="Consolas" panose="020B0609020204030204" pitchFamily="49" charset="0"/>
              </a:rPr>
              <a:t>INTO</a:t>
            </a:r>
            <a:r>
              <a:rPr lang="en-US" sz="1600">
                <a:latin typeface="Consolas" panose="020B0609020204030204" pitchFamily="49" charset="0"/>
              </a:rPr>
              <a:t> v_program_id </a:t>
            </a:r>
            <a:r>
              <a:rPr lang="en-US" sz="1600" b="1">
                <a:latin typeface="Consolas" panose="020B0609020204030204" pitchFamily="49" charset="0"/>
              </a:rPr>
              <a:t>FROM</a:t>
            </a:r>
            <a:r>
              <a:rPr lang="en-US" sz="1600">
                <a:latin typeface="Consolas" panose="020B0609020204030204" pitchFamily="49" charset="0"/>
              </a:rPr>
              <a:t> students_view </a:t>
            </a:r>
            <a:r>
              <a:rPr lang="en-US" sz="1600" b="1">
                <a:latin typeface="Consolas" panose="020B0609020204030204" pitchFamily="49" charset="0"/>
              </a:rPr>
              <a:t>WHERE</a:t>
            </a:r>
            <a:r>
              <a:rPr lang="en-US" sz="1600">
                <a:latin typeface="Consolas" panose="020B0609020204030204" pitchFamily="49" charset="0"/>
              </a:rPr>
              <a:t> student_id = p_student_id;</a:t>
            </a: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-- Count distinct completed courses that are part of program requirements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SELECT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COUNT</a:t>
            </a:r>
            <a:r>
              <a:rPr lang="en-US" sz="1600">
                <a:latin typeface="Consolas" panose="020B0609020204030204" pitchFamily="49" charset="0"/>
              </a:rPr>
              <a:t>(</a:t>
            </a:r>
            <a:r>
              <a:rPr lang="en-US" sz="1600" b="1">
                <a:latin typeface="Consolas" panose="020B0609020204030204" pitchFamily="49" charset="0"/>
              </a:rPr>
              <a:t>DISTINCT</a:t>
            </a:r>
            <a:r>
              <a:rPr lang="en-US" sz="1600">
                <a:latin typeface="Consolas" panose="020B0609020204030204" pitchFamily="49" charset="0"/>
              </a:rPr>
              <a:t> c.course_id) </a:t>
            </a:r>
            <a:r>
              <a:rPr lang="en-US" sz="1600" b="1">
                <a:latin typeface="Consolas" panose="020B0609020204030204" pitchFamily="49" charset="0"/>
              </a:rPr>
              <a:t>INTO</a:t>
            </a:r>
            <a:r>
              <a:rPr lang="en-US" sz="1600">
                <a:latin typeface="Consolas" panose="020B0609020204030204" pitchFamily="49" charset="0"/>
              </a:rPr>
              <a:t> v_completed_course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FROM</a:t>
            </a:r>
            <a:r>
              <a:rPr lang="en-US" sz="1600">
                <a:latin typeface="Consolas" panose="020B0609020204030204" pitchFamily="49" charset="0"/>
              </a:rPr>
              <a:t> enrollments_view e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JOIN</a:t>
            </a:r>
            <a:r>
              <a:rPr lang="en-US" sz="1600">
                <a:latin typeface="Consolas" panose="020B0609020204030204" pitchFamily="49" charset="0"/>
              </a:rPr>
              <a:t> classes c … </a:t>
            </a:r>
            <a:r>
              <a:rPr lang="en-US" sz="1600" b="1">
                <a:latin typeface="Consolas" panose="020B0609020204030204" pitchFamily="49" charset="0"/>
              </a:rPr>
              <a:t>WHERE</a:t>
            </a:r>
            <a:r>
              <a:rPr lang="en-US" sz="1600">
                <a:latin typeface="Consolas" panose="020B0609020204030204" pitchFamily="49" charset="0"/>
              </a:rPr>
              <a:t> e.student_id = p_student_id … </a:t>
            </a:r>
            <a:r>
              <a:rPr lang="en-US" sz="1600" b="1">
                <a:latin typeface="Consolas" panose="020B0609020204030204" pitchFamily="49" charset="0"/>
              </a:rPr>
              <a:t>AND</a:t>
            </a:r>
            <a:r>
              <a:rPr lang="en-US" sz="1600">
                <a:latin typeface="Consolas" panose="020B0609020204030204" pitchFamily="49" charset="0"/>
              </a:rPr>
              <a:t> e.pass = </a:t>
            </a:r>
            <a:r>
              <a:rPr lang="en-US" sz="1600" b="1">
                <a:latin typeface="Consolas" panose="020B0609020204030204" pitchFamily="49" charset="0"/>
              </a:rPr>
              <a:t>TRUE</a:t>
            </a:r>
            <a:r>
              <a:rPr lang="en-US" sz="16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30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75ED3-E7D2-7252-D10C-439F2FB76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6A28D1-677B-8377-792B-5DE35D56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40C4C2-1DE3-1EE0-DD7B-8C39842B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&amp;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B6054-80DC-AAF5-21FF-E0A5D54183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Other APIs: Check graduation status, which returns Boolean.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CREATE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OR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REPLACE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FUNCTION</a:t>
            </a:r>
            <a:r>
              <a:rPr lang="en-US" sz="1600">
                <a:latin typeface="Consolas" panose="020B0609020204030204" pitchFamily="49" charset="0"/>
              </a:rPr>
              <a:t> public.fn_check_graduation_status(p_student_id </a:t>
            </a:r>
            <a:r>
              <a:rPr lang="en-US" sz="1600" b="1">
                <a:latin typeface="Consolas" panose="020B0609020204030204" pitchFamily="49" charset="0"/>
              </a:rPr>
              <a:t>integer</a:t>
            </a:r>
            <a:r>
              <a:rPr lang="en-US" sz="160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RETURNS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boolean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BEGIN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-- Get total required courses in the program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SELECT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COUNT</a:t>
            </a:r>
            <a:r>
              <a:rPr lang="en-US" sz="1600">
                <a:latin typeface="Consolas" panose="020B0609020204030204" pitchFamily="49" charset="0"/>
              </a:rPr>
              <a:t>(course_id) </a:t>
            </a:r>
            <a:r>
              <a:rPr lang="en-US" sz="1600" b="1">
                <a:latin typeface="Consolas" panose="020B0609020204030204" pitchFamily="49" charset="0"/>
              </a:rPr>
              <a:t>INTO</a:t>
            </a:r>
            <a:r>
              <a:rPr lang="en-US" sz="1600">
                <a:latin typeface="Consolas" panose="020B0609020204030204" pitchFamily="49" charset="0"/>
              </a:rPr>
              <a:t> v_total_course </a:t>
            </a:r>
            <a:r>
              <a:rPr lang="en-US" sz="1600" b="1">
                <a:latin typeface="Consolas" panose="020B0609020204030204" pitchFamily="49" charset="0"/>
              </a:rPr>
              <a:t>FROM</a:t>
            </a:r>
            <a:r>
              <a:rPr lang="en-US" sz="1600">
                <a:latin typeface="Consolas" panose="020B0609020204030204" pitchFamily="49" charset="0"/>
              </a:rPr>
              <a:t> program_requirements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WHERE</a:t>
            </a:r>
            <a:r>
              <a:rPr lang="en-US" sz="1600">
                <a:latin typeface="Consolas" panose="020B0609020204030204" pitchFamily="49" charset="0"/>
              </a:rPr>
              <a:t> program_id = v_program_id;</a:t>
            </a: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-- Get total completed credits, avoiding duplicate course_ids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SELECT</a:t>
            </a:r>
            <a:r>
              <a:rPr lang="en-US" sz="1600">
                <a:latin typeface="Consolas" panose="020B0609020204030204" pitchFamily="49" charset="0"/>
              </a:rPr>
              <a:t> accumulated_credit </a:t>
            </a:r>
            <a:r>
              <a:rPr lang="en-US" sz="1600" b="1">
                <a:latin typeface="Consolas" panose="020B0609020204030204" pitchFamily="49" charset="0"/>
              </a:rPr>
              <a:t>INTO</a:t>
            </a:r>
            <a:r>
              <a:rPr lang="en-US" sz="1600">
                <a:latin typeface="Consolas" panose="020B0609020204030204" pitchFamily="49" charset="0"/>
              </a:rPr>
              <a:t> v_completed_credit </a:t>
            </a:r>
            <a:r>
              <a:rPr lang="en-US" sz="1600" b="1">
                <a:latin typeface="Consolas" panose="020B0609020204030204" pitchFamily="49" charset="0"/>
              </a:rPr>
              <a:t>FROM</a:t>
            </a:r>
            <a:r>
              <a:rPr lang="en-US" sz="1600">
                <a:latin typeface="Consolas" panose="020B0609020204030204" pitchFamily="49" charset="0"/>
              </a:rPr>
              <a:t> students_view 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WHERE</a:t>
            </a:r>
            <a:r>
              <a:rPr lang="en-US" sz="1600">
                <a:latin typeface="Consolas" panose="020B0609020204030204" pitchFamily="49" charset="0"/>
              </a:rPr>
              <a:t> student_id = p_student_id;</a:t>
            </a: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-- Get the required total credit for the program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SELECT</a:t>
            </a:r>
            <a:r>
              <a:rPr lang="en-US" sz="1600">
                <a:latin typeface="Consolas" panose="020B0609020204030204" pitchFamily="49" charset="0"/>
              </a:rPr>
              <a:t> total_credit </a:t>
            </a:r>
            <a:r>
              <a:rPr lang="en-US" sz="1600" b="1">
                <a:latin typeface="Consolas" panose="020B0609020204030204" pitchFamily="49" charset="0"/>
              </a:rPr>
              <a:t>INTO</a:t>
            </a:r>
            <a:r>
              <a:rPr lang="en-US" sz="1600">
                <a:latin typeface="Consolas" panose="020B0609020204030204" pitchFamily="49" charset="0"/>
              </a:rPr>
              <a:t> v_total_credit </a:t>
            </a:r>
            <a:r>
              <a:rPr lang="en-US" sz="1600" b="1">
                <a:latin typeface="Consolas" panose="020B0609020204030204" pitchFamily="49" charset="0"/>
              </a:rPr>
              <a:t>FROM</a:t>
            </a:r>
            <a:r>
              <a:rPr lang="en-US" sz="1600">
                <a:latin typeface="Consolas" panose="020B0609020204030204" pitchFamily="49" charset="0"/>
              </a:rPr>
              <a:t> programs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WHERE</a:t>
            </a:r>
            <a:r>
              <a:rPr lang="en-US" sz="1600">
                <a:latin typeface="Consolas" panose="020B0609020204030204" pitchFamily="49" charset="0"/>
              </a:rPr>
              <a:t> program_id = v_program_id;</a:t>
            </a:r>
            <a:br>
              <a:rPr lang="en-US" sz="1600">
                <a:latin typeface="Consolas" panose="020B0609020204030204" pitchFamily="49" charset="0"/>
              </a:rPr>
            </a:b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E9E98-B3BD-BBDD-BB1F-B915524A0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C3160B-3466-7E08-4D75-C00CD14D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4FA449-5A70-7EC1-20AB-EA8217FC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1FD90E-E10A-3E3B-6DB6-E089559E58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FE9A73-D1B4-B0B9-2ED3-9A2982AE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221"/>
            <a:ext cx="9144000" cy="54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56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D4414-B14D-91E0-F52A-3A96C607E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D1E7DC-E756-8D9A-8F04-473418BC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ACE915-7B5A-782C-B4D0-6B9EB10B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&amp;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1D8E9-879D-1927-DA8B-7C87F51412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Other APIs: Check graduation status, which returns Boolean.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CREATE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OR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REPLACE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FUNCTION</a:t>
            </a:r>
            <a:r>
              <a:rPr lang="en-US" sz="1600">
                <a:latin typeface="Consolas" panose="020B0609020204030204" pitchFamily="49" charset="0"/>
              </a:rPr>
              <a:t> public.fn_check_graduation_status(p_student_id </a:t>
            </a:r>
            <a:r>
              <a:rPr lang="en-US" sz="1600" b="1">
                <a:latin typeface="Consolas" panose="020B0609020204030204" pitchFamily="49" charset="0"/>
              </a:rPr>
              <a:t>integer</a:t>
            </a:r>
            <a:r>
              <a:rPr lang="en-US" sz="160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RETURNS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boolean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BEGIN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-- Return graduation status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RETURN</a:t>
            </a:r>
            <a:r>
              <a:rPr lang="en-US" sz="1600">
                <a:latin typeface="Consolas" panose="020B0609020204030204" pitchFamily="49" charset="0"/>
              </a:rPr>
              <a:t> v_completed_course &gt;= v_total_course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AND</a:t>
            </a:r>
            <a:r>
              <a:rPr lang="en-US" sz="1600">
                <a:latin typeface="Consolas" panose="020B0609020204030204" pitchFamily="49" charset="0"/>
              </a:rPr>
              <a:t> v_completed_credit &gt;= v_total_credit;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END</a:t>
            </a:r>
            <a:r>
              <a:rPr lang="en-US" sz="16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$function$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0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F0A42-D2D9-7E1F-C309-AAD1AC926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AEE25-7E56-F47A-5AF4-3B5691B7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CD61EB-B980-7D50-36BB-037622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&amp;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4E043-05CF-6EFA-FE80-DFABBEC485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Stored Procedure: Class registration for student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CREATE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OR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REPLACE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PROCEDURE</a:t>
            </a:r>
            <a:r>
              <a:rPr lang="en-US" sz="1600">
                <a:latin typeface="Consolas" panose="020B0609020204030204" pitchFamily="49" charset="0"/>
              </a:rPr>
              <a:t> public.sp_enroll_student_in_class(</a:t>
            </a:r>
            <a:r>
              <a:rPr lang="en-US" sz="1600" b="1">
                <a:latin typeface="Consolas" panose="020B0609020204030204" pitchFamily="49" charset="0"/>
              </a:rPr>
              <a:t>IN</a:t>
            </a:r>
            <a:r>
              <a:rPr lang="en-US" sz="1600">
                <a:latin typeface="Consolas" panose="020B0609020204030204" pitchFamily="49" charset="0"/>
              </a:rPr>
              <a:t> p_student_id </a:t>
            </a:r>
            <a:r>
              <a:rPr lang="en-US" sz="1600" b="1">
                <a:latin typeface="Consolas" panose="020B0609020204030204" pitchFamily="49" charset="0"/>
              </a:rPr>
              <a:t>integer</a:t>
            </a:r>
            <a:r>
              <a:rPr lang="en-US" sz="1600">
                <a:latin typeface="Consolas" panose="020B0609020204030204" pitchFamily="49" charset="0"/>
              </a:rPr>
              <a:t>, </a:t>
            </a:r>
            <a:r>
              <a:rPr lang="en-US" sz="1600" b="1">
                <a:latin typeface="Consolas" panose="020B0609020204030204" pitchFamily="49" charset="0"/>
              </a:rPr>
              <a:t>IN</a:t>
            </a:r>
            <a:r>
              <a:rPr lang="en-US" sz="1600">
                <a:latin typeface="Consolas" panose="020B0609020204030204" pitchFamily="49" charset="0"/>
              </a:rPr>
              <a:t> p_class_id </a:t>
            </a:r>
            <a:r>
              <a:rPr lang="en-US" sz="1600" b="1">
                <a:latin typeface="Consolas" panose="020B0609020204030204" pitchFamily="49" charset="0"/>
              </a:rPr>
              <a:t>integer</a:t>
            </a:r>
            <a:r>
              <a:rPr lang="en-US" sz="160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LANGUAGE</a:t>
            </a:r>
            <a:r>
              <a:rPr lang="en-US" sz="1600">
                <a:latin typeface="Consolas" panose="020B0609020204030204" pitchFamily="49" charset="0"/>
              </a:rPr>
              <a:t> plpgsql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AS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$procedure$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DECLARE </a:t>
            </a:r>
            <a:r>
              <a:rPr lang="en-US" sz="1600">
                <a:latin typeface="Consolas" panose="020B0609020204030204" pitchFamily="49" charset="0"/>
              </a:rPr>
              <a:t>v_eligible </a:t>
            </a:r>
            <a:r>
              <a:rPr lang="en-US" sz="1600" b="1">
                <a:latin typeface="Consolas" panose="020B0609020204030204" pitchFamily="49" charset="0"/>
              </a:rPr>
              <a:t>BOOLEAN</a:t>
            </a:r>
            <a:r>
              <a:rPr lang="en-US" sz="16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B050"/>
                </a:solidFill>
                <a:latin typeface="Consolas" panose="020B0609020204030204" pitchFamily="49" charset="0"/>
              </a:rPr>
              <a:t>-- Check for eligibility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v_eligible := check_enrollment_eligibility(p_student_id, p_class_id);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IF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NOT</a:t>
            </a:r>
            <a:r>
              <a:rPr lang="en-US" sz="1600">
                <a:latin typeface="Consolas" panose="020B0609020204030204" pitchFamily="49" charset="0"/>
              </a:rPr>
              <a:t> v_eligible </a:t>
            </a:r>
            <a:r>
              <a:rPr lang="en-US" sz="1600" b="1">
                <a:latin typeface="Consolas" panose="020B0609020204030204" pitchFamily="49" charset="0"/>
              </a:rPr>
              <a:t>THEN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RAISE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EXCEPTION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'Student does not meet enrollment requirements for this class'</a:t>
            </a:r>
            <a:r>
              <a:rPr lang="en-US" sz="16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</a:rPr>
              <a:t>END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IF</a:t>
            </a:r>
            <a:r>
              <a:rPr lang="en-US" sz="1600">
                <a:latin typeface="Consolas" panose="020B0609020204030204" pitchFamily="49" charset="0"/>
              </a:rPr>
              <a:t>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02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A35A-D2F0-0F3A-A7FB-2A25060CF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E3DCD7-7BDB-C834-6D91-233CBD2F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7457B8-7026-0171-4222-1D883239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&amp;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ED70D-2BF8-8AD7-0A97-A43E3C8A2C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Stored Procedure: Class registration for student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CREATE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OR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REPLACE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PROCEDURE</a:t>
            </a:r>
            <a:r>
              <a:rPr lang="en-US" sz="1400">
                <a:latin typeface="Consolas" panose="020B0609020204030204" pitchFamily="49" charset="0"/>
              </a:rPr>
              <a:t> public.sp_enroll_student_in_class(</a:t>
            </a:r>
            <a:r>
              <a:rPr lang="en-US" sz="1400" b="1">
                <a:latin typeface="Consolas" panose="020B0609020204030204" pitchFamily="49" charset="0"/>
              </a:rPr>
              <a:t>IN</a:t>
            </a:r>
            <a:r>
              <a:rPr lang="en-US" sz="1400">
                <a:latin typeface="Consolas" panose="020B0609020204030204" pitchFamily="49" charset="0"/>
              </a:rPr>
              <a:t> p_student_id </a:t>
            </a:r>
            <a:r>
              <a:rPr lang="en-US" sz="1400" b="1">
                <a:latin typeface="Consolas" panose="020B0609020204030204" pitchFamily="49" charset="0"/>
              </a:rPr>
              <a:t>integer</a:t>
            </a:r>
            <a:r>
              <a:rPr lang="en-US" sz="1400">
                <a:latin typeface="Consolas" panose="020B0609020204030204" pitchFamily="49" charset="0"/>
              </a:rPr>
              <a:t>, </a:t>
            </a:r>
            <a:r>
              <a:rPr lang="en-US" sz="1400" b="1">
                <a:latin typeface="Consolas" panose="020B0609020204030204" pitchFamily="49" charset="0"/>
              </a:rPr>
              <a:t>IN</a:t>
            </a:r>
            <a:r>
              <a:rPr lang="en-US" sz="1400">
                <a:latin typeface="Consolas" panose="020B0609020204030204" pitchFamily="49" charset="0"/>
              </a:rPr>
              <a:t> p_class_id </a:t>
            </a:r>
            <a:r>
              <a:rPr lang="en-US" sz="1400" b="1">
                <a:latin typeface="Consolas" panose="020B0609020204030204" pitchFamily="49" charset="0"/>
              </a:rPr>
              <a:t>integer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LANGUAGE</a:t>
            </a:r>
            <a:r>
              <a:rPr lang="en-US" sz="1400">
                <a:latin typeface="Consolas" panose="020B0609020204030204" pitchFamily="49" charset="0"/>
              </a:rPr>
              <a:t> plpgsql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AS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$procedure$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DECLARE </a:t>
            </a:r>
            <a:r>
              <a:rPr lang="en-US" sz="1400">
                <a:latin typeface="Consolas" panose="020B0609020204030204" pitchFamily="49" charset="0"/>
              </a:rPr>
              <a:t>v_eligible </a:t>
            </a:r>
            <a:r>
              <a:rPr lang="en-US" sz="1400" b="1">
                <a:latin typeface="Consolas" panose="020B0609020204030204" pitchFamily="49" charset="0"/>
              </a:rPr>
              <a:t>BOOLEAN</a:t>
            </a:r>
            <a:r>
              <a:rPr lang="en-US" sz="14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B050"/>
                </a:solidFill>
                <a:latin typeface="Consolas" panose="020B0609020204030204" pitchFamily="49" charset="0"/>
              </a:rPr>
              <a:t>-- Start a transaction for data integrity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BEGIN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B050"/>
                </a:solidFill>
                <a:latin typeface="Consolas" panose="020B0609020204030204" pitchFamily="49" charset="0"/>
              </a:rPr>
              <a:t>-- Add an entry into enrollments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INSERT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INTO</a:t>
            </a:r>
            <a:r>
              <a:rPr lang="en-US" sz="1400">
                <a:latin typeface="Consolas" panose="020B0609020204030204" pitchFamily="49" charset="0"/>
              </a:rPr>
              <a:t> enrollments (student_id, class_id, mid_term, final_term)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VALUES</a:t>
            </a:r>
            <a:r>
              <a:rPr lang="en-US" sz="1400">
                <a:latin typeface="Consolas" panose="020B0609020204030204" pitchFamily="49" charset="0"/>
              </a:rPr>
              <a:t> (p_student_id, p_class_id, </a:t>
            </a:r>
            <a:r>
              <a:rPr lang="en-US" sz="1400" b="1">
                <a:latin typeface="Consolas" panose="020B0609020204030204" pitchFamily="49" charset="0"/>
              </a:rPr>
              <a:t>NULL</a:t>
            </a:r>
            <a:r>
              <a:rPr lang="en-US" sz="1400">
                <a:latin typeface="Consolas" panose="020B0609020204030204" pitchFamily="49" charset="0"/>
              </a:rPr>
              <a:t>, </a:t>
            </a:r>
            <a:r>
              <a:rPr lang="en-US" sz="1400" b="1">
                <a:latin typeface="Consolas" panose="020B0609020204030204" pitchFamily="49" charset="0"/>
              </a:rPr>
              <a:t>NULL</a:t>
            </a:r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EXCEPTION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WHEN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OTHERS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THEN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RAISE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EXCEPTION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'Enrollment failed: %'</a:t>
            </a:r>
            <a:r>
              <a:rPr lang="en-US" sz="1400">
                <a:latin typeface="Consolas" panose="020B0609020204030204" pitchFamily="49" charset="0"/>
              </a:rPr>
              <a:t>, </a:t>
            </a:r>
            <a:r>
              <a:rPr lang="en-US" sz="1400" b="1">
                <a:latin typeface="Consolas" panose="020B0609020204030204" pitchFamily="49" charset="0"/>
              </a:rPr>
              <a:t>SQLERRM</a:t>
            </a:r>
            <a:r>
              <a:rPr lang="en-US" sz="14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END</a:t>
            </a:r>
            <a:r>
              <a:rPr lang="en-US" sz="14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>
                <a:latin typeface="Consolas" panose="020B0609020204030204" pitchFamily="49" charset="0"/>
              </a:rPr>
              <a:t>END</a:t>
            </a:r>
            <a:r>
              <a:rPr lang="en-US" sz="1400">
                <a:latin typeface="Consolas" panose="020B0609020204030204" pitchFamily="49" charset="0"/>
              </a:rPr>
              <a:t>;</a:t>
            </a:r>
            <a:r>
              <a:rPr lang="en-US" sz="1400" b="1">
                <a:latin typeface="Consolas" panose="020B0609020204030204" pitchFamily="49" charset="0"/>
              </a:rPr>
              <a:t>$procedure$</a:t>
            </a:r>
            <a:r>
              <a:rPr lang="en-US" sz="1400">
                <a:latin typeface="Consolas" panose="020B0609020204030204" pitchFamily="49" charset="0"/>
              </a:rPr>
              <a:t>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4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97306-CF1D-DAAF-576C-A93257B07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283C08-15BC-1424-1D9A-75C38962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457CB9-7BF7-7D7F-9804-6DF78D71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A78B1-613D-FBD8-5C56-4523C31AEC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5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C86B9-DFCD-FEE8-D7C9-5722D02C9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9D5E7E-5EAC-9EB2-9F3C-4C094419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E98B6-6B91-2CB0-03A3-16993348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&amp; RELATIONAL </a:t>
            </a:r>
            <a:r>
              <a:rPr lang="en-US" dirty="0"/>
              <a:t>DIAGRAM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EF81A5-4996-8D7C-7892-3CDEFB230D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61" y="804333"/>
            <a:ext cx="8356762" cy="5249334"/>
          </a:xfrm>
          <a:solidFill>
            <a:schemeClr val="bg1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64ED9C-3EE1-A888-70E0-DCE863E5845F}"/>
              </a:ext>
            </a:extLst>
          </p:cNvPr>
          <p:cNvSpPr/>
          <p:nvPr/>
        </p:nvSpPr>
        <p:spPr>
          <a:xfrm>
            <a:off x="2076450" y="1752601"/>
            <a:ext cx="126206" cy="164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955416-F0B6-8508-3677-1CCC1A86563E}"/>
              </a:ext>
            </a:extLst>
          </p:cNvPr>
          <p:cNvSpPr/>
          <p:nvPr/>
        </p:nvSpPr>
        <p:spPr>
          <a:xfrm>
            <a:off x="2228850" y="1754980"/>
            <a:ext cx="126206" cy="164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03206-FD45-018E-A4DE-90CE49DEB8D4}"/>
              </a:ext>
            </a:extLst>
          </p:cNvPr>
          <p:cNvSpPr/>
          <p:nvPr/>
        </p:nvSpPr>
        <p:spPr>
          <a:xfrm>
            <a:off x="6791864" y="5106838"/>
            <a:ext cx="299049" cy="235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438A87-1FAE-C81B-40AD-073C49EE2DBB}"/>
              </a:ext>
            </a:extLst>
          </p:cNvPr>
          <p:cNvSpPr/>
          <p:nvPr/>
        </p:nvSpPr>
        <p:spPr>
          <a:xfrm>
            <a:off x="7116793" y="5195977"/>
            <a:ext cx="129396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55C786-178E-CD09-EE7E-B196AFF0C953}"/>
              </a:ext>
            </a:extLst>
          </p:cNvPr>
          <p:cNvSpPr/>
          <p:nvPr/>
        </p:nvSpPr>
        <p:spPr>
          <a:xfrm>
            <a:off x="1231529" y="2878177"/>
            <a:ext cx="299049" cy="235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119210-797B-2943-7442-09B72DC535CA}"/>
              </a:ext>
            </a:extLst>
          </p:cNvPr>
          <p:cNvSpPr/>
          <p:nvPr/>
        </p:nvSpPr>
        <p:spPr>
          <a:xfrm>
            <a:off x="904095" y="2885725"/>
            <a:ext cx="299049" cy="235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F8115-E1D6-6694-88A8-0760F427C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0E0AF-226F-2451-DED1-3C914DDA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BA62A-6F0C-3B5A-FDFB-C5087291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&amp; RELATIONAL </a:t>
            </a:r>
            <a:r>
              <a:rPr lang="en-US" dirty="0"/>
              <a:t>DIAGRAM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5DF9B8-5E50-62C2-D5B6-F2325BA8EF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To convert ER Diagram to Relational Schema, we need to:</a:t>
            </a:r>
          </a:p>
          <a:p>
            <a:r>
              <a:rPr lang="en-US"/>
              <a:t>Create one table for each entities.</a:t>
            </a:r>
          </a:p>
          <a:p>
            <a:r>
              <a:rPr lang="en-US"/>
              <a:t>For </a:t>
            </a:r>
            <a:r>
              <a:rPr lang="en-US">
                <a:solidFill>
                  <a:srgbClr val="FF0000"/>
                </a:solidFill>
              </a:rPr>
              <a:t>1-1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1-n</a:t>
            </a:r>
            <a:r>
              <a:rPr lang="en-US"/>
              <a:t> relationship: Add foreign key in the "many" side referencing "one“.</a:t>
            </a:r>
          </a:p>
          <a:p>
            <a:r>
              <a:rPr lang="en-US"/>
              <a:t>For </a:t>
            </a:r>
            <a:r>
              <a:rPr lang="en-US">
                <a:solidFill>
                  <a:srgbClr val="FF0000"/>
                </a:solidFill>
              </a:rPr>
              <a:t>m-n</a:t>
            </a:r>
            <a:r>
              <a:rPr lang="en-US"/>
              <a:t> relationship: Create junction table with foreign keys from both: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“Enrollments” table for Students m-n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“Program_requirements” table for Programs m-n Courses.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4708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&amp; RELATIONAL </a:t>
            </a:r>
            <a:r>
              <a:rPr lang="en-US" dirty="0"/>
              <a:t>DIAGRAM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D0519-C54E-F95F-6A4D-9D7E1B2A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6" y="797224"/>
            <a:ext cx="6053228" cy="53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43255E-C0BE-0211-C8C8-A2E7E6AB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02D1DC-7359-FDEA-08AC-D9EEADC3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(ENUMERATE)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43280-6208-575D-5D8C-A5A09D2D82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1">
                <a:latin typeface="Consolas" panose="020B0609020204030204" pitchFamily="49" charset="0"/>
              </a:rPr>
              <a:t>CREATE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TYPE</a:t>
            </a:r>
            <a:r>
              <a:rPr lang="en-US" sz="2400">
                <a:latin typeface="Consolas" panose="020B0609020204030204" pitchFamily="49" charset="0"/>
              </a:rPr>
              <a:t> public.class_status </a:t>
            </a:r>
            <a:r>
              <a:rPr lang="en-US" sz="2400" b="1">
                <a:latin typeface="Consolas" panose="020B0609020204030204" pitchFamily="49" charset="0"/>
              </a:rPr>
              <a:t>AS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ENUM</a:t>
            </a:r>
            <a:r>
              <a:rPr lang="en-US" sz="2400"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'open','closed'</a:t>
            </a:r>
            <a:r>
              <a:rPr lang="en-US" sz="240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CREATE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TYPE</a:t>
            </a:r>
            <a:r>
              <a:rPr lang="en-US" sz="2400">
                <a:latin typeface="Consolas" panose="020B0609020204030204" pitchFamily="49" charset="0"/>
              </a:rPr>
              <a:t> public.day_of_week </a:t>
            </a:r>
            <a:r>
              <a:rPr lang="en-US" sz="2400" b="1">
                <a:latin typeface="Consolas" panose="020B0609020204030204" pitchFamily="49" charset="0"/>
              </a:rPr>
              <a:t>AS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ENUM</a:t>
            </a:r>
            <a:r>
              <a:rPr lang="en-US" sz="2400"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'Monday’, 'Tuesday’, 'Wednesday’,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	'Thursday’, 'Friday’, 'Saturday'</a:t>
            </a:r>
            <a:r>
              <a:rPr lang="en-US" sz="240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CREATE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TYPE</a:t>
            </a:r>
            <a:r>
              <a:rPr lang="en-US" sz="2400">
                <a:latin typeface="Consolas" panose="020B0609020204030204" pitchFamily="49" charset="0"/>
              </a:rPr>
              <a:t> public.graduation_status </a:t>
            </a:r>
            <a:r>
              <a:rPr lang="en-US" sz="2400" b="1">
                <a:latin typeface="Consolas" panose="020B0609020204030204" pitchFamily="49" charset="0"/>
              </a:rPr>
              <a:t>AS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ENUM</a:t>
            </a:r>
            <a:r>
              <a:rPr lang="en-US" sz="2400"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'graduated’, 'enrolled’, 'expelled’</a:t>
            </a:r>
            <a:r>
              <a:rPr lang="en-US" sz="240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CREATE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TYPE</a:t>
            </a:r>
            <a:r>
              <a:rPr lang="en-US" sz="2400">
                <a:latin typeface="Consolas" panose="020B0609020204030204" pitchFamily="49" charset="0"/>
              </a:rPr>
              <a:t> public.</a:t>
            </a:r>
            <a:r>
              <a:rPr lang="en-US" sz="2400" b="1">
                <a:latin typeface="Consolas" panose="020B0609020204030204" pitchFamily="49" charset="0"/>
              </a:rPr>
              <a:t>"role"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AS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ENUM</a:t>
            </a:r>
            <a:r>
              <a:rPr lang="en-US" sz="2400"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'student’, 'teacher'</a:t>
            </a:r>
            <a:r>
              <a:rPr lang="en-US" sz="2400">
                <a:latin typeface="Consolas" panose="020B0609020204030204" pitchFamily="49" charset="0"/>
              </a:rPr>
              <a:t>);</a:t>
            </a:r>
          </a:p>
          <a:p>
            <a:endParaRPr lang="en-US" sz="2400">
              <a:latin typeface="Consolas" panose="020B0609020204030204" pitchFamily="49" charset="0"/>
            </a:endParaRPr>
          </a:p>
          <a:p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6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2ADC7-8EB8-1BFC-0CDD-C62A25F4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ED78C2-D005-6B7B-0A6E-A0A12F44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6A25031-0B24-A57E-A017-E33B1143FD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public.users (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user_id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serial4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NULL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first_name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NULL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last_name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NULL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NULL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"password"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NULL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"role"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public.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"role"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NULL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date_of_birth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NULL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NULL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	CONSTRAINT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users_email_unique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(email),</a:t>
            </a:r>
          </a:p>
          <a:p>
            <a:pPr marL="0"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	CONSTRAINT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users_pkey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(user_id)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idx_users_email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ON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public.users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USING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btree (email);</a:t>
            </a:r>
          </a:p>
        </p:txBody>
      </p:sp>
    </p:spTree>
    <p:extLst>
      <p:ext uri="{BB962C8B-B14F-4D97-AF65-F5344CB8AC3E}">
        <p14:creationId xmlns:p14="http://schemas.microsoft.com/office/powerpoint/2010/main" val="76088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C66BB-56CD-0DCF-E3F3-B45DD1237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DE1E1F-3384-B300-C3A0-B56B8C26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B78C85-C657-690F-D39C-8D8775D7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7C5F4D5-5C17-6C02-C271-2EBC094A69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6" y="841247"/>
            <a:ext cx="8908923" cy="5303393"/>
          </a:xfrm>
        </p:spPr>
        <p:txBody>
          <a:bodyPr/>
          <a:lstStyle/>
          <a:p>
            <a:r>
              <a:rPr lang="en-US" sz="1600" b="1" dirty="0">
                <a:latin typeface="Consolas" panose="020B0609020204030204" pitchFamily="49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TABLE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public.students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student_id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int4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NULL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program_id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int4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NULL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enrolled_year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int4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NULL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graduated </a:t>
            </a:r>
            <a:r>
              <a:rPr lang="en-US" sz="1600" dirty="0" err="1">
                <a:latin typeface="Consolas" panose="020B0609020204030204" pitchFamily="49" charset="0"/>
              </a:rPr>
              <a:t>public.graduation_status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DEFAULT</a:t>
            </a:r>
            <a:r>
              <a:rPr lang="en-US" sz="1600" dirty="0">
                <a:latin typeface="Consolas" panose="020B0609020204030204" pitchFamily="49" charset="0"/>
              </a:rPr>
              <a:t> 'enrolled'::</a:t>
            </a:r>
            <a:r>
              <a:rPr lang="en-US" sz="1600" dirty="0" err="1">
                <a:latin typeface="Consolas" panose="020B0609020204030204" pitchFamily="49" charset="0"/>
              </a:rPr>
              <a:t>graduation_status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NULL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debt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int4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DEFAULT</a:t>
            </a:r>
            <a:r>
              <a:rPr lang="en-US" sz="1600" dirty="0">
                <a:latin typeface="Consolas" panose="020B0609020204030204" pitchFamily="49" charset="0"/>
              </a:rPr>
              <a:t> 0 </a:t>
            </a:r>
            <a:r>
              <a:rPr lang="en-US" sz="1600" b="1" dirty="0">
                <a:latin typeface="Consolas" panose="020B0609020204030204" pitchFamily="49" charset="0"/>
              </a:rPr>
              <a:t>NULL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	CONSTRAINT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students_pkey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PRIMARY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student_id</a:t>
            </a:r>
            <a:r>
              <a:rPr lang="en-US" sz="16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	CONSTRAINT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students_program_id_programs_program_id_fk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FOREIGN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program_id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b="1" dirty="0">
                <a:latin typeface="Consolas" panose="020B0609020204030204" pitchFamily="49" charset="0"/>
              </a:rPr>
              <a:t>REFERENCES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public.programs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program_id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b="1" dirty="0"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DELETE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CASCADE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UPDATE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CASCADE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	CONSTRAINT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students_student_id_users_user_id_fk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FOREIGN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student_id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b="1" dirty="0">
                <a:latin typeface="Consolas" panose="020B0609020204030204" pitchFamily="49" charset="0"/>
              </a:rPr>
              <a:t>REFERENCES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public.users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user_id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b="1" dirty="0"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DELETE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CASCADE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UPDATE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CASCADE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INDEX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idx_students_graduated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public.students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USING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 (graduated);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INDEX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idx_students_program_id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public.students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USING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program_id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5279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2871</Words>
  <Application>Microsoft Office PowerPoint</Application>
  <PresentationFormat>On-screen Show (4:3)</PresentationFormat>
  <Paragraphs>332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Lato</vt:lpstr>
      <vt:lpstr>Office Theme</vt:lpstr>
      <vt:lpstr>PowerPoint Presentation</vt:lpstr>
      <vt:lpstr>PROBLEM </vt:lpstr>
      <vt:lpstr>USE CASE DIAGRAM </vt:lpstr>
      <vt:lpstr>ER &amp; RELATIONAL DIAGRAM </vt:lpstr>
      <vt:lpstr>ER &amp; RELATIONAL DIAGRAM </vt:lpstr>
      <vt:lpstr>ER &amp; RELATIONAL DIAGRAM </vt:lpstr>
      <vt:lpstr>DATA TYPES (ENUMERATE)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VIEWS</vt:lpstr>
      <vt:lpstr>VIEWS</vt:lpstr>
      <vt:lpstr>TRIGGERS </vt:lpstr>
      <vt:lpstr>TRIGGERS </vt:lpstr>
      <vt:lpstr>TRIGGERS </vt:lpstr>
      <vt:lpstr>STORED PROCEDURE &amp; APIs</vt:lpstr>
      <vt:lpstr>STORED PROCEDURE &amp; APIs</vt:lpstr>
      <vt:lpstr>STORED PROCEDURE &amp; APIs</vt:lpstr>
      <vt:lpstr>STORED PROCEDURE &amp; APIs</vt:lpstr>
      <vt:lpstr>STORED PROCEDURE &amp; APIs</vt:lpstr>
      <vt:lpstr>STORED PROCEDURE &amp; APIs</vt:lpstr>
      <vt:lpstr>STORED PROCEDURE &amp; APIs</vt:lpstr>
      <vt:lpstr>STORED PROCEDURE &amp; APIs</vt:lpstr>
      <vt:lpstr>STORED PROCEDURE &amp; APIs</vt:lpstr>
      <vt:lpstr>STORED PROCEDURE &amp; APIs</vt:lpstr>
      <vt:lpstr>STORED PROCEDURE &amp; APIs</vt:lpstr>
      <vt:lpstr>STORED PROCEDURE &amp; APIs</vt:lpstr>
      <vt:lpstr>PowerPoint Presentation</vt:lpstr>
      <vt:lpstr>FUNCTIONS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Vu Ngoc Tung 20236058</cp:lastModifiedBy>
  <cp:revision>19</cp:revision>
  <dcterms:created xsi:type="dcterms:W3CDTF">2021-05-28T04:32:29Z</dcterms:created>
  <dcterms:modified xsi:type="dcterms:W3CDTF">2025-06-09T05:48:02Z</dcterms:modified>
</cp:coreProperties>
</file>