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65" r:id="rId2"/>
    <p:sldId id="264" r:id="rId3"/>
    <p:sldId id="258" r:id="rId4"/>
    <p:sldId id="277" r:id="rId5"/>
    <p:sldId id="278" r:id="rId6"/>
    <p:sldId id="270" r:id="rId7"/>
    <p:sldId id="279" r:id="rId8"/>
    <p:sldId id="281" r:id="rId9"/>
    <p:sldId id="282" r:id="rId10"/>
    <p:sldId id="284" r:id="rId11"/>
    <p:sldId id="271" r:id="rId12"/>
    <p:sldId id="285" r:id="rId13"/>
    <p:sldId id="275" r:id="rId14"/>
    <p:sldId id="272" r:id="rId15"/>
    <p:sldId id="266" r:id="rId16"/>
  </p:sldIdLst>
  <p:sldSz cx="12192000" cy="6858000"/>
  <p:notesSz cx="6858000" cy="9144000"/>
  <p:embeddedFontLst>
    <p:embeddedFont>
      <p:font typeface="나눔바른고딕" panose="020B0600000101010101" charset="-127"/>
      <p:regular r:id="rId18"/>
      <p:bold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3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44" autoAdjust="0"/>
    <p:restoredTop sz="91626" autoAdjust="0"/>
  </p:normalViewPr>
  <p:slideViewPr>
    <p:cSldViewPr snapToGrid="0">
      <p:cViewPr varScale="1">
        <p:scale>
          <a:sx n="122" d="100"/>
          <a:sy n="122" d="100"/>
        </p:scale>
        <p:origin x="81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16678E-8B53-4539-8B41-88DC654852A9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AAF12-C1EC-482C-9D59-170044D96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44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슬라이드 노트는 발표자료 제작 당시 </a:t>
            </a:r>
            <a:r>
              <a:rPr lang="en-US" altLang="ko-KR"/>
              <a:t>contents </a:t>
            </a:r>
            <a:r>
              <a:rPr lang="ko-KR" altLang="en-US"/>
              <a:t>정리를 위해 적어놓은 것으로 발표자</a:t>
            </a:r>
            <a:r>
              <a:rPr lang="ko-KR" altLang="en-US" baseline="0"/>
              <a:t> 측에서 자연스러운 발표를 위하여 자유롭게 해석 및 수정해주세요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AAF12-C1EC-482C-9D59-170044D9672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0861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실행 결과 확인 및 검증 </a:t>
            </a:r>
            <a:r>
              <a:rPr lang="en-US" altLang="ko-KR"/>
              <a:t>( </a:t>
            </a:r>
            <a:r>
              <a:rPr lang="ko-KR" altLang="en-US"/>
              <a:t>실행 결과 출력 </a:t>
            </a:r>
            <a:r>
              <a:rPr lang="en-US" altLang="ko-KR"/>
              <a:t>+ </a:t>
            </a:r>
            <a:r>
              <a:rPr lang="ko-KR" altLang="en-US"/>
              <a:t>데이터셋 비교 등</a:t>
            </a:r>
            <a:r>
              <a:rPr lang="en-US" altLang="ko-KR" baseline="0"/>
              <a:t> 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AAF12-C1EC-482C-9D59-170044D9672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42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실행 결과 확인 및 검증 </a:t>
            </a:r>
            <a:r>
              <a:rPr lang="en-US" altLang="ko-KR"/>
              <a:t>( </a:t>
            </a:r>
            <a:r>
              <a:rPr lang="ko-KR" altLang="en-US"/>
              <a:t>실행 결과 출력 </a:t>
            </a:r>
            <a:r>
              <a:rPr lang="en-US" altLang="ko-KR"/>
              <a:t>+ </a:t>
            </a:r>
            <a:r>
              <a:rPr lang="ko-KR" altLang="en-US"/>
              <a:t>데이터셋 비교 등</a:t>
            </a:r>
            <a:r>
              <a:rPr lang="en-US" altLang="ko-KR" baseline="0"/>
              <a:t> 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AAF12-C1EC-482C-9D59-170044D9672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651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프로젝트 실행 결과 예시로 해석</a:t>
            </a:r>
            <a:r>
              <a:rPr lang="en-US" altLang="ko-KR"/>
              <a:t>,</a:t>
            </a:r>
            <a:r>
              <a:rPr lang="en-US" altLang="ko-KR" baseline="0"/>
              <a:t> </a:t>
            </a:r>
            <a:r>
              <a:rPr lang="ko-KR" altLang="en-US" baseline="0"/>
              <a:t>분석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AAF12-C1EC-482C-9D59-170044D9672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3458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프로젝트 결론 및 한계점 </a:t>
            </a:r>
            <a:r>
              <a:rPr lang="en-US" altLang="ko-KR"/>
              <a:t>( </a:t>
            </a:r>
            <a:r>
              <a:rPr lang="ko-KR" altLang="en-US"/>
              <a:t>프로젝트 최종 성능 비교</a:t>
            </a:r>
            <a:r>
              <a:rPr lang="en-US" altLang="ko-KR"/>
              <a:t>, </a:t>
            </a:r>
            <a:r>
              <a:rPr lang="ko-KR" altLang="en-US"/>
              <a:t>데이터셋 규모 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AAF12-C1EC-482C-9D59-170044D9672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38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한화 </a:t>
            </a:r>
            <a:r>
              <a:rPr lang="en-US" altLang="ko-KR"/>
              <a:t>18</a:t>
            </a:r>
            <a:r>
              <a:rPr lang="ko-KR" altLang="en-US"/>
              <a:t>연패 탈출</a:t>
            </a:r>
            <a:r>
              <a:rPr lang="en-US" altLang="ko-KR"/>
              <a:t>! </a:t>
            </a:r>
            <a:r>
              <a:rPr lang="ko-KR" altLang="en-US"/>
              <a:t>최강한화</a:t>
            </a:r>
            <a:r>
              <a:rPr lang="en-US" altLang="ko-KR"/>
              <a:t>!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AAF12-C1EC-482C-9D59-170044D9672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198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프로젝트 주제 소개</a:t>
            </a:r>
            <a:r>
              <a:rPr lang="en-US" altLang="ko-KR"/>
              <a:t>, </a:t>
            </a:r>
            <a:r>
              <a:rPr lang="ko-KR" altLang="en-US"/>
              <a:t>중간 발표에서의 리그오브레전드 지표 예상 프로젝트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AAF12-C1EC-482C-9D59-170044D9672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929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중간 프로젝트</a:t>
            </a:r>
            <a:r>
              <a:rPr lang="ko-KR" altLang="en-US" baseline="0"/>
              <a:t> 이후 피드백 정리 </a:t>
            </a:r>
            <a:r>
              <a:rPr lang="en-US" altLang="ko-KR" baseline="0"/>
              <a:t>( “</a:t>
            </a:r>
            <a:r>
              <a:rPr lang="ko-KR" altLang="en-US" baseline="0"/>
              <a:t>승부 예측이라는 주제가 흥미로웠다</a:t>
            </a:r>
            <a:r>
              <a:rPr lang="en-US" altLang="ko-KR" baseline="0"/>
              <a:t>”, “</a:t>
            </a:r>
            <a:r>
              <a:rPr lang="ko-KR" altLang="en-US" baseline="0"/>
              <a:t>결과 부분에 승부 예측 자세히 논의 안되어 아쉬웠다</a:t>
            </a:r>
            <a:r>
              <a:rPr lang="en-US" altLang="ko-KR" baseline="0"/>
              <a:t>”, “</a:t>
            </a:r>
            <a:r>
              <a:rPr lang="ko-KR" altLang="en-US" baseline="0"/>
              <a:t>병렬 처리 효율이 높아서 흥미로웠다</a:t>
            </a:r>
            <a:r>
              <a:rPr lang="en-US" altLang="ko-KR" baseline="0"/>
              <a:t>”, … 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AAF12-C1EC-482C-9D59-170044D9672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974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중간 이후 피드백에 기반하여 새로운 목표 결정 </a:t>
            </a:r>
            <a:r>
              <a:rPr lang="en-US" altLang="ko-KR"/>
              <a:t>( ex)</a:t>
            </a:r>
            <a:r>
              <a:rPr lang="en-US" altLang="ko-KR" baseline="0"/>
              <a:t> “</a:t>
            </a:r>
            <a:r>
              <a:rPr lang="ko-KR" altLang="en-US" baseline="0"/>
              <a:t>주제 흥미롭다</a:t>
            </a:r>
            <a:r>
              <a:rPr lang="en-US" altLang="ko-KR" baseline="0"/>
              <a:t>” -&gt; “</a:t>
            </a:r>
            <a:r>
              <a:rPr lang="ko-KR" altLang="en-US" baseline="0"/>
              <a:t>주제 자체는 유지하여 발전시켜보자</a:t>
            </a:r>
            <a:r>
              <a:rPr lang="en-US" altLang="ko-KR" baseline="0"/>
              <a:t>”, “</a:t>
            </a:r>
            <a:r>
              <a:rPr lang="ko-KR" altLang="en-US" baseline="0"/>
              <a:t>결과 논의</a:t>
            </a:r>
            <a:r>
              <a:rPr lang="en-US" altLang="ko-KR" baseline="0"/>
              <a:t>” -&gt; “</a:t>
            </a:r>
            <a:r>
              <a:rPr lang="ko-KR" altLang="en-US" baseline="0"/>
              <a:t>오차 측정 및 결과 분석으로 결과의 직관성을 높이자</a:t>
            </a:r>
            <a:r>
              <a:rPr lang="en-US" altLang="ko-KR" baseline="0"/>
              <a:t>”, “</a:t>
            </a:r>
            <a:r>
              <a:rPr lang="ko-KR" altLang="en-US" baseline="0"/>
              <a:t>성능 향상도 높음</a:t>
            </a:r>
            <a:r>
              <a:rPr lang="en-US" altLang="ko-KR" baseline="0"/>
              <a:t>” -&gt; “</a:t>
            </a:r>
            <a:r>
              <a:rPr lang="ko-KR" altLang="en-US" baseline="0"/>
              <a:t>새로이 학습한 </a:t>
            </a:r>
            <a:r>
              <a:rPr lang="en-US" altLang="ko-KR" baseline="0"/>
              <a:t>CUDA</a:t>
            </a:r>
            <a:r>
              <a:rPr lang="ko-KR" altLang="en-US" baseline="0"/>
              <a:t>로 추가적인 성능 향상을 도모해보자</a:t>
            </a:r>
            <a:r>
              <a:rPr lang="en-US" altLang="ko-KR" baseline="0"/>
              <a:t>” 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AAF12-C1EC-482C-9D59-170044D9672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175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중간 프로젝트 당시의 병렬화 전략</a:t>
            </a:r>
            <a:r>
              <a:rPr lang="en-US" altLang="ko-KR"/>
              <a:t>,</a:t>
            </a:r>
            <a:r>
              <a:rPr lang="en-US" altLang="ko-KR" baseline="0"/>
              <a:t> </a:t>
            </a:r>
            <a:r>
              <a:rPr lang="ko-KR" altLang="en-US"/>
              <a:t>핵심 내용슬라이드에 애니메이션 적용되어있음</a:t>
            </a:r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AAF12-C1EC-482C-9D59-170044D9672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182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현 프로젝트의 병렬화 전략</a:t>
            </a:r>
            <a:r>
              <a:rPr lang="en-US" altLang="ko-KR"/>
              <a:t>, </a:t>
            </a:r>
            <a:r>
              <a:rPr lang="ko-KR" altLang="en-US"/>
              <a:t>코드 확인</a:t>
            </a:r>
            <a:r>
              <a:rPr lang="en-US" altLang="ko-KR"/>
              <a:t>,</a:t>
            </a:r>
            <a:r>
              <a:rPr lang="en-US" altLang="ko-KR" baseline="0"/>
              <a:t> </a:t>
            </a:r>
            <a:r>
              <a:rPr lang="ko-KR" altLang="en-US"/>
              <a:t>핵심 내용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AAF12-C1EC-482C-9D59-170044D9672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52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현 프로젝트의 병렬화 전략</a:t>
            </a:r>
            <a:r>
              <a:rPr lang="en-US" altLang="ko-KR"/>
              <a:t>, </a:t>
            </a:r>
            <a:r>
              <a:rPr lang="ko-KR" altLang="en-US"/>
              <a:t>코드 확인</a:t>
            </a:r>
            <a:r>
              <a:rPr lang="en-US" altLang="ko-KR"/>
              <a:t>,</a:t>
            </a:r>
            <a:r>
              <a:rPr lang="en-US" altLang="ko-KR" baseline="0"/>
              <a:t> </a:t>
            </a:r>
            <a:r>
              <a:rPr lang="ko-KR" altLang="en-US"/>
              <a:t>핵심 내용</a:t>
            </a:r>
            <a:endParaRPr lang="en-US" altLang="ko-KR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슬라이드에 애니메이션 적용되어있음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AAF12-C1EC-482C-9D59-170044D9672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673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현 프로젝트의 병렬화 전략</a:t>
            </a:r>
            <a:r>
              <a:rPr lang="en-US" altLang="ko-KR"/>
              <a:t>, </a:t>
            </a:r>
            <a:r>
              <a:rPr lang="ko-KR" altLang="en-US"/>
              <a:t>코드 확인</a:t>
            </a:r>
            <a:r>
              <a:rPr lang="en-US" altLang="ko-KR"/>
              <a:t>,</a:t>
            </a:r>
            <a:r>
              <a:rPr lang="en-US" altLang="ko-KR" baseline="0"/>
              <a:t> </a:t>
            </a:r>
            <a:r>
              <a:rPr lang="ko-KR" altLang="en-US"/>
              <a:t>핵심 내용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AAF12-C1EC-482C-9D59-170044D9672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729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현 프로젝트의 병렬화 전략</a:t>
            </a:r>
            <a:r>
              <a:rPr lang="en-US" altLang="ko-KR"/>
              <a:t>, </a:t>
            </a:r>
            <a:r>
              <a:rPr lang="ko-KR" altLang="en-US"/>
              <a:t>코드 확인</a:t>
            </a:r>
            <a:r>
              <a:rPr lang="en-US" altLang="ko-KR"/>
              <a:t>,</a:t>
            </a:r>
            <a:r>
              <a:rPr lang="en-US" altLang="ko-KR" baseline="0"/>
              <a:t> </a:t>
            </a:r>
            <a:r>
              <a:rPr lang="ko-KR" altLang="en-US"/>
              <a:t>핵심 내용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AAF12-C1EC-482C-9D59-170044D9672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010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76BD0-08BD-476F-968D-782BF015B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E21172-9CBF-46BB-A7BD-57074FADF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55A0EF-9A80-479C-8CB8-7DD8DD00E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ED48-A867-411C-9043-081329D99E75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025B45-2E16-497D-AAB1-720A9A6F4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847ABE-466B-4F01-8927-FA48335BD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245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800BE-B5B6-4CD0-A486-F5494BC78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79330F-B592-467C-9EDE-74BAA30FC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931865-4C37-4B1E-B771-6DBC2C93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ED48-A867-411C-9043-081329D99E75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D97A57-48CC-4A4A-BD8D-17877065A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FA47B9-621C-4E13-8752-820A7B02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350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D5DA28-39C1-4BF0-A5CA-B4BDD9F89A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BBC29D-4CC5-44BC-94C8-7AF9E9074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F769EF-B9CC-4CE2-BE3F-AAC736643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ED48-A867-411C-9043-081329D99E75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4C12FF-903B-4AA0-B9B6-167BEDD6A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008364-CDA2-4336-950B-AA3B23C6A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618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674F81-EA1A-4256-ACB2-466B9559A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1CE2AC-AED8-408C-B72B-98EC5765C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C76344-2CCE-4C09-99DC-5A231E048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ED48-A867-411C-9043-081329D99E75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077C86-EAD7-4A3A-BE1F-4977F3374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63FE0-A3A3-4E78-B80A-32D71AEC8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014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0322A-7CA2-4119-8AC9-5AAD6A81A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961F17-FCD2-4FD6-BDDF-8B398905E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74E1D0-4253-406D-A074-E8C086A1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ED48-A867-411C-9043-081329D99E75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21037E-6B1D-4635-9F6F-94AC7C499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E8D657-0A98-4365-AFBC-63CF10993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18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06F4A2-9987-4AF3-879F-621409272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EA03AC-A586-452D-B5D3-A5D3FBF595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96E016-8E30-4849-BA1B-BF048479A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F51270-A68F-40CD-8FDE-EC328E03B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ED48-A867-411C-9043-081329D99E75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2BD9E8-4F4B-4236-8B05-45169AB00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E08A22-96DC-47C2-BE5C-30FFBADF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61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C2B67-D65C-440D-A1CA-7F0200091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A152C1-3B9A-4AFF-91B2-5A826B2DE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06E387-D99F-4B81-BB94-2A4BA90D1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340108-49DD-462A-BE7E-B5065DBE5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6744C3F-8B44-4288-9F0C-013C88A28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F97551-7944-48A8-96B9-30BF745A2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ED48-A867-411C-9043-081329D99E75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B96D4E-3BBD-472A-BAB3-FE450816F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BF843F-6E2F-4E6E-A5BF-84FD5DB24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23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9ADA0-6B8C-4309-B739-1FA3EF74C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08DE71-2E9D-4C3A-B4F5-ABD10E1B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ED48-A867-411C-9043-081329D99E75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AE3971-206F-4D91-BB9F-2EDFE3A74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9D4D39-6A27-4E68-9D7B-BF7CB0BA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625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7E3969-DD19-4E51-9D54-F7DFE202D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ED48-A867-411C-9043-081329D99E75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EF1D79-DDFC-4923-A2A4-197FE0A84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E35F3B-8499-40AE-8CC4-F01DC94D1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84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7D12A2-6FB1-42C8-827A-B5D386800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0F2BF0-5B04-4EA7-865A-82BDDB431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7E176D-D06E-49F8-95F4-176180BEF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3E40F3-FDA8-4345-A91C-A5F774B49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ED48-A867-411C-9043-081329D99E75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E2B805-A553-47A3-92BC-39AD89513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4327F9-B41A-4094-9F2C-01281D48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293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DF85A-4E74-4A41-B7E3-21205E072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054321-37C4-42D1-95E9-0D09C201FC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137F37-0E79-485F-8D4C-1286A811F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8ED92E-6E59-46C0-B745-6BA533F1B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ED48-A867-411C-9043-081329D99E75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69162E-17FE-44F9-88DE-60EFD010F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95EC9F-D160-4257-A4E5-9BF20A31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23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799F91D-FB5D-4338-AEAE-70406C3EB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AC732A-1E4A-4DE5-B7B6-3DFFFED24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7C9294-75B2-4F37-BD86-FF35AB1051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2ED48-A867-411C-9043-081329D99E75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4C4229-946C-4D3A-B13C-3800B7AF1D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2BC7A7-CABA-4521-9E41-F68B70072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598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6CB8BF9-0E46-4E68-93A0-0CCF62F9F7E8}"/>
              </a:ext>
            </a:extLst>
          </p:cNvPr>
          <p:cNvSpPr txBox="1"/>
          <p:nvPr/>
        </p:nvSpPr>
        <p:spPr>
          <a:xfrm>
            <a:off x="4879185" y="2172705"/>
            <a:ext cx="591027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Multiple Regression</a:t>
            </a:r>
            <a:endParaRPr lang="ko-KR" altLang="en-US" sz="5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31B179-91A2-4995-B9BC-2448623949ED}"/>
              </a:ext>
            </a:extLst>
          </p:cNvPr>
          <p:cNvSpPr txBox="1"/>
          <p:nvPr/>
        </p:nvSpPr>
        <p:spPr>
          <a:xfrm>
            <a:off x="3250214" y="3190992"/>
            <a:ext cx="753924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Parallelization with CUDA</a:t>
            </a:r>
            <a:endParaRPr lang="ko-KR" altLang="en-US" sz="5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32F512A-368A-4B8C-829C-AB89F78DD98A}"/>
              </a:ext>
            </a:extLst>
          </p:cNvPr>
          <p:cNvCxnSpPr>
            <a:cxnSpLocks/>
          </p:cNvCxnSpPr>
          <p:nvPr/>
        </p:nvCxnSpPr>
        <p:spPr>
          <a:xfrm flipH="1">
            <a:off x="1403406" y="4244855"/>
            <a:ext cx="938605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34D09DE-BFAD-49F4-BEE6-A17370FB705F}"/>
              </a:ext>
            </a:extLst>
          </p:cNvPr>
          <p:cNvSpPr txBox="1"/>
          <p:nvPr/>
        </p:nvSpPr>
        <p:spPr>
          <a:xfrm>
            <a:off x="8933829" y="4424982"/>
            <a:ext cx="1794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2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 </a:t>
            </a:r>
            <a:r>
              <a:rPr lang="en-US" altLang="ko-KR" sz="12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2014136007 </a:t>
            </a:r>
            <a:r>
              <a:rPr lang="ko-KR" altLang="en-US" sz="12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김기백</a:t>
            </a:r>
            <a:endParaRPr lang="en-US" altLang="ko-KR" sz="120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2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2014136040 </a:t>
            </a:r>
            <a:r>
              <a:rPr lang="ko-KR" altLang="en-US" sz="12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노유찬</a:t>
            </a:r>
            <a:endParaRPr lang="en-US" altLang="ko-KR" sz="120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2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2017136069 </a:t>
            </a:r>
            <a:r>
              <a:rPr lang="ko-KR" altLang="en-US" sz="12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유지훈</a:t>
            </a:r>
            <a:endParaRPr lang="ko-KR" altLang="en-US" sz="12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7057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D07F56-3E7B-4782-AC2D-6DBE53F16CE9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9C2B7-D8C1-4B53-9D0C-FA77D83095C3}"/>
              </a:ext>
            </a:extLst>
          </p:cNvPr>
          <p:cNvSpPr txBox="1"/>
          <p:nvPr/>
        </p:nvSpPr>
        <p:spPr>
          <a:xfrm>
            <a:off x="250767" y="157951"/>
            <a:ext cx="4332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Parallelization Strategy</a:t>
            </a:r>
            <a:endParaRPr lang="ko-KR" altLang="en-US" sz="2800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26C82-EFC9-4BF9-AA6B-69698539476F}"/>
              </a:ext>
            </a:extLst>
          </p:cNvPr>
          <p:cNvSpPr txBox="1"/>
          <p:nvPr/>
        </p:nvSpPr>
        <p:spPr>
          <a:xfrm>
            <a:off x="265282" y="724008"/>
            <a:ext cx="5360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Parallelization on Current Project (CUDA), Stream</a:t>
            </a:r>
            <a:endParaRPr lang="ko-KR" altLang="en-US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2441284" y="5067552"/>
            <a:ext cx="7309431" cy="1271327"/>
            <a:chOff x="2156168" y="4775198"/>
            <a:chExt cx="7905755" cy="132344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8D490D0-D62D-4E8C-B667-3F1D31E4432B}"/>
                </a:ext>
              </a:extLst>
            </p:cNvPr>
            <p:cNvSpPr txBox="1"/>
            <p:nvPr/>
          </p:nvSpPr>
          <p:spPr>
            <a:xfrm>
              <a:off x="2156168" y="4775199"/>
              <a:ext cx="6415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{</a:t>
              </a:r>
              <a:endPara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AA6DCAD-95C3-44F9-8A70-A855D56A50BA}"/>
                </a:ext>
              </a:extLst>
            </p:cNvPr>
            <p:cNvSpPr txBox="1"/>
            <p:nvPr/>
          </p:nvSpPr>
          <p:spPr>
            <a:xfrm>
              <a:off x="9420401" y="4775198"/>
              <a:ext cx="6415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}</a:t>
              </a:r>
              <a:endPara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FAEF279-7169-49CA-B433-C5E737906B60}"/>
                </a:ext>
              </a:extLst>
            </p:cNvPr>
            <p:cNvSpPr txBox="1"/>
            <p:nvPr/>
          </p:nvSpPr>
          <p:spPr>
            <a:xfrm>
              <a:off x="2946223" y="5100505"/>
              <a:ext cx="6474177" cy="672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추가로</a:t>
              </a:r>
              <a:r>
                <a:rPr lang="en-US" altLang="ko-KR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독립적인 작업에 </a:t>
              </a:r>
              <a:r>
                <a:rPr lang="en-US" altLang="ko-KR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Stream</a:t>
              </a:r>
              <a:r>
                <a:rPr lang="ko-KR" altLang="en-US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 적용하여 데이터 입력과     이에 독립적인 호출 간의 지연시간을 최소화하였다</a:t>
              </a:r>
              <a:r>
                <a:rPr lang="en-US" altLang="ko-KR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354" y="1422783"/>
            <a:ext cx="11112211" cy="3347881"/>
          </a:xfrm>
          <a:prstGeom prst="rect">
            <a:avLst/>
          </a:prstGeom>
        </p:spPr>
      </p:pic>
      <p:pic>
        <p:nvPicPr>
          <p:cNvPr id="10" name="그림 9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665" y="993669"/>
            <a:ext cx="4686052" cy="3967936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055119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D07F56-3E7B-4782-AC2D-6DBE53F16CE9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9C2B7-D8C1-4B53-9D0C-FA77D83095C3}"/>
              </a:ext>
            </a:extLst>
          </p:cNvPr>
          <p:cNvSpPr txBox="1"/>
          <p:nvPr/>
        </p:nvSpPr>
        <p:spPr>
          <a:xfrm>
            <a:off x="250767" y="157951"/>
            <a:ext cx="3069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Getting Results</a:t>
            </a:r>
            <a:endParaRPr lang="ko-KR" altLang="en-US" sz="2800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26C82-EFC9-4BF9-AA6B-69698539476F}"/>
              </a:ext>
            </a:extLst>
          </p:cNvPr>
          <p:cNvSpPr txBox="1"/>
          <p:nvPr/>
        </p:nvSpPr>
        <p:spPr>
          <a:xfrm>
            <a:off x="265282" y="724008"/>
            <a:ext cx="3419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 Results and Verification</a:t>
            </a:r>
            <a:endParaRPr lang="ko-KR" altLang="en-US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9836" y="1884067"/>
            <a:ext cx="8712325" cy="2932862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989823" y="5146515"/>
            <a:ext cx="8366249" cy="1323441"/>
            <a:chOff x="1925921" y="4939990"/>
            <a:chExt cx="8366249" cy="132344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D490D0-D62D-4E8C-B667-3F1D31E4432B}"/>
                </a:ext>
              </a:extLst>
            </p:cNvPr>
            <p:cNvSpPr txBox="1"/>
            <p:nvPr/>
          </p:nvSpPr>
          <p:spPr>
            <a:xfrm>
              <a:off x="1925921" y="4939991"/>
              <a:ext cx="6415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{</a:t>
              </a:r>
              <a:endPara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AA6DCAD-95C3-44F9-8A70-A855D56A50BA}"/>
                </a:ext>
              </a:extLst>
            </p:cNvPr>
            <p:cNvSpPr txBox="1"/>
            <p:nvPr/>
          </p:nvSpPr>
          <p:spPr>
            <a:xfrm>
              <a:off x="9650648" y="4939990"/>
              <a:ext cx="6415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}</a:t>
              </a:r>
              <a:endPara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AEF279-7169-49CA-B433-C5E737906B60}"/>
                </a:ext>
              </a:extLst>
            </p:cNvPr>
            <p:cNvSpPr txBox="1"/>
            <p:nvPr/>
          </p:nvSpPr>
          <p:spPr>
            <a:xfrm>
              <a:off x="2567443" y="4939992"/>
              <a:ext cx="708320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사용된 데이터셋은 게임 </a:t>
              </a:r>
              <a:r>
                <a:rPr lang="en-US" altLang="ko-KR" sz="200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“</a:t>
              </a:r>
              <a:r>
                <a:rPr lang="ko-KR" altLang="en-US" sz="200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리그 오브 레전드</a:t>
              </a:r>
              <a:r>
                <a:rPr lang="en-US" altLang="ko-KR" sz="200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”</a:t>
              </a:r>
              <a:r>
                <a:rPr lang="ko-KR" altLang="en-US" sz="200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개별적인 시행에서의</a:t>
              </a:r>
              <a:endParaRPr lang="en-US" altLang="ko-KR" sz="200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just"/>
              <a:r>
                <a:rPr lang="ko-KR" altLang="en-US" sz="200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지표를 담은 것으로 </a:t>
              </a:r>
              <a:r>
                <a:rPr lang="en-US" altLang="ko-KR" sz="200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blueWins, blueKills, blueDeaths </a:t>
              </a:r>
              <a:r>
                <a:rPr lang="ko-KR" altLang="en-US" sz="200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등 양 팀의 게임 속 지표를 나타내는 </a:t>
              </a:r>
              <a:r>
                <a:rPr lang="en-US" altLang="ko-KR" sz="200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column 30</a:t>
              </a:r>
              <a:r>
                <a:rPr lang="ko-KR" altLang="en-US" sz="200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</a:t>
              </a:r>
              <a:r>
                <a:rPr lang="en-US" altLang="ko-KR" sz="200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row</a:t>
              </a:r>
              <a:r>
                <a:rPr lang="ko-KR" altLang="en-US" sz="200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는 </a:t>
              </a:r>
              <a:r>
                <a:rPr lang="en-US" altLang="ko-KR" sz="200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195700 </a:t>
              </a:r>
              <a:r>
                <a:rPr lang="ko-KR" altLang="en-US" sz="200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개로 이루어져있다</a:t>
              </a:r>
              <a:r>
                <a:rPr lang="en-US" altLang="ko-KR" sz="200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sz="2000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6510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D07F56-3E7B-4782-AC2D-6DBE53F16CE9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9C2B7-D8C1-4B53-9D0C-FA77D83095C3}"/>
              </a:ext>
            </a:extLst>
          </p:cNvPr>
          <p:cNvSpPr txBox="1"/>
          <p:nvPr/>
        </p:nvSpPr>
        <p:spPr>
          <a:xfrm>
            <a:off x="250767" y="157951"/>
            <a:ext cx="3069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Getting Results</a:t>
            </a:r>
            <a:endParaRPr lang="ko-KR" altLang="en-US" sz="2800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26C82-EFC9-4BF9-AA6B-69698539476F}"/>
              </a:ext>
            </a:extLst>
          </p:cNvPr>
          <p:cNvSpPr txBox="1"/>
          <p:nvPr/>
        </p:nvSpPr>
        <p:spPr>
          <a:xfrm>
            <a:off x="265282" y="724008"/>
            <a:ext cx="3419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 Results and Verification</a:t>
            </a:r>
            <a:endParaRPr lang="ko-KR" altLang="en-US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989821" y="4896960"/>
            <a:ext cx="8366249" cy="1323441"/>
            <a:chOff x="1925921" y="4939990"/>
            <a:chExt cx="8366249" cy="132344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D490D0-D62D-4E8C-B667-3F1D31E4432B}"/>
                </a:ext>
              </a:extLst>
            </p:cNvPr>
            <p:cNvSpPr txBox="1"/>
            <p:nvPr/>
          </p:nvSpPr>
          <p:spPr>
            <a:xfrm>
              <a:off x="1925921" y="4939991"/>
              <a:ext cx="6415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{</a:t>
              </a:r>
              <a:endPara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AA6DCAD-95C3-44F9-8A70-A855D56A50BA}"/>
                </a:ext>
              </a:extLst>
            </p:cNvPr>
            <p:cNvSpPr txBox="1"/>
            <p:nvPr/>
          </p:nvSpPr>
          <p:spPr>
            <a:xfrm>
              <a:off x="9650648" y="4939990"/>
              <a:ext cx="6415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}</a:t>
              </a:r>
              <a:endPara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AEF279-7169-49CA-B433-C5E737906B60}"/>
                </a:ext>
              </a:extLst>
            </p:cNvPr>
            <p:cNvSpPr txBox="1"/>
            <p:nvPr/>
          </p:nvSpPr>
          <p:spPr>
            <a:xfrm>
              <a:off x="2567443" y="4939992"/>
              <a:ext cx="708320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200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00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예시로 팀간 골드</a:t>
              </a:r>
              <a:r>
                <a:rPr lang="en-US" altLang="ko-KR" sz="200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00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경험치 차이</a:t>
              </a:r>
              <a:r>
                <a:rPr lang="en-US" altLang="ko-KR" sz="200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00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분당 </a:t>
              </a:r>
              <a:r>
                <a:rPr lang="en-US" altLang="ko-KR" sz="200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CS </a:t>
              </a:r>
              <a:r>
                <a:rPr lang="ko-KR" altLang="en-US" sz="200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등을 독립변수로 선택하고 블루팀 승리여부를 종속변수로 선택하여 함수를 계산하고 검증용 데이터와 비교한 결과</a:t>
              </a:r>
              <a:r>
                <a:rPr lang="en-US" altLang="ko-KR" sz="200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00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평균적으로 </a:t>
              </a:r>
              <a:r>
                <a:rPr lang="en-US" altLang="ko-KR" sz="200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log</a:t>
              </a:r>
              <a:r>
                <a:rPr lang="en-US" altLang="ko-KR" sz="2000" baseline="-2500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r>
                <a:rPr lang="en-US" altLang="ko-KR" sz="200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(0.2914) = -1.7786 </a:t>
              </a:r>
              <a:r>
                <a:rPr lang="ko-KR" altLang="en-US" sz="200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오차를 나타내었다</a:t>
              </a:r>
              <a:r>
                <a:rPr lang="en-US" altLang="ko-KR" sz="200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sz="2000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11" name="그림 10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45" b="1"/>
          <a:stretch/>
        </p:blipFill>
        <p:spPr bwMode="auto">
          <a:xfrm>
            <a:off x="1791077" y="1730829"/>
            <a:ext cx="8564993" cy="27539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412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D07F56-3E7B-4782-AC2D-6DBE53F16CE9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9C2B7-D8C1-4B53-9D0C-FA77D83095C3}"/>
              </a:ext>
            </a:extLst>
          </p:cNvPr>
          <p:cNvSpPr txBox="1"/>
          <p:nvPr/>
        </p:nvSpPr>
        <p:spPr>
          <a:xfrm>
            <a:off x="250767" y="157951"/>
            <a:ext cx="3069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Getting Results</a:t>
            </a:r>
            <a:endParaRPr lang="ko-KR" altLang="en-US" sz="2800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26C82-EFC9-4BF9-AA6B-69698539476F}"/>
              </a:ext>
            </a:extLst>
          </p:cNvPr>
          <p:cNvSpPr txBox="1"/>
          <p:nvPr/>
        </p:nvSpPr>
        <p:spPr>
          <a:xfrm>
            <a:off x="265282" y="724008"/>
            <a:ext cx="356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 Results and Performance</a:t>
            </a:r>
            <a:endParaRPr lang="ko-KR" altLang="en-US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82" y="1599668"/>
            <a:ext cx="7082575" cy="455100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7609115" y="1730775"/>
            <a:ext cx="4232532" cy="4158158"/>
            <a:chOff x="7715249" y="1840470"/>
            <a:chExt cx="4126397" cy="208352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57C5335-1EDB-48C5-B1B5-21F0F30FBD36}"/>
                </a:ext>
              </a:extLst>
            </p:cNvPr>
            <p:cNvSpPr/>
            <p:nvPr/>
          </p:nvSpPr>
          <p:spPr>
            <a:xfrm>
              <a:off x="7715249" y="2116918"/>
              <a:ext cx="4126396" cy="18070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 rot="5400000">
              <a:off x="9559208" y="-3488"/>
              <a:ext cx="438479" cy="4126396"/>
              <a:chOff x="8840834" y="-789233"/>
              <a:chExt cx="438479" cy="4126396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79DDCED8-F966-45B0-B7FB-A9664958C432}"/>
                  </a:ext>
                </a:extLst>
              </p:cNvPr>
              <p:cNvSpPr/>
              <p:nvPr/>
            </p:nvSpPr>
            <p:spPr>
              <a:xfrm>
                <a:off x="8840834" y="-789233"/>
                <a:ext cx="275566" cy="4126396"/>
              </a:xfrm>
              <a:prstGeom prst="rect">
                <a:avLst/>
              </a:prstGeom>
              <a:solidFill>
                <a:srgbClr val="3E3E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5" name="이등변 삼각형 14">
                <a:extLst>
                  <a:ext uri="{FF2B5EF4-FFF2-40B4-BE49-F238E27FC236}">
                    <a16:creationId xmlns:a16="http://schemas.microsoft.com/office/drawing/2014/main" id="{35258778-F81E-4A39-B994-535D761BD272}"/>
                  </a:ext>
                </a:extLst>
              </p:cNvPr>
              <p:cNvSpPr/>
              <p:nvPr/>
            </p:nvSpPr>
            <p:spPr>
              <a:xfrm rot="5400000">
                <a:off x="9063043" y="2953084"/>
                <a:ext cx="265624" cy="166916"/>
              </a:xfrm>
              <a:prstGeom prst="triangle">
                <a:avLst/>
              </a:prstGeom>
              <a:solidFill>
                <a:srgbClr val="3E3E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2BD7116-0524-4779-82CA-5CE2B3FA038D}"/>
                </a:ext>
              </a:extLst>
            </p:cNvPr>
            <p:cNvSpPr txBox="1"/>
            <p:nvPr/>
          </p:nvSpPr>
          <p:spPr>
            <a:xfrm>
              <a:off x="7801209" y="1874486"/>
              <a:ext cx="2818763" cy="200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ko-KR" altLang="en-US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 결과</a:t>
              </a:r>
              <a:r>
                <a:rPr lang="en-US" altLang="ko-KR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성능</a:t>
              </a:r>
              <a:endPara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DFBBE9A-49C0-4290-8496-52E4DFC12519}"/>
              </a:ext>
            </a:extLst>
          </p:cNvPr>
          <p:cNvSpPr txBox="1"/>
          <p:nvPr/>
        </p:nvSpPr>
        <p:spPr>
          <a:xfrm>
            <a:off x="7697286" y="2679833"/>
            <a:ext cx="401030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24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결과의 정확도에 더해</a:t>
            </a:r>
            <a:r>
              <a:rPr lang="en-US" altLang="ko-KR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</a:t>
            </a:r>
            <a:r>
              <a:rPr lang="ko-KR" altLang="en-US" spc="-15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트의 성능도 중간 당시 </a:t>
            </a:r>
            <a:r>
              <a:rPr lang="en-US" altLang="ko-KR" spc="-15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OpenMP</a:t>
            </a:r>
            <a:r>
              <a:rPr lang="ko-KR" altLang="en-US" spc="-15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이용했던 것보다 </a:t>
            </a:r>
            <a:r>
              <a:rPr lang="ko-KR" altLang="en-US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훨씬 높아졌음을 알 수 있었다</a:t>
            </a:r>
            <a:r>
              <a:rPr lang="en-US" altLang="ko-KR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2400" dirty="0">
              <a:ln>
                <a:solidFill>
                  <a:schemeClr val="bg2">
                    <a:lumMod val="25000"/>
                    <a:alpha val="1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ln>
                <a:solidFill>
                  <a:schemeClr val="bg2">
                    <a:lumMod val="25000"/>
                    <a:alpha val="1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CUDA</a:t>
            </a:r>
            <a:r>
              <a:rPr lang="ko-KR" altLang="en-US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이용한 현 프로젝트는 </a:t>
            </a:r>
            <a:r>
              <a:rPr lang="en-US" altLang="ko-KR" b="1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Serial </a:t>
            </a:r>
            <a:r>
              <a:rPr lang="ko-KR" altLang="en-US" b="1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대비 최대 </a:t>
            </a:r>
            <a:r>
              <a:rPr lang="en-US" altLang="ko-KR" b="1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174</a:t>
            </a:r>
            <a:r>
              <a:rPr lang="ko-KR" altLang="en-US" b="1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</a:t>
            </a:r>
            <a:r>
              <a:rPr lang="en-US" altLang="ko-KR" b="1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OpenMP </a:t>
            </a:r>
            <a:r>
              <a:rPr lang="ko-KR" altLang="en-US" b="1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대비 최대 </a:t>
            </a:r>
            <a:r>
              <a:rPr lang="en-US" altLang="ko-KR" b="1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40</a:t>
            </a:r>
            <a:r>
              <a:rPr lang="ko-KR" altLang="en-US" b="1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</a:t>
            </a:r>
            <a:r>
              <a:rPr lang="ko-KR" altLang="en-US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가량의 성능 향상을 나타냈다</a:t>
            </a:r>
            <a:r>
              <a:rPr lang="en-US" altLang="ko-KR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dirty="0">
              <a:ln>
                <a:solidFill>
                  <a:schemeClr val="bg2">
                    <a:lumMod val="25000"/>
                    <a:alpha val="1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(Ryzen7 1700X, GTX 1080)</a:t>
            </a:r>
            <a:endParaRPr lang="ko-KR" altLang="en-US" dirty="0">
              <a:ln>
                <a:solidFill>
                  <a:schemeClr val="bg2">
                    <a:lumMod val="25000"/>
                    <a:alpha val="1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89898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D07F56-3E7B-4782-AC2D-6DBE53F16CE9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9C2B7-D8C1-4B53-9D0C-FA77D83095C3}"/>
              </a:ext>
            </a:extLst>
          </p:cNvPr>
          <p:cNvSpPr txBox="1"/>
          <p:nvPr/>
        </p:nvSpPr>
        <p:spPr>
          <a:xfrm>
            <a:off x="250767" y="157951"/>
            <a:ext cx="2380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Conclusion</a:t>
            </a:r>
            <a:endParaRPr lang="ko-KR" altLang="en-US" sz="2800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26C82-EFC9-4BF9-AA6B-69698539476F}"/>
              </a:ext>
            </a:extLst>
          </p:cNvPr>
          <p:cNvSpPr txBox="1"/>
          <p:nvPr/>
        </p:nvSpPr>
        <p:spPr>
          <a:xfrm>
            <a:off x="265282" y="724008"/>
            <a:ext cx="2882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Conclusion and Limitation</a:t>
            </a:r>
            <a:endParaRPr lang="ko-KR" altLang="en-US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654506" y="3590925"/>
            <a:ext cx="4099343" cy="2692482"/>
            <a:chOff x="7384861" y="1666874"/>
            <a:chExt cx="4456784" cy="2250348"/>
          </a:xfrm>
        </p:grpSpPr>
        <p:grpSp>
          <p:nvGrpSpPr>
            <p:cNvPr id="8" name="그룹 7"/>
            <p:cNvGrpSpPr/>
            <p:nvPr/>
          </p:nvGrpSpPr>
          <p:grpSpPr>
            <a:xfrm>
              <a:off x="7384861" y="1666874"/>
              <a:ext cx="4456784" cy="2250348"/>
              <a:chOff x="7715249" y="1840470"/>
              <a:chExt cx="4126396" cy="2083526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B57C5335-1EDB-48C5-B1B5-21F0F30FBD36}"/>
                  </a:ext>
                </a:extLst>
              </p:cNvPr>
              <p:cNvSpPr/>
              <p:nvPr/>
            </p:nvSpPr>
            <p:spPr>
              <a:xfrm>
                <a:off x="7715249" y="2116918"/>
                <a:ext cx="4126396" cy="180707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 rot="5400000">
                <a:off x="9519005" y="36714"/>
                <a:ext cx="518883" cy="4126396"/>
                <a:chOff x="8840834" y="-789232"/>
                <a:chExt cx="518883" cy="4126396"/>
              </a:xfrm>
            </p:grpSpPr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79DDCED8-F966-45B0-B7FB-A9664958C432}"/>
                    </a:ext>
                  </a:extLst>
                </p:cNvPr>
                <p:cNvSpPr/>
                <p:nvPr/>
              </p:nvSpPr>
              <p:spPr>
                <a:xfrm>
                  <a:off x="8840834" y="-789232"/>
                  <a:ext cx="331685" cy="4126396"/>
                </a:xfrm>
                <a:prstGeom prst="rect">
                  <a:avLst/>
                </a:prstGeom>
                <a:solidFill>
                  <a:srgbClr val="3E3E3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5" name="이등변 삼각형 14">
                  <a:extLst>
                    <a:ext uri="{FF2B5EF4-FFF2-40B4-BE49-F238E27FC236}">
                      <a16:creationId xmlns:a16="http://schemas.microsoft.com/office/drawing/2014/main" id="{35258778-F81E-4A39-B994-535D761BD272}"/>
                    </a:ext>
                  </a:extLst>
                </p:cNvPr>
                <p:cNvSpPr/>
                <p:nvPr/>
              </p:nvSpPr>
              <p:spPr>
                <a:xfrm rot="5400000">
                  <a:off x="9062320" y="2953807"/>
                  <a:ext cx="347473" cy="247321"/>
                </a:xfrm>
                <a:prstGeom prst="triangle">
                  <a:avLst/>
                </a:prstGeom>
                <a:solidFill>
                  <a:srgbClr val="3E3E3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BD7116-0524-4779-82CA-5CE2B3FA038D}"/>
                  </a:ext>
                </a:extLst>
              </p:cNvPr>
              <p:cNvSpPr txBox="1"/>
              <p:nvPr/>
            </p:nvSpPr>
            <p:spPr>
              <a:xfrm>
                <a:off x="7801211" y="1876399"/>
                <a:ext cx="1520317" cy="261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2000">
                    <a:ln>
                      <a:solidFill>
                        <a:schemeClr val="bg1">
                          <a:alpha val="15000"/>
                        </a:schemeClr>
                      </a:solidFill>
                    </a:ln>
                    <a:solidFill>
                      <a:schemeClr val="bg1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defRPr>
                </a:lvl1pPr>
              </a:lstStyle>
              <a:p>
                <a:r>
                  <a:rPr lang="ko-KR" altLang="en-US" sz="1600" b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프로젝트 한계점</a:t>
                </a:r>
                <a:endParaRPr lang="ko-KR" altLang="en-US" sz="16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DFBBE9A-49C0-4290-8496-52E4DFC12519}"/>
                </a:ext>
              </a:extLst>
            </p:cNvPr>
            <p:cNvSpPr txBox="1"/>
            <p:nvPr/>
          </p:nvSpPr>
          <p:spPr>
            <a:xfrm>
              <a:off x="7477702" y="2234577"/>
              <a:ext cx="4057070" cy="308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ko-KR" altLang="en-US" sz="1800" b="1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부족한 데이터셋</a:t>
              </a:r>
              <a:endParaRPr lang="ko-KR" altLang="en-US" sz="1800" b="1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DFBBE9A-49C0-4290-8496-52E4DFC12519}"/>
                </a:ext>
              </a:extLst>
            </p:cNvPr>
            <p:cNvSpPr txBox="1"/>
            <p:nvPr/>
          </p:nvSpPr>
          <p:spPr>
            <a:xfrm>
              <a:off x="7533330" y="2472030"/>
              <a:ext cx="4152319" cy="488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ko-KR" altLang="en-US" sz="1600" spc="-15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기본적으로 준비된 데이터셋의 양이 적어 결과의 정확도에 영향을 끼쳤다</a:t>
              </a:r>
              <a:r>
                <a:rPr lang="en-US" altLang="ko-KR" sz="1600" spc="-15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sz="1600" spc="-15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DFBBE9A-49C0-4290-8496-52E4DFC12519}"/>
                </a:ext>
              </a:extLst>
            </p:cNvPr>
            <p:cNvSpPr txBox="1"/>
            <p:nvPr/>
          </p:nvSpPr>
          <p:spPr>
            <a:xfrm>
              <a:off x="7477702" y="2990174"/>
              <a:ext cx="4057070" cy="308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ko-KR" altLang="en-US" sz="1800" b="1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미적용 개선점들</a:t>
              </a:r>
              <a:endParaRPr lang="ko-KR" altLang="en-US" sz="1800" b="1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DFBBE9A-49C0-4290-8496-52E4DFC12519}"/>
                </a:ext>
              </a:extLst>
            </p:cNvPr>
            <p:cNvSpPr txBox="1"/>
            <p:nvPr/>
          </p:nvSpPr>
          <p:spPr>
            <a:xfrm>
              <a:off x="7533330" y="3220556"/>
              <a:ext cx="4152319" cy="488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en-US" altLang="ko-KR" sz="1600" spc="-15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600" spc="-15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병렬화와 관련하여 추가적인 개선점이 존재했으나 시간상의 문제로 적용하지 못했다</a:t>
              </a:r>
              <a:r>
                <a:rPr lang="en-US" altLang="ko-KR" sz="1600" spc="-15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sz="1600" spc="-15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854000" y="1385392"/>
            <a:ext cx="6661731" cy="4158158"/>
            <a:chOff x="7715249" y="1840470"/>
            <a:chExt cx="4126397" cy="2083526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57C5335-1EDB-48C5-B1B5-21F0F30FBD36}"/>
                </a:ext>
              </a:extLst>
            </p:cNvPr>
            <p:cNvSpPr/>
            <p:nvPr/>
          </p:nvSpPr>
          <p:spPr>
            <a:xfrm>
              <a:off x="7715249" y="2116918"/>
              <a:ext cx="4126396" cy="18070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22" name="그룹 21"/>
            <p:cNvGrpSpPr/>
            <p:nvPr/>
          </p:nvGrpSpPr>
          <p:grpSpPr>
            <a:xfrm rot="5400000">
              <a:off x="9559208" y="-3488"/>
              <a:ext cx="438479" cy="4126396"/>
              <a:chOff x="8840834" y="-789233"/>
              <a:chExt cx="438479" cy="4126396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79DDCED8-F966-45B0-B7FB-A9664958C432}"/>
                  </a:ext>
                </a:extLst>
              </p:cNvPr>
              <p:cNvSpPr/>
              <p:nvPr/>
            </p:nvSpPr>
            <p:spPr>
              <a:xfrm>
                <a:off x="8840834" y="-789233"/>
                <a:ext cx="275566" cy="4126396"/>
              </a:xfrm>
              <a:prstGeom prst="rect">
                <a:avLst/>
              </a:prstGeom>
              <a:solidFill>
                <a:srgbClr val="3E3E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5" name="이등변 삼각형 24">
                <a:extLst>
                  <a:ext uri="{FF2B5EF4-FFF2-40B4-BE49-F238E27FC236}">
                    <a16:creationId xmlns:a16="http://schemas.microsoft.com/office/drawing/2014/main" id="{35258778-F81E-4A39-B994-535D761BD272}"/>
                  </a:ext>
                </a:extLst>
              </p:cNvPr>
              <p:cNvSpPr/>
              <p:nvPr/>
            </p:nvSpPr>
            <p:spPr>
              <a:xfrm rot="5400000">
                <a:off x="9063043" y="2953084"/>
                <a:ext cx="265624" cy="166916"/>
              </a:xfrm>
              <a:prstGeom prst="triangle">
                <a:avLst/>
              </a:prstGeom>
              <a:solidFill>
                <a:srgbClr val="3E3E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2BD7116-0524-4779-82CA-5CE2B3FA038D}"/>
                </a:ext>
              </a:extLst>
            </p:cNvPr>
            <p:cNvSpPr txBox="1"/>
            <p:nvPr/>
          </p:nvSpPr>
          <p:spPr>
            <a:xfrm>
              <a:off x="7801210" y="1874486"/>
              <a:ext cx="1002064" cy="200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ko-KR" altLang="en-US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 결론</a:t>
              </a:r>
              <a:endPara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DFBBE9A-49C0-4290-8496-52E4DFC12519}"/>
              </a:ext>
            </a:extLst>
          </p:cNvPr>
          <p:cNvSpPr txBox="1"/>
          <p:nvPr/>
        </p:nvSpPr>
        <p:spPr>
          <a:xfrm>
            <a:off x="992777" y="2283980"/>
            <a:ext cx="3731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2400" b="1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의미있는 적중률</a:t>
            </a:r>
            <a:endParaRPr lang="ko-KR" altLang="en-US" sz="2400" b="1" dirty="0">
              <a:ln>
                <a:solidFill>
                  <a:schemeClr val="bg2">
                    <a:lumMod val="25000"/>
                    <a:alpha val="1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FBBE9A-49C0-4290-8496-52E4DFC12519}"/>
              </a:ext>
            </a:extLst>
          </p:cNvPr>
          <p:cNvSpPr txBox="1"/>
          <p:nvPr/>
        </p:nvSpPr>
        <p:spPr>
          <a:xfrm>
            <a:off x="1440964" y="2692406"/>
            <a:ext cx="57925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예시로 실행한 결과에서 우리는 함수가 준수한 적중률로 승부 예측을 수행함을 확인하였다</a:t>
            </a:r>
            <a:r>
              <a:rPr lang="en-US" altLang="ko-KR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ln>
                <a:solidFill>
                  <a:schemeClr val="bg2">
                    <a:lumMod val="25000"/>
                    <a:alpha val="1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FBBE9A-49C0-4290-8496-52E4DFC12519}"/>
              </a:ext>
            </a:extLst>
          </p:cNvPr>
          <p:cNvSpPr txBox="1"/>
          <p:nvPr/>
        </p:nvSpPr>
        <p:spPr>
          <a:xfrm>
            <a:off x="992777" y="3808718"/>
            <a:ext cx="3731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2400" b="1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추가적인 성능향상</a:t>
            </a:r>
            <a:endParaRPr lang="ko-KR" altLang="en-US" sz="2400" b="1" dirty="0">
              <a:ln>
                <a:solidFill>
                  <a:schemeClr val="bg2">
                    <a:lumMod val="25000"/>
                    <a:alpha val="1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FBBE9A-49C0-4290-8496-52E4DFC12519}"/>
              </a:ext>
            </a:extLst>
          </p:cNvPr>
          <p:cNvSpPr txBox="1"/>
          <p:nvPr/>
        </p:nvSpPr>
        <p:spPr>
          <a:xfrm>
            <a:off x="1440964" y="4217144"/>
            <a:ext cx="57925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en-US" altLang="ko-KR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중간 프로젝트와 비교하여 현 프로젝트에 적용한 </a:t>
            </a:r>
            <a:r>
              <a:rPr lang="en-US" altLang="ko-KR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CUDA</a:t>
            </a:r>
            <a:r>
              <a:rPr lang="ko-KR" altLang="en-US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en-US" altLang="ko-KR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Serial Algorithm </a:t>
            </a:r>
            <a:r>
              <a:rPr lang="ko-KR" altLang="en-US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대비 </a:t>
            </a:r>
            <a:r>
              <a:rPr lang="en-US" altLang="ko-KR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170</a:t>
            </a:r>
            <a:r>
              <a:rPr lang="ko-KR" altLang="en-US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</a:t>
            </a:r>
            <a:r>
              <a:rPr lang="en-US" altLang="ko-KR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OpenMP Algorithm </a:t>
            </a:r>
            <a:r>
              <a:rPr lang="ko-KR" altLang="en-US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대비 </a:t>
            </a:r>
            <a:r>
              <a:rPr lang="en-US" altLang="ko-KR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40</a:t>
            </a:r>
            <a:r>
              <a:rPr lang="ko-KR" altLang="en-US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 가량의 성능 차이를 나타내었다</a:t>
            </a:r>
            <a:r>
              <a:rPr lang="en-US" altLang="ko-KR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ln>
                <a:solidFill>
                  <a:schemeClr val="bg2">
                    <a:lumMod val="25000"/>
                    <a:alpha val="1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40102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723DD2-AB11-4CC0-9BD3-AA12A0BA16C3}"/>
              </a:ext>
            </a:extLst>
          </p:cNvPr>
          <p:cNvSpPr txBox="1"/>
          <p:nvPr/>
        </p:nvSpPr>
        <p:spPr>
          <a:xfrm>
            <a:off x="1417920" y="2752460"/>
            <a:ext cx="323678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50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6CF9D9E-D117-446A-ADD7-95D59162744D}"/>
              </a:ext>
            </a:extLst>
          </p:cNvPr>
          <p:cNvCxnSpPr>
            <a:cxnSpLocks/>
          </p:cNvCxnSpPr>
          <p:nvPr/>
        </p:nvCxnSpPr>
        <p:spPr>
          <a:xfrm flipH="1">
            <a:off x="1402975" y="3751297"/>
            <a:ext cx="938605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282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723DD2-AB11-4CC0-9BD3-AA12A0BA16C3}"/>
              </a:ext>
            </a:extLst>
          </p:cNvPr>
          <p:cNvSpPr txBox="1"/>
          <p:nvPr/>
        </p:nvSpPr>
        <p:spPr>
          <a:xfrm>
            <a:off x="8298211" y="1836140"/>
            <a:ext cx="206498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50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INDEX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14155-2358-42A4-A1A9-45DC4C3533E7}"/>
              </a:ext>
            </a:extLst>
          </p:cNvPr>
          <p:cNvSpPr txBox="1"/>
          <p:nvPr/>
        </p:nvSpPr>
        <p:spPr>
          <a:xfrm>
            <a:off x="2027302" y="300477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24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66B504-1351-4F61-81E1-D4D29901F9F2}"/>
              </a:ext>
            </a:extLst>
          </p:cNvPr>
          <p:cNvSpPr txBox="1"/>
          <p:nvPr/>
        </p:nvSpPr>
        <p:spPr>
          <a:xfrm>
            <a:off x="2603101" y="3004770"/>
            <a:ext cx="2276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 Outline</a:t>
            </a:r>
            <a:endParaRPr lang="ko-KR" altLang="en-US" sz="24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14455A-6530-4975-93E2-68509DA74B77}"/>
              </a:ext>
            </a:extLst>
          </p:cNvPr>
          <p:cNvSpPr txBox="1"/>
          <p:nvPr/>
        </p:nvSpPr>
        <p:spPr>
          <a:xfrm>
            <a:off x="2027302" y="360920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24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9BCEDF-8937-418E-B6C8-C6DDB43B831E}"/>
              </a:ext>
            </a:extLst>
          </p:cNvPr>
          <p:cNvSpPr txBox="1"/>
          <p:nvPr/>
        </p:nvSpPr>
        <p:spPr>
          <a:xfrm>
            <a:off x="2603101" y="3609206"/>
            <a:ext cx="3408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Parallelization Strategy</a:t>
            </a:r>
            <a:endParaRPr lang="ko-KR" altLang="en-US" sz="24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FB2367-CFCA-45B4-8E26-2B49F4FDEA1A}"/>
              </a:ext>
            </a:extLst>
          </p:cNvPr>
          <p:cNvSpPr txBox="1"/>
          <p:nvPr/>
        </p:nvSpPr>
        <p:spPr>
          <a:xfrm>
            <a:off x="2027302" y="4207624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24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71AAB1-CC9C-4F86-BF76-6B70B6030B89}"/>
              </a:ext>
            </a:extLst>
          </p:cNvPr>
          <p:cNvSpPr txBox="1"/>
          <p:nvPr/>
        </p:nvSpPr>
        <p:spPr>
          <a:xfrm>
            <a:off x="2603101" y="4207624"/>
            <a:ext cx="2317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Getting Results</a:t>
            </a:r>
            <a:endParaRPr lang="ko-KR" altLang="en-US" sz="24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298500-D524-4C78-B38F-34344A35D9CD}"/>
              </a:ext>
            </a:extLst>
          </p:cNvPr>
          <p:cNvSpPr txBox="1"/>
          <p:nvPr/>
        </p:nvSpPr>
        <p:spPr>
          <a:xfrm>
            <a:off x="2027302" y="4800024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 sz="24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8264B8-BCC8-48CE-A3C7-54935E4C55F8}"/>
              </a:ext>
            </a:extLst>
          </p:cNvPr>
          <p:cNvSpPr txBox="1"/>
          <p:nvPr/>
        </p:nvSpPr>
        <p:spPr>
          <a:xfrm>
            <a:off x="2603101" y="4799448"/>
            <a:ext cx="1727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Conclusion</a:t>
            </a:r>
            <a:endParaRPr lang="ko-KR" altLang="en-US" sz="24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67AC67E-04CC-45B1-BD01-645E7C4FFD68}"/>
              </a:ext>
            </a:extLst>
          </p:cNvPr>
          <p:cNvCxnSpPr>
            <a:cxnSpLocks/>
          </p:cNvCxnSpPr>
          <p:nvPr/>
        </p:nvCxnSpPr>
        <p:spPr>
          <a:xfrm flipH="1">
            <a:off x="1934421" y="2756713"/>
            <a:ext cx="8428779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6216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18" y="1406762"/>
            <a:ext cx="6461232" cy="4555888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D07F56-3E7B-4782-AC2D-6DBE53F16CE9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9C2B7-D8C1-4B53-9D0C-FA77D83095C3}"/>
              </a:ext>
            </a:extLst>
          </p:cNvPr>
          <p:cNvSpPr txBox="1"/>
          <p:nvPr/>
        </p:nvSpPr>
        <p:spPr>
          <a:xfrm>
            <a:off x="250767" y="157951"/>
            <a:ext cx="3019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Project Outline</a:t>
            </a:r>
            <a:endParaRPr lang="ko-KR" altLang="en-US" sz="2800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26C82-EFC9-4BF9-AA6B-69698539476F}"/>
              </a:ext>
            </a:extLst>
          </p:cNvPr>
          <p:cNvSpPr txBox="1"/>
          <p:nvPr/>
        </p:nvSpPr>
        <p:spPr>
          <a:xfrm>
            <a:off x="265282" y="724008"/>
            <a:ext cx="156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Main Subject</a:t>
            </a:r>
            <a:endParaRPr lang="ko-KR" altLang="en-US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354" y="1528976"/>
            <a:ext cx="3718033" cy="2003201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0761" y="4257768"/>
            <a:ext cx="6355489" cy="2068870"/>
          </a:xfrm>
          <a:prstGeom prst="rect">
            <a:avLst/>
          </a:prstGeom>
        </p:spPr>
      </p:pic>
      <p:grpSp>
        <p:nvGrpSpPr>
          <p:cNvPr id="53" name="그룹 52"/>
          <p:cNvGrpSpPr/>
          <p:nvPr/>
        </p:nvGrpSpPr>
        <p:grpSpPr>
          <a:xfrm>
            <a:off x="7384862" y="1666875"/>
            <a:ext cx="4456784" cy="2341731"/>
            <a:chOff x="7384862" y="1666875"/>
            <a:chExt cx="4456784" cy="2341731"/>
          </a:xfrm>
        </p:grpSpPr>
        <p:grpSp>
          <p:nvGrpSpPr>
            <p:cNvPr id="51" name="그룹 50"/>
            <p:cNvGrpSpPr/>
            <p:nvPr/>
          </p:nvGrpSpPr>
          <p:grpSpPr>
            <a:xfrm>
              <a:off x="7384862" y="1666875"/>
              <a:ext cx="4456784" cy="2341731"/>
              <a:chOff x="7715250" y="1840471"/>
              <a:chExt cx="4126396" cy="2168135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B57C5335-1EDB-48C5-B1B5-21F0F30FBD36}"/>
                  </a:ext>
                </a:extLst>
              </p:cNvPr>
              <p:cNvSpPr/>
              <p:nvPr/>
            </p:nvSpPr>
            <p:spPr>
              <a:xfrm>
                <a:off x="7715250" y="2201528"/>
                <a:ext cx="4126396" cy="180707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50" name="그룹 49"/>
              <p:cNvGrpSpPr/>
              <p:nvPr/>
            </p:nvGrpSpPr>
            <p:grpSpPr>
              <a:xfrm rot="5400000">
                <a:off x="9497242" y="58479"/>
                <a:ext cx="562412" cy="4126396"/>
                <a:chOff x="8840834" y="-789234"/>
                <a:chExt cx="562412" cy="4126396"/>
              </a:xfrm>
            </p:grpSpPr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79DDCED8-F966-45B0-B7FB-A9664958C432}"/>
                    </a:ext>
                  </a:extLst>
                </p:cNvPr>
                <p:cNvSpPr/>
                <p:nvPr/>
              </p:nvSpPr>
              <p:spPr>
                <a:xfrm>
                  <a:off x="8840834" y="-789234"/>
                  <a:ext cx="438480" cy="4126396"/>
                </a:xfrm>
                <a:prstGeom prst="rect">
                  <a:avLst/>
                </a:prstGeom>
                <a:solidFill>
                  <a:srgbClr val="3E3E3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44" name="이등변 삼각형 43">
                  <a:extLst>
                    <a:ext uri="{FF2B5EF4-FFF2-40B4-BE49-F238E27FC236}">
                      <a16:creationId xmlns:a16="http://schemas.microsoft.com/office/drawing/2014/main" id="{35258778-F81E-4A39-B994-535D761BD272}"/>
                    </a:ext>
                  </a:extLst>
                </p:cNvPr>
                <p:cNvSpPr/>
                <p:nvPr/>
              </p:nvSpPr>
              <p:spPr>
                <a:xfrm rot="5400000">
                  <a:off x="9146051" y="2994007"/>
                  <a:ext cx="347474" cy="166916"/>
                </a:xfrm>
                <a:prstGeom prst="triangle">
                  <a:avLst/>
                </a:prstGeom>
                <a:solidFill>
                  <a:srgbClr val="3E3E3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2BD7116-0524-4779-82CA-5CE2B3FA038D}"/>
                  </a:ext>
                </a:extLst>
              </p:cNvPr>
              <p:cNvSpPr txBox="1"/>
              <p:nvPr/>
            </p:nvSpPr>
            <p:spPr>
              <a:xfrm>
                <a:off x="7801210" y="1874486"/>
                <a:ext cx="1763492" cy="3704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2000">
                    <a:ln>
                      <a:solidFill>
                        <a:schemeClr val="bg1">
                          <a:alpha val="15000"/>
                        </a:schemeClr>
                      </a:solidFill>
                    </a:ln>
                    <a:solidFill>
                      <a:schemeClr val="bg1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defRPr>
                </a:lvl1pPr>
              </a:lstStyle>
              <a:p>
                <a:r>
                  <a: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중간 팀 프로젝트</a:t>
                </a:r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DFBBE9A-49C0-4290-8496-52E4DFC12519}"/>
                </a:ext>
              </a:extLst>
            </p:cNvPr>
            <p:cNvSpPr txBox="1"/>
            <p:nvPr/>
          </p:nvSpPr>
          <p:spPr>
            <a:xfrm>
              <a:off x="7477705" y="2307977"/>
              <a:ext cx="40570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ko-KR" altLang="en-US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다중 회귀를 이용한 게임 지표 예측</a:t>
              </a:r>
              <a:endParaRPr lang="ko-KR" altLang="en-US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DFBBE9A-49C0-4290-8496-52E4DFC12519}"/>
                </a:ext>
              </a:extLst>
            </p:cNvPr>
            <p:cNvSpPr txBox="1"/>
            <p:nvPr/>
          </p:nvSpPr>
          <p:spPr>
            <a:xfrm>
              <a:off x="7477705" y="2749398"/>
              <a:ext cx="4152320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ko-KR" altLang="en-US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데이터를 학습하여 여러 변수 간의 관계를 나타내는 함수 계산</a:t>
              </a:r>
              <a:endParaRPr lang="en-US" altLang="ko-KR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endParaRPr lang="en-US" altLang="ko-KR" sz="30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sz="1200" spc="-15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 ex. </a:t>
              </a:r>
              <a:r>
                <a:rPr lang="ko-KR" altLang="en-US" sz="1200" spc="-15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분당 획득 골드  </a:t>
              </a:r>
              <a:r>
                <a:rPr lang="en-US" altLang="ko-KR" sz="1200" spc="-15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=  C1  *  </a:t>
              </a:r>
              <a:r>
                <a:rPr lang="ko-KR" altLang="en-US" sz="1200" spc="-15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상대팀 구조물 파괴  </a:t>
              </a:r>
              <a:r>
                <a:rPr lang="en-US" altLang="ko-KR" sz="1200" spc="-15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+  C2  *  </a:t>
              </a:r>
              <a:r>
                <a:rPr lang="ko-KR" altLang="en-US" sz="1200" spc="-15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분당 획득 경험치  </a:t>
              </a:r>
              <a:r>
                <a:rPr lang="en-US" altLang="ko-KR" sz="1200" spc="-15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+  …  )</a:t>
              </a:r>
              <a:endParaRPr lang="ko-KR" altLang="en-US" sz="1200" spc="-15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5265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D07F56-3E7B-4782-AC2D-6DBE53F16CE9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9C2B7-D8C1-4B53-9D0C-FA77D83095C3}"/>
              </a:ext>
            </a:extLst>
          </p:cNvPr>
          <p:cNvSpPr txBox="1"/>
          <p:nvPr/>
        </p:nvSpPr>
        <p:spPr>
          <a:xfrm>
            <a:off x="250767" y="157951"/>
            <a:ext cx="3019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Project Outline</a:t>
            </a:r>
            <a:endParaRPr lang="ko-KR" altLang="en-US" sz="2800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26C82-EFC9-4BF9-AA6B-69698539476F}"/>
              </a:ext>
            </a:extLst>
          </p:cNvPr>
          <p:cNvSpPr txBox="1"/>
          <p:nvPr/>
        </p:nvSpPr>
        <p:spPr>
          <a:xfrm>
            <a:off x="265282" y="724008"/>
            <a:ext cx="2708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Feedback &amp; new Object</a:t>
            </a:r>
            <a:endParaRPr lang="ko-KR" altLang="en-US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2035273" y="1571623"/>
            <a:ext cx="8121453" cy="4099567"/>
            <a:chOff x="7384862" y="1666874"/>
            <a:chExt cx="4456785" cy="2249707"/>
          </a:xfrm>
        </p:grpSpPr>
        <p:grpSp>
          <p:nvGrpSpPr>
            <p:cNvPr id="42" name="그룹 41"/>
            <p:cNvGrpSpPr/>
            <p:nvPr/>
          </p:nvGrpSpPr>
          <p:grpSpPr>
            <a:xfrm>
              <a:off x="7384862" y="1666874"/>
              <a:ext cx="4456785" cy="2249707"/>
              <a:chOff x="7715250" y="1840470"/>
              <a:chExt cx="4126397" cy="2082933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B57C5335-1EDB-48C5-B1B5-21F0F30FBD36}"/>
                  </a:ext>
                </a:extLst>
              </p:cNvPr>
              <p:cNvSpPr/>
              <p:nvPr/>
            </p:nvSpPr>
            <p:spPr>
              <a:xfrm>
                <a:off x="7715250" y="2116325"/>
                <a:ext cx="4126396" cy="180707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46" name="그룹 45"/>
              <p:cNvGrpSpPr/>
              <p:nvPr/>
            </p:nvGrpSpPr>
            <p:grpSpPr>
              <a:xfrm rot="5400000">
                <a:off x="9561979" y="-6258"/>
                <a:ext cx="432939" cy="4126396"/>
                <a:chOff x="8840834" y="-789234"/>
                <a:chExt cx="432939" cy="4126396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79DDCED8-F966-45B0-B7FB-A9664958C432}"/>
                    </a:ext>
                  </a:extLst>
                </p:cNvPr>
                <p:cNvSpPr/>
                <p:nvPr/>
              </p:nvSpPr>
              <p:spPr>
                <a:xfrm>
                  <a:off x="8840834" y="-789234"/>
                  <a:ext cx="275854" cy="4126396"/>
                </a:xfrm>
                <a:prstGeom prst="rect">
                  <a:avLst/>
                </a:prstGeom>
                <a:solidFill>
                  <a:srgbClr val="3E3E3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49" name="이등변 삼각형 48">
                  <a:extLst>
                    <a:ext uri="{FF2B5EF4-FFF2-40B4-BE49-F238E27FC236}">
                      <a16:creationId xmlns:a16="http://schemas.microsoft.com/office/drawing/2014/main" id="{35258778-F81E-4A39-B994-535D761BD272}"/>
                    </a:ext>
                  </a:extLst>
                </p:cNvPr>
                <p:cNvSpPr/>
                <p:nvPr/>
              </p:nvSpPr>
              <p:spPr>
                <a:xfrm rot="5400000">
                  <a:off x="9047754" y="2962832"/>
                  <a:ext cx="285122" cy="166916"/>
                </a:xfrm>
                <a:prstGeom prst="triangle">
                  <a:avLst/>
                </a:prstGeom>
                <a:solidFill>
                  <a:srgbClr val="3E3E3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2BD7116-0524-4779-82CA-5CE2B3FA038D}"/>
                  </a:ext>
                </a:extLst>
              </p:cNvPr>
              <p:cNvSpPr txBox="1"/>
              <p:nvPr/>
            </p:nvSpPr>
            <p:spPr>
              <a:xfrm>
                <a:off x="7801210" y="1874486"/>
                <a:ext cx="2079488" cy="2032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2000">
                    <a:ln>
                      <a:solidFill>
                        <a:schemeClr val="bg1">
                          <a:alpha val="15000"/>
                        </a:schemeClr>
                      </a:solidFill>
                    </a:ln>
                    <a:solidFill>
                      <a:schemeClr val="bg1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defRPr>
                </a:lvl1pPr>
              </a:lstStyle>
              <a:p>
                <a:r>
                  <a:rPr lang="ko-KR" altLang="en-US" sz="180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중간 팀 프로젝트</a:t>
                </a:r>
                <a:r>
                  <a: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160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종료</a:t>
                </a:r>
                <a:r>
                  <a: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160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이후의 다양한</a:t>
                </a:r>
                <a:r>
                  <a: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b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피드백</a:t>
                </a:r>
                <a:endParaRPr lang="ko-KR" altLang="en-US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DFBBE9A-49C0-4290-8496-52E4DFC12519}"/>
                </a:ext>
              </a:extLst>
            </p:cNvPr>
            <p:cNvSpPr txBox="1"/>
            <p:nvPr/>
          </p:nvSpPr>
          <p:spPr>
            <a:xfrm>
              <a:off x="7477705" y="2219903"/>
              <a:ext cx="4057070" cy="202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en-US" altLang="ko-KR" sz="180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“</a:t>
              </a:r>
              <a:r>
                <a:rPr lang="ko-KR" altLang="en-US" sz="180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승부 예측이라는 주제가 흥미로웠다</a:t>
              </a:r>
              <a:r>
                <a:rPr lang="en-US" altLang="ko-KR" sz="180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”</a:t>
              </a:r>
              <a:endParaRPr lang="ko-KR" altLang="en-US" sz="18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DFBBE9A-49C0-4290-8496-52E4DFC12519}"/>
                </a:ext>
              </a:extLst>
            </p:cNvPr>
            <p:cNvSpPr txBox="1"/>
            <p:nvPr/>
          </p:nvSpPr>
          <p:spPr>
            <a:xfrm>
              <a:off x="7477705" y="2744584"/>
              <a:ext cx="4152320" cy="202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en-US" altLang="ko-KR" sz="180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“</a:t>
              </a:r>
              <a:r>
                <a:rPr lang="ko-KR" altLang="en-US" sz="180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결과 부분에 승부 예측 자세히 논의 안되어 아쉬웠다</a:t>
              </a:r>
              <a:r>
                <a:rPr lang="en-US" altLang="ko-KR" sz="180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”</a:t>
              </a:r>
              <a:endParaRPr lang="ko-KR" altLang="en-US" sz="18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DFBBE9A-49C0-4290-8496-52E4DFC12519}"/>
                </a:ext>
              </a:extLst>
            </p:cNvPr>
            <p:cNvSpPr txBox="1"/>
            <p:nvPr/>
          </p:nvSpPr>
          <p:spPr>
            <a:xfrm>
              <a:off x="7477705" y="3269264"/>
              <a:ext cx="4152320" cy="202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en-US" altLang="ko-KR" sz="180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“</a:t>
              </a:r>
              <a:r>
                <a:rPr lang="ko-KR" altLang="en-US" sz="180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병렬 처리 효율이 높아서 흥미로웠다</a:t>
              </a:r>
              <a:r>
                <a:rPr lang="en-US" altLang="ko-KR" sz="180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”</a:t>
              </a:r>
              <a:endParaRPr lang="ko-KR" altLang="en-US" sz="18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1258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D07F56-3E7B-4782-AC2D-6DBE53F16CE9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9C2B7-D8C1-4B53-9D0C-FA77D83095C3}"/>
              </a:ext>
            </a:extLst>
          </p:cNvPr>
          <p:cNvSpPr txBox="1"/>
          <p:nvPr/>
        </p:nvSpPr>
        <p:spPr>
          <a:xfrm>
            <a:off x="250767" y="157951"/>
            <a:ext cx="3019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Project Outline</a:t>
            </a:r>
            <a:endParaRPr lang="ko-KR" altLang="en-US" sz="2800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26C82-EFC9-4BF9-AA6B-69698539476F}"/>
              </a:ext>
            </a:extLst>
          </p:cNvPr>
          <p:cNvSpPr txBox="1"/>
          <p:nvPr/>
        </p:nvSpPr>
        <p:spPr>
          <a:xfrm>
            <a:off x="265282" y="724008"/>
            <a:ext cx="2708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Feedback &amp; new Object</a:t>
            </a:r>
            <a:endParaRPr lang="ko-KR" altLang="en-US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2035273" y="1571623"/>
            <a:ext cx="8121453" cy="4099567"/>
            <a:chOff x="7384862" y="1666874"/>
            <a:chExt cx="4456785" cy="2249707"/>
          </a:xfrm>
        </p:grpSpPr>
        <p:grpSp>
          <p:nvGrpSpPr>
            <p:cNvPr id="42" name="그룹 41"/>
            <p:cNvGrpSpPr/>
            <p:nvPr/>
          </p:nvGrpSpPr>
          <p:grpSpPr>
            <a:xfrm>
              <a:off x="7384862" y="1666874"/>
              <a:ext cx="4456785" cy="2249707"/>
              <a:chOff x="7715250" y="1840470"/>
              <a:chExt cx="4126397" cy="2082933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B57C5335-1EDB-48C5-B1B5-21F0F30FBD36}"/>
                  </a:ext>
                </a:extLst>
              </p:cNvPr>
              <p:cNvSpPr/>
              <p:nvPr/>
            </p:nvSpPr>
            <p:spPr>
              <a:xfrm>
                <a:off x="7715250" y="2116325"/>
                <a:ext cx="4126396" cy="180707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47" name="그룹 46"/>
              <p:cNvGrpSpPr/>
              <p:nvPr/>
            </p:nvGrpSpPr>
            <p:grpSpPr>
              <a:xfrm rot="5400000">
                <a:off x="9561979" y="-6258"/>
                <a:ext cx="432939" cy="4126396"/>
                <a:chOff x="8840834" y="-789234"/>
                <a:chExt cx="432939" cy="4126396"/>
              </a:xfrm>
            </p:grpSpPr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79DDCED8-F966-45B0-B7FB-A9664958C432}"/>
                    </a:ext>
                  </a:extLst>
                </p:cNvPr>
                <p:cNvSpPr/>
                <p:nvPr/>
              </p:nvSpPr>
              <p:spPr>
                <a:xfrm>
                  <a:off x="8840834" y="-789234"/>
                  <a:ext cx="275854" cy="4126396"/>
                </a:xfrm>
                <a:prstGeom prst="rect">
                  <a:avLst/>
                </a:prstGeom>
                <a:solidFill>
                  <a:srgbClr val="3E3E3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50" name="이등변 삼각형 49">
                  <a:extLst>
                    <a:ext uri="{FF2B5EF4-FFF2-40B4-BE49-F238E27FC236}">
                      <a16:creationId xmlns:a16="http://schemas.microsoft.com/office/drawing/2014/main" id="{35258778-F81E-4A39-B994-535D761BD272}"/>
                    </a:ext>
                  </a:extLst>
                </p:cNvPr>
                <p:cNvSpPr/>
                <p:nvPr/>
              </p:nvSpPr>
              <p:spPr>
                <a:xfrm rot="5400000">
                  <a:off x="9047754" y="2962832"/>
                  <a:ext cx="285122" cy="166916"/>
                </a:xfrm>
                <a:prstGeom prst="triangle">
                  <a:avLst/>
                </a:prstGeom>
                <a:solidFill>
                  <a:srgbClr val="3E3E3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2BD7116-0524-4779-82CA-5CE2B3FA038D}"/>
                  </a:ext>
                </a:extLst>
              </p:cNvPr>
              <p:cNvSpPr txBox="1"/>
              <p:nvPr/>
            </p:nvSpPr>
            <p:spPr>
              <a:xfrm>
                <a:off x="7801210" y="1874486"/>
                <a:ext cx="1767549" cy="2032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2000">
                    <a:ln>
                      <a:solidFill>
                        <a:schemeClr val="bg1">
                          <a:alpha val="15000"/>
                        </a:schemeClr>
                      </a:solidFill>
                    </a:ln>
                    <a:solidFill>
                      <a:schemeClr val="bg1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defRPr>
                </a:lvl1pPr>
              </a:lstStyle>
              <a:p>
                <a:r>
                  <a:rPr lang="ko-KR" altLang="en-US" b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피드백</a:t>
                </a:r>
                <a:r>
                  <a:rPr lang="ko-KR" altLang="en-US" sz="140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에 기반하여 결정한 </a:t>
                </a:r>
                <a:r>
                  <a:rPr lang="ko-KR" altLang="en-US" b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새로운 목표</a:t>
                </a:r>
                <a:endParaRPr lang="ko-KR" altLang="en-US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DFBBE9A-49C0-4290-8496-52E4DFC12519}"/>
                </a:ext>
              </a:extLst>
            </p:cNvPr>
            <p:cNvSpPr txBox="1"/>
            <p:nvPr/>
          </p:nvSpPr>
          <p:spPr>
            <a:xfrm>
              <a:off x="7477705" y="2219903"/>
              <a:ext cx="4057070" cy="202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en-US" altLang="ko-KR" sz="180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“</a:t>
              </a:r>
              <a:r>
                <a:rPr lang="ko-KR" altLang="en-US" sz="180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승부 예측이라는 주제가 흥미로웠다</a:t>
              </a:r>
              <a:r>
                <a:rPr lang="en-US" altLang="ko-KR" sz="180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”</a:t>
              </a:r>
              <a:endParaRPr lang="ko-KR" altLang="en-US" sz="18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DFBBE9A-49C0-4290-8496-52E4DFC12519}"/>
                </a:ext>
              </a:extLst>
            </p:cNvPr>
            <p:cNvSpPr txBox="1"/>
            <p:nvPr/>
          </p:nvSpPr>
          <p:spPr>
            <a:xfrm>
              <a:off x="7477705" y="2744584"/>
              <a:ext cx="4152320" cy="202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en-US" altLang="ko-KR" sz="180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“</a:t>
              </a:r>
              <a:r>
                <a:rPr lang="ko-KR" altLang="en-US" sz="180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결과 부분에 승부 예측 자세히 논의 안되어 아쉬웠다</a:t>
              </a:r>
              <a:r>
                <a:rPr lang="en-US" altLang="ko-KR" sz="180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”</a:t>
              </a:r>
              <a:endParaRPr lang="ko-KR" altLang="en-US" sz="18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DFBBE9A-49C0-4290-8496-52E4DFC12519}"/>
                </a:ext>
              </a:extLst>
            </p:cNvPr>
            <p:cNvSpPr txBox="1"/>
            <p:nvPr/>
          </p:nvSpPr>
          <p:spPr>
            <a:xfrm>
              <a:off x="7477705" y="3269264"/>
              <a:ext cx="4152320" cy="202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en-US" altLang="ko-KR" sz="180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“</a:t>
              </a:r>
              <a:r>
                <a:rPr lang="ko-KR" altLang="en-US" sz="180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병렬 처리 효율이 높아서 흥미로웠다</a:t>
              </a:r>
              <a:r>
                <a:rPr lang="en-US" altLang="ko-KR" sz="180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”</a:t>
              </a:r>
              <a:endParaRPr lang="ko-KR" altLang="en-US" sz="18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DFBBE9A-49C0-4290-8496-52E4DFC12519}"/>
                </a:ext>
              </a:extLst>
            </p:cNvPr>
            <p:cNvSpPr txBox="1"/>
            <p:nvPr/>
          </p:nvSpPr>
          <p:spPr>
            <a:xfrm>
              <a:off x="7699616" y="2383304"/>
              <a:ext cx="3850569" cy="219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ko-KR" altLang="en-US" b="1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 </a:t>
              </a:r>
              <a:r>
                <a:rPr lang="en-US" altLang="ko-KR" b="1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“</a:t>
              </a:r>
              <a:r>
                <a:rPr lang="ko-KR" altLang="en-US" b="1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주제 자체는 유지한 채로 기존 요소를 발전시켜보자</a:t>
              </a:r>
              <a:r>
                <a:rPr lang="en-US" altLang="ko-KR" b="1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”</a:t>
              </a:r>
              <a:endParaRPr lang="ko-KR" altLang="en-US" b="1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DFBBE9A-49C0-4290-8496-52E4DFC12519}"/>
                </a:ext>
              </a:extLst>
            </p:cNvPr>
            <p:cNvSpPr txBox="1"/>
            <p:nvPr/>
          </p:nvSpPr>
          <p:spPr>
            <a:xfrm>
              <a:off x="7699616" y="2907984"/>
              <a:ext cx="3940970" cy="219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ko-KR" altLang="en-US" b="1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 </a:t>
              </a:r>
              <a:r>
                <a:rPr lang="en-US" altLang="ko-KR" b="1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“</a:t>
              </a:r>
              <a:r>
                <a:rPr lang="ko-KR" altLang="en-US" b="1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결과 분석 및 오차 측정으로 결과의 직관성을 높이자</a:t>
              </a:r>
              <a:r>
                <a:rPr lang="en-US" altLang="ko-KR" b="1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”</a:t>
              </a:r>
              <a:endParaRPr lang="ko-KR" altLang="en-US" b="1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DFBBE9A-49C0-4290-8496-52E4DFC12519}"/>
                </a:ext>
              </a:extLst>
            </p:cNvPr>
            <p:cNvSpPr txBox="1"/>
            <p:nvPr/>
          </p:nvSpPr>
          <p:spPr>
            <a:xfrm>
              <a:off x="7699616" y="3432665"/>
              <a:ext cx="3940970" cy="219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ko-KR" altLang="en-US" b="1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 </a:t>
              </a:r>
              <a:r>
                <a:rPr lang="en-US" altLang="ko-KR" b="1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“</a:t>
              </a:r>
              <a:r>
                <a:rPr lang="ko-KR" altLang="en-US" b="1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새로이 학습한 </a:t>
              </a:r>
              <a:r>
                <a:rPr lang="en-US" altLang="ko-KR" b="1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CUDA</a:t>
              </a:r>
              <a:r>
                <a:rPr lang="ko-KR" altLang="en-US" b="1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적응하여 성능을 한 층 더 높이자</a:t>
              </a:r>
              <a:r>
                <a:rPr lang="en-US" altLang="ko-KR" b="1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”</a:t>
              </a:r>
              <a:endParaRPr lang="ko-KR" altLang="en-US" b="1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7261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D07F56-3E7B-4782-AC2D-6DBE53F16CE9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9C2B7-D8C1-4B53-9D0C-FA77D83095C3}"/>
              </a:ext>
            </a:extLst>
          </p:cNvPr>
          <p:cNvSpPr txBox="1"/>
          <p:nvPr/>
        </p:nvSpPr>
        <p:spPr>
          <a:xfrm>
            <a:off x="250767" y="157951"/>
            <a:ext cx="4332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Parallelization Strategy</a:t>
            </a:r>
            <a:endParaRPr lang="ko-KR" altLang="en-US" sz="2800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26C82-EFC9-4BF9-AA6B-69698539476F}"/>
              </a:ext>
            </a:extLst>
          </p:cNvPr>
          <p:cNvSpPr txBox="1"/>
          <p:nvPr/>
        </p:nvSpPr>
        <p:spPr>
          <a:xfrm>
            <a:off x="265282" y="724008"/>
            <a:ext cx="487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Parallelization on Previous Project (OpenMP)</a:t>
            </a:r>
            <a:endParaRPr lang="ko-KR" altLang="en-US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2220070" y="4981723"/>
            <a:ext cx="7905755" cy="1323440"/>
            <a:chOff x="2156168" y="4775198"/>
            <a:chExt cx="7905755" cy="132344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8D490D0-D62D-4E8C-B667-3F1D31E4432B}"/>
                </a:ext>
              </a:extLst>
            </p:cNvPr>
            <p:cNvSpPr txBox="1"/>
            <p:nvPr/>
          </p:nvSpPr>
          <p:spPr>
            <a:xfrm>
              <a:off x="2156168" y="4775199"/>
              <a:ext cx="6415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{</a:t>
              </a:r>
              <a:endPara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AA6DCAD-95C3-44F9-8A70-A855D56A50BA}"/>
                </a:ext>
              </a:extLst>
            </p:cNvPr>
            <p:cNvSpPr txBox="1"/>
            <p:nvPr/>
          </p:nvSpPr>
          <p:spPr>
            <a:xfrm>
              <a:off x="9420401" y="4775198"/>
              <a:ext cx="6415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}</a:t>
              </a:r>
              <a:endPara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AEF279-7169-49CA-B433-C5E737906B60}"/>
                </a:ext>
              </a:extLst>
            </p:cNvPr>
            <p:cNvSpPr txBox="1"/>
            <p:nvPr/>
          </p:nvSpPr>
          <p:spPr>
            <a:xfrm>
              <a:off x="2868831" y="5031129"/>
              <a:ext cx="648042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중간 프로젝트의 병렬화는 </a:t>
              </a:r>
              <a:r>
                <a:rPr lang="en-US" altLang="ko-KR" sz="200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OpenMP</a:t>
              </a:r>
              <a:r>
                <a:rPr lang="ko-KR" altLang="en-US" sz="200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기본적인 기능 응용과</a:t>
              </a:r>
              <a:endParaRPr lang="en-US" altLang="ko-KR" sz="200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en-US" altLang="ko-KR" sz="200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Cache coherency </a:t>
              </a:r>
              <a:r>
                <a:rPr lang="ko-KR" altLang="en-US" sz="200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문제 해결을 위한 데이터 밀도 하향을 적용</a:t>
              </a:r>
              <a:endParaRPr lang="ko-KR" altLang="en-US" sz="2000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8122" y="1509856"/>
            <a:ext cx="9609653" cy="291871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6929" y="1307908"/>
            <a:ext cx="7392041" cy="332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955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D07F56-3E7B-4782-AC2D-6DBE53F16CE9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9C2B7-D8C1-4B53-9D0C-FA77D83095C3}"/>
              </a:ext>
            </a:extLst>
          </p:cNvPr>
          <p:cNvSpPr txBox="1"/>
          <p:nvPr/>
        </p:nvSpPr>
        <p:spPr>
          <a:xfrm>
            <a:off x="250767" y="157951"/>
            <a:ext cx="4332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Parallelization Strategy</a:t>
            </a:r>
            <a:endParaRPr lang="ko-KR" altLang="en-US" sz="2800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26C82-EFC9-4BF9-AA6B-69698539476F}"/>
              </a:ext>
            </a:extLst>
          </p:cNvPr>
          <p:cNvSpPr txBox="1"/>
          <p:nvPr/>
        </p:nvSpPr>
        <p:spPr>
          <a:xfrm>
            <a:off x="265282" y="724008"/>
            <a:ext cx="582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Parallelization on Current Project (CUDA), Summation</a:t>
            </a:r>
            <a:endParaRPr lang="ko-KR" altLang="en-US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103641" y="3112705"/>
            <a:ext cx="5088359" cy="1477328"/>
            <a:chOff x="2071211" y="4978194"/>
            <a:chExt cx="8476905" cy="153788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8D490D0-D62D-4E8C-B667-3F1D31E4432B}"/>
                </a:ext>
              </a:extLst>
            </p:cNvPr>
            <p:cNvSpPr txBox="1"/>
            <p:nvPr/>
          </p:nvSpPr>
          <p:spPr>
            <a:xfrm>
              <a:off x="2071211" y="4978194"/>
              <a:ext cx="1146182" cy="15058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{</a:t>
              </a:r>
              <a:endParaRPr lang="ko-KR" altLang="en-US" sz="8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AA6DCAD-95C3-44F9-8A70-A855D56A50BA}"/>
                </a:ext>
              </a:extLst>
            </p:cNvPr>
            <p:cNvSpPr txBox="1"/>
            <p:nvPr/>
          </p:nvSpPr>
          <p:spPr>
            <a:xfrm>
              <a:off x="9401934" y="4978194"/>
              <a:ext cx="1146182" cy="15058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}</a:t>
              </a:r>
              <a:endParaRPr lang="ko-KR" altLang="en-US" sz="8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FAEF279-7169-49CA-B433-C5E737906B60}"/>
                </a:ext>
              </a:extLst>
            </p:cNvPr>
            <p:cNvSpPr txBox="1"/>
            <p:nvPr/>
          </p:nvSpPr>
          <p:spPr>
            <a:xfrm>
              <a:off x="3076517" y="4978194"/>
              <a:ext cx="6474177" cy="1537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첫 번째 작업</a:t>
              </a:r>
              <a:r>
                <a:rPr lang="en-US" altLang="ko-KR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r>
                <a:rPr lang="ko-KR" altLang="en-US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스레드에 따라 정해진 데이터에서 스레드가 속한 블록의 위치에 따라 계산한 데이터를 로컬 메모리에 합하고</a:t>
              </a:r>
              <a:r>
                <a:rPr lang="en-US" altLang="ko-KR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임시 행렬</a:t>
              </a:r>
              <a:r>
                <a:rPr lang="en-US" altLang="ko-KR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(res)</a:t>
              </a:r>
              <a:r>
                <a:rPr lang="ko-KR" altLang="en-US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에서 자신의 블록에 해당하는 위치에 대입한다</a:t>
              </a:r>
              <a:r>
                <a:rPr lang="en-US" altLang="ko-KR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717" y="1816288"/>
            <a:ext cx="6779472" cy="4070162"/>
          </a:xfrm>
          <a:prstGeom prst="rect">
            <a:avLst/>
          </a:prstGeom>
        </p:spPr>
      </p:pic>
      <p:pic>
        <p:nvPicPr>
          <p:cNvPr id="18" name="그림 17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2228456"/>
            <a:ext cx="4917024" cy="331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85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D07F56-3E7B-4782-AC2D-6DBE53F16CE9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9C2B7-D8C1-4B53-9D0C-FA77D83095C3}"/>
              </a:ext>
            </a:extLst>
          </p:cNvPr>
          <p:cNvSpPr txBox="1"/>
          <p:nvPr/>
        </p:nvSpPr>
        <p:spPr>
          <a:xfrm>
            <a:off x="250767" y="157951"/>
            <a:ext cx="4332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Parallelization Strategy</a:t>
            </a:r>
            <a:endParaRPr lang="ko-KR" altLang="en-US" sz="2800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26C82-EFC9-4BF9-AA6B-69698539476F}"/>
              </a:ext>
            </a:extLst>
          </p:cNvPr>
          <p:cNvSpPr txBox="1"/>
          <p:nvPr/>
        </p:nvSpPr>
        <p:spPr>
          <a:xfrm>
            <a:off x="265282" y="724008"/>
            <a:ext cx="582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Parallelization on Current Project (CUDA), Summation</a:t>
            </a:r>
            <a:endParaRPr lang="ko-KR" altLang="en-US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2514786" y="5100009"/>
            <a:ext cx="7222747" cy="1323440"/>
            <a:chOff x="2156168" y="4775198"/>
            <a:chExt cx="7972333" cy="132344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8D490D0-D62D-4E8C-B667-3F1D31E4432B}"/>
                </a:ext>
              </a:extLst>
            </p:cNvPr>
            <p:cNvSpPr txBox="1"/>
            <p:nvPr/>
          </p:nvSpPr>
          <p:spPr>
            <a:xfrm>
              <a:off x="2156168" y="4775199"/>
              <a:ext cx="70810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{</a:t>
              </a:r>
              <a:endPara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AA6DCAD-95C3-44F9-8A70-A855D56A50BA}"/>
                </a:ext>
              </a:extLst>
            </p:cNvPr>
            <p:cNvSpPr txBox="1"/>
            <p:nvPr/>
          </p:nvSpPr>
          <p:spPr>
            <a:xfrm>
              <a:off x="9420401" y="4775198"/>
              <a:ext cx="70810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}</a:t>
              </a:r>
              <a:endPara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FAEF279-7169-49CA-B433-C5E737906B60}"/>
                </a:ext>
              </a:extLst>
            </p:cNvPr>
            <p:cNvSpPr txBox="1"/>
            <p:nvPr/>
          </p:nvSpPr>
          <p:spPr>
            <a:xfrm>
              <a:off x="2775258" y="5031129"/>
              <a:ext cx="684550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200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Summation</a:t>
              </a:r>
              <a:r>
                <a:rPr lang="ko-KR" altLang="en-US" sz="200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값 대입 영역은 이후 수행할 </a:t>
              </a:r>
              <a:r>
                <a:rPr lang="en-US" altLang="ko-KR" sz="200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Reduction</a:t>
              </a:r>
              <a:r>
                <a:rPr lang="ko-KR" altLang="en-US" sz="200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 고려하여 </a:t>
              </a:r>
              <a:r>
                <a:rPr lang="en-US" altLang="ko-KR" sz="200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res </a:t>
              </a:r>
              <a:r>
                <a:rPr lang="ko-KR" altLang="en-US" sz="200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배열에 </a:t>
              </a:r>
              <a:r>
                <a:rPr lang="en-US" altLang="ko-KR" sz="200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bSum </a:t>
              </a:r>
              <a:r>
                <a:rPr lang="ko-KR" altLang="en-US" sz="200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값을 순차적으로 넣어주게 된다</a:t>
              </a:r>
              <a:r>
                <a:rPr lang="en-US" altLang="ko-KR" sz="200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3136" y="2136191"/>
            <a:ext cx="8985729" cy="2181002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2835547" y="1228399"/>
            <a:ext cx="6431446" cy="3767918"/>
            <a:chOff x="2835547" y="1228399"/>
            <a:chExt cx="6431446" cy="3767918"/>
          </a:xfrm>
        </p:grpSpPr>
        <p:grpSp>
          <p:nvGrpSpPr>
            <p:cNvPr id="56" name="그룹 55"/>
            <p:cNvGrpSpPr/>
            <p:nvPr/>
          </p:nvGrpSpPr>
          <p:grpSpPr>
            <a:xfrm>
              <a:off x="2835547" y="1228399"/>
              <a:ext cx="6431446" cy="3767918"/>
              <a:chOff x="3267635" y="1116106"/>
              <a:chExt cx="6656294" cy="3899647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3267635" y="1116106"/>
                <a:ext cx="6656294" cy="3899647"/>
              </a:xfrm>
              <a:prstGeom prst="rect">
                <a:avLst/>
              </a:prstGeom>
              <a:solidFill>
                <a:schemeClr val="bg1">
                  <a:lumMod val="85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8" name="그룹 57"/>
              <p:cNvGrpSpPr/>
              <p:nvPr/>
            </p:nvGrpSpPr>
            <p:grpSpPr>
              <a:xfrm>
                <a:off x="3389769" y="1289855"/>
                <a:ext cx="5822605" cy="3582131"/>
                <a:chOff x="861722" y="913337"/>
                <a:chExt cx="5822605" cy="3582131"/>
              </a:xfrm>
            </p:grpSpPr>
            <p:grpSp>
              <p:nvGrpSpPr>
                <p:cNvPr id="59" name="그룹 58"/>
                <p:cNvGrpSpPr/>
                <p:nvPr/>
              </p:nvGrpSpPr>
              <p:grpSpPr>
                <a:xfrm>
                  <a:off x="2027583" y="914400"/>
                  <a:ext cx="1359673" cy="1176793"/>
                  <a:chOff x="2027583" y="914400"/>
                  <a:chExt cx="1359673" cy="1176793"/>
                </a:xfrm>
              </p:grpSpPr>
              <p:sp>
                <p:nvSpPr>
                  <p:cNvPr id="87" name="직사각형 86"/>
                  <p:cNvSpPr/>
                  <p:nvPr/>
                </p:nvSpPr>
                <p:spPr>
                  <a:xfrm>
                    <a:off x="2027583" y="914400"/>
                    <a:ext cx="1359673" cy="1176793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8" name="직사각형 87"/>
                  <p:cNvSpPr/>
                  <p:nvPr/>
                </p:nvSpPr>
                <p:spPr>
                  <a:xfrm>
                    <a:off x="2027583" y="914400"/>
                    <a:ext cx="270344" cy="25444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2488758" y="1749287"/>
                    <a:ext cx="89849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600" dirty="0"/>
                      <a:t>Block 1</a:t>
                    </a:r>
                    <a:endParaRPr lang="ko-KR" altLang="en-US" sz="1600" dirty="0"/>
                  </a:p>
                </p:txBody>
              </p:sp>
            </p:grpSp>
            <p:grpSp>
              <p:nvGrpSpPr>
                <p:cNvPr id="60" name="그룹 59"/>
                <p:cNvGrpSpPr/>
                <p:nvPr/>
              </p:nvGrpSpPr>
              <p:grpSpPr>
                <a:xfrm>
                  <a:off x="3665551" y="914400"/>
                  <a:ext cx="1359673" cy="1176793"/>
                  <a:chOff x="3665551" y="914400"/>
                  <a:chExt cx="1359673" cy="1176793"/>
                </a:xfrm>
              </p:grpSpPr>
              <p:sp>
                <p:nvSpPr>
                  <p:cNvPr id="84" name="직사각형 83"/>
                  <p:cNvSpPr/>
                  <p:nvPr/>
                </p:nvSpPr>
                <p:spPr>
                  <a:xfrm>
                    <a:off x="3665551" y="914400"/>
                    <a:ext cx="1359673" cy="1176793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5" name="직사각형 84"/>
                  <p:cNvSpPr/>
                  <p:nvPr/>
                </p:nvSpPr>
                <p:spPr>
                  <a:xfrm>
                    <a:off x="3665551" y="914400"/>
                    <a:ext cx="270344" cy="254442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4126726" y="1749287"/>
                    <a:ext cx="89849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600" dirty="0"/>
                      <a:t>Block 2</a:t>
                    </a:r>
                    <a:endParaRPr lang="ko-KR" altLang="en-US" sz="1600" dirty="0"/>
                  </a:p>
                </p:txBody>
              </p:sp>
            </p:grpSp>
            <p:grpSp>
              <p:nvGrpSpPr>
                <p:cNvPr id="61" name="그룹 60"/>
                <p:cNvGrpSpPr/>
                <p:nvPr/>
              </p:nvGrpSpPr>
              <p:grpSpPr>
                <a:xfrm>
                  <a:off x="5303519" y="913337"/>
                  <a:ext cx="1359673" cy="1177856"/>
                  <a:chOff x="5303519" y="913337"/>
                  <a:chExt cx="1359673" cy="1177856"/>
                </a:xfrm>
              </p:grpSpPr>
              <p:sp>
                <p:nvSpPr>
                  <p:cNvPr id="81" name="직사각형 80"/>
                  <p:cNvSpPr/>
                  <p:nvPr/>
                </p:nvSpPr>
                <p:spPr>
                  <a:xfrm>
                    <a:off x="5303519" y="914400"/>
                    <a:ext cx="1359673" cy="1176793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2" name="직사각형 81"/>
                  <p:cNvSpPr/>
                  <p:nvPr/>
                </p:nvSpPr>
                <p:spPr>
                  <a:xfrm>
                    <a:off x="5303519" y="913337"/>
                    <a:ext cx="270344" cy="254442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5764694" y="1749287"/>
                    <a:ext cx="89849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600" dirty="0"/>
                      <a:t>Block 3</a:t>
                    </a:r>
                    <a:endParaRPr lang="ko-KR" altLang="en-US" sz="1600" dirty="0"/>
                  </a:p>
                </p:txBody>
              </p:sp>
            </p:grpSp>
            <p:sp>
              <p:nvSpPr>
                <p:cNvPr id="62" name="직사각형 61"/>
                <p:cNvSpPr/>
                <p:nvPr/>
              </p:nvSpPr>
              <p:spPr>
                <a:xfrm>
                  <a:off x="1598215" y="3140765"/>
                  <a:ext cx="5086112" cy="413468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1522675" y="2771433"/>
                  <a:ext cx="100981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res</a:t>
                  </a:r>
                  <a:endParaRPr lang="ko-KR" altLang="en-US" dirty="0"/>
                </a:p>
              </p:txBody>
            </p:sp>
            <p:grpSp>
              <p:nvGrpSpPr>
                <p:cNvPr id="64" name="그룹 63"/>
                <p:cNvGrpSpPr/>
                <p:nvPr/>
              </p:nvGrpSpPr>
              <p:grpSpPr>
                <a:xfrm>
                  <a:off x="1607225" y="3140765"/>
                  <a:ext cx="1264258" cy="413468"/>
                  <a:chOff x="1607225" y="3140765"/>
                  <a:chExt cx="1264258" cy="413468"/>
                </a:xfrm>
              </p:grpSpPr>
              <p:sp>
                <p:nvSpPr>
                  <p:cNvPr id="78" name="직사각형 77"/>
                  <p:cNvSpPr/>
                  <p:nvPr/>
                </p:nvSpPr>
                <p:spPr>
                  <a:xfrm>
                    <a:off x="1607225" y="3140765"/>
                    <a:ext cx="421418" cy="413468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9" name="직사각형 78"/>
                  <p:cNvSpPr/>
                  <p:nvPr/>
                </p:nvSpPr>
                <p:spPr>
                  <a:xfrm>
                    <a:off x="2028644" y="3140765"/>
                    <a:ext cx="421418" cy="413468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0" name="직사각형 79"/>
                  <p:cNvSpPr/>
                  <p:nvPr/>
                </p:nvSpPr>
                <p:spPr>
                  <a:xfrm>
                    <a:off x="2450064" y="3140765"/>
                    <a:ext cx="421419" cy="413468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66" name="직선 연결선 65"/>
                <p:cNvCxnSpPr/>
                <p:nvPr/>
              </p:nvCxnSpPr>
              <p:spPr>
                <a:xfrm>
                  <a:off x="2862470" y="3140765"/>
                  <a:ext cx="0" cy="102571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TextBox 66"/>
                <p:cNvSpPr txBox="1"/>
                <p:nvPr/>
              </p:nvSpPr>
              <p:spPr>
                <a:xfrm>
                  <a:off x="2123992" y="4197261"/>
                  <a:ext cx="1472980" cy="2866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 err="1"/>
                    <a:t>threadIdx.x</a:t>
                  </a:r>
                  <a:r>
                    <a:rPr lang="en-US" altLang="ko-KR" sz="1200" dirty="0"/>
                    <a:t> = 1</a:t>
                  </a:r>
                  <a:endParaRPr lang="ko-KR" altLang="en-US" sz="1200" dirty="0"/>
                </a:p>
              </p:txBody>
            </p:sp>
            <p:cxnSp>
              <p:nvCxnSpPr>
                <p:cNvPr id="68" name="직선 연결선 67"/>
                <p:cNvCxnSpPr/>
                <p:nvPr/>
              </p:nvCxnSpPr>
              <p:spPr>
                <a:xfrm>
                  <a:off x="4132691" y="3140765"/>
                  <a:ext cx="0" cy="102571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9" name="그룹 68"/>
                <p:cNvGrpSpPr/>
                <p:nvPr/>
              </p:nvGrpSpPr>
              <p:grpSpPr>
                <a:xfrm>
                  <a:off x="2869495" y="3140765"/>
                  <a:ext cx="1264258" cy="413468"/>
                  <a:chOff x="1607225" y="3140765"/>
                  <a:chExt cx="1264258" cy="413468"/>
                </a:xfrm>
              </p:grpSpPr>
              <p:sp>
                <p:nvSpPr>
                  <p:cNvPr id="75" name="직사각형 74"/>
                  <p:cNvSpPr/>
                  <p:nvPr/>
                </p:nvSpPr>
                <p:spPr>
                  <a:xfrm>
                    <a:off x="1607225" y="3140765"/>
                    <a:ext cx="421418" cy="413468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6" name="직사각형 75"/>
                  <p:cNvSpPr/>
                  <p:nvPr/>
                </p:nvSpPr>
                <p:spPr>
                  <a:xfrm>
                    <a:off x="2028644" y="3140765"/>
                    <a:ext cx="421418" cy="413468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7" name="직사각형 76"/>
                  <p:cNvSpPr/>
                  <p:nvPr/>
                </p:nvSpPr>
                <p:spPr>
                  <a:xfrm>
                    <a:off x="2450064" y="3140765"/>
                    <a:ext cx="421419" cy="413468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70" name="직선 화살표 연결선 69"/>
                <p:cNvCxnSpPr>
                  <a:stCxn id="88" idx="2"/>
                </p:cNvCxnSpPr>
                <p:nvPr/>
              </p:nvCxnSpPr>
              <p:spPr>
                <a:xfrm flipH="1">
                  <a:off x="1757239" y="1168842"/>
                  <a:ext cx="405516" cy="217865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직선 화살표 연결선 70"/>
                <p:cNvCxnSpPr>
                  <a:stCxn id="85" idx="2"/>
                </p:cNvCxnSpPr>
                <p:nvPr/>
              </p:nvCxnSpPr>
              <p:spPr>
                <a:xfrm flipH="1">
                  <a:off x="2177664" y="1168842"/>
                  <a:ext cx="1623059" cy="216474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TextBox 71"/>
                <p:cNvSpPr txBox="1"/>
                <p:nvPr/>
              </p:nvSpPr>
              <p:spPr>
                <a:xfrm>
                  <a:off x="3396201" y="4208785"/>
                  <a:ext cx="1472980" cy="2866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 err="1"/>
                    <a:t>threadIdx.x</a:t>
                  </a:r>
                  <a:r>
                    <a:rPr lang="en-US" altLang="ko-KR" sz="1200" dirty="0"/>
                    <a:t> = 2</a:t>
                  </a:r>
                  <a:endParaRPr lang="ko-KR" altLang="en-US" sz="1200" dirty="0"/>
                </a:p>
              </p:txBody>
            </p:sp>
            <p:cxnSp>
              <p:nvCxnSpPr>
                <p:cNvPr id="73" name="직선 연결선 72"/>
                <p:cNvCxnSpPr/>
                <p:nvPr/>
              </p:nvCxnSpPr>
              <p:spPr>
                <a:xfrm>
                  <a:off x="1598212" y="3171543"/>
                  <a:ext cx="0" cy="102571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TextBox 73"/>
                <p:cNvSpPr txBox="1"/>
                <p:nvPr/>
              </p:nvSpPr>
              <p:spPr>
                <a:xfrm>
                  <a:off x="861722" y="4190337"/>
                  <a:ext cx="1472980" cy="2866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 err="1"/>
                    <a:t>threadIdx.x</a:t>
                  </a:r>
                  <a:r>
                    <a:rPr lang="en-US" altLang="ko-KR" sz="1200" dirty="0"/>
                    <a:t> = 0</a:t>
                  </a:r>
                  <a:endParaRPr lang="ko-KR" altLang="en-US" sz="1200" dirty="0"/>
                </a:p>
              </p:txBody>
            </p:sp>
            <p:cxnSp>
              <p:nvCxnSpPr>
                <p:cNvPr id="65" name="직선 화살표 연결선 64"/>
                <p:cNvCxnSpPr>
                  <a:stCxn id="82" idx="2"/>
                </p:cNvCxnSpPr>
                <p:nvPr/>
              </p:nvCxnSpPr>
              <p:spPr>
                <a:xfrm flipH="1">
                  <a:off x="2651760" y="1167780"/>
                  <a:ext cx="2786931" cy="217070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" name="왼쪽 중괄호 6"/>
            <p:cNvSpPr/>
            <p:nvPr/>
          </p:nvSpPr>
          <p:spPr>
            <a:xfrm rot="16200000">
              <a:off x="5380984" y="3467982"/>
              <a:ext cx="230677" cy="1201950"/>
            </a:xfrm>
            <a:prstGeom prst="leftBrace">
              <a:avLst>
                <a:gd name="adj1" fmla="val 8333"/>
                <a:gd name="adj2" fmla="val 51154"/>
              </a:avLst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783961" y="4208431"/>
              <a:ext cx="14232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/>
                <a:t>gridDim.x</a:t>
              </a:r>
              <a:endParaRPr lang="ko-KR" altLang="en-US" sz="1200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125509" y="3542416"/>
              <a:ext cx="407184" cy="39950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532693" y="3542416"/>
              <a:ext cx="407184" cy="399501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939877" y="3542416"/>
              <a:ext cx="407184" cy="399501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7357920" y="3545805"/>
              <a:ext cx="407184" cy="39950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7765104" y="3545805"/>
              <a:ext cx="407184" cy="399501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8172288" y="3545805"/>
              <a:ext cx="407184" cy="399501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01976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D07F56-3E7B-4782-AC2D-6DBE53F16CE9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9C2B7-D8C1-4B53-9D0C-FA77D83095C3}"/>
              </a:ext>
            </a:extLst>
          </p:cNvPr>
          <p:cNvSpPr txBox="1"/>
          <p:nvPr/>
        </p:nvSpPr>
        <p:spPr>
          <a:xfrm>
            <a:off x="250767" y="157951"/>
            <a:ext cx="4332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Parallelization Strategy</a:t>
            </a:r>
            <a:endParaRPr lang="ko-KR" altLang="en-US" sz="2800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26C82-EFC9-4BF9-AA6B-69698539476F}"/>
              </a:ext>
            </a:extLst>
          </p:cNvPr>
          <p:cNvSpPr txBox="1"/>
          <p:nvPr/>
        </p:nvSpPr>
        <p:spPr>
          <a:xfrm>
            <a:off x="265282" y="724008"/>
            <a:ext cx="5666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Parallelization on Current Project (CUDA), Reduction</a:t>
            </a:r>
            <a:endParaRPr lang="ko-KR" altLang="en-US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7053745" y="1614747"/>
            <a:ext cx="4745521" cy="1271327"/>
            <a:chOff x="2156168" y="4775198"/>
            <a:chExt cx="7905755" cy="132344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8D490D0-D62D-4E8C-B667-3F1D31E4432B}"/>
                </a:ext>
              </a:extLst>
            </p:cNvPr>
            <p:cNvSpPr txBox="1"/>
            <p:nvPr/>
          </p:nvSpPr>
          <p:spPr>
            <a:xfrm>
              <a:off x="2156168" y="4775199"/>
              <a:ext cx="6415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{</a:t>
              </a:r>
              <a:endPara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AA6DCAD-95C3-44F9-8A70-A855D56A50BA}"/>
                </a:ext>
              </a:extLst>
            </p:cNvPr>
            <p:cNvSpPr txBox="1"/>
            <p:nvPr/>
          </p:nvSpPr>
          <p:spPr>
            <a:xfrm>
              <a:off x="9420401" y="4775198"/>
              <a:ext cx="6415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}</a:t>
              </a:r>
              <a:endPara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FAEF279-7169-49CA-B433-C5E737906B60}"/>
                </a:ext>
              </a:extLst>
            </p:cNvPr>
            <p:cNvSpPr txBox="1"/>
            <p:nvPr/>
          </p:nvSpPr>
          <p:spPr>
            <a:xfrm>
              <a:off x="3076517" y="4978194"/>
              <a:ext cx="6474177" cy="961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Summation </a:t>
              </a:r>
              <a:r>
                <a:rPr lang="ko-KR" altLang="en-US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작업과 함께 </a:t>
              </a:r>
              <a:r>
                <a:rPr lang="en-US" altLang="ko-KR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Reduction </a:t>
              </a:r>
              <a:r>
                <a:rPr lang="ko-KR" altLang="en-US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수행을 위한 전처리 작업을 마쳐놓았기에 </a:t>
              </a:r>
              <a:r>
                <a:rPr lang="en-US" altLang="ko-KR" spc="-15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Block</a:t>
              </a:r>
              <a:r>
                <a:rPr lang="en-US" altLang="ko-KR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단위로 </a:t>
              </a:r>
              <a:r>
                <a:rPr lang="en-US" altLang="ko-KR" spc="-150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Reduction</a:t>
              </a:r>
              <a:r>
                <a:rPr lang="ko-KR" altLang="en-US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 적용할 수 있다</a:t>
              </a:r>
              <a:r>
                <a:rPr lang="en-US" altLang="ko-KR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7053745" y="3095204"/>
            <a:ext cx="4745521" cy="1271327"/>
            <a:chOff x="2156168" y="4775198"/>
            <a:chExt cx="7905755" cy="132344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D490D0-D62D-4E8C-B667-3F1D31E4432B}"/>
                </a:ext>
              </a:extLst>
            </p:cNvPr>
            <p:cNvSpPr txBox="1"/>
            <p:nvPr/>
          </p:nvSpPr>
          <p:spPr>
            <a:xfrm>
              <a:off x="2156168" y="4775199"/>
              <a:ext cx="6415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{</a:t>
              </a:r>
              <a:endPara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A6DCAD-95C3-44F9-8A70-A855D56A50BA}"/>
                </a:ext>
              </a:extLst>
            </p:cNvPr>
            <p:cNvSpPr txBox="1"/>
            <p:nvPr/>
          </p:nvSpPr>
          <p:spPr>
            <a:xfrm>
              <a:off x="9420401" y="4775198"/>
              <a:ext cx="6415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}</a:t>
              </a:r>
              <a:endPara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FAEF279-7169-49CA-B433-C5E737906B60}"/>
                </a:ext>
              </a:extLst>
            </p:cNvPr>
            <p:cNvSpPr txBox="1"/>
            <p:nvPr/>
          </p:nvSpPr>
          <p:spPr>
            <a:xfrm>
              <a:off x="3076517" y="4978194"/>
              <a:ext cx="6474177" cy="961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res</a:t>
              </a:r>
              <a:r>
                <a:rPr lang="ko-KR" altLang="en-US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는 </a:t>
              </a:r>
              <a:r>
                <a:rPr lang="en-US" altLang="ko-KR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</a:t>
              </a:r>
              <a:r>
                <a:rPr lang="ko-KR" altLang="en-US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한 인덱스가 행을 나눈 </a:t>
              </a:r>
              <a:r>
                <a:rPr lang="en-US" altLang="ko-KR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gridSize</a:t>
              </a:r>
              <a:r>
                <a:rPr lang="ko-KR" altLang="en-US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만큼 배치되어 있으므로 </a:t>
              </a:r>
              <a:r>
                <a:rPr lang="en-US" altLang="ko-KR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11…1, 22…2, 33…3</a:t>
              </a:r>
              <a:r>
                <a:rPr lang="ko-KR" altLang="en-US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형태를 이룬다</a:t>
              </a:r>
              <a:r>
                <a:rPr lang="en-US" altLang="ko-KR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053745" y="4575662"/>
            <a:ext cx="4745521" cy="1271327"/>
            <a:chOff x="2156168" y="4775198"/>
            <a:chExt cx="7905755" cy="132344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8D490D0-D62D-4E8C-B667-3F1D31E4432B}"/>
                </a:ext>
              </a:extLst>
            </p:cNvPr>
            <p:cNvSpPr txBox="1"/>
            <p:nvPr/>
          </p:nvSpPr>
          <p:spPr>
            <a:xfrm>
              <a:off x="2156168" y="4775199"/>
              <a:ext cx="6415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{</a:t>
              </a:r>
              <a:endPara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AA6DCAD-95C3-44F9-8A70-A855D56A50BA}"/>
                </a:ext>
              </a:extLst>
            </p:cNvPr>
            <p:cNvSpPr txBox="1"/>
            <p:nvPr/>
          </p:nvSpPr>
          <p:spPr>
            <a:xfrm>
              <a:off x="9420401" y="4775198"/>
              <a:ext cx="6415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}</a:t>
              </a:r>
              <a:endPara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FAEF279-7169-49CA-B433-C5E737906B60}"/>
                </a:ext>
              </a:extLst>
            </p:cNvPr>
            <p:cNvSpPr txBox="1"/>
            <p:nvPr/>
          </p:nvSpPr>
          <p:spPr>
            <a:xfrm>
              <a:off x="3076517" y="4978194"/>
              <a:ext cx="6474177" cy="961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즉</a:t>
              </a:r>
              <a:r>
                <a:rPr lang="en-US" altLang="ko-KR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blockSize</a:t>
              </a:r>
              <a:r>
                <a:rPr lang="ko-KR" altLang="en-US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</a:t>
              </a:r>
              <a:r>
                <a:rPr lang="en-US" altLang="ko-KR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gridSize</a:t>
              </a:r>
              <a:r>
                <a:rPr lang="ko-KR" altLang="en-US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로 잡아 </a:t>
              </a:r>
              <a:r>
                <a:rPr lang="en-US" altLang="ko-KR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reduction</a:t>
              </a:r>
              <a:r>
                <a:rPr lang="ko-KR" altLang="en-US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 수행해주면 된다</a:t>
              </a:r>
              <a:r>
                <a:rPr lang="en-US" altLang="ko-KR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r>
                <a:rPr lang="ko-KR" altLang="en-US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결과 값을 </a:t>
              </a:r>
              <a:r>
                <a:rPr lang="en-US" altLang="ko-KR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</a:t>
              </a:r>
              <a:r>
                <a:rPr lang="ko-KR" altLang="en-US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에 대입할 때는 </a:t>
              </a:r>
              <a:r>
                <a:rPr lang="en-US" altLang="ko-KR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Indexing</a:t>
              </a:r>
              <a:r>
                <a:rPr lang="ko-KR" altLang="en-US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 사용한다</a:t>
              </a:r>
              <a:r>
                <a:rPr lang="en-US" altLang="ko-KR">
                  <a:ln>
                    <a:solidFill>
                      <a:srgbClr val="3E3E3E">
                        <a:alpha val="15000"/>
                      </a:srgbClr>
                    </a:solidFill>
                  </a:ln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849" y="1524940"/>
            <a:ext cx="6317527" cy="4483974"/>
          </a:xfrm>
          <a:prstGeom prst="rect">
            <a:avLst/>
          </a:prstGeom>
        </p:spPr>
      </p:pic>
      <p:pic>
        <p:nvPicPr>
          <p:cNvPr id="20" name="그림 19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94" y="2142041"/>
            <a:ext cx="6158036" cy="3219661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2131721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</TotalTime>
  <Words>885</Words>
  <Application>Microsoft Office PowerPoint</Application>
  <PresentationFormat>와이드스크린</PresentationFormat>
  <Paragraphs>137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나눔바른고딕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김 기백</cp:lastModifiedBy>
  <cp:revision>147</cp:revision>
  <dcterms:created xsi:type="dcterms:W3CDTF">2017-10-10T13:08:06Z</dcterms:created>
  <dcterms:modified xsi:type="dcterms:W3CDTF">2020-06-19T13:01:51Z</dcterms:modified>
</cp:coreProperties>
</file>