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65" r:id="rId2"/>
    <p:sldId id="264" r:id="rId3"/>
    <p:sldId id="258" r:id="rId4"/>
    <p:sldId id="277" r:id="rId5"/>
    <p:sldId id="278" r:id="rId6"/>
    <p:sldId id="270" r:id="rId7"/>
    <p:sldId id="279" r:id="rId8"/>
    <p:sldId id="281" r:id="rId9"/>
    <p:sldId id="282" r:id="rId10"/>
    <p:sldId id="271" r:id="rId11"/>
    <p:sldId id="275" r:id="rId12"/>
    <p:sldId id="272" r:id="rId13"/>
    <p:sldId id="266" r:id="rId14"/>
  </p:sldIdLst>
  <p:sldSz cx="12192000" cy="6858000"/>
  <p:notesSz cx="6858000" cy="9144000"/>
  <p:embeddedFontLst>
    <p:embeddedFont>
      <p:font typeface="나눔바른고딕" panose="020B0603020101020101" pitchFamily="50" charset="-127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4" autoAdjust="0"/>
    <p:restoredTop sz="91626" autoAdjust="0"/>
  </p:normalViewPr>
  <p:slideViewPr>
    <p:cSldViewPr snapToGrid="0">
      <p:cViewPr varScale="1">
        <p:scale>
          <a:sx n="80" d="100"/>
          <a:sy n="80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Comparison between </a:t>
            </a:r>
            <a:r>
              <a:rPr lang="en-US" smtClean="0"/>
              <a:t>previous</a:t>
            </a:r>
            <a:r>
              <a:rPr lang="en-US" baseline="0" smtClean="0"/>
              <a:t> / current Project </a:t>
            </a:r>
            <a:r>
              <a:rPr lang="en-US" smtClean="0"/>
              <a:t>(Logscaled</a:t>
            </a:r>
            <a:r>
              <a:rPr lang="en-US"/>
              <a:t>)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3892996735940769"/>
          <c:y val="0.22858597152288504"/>
          <c:w val="0.84319721977329287"/>
          <c:h val="0.501263743810251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39*8000</c:v>
                </c:pt>
                <c:pt idx="1">
                  <c:v>200*8000</c:v>
                </c:pt>
                <c:pt idx="2">
                  <c:v>400*8000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21.4</c:v>
                </c:pt>
                <c:pt idx="1">
                  <c:v>584.1</c:v>
                </c:pt>
                <c:pt idx="2">
                  <c:v>2686.4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E0-4D6B-AFB5-2662CA1126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OpenMP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39*8000</c:v>
                </c:pt>
                <c:pt idx="1">
                  <c:v>200*8000</c:v>
                </c:pt>
                <c:pt idx="2">
                  <c:v>400*8000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3.78</c:v>
                </c:pt>
                <c:pt idx="1">
                  <c:v>59.4</c:v>
                </c:pt>
                <c:pt idx="2">
                  <c:v>334.19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E0-4D6B-AFB5-2662CA1126E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CUDA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39*8000</c:v>
                </c:pt>
                <c:pt idx="1">
                  <c:v>200*8000</c:v>
                </c:pt>
                <c:pt idx="2">
                  <c:v>400*8000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E0-4D6B-AFB5-2662CA1126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4244608"/>
        <c:axId val="1854230880"/>
      </c:barChart>
      <c:catAx>
        <c:axId val="1854244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Dataset Size</a:t>
                </a:r>
                <a:endParaRPr lang="ko-K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bg2">
                      <a:lumMod val="1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4230880"/>
        <c:crosses val="autoZero"/>
        <c:auto val="1"/>
        <c:lblAlgn val="ctr"/>
        <c:lblOffset val="100"/>
        <c:noMultiLvlLbl val="0"/>
      </c:catAx>
      <c:valAx>
        <c:axId val="185423088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Logscaled Time Elapsed(ms)</a:t>
                </a:r>
                <a:endParaRPr lang="ko-KR"/>
              </a:p>
            </c:rich>
          </c:tx>
          <c:layout>
            <c:manualLayout>
              <c:xMode val="edge"/>
              <c:yMode val="edge"/>
              <c:x val="1.8721028136887835E-2"/>
              <c:y val="0.197535472325194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bg2">
                      <a:lumMod val="1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42446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1" i="0" u="none" strike="noStrike" kern="12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7668142932863347"/>
          <c:y val="0.12508811592672217"/>
          <c:w val="0.11356976365283961"/>
          <c:h val="0.184003361995647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bg2">
              <a:lumMod val="10000"/>
            </a:schemeClr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6678E-8B53-4539-8B41-88DC654852A9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AAF12-C1EC-482C-9D59-170044D96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4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슬라이드 노트는 발표자료 제작 당시 </a:t>
            </a:r>
            <a:r>
              <a:rPr lang="en-US" altLang="ko-KR" smtClean="0"/>
              <a:t>contents </a:t>
            </a:r>
            <a:r>
              <a:rPr lang="ko-KR" altLang="en-US" smtClean="0"/>
              <a:t>정리를 위해 적어놓은 것으로 발표자</a:t>
            </a:r>
            <a:r>
              <a:rPr lang="ko-KR" altLang="en-US" baseline="0" smtClean="0"/>
              <a:t> 측에서 자연스러운 발표를 위하여 자유롭게 해석 및 수정해주세요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086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프로젝트 실행 결과 예시로 해석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분석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345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프로젝트 결론 및 한계점 </a:t>
            </a:r>
            <a:r>
              <a:rPr lang="en-US" altLang="ko-KR" smtClean="0"/>
              <a:t>( </a:t>
            </a:r>
            <a:r>
              <a:rPr lang="ko-KR" altLang="en-US" smtClean="0"/>
              <a:t>프로젝트 최종 성능 비교</a:t>
            </a:r>
            <a:r>
              <a:rPr lang="en-US" altLang="ko-KR" smtClean="0"/>
              <a:t>, </a:t>
            </a:r>
            <a:r>
              <a:rPr lang="ko-KR" altLang="en-US" smtClean="0"/>
              <a:t>데이터셋 규모 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38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한화 </a:t>
            </a:r>
            <a:r>
              <a:rPr lang="en-US" altLang="ko-KR" smtClean="0"/>
              <a:t>18</a:t>
            </a:r>
            <a:r>
              <a:rPr lang="ko-KR" altLang="en-US" smtClean="0"/>
              <a:t>연패 탈출</a:t>
            </a:r>
            <a:r>
              <a:rPr lang="en-US" altLang="ko-KR" smtClean="0"/>
              <a:t>! </a:t>
            </a:r>
            <a:r>
              <a:rPr lang="ko-KR" altLang="en-US" smtClean="0"/>
              <a:t>최강한화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19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프로젝트 주제 소개</a:t>
            </a:r>
            <a:r>
              <a:rPr lang="en-US" altLang="ko-KR" smtClean="0"/>
              <a:t>, </a:t>
            </a:r>
            <a:r>
              <a:rPr lang="ko-KR" altLang="en-US" smtClean="0"/>
              <a:t>중간 발표에서의 리그오브레전드 지표 예상 프로젝트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92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중간 프로젝트</a:t>
            </a:r>
            <a:r>
              <a:rPr lang="ko-KR" altLang="en-US" baseline="0" smtClean="0"/>
              <a:t> 이후 피드백 정리 </a:t>
            </a:r>
            <a:r>
              <a:rPr lang="en-US" altLang="ko-KR" baseline="0" smtClean="0"/>
              <a:t>( “</a:t>
            </a:r>
            <a:r>
              <a:rPr lang="ko-KR" altLang="en-US" baseline="0" smtClean="0"/>
              <a:t>승부 예측이라는 주제가 흥미로웠다</a:t>
            </a:r>
            <a:r>
              <a:rPr lang="en-US" altLang="ko-KR" baseline="0" smtClean="0"/>
              <a:t>”, “</a:t>
            </a:r>
            <a:r>
              <a:rPr lang="ko-KR" altLang="en-US" baseline="0" smtClean="0"/>
              <a:t>결과 부분에 승부 예측 자세히 논의 안되어 아쉬웠다</a:t>
            </a:r>
            <a:r>
              <a:rPr lang="en-US" altLang="ko-KR" baseline="0" smtClean="0"/>
              <a:t>”, “</a:t>
            </a:r>
            <a:r>
              <a:rPr lang="ko-KR" altLang="en-US" baseline="0" smtClean="0"/>
              <a:t>병렬 처리 효율이 높아서 흥미로웠다</a:t>
            </a:r>
            <a:r>
              <a:rPr lang="en-US" altLang="ko-KR" baseline="0" smtClean="0"/>
              <a:t>”, … 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974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중간 이후 피드백에 기반하여 새로운 목표 결정 </a:t>
            </a:r>
            <a:r>
              <a:rPr lang="en-US" altLang="ko-KR" smtClean="0"/>
              <a:t>( ex)</a:t>
            </a:r>
            <a:r>
              <a:rPr lang="en-US" altLang="ko-KR" baseline="0" smtClean="0"/>
              <a:t> “</a:t>
            </a:r>
            <a:r>
              <a:rPr lang="ko-KR" altLang="en-US" baseline="0" smtClean="0"/>
              <a:t>주제 흥미롭다</a:t>
            </a:r>
            <a:r>
              <a:rPr lang="en-US" altLang="ko-KR" baseline="0" smtClean="0"/>
              <a:t>” -&gt; “</a:t>
            </a:r>
            <a:r>
              <a:rPr lang="ko-KR" altLang="en-US" baseline="0" smtClean="0"/>
              <a:t>주제 자체는 유지하여 발전시켜보자</a:t>
            </a:r>
            <a:r>
              <a:rPr lang="en-US" altLang="ko-KR" baseline="0" smtClean="0"/>
              <a:t>”, “</a:t>
            </a:r>
            <a:r>
              <a:rPr lang="ko-KR" altLang="en-US" baseline="0" smtClean="0"/>
              <a:t>결과 논의</a:t>
            </a:r>
            <a:r>
              <a:rPr lang="en-US" altLang="ko-KR" baseline="0" smtClean="0"/>
              <a:t>” -&gt; “</a:t>
            </a:r>
            <a:r>
              <a:rPr lang="ko-KR" altLang="en-US" baseline="0" smtClean="0"/>
              <a:t>오차 측정 및 결과 분석으로 결과의 직관성을 높이자</a:t>
            </a:r>
            <a:r>
              <a:rPr lang="en-US" altLang="ko-KR" baseline="0" smtClean="0"/>
              <a:t>”, “</a:t>
            </a:r>
            <a:r>
              <a:rPr lang="ko-KR" altLang="en-US" baseline="0" smtClean="0"/>
              <a:t>성능 향상도 높음</a:t>
            </a:r>
            <a:r>
              <a:rPr lang="en-US" altLang="ko-KR" baseline="0" smtClean="0"/>
              <a:t>” -&gt; “</a:t>
            </a:r>
            <a:r>
              <a:rPr lang="ko-KR" altLang="en-US" baseline="0" smtClean="0"/>
              <a:t>새로이 학습한 </a:t>
            </a:r>
            <a:r>
              <a:rPr lang="en-US" altLang="ko-KR" baseline="0" smtClean="0"/>
              <a:t>CUDA</a:t>
            </a:r>
            <a:r>
              <a:rPr lang="ko-KR" altLang="en-US" baseline="0" smtClean="0"/>
              <a:t>로 추가적인 성능 향상을 도모해보자</a:t>
            </a:r>
            <a:r>
              <a:rPr lang="en-US" altLang="ko-KR" baseline="0" smtClean="0"/>
              <a:t>” 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175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중간 프로젝트 당시의 병렬화 전략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smtClean="0"/>
              <a:t>핵심 내용슬라이드에 애니메이션 적용되어있음</a:t>
            </a:r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82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현 프로젝트의 병렬화 전략</a:t>
            </a:r>
            <a:r>
              <a:rPr lang="en-US" altLang="ko-KR" smtClean="0"/>
              <a:t>, </a:t>
            </a:r>
            <a:r>
              <a:rPr lang="ko-KR" altLang="en-US" smtClean="0"/>
              <a:t>코드 확인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smtClean="0"/>
              <a:t>핵심 내용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현 프로젝트의 병렬화 전략</a:t>
            </a:r>
            <a:r>
              <a:rPr lang="en-US" altLang="ko-KR" smtClean="0"/>
              <a:t>, </a:t>
            </a:r>
            <a:r>
              <a:rPr lang="ko-KR" altLang="en-US" smtClean="0"/>
              <a:t>코드 확인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smtClean="0"/>
              <a:t>핵심 내용</a:t>
            </a:r>
            <a:endParaRPr lang="en-US" altLang="ko-KR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슬라이드에 애니메이션 적용되어있음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73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현 프로젝트의 병렬화 전략</a:t>
            </a:r>
            <a:r>
              <a:rPr lang="en-US" altLang="ko-KR" smtClean="0"/>
              <a:t>, </a:t>
            </a:r>
            <a:r>
              <a:rPr lang="ko-KR" altLang="en-US" smtClean="0"/>
              <a:t>코드 확인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smtClean="0"/>
              <a:t>핵심 내용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29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실행 결과 확인 및 검증 </a:t>
            </a:r>
            <a:r>
              <a:rPr lang="en-US" altLang="ko-KR" smtClean="0"/>
              <a:t>( </a:t>
            </a:r>
            <a:r>
              <a:rPr lang="ko-KR" altLang="en-US" smtClean="0"/>
              <a:t>실행 결과 출력 </a:t>
            </a:r>
            <a:r>
              <a:rPr lang="en-US" altLang="ko-KR" smtClean="0"/>
              <a:t>+ </a:t>
            </a:r>
            <a:r>
              <a:rPr lang="ko-KR" altLang="en-US" smtClean="0"/>
              <a:t>데이터셋 비교 등</a:t>
            </a:r>
            <a:r>
              <a:rPr lang="en-US" altLang="ko-KR" baseline="0" smtClean="0"/>
              <a:t> 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4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76BD0-08BD-476F-968D-782BF015B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E21172-9CBF-46BB-A7BD-57074FADF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5A0EF-9A80-479C-8CB8-7DD8DD00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25B45-2E16-497D-AAB1-720A9A6F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47ABE-466B-4F01-8927-FA48335B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24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800BE-B5B6-4CD0-A486-F5494BC7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79330F-B592-467C-9EDE-74BAA30FC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31865-4C37-4B1E-B771-6DBC2C93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97A57-48CC-4A4A-BD8D-17877065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A47B9-621C-4E13-8752-820A7B02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5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D5DA28-39C1-4BF0-A5CA-B4BDD9F89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BBC29D-4CC5-44BC-94C8-7AF9E9074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769EF-B9CC-4CE2-BE3F-AAC73664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C12FF-903B-4AA0-B9B6-167BEDD6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08364-CDA2-4336-950B-AA3B23C6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61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74F81-EA1A-4256-ACB2-466B9559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CE2AC-AED8-408C-B72B-98EC5765C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76344-2CCE-4C09-99DC-5A231E04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77C86-EAD7-4A3A-BE1F-4977F337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63FE0-A3A3-4E78-B80A-32D71AEC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1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0322A-7CA2-4119-8AC9-5AAD6A81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61F17-FCD2-4FD6-BDDF-8B398905E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4E1D0-4253-406D-A074-E8C086A1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1037E-6B1D-4635-9F6F-94AC7C4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8D657-0A98-4365-AFBC-63CF1099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8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6F4A2-9987-4AF3-879F-62140927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A03AC-A586-452D-B5D3-A5D3FBF59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96E016-8E30-4849-BA1B-BF048479A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F51270-A68F-40CD-8FDE-EC328E03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2BD9E8-4F4B-4236-8B05-45169AB0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E08A22-96DC-47C2-BE5C-30FFBADF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1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C2B67-D65C-440D-A1CA-7F020009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A152C1-3B9A-4AFF-91B2-5A826B2DE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6E387-D99F-4B81-BB94-2A4BA90D1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340108-49DD-462A-BE7E-B5065DBE5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744C3F-8B44-4288-9F0C-013C88A28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F97551-7944-48A8-96B9-30BF745A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B96D4E-3BBD-472A-BAB3-FE450816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BF843F-6E2F-4E6E-A5BF-84FD5DB2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23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9ADA0-6B8C-4309-B739-1FA3EF74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08DE71-2E9D-4C3A-B4F5-ABD10E1B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E3971-206F-4D91-BB9F-2EDFE3A7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9D4D39-6A27-4E68-9D7B-BF7CB0B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2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7E3969-DD19-4E51-9D54-F7DFE202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EF1D79-DDFC-4923-A2A4-197FE0A8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35F3B-8499-40AE-8CC4-F01DC94D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8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D12A2-6FB1-42C8-827A-B5D38680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F2BF0-5B04-4EA7-865A-82BDDB431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7E176D-D06E-49F8-95F4-176180BEF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3E40F3-FDA8-4345-A91C-A5F774B4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E2B805-A553-47A3-92BC-39AD8951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4327F9-B41A-4094-9F2C-01281D48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DF85A-4E74-4A41-B7E3-21205E07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054321-37C4-42D1-95E9-0D09C201F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137F37-0E79-485F-8D4C-1286A811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8ED92E-6E59-46C0-B745-6BA533F1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9162E-17FE-44F9-88DE-60EFD010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5EC9F-D160-4257-A4E5-9BF20A31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3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99F91D-FB5D-4338-AEAE-70406C3E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AC732A-1E4A-4DE5-B7B6-3DFFFED24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C9294-75B2-4F37-BD86-FF35AB105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C4229-946C-4D3A-B13C-3800B7AF1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BC7A7-CABA-4521-9E41-F68B70072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59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CB8BF9-0E46-4E68-93A0-0CCF62F9F7E8}"/>
              </a:ext>
            </a:extLst>
          </p:cNvPr>
          <p:cNvSpPr txBox="1"/>
          <p:nvPr/>
        </p:nvSpPr>
        <p:spPr>
          <a:xfrm>
            <a:off x="4879185" y="2172705"/>
            <a:ext cx="59102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Multiple Regression</a:t>
            </a:r>
            <a:endParaRPr lang="ko-KR" altLang="en-US" sz="5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31B179-91A2-4995-B9BC-2448623949ED}"/>
              </a:ext>
            </a:extLst>
          </p:cNvPr>
          <p:cNvSpPr txBox="1"/>
          <p:nvPr/>
        </p:nvSpPr>
        <p:spPr>
          <a:xfrm>
            <a:off x="3250214" y="3190992"/>
            <a:ext cx="75392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with CUDA</a:t>
            </a:r>
            <a:endParaRPr lang="ko-KR" altLang="en-US" sz="5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2F512A-368A-4B8C-829C-AB89F78DD98A}"/>
              </a:ext>
            </a:extLst>
          </p:cNvPr>
          <p:cNvCxnSpPr>
            <a:cxnSpLocks/>
          </p:cNvCxnSpPr>
          <p:nvPr/>
        </p:nvCxnSpPr>
        <p:spPr>
          <a:xfrm flipH="1">
            <a:off x="1403406" y="4244855"/>
            <a:ext cx="9386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4D09DE-BFAD-49F4-BEE6-A17370FB705F}"/>
              </a:ext>
            </a:extLst>
          </p:cNvPr>
          <p:cNvSpPr txBox="1"/>
          <p:nvPr/>
        </p:nvSpPr>
        <p:spPr>
          <a:xfrm>
            <a:off x="8933829" y="4424982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</a:t>
            </a:r>
            <a:r>
              <a:rPr lang="en-US" altLang="ko-KR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2014136007 </a:t>
            </a:r>
            <a:r>
              <a:rPr lang="ko-KR" altLang="en-US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김기백</a:t>
            </a:r>
            <a:endParaRPr lang="en-US" altLang="ko-KR" sz="1200" smtClean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2014136040 </a:t>
            </a:r>
            <a:r>
              <a:rPr lang="ko-KR" altLang="en-US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노유찬</a:t>
            </a:r>
            <a:endParaRPr lang="en-US" altLang="ko-KR" sz="1200" smtClean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2017136069 </a:t>
            </a:r>
            <a:r>
              <a:rPr lang="ko-KR" altLang="en-US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유지훈</a:t>
            </a:r>
            <a:endParaRPr lang="ko-KR" altLang="en-US" sz="1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057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69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Getting Results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341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Results and Verification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AEF279-7169-49CA-B433-C5E737906B60}"/>
              </a:ext>
            </a:extLst>
          </p:cNvPr>
          <p:cNvSpPr txBox="1"/>
          <p:nvPr/>
        </p:nvSpPr>
        <p:spPr>
          <a:xfrm>
            <a:off x="2918687" y="3551017"/>
            <a:ext cx="6354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결과 확인 및 검증 </a:t>
            </a:r>
            <a:r>
              <a:rPr lang="en-US" altLang="ko-KR" sz="2000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ko-KR" altLang="en-US" sz="2000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결과 출력 </a:t>
            </a:r>
            <a:r>
              <a:rPr lang="en-US" altLang="ko-KR" sz="2000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2000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 비교 등 </a:t>
            </a:r>
            <a:r>
              <a:rPr lang="en-US" altLang="ko-KR" sz="2000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6510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69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Getting Results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308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Results and Analysis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2461250446"/>
              </p:ext>
            </p:extLst>
          </p:nvPr>
        </p:nvGraphicFramePr>
        <p:xfrm>
          <a:off x="745188" y="1578508"/>
          <a:ext cx="7816341" cy="4506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EF279-7169-49CA-B433-C5E737906B60}"/>
              </a:ext>
            </a:extLst>
          </p:cNvPr>
          <p:cNvSpPr txBox="1"/>
          <p:nvPr/>
        </p:nvSpPr>
        <p:spPr>
          <a:xfrm>
            <a:off x="6427611" y="6085355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분석용 그래프</a:t>
            </a:r>
            <a:endParaRPr lang="en-US" altLang="ko-KR" sz="2000" smtClean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989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2380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Conclusion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288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Conclusion and Limitation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654506" y="3590925"/>
            <a:ext cx="4099343" cy="2692482"/>
            <a:chOff x="7384861" y="1666874"/>
            <a:chExt cx="4456784" cy="2250348"/>
          </a:xfrm>
        </p:grpSpPr>
        <p:grpSp>
          <p:nvGrpSpPr>
            <p:cNvPr id="8" name="그룹 7"/>
            <p:cNvGrpSpPr/>
            <p:nvPr/>
          </p:nvGrpSpPr>
          <p:grpSpPr>
            <a:xfrm>
              <a:off x="7384861" y="1666874"/>
              <a:ext cx="4456784" cy="2250348"/>
              <a:chOff x="7715249" y="1840470"/>
              <a:chExt cx="4126396" cy="2083526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57C5335-1EDB-48C5-B1B5-21F0F30FBD36}"/>
                  </a:ext>
                </a:extLst>
              </p:cNvPr>
              <p:cNvSpPr/>
              <p:nvPr/>
            </p:nvSpPr>
            <p:spPr>
              <a:xfrm>
                <a:off x="7715249" y="2116918"/>
                <a:ext cx="4126396" cy="18070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 rot="5400000">
                <a:off x="9519005" y="36714"/>
                <a:ext cx="518883" cy="4126396"/>
                <a:chOff x="8840834" y="-789232"/>
                <a:chExt cx="518883" cy="4126396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79DDCED8-F966-45B0-B7FB-A9664958C432}"/>
                    </a:ext>
                  </a:extLst>
                </p:cNvPr>
                <p:cNvSpPr/>
                <p:nvPr/>
              </p:nvSpPr>
              <p:spPr>
                <a:xfrm>
                  <a:off x="8840834" y="-789232"/>
                  <a:ext cx="331685" cy="4126396"/>
                </a:xfrm>
                <a:prstGeom prst="rect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5" name="이등변 삼각형 14">
                  <a:extLst>
                    <a:ext uri="{FF2B5EF4-FFF2-40B4-BE49-F238E27FC236}">
                      <a16:creationId xmlns:a16="http://schemas.microsoft.com/office/drawing/2014/main" id="{35258778-F81E-4A39-B994-535D761BD272}"/>
                    </a:ext>
                  </a:extLst>
                </p:cNvPr>
                <p:cNvSpPr/>
                <p:nvPr/>
              </p:nvSpPr>
              <p:spPr>
                <a:xfrm rot="5400000">
                  <a:off x="9062320" y="2953807"/>
                  <a:ext cx="347473" cy="247321"/>
                </a:xfrm>
                <a:prstGeom prst="triangle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BD7116-0524-4779-82CA-5CE2B3FA038D}"/>
                  </a:ext>
                </a:extLst>
              </p:cNvPr>
              <p:cNvSpPr txBox="1"/>
              <p:nvPr/>
            </p:nvSpPr>
            <p:spPr>
              <a:xfrm>
                <a:off x="7801211" y="1876399"/>
                <a:ext cx="1520317" cy="261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2000">
                    <a:ln>
                      <a:solidFill>
                        <a:schemeClr val="bg1">
                          <a:alpha val="1500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defRPr>
                </a:lvl1pPr>
              </a:lstStyle>
              <a:p>
                <a:r>
                  <a:rPr lang="ko-KR" altLang="en-US" sz="1600" b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프로젝트 한계점</a:t>
                </a:r>
                <a:endParaRPr lang="ko-KR" altLang="en-US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2" y="2234577"/>
              <a:ext cx="4057070" cy="308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800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부족한 데이터셋</a:t>
              </a:r>
              <a:endParaRPr lang="ko-KR" altLang="en-US" sz="1800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533330" y="2472030"/>
              <a:ext cx="4152319" cy="48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6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기본적으로 준비된 데이터셋의 양이 적어 결과의 정확도에 영향을 끼쳤다</a:t>
              </a:r>
              <a:r>
                <a:rPr lang="en-US" altLang="ko-KR" sz="16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spc="-15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2" y="2990174"/>
              <a:ext cx="4057070" cy="308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800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미적용 개선점들</a:t>
              </a:r>
              <a:endParaRPr lang="ko-KR" altLang="en-US" sz="1800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533330" y="3220556"/>
              <a:ext cx="4152319" cy="48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6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병렬화와 관련하여 추가적인 개선점이 존재했으나 시간상의 문제로 적용하지 못했다</a:t>
              </a:r>
              <a:r>
                <a:rPr lang="en-US" altLang="ko-KR" sz="16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spc="-15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54000" y="1385392"/>
            <a:ext cx="6661731" cy="4158158"/>
            <a:chOff x="7715249" y="1840470"/>
            <a:chExt cx="4126397" cy="208352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57C5335-1EDB-48C5-B1B5-21F0F30FBD36}"/>
                </a:ext>
              </a:extLst>
            </p:cNvPr>
            <p:cNvSpPr/>
            <p:nvPr/>
          </p:nvSpPr>
          <p:spPr>
            <a:xfrm>
              <a:off x="7715249" y="2116918"/>
              <a:ext cx="4126396" cy="18070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 rot="5400000">
              <a:off x="9559208" y="-3488"/>
              <a:ext cx="438479" cy="4126396"/>
              <a:chOff x="8840834" y="-789233"/>
              <a:chExt cx="438479" cy="41263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9DDCED8-F966-45B0-B7FB-A9664958C432}"/>
                  </a:ext>
                </a:extLst>
              </p:cNvPr>
              <p:cNvSpPr/>
              <p:nvPr/>
            </p:nvSpPr>
            <p:spPr>
              <a:xfrm>
                <a:off x="8840834" y="-789233"/>
                <a:ext cx="275566" cy="4126396"/>
              </a:xfrm>
              <a:prstGeom prst="rect">
                <a:avLst/>
              </a:prstGeom>
              <a:solidFill>
                <a:srgbClr val="3E3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35258778-F81E-4A39-B994-535D761BD272}"/>
                  </a:ext>
                </a:extLst>
              </p:cNvPr>
              <p:cNvSpPr/>
              <p:nvPr/>
            </p:nvSpPr>
            <p:spPr>
              <a:xfrm rot="5400000">
                <a:off x="9063043" y="2953084"/>
                <a:ext cx="265624" cy="166916"/>
              </a:xfrm>
              <a:prstGeom prst="triangle">
                <a:avLst/>
              </a:prstGeom>
              <a:solidFill>
                <a:srgbClr val="3E3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BD7116-0524-4779-82CA-5CE2B3FA038D}"/>
                </a:ext>
              </a:extLst>
            </p:cNvPr>
            <p:cNvSpPr txBox="1"/>
            <p:nvPr/>
          </p:nvSpPr>
          <p:spPr>
            <a:xfrm>
              <a:off x="7801210" y="1874486"/>
              <a:ext cx="1002064" cy="200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b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결론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DFBBE9A-49C0-4290-8496-52E4DFC12519}"/>
              </a:ext>
            </a:extLst>
          </p:cNvPr>
          <p:cNvSpPr txBox="1"/>
          <p:nvPr/>
        </p:nvSpPr>
        <p:spPr>
          <a:xfrm>
            <a:off x="992777" y="2283980"/>
            <a:ext cx="373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400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소제목</a:t>
            </a:r>
            <a:endParaRPr lang="ko-KR" altLang="en-US" sz="2400" b="1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FBBE9A-49C0-4290-8496-52E4DFC12519}"/>
              </a:ext>
            </a:extLst>
          </p:cNvPr>
          <p:cNvSpPr txBox="1"/>
          <p:nvPr/>
        </p:nvSpPr>
        <p:spPr>
          <a:xfrm>
            <a:off x="1440964" y="2692407"/>
            <a:ext cx="3731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endParaRPr lang="ko-KR" altLang="en-US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4010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3DD2-AB11-4CC0-9BD3-AA12A0BA16C3}"/>
              </a:ext>
            </a:extLst>
          </p:cNvPr>
          <p:cNvSpPr txBox="1"/>
          <p:nvPr/>
        </p:nvSpPr>
        <p:spPr>
          <a:xfrm>
            <a:off x="1417920" y="2752460"/>
            <a:ext cx="32367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0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6CF9D9E-D117-446A-ADD7-95D59162744D}"/>
              </a:ext>
            </a:extLst>
          </p:cNvPr>
          <p:cNvCxnSpPr>
            <a:cxnSpLocks/>
          </p:cNvCxnSpPr>
          <p:nvPr/>
        </p:nvCxnSpPr>
        <p:spPr>
          <a:xfrm flipH="1">
            <a:off x="1402975" y="3751297"/>
            <a:ext cx="9386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282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3DD2-AB11-4CC0-9BD3-AA12A0BA16C3}"/>
              </a:ext>
            </a:extLst>
          </p:cNvPr>
          <p:cNvSpPr txBox="1"/>
          <p:nvPr/>
        </p:nvSpPr>
        <p:spPr>
          <a:xfrm>
            <a:off x="8298211" y="1836140"/>
            <a:ext cx="20649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0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14155-2358-42A4-A1A9-45DC4C3533E7}"/>
              </a:ext>
            </a:extLst>
          </p:cNvPr>
          <p:cNvSpPr txBox="1"/>
          <p:nvPr/>
        </p:nvSpPr>
        <p:spPr>
          <a:xfrm>
            <a:off x="2027302" y="300477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6B504-1351-4F61-81E1-D4D29901F9F2}"/>
              </a:ext>
            </a:extLst>
          </p:cNvPr>
          <p:cNvSpPr txBox="1"/>
          <p:nvPr/>
        </p:nvSpPr>
        <p:spPr>
          <a:xfrm>
            <a:off x="2603101" y="3004770"/>
            <a:ext cx="2276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Outline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4455A-6530-4975-93E2-68509DA74B77}"/>
              </a:ext>
            </a:extLst>
          </p:cNvPr>
          <p:cNvSpPr txBox="1"/>
          <p:nvPr/>
        </p:nvSpPr>
        <p:spPr>
          <a:xfrm>
            <a:off x="2027302" y="360920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9BCEDF-8937-418E-B6C8-C6DDB43B831E}"/>
              </a:ext>
            </a:extLst>
          </p:cNvPr>
          <p:cNvSpPr txBox="1"/>
          <p:nvPr/>
        </p:nvSpPr>
        <p:spPr>
          <a:xfrm>
            <a:off x="2603101" y="3609206"/>
            <a:ext cx="3408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Strategy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FB2367-CFCA-45B4-8E26-2B49F4FDEA1A}"/>
              </a:ext>
            </a:extLst>
          </p:cNvPr>
          <p:cNvSpPr txBox="1"/>
          <p:nvPr/>
        </p:nvSpPr>
        <p:spPr>
          <a:xfrm>
            <a:off x="2027302" y="420762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71AAB1-CC9C-4F86-BF76-6B70B6030B89}"/>
              </a:ext>
            </a:extLst>
          </p:cNvPr>
          <p:cNvSpPr txBox="1"/>
          <p:nvPr/>
        </p:nvSpPr>
        <p:spPr>
          <a:xfrm>
            <a:off x="2603101" y="4207624"/>
            <a:ext cx="2317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Getting Results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98500-D524-4C78-B38F-34344A35D9CD}"/>
              </a:ext>
            </a:extLst>
          </p:cNvPr>
          <p:cNvSpPr txBox="1"/>
          <p:nvPr/>
        </p:nvSpPr>
        <p:spPr>
          <a:xfrm>
            <a:off x="2027302" y="480002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264B8-BCC8-48CE-A3C7-54935E4C55F8}"/>
              </a:ext>
            </a:extLst>
          </p:cNvPr>
          <p:cNvSpPr txBox="1"/>
          <p:nvPr/>
        </p:nvSpPr>
        <p:spPr>
          <a:xfrm>
            <a:off x="2603101" y="4799448"/>
            <a:ext cx="1727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Conclusion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7AC67E-04CC-45B1-BD01-645E7C4FFD68}"/>
              </a:ext>
            </a:extLst>
          </p:cNvPr>
          <p:cNvCxnSpPr>
            <a:cxnSpLocks/>
          </p:cNvCxnSpPr>
          <p:nvPr/>
        </p:nvCxnSpPr>
        <p:spPr>
          <a:xfrm flipH="1">
            <a:off x="1934421" y="2756713"/>
            <a:ext cx="8428779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621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18" y="1406762"/>
            <a:ext cx="6461232" cy="4555888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19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Project Outline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15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 Subject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54" y="1528976"/>
            <a:ext cx="3718033" cy="200320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0761" y="4257768"/>
            <a:ext cx="6355489" cy="2068870"/>
          </a:xfrm>
          <a:prstGeom prst="rect">
            <a:avLst/>
          </a:prstGeom>
        </p:spPr>
      </p:pic>
      <p:grpSp>
        <p:nvGrpSpPr>
          <p:cNvPr id="53" name="그룹 52"/>
          <p:cNvGrpSpPr/>
          <p:nvPr/>
        </p:nvGrpSpPr>
        <p:grpSpPr>
          <a:xfrm>
            <a:off x="7384862" y="1666875"/>
            <a:ext cx="4456784" cy="2341731"/>
            <a:chOff x="7384862" y="1666875"/>
            <a:chExt cx="4456784" cy="2341731"/>
          </a:xfrm>
        </p:grpSpPr>
        <p:grpSp>
          <p:nvGrpSpPr>
            <p:cNvPr id="51" name="그룹 50"/>
            <p:cNvGrpSpPr/>
            <p:nvPr/>
          </p:nvGrpSpPr>
          <p:grpSpPr>
            <a:xfrm>
              <a:off x="7384862" y="1666875"/>
              <a:ext cx="4456784" cy="2341731"/>
              <a:chOff x="7715250" y="1840471"/>
              <a:chExt cx="4126396" cy="2168135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B57C5335-1EDB-48C5-B1B5-21F0F30FBD36}"/>
                  </a:ext>
                </a:extLst>
              </p:cNvPr>
              <p:cNvSpPr/>
              <p:nvPr/>
            </p:nvSpPr>
            <p:spPr>
              <a:xfrm>
                <a:off x="7715250" y="2201528"/>
                <a:ext cx="4126396" cy="18070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 rot="5400000">
                <a:off x="9497242" y="58479"/>
                <a:ext cx="562412" cy="4126396"/>
                <a:chOff x="8840834" y="-789234"/>
                <a:chExt cx="562412" cy="4126396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79DDCED8-F966-45B0-B7FB-A9664958C432}"/>
                    </a:ext>
                  </a:extLst>
                </p:cNvPr>
                <p:cNvSpPr/>
                <p:nvPr/>
              </p:nvSpPr>
              <p:spPr>
                <a:xfrm>
                  <a:off x="8840834" y="-789234"/>
                  <a:ext cx="438480" cy="4126396"/>
                </a:xfrm>
                <a:prstGeom prst="rect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4" name="이등변 삼각형 43">
                  <a:extLst>
                    <a:ext uri="{FF2B5EF4-FFF2-40B4-BE49-F238E27FC236}">
                      <a16:creationId xmlns:a16="http://schemas.microsoft.com/office/drawing/2014/main" id="{35258778-F81E-4A39-B994-535D761BD272}"/>
                    </a:ext>
                  </a:extLst>
                </p:cNvPr>
                <p:cNvSpPr/>
                <p:nvPr/>
              </p:nvSpPr>
              <p:spPr>
                <a:xfrm rot="5400000">
                  <a:off x="9146051" y="2994007"/>
                  <a:ext cx="347474" cy="166916"/>
                </a:xfrm>
                <a:prstGeom prst="triangle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BD7116-0524-4779-82CA-5CE2B3FA038D}"/>
                  </a:ext>
                </a:extLst>
              </p:cNvPr>
              <p:cNvSpPr txBox="1"/>
              <p:nvPr/>
            </p:nvSpPr>
            <p:spPr>
              <a:xfrm>
                <a:off x="7801210" y="1874486"/>
                <a:ext cx="1763492" cy="370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2000">
                    <a:ln>
                      <a:solidFill>
                        <a:schemeClr val="bg1">
                          <a:alpha val="1500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defRPr>
                </a:lvl1pPr>
              </a:lstStyle>
              <a:p>
                <a:r>
                  <a:rPr lang="ko-KR" altLang="en-US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중간 팀 프로젝트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307977"/>
              <a:ext cx="40570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다중 회귀를 이용한 게임 지표 예측</a:t>
              </a:r>
              <a:endParaRPr lang="ko-KR" altLang="en-US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749398"/>
              <a:ext cx="4152320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데이터를 학습하여 여러 변수 간의 관계를 나타내는 함수 계산</a:t>
              </a:r>
              <a:endPara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300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 ex. </a:t>
              </a:r>
              <a:r>
                <a:rPr lang="ko-KR" altLang="en-US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분당 획득 골드  </a:t>
              </a:r>
              <a:r>
                <a:rPr lang="en-US" altLang="ko-KR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 C1  *  </a:t>
              </a:r>
              <a:r>
                <a:rPr lang="ko-KR" altLang="en-US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상대팀 구조물 파괴  </a:t>
              </a:r>
              <a:r>
                <a:rPr lang="en-US" altLang="ko-KR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  C2  *  </a:t>
              </a:r>
              <a:r>
                <a:rPr lang="ko-KR" altLang="en-US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분당 획득 경험치  </a:t>
              </a:r>
              <a:r>
                <a:rPr lang="en-US" altLang="ko-KR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  …  )</a:t>
              </a:r>
              <a:endParaRPr lang="ko-KR" altLang="en-US" sz="1200" spc="-15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526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19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Project Outline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270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 &amp; new Object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035273" y="1571623"/>
            <a:ext cx="8121453" cy="4099567"/>
            <a:chOff x="7384862" y="1666874"/>
            <a:chExt cx="4456785" cy="2249707"/>
          </a:xfrm>
        </p:grpSpPr>
        <p:grpSp>
          <p:nvGrpSpPr>
            <p:cNvPr id="42" name="그룹 41"/>
            <p:cNvGrpSpPr/>
            <p:nvPr/>
          </p:nvGrpSpPr>
          <p:grpSpPr>
            <a:xfrm>
              <a:off x="7384862" y="1666874"/>
              <a:ext cx="4456785" cy="2249707"/>
              <a:chOff x="7715250" y="1840470"/>
              <a:chExt cx="4126397" cy="2082933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57C5335-1EDB-48C5-B1B5-21F0F30FBD36}"/>
                  </a:ext>
                </a:extLst>
              </p:cNvPr>
              <p:cNvSpPr/>
              <p:nvPr/>
            </p:nvSpPr>
            <p:spPr>
              <a:xfrm>
                <a:off x="7715250" y="2116325"/>
                <a:ext cx="4126396" cy="18070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 rot="5400000">
                <a:off x="9561979" y="-6258"/>
                <a:ext cx="432939" cy="4126396"/>
                <a:chOff x="8840834" y="-789234"/>
                <a:chExt cx="432939" cy="4126396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79DDCED8-F966-45B0-B7FB-A9664958C432}"/>
                    </a:ext>
                  </a:extLst>
                </p:cNvPr>
                <p:cNvSpPr/>
                <p:nvPr/>
              </p:nvSpPr>
              <p:spPr>
                <a:xfrm>
                  <a:off x="8840834" y="-789234"/>
                  <a:ext cx="275854" cy="4126396"/>
                </a:xfrm>
                <a:prstGeom prst="rect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9" name="이등변 삼각형 48">
                  <a:extLst>
                    <a:ext uri="{FF2B5EF4-FFF2-40B4-BE49-F238E27FC236}">
                      <a16:creationId xmlns:a16="http://schemas.microsoft.com/office/drawing/2014/main" id="{35258778-F81E-4A39-B994-535D761BD272}"/>
                    </a:ext>
                  </a:extLst>
                </p:cNvPr>
                <p:cNvSpPr/>
                <p:nvPr/>
              </p:nvSpPr>
              <p:spPr>
                <a:xfrm rot="5400000">
                  <a:off x="9047754" y="2962832"/>
                  <a:ext cx="285122" cy="166916"/>
                </a:xfrm>
                <a:prstGeom prst="triangle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2BD7116-0524-4779-82CA-5CE2B3FA038D}"/>
                  </a:ext>
                </a:extLst>
              </p:cNvPr>
              <p:cNvSpPr txBox="1"/>
              <p:nvPr/>
            </p:nvSpPr>
            <p:spPr>
              <a:xfrm>
                <a:off x="7801210" y="1874486"/>
                <a:ext cx="2079488" cy="203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2000">
                    <a:ln>
                      <a:solidFill>
                        <a:schemeClr val="bg1">
                          <a:alpha val="1500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defRPr>
                </a:lvl1pPr>
              </a:lstStyle>
              <a:p>
                <a:r>
                  <a:rPr lang="ko-KR" altLang="en-US" sz="180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중간 팀 프로젝트</a:t>
                </a:r>
                <a:r>
                  <a:rPr lang="ko-KR" altLang="en-US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60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종료</a:t>
                </a:r>
                <a:r>
                  <a:rPr lang="ko-KR" altLang="en-US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60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이후의 다양한</a:t>
                </a:r>
                <a:r>
                  <a:rPr lang="ko-KR" altLang="en-US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b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피드백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219903"/>
              <a:ext cx="405707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승부 예측이라는 주제가 흥미로웠다</a:t>
              </a:r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744584"/>
              <a:ext cx="415232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 부분에 승부 예측 자세히 논의 안되어 아쉬웠다</a:t>
              </a:r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3269264"/>
              <a:ext cx="415232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병렬 처리 효율이 높아서 흥미로웠다</a:t>
              </a:r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125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19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Project Outline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270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 &amp; new Object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035273" y="1571623"/>
            <a:ext cx="8121453" cy="4099567"/>
            <a:chOff x="7384862" y="1666874"/>
            <a:chExt cx="4456785" cy="2249707"/>
          </a:xfrm>
        </p:grpSpPr>
        <p:grpSp>
          <p:nvGrpSpPr>
            <p:cNvPr id="42" name="그룹 41"/>
            <p:cNvGrpSpPr/>
            <p:nvPr/>
          </p:nvGrpSpPr>
          <p:grpSpPr>
            <a:xfrm>
              <a:off x="7384862" y="1666874"/>
              <a:ext cx="4456785" cy="2249707"/>
              <a:chOff x="7715250" y="1840470"/>
              <a:chExt cx="4126397" cy="2082933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B57C5335-1EDB-48C5-B1B5-21F0F30FBD36}"/>
                  </a:ext>
                </a:extLst>
              </p:cNvPr>
              <p:cNvSpPr/>
              <p:nvPr/>
            </p:nvSpPr>
            <p:spPr>
              <a:xfrm>
                <a:off x="7715250" y="2116325"/>
                <a:ext cx="4126396" cy="18070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 rot="5400000">
                <a:off x="9561979" y="-6258"/>
                <a:ext cx="432939" cy="4126396"/>
                <a:chOff x="8840834" y="-789234"/>
                <a:chExt cx="432939" cy="4126396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DDCED8-F966-45B0-B7FB-A9664958C432}"/>
                    </a:ext>
                  </a:extLst>
                </p:cNvPr>
                <p:cNvSpPr/>
                <p:nvPr/>
              </p:nvSpPr>
              <p:spPr>
                <a:xfrm>
                  <a:off x="8840834" y="-789234"/>
                  <a:ext cx="275854" cy="4126396"/>
                </a:xfrm>
                <a:prstGeom prst="rect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0" name="이등변 삼각형 49">
                  <a:extLst>
                    <a:ext uri="{FF2B5EF4-FFF2-40B4-BE49-F238E27FC236}">
                      <a16:creationId xmlns:a16="http://schemas.microsoft.com/office/drawing/2014/main" id="{35258778-F81E-4A39-B994-535D761BD272}"/>
                    </a:ext>
                  </a:extLst>
                </p:cNvPr>
                <p:cNvSpPr/>
                <p:nvPr/>
              </p:nvSpPr>
              <p:spPr>
                <a:xfrm rot="5400000">
                  <a:off x="9047754" y="2962832"/>
                  <a:ext cx="285122" cy="166916"/>
                </a:xfrm>
                <a:prstGeom prst="triangle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2BD7116-0524-4779-82CA-5CE2B3FA038D}"/>
                  </a:ext>
                </a:extLst>
              </p:cNvPr>
              <p:cNvSpPr txBox="1"/>
              <p:nvPr/>
            </p:nvSpPr>
            <p:spPr>
              <a:xfrm>
                <a:off x="7801210" y="1874486"/>
                <a:ext cx="1767549" cy="203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2000">
                    <a:ln>
                      <a:solidFill>
                        <a:schemeClr val="bg1">
                          <a:alpha val="1500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defRPr>
                </a:lvl1pPr>
              </a:lstStyle>
              <a:p>
                <a:r>
                  <a:rPr lang="ko-KR" altLang="en-US" b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피드백</a:t>
                </a:r>
                <a:r>
                  <a:rPr lang="ko-KR" altLang="en-US" sz="140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에 기반하여 결정한 </a:t>
                </a:r>
                <a:r>
                  <a:rPr lang="ko-KR" altLang="en-US" b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새로운 목표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219903"/>
              <a:ext cx="405707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승부 예측이라는 주제가 흥미로웠다</a:t>
              </a:r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744584"/>
              <a:ext cx="415232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 부분에 승부 예측 자세히 논의 안되어 아쉬웠다</a:t>
              </a:r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3269264"/>
              <a:ext cx="415232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병렬 처리 효율이 높아서 흥미로웠다</a:t>
              </a:r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699616" y="2383304"/>
              <a:ext cx="3850569" cy="21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 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주제 자체는 유지한 채로 기존 요소를 발전시켜보자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699616" y="2907984"/>
              <a:ext cx="3940970" cy="21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 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 분석 및 오차 측정으로 결과의 직관성을 높이자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699616" y="3432665"/>
              <a:ext cx="3940970" cy="21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 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새로이 학습한 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CUDA</a:t>
              </a:r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적응하여 성능을 한 층 더 높이자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2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433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Parallelization Strategy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487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on Previous Project (OpenMP)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220070" y="4981723"/>
            <a:ext cx="7905755" cy="1323440"/>
            <a:chOff x="2156168" y="4775198"/>
            <a:chExt cx="7905755" cy="132344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2868831" y="5031129"/>
              <a:ext cx="64804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중간 프로젝트의 병렬화는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OpenMP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기본적인 기능 응용과</a:t>
              </a:r>
              <a:endParaRPr lang="en-US" altLang="ko-KR" sz="2000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Cache coherency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 해결을 위한 데이터 밀도 하향을 적용</a:t>
              </a:r>
              <a:endParaRPr lang="ko-KR" altLang="en-US" sz="2000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122" y="1509856"/>
            <a:ext cx="9609653" cy="291871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929" y="1307908"/>
            <a:ext cx="7392041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5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433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Parallelization Strategy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582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on Current Project (CUDA), Summation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053745" y="1614747"/>
            <a:ext cx="4745521" cy="1271327"/>
            <a:chOff x="2156168" y="4775198"/>
            <a:chExt cx="7905755" cy="132344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3076517" y="4978194"/>
              <a:ext cx="6474177" cy="96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ize 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변수를 이용하여 데이터 행의 크기에 관계없이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block 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마다 작업이 균일하게   분배될 수 있도록 하였다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053745" y="3138747"/>
            <a:ext cx="4745521" cy="1271327"/>
            <a:chOff x="2156168" y="4775198"/>
            <a:chExt cx="7905755" cy="132344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3076517" y="4978194"/>
              <a:ext cx="6474177" cy="96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CUDA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Indexing 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기능을 활용하여 각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block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 맡은 작업을 서로 침범하지 않고 잘 나누어 수행토록 했다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77" y="1809750"/>
            <a:ext cx="6547268" cy="370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85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433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Parallelization Strategy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582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on Current Project (CUDA), Summation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514786" y="5100009"/>
            <a:ext cx="7222747" cy="1323440"/>
            <a:chOff x="2156168" y="4775198"/>
            <a:chExt cx="7972333" cy="132344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70810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70810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2775258" y="5031129"/>
              <a:ext cx="68455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Summation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값 대입 영역은 이후 수행할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Reduction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고려하여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배열에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bSum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값을 순차적으로 넣어주게 된다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90" y="1797311"/>
            <a:ext cx="7604020" cy="2598727"/>
          </a:xfrm>
          <a:prstGeom prst="rect">
            <a:avLst/>
          </a:prstGeom>
        </p:spPr>
      </p:pic>
      <p:grpSp>
        <p:nvGrpSpPr>
          <p:cNvPr id="56" name="그룹 55"/>
          <p:cNvGrpSpPr/>
          <p:nvPr/>
        </p:nvGrpSpPr>
        <p:grpSpPr>
          <a:xfrm>
            <a:off x="5314950" y="1332091"/>
            <a:ext cx="6431446" cy="3767918"/>
            <a:chOff x="3267635" y="1116106"/>
            <a:chExt cx="6656294" cy="3899647"/>
          </a:xfrm>
        </p:grpSpPr>
        <p:sp>
          <p:nvSpPr>
            <p:cNvPr id="57" name="직사각형 56"/>
            <p:cNvSpPr/>
            <p:nvPr/>
          </p:nvSpPr>
          <p:spPr>
            <a:xfrm>
              <a:off x="3267635" y="1116106"/>
              <a:ext cx="6656294" cy="3899647"/>
            </a:xfrm>
            <a:prstGeom prst="rect">
              <a:avLst/>
            </a:pr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3389769" y="1290918"/>
              <a:ext cx="6445527" cy="3602162"/>
              <a:chOff x="861722" y="914400"/>
              <a:chExt cx="6445527" cy="3602162"/>
            </a:xfrm>
          </p:grpSpPr>
          <p:grpSp>
            <p:nvGrpSpPr>
              <p:cNvPr id="59" name="그룹 58"/>
              <p:cNvGrpSpPr/>
              <p:nvPr/>
            </p:nvGrpSpPr>
            <p:grpSpPr>
              <a:xfrm>
                <a:off x="2027583" y="914400"/>
                <a:ext cx="1359673" cy="1176793"/>
                <a:chOff x="2027583" y="914400"/>
                <a:chExt cx="1359673" cy="1176793"/>
              </a:xfrm>
            </p:grpSpPr>
            <p:sp>
              <p:nvSpPr>
                <p:cNvPr id="87" name="직사각형 86"/>
                <p:cNvSpPr/>
                <p:nvPr/>
              </p:nvSpPr>
              <p:spPr>
                <a:xfrm>
                  <a:off x="2027583" y="914400"/>
                  <a:ext cx="1359673" cy="1176793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2027583" y="914400"/>
                  <a:ext cx="270344" cy="25444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2488758" y="1749287"/>
                  <a:ext cx="8984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Block 1</a:t>
                  </a:r>
                  <a:endParaRPr lang="ko-KR" altLang="en-US" sz="1600" dirty="0"/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3665551" y="914400"/>
                <a:ext cx="1359673" cy="1176793"/>
                <a:chOff x="3665551" y="914400"/>
                <a:chExt cx="1359673" cy="1176793"/>
              </a:xfrm>
            </p:grpSpPr>
            <p:sp>
              <p:nvSpPr>
                <p:cNvPr id="84" name="직사각형 83"/>
                <p:cNvSpPr/>
                <p:nvPr/>
              </p:nvSpPr>
              <p:spPr>
                <a:xfrm>
                  <a:off x="3665551" y="914400"/>
                  <a:ext cx="1359673" cy="1176793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3665551" y="914400"/>
                  <a:ext cx="270344" cy="254442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4126726" y="1749287"/>
                  <a:ext cx="8984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Block 2</a:t>
                  </a:r>
                  <a:endParaRPr lang="ko-KR" altLang="en-US" sz="1600" dirty="0"/>
                </a:p>
              </p:txBody>
            </p:sp>
          </p:grpSp>
          <p:grpSp>
            <p:nvGrpSpPr>
              <p:cNvPr id="61" name="그룹 60"/>
              <p:cNvGrpSpPr/>
              <p:nvPr/>
            </p:nvGrpSpPr>
            <p:grpSpPr>
              <a:xfrm>
                <a:off x="5303519" y="914400"/>
                <a:ext cx="1359673" cy="1176793"/>
                <a:chOff x="5303519" y="914400"/>
                <a:chExt cx="1359673" cy="1176793"/>
              </a:xfrm>
            </p:grpSpPr>
            <p:sp>
              <p:nvSpPr>
                <p:cNvPr id="81" name="직사각형 80"/>
                <p:cNvSpPr/>
                <p:nvPr/>
              </p:nvSpPr>
              <p:spPr>
                <a:xfrm>
                  <a:off x="5303519" y="914400"/>
                  <a:ext cx="1359673" cy="1176793"/>
                </a:xfrm>
                <a:prstGeom prst="rect">
                  <a:avLst/>
                </a:prstGeom>
                <a:no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5303519" y="922351"/>
                  <a:ext cx="270344" cy="254442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5764694" y="1749287"/>
                  <a:ext cx="8984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Block 3</a:t>
                  </a:r>
                  <a:endParaRPr lang="ko-KR" altLang="en-US" sz="1600" dirty="0"/>
                </a:p>
              </p:txBody>
            </p:sp>
          </p:grpSp>
          <p:sp>
            <p:nvSpPr>
              <p:cNvPr id="62" name="직사각형 61"/>
              <p:cNvSpPr/>
              <p:nvPr/>
            </p:nvSpPr>
            <p:spPr>
              <a:xfrm>
                <a:off x="1598212" y="3140765"/>
                <a:ext cx="5709037" cy="41346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522675" y="2771433"/>
                <a:ext cx="1009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res</a:t>
                </a:r>
                <a:endParaRPr lang="ko-KR" altLang="en-US" dirty="0"/>
              </a:p>
            </p:txBody>
          </p:sp>
          <p:grpSp>
            <p:nvGrpSpPr>
              <p:cNvPr id="64" name="그룹 63"/>
              <p:cNvGrpSpPr/>
              <p:nvPr/>
            </p:nvGrpSpPr>
            <p:grpSpPr>
              <a:xfrm>
                <a:off x="1598212" y="3140765"/>
                <a:ext cx="1264258" cy="413468"/>
                <a:chOff x="1598212" y="3140765"/>
                <a:chExt cx="1264258" cy="413468"/>
              </a:xfrm>
            </p:grpSpPr>
            <p:sp>
              <p:nvSpPr>
                <p:cNvPr id="78" name="직사각형 77"/>
                <p:cNvSpPr/>
                <p:nvPr/>
              </p:nvSpPr>
              <p:spPr>
                <a:xfrm>
                  <a:off x="1598212" y="3140765"/>
                  <a:ext cx="421419" cy="41346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2019631" y="3140765"/>
                  <a:ext cx="421419" cy="41346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2441051" y="3140765"/>
                  <a:ext cx="421419" cy="41346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65" name="직선 화살표 연결선 64"/>
              <p:cNvCxnSpPr>
                <a:stCxn id="82" idx="2"/>
              </p:cNvCxnSpPr>
              <p:nvPr/>
            </p:nvCxnSpPr>
            <p:spPr>
              <a:xfrm flipH="1">
                <a:off x="2651760" y="1176793"/>
                <a:ext cx="2786931" cy="21707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2862470" y="3140765"/>
                <a:ext cx="0" cy="10257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2123992" y="4197261"/>
                <a:ext cx="14729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 smtClean="0"/>
                  <a:t>gridDim.x</a:t>
                </a:r>
                <a:r>
                  <a:rPr lang="en-US" altLang="ko-KR" sz="1400" dirty="0" smtClean="0"/>
                  <a:t> = 1</a:t>
                </a:r>
                <a:endParaRPr lang="ko-KR" altLang="en-US" sz="1400" dirty="0"/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>
                <a:off x="4132691" y="3140765"/>
                <a:ext cx="0" cy="10257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그룹 68"/>
              <p:cNvGrpSpPr/>
              <p:nvPr/>
            </p:nvGrpSpPr>
            <p:grpSpPr>
              <a:xfrm>
                <a:off x="2860482" y="3140765"/>
                <a:ext cx="1264258" cy="413468"/>
                <a:chOff x="1598212" y="3140765"/>
                <a:chExt cx="1264258" cy="413468"/>
              </a:xfrm>
            </p:grpSpPr>
            <p:sp>
              <p:nvSpPr>
                <p:cNvPr id="75" name="직사각형 74"/>
                <p:cNvSpPr/>
                <p:nvPr/>
              </p:nvSpPr>
              <p:spPr>
                <a:xfrm>
                  <a:off x="1598212" y="3140765"/>
                  <a:ext cx="421419" cy="41346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2019631" y="3140765"/>
                  <a:ext cx="421419" cy="41346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2441051" y="3140765"/>
                  <a:ext cx="421419" cy="41346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70" name="직선 화살표 연결선 69"/>
              <p:cNvCxnSpPr>
                <a:stCxn id="88" idx="2"/>
              </p:cNvCxnSpPr>
              <p:nvPr/>
            </p:nvCxnSpPr>
            <p:spPr>
              <a:xfrm flipH="1">
                <a:off x="1757239" y="1168842"/>
                <a:ext cx="405516" cy="21786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/>
              <p:cNvCxnSpPr>
                <a:stCxn id="85" idx="2"/>
              </p:cNvCxnSpPr>
              <p:nvPr/>
            </p:nvCxnSpPr>
            <p:spPr>
              <a:xfrm flipH="1">
                <a:off x="2177664" y="1168842"/>
                <a:ext cx="1623059" cy="2164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3396201" y="4208785"/>
                <a:ext cx="14729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 smtClean="0"/>
                  <a:t>gridDim.x</a:t>
                </a:r>
                <a:r>
                  <a:rPr lang="en-US" altLang="ko-KR" sz="1400" dirty="0" smtClean="0"/>
                  <a:t> = 2</a:t>
                </a:r>
                <a:endParaRPr lang="ko-KR" altLang="en-US" sz="1400" dirty="0"/>
              </a:p>
            </p:txBody>
          </p:sp>
          <p:cxnSp>
            <p:nvCxnSpPr>
              <p:cNvPr id="73" name="직선 연결선 72"/>
              <p:cNvCxnSpPr/>
              <p:nvPr/>
            </p:nvCxnSpPr>
            <p:spPr>
              <a:xfrm>
                <a:off x="1598212" y="3171543"/>
                <a:ext cx="0" cy="10257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861722" y="4190337"/>
                <a:ext cx="14729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 smtClean="0"/>
                  <a:t>gridDim.x</a:t>
                </a:r>
                <a:r>
                  <a:rPr lang="en-US" altLang="ko-KR" sz="1400" dirty="0" smtClean="0"/>
                  <a:t> = 0</a:t>
                </a:r>
                <a:endParaRPr lang="ko-KR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0197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433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Parallelization Strategy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566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on Current Project (CUDA), Reduction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95" y="1511195"/>
            <a:ext cx="6530605" cy="4528104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7053745" y="1614747"/>
            <a:ext cx="4745521" cy="1271327"/>
            <a:chOff x="2156168" y="4775198"/>
            <a:chExt cx="7905755" cy="132344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3076517" y="4978194"/>
              <a:ext cx="6474177" cy="96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Summation 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작업과 함께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Reduction 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수행을 위한 전처리 작업을 마쳐놓았기에 </a:t>
              </a:r>
              <a:r>
                <a:rPr lang="en-US" altLang="ko-KR" spc="-15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Block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단위로 </a:t>
              </a:r>
              <a:r>
                <a:rPr lang="en-US" altLang="ko-KR" spc="-15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Reduction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적용할 수 있다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053745" y="3095204"/>
            <a:ext cx="4745521" cy="1271327"/>
            <a:chOff x="2156168" y="4775198"/>
            <a:chExt cx="7905755" cy="13234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3076517" y="4978194"/>
              <a:ext cx="6474177" cy="96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는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한 인덱스가 행을 나눈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gridSize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만큼 배치되어 있으므로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11…1, 22…2, 33…3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형태를 이룬다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053745" y="4575662"/>
            <a:ext cx="4745521" cy="1271327"/>
            <a:chOff x="2156168" y="4775198"/>
            <a:chExt cx="7905755" cy="132344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3076517" y="4978194"/>
              <a:ext cx="6474177" cy="96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즉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blockSize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gridSize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 잡아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reduction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수행해주면 된다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 값을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대입할 때는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Indexing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사용한다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721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684</Words>
  <Application>Microsoft Office PowerPoint</Application>
  <PresentationFormat>와이드스크린</PresentationFormat>
  <Paragraphs>118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Ryu</cp:lastModifiedBy>
  <cp:revision>122</cp:revision>
  <dcterms:created xsi:type="dcterms:W3CDTF">2017-10-10T13:08:06Z</dcterms:created>
  <dcterms:modified xsi:type="dcterms:W3CDTF">2020-06-18T17:44:53Z</dcterms:modified>
</cp:coreProperties>
</file>