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73" r:id="rId10"/>
    <p:sldId id="263" r:id="rId11"/>
    <p:sldId id="270" r:id="rId12"/>
    <p:sldId id="271" r:id="rId13"/>
    <p:sldId id="272" r:id="rId14"/>
    <p:sldId id="267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E8E8"/>
    <a:srgbClr val="2C698D"/>
    <a:srgbClr val="E3F6F5"/>
    <a:srgbClr val="273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3F6F5"/>
                </a:solidFill>
                <a:latin typeface="+mn-lt"/>
                <a:ea typeface="+mn-ea"/>
                <a:cs typeface="+mn-cs"/>
              </a:defRPr>
            </a:pPr>
            <a:r>
              <a:rPr lang="en-US" altLang="ko-KR" smtClean="0"/>
              <a:t>Time Comparison between</a:t>
            </a:r>
            <a:r>
              <a:rPr lang="en-US" altLang="ko-KR" baseline="0" smtClean="0"/>
              <a:t> Serial / Parallel (Logscaled)</a:t>
            </a:r>
            <a:endParaRPr lang="ko-K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3F6F5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39*8000</c:v>
                </c:pt>
                <c:pt idx="1">
                  <c:v>200*8000</c:v>
                </c:pt>
                <c:pt idx="2">
                  <c:v>400*8000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21.4</c:v>
                </c:pt>
                <c:pt idx="1">
                  <c:v>584.1</c:v>
                </c:pt>
                <c:pt idx="2">
                  <c:v>2686.4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37-4A0C-AF94-A4187D3F156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Parallel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39*8000</c:v>
                </c:pt>
                <c:pt idx="1">
                  <c:v>200*8000</c:v>
                </c:pt>
                <c:pt idx="2">
                  <c:v>400*8000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3.78</c:v>
                </c:pt>
                <c:pt idx="1">
                  <c:v>59.4</c:v>
                </c:pt>
                <c:pt idx="2">
                  <c:v>334.19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37-4A0C-AF94-A4187D3F15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4244608"/>
        <c:axId val="1854230880"/>
      </c:barChart>
      <c:catAx>
        <c:axId val="1854244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rgbClr val="E3F6F5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mtClean="0"/>
                  <a:t>Dataset</a:t>
                </a:r>
                <a:r>
                  <a:rPr lang="en-US" altLang="ko-KR" baseline="0" smtClean="0"/>
                  <a:t> Size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rgbClr val="E3F6F5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3F6F5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54230880"/>
        <c:crosses val="autoZero"/>
        <c:auto val="1"/>
        <c:lblAlgn val="ctr"/>
        <c:lblOffset val="100"/>
        <c:noMultiLvlLbl val="0"/>
      </c:catAx>
      <c:valAx>
        <c:axId val="185423088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rgbClr val="E3F6F5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mtClean="0"/>
                  <a:t>Logscaled Time Elapsed(ms)</a:t>
                </a:r>
                <a:endParaRPr lang="ko-KR" altLang="en-US"/>
              </a:p>
            </c:rich>
          </c:tx>
          <c:layout>
            <c:manualLayout>
              <c:xMode val="edge"/>
              <c:yMode val="edge"/>
              <c:x val="1.8721028136887835E-2"/>
              <c:y val="0.197535472325194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rgbClr val="E3F6F5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3F6F5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5424460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rgbClr val="E3F6F5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7759351568981627"/>
          <c:y val="0.12749747248788537"/>
          <c:w val="0.18847450488662151"/>
          <c:h val="6.13344539985493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3F6F5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E3F6F5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CDB8-58EE-42E2-9939-912AFB53D728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B46E-630C-44D3-804C-5B85F9B2D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75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CDB8-58EE-42E2-9939-912AFB53D728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B46E-630C-44D3-804C-5B85F9B2D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40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CDB8-58EE-42E2-9939-912AFB53D728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B46E-630C-44D3-804C-5B85F9B2D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35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CDB8-58EE-42E2-9939-912AFB53D728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B46E-630C-44D3-804C-5B85F9B2D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03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CDB8-58EE-42E2-9939-912AFB53D728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B46E-630C-44D3-804C-5B85F9B2D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38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CDB8-58EE-42E2-9939-912AFB53D728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B46E-630C-44D3-804C-5B85F9B2D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21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CDB8-58EE-42E2-9939-912AFB53D728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B46E-630C-44D3-804C-5B85F9B2D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01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CDB8-58EE-42E2-9939-912AFB53D728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B46E-630C-44D3-804C-5B85F9B2D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76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CDB8-58EE-42E2-9939-912AFB53D728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B46E-630C-44D3-804C-5B85F9B2D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056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CDB8-58EE-42E2-9939-912AFB53D728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B46E-630C-44D3-804C-5B85F9B2D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CDB8-58EE-42E2-9939-912AFB53D728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B46E-630C-44D3-804C-5B85F9B2D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98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4CDB8-58EE-42E2-9939-912AFB53D728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6B46E-630C-44D3-804C-5B85F9B2D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77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043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456545"/>
            <a:ext cx="9144000" cy="1065701"/>
          </a:xfrm>
        </p:spPr>
        <p:txBody>
          <a:bodyPr>
            <a:noAutofit/>
          </a:bodyPr>
          <a:lstStyle/>
          <a:p>
            <a:r>
              <a:rPr lang="en-US" altLang="ko-KR" sz="4400" smtClean="0">
                <a:solidFill>
                  <a:srgbClr val="BAE8E8"/>
                </a:solidFill>
              </a:rPr>
              <a:t>Multiple Regression Parallelization</a:t>
            </a:r>
            <a:r>
              <a:rPr lang="en-US" altLang="ko-KR" sz="4400" smtClean="0">
                <a:solidFill>
                  <a:srgbClr val="E3F6F5"/>
                </a:solidFill>
              </a:rPr>
              <a:t/>
            </a:r>
            <a:br>
              <a:rPr lang="en-US" altLang="ko-KR" sz="4400" smtClean="0">
                <a:solidFill>
                  <a:srgbClr val="E3F6F5"/>
                </a:solidFill>
              </a:rPr>
            </a:br>
            <a:r>
              <a:rPr lang="en-US" altLang="ko-KR" sz="1800" smtClean="0">
                <a:solidFill>
                  <a:srgbClr val="E3F6F5"/>
                </a:solidFill>
              </a:rPr>
              <a:t>with OpenMP</a:t>
            </a:r>
            <a:endParaRPr lang="ko-KR" altLang="en-US" sz="4400">
              <a:solidFill>
                <a:srgbClr val="E3F6F5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9601200" y="5117124"/>
            <a:ext cx="2370992" cy="14589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600" dirty="0" smtClean="0">
                <a:solidFill>
                  <a:srgbClr val="BAE8E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도토리 삼형제</a:t>
            </a:r>
            <a:endParaRPr lang="en-US" altLang="ko-KR" sz="1600" dirty="0" smtClean="0">
              <a:solidFill>
                <a:srgbClr val="BAE8E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2014136007 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김기백</a:t>
            </a:r>
            <a:endParaRPr lang="en-US" altLang="ko-KR" sz="14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2014136040 </a:t>
            </a:r>
            <a:r>
              <a:rPr lang="ko-KR" altLang="en-US" sz="14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노유찬</a:t>
            </a:r>
            <a:endParaRPr lang="en-US" altLang="ko-KR" sz="14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2017136069 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유지훈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39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043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51618" y="653199"/>
            <a:ext cx="4102484" cy="1077218"/>
            <a:chOff x="751619" y="653199"/>
            <a:chExt cx="2413292" cy="1077218"/>
          </a:xfrm>
        </p:grpSpPr>
        <p:sp>
          <p:nvSpPr>
            <p:cNvPr id="4" name="직사각형 3"/>
            <p:cNvSpPr/>
            <p:nvPr/>
          </p:nvSpPr>
          <p:spPr>
            <a:xfrm>
              <a:off x="751619" y="1211806"/>
              <a:ext cx="2272851" cy="45719"/>
            </a:xfrm>
            <a:prstGeom prst="rect">
              <a:avLst/>
            </a:prstGeom>
            <a:solidFill>
              <a:srgbClr val="E3F6F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1619" y="653199"/>
              <a:ext cx="241329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smtClean="0">
                  <a:solidFill>
                    <a:srgbClr val="BAE8E8"/>
                  </a:solidFill>
                </a:rPr>
                <a:t>Results Verification</a:t>
              </a:r>
              <a:endParaRPr lang="ko-KR" altLang="en-US" sz="3200" b="1">
                <a:solidFill>
                  <a:srgbClr val="BAE8E8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51617" y="1231357"/>
            <a:ext cx="3324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rgbClr val="BAE8E8"/>
                </a:solidFill>
              </a:rPr>
              <a:t>Here’s what we’ve got</a:t>
            </a:r>
            <a:endParaRPr lang="ko-KR" altLang="en-US" sz="2000">
              <a:solidFill>
                <a:srgbClr val="BAE8E8"/>
              </a:solidFill>
            </a:endParaRPr>
          </a:p>
        </p:txBody>
      </p:sp>
      <p:pic>
        <p:nvPicPr>
          <p:cNvPr id="8" name="그림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154" y="1730417"/>
            <a:ext cx="8275692" cy="40002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58463" y="5721343"/>
            <a:ext cx="862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rgbClr val="BAE8E8"/>
                </a:solidFill>
              </a:rPr>
              <a:t>38</a:t>
            </a:r>
            <a:r>
              <a:rPr lang="ko-KR" altLang="en-US" smtClean="0">
                <a:solidFill>
                  <a:srgbClr val="BAE8E8"/>
                </a:solidFill>
              </a:rPr>
              <a:t>개의 열을</a:t>
            </a:r>
            <a:r>
              <a:rPr lang="en-US" altLang="ko-KR" smtClean="0">
                <a:solidFill>
                  <a:srgbClr val="BAE8E8"/>
                </a:solidFill>
              </a:rPr>
              <a:t> </a:t>
            </a:r>
            <a:r>
              <a:rPr lang="ko-KR" altLang="en-US" smtClean="0">
                <a:solidFill>
                  <a:srgbClr val="BAE8E8"/>
                </a:solidFill>
              </a:rPr>
              <a:t>독립 변수로</a:t>
            </a:r>
            <a:r>
              <a:rPr lang="en-US" altLang="ko-KR" smtClean="0">
                <a:solidFill>
                  <a:srgbClr val="BAE8E8"/>
                </a:solidFill>
              </a:rPr>
              <a:t>, 1</a:t>
            </a:r>
            <a:r>
              <a:rPr lang="ko-KR" altLang="en-US" smtClean="0">
                <a:solidFill>
                  <a:srgbClr val="BAE8E8"/>
                </a:solidFill>
              </a:rPr>
              <a:t>개의 열을</a:t>
            </a:r>
            <a:r>
              <a:rPr lang="en-US" altLang="ko-KR" smtClean="0">
                <a:solidFill>
                  <a:srgbClr val="BAE8E8"/>
                </a:solidFill>
              </a:rPr>
              <a:t> </a:t>
            </a:r>
            <a:r>
              <a:rPr lang="ko-KR" altLang="en-US" smtClean="0">
                <a:solidFill>
                  <a:srgbClr val="BAE8E8"/>
                </a:solidFill>
              </a:rPr>
              <a:t>종속 변수로 선택</a:t>
            </a:r>
            <a:endParaRPr lang="ko-KR" altLang="en-US">
              <a:solidFill>
                <a:srgbClr val="BA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70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043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51618" y="653199"/>
            <a:ext cx="4102484" cy="1077218"/>
            <a:chOff x="751619" y="653199"/>
            <a:chExt cx="2413292" cy="1077218"/>
          </a:xfrm>
        </p:grpSpPr>
        <p:sp>
          <p:nvSpPr>
            <p:cNvPr id="4" name="직사각형 3"/>
            <p:cNvSpPr/>
            <p:nvPr/>
          </p:nvSpPr>
          <p:spPr>
            <a:xfrm>
              <a:off x="751619" y="1211806"/>
              <a:ext cx="2272851" cy="45719"/>
            </a:xfrm>
            <a:prstGeom prst="rect">
              <a:avLst/>
            </a:prstGeom>
            <a:solidFill>
              <a:srgbClr val="E3F6F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1619" y="653199"/>
              <a:ext cx="241329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smtClean="0">
                  <a:solidFill>
                    <a:srgbClr val="BAE8E8"/>
                  </a:solidFill>
                </a:rPr>
                <a:t>Results Verification</a:t>
              </a:r>
              <a:endParaRPr lang="ko-KR" altLang="en-US" sz="3200" b="1">
                <a:solidFill>
                  <a:srgbClr val="BAE8E8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51617" y="1231357"/>
            <a:ext cx="3324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rgbClr val="BAE8E8"/>
                </a:solidFill>
              </a:rPr>
              <a:t>Here’s what we’ve got</a:t>
            </a:r>
            <a:endParaRPr lang="ko-KR" altLang="en-US" sz="2000">
              <a:solidFill>
                <a:srgbClr val="BAE8E8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8463" y="5721343"/>
            <a:ext cx="8625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rgbClr val="BAE8E8"/>
                </a:solidFill>
              </a:rPr>
              <a:t>38</a:t>
            </a:r>
            <a:r>
              <a:rPr lang="ko-KR" altLang="en-US" smtClean="0">
                <a:solidFill>
                  <a:srgbClr val="BAE8E8"/>
                </a:solidFill>
              </a:rPr>
              <a:t>개의 열을</a:t>
            </a:r>
            <a:r>
              <a:rPr lang="en-US" altLang="ko-KR" smtClean="0">
                <a:solidFill>
                  <a:srgbClr val="BAE8E8"/>
                </a:solidFill>
              </a:rPr>
              <a:t> </a:t>
            </a:r>
            <a:r>
              <a:rPr lang="ko-KR" altLang="en-US" smtClean="0">
                <a:solidFill>
                  <a:srgbClr val="BAE8E8"/>
                </a:solidFill>
              </a:rPr>
              <a:t>독립 변수로</a:t>
            </a:r>
            <a:r>
              <a:rPr lang="en-US" altLang="ko-KR" smtClean="0">
                <a:solidFill>
                  <a:srgbClr val="BAE8E8"/>
                </a:solidFill>
              </a:rPr>
              <a:t>, 1</a:t>
            </a:r>
            <a:r>
              <a:rPr lang="ko-KR" altLang="en-US" smtClean="0">
                <a:solidFill>
                  <a:srgbClr val="BAE8E8"/>
                </a:solidFill>
              </a:rPr>
              <a:t>개의 열을</a:t>
            </a:r>
            <a:r>
              <a:rPr lang="en-US" altLang="ko-KR" smtClean="0">
                <a:solidFill>
                  <a:srgbClr val="BAE8E8"/>
                </a:solidFill>
              </a:rPr>
              <a:t> </a:t>
            </a:r>
            <a:r>
              <a:rPr lang="ko-KR" altLang="en-US" smtClean="0">
                <a:solidFill>
                  <a:srgbClr val="BAE8E8"/>
                </a:solidFill>
              </a:rPr>
              <a:t>종속 변수로 선택하여</a:t>
            </a:r>
            <a:endParaRPr lang="en-US" altLang="ko-KR" smtClean="0">
              <a:solidFill>
                <a:srgbClr val="BAE8E8"/>
              </a:solidFill>
            </a:endParaRPr>
          </a:p>
          <a:p>
            <a:pPr algn="ctr"/>
            <a:r>
              <a:rPr lang="ko-KR" altLang="en-US" smtClean="0">
                <a:solidFill>
                  <a:srgbClr val="E3F6F5"/>
                </a:solidFill>
              </a:rPr>
              <a:t>변수들에 대한 결과 함수를 생성</a:t>
            </a:r>
            <a:r>
              <a:rPr lang="ko-KR" altLang="en-US" smtClean="0">
                <a:solidFill>
                  <a:srgbClr val="BAE8E8"/>
                </a:solidFill>
              </a:rPr>
              <a:t>하였다</a:t>
            </a:r>
            <a:r>
              <a:rPr lang="en-US" altLang="ko-KR" smtClean="0">
                <a:solidFill>
                  <a:srgbClr val="BAE8E8"/>
                </a:solidFill>
              </a:rPr>
              <a:t>.</a:t>
            </a:r>
            <a:endParaRPr lang="ko-KR" altLang="en-US">
              <a:solidFill>
                <a:srgbClr val="BAE8E8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15486"/>
          <a:stretch/>
        </p:blipFill>
        <p:spPr>
          <a:xfrm>
            <a:off x="1103620" y="1835683"/>
            <a:ext cx="9984760" cy="378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3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043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51618" y="653199"/>
            <a:ext cx="4102484" cy="1077218"/>
            <a:chOff x="751619" y="653199"/>
            <a:chExt cx="2413292" cy="1077218"/>
          </a:xfrm>
        </p:grpSpPr>
        <p:sp>
          <p:nvSpPr>
            <p:cNvPr id="4" name="직사각형 3"/>
            <p:cNvSpPr/>
            <p:nvPr/>
          </p:nvSpPr>
          <p:spPr>
            <a:xfrm>
              <a:off x="751619" y="1211806"/>
              <a:ext cx="2272851" cy="45719"/>
            </a:xfrm>
            <a:prstGeom prst="rect">
              <a:avLst/>
            </a:prstGeom>
            <a:solidFill>
              <a:srgbClr val="E3F6F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1619" y="653199"/>
              <a:ext cx="241329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smtClean="0">
                  <a:solidFill>
                    <a:srgbClr val="BAE8E8"/>
                  </a:solidFill>
                </a:rPr>
                <a:t>Results Verification</a:t>
              </a:r>
              <a:endParaRPr lang="ko-KR" altLang="en-US" sz="3200" b="1">
                <a:solidFill>
                  <a:srgbClr val="BAE8E8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51617" y="1231357"/>
            <a:ext cx="3324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rgbClr val="BAE8E8"/>
                </a:solidFill>
              </a:rPr>
              <a:t>Here’s what we’ve got</a:t>
            </a:r>
            <a:endParaRPr lang="ko-KR" altLang="en-US" sz="2000">
              <a:solidFill>
                <a:srgbClr val="BAE8E8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81093" y="2445421"/>
            <a:ext cx="3718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BAE8E8"/>
                </a:solidFill>
              </a:rPr>
              <a:t>38</a:t>
            </a:r>
            <a:r>
              <a:rPr lang="ko-KR" altLang="en-US" smtClean="0">
                <a:solidFill>
                  <a:srgbClr val="BAE8E8"/>
                </a:solidFill>
              </a:rPr>
              <a:t>개의</a:t>
            </a:r>
            <a:r>
              <a:rPr lang="en-US" altLang="ko-KR">
                <a:solidFill>
                  <a:srgbClr val="BAE8E8"/>
                </a:solidFill>
              </a:rPr>
              <a:t> </a:t>
            </a:r>
            <a:r>
              <a:rPr lang="ko-KR" altLang="en-US" smtClean="0">
                <a:solidFill>
                  <a:srgbClr val="BAE8E8"/>
                </a:solidFill>
              </a:rPr>
              <a:t>변수를</a:t>
            </a:r>
            <a:r>
              <a:rPr lang="en-US" altLang="ko-KR" smtClean="0">
                <a:solidFill>
                  <a:srgbClr val="BAE8E8"/>
                </a:solidFill>
              </a:rPr>
              <a:t> </a:t>
            </a:r>
            <a:r>
              <a:rPr lang="ko-KR" altLang="en-US" smtClean="0">
                <a:solidFill>
                  <a:srgbClr val="BAE8E8"/>
                </a:solidFill>
              </a:rPr>
              <a:t>독립 변수로</a:t>
            </a:r>
            <a:r>
              <a:rPr lang="en-US" altLang="ko-KR">
                <a:solidFill>
                  <a:srgbClr val="BAE8E8"/>
                </a:solidFill>
              </a:rPr>
              <a:t> </a:t>
            </a:r>
            <a:r>
              <a:rPr lang="ko-KR" altLang="en-US" smtClean="0">
                <a:solidFill>
                  <a:srgbClr val="BAE8E8"/>
                </a:solidFill>
              </a:rPr>
              <a:t>선택</a:t>
            </a:r>
            <a:r>
              <a:rPr lang="en-US" altLang="ko-KR" smtClean="0">
                <a:solidFill>
                  <a:srgbClr val="BAE8E8"/>
                </a:solidFill>
              </a:rPr>
              <a:t>, </a:t>
            </a:r>
          </a:p>
          <a:p>
            <a:r>
              <a:rPr lang="en-US" altLang="ko-KR" smtClean="0">
                <a:solidFill>
                  <a:srgbClr val="BAE8E8"/>
                </a:solidFill>
              </a:rPr>
              <a:t>1</a:t>
            </a:r>
            <a:r>
              <a:rPr lang="ko-KR" altLang="en-US" smtClean="0">
                <a:solidFill>
                  <a:srgbClr val="BAE8E8"/>
                </a:solidFill>
              </a:rPr>
              <a:t>개의 변수를 종속 변수로 선택</a:t>
            </a:r>
            <a:endParaRPr lang="ko-KR" altLang="en-US">
              <a:solidFill>
                <a:srgbClr val="BAE8E8"/>
              </a:solidFill>
            </a:endParaRPr>
          </a:p>
        </p:txBody>
      </p:sp>
      <p:pic>
        <p:nvPicPr>
          <p:cNvPr id="10" name="그림 9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59" b="204"/>
          <a:stretch/>
        </p:blipFill>
        <p:spPr bwMode="auto">
          <a:xfrm>
            <a:off x="1454217" y="2289024"/>
            <a:ext cx="5377224" cy="30490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981093" y="3370791"/>
            <a:ext cx="371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E3F6F5"/>
                </a:solidFill>
              </a:rPr>
              <a:t>-&gt; </a:t>
            </a:r>
            <a:r>
              <a:rPr lang="ko-KR" altLang="en-US" smtClean="0">
                <a:solidFill>
                  <a:srgbClr val="E3F6F5"/>
                </a:solidFill>
              </a:rPr>
              <a:t>결과 함수</a:t>
            </a:r>
            <a:endParaRPr lang="ko-KR" altLang="en-US">
              <a:solidFill>
                <a:srgbClr val="BAE8E8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1093" y="4019163"/>
            <a:ext cx="4431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BAE8E8"/>
                </a:solidFill>
              </a:rPr>
              <a:t>-&gt; </a:t>
            </a:r>
            <a:r>
              <a:rPr lang="ko-KR" altLang="en-US" smtClean="0">
                <a:solidFill>
                  <a:srgbClr val="BAE8E8"/>
                </a:solidFill>
              </a:rPr>
              <a:t>병렬화를 통해 성능향상을 이루었으나 데이터 크기가 작아 그 변화폭이 잘 느껴지지 않는다</a:t>
            </a:r>
            <a:r>
              <a:rPr lang="en-US" altLang="ko-KR" smtClean="0">
                <a:solidFill>
                  <a:srgbClr val="BAE8E8"/>
                </a:solidFill>
              </a:rPr>
              <a:t>.</a:t>
            </a:r>
            <a:endParaRPr lang="ko-KR" altLang="en-US">
              <a:solidFill>
                <a:srgbClr val="BA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78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043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51618" y="653199"/>
            <a:ext cx="4102484" cy="1077218"/>
            <a:chOff x="751619" y="653199"/>
            <a:chExt cx="2413292" cy="1077218"/>
          </a:xfrm>
        </p:grpSpPr>
        <p:sp>
          <p:nvSpPr>
            <p:cNvPr id="4" name="직사각형 3"/>
            <p:cNvSpPr/>
            <p:nvPr/>
          </p:nvSpPr>
          <p:spPr>
            <a:xfrm>
              <a:off x="751619" y="1211806"/>
              <a:ext cx="2272851" cy="45719"/>
            </a:xfrm>
            <a:prstGeom prst="rect">
              <a:avLst/>
            </a:prstGeom>
            <a:solidFill>
              <a:srgbClr val="E3F6F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1619" y="653199"/>
              <a:ext cx="241329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smtClean="0">
                  <a:solidFill>
                    <a:srgbClr val="BAE8E8"/>
                  </a:solidFill>
                </a:rPr>
                <a:t>Results Verification</a:t>
              </a:r>
              <a:endParaRPr lang="ko-KR" altLang="en-US" sz="3200" b="1">
                <a:solidFill>
                  <a:srgbClr val="BAE8E8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51617" y="1231357"/>
            <a:ext cx="3324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rgbClr val="BAE8E8"/>
                </a:solidFill>
              </a:rPr>
              <a:t>Here’s what we’ve got</a:t>
            </a:r>
            <a:endParaRPr lang="ko-KR" altLang="en-US" sz="2000">
              <a:solidFill>
                <a:srgbClr val="BAE8E8"/>
              </a:solidFill>
            </a:endParaRPr>
          </a:p>
        </p:txBody>
      </p:sp>
      <p:pic>
        <p:nvPicPr>
          <p:cNvPr id="13" name="그림 1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44"/>
          <a:stretch/>
        </p:blipFill>
        <p:spPr>
          <a:xfrm>
            <a:off x="1271353" y="1911152"/>
            <a:ext cx="7165497" cy="1561350"/>
          </a:xfrm>
          <a:prstGeom prst="rect">
            <a:avLst/>
          </a:prstGeom>
        </p:spPr>
      </p:pic>
      <p:pic>
        <p:nvPicPr>
          <p:cNvPr id="14" name="그림 1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47" r="39952"/>
          <a:stretch/>
        </p:blipFill>
        <p:spPr>
          <a:xfrm>
            <a:off x="1271353" y="3489584"/>
            <a:ext cx="4311762" cy="23748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890845" y="4634048"/>
            <a:ext cx="5732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BAE8E8"/>
                </a:solidFill>
              </a:rPr>
              <a:t>-&gt; </a:t>
            </a:r>
            <a:r>
              <a:rPr lang="ko-KR" altLang="en-US" smtClean="0">
                <a:solidFill>
                  <a:srgbClr val="E3F6F5"/>
                </a:solidFill>
              </a:rPr>
              <a:t>데이터셋을 확장시켜</a:t>
            </a:r>
            <a:r>
              <a:rPr lang="en-US" altLang="ko-KR" smtClean="0">
                <a:solidFill>
                  <a:srgbClr val="BAE8E8"/>
                </a:solidFill>
              </a:rPr>
              <a:t> (39</a:t>
            </a:r>
            <a:r>
              <a:rPr lang="ko-KR" altLang="en-US" smtClean="0">
                <a:solidFill>
                  <a:srgbClr val="BAE8E8"/>
                </a:solidFill>
              </a:rPr>
              <a:t>개 열</a:t>
            </a:r>
            <a:r>
              <a:rPr lang="en-US" altLang="ko-KR" smtClean="0">
                <a:solidFill>
                  <a:srgbClr val="BAE8E8"/>
                </a:solidFill>
              </a:rPr>
              <a:t> -&gt; 400</a:t>
            </a:r>
            <a:r>
              <a:rPr lang="ko-KR" altLang="en-US" smtClean="0">
                <a:solidFill>
                  <a:srgbClr val="BAE8E8"/>
                </a:solidFill>
              </a:rPr>
              <a:t>개 열</a:t>
            </a:r>
            <a:r>
              <a:rPr lang="en-US" altLang="ko-KR" smtClean="0">
                <a:solidFill>
                  <a:srgbClr val="BAE8E8"/>
                </a:solidFill>
              </a:rPr>
              <a:t>)</a:t>
            </a:r>
          </a:p>
          <a:p>
            <a:r>
              <a:rPr lang="ko-KR" altLang="en-US" smtClean="0">
                <a:solidFill>
                  <a:srgbClr val="BAE8E8"/>
                </a:solidFill>
              </a:rPr>
              <a:t>재확인 하여</a:t>
            </a:r>
            <a:r>
              <a:rPr lang="en-US" altLang="ko-KR" smtClean="0">
                <a:solidFill>
                  <a:srgbClr val="BAE8E8"/>
                </a:solidFill>
              </a:rPr>
              <a:t> </a:t>
            </a:r>
            <a:r>
              <a:rPr lang="ko-KR" altLang="en-US" smtClean="0">
                <a:solidFill>
                  <a:srgbClr val="E3F6F5"/>
                </a:solidFill>
              </a:rPr>
              <a:t>병렬화한 코드가 더 큰 규모의 데이터셋에서도 효율적으로 동작하며 규모 상승에 따라 성능이 상승 곡선을 그리는 것</a:t>
            </a:r>
            <a:r>
              <a:rPr lang="ko-KR" altLang="en-US" smtClean="0">
                <a:solidFill>
                  <a:srgbClr val="BAE8E8"/>
                </a:solidFill>
              </a:rPr>
              <a:t>을 확인하였다</a:t>
            </a:r>
            <a:r>
              <a:rPr lang="en-US" altLang="ko-KR" smtClean="0">
                <a:solidFill>
                  <a:srgbClr val="BAE8E8"/>
                </a:solidFill>
              </a:rPr>
              <a:t>.</a:t>
            </a:r>
            <a:endParaRPr lang="ko-KR" altLang="en-US">
              <a:solidFill>
                <a:srgbClr val="BAE8E8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90846" y="3653237"/>
            <a:ext cx="4431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BAE8E8"/>
                </a:solidFill>
              </a:rPr>
              <a:t>-&gt; </a:t>
            </a:r>
            <a:r>
              <a:rPr lang="ko-KR" altLang="en-US" smtClean="0">
                <a:solidFill>
                  <a:srgbClr val="BAE8E8"/>
                </a:solidFill>
              </a:rPr>
              <a:t>병렬화를 통해 성능향상을 이루었으나 데이터 크기가 작아 그 변화폭이 잘 느껴지지 않는다</a:t>
            </a:r>
            <a:r>
              <a:rPr lang="en-US" altLang="ko-KR" smtClean="0">
                <a:solidFill>
                  <a:srgbClr val="BAE8E8"/>
                </a:solidFill>
              </a:rPr>
              <a:t>.</a:t>
            </a:r>
            <a:endParaRPr lang="ko-KR" altLang="en-US">
              <a:solidFill>
                <a:srgbClr val="BA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23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043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51618" y="653199"/>
            <a:ext cx="4851514" cy="1077218"/>
            <a:chOff x="751619" y="653199"/>
            <a:chExt cx="2413292" cy="1077218"/>
          </a:xfrm>
        </p:grpSpPr>
        <p:sp>
          <p:nvSpPr>
            <p:cNvPr id="9" name="직사각형 8"/>
            <p:cNvSpPr/>
            <p:nvPr/>
          </p:nvSpPr>
          <p:spPr>
            <a:xfrm>
              <a:off x="751619" y="1211806"/>
              <a:ext cx="2272851" cy="45719"/>
            </a:xfrm>
            <a:prstGeom prst="rect">
              <a:avLst/>
            </a:prstGeom>
            <a:solidFill>
              <a:srgbClr val="E3F6F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1619" y="653199"/>
              <a:ext cx="241329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smtClean="0">
                  <a:solidFill>
                    <a:srgbClr val="BAE8E8"/>
                  </a:solidFill>
                </a:rPr>
                <a:t>Parallelization Analysis</a:t>
              </a:r>
              <a:endParaRPr lang="ko-KR" altLang="en-US" sz="3200" b="1">
                <a:solidFill>
                  <a:srgbClr val="BAE8E8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1617" y="1231357"/>
            <a:ext cx="3324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rgbClr val="BAE8E8"/>
                </a:solidFill>
              </a:rPr>
              <a:t>Conclusion</a:t>
            </a:r>
            <a:endParaRPr lang="ko-KR" altLang="en-US" sz="2000">
              <a:solidFill>
                <a:srgbClr val="BAE8E8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53191" y="2773924"/>
            <a:ext cx="405967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solidFill>
                  <a:srgbClr val="E3F6F5"/>
                </a:solidFill>
              </a:rPr>
              <a:t>- </a:t>
            </a:r>
            <a:r>
              <a:rPr lang="ko-KR" altLang="en-US" sz="2400" b="1" smtClean="0">
                <a:solidFill>
                  <a:srgbClr val="E3F6F5"/>
                </a:solidFill>
              </a:rPr>
              <a:t>최대 </a:t>
            </a:r>
            <a:r>
              <a:rPr lang="en-US" altLang="ko-KR" sz="2400" b="1" smtClean="0">
                <a:solidFill>
                  <a:srgbClr val="E3F6F5"/>
                </a:solidFill>
              </a:rPr>
              <a:t>10</a:t>
            </a:r>
            <a:r>
              <a:rPr lang="ko-KR" altLang="en-US" sz="2400" b="1" smtClean="0">
                <a:solidFill>
                  <a:srgbClr val="E3F6F5"/>
                </a:solidFill>
              </a:rPr>
              <a:t>배의 효율</a:t>
            </a:r>
            <a:endParaRPr lang="en-US" altLang="ko-KR" b="1" smtClean="0">
              <a:solidFill>
                <a:srgbClr val="E3F6F5"/>
              </a:solidFill>
            </a:endParaRPr>
          </a:p>
          <a:p>
            <a:r>
              <a:rPr lang="en-US" altLang="ko-KR" sz="1400" smtClean="0">
                <a:solidFill>
                  <a:srgbClr val="BAE8E8"/>
                </a:solidFill>
              </a:rPr>
              <a:t> Serial, Parallel</a:t>
            </a:r>
            <a:r>
              <a:rPr lang="ko-KR" altLang="en-US" sz="1400" smtClean="0">
                <a:solidFill>
                  <a:srgbClr val="BAE8E8"/>
                </a:solidFill>
              </a:rPr>
              <a:t>간 성능 차이 그래프</a:t>
            </a:r>
            <a:r>
              <a:rPr lang="en-US" altLang="ko-KR" sz="1400" smtClean="0">
                <a:solidFill>
                  <a:srgbClr val="BAE8E8"/>
                </a:solidFill>
              </a:rPr>
              <a:t>(logscaled)</a:t>
            </a:r>
            <a:r>
              <a:rPr lang="ko-KR" altLang="en-US" sz="1400" smtClean="0">
                <a:solidFill>
                  <a:srgbClr val="BAE8E8"/>
                </a:solidFill>
              </a:rPr>
              <a:t>가 보여주듯 병렬화한 코드는 </a:t>
            </a:r>
            <a:r>
              <a:rPr lang="ko-KR" altLang="en-US" sz="1400" smtClean="0">
                <a:solidFill>
                  <a:srgbClr val="E3F6F5"/>
                </a:solidFill>
              </a:rPr>
              <a:t>최대 </a:t>
            </a:r>
            <a:r>
              <a:rPr lang="en-US" altLang="ko-KR" sz="1400" smtClean="0">
                <a:solidFill>
                  <a:srgbClr val="E3F6F5"/>
                </a:solidFill>
              </a:rPr>
              <a:t>10</a:t>
            </a:r>
            <a:r>
              <a:rPr lang="ko-KR" altLang="en-US" sz="1400" smtClean="0">
                <a:solidFill>
                  <a:srgbClr val="E3F6F5"/>
                </a:solidFill>
              </a:rPr>
              <a:t>배의 효율</a:t>
            </a:r>
            <a:r>
              <a:rPr lang="ko-KR" altLang="en-US" sz="1400" smtClean="0">
                <a:solidFill>
                  <a:srgbClr val="BAE8E8"/>
                </a:solidFill>
              </a:rPr>
              <a:t>을 보여준다</a:t>
            </a:r>
            <a:r>
              <a:rPr lang="en-US" altLang="ko-KR" sz="1400" smtClean="0">
                <a:solidFill>
                  <a:srgbClr val="BAE8E8"/>
                </a:solidFill>
              </a:rPr>
              <a:t>.</a:t>
            </a:r>
            <a:endParaRPr lang="en-US" altLang="ko-KR" smtClean="0">
              <a:solidFill>
                <a:srgbClr val="BAE8E8"/>
              </a:solidFill>
            </a:endParaRPr>
          </a:p>
          <a:p>
            <a:endParaRPr lang="en-US" altLang="ko-KR" smtClean="0">
              <a:solidFill>
                <a:srgbClr val="BAE8E8"/>
              </a:solidFill>
            </a:endParaRPr>
          </a:p>
          <a:p>
            <a:r>
              <a:rPr lang="en-US" altLang="ko-KR" sz="2400" b="1" smtClean="0">
                <a:solidFill>
                  <a:srgbClr val="E3F6F5"/>
                </a:solidFill>
              </a:rPr>
              <a:t>- </a:t>
            </a:r>
            <a:r>
              <a:rPr lang="ko-KR" altLang="en-US" sz="2400" b="1" smtClean="0">
                <a:solidFill>
                  <a:srgbClr val="E3F6F5"/>
                </a:solidFill>
              </a:rPr>
              <a:t>최소한의 추가공간</a:t>
            </a:r>
            <a:endParaRPr lang="en-US" altLang="ko-KR" b="1">
              <a:solidFill>
                <a:srgbClr val="E3F6F5"/>
              </a:solidFill>
            </a:endParaRPr>
          </a:p>
          <a:p>
            <a:r>
              <a:rPr lang="en-US" altLang="ko-KR" sz="1400" smtClean="0">
                <a:solidFill>
                  <a:srgbClr val="BAE8E8"/>
                </a:solidFill>
              </a:rPr>
              <a:t> </a:t>
            </a:r>
            <a:r>
              <a:rPr lang="ko-KR" altLang="en-US" sz="1400" smtClean="0">
                <a:solidFill>
                  <a:srgbClr val="BAE8E8"/>
                </a:solidFill>
              </a:rPr>
              <a:t>또한 현 프로젝트의 병렬화 기법은 데이터 자체의 크기가 아닌 데이터의 열 개수에 기반한 추가 메모리</a:t>
            </a:r>
            <a:r>
              <a:rPr lang="en-US" altLang="ko-KR" sz="1400" smtClean="0">
                <a:solidFill>
                  <a:srgbClr val="BAE8E8"/>
                </a:solidFill>
              </a:rPr>
              <a:t>(</a:t>
            </a:r>
            <a:r>
              <a:rPr lang="ko-KR" altLang="en-US" sz="1400" smtClean="0">
                <a:solidFill>
                  <a:srgbClr val="BAE8E8"/>
                </a:solidFill>
              </a:rPr>
              <a:t>최대 </a:t>
            </a:r>
            <a:r>
              <a:rPr lang="en-US" altLang="ko-KR" sz="1400" smtClean="0">
                <a:solidFill>
                  <a:srgbClr val="BAE8E8"/>
                </a:solidFill>
              </a:rPr>
              <a:t>8</a:t>
            </a:r>
            <a:r>
              <a:rPr lang="ko-KR" altLang="en-US" sz="1400" smtClean="0">
                <a:solidFill>
                  <a:srgbClr val="BAE8E8"/>
                </a:solidFill>
              </a:rPr>
              <a:t>배</a:t>
            </a:r>
            <a:r>
              <a:rPr lang="en-US" altLang="ko-KR" sz="1400" smtClean="0">
                <a:solidFill>
                  <a:srgbClr val="BAE8E8"/>
                </a:solidFill>
              </a:rPr>
              <a:t>)</a:t>
            </a:r>
            <a:r>
              <a:rPr lang="ko-KR" altLang="en-US" sz="1400" smtClean="0">
                <a:solidFill>
                  <a:srgbClr val="BAE8E8"/>
                </a:solidFill>
              </a:rPr>
              <a:t>가 필요하므로 궁극적으로는 최소한의 추가 공간을 이용하여 해당 효과를 냄을 알 수 있다</a:t>
            </a:r>
            <a:r>
              <a:rPr lang="en-US" altLang="ko-KR" sz="1400" smtClean="0">
                <a:solidFill>
                  <a:srgbClr val="BAE8E8"/>
                </a:solidFill>
              </a:rPr>
              <a:t>.</a:t>
            </a:r>
            <a:endParaRPr lang="ko-KR" altLang="en-US" sz="1400">
              <a:solidFill>
                <a:srgbClr val="E3F6F5"/>
              </a:solidFill>
            </a:endParaRPr>
          </a:p>
        </p:txBody>
      </p:sp>
      <p:graphicFrame>
        <p:nvGraphicFramePr>
          <p:cNvPr id="18" name="차트 17"/>
          <p:cNvGraphicFramePr/>
          <p:nvPr>
            <p:extLst>
              <p:ext uri="{D42A27DB-BD31-4B8C-83A1-F6EECF244321}">
                <p14:modId xmlns:p14="http://schemas.microsoft.com/office/powerpoint/2010/main" val="3525932929"/>
              </p:ext>
            </p:extLst>
          </p:nvPr>
        </p:nvGraphicFramePr>
        <p:xfrm>
          <a:off x="315981" y="1835683"/>
          <a:ext cx="7816341" cy="4506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578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043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4375763" y="2860981"/>
            <a:ext cx="3317506" cy="10657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>
                <a:solidFill>
                  <a:srgbClr val="BAE8E8"/>
                </a:solidFill>
              </a:rPr>
              <a:t>감사합니다</a:t>
            </a:r>
            <a:r>
              <a:rPr lang="en-US" altLang="ko-KR" smtClean="0">
                <a:solidFill>
                  <a:srgbClr val="E3F6F5"/>
                </a:solidFill>
              </a:rPr>
              <a:t>!</a:t>
            </a:r>
            <a:endParaRPr lang="ko-KR" altLang="en-US">
              <a:solidFill>
                <a:srgbClr val="E3F6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96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043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751619" y="653199"/>
            <a:ext cx="2020764" cy="604326"/>
            <a:chOff x="751619" y="653199"/>
            <a:chExt cx="2413292" cy="604326"/>
          </a:xfrm>
        </p:grpSpPr>
        <p:sp>
          <p:nvSpPr>
            <p:cNvPr id="4" name="직사각형 3"/>
            <p:cNvSpPr/>
            <p:nvPr/>
          </p:nvSpPr>
          <p:spPr>
            <a:xfrm>
              <a:off x="751619" y="1211806"/>
              <a:ext cx="2272851" cy="45719"/>
            </a:xfrm>
            <a:prstGeom prst="rect">
              <a:avLst/>
            </a:prstGeom>
            <a:solidFill>
              <a:srgbClr val="E3F6F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spc="3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1619" y="653199"/>
              <a:ext cx="2413292" cy="581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smtClean="0">
                  <a:solidFill>
                    <a:srgbClr val="BAE8E8"/>
                  </a:solidFill>
                </a:rPr>
                <a:t>Contents</a:t>
              </a:r>
              <a:endParaRPr lang="ko-KR" altLang="en-US" sz="3200" b="1">
                <a:solidFill>
                  <a:srgbClr val="BAE8E8"/>
                </a:solidFill>
              </a:endParaRPr>
            </a:p>
          </p:txBody>
        </p:sp>
      </p:grpSp>
      <p:sp>
        <p:nvSpPr>
          <p:cNvPr id="9" name="이등변 삼각형 8"/>
          <p:cNvSpPr/>
          <p:nvPr/>
        </p:nvSpPr>
        <p:spPr>
          <a:xfrm rot="5400000">
            <a:off x="2230217" y="2130509"/>
            <a:ext cx="243189" cy="189991"/>
          </a:xfrm>
          <a:prstGeom prst="triangle">
            <a:avLst/>
          </a:prstGeom>
          <a:solidFill>
            <a:srgbClr val="BA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5400000">
            <a:off x="2228780" y="2958473"/>
            <a:ext cx="243189" cy="189991"/>
          </a:xfrm>
          <a:prstGeom prst="triangle">
            <a:avLst/>
          </a:prstGeom>
          <a:solidFill>
            <a:srgbClr val="BA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 rot="5400000">
            <a:off x="2238505" y="3786437"/>
            <a:ext cx="243189" cy="189991"/>
          </a:xfrm>
          <a:prstGeom prst="triangle">
            <a:avLst/>
          </a:prstGeom>
          <a:solidFill>
            <a:srgbClr val="BA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 rot="5400000">
            <a:off x="2228779" y="4614401"/>
            <a:ext cx="243189" cy="189991"/>
          </a:xfrm>
          <a:prstGeom prst="triangle">
            <a:avLst/>
          </a:prstGeom>
          <a:solidFill>
            <a:srgbClr val="BA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rot="5400000">
            <a:off x="2228779" y="5443574"/>
            <a:ext cx="243189" cy="189991"/>
          </a:xfrm>
          <a:prstGeom prst="triangle">
            <a:avLst/>
          </a:prstGeom>
          <a:solidFill>
            <a:srgbClr val="BA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55061" y="1963894"/>
            <a:ext cx="6132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BAE8E8"/>
                </a:solidFill>
              </a:rPr>
              <a:t>Project Outline</a:t>
            </a:r>
            <a:endParaRPr lang="ko-KR" altLang="en-US" sz="2800">
              <a:solidFill>
                <a:srgbClr val="BAE8E8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55062" y="2791858"/>
            <a:ext cx="613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BAE8E8"/>
                </a:solidFill>
              </a:rPr>
              <a:t>Multiple Regression?</a:t>
            </a:r>
            <a:endParaRPr lang="ko-KR" altLang="en-US" sz="2800">
              <a:solidFill>
                <a:srgbClr val="BAE8E8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55062" y="3619822"/>
            <a:ext cx="613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BAE8E8"/>
                </a:solidFill>
              </a:rPr>
              <a:t>Multiple Regression Parallelization</a:t>
            </a:r>
            <a:endParaRPr lang="ko-KR" altLang="en-US" sz="2800">
              <a:solidFill>
                <a:srgbClr val="BAE8E8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5062" y="4447786"/>
            <a:ext cx="613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BAE8E8"/>
                </a:solidFill>
              </a:rPr>
              <a:t>Results Verification</a:t>
            </a:r>
            <a:endParaRPr lang="ko-KR" altLang="en-US" sz="2800">
              <a:solidFill>
                <a:srgbClr val="BAE8E8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55062" y="5275750"/>
            <a:ext cx="613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BAE8E8"/>
                </a:solidFill>
              </a:rPr>
              <a:t>Parallelization Analysis</a:t>
            </a:r>
            <a:endParaRPr lang="ko-KR" altLang="en-US" sz="2800">
              <a:solidFill>
                <a:srgbClr val="BA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69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043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51618" y="653199"/>
            <a:ext cx="3324271" cy="604326"/>
            <a:chOff x="751619" y="653199"/>
            <a:chExt cx="2413292" cy="604326"/>
          </a:xfrm>
        </p:grpSpPr>
        <p:sp>
          <p:nvSpPr>
            <p:cNvPr id="4" name="직사각형 3"/>
            <p:cNvSpPr/>
            <p:nvPr/>
          </p:nvSpPr>
          <p:spPr>
            <a:xfrm>
              <a:off x="751619" y="1211806"/>
              <a:ext cx="2272851" cy="45719"/>
            </a:xfrm>
            <a:prstGeom prst="rect">
              <a:avLst/>
            </a:prstGeom>
            <a:solidFill>
              <a:srgbClr val="E3F6F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1619" y="653199"/>
              <a:ext cx="24132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smtClean="0">
                  <a:solidFill>
                    <a:srgbClr val="BAE8E8"/>
                  </a:solidFill>
                </a:rPr>
                <a:t>Project Outline</a:t>
              </a:r>
              <a:endParaRPr lang="ko-KR" altLang="en-US" sz="3200" b="1">
                <a:solidFill>
                  <a:srgbClr val="BAE8E8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123868" y="5391198"/>
            <a:ext cx="8137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rgbClr val="E3F6F5"/>
                </a:solidFill>
              </a:rPr>
              <a:t>Multiple Regression</a:t>
            </a:r>
            <a:r>
              <a:rPr lang="ko-KR" altLang="en-US" smtClean="0">
                <a:solidFill>
                  <a:srgbClr val="BAE8E8"/>
                </a:solidFill>
              </a:rPr>
              <a:t>을 이용하여</a:t>
            </a:r>
            <a:r>
              <a:rPr lang="en-US" altLang="ko-KR" smtClean="0">
                <a:solidFill>
                  <a:srgbClr val="BAE8E8"/>
                </a:solidFill>
              </a:rPr>
              <a:t>, </a:t>
            </a:r>
            <a:r>
              <a:rPr lang="ko-KR" altLang="en-US" smtClean="0">
                <a:solidFill>
                  <a:srgbClr val="BAE8E8"/>
                </a:solidFill>
              </a:rPr>
              <a:t>우리는 </a:t>
            </a:r>
            <a:r>
              <a:rPr lang="ko-KR" altLang="en-US" smtClean="0">
                <a:solidFill>
                  <a:srgbClr val="E3F6F5"/>
                </a:solidFill>
              </a:rPr>
              <a:t>임의 변수들 사이의 관계를 나타내는 함수를 계산</a:t>
            </a:r>
            <a:r>
              <a:rPr lang="ko-KR" altLang="en-US" smtClean="0">
                <a:solidFill>
                  <a:srgbClr val="BAE8E8"/>
                </a:solidFill>
              </a:rPr>
              <a:t>해낼 수 있다</a:t>
            </a:r>
            <a:r>
              <a:rPr lang="en-US" altLang="ko-KR" smtClean="0">
                <a:solidFill>
                  <a:srgbClr val="BAE8E8"/>
                </a:solidFill>
              </a:rPr>
              <a:t>(n</a:t>
            </a:r>
            <a:r>
              <a:rPr lang="ko-KR" altLang="en-US" smtClean="0">
                <a:solidFill>
                  <a:srgbClr val="BAE8E8"/>
                </a:solidFill>
              </a:rPr>
              <a:t>개의 독립변수와 </a:t>
            </a:r>
            <a:r>
              <a:rPr lang="en-US" altLang="ko-KR" smtClean="0">
                <a:solidFill>
                  <a:srgbClr val="BAE8E8"/>
                </a:solidFill>
              </a:rPr>
              <a:t>1</a:t>
            </a:r>
            <a:r>
              <a:rPr lang="ko-KR" altLang="en-US" smtClean="0">
                <a:solidFill>
                  <a:srgbClr val="BAE8E8"/>
                </a:solidFill>
              </a:rPr>
              <a:t>개의 종속변수</a:t>
            </a:r>
            <a:r>
              <a:rPr lang="en-US" altLang="ko-KR" smtClean="0">
                <a:solidFill>
                  <a:srgbClr val="BAE8E8"/>
                </a:solidFill>
              </a:rPr>
              <a:t>).</a:t>
            </a:r>
            <a:endParaRPr lang="ko-KR" altLang="en-US">
              <a:solidFill>
                <a:srgbClr val="BAE8E8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1617" y="1231357"/>
            <a:ext cx="332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BAE8E8"/>
                </a:solidFill>
              </a:rPr>
              <a:t>What to do?</a:t>
            </a:r>
            <a:endParaRPr lang="ko-KR" altLang="en-US" sz="2000">
              <a:solidFill>
                <a:srgbClr val="BAE8E8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762" y="1796581"/>
            <a:ext cx="7295929" cy="339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7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043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178358" y="1798971"/>
            <a:ext cx="10309325" cy="4609333"/>
            <a:chOff x="1178358" y="1798971"/>
            <a:chExt cx="10309325" cy="4609333"/>
          </a:xfrm>
        </p:grpSpPr>
        <p:pic>
          <p:nvPicPr>
            <p:cNvPr id="1028" name="Picture 4" descr="https://optimal.inven.co.kr/upload/2017/06/19/bbs/i1535043972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6886" y="1874490"/>
              <a:ext cx="7730543" cy="4348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7086" y="2103446"/>
              <a:ext cx="5689051" cy="3197936"/>
            </a:xfrm>
            <a:prstGeom prst="rect">
              <a:avLst/>
            </a:prstGeom>
            <a:effectLst>
              <a:softEdge rad="63500"/>
            </a:effectLst>
          </p:spPr>
        </p:pic>
        <p:pic>
          <p:nvPicPr>
            <p:cNvPr id="1026" name="Picture 2" descr="https://am-a.akamaihd.net/image?quality=preserve&amp;f=https://lolstatic-a.akamaihd.net/frontpage/apps/prod/playnow-global/en_US/328566a634ec929c4fc0ec5507c3b42a3bd4fb36/assets/img/cover-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8358" y="2590198"/>
              <a:ext cx="7636212" cy="3818106"/>
            </a:xfrm>
            <a:prstGeom prst="rect">
              <a:avLst/>
            </a:prstGeom>
            <a:noFill/>
            <a:effectLst>
              <a:softEdge rad="63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5798632" y="2094654"/>
              <a:ext cx="5689051" cy="62400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178358" y="2590198"/>
              <a:ext cx="7636212" cy="381810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683246" y="5178668"/>
              <a:ext cx="1473740" cy="112321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287329" y="1798971"/>
              <a:ext cx="3649855" cy="91214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807424" y="1806511"/>
              <a:ext cx="4349562" cy="4191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683246" y="2586565"/>
              <a:ext cx="2786851" cy="272124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51618" y="653199"/>
            <a:ext cx="3324271" cy="604326"/>
            <a:chOff x="751619" y="653199"/>
            <a:chExt cx="2413292" cy="604326"/>
          </a:xfrm>
        </p:grpSpPr>
        <p:sp>
          <p:nvSpPr>
            <p:cNvPr id="4" name="직사각형 3"/>
            <p:cNvSpPr/>
            <p:nvPr/>
          </p:nvSpPr>
          <p:spPr>
            <a:xfrm>
              <a:off x="751619" y="1211806"/>
              <a:ext cx="2272851" cy="45719"/>
            </a:xfrm>
            <a:prstGeom prst="rect">
              <a:avLst/>
            </a:prstGeom>
            <a:solidFill>
              <a:srgbClr val="E3F6F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1619" y="653199"/>
              <a:ext cx="24132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smtClean="0">
                  <a:solidFill>
                    <a:srgbClr val="BAE8E8"/>
                  </a:solidFill>
                </a:rPr>
                <a:t>Project Outline</a:t>
              </a:r>
              <a:endParaRPr lang="ko-KR" altLang="en-US" sz="3200" b="1">
                <a:solidFill>
                  <a:srgbClr val="BAE8E8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3629209" y="2838414"/>
            <a:ext cx="5185361" cy="1137546"/>
          </a:xfrm>
          <a:prstGeom prst="rect">
            <a:avLst/>
          </a:prstGeom>
          <a:solidFill>
            <a:srgbClr val="BAE8E8">
              <a:alpha val="7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1617" y="1231357"/>
            <a:ext cx="332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BAE8E8"/>
                </a:solidFill>
              </a:rPr>
              <a:t>What to do?</a:t>
            </a:r>
            <a:endParaRPr lang="ko-KR" altLang="en-US" sz="2000">
              <a:solidFill>
                <a:srgbClr val="BAE8E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37038" y="2910940"/>
            <a:ext cx="4977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mtClean="0">
                <a:solidFill>
                  <a:srgbClr val="273043"/>
                </a:solidFill>
              </a:rPr>
              <a:t>이를 이용하여 게임의 미래 진행 상황을 예측해보는 건 어떨까</a:t>
            </a:r>
            <a:r>
              <a:rPr lang="en-US" altLang="ko-KR" sz="3200" b="1" smtClean="0">
                <a:solidFill>
                  <a:srgbClr val="273043"/>
                </a:solidFill>
              </a:rPr>
              <a:t>?</a:t>
            </a:r>
            <a:endParaRPr lang="ko-KR" altLang="en-US" sz="3200" b="1">
              <a:solidFill>
                <a:srgbClr val="27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06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043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51618" y="653199"/>
            <a:ext cx="3324271" cy="604326"/>
            <a:chOff x="751619" y="653199"/>
            <a:chExt cx="2413292" cy="604326"/>
          </a:xfrm>
        </p:grpSpPr>
        <p:sp>
          <p:nvSpPr>
            <p:cNvPr id="4" name="직사각형 3"/>
            <p:cNvSpPr/>
            <p:nvPr/>
          </p:nvSpPr>
          <p:spPr>
            <a:xfrm>
              <a:off x="751619" y="1211806"/>
              <a:ext cx="2272851" cy="45719"/>
            </a:xfrm>
            <a:prstGeom prst="rect">
              <a:avLst/>
            </a:prstGeom>
            <a:solidFill>
              <a:srgbClr val="E3F6F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1619" y="653199"/>
              <a:ext cx="24132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smtClean="0">
                  <a:solidFill>
                    <a:srgbClr val="BAE8E8"/>
                  </a:solidFill>
                </a:rPr>
                <a:t>Project Outline</a:t>
              </a:r>
              <a:endParaRPr lang="ko-KR" altLang="en-US" sz="3200" b="1">
                <a:solidFill>
                  <a:srgbClr val="BAE8E8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51617" y="1231357"/>
            <a:ext cx="332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BAE8E8"/>
                </a:solidFill>
              </a:rPr>
              <a:t>Project Layout</a:t>
            </a:r>
            <a:endParaRPr lang="ko-KR" altLang="en-US" sz="2000">
              <a:solidFill>
                <a:srgbClr val="BAE8E8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651302" y="2178847"/>
            <a:ext cx="10889396" cy="3282609"/>
            <a:chOff x="751617" y="2178847"/>
            <a:chExt cx="10889396" cy="3282609"/>
          </a:xfrm>
        </p:grpSpPr>
        <p:grpSp>
          <p:nvGrpSpPr>
            <p:cNvPr id="10" name="그룹 9"/>
            <p:cNvGrpSpPr/>
            <p:nvPr/>
          </p:nvGrpSpPr>
          <p:grpSpPr>
            <a:xfrm>
              <a:off x="3882456" y="2178847"/>
              <a:ext cx="1134769" cy="947924"/>
              <a:chOff x="3050931" y="2488223"/>
              <a:chExt cx="831503" cy="694592"/>
            </a:xfrm>
          </p:grpSpPr>
          <p:sp>
            <p:nvSpPr>
              <p:cNvPr id="9" name="원통 8"/>
              <p:cNvSpPr/>
              <p:nvPr/>
            </p:nvSpPr>
            <p:spPr>
              <a:xfrm>
                <a:off x="3050931" y="2910253"/>
                <a:ext cx="831503" cy="272562"/>
              </a:xfrm>
              <a:prstGeom prst="can">
                <a:avLst>
                  <a:gd name="adj" fmla="val 34259"/>
                </a:avLst>
              </a:prstGeom>
              <a:solidFill>
                <a:srgbClr val="2730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원통 7"/>
              <p:cNvSpPr/>
              <p:nvPr/>
            </p:nvSpPr>
            <p:spPr>
              <a:xfrm>
                <a:off x="3050931" y="2699238"/>
                <a:ext cx="831503" cy="272562"/>
              </a:xfrm>
              <a:prstGeom prst="can">
                <a:avLst>
                  <a:gd name="adj" fmla="val 34259"/>
                </a:avLst>
              </a:prstGeom>
              <a:solidFill>
                <a:srgbClr val="2730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원통 2"/>
              <p:cNvSpPr/>
              <p:nvPr/>
            </p:nvSpPr>
            <p:spPr>
              <a:xfrm>
                <a:off x="3050931" y="2488223"/>
                <a:ext cx="831503" cy="272562"/>
              </a:xfrm>
              <a:prstGeom prst="can">
                <a:avLst>
                  <a:gd name="adj" fmla="val 34259"/>
                </a:avLst>
              </a:prstGeom>
              <a:solidFill>
                <a:srgbClr val="2730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68" name="Picture 20" descr="https://cdn4.iconfinder.com/data/icons/small-n-flat/24/user-alt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617" y="3126771"/>
              <a:ext cx="1675059" cy="1675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1259499" y="4647942"/>
              <a:ext cx="6592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>
                  <a:solidFill>
                    <a:srgbClr val="E3F6F5"/>
                  </a:solidFill>
                </a:rPr>
                <a:t>User</a:t>
              </a:r>
              <a:endParaRPr lang="ko-KR" altLang="en-US">
                <a:solidFill>
                  <a:srgbClr val="E3F6F5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51191" y="3121171"/>
              <a:ext cx="9972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>
                  <a:solidFill>
                    <a:srgbClr val="E3F6F5"/>
                  </a:solidFill>
                </a:rPr>
                <a:t>DataSet</a:t>
              </a:r>
              <a:endParaRPr lang="ko-KR" altLang="en-US" sz="1600">
                <a:solidFill>
                  <a:srgbClr val="E3F6F5"/>
                </a:solidFill>
              </a:endParaRPr>
            </a:p>
          </p:txBody>
        </p:sp>
        <p:cxnSp>
          <p:nvCxnSpPr>
            <p:cNvPr id="16" name="꺾인 연결선 15"/>
            <p:cNvCxnSpPr>
              <a:stCxn id="24" idx="2"/>
              <a:endCxn id="2070" idx="1"/>
            </p:cNvCxnSpPr>
            <p:nvPr/>
          </p:nvCxnSpPr>
          <p:spPr>
            <a:xfrm rot="16200000" flipH="1">
              <a:off x="5123606" y="2755181"/>
              <a:ext cx="694414" cy="2041947"/>
            </a:xfrm>
            <a:prstGeom prst="bentConnector2">
              <a:avLst/>
            </a:prstGeom>
            <a:ln w="38100">
              <a:solidFill>
                <a:srgbClr val="E3F6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 26"/>
            <p:cNvCxnSpPr>
              <a:endCxn id="2070" idx="1"/>
            </p:cNvCxnSpPr>
            <p:nvPr/>
          </p:nvCxnSpPr>
          <p:spPr>
            <a:xfrm flipV="1">
              <a:off x="2538103" y="4123362"/>
              <a:ext cx="3953684" cy="161238"/>
            </a:xfrm>
            <a:prstGeom prst="bentConnector3">
              <a:avLst>
                <a:gd name="adj1" fmla="val 48221"/>
              </a:avLst>
            </a:prstGeom>
            <a:ln w="38100">
              <a:solidFill>
                <a:srgbClr val="E3F6F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0" name="Picture 22" descr="https://cdn0.iconfinder.com/data/icons/software-4/24/console_command_prompt_shell_program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1787" y="3121171"/>
              <a:ext cx="2004382" cy="2004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6744958" y="4863377"/>
              <a:ext cx="1498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>
                  <a:solidFill>
                    <a:srgbClr val="E3F6F5"/>
                  </a:solidFill>
                </a:rPr>
                <a:t>Main Program</a:t>
              </a:r>
              <a:endParaRPr lang="ko-KR" altLang="en-US" sz="1400">
                <a:solidFill>
                  <a:srgbClr val="E3F6F5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17224" y="2478474"/>
              <a:ext cx="14745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solidFill>
                    <a:srgbClr val="BAE8E8"/>
                  </a:solidFill>
                </a:rPr>
                <a:t>초기 게임</a:t>
              </a:r>
              <a:r>
                <a:rPr lang="en-US" altLang="ko-KR" sz="1200" smtClean="0">
                  <a:solidFill>
                    <a:srgbClr val="BAE8E8"/>
                  </a:solidFill>
                </a:rPr>
                <a:t>(&lt;10min)</a:t>
              </a:r>
              <a:r>
                <a:rPr lang="ko-KR" altLang="en-US" sz="1200" smtClean="0">
                  <a:solidFill>
                    <a:srgbClr val="BAE8E8"/>
                  </a:solidFill>
                </a:rPr>
                <a:t> 내용 측정값</a:t>
              </a:r>
              <a:endParaRPr lang="ko-KR" altLang="en-US" sz="1200">
                <a:solidFill>
                  <a:srgbClr val="BAE8E8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96977" y="4342554"/>
              <a:ext cx="3071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BAE8E8"/>
                  </a:solidFill>
                </a:rPr>
                <a:t>결과 함수를 형성하기 위해 유저가 선택한 변수들</a:t>
              </a:r>
              <a:endParaRPr lang="ko-KR" altLang="en-US" sz="1400">
                <a:solidFill>
                  <a:srgbClr val="BAE8E8"/>
                </a:solidFill>
              </a:endParaRPr>
            </a:p>
          </p:txBody>
        </p:sp>
        <p:sp>
          <p:nvSpPr>
            <p:cNvPr id="33" name="오른쪽 화살표 32"/>
            <p:cNvSpPr/>
            <p:nvPr/>
          </p:nvSpPr>
          <p:spPr>
            <a:xfrm>
              <a:off x="8403523" y="3687468"/>
              <a:ext cx="325315" cy="871788"/>
            </a:xfrm>
            <a:prstGeom prst="rightArrow">
              <a:avLst>
                <a:gd name="adj1" fmla="val 68154"/>
                <a:gd name="adj2" fmla="val 63513"/>
              </a:avLst>
            </a:prstGeom>
            <a:solidFill>
              <a:srgbClr val="E3F6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19098" y="3871750"/>
              <a:ext cx="2721915" cy="50322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9144174" y="4405367"/>
              <a:ext cx="22653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smtClean="0">
                  <a:solidFill>
                    <a:srgbClr val="E3F6F5"/>
                  </a:solidFill>
                </a:rPr>
                <a:t>Result Function</a:t>
              </a:r>
              <a:endParaRPr lang="ko-KR" altLang="en-US" sz="1600" b="1">
                <a:solidFill>
                  <a:srgbClr val="E3F6F5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919097" y="4722792"/>
              <a:ext cx="272191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mtClean="0">
                  <a:solidFill>
                    <a:srgbClr val="BAE8E8"/>
                  </a:solidFill>
                </a:rPr>
                <a:t>f([playerKill, playerDeath, playerAssist, … , playerGold])</a:t>
              </a:r>
            </a:p>
            <a:p>
              <a:pPr algn="r"/>
              <a:r>
                <a:rPr lang="en-US" altLang="ko-KR" sz="1400" smtClean="0">
                  <a:solidFill>
                    <a:srgbClr val="BAE8E8"/>
                  </a:solidFill>
                </a:rPr>
                <a:t>= </a:t>
              </a:r>
              <a:r>
                <a:rPr lang="en-US" altLang="ko-KR" sz="1400" smtClean="0">
                  <a:solidFill>
                    <a:srgbClr val="E3F6F5"/>
                  </a:solidFill>
                </a:rPr>
                <a:t>Victory or Defeat</a:t>
              </a:r>
              <a:endParaRPr lang="ko-KR" altLang="en-US" sz="1400">
                <a:solidFill>
                  <a:srgbClr val="E3F6F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389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043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51618" y="653199"/>
            <a:ext cx="4442952" cy="604326"/>
            <a:chOff x="751619" y="653199"/>
            <a:chExt cx="2413292" cy="604326"/>
          </a:xfrm>
        </p:grpSpPr>
        <p:sp>
          <p:nvSpPr>
            <p:cNvPr id="4" name="직사각형 3"/>
            <p:cNvSpPr/>
            <p:nvPr/>
          </p:nvSpPr>
          <p:spPr>
            <a:xfrm>
              <a:off x="751619" y="1211806"/>
              <a:ext cx="2272851" cy="45719"/>
            </a:xfrm>
            <a:prstGeom prst="rect">
              <a:avLst/>
            </a:prstGeom>
            <a:solidFill>
              <a:srgbClr val="E3F6F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1619" y="653199"/>
              <a:ext cx="24132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smtClean="0">
                  <a:solidFill>
                    <a:srgbClr val="BAE8E8"/>
                  </a:solidFill>
                </a:rPr>
                <a:t>Multiple Regression?</a:t>
              </a:r>
              <a:endParaRPr lang="ko-KR" altLang="en-US" sz="3200" b="1">
                <a:solidFill>
                  <a:srgbClr val="BAE8E8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51617" y="1231357"/>
            <a:ext cx="332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BAE8E8"/>
                </a:solidFill>
              </a:rPr>
              <a:t>How does it work?</a:t>
            </a:r>
            <a:endParaRPr lang="ko-KR" altLang="en-US" sz="2000">
              <a:solidFill>
                <a:srgbClr val="BAE8E8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103693" y="1796581"/>
            <a:ext cx="5984615" cy="4645889"/>
            <a:chOff x="1491921" y="2009882"/>
            <a:chExt cx="5984615" cy="464588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1921" y="3138712"/>
              <a:ext cx="4526024" cy="466134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1921" y="2594657"/>
              <a:ext cx="5984615" cy="54405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91921" y="4345707"/>
              <a:ext cx="2797995" cy="397529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91921" y="4723754"/>
              <a:ext cx="4234382" cy="193201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491921" y="2009882"/>
              <a:ext cx="59846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BAE8E8"/>
                  </a:solidFill>
                </a:rPr>
                <a:t>1. </a:t>
              </a:r>
              <a:r>
                <a:rPr lang="en-US" altLang="ko-KR" sz="1600" dirty="0">
                  <a:solidFill>
                    <a:srgbClr val="BAE8E8"/>
                  </a:solidFill>
                </a:rPr>
                <a:t>n</a:t>
              </a:r>
              <a:r>
                <a:rPr lang="ko-KR" altLang="en-US" sz="1600" dirty="0" smtClean="0">
                  <a:solidFill>
                    <a:srgbClr val="BAE8E8"/>
                  </a:solidFill>
                </a:rPr>
                <a:t>개의 </a:t>
              </a:r>
              <a:r>
                <a:rPr lang="ko-KR" altLang="en-US" sz="1600" dirty="0" smtClean="0">
                  <a:solidFill>
                    <a:srgbClr val="BAE8E8"/>
                  </a:solidFill>
                </a:rPr>
                <a:t>독립 변수를 가진 </a:t>
              </a:r>
              <a:r>
                <a:rPr lang="en-US" altLang="ko-KR" sz="1600" dirty="0" smtClean="0">
                  <a:solidFill>
                    <a:srgbClr val="BAE8E8"/>
                  </a:solidFill>
                </a:rPr>
                <a:t>N </a:t>
              </a:r>
              <a:r>
                <a:rPr lang="ko-KR" altLang="en-US" sz="1600" dirty="0" smtClean="0">
                  <a:solidFill>
                    <a:srgbClr val="BAE8E8"/>
                  </a:solidFill>
                </a:rPr>
                <a:t>크기의 데이터의 </a:t>
              </a:r>
              <a:r>
                <a:rPr lang="en-US" altLang="ko-KR" sz="1600" dirty="0" smtClean="0">
                  <a:solidFill>
                    <a:srgbClr val="BAE8E8"/>
                  </a:solidFill>
                </a:rPr>
                <a:t>Multiple Regression</a:t>
              </a:r>
              <a:r>
                <a:rPr lang="ko-KR" altLang="en-US" sz="1600" dirty="0" smtClean="0">
                  <a:solidFill>
                    <a:srgbClr val="BAE8E8"/>
                  </a:solidFill>
                </a:rPr>
                <a:t>은 아래와 같이 표현될 수 있다</a:t>
              </a:r>
              <a:r>
                <a:rPr lang="en-US" altLang="ko-KR" sz="1600" dirty="0" smtClean="0">
                  <a:solidFill>
                    <a:srgbClr val="BAE8E8"/>
                  </a:solidFill>
                </a:rPr>
                <a:t>.</a:t>
              </a:r>
              <a:endParaRPr lang="ko-KR" altLang="en-US" dirty="0">
                <a:solidFill>
                  <a:srgbClr val="BAE8E8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91921" y="3723487"/>
              <a:ext cx="59846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mtClean="0">
                  <a:solidFill>
                    <a:srgbClr val="BAE8E8"/>
                  </a:solidFill>
                </a:rPr>
                <a:t>2. </a:t>
              </a:r>
              <a:r>
                <a:rPr lang="ko-KR" altLang="en-US" sz="1600" smtClean="0">
                  <a:solidFill>
                    <a:srgbClr val="BAE8E8"/>
                  </a:solidFill>
                </a:rPr>
                <a:t>그리고 </a:t>
              </a:r>
              <a:r>
                <a:rPr lang="en-US" altLang="ko-KR" sz="1600" smtClean="0">
                  <a:solidFill>
                    <a:srgbClr val="BAE8E8"/>
                  </a:solidFill>
                </a:rPr>
                <a:t>Multiple Regression</a:t>
              </a:r>
              <a:r>
                <a:rPr lang="ko-KR" altLang="en-US" sz="1600" smtClean="0">
                  <a:solidFill>
                    <a:srgbClr val="BAE8E8"/>
                  </a:solidFill>
                </a:rPr>
                <a:t>을 위한 오차값은 아래와 같이  정의할 수 있다</a:t>
              </a:r>
              <a:r>
                <a:rPr lang="en-US" altLang="ko-KR" sz="1600" smtClean="0">
                  <a:solidFill>
                    <a:srgbClr val="BAE8E8"/>
                  </a:solidFill>
                </a:rPr>
                <a:t>.</a:t>
              </a:r>
              <a:endParaRPr lang="ko-KR" altLang="en-US">
                <a:solidFill>
                  <a:srgbClr val="BAE8E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841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043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51618" y="653199"/>
            <a:ext cx="4442952" cy="604326"/>
            <a:chOff x="751619" y="653199"/>
            <a:chExt cx="2413292" cy="604326"/>
          </a:xfrm>
        </p:grpSpPr>
        <p:sp>
          <p:nvSpPr>
            <p:cNvPr id="4" name="직사각형 3"/>
            <p:cNvSpPr/>
            <p:nvPr/>
          </p:nvSpPr>
          <p:spPr>
            <a:xfrm>
              <a:off x="751619" y="1211806"/>
              <a:ext cx="2272851" cy="45719"/>
            </a:xfrm>
            <a:prstGeom prst="rect">
              <a:avLst/>
            </a:prstGeom>
            <a:solidFill>
              <a:srgbClr val="E3F6F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1619" y="653199"/>
              <a:ext cx="24132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smtClean="0">
                  <a:solidFill>
                    <a:srgbClr val="BAE8E8"/>
                  </a:solidFill>
                </a:rPr>
                <a:t>Multiple Regression?</a:t>
              </a:r>
              <a:endParaRPr lang="ko-KR" altLang="en-US" sz="3200" b="1">
                <a:solidFill>
                  <a:srgbClr val="BAE8E8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51617" y="1231357"/>
            <a:ext cx="332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BAE8E8"/>
                </a:solidFill>
              </a:rPr>
              <a:t>How does it work?</a:t>
            </a:r>
            <a:endParaRPr lang="ko-KR" altLang="en-US" sz="2000">
              <a:solidFill>
                <a:srgbClr val="BAE8E8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971" y="2178846"/>
            <a:ext cx="5792303" cy="26745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43815" y="1796581"/>
            <a:ext cx="5984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BAE8E8"/>
                </a:solidFill>
              </a:rPr>
              <a:t>3. 2.</a:t>
            </a:r>
            <a:r>
              <a:rPr lang="ko-KR" altLang="en-US" sz="1600" smtClean="0">
                <a:solidFill>
                  <a:srgbClr val="BAE8E8"/>
                </a:solidFill>
              </a:rPr>
              <a:t>에서 소개된 공식은 아래 행렬로 표현할 수 있다</a:t>
            </a:r>
            <a:r>
              <a:rPr lang="en-US" altLang="ko-KR" sz="1600" smtClean="0">
                <a:solidFill>
                  <a:srgbClr val="BAE8E8"/>
                </a:solidFill>
              </a:rPr>
              <a:t>.</a:t>
            </a:r>
            <a:endParaRPr lang="ko-KR" altLang="en-US">
              <a:solidFill>
                <a:srgbClr val="BAE8E8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43815" y="4853354"/>
            <a:ext cx="598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rgbClr val="BAE8E8"/>
                </a:solidFill>
              </a:rPr>
              <a:t>해당 행렬을</a:t>
            </a:r>
            <a:r>
              <a:rPr lang="en-US" altLang="ko-KR" smtClean="0">
                <a:solidFill>
                  <a:srgbClr val="BAE8E8"/>
                </a:solidFill>
              </a:rPr>
              <a:t> </a:t>
            </a:r>
            <a:r>
              <a:rPr lang="en-US" altLang="ko-KR" smtClean="0">
                <a:solidFill>
                  <a:srgbClr val="E3F6F5"/>
                </a:solidFill>
              </a:rPr>
              <a:t>Partial Pivoting &amp; Gaussian Elimination</a:t>
            </a:r>
            <a:r>
              <a:rPr lang="en-US" altLang="ko-KR" smtClean="0">
                <a:solidFill>
                  <a:srgbClr val="BAE8E8"/>
                </a:solidFill>
              </a:rPr>
              <a:t>   </a:t>
            </a:r>
            <a:r>
              <a:rPr lang="ko-KR" altLang="en-US" smtClean="0">
                <a:solidFill>
                  <a:srgbClr val="BAE8E8"/>
                </a:solidFill>
              </a:rPr>
              <a:t>으로 풀이하여 </a:t>
            </a:r>
            <a:r>
              <a:rPr lang="ko-KR" altLang="en-US" smtClean="0">
                <a:solidFill>
                  <a:srgbClr val="E3F6F5"/>
                </a:solidFill>
              </a:rPr>
              <a:t>결과 함수의 계수</a:t>
            </a:r>
            <a:r>
              <a:rPr lang="ko-KR" altLang="en-US" smtClean="0">
                <a:solidFill>
                  <a:srgbClr val="BAE8E8"/>
                </a:solidFill>
              </a:rPr>
              <a:t>들을 구할 수 있다</a:t>
            </a:r>
            <a:r>
              <a:rPr lang="en-US" altLang="ko-KR" smtClean="0">
                <a:solidFill>
                  <a:srgbClr val="BAE8E8"/>
                </a:solidFill>
              </a:rPr>
              <a:t>.</a:t>
            </a:r>
            <a:endParaRPr lang="ko-KR" altLang="en-US">
              <a:solidFill>
                <a:srgbClr val="BAE8E8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059" y="5561231"/>
            <a:ext cx="40481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043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51618" y="653199"/>
            <a:ext cx="7273701" cy="1077218"/>
            <a:chOff x="751619" y="653199"/>
            <a:chExt cx="2413292" cy="1077218"/>
          </a:xfrm>
        </p:grpSpPr>
        <p:sp>
          <p:nvSpPr>
            <p:cNvPr id="9" name="직사각형 8"/>
            <p:cNvSpPr/>
            <p:nvPr/>
          </p:nvSpPr>
          <p:spPr>
            <a:xfrm>
              <a:off x="751619" y="1211806"/>
              <a:ext cx="2272851" cy="45719"/>
            </a:xfrm>
            <a:prstGeom prst="rect">
              <a:avLst/>
            </a:prstGeom>
            <a:solidFill>
              <a:srgbClr val="E3F6F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1619" y="653199"/>
              <a:ext cx="241329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smtClean="0">
                  <a:solidFill>
                    <a:srgbClr val="BAE8E8"/>
                  </a:solidFill>
                </a:rPr>
                <a:t>Multiple Regression Parallelization</a:t>
              </a:r>
              <a:endParaRPr lang="ko-KR" altLang="en-US" sz="3200" b="1">
                <a:solidFill>
                  <a:srgbClr val="BAE8E8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1617" y="1231357"/>
            <a:ext cx="332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BAE8E8"/>
                </a:solidFill>
              </a:rPr>
              <a:t>How to Parallelize it?</a:t>
            </a:r>
            <a:endParaRPr lang="ko-KR" altLang="en-US" sz="2000">
              <a:solidFill>
                <a:srgbClr val="BAE8E8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0772" y="2563172"/>
            <a:ext cx="501869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BAE8E8"/>
                </a:solidFill>
              </a:rPr>
              <a:t>∑연산의 </a:t>
            </a:r>
            <a:r>
              <a:rPr lang="ko-KR" altLang="en-US" sz="2000" dirty="0" smtClean="0">
                <a:solidFill>
                  <a:srgbClr val="BAE8E8"/>
                </a:solidFill>
              </a:rPr>
              <a:t>특징</a:t>
            </a:r>
            <a:endParaRPr lang="en-US" altLang="ko-KR" sz="2000" dirty="0" smtClean="0">
              <a:solidFill>
                <a:srgbClr val="BAE8E8"/>
              </a:solidFill>
            </a:endParaRPr>
          </a:p>
          <a:p>
            <a:endParaRPr lang="en-US" altLang="ko-KR" dirty="0" smtClean="0">
              <a:solidFill>
                <a:srgbClr val="BAE8E8"/>
              </a:solidFill>
            </a:endParaRPr>
          </a:p>
          <a:p>
            <a:r>
              <a:rPr lang="en-US" altLang="ko-KR" dirty="0" smtClean="0">
                <a:solidFill>
                  <a:srgbClr val="BAE8E8"/>
                </a:solidFill>
              </a:rPr>
              <a:t>- </a:t>
            </a:r>
            <a:r>
              <a:rPr lang="ko-KR" altLang="en-US" dirty="0" smtClean="0">
                <a:solidFill>
                  <a:srgbClr val="BAE8E8"/>
                </a:solidFill>
              </a:rPr>
              <a:t>모든 데이터를 순회하여 한 곳에 더한다</a:t>
            </a:r>
            <a:r>
              <a:rPr lang="en-US" altLang="ko-KR" dirty="0" smtClean="0">
                <a:solidFill>
                  <a:srgbClr val="BAE8E8"/>
                </a:solidFill>
              </a:rPr>
              <a:t>.</a:t>
            </a:r>
            <a:endParaRPr lang="en-US" altLang="ko-KR" dirty="0">
              <a:solidFill>
                <a:srgbClr val="BAE8E8"/>
              </a:solidFill>
            </a:endParaRPr>
          </a:p>
          <a:p>
            <a:r>
              <a:rPr lang="en-US" altLang="ko-KR" dirty="0" smtClean="0">
                <a:solidFill>
                  <a:srgbClr val="BAE8E8"/>
                </a:solidFill>
              </a:rPr>
              <a:t>- </a:t>
            </a:r>
            <a:r>
              <a:rPr lang="ko-KR" altLang="en-US" dirty="0" smtClean="0">
                <a:solidFill>
                  <a:srgbClr val="BAE8E8"/>
                </a:solidFill>
              </a:rPr>
              <a:t>모든 구간에서 연산의 양이 동일하다</a:t>
            </a:r>
            <a:r>
              <a:rPr lang="en-US" altLang="ko-KR" dirty="0" smtClean="0">
                <a:solidFill>
                  <a:srgbClr val="BAE8E8"/>
                </a:solidFill>
              </a:rPr>
              <a:t>.</a:t>
            </a:r>
            <a:endParaRPr lang="en-US" altLang="ko-KR" dirty="0">
              <a:solidFill>
                <a:srgbClr val="BAE8E8"/>
              </a:solidFill>
            </a:endParaRPr>
          </a:p>
          <a:p>
            <a:r>
              <a:rPr lang="en-US" altLang="ko-KR" sz="3200" dirty="0" smtClean="0">
                <a:solidFill>
                  <a:srgbClr val="BAE8E8"/>
                </a:solidFill>
              </a:rPr>
              <a:t>∴ </a:t>
            </a:r>
            <a:r>
              <a:rPr lang="en-US" altLang="ko-KR" dirty="0" err="1" smtClean="0">
                <a:solidFill>
                  <a:srgbClr val="BAE8E8"/>
                </a:solidFill>
              </a:rPr>
              <a:t>OpenMP</a:t>
            </a:r>
            <a:r>
              <a:rPr lang="en-US" altLang="ko-KR" dirty="0" smtClean="0">
                <a:solidFill>
                  <a:srgbClr val="BAE8E8"/>
                </a:solidFill>
              </a:rPr>
              <a:t> for </a:t>
            </a:r>
            <a:r>
              <a:rPr lang="ko-KR" altLang="en-US" dirty="0" smtClean="0">
                <a:solidFill>
                  <a:srgbClr val="BAE8E8"/>
                </a:solidFill>
              </a:rPr>
              <a:t>구문과 </a:t>
            </a:r>
            <a:r>
              <a:rPr lang="en-US" altLang="ko-KR" dirty="0" smtClean="0">
                <a:solidFill>
                  <a:srgbClr val="BAE8E8"/>
                </a:solidFill>
              </a:rPr>
              <a:t>reduction clause </a:t>
            </a:r>
            <a:r>
              <a:rPr lang="ko-KR" altLang="en-US" dirty="0" smtClean="0">
                <a:solidFill>
                  <a:srgbClr val="BAE8E8"/>
                </a:solidFill>
              </a:rPr>
              <a:t>사용</a:t>
            </a:r>
            <a:endParaRPr lang="en-US" altLang="ko-KR" dirty="0" smtClean="0">
              <a:solidFill>
                <a:srgbClr val="BAE8E8"/>
              </a:solidFill>
            </a:endParaRPr>
          </a:p>
          <a:p>
            <a:r>
              <a:rPr lang="en-US" altLang="ko-KR" dirty="0" smtClean="0">
                <a:solidFill>
                  <a:srgbClr val="BAE8E8"/>
                </a:solidFill>
              </a:rPr>
              <a:t>schedule clause</a:t>
            </a:r>
            <a:r>
              <a:rPr lang="ko-KR" altLang="en-US" dirty="0" smtClean="0">
                <a:solidFill>
                  <a:srgbClr val="BAE8E8"/>
                </a:solidFill>
              </a:rPr>
              <a:t>는 사용하지 않음</a:t>
            </a:r>
            <a:endParaRPr lang="en-US" altLang="ko-KR" dirty="0" smtClean="0">
              <a:solidFill>
                <a:srgbClr val="BAE8E8"/>
              </a:solidFill>
            </a:endParaRPr>
          </a:p>
          <a:p>
            <a:endParaRPr lang="en-US" altLang="ko-KR" dirty="0">
              <a:solidFill>
                <a:srgbClr val="BAE8E8"/>
              </a:solidFill>
            </a:endParaRPr>
          </a:p>
          <a:p>
            <a:r>
              <a:rPr lang="ko-KR" altLang="en-US" dirty="0" smtClean="0">
                <a:solidFill>
                  <a:srgbClr val="BAE8E8"/>
                </a:solidFill>
              </a:rPr>
              <a:t>데이터 종속성이 없는 부분 끼리  </a:t>
            </a:r>
            <a:endParaRPr lang="en-US" altLang="ko-KR" dirty="0" smtClean="0">
              <a:solidFill>
                <a:srgbClr val="BAE8E8"/>
              </a:solidFill>
            </a:endParaRPr>
          </a:p>
          <a:p>
            <a:r>
              <a:rPr lang="ko-KR" altLang="en-US" dirty="0" smtClean="0">
                <a:solidFill>
                  <a:srgbClr val="BAE8E8"/>
                </a:solidFill>
              </a:rPr>
              <a:t>최대한 동시에 진행</a:t>
            </a:r>
            <a:endParaRPr lang="en-US" altLang="ko-KR" dirty="0" smtClean="0">
              <a:solidFill>
                <a:srgbClr val="BAE8E8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95" y="2641690"/>
            <a:ext cx="5792303" cy="267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2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043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51618" y="653199"/>
            <a:ext cx="7273701" cy="1077218"/>
            <a:chOff x="751619" y="653199"/>
            <a:chExt cx="2413292" cy="1077218"/>
          </a:xfrm>
        </p:grpSpPr>
        <p:sp>
          <p:nvSpPr>
            <p:cNvPr id="9" name="직사각형 8"/>
            <p:cNvSpPr/>
            <p:nvPr/>
          </p:nvSpPr>
          <p:spPr>
            <a:xfrm>
              <a:off x="751619" y="1211806"/>
              <a:ext cx="2272851" cy="45719"/>
            </a:xfrm>
            <a:prstGeom prst="rect">
              <a:avLst/>
            </a:prstGeom>
            <a:solidFill>
              <a:srgbClr val="E3F6F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1619" y="653199"/>
              <a:ext cx="241329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BAE8E8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Multiple Regression Parallelization</a:t>
              </a:r>
              <a:endParaRPr kumimoji="0" lang="ko-KR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BAE8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1617" y="1231357"/>
            <a:ext cx="332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BAE8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How to Parallelize it?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BAE8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4949" y="5003516"/>
            <a:ext cx="5018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AE8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배열 데이터 수정에서 발생할 수 있는 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BAE8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AE8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Cache coherency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AE8E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문제를 최소화 하기 위해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BAE8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BAE8E8"/>
                </a:solidFill>
                <a:latin typeface="맑은 고딕" panose="020F0502020204030204"/>
                <a:ea typeface="맑은 고딕" panose="020B0503020000020004" pitchFamily="50" charset="-127"/>
              </a:rPr>
              <a:t>데이터 밀도 낮춤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BAE8E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04448"/>
              </p:ext>
            </p:extLst>
          </p:nvPr>
        </p:nvGraphicFramePr>
        <p:xfrm>
          <a:off x="2052574" y="2823055"/>
          <a:ext cx="8673084" cy="1930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838">
                  <a:extLst>
                    <a:ext uri="{9D8B030D-6E8A-4147-A177-3AD203B41FA5}">
                      <a16:colId xmlns:a16="http://schemas.microsoft.com/office/drawing/2014/main" val="906723743"/>
                    </a:ext>
                  </a:extLst>
                </a:gridCol>
                <a:gridCol w="481838">
                  <a:extLst>
                    <a:ext uri="{9D8B030D-6E8A-4147-A177-3AD203B41FA5}">
                      <a16:colId xmlns:a16="http://schemas.microsoft.com/office/drawing/2014/main" val="1965630679"/>
                    </a:ext>
                  </a:extLst>
                </a:gridCol>
                <a:gridCol w="481838">
                  <a:extLst>
                    <a:ext uri="{9D8B030D-6E8A-4147-A177-3AD203B41FA5}">
                      <a16:colId xmlns:a16="http://schemas.microsoft.com/office/drawing/2014/main" val="2228805723"/>
                    </a:ext>
                  </a:extLst>
                </a:gridCol>
                <a:gridCol w="481838">
                  <a:extLst>
                    <a:ext uri="{9D8B030D-6E8A-4147-A177-3AD203B41FA5}">
                      <a16:colId xmlns:a16="http://schemas.microsoft.com/office/drawing/2014/main" val="351299534"/>
                    </a:ext>
                  </a:extLst>
                </a:gridCol>
                <a:gridCol w="481838">
                  <a:extLst>
                    <a:ext uri="{9D8B030D-6E8A-4147-A177-3AD203B41FA5}">
                      <a16:colId xmlns:a16="http://schemas.microsoft.com/office/drawing/2014/main" val="2469539060"/>
                    </a:ext>
                  </a:extLst>
                </a:gridCol>
                <a:gridCol w="481838">
                  <a:extLst>
                    <a:ext uri="{9D8B030D-6E8A-4147-A177-3AD203B41FA5}">
                      <a16:colId xmlns:a16="http://schemas.microsoft.com/office/drawing/2014/main" val="3568694972"/>
                    </a:ext>
                  </a:extLst>
                </a:gridCol>
                <a:gridCol w="481838">
                  <a:extLst>
                    <a:ext uri="{9D8B030D-6E8A-4147-A177-3AD203B41FA5}">
                      <a16:colId xmlns:a16="http://schemas.microsoft.com/office/drawing/2014/main" val="1349168732"/>
                    </a:ext>
                  </a:extLst>
                </a:gridCol>
                <a:gridCol w="481838">
                  <a:extLst>
                    <a:ext uri="{9D8B030D-6E8A-4147-A177-3AD203B41FA5}">
                      <a16:colId xmlns:a16="http://schemas.microsoft.com/office/drawing/2014/main" val="1844435237"/>
                    </a:ext>
                  </a:extLst>
                </a:gridCol>
                <a:gridCol w="481838">
                  <a:extLst>
                    <a:ext uri="{9D8B030D-6E8A-4147-A177-3AD203B41FA5}">
                      <a16:colId xmlns:a16="http://schemas.microsoft.com/office/drawing/2014/main" val="1122016534"/>
                    </a:ext>
                  </a:extLst>
                </a:gridCol>
                <a:gridCol w="481838">
                  <a:extLst>
                    <a:ext uri="{9D8B030D-6E8A-4147-A177-3AD203B41FA5}">
                      <a16:colId xmlns:a16="http://schemas.microsoft.com/office/drawing/2014/main" val="3900947547"/>
                    </a:ext>
                  </a:extLst>
                </a:gridCol>
                <a:gridCol w="481838">
                  <a:extLst>
                    <a:ext uri="{9D8B030D-6E8A-4147-A177-3AD203B41FA5}">
                      <a16:colId xmlns:a16="http://schemas.microsoft.com/office/drawing/2014/main" val="3039290447"/>
                    </a:ext>
                  </a:extLst>
                </a:gridCol>
                <a:gridCol w="481838">
                  <a:extLst>
                    <a:ext uri="{9D8B030D-6E8A-4147-A177-3AD203B41FA5}">
                      <a16:colId xmlns:a16="http://schemas.microsoft.com/office/drawing/2014/main" val="1516158235"/>
                    </a:ext>
                  </a:extLst>
                </a:gridCol>
                <a:gridCol w="481838">
                  <a:extLst>
                    <a:ext uri="{9D8B030D-6E8A-4147-A177-3AD203B41FA5}">
                      <a16:colId xmlns:a16="http://schemas.microsoft.com/office/drawing/2014/main" val="2863810694"/>
                    </a:ext>
                  </a:extLst>
                </a:gridCol>
                <a:gridCol w="481838">
                  <a:extLst>
                    <a:ext uri="{9D8B030D-6E8A-4147-A177-3AD203B41FA5}">
                      <a16:colId xmlns:a16="http://schemas.microsoft.com/office/drawing/2014/main" val="2251748825"/>
                    </a:ext>
                  </a:extLst>
                </a:gridCol>
                <a:gridCol w="481838">
                  <a:extLst>
                    <a:ext uri="{9D8B030D-6E8A-4147-A177-3AD203B41FA5}">
                      <a16:colId xmlns:a16="http://schemas.microsoft.com/office/drawing/2014/main" val="1456131947"/>
                    </a:ext>
                  </a:extLst>
                </a:gridCol>
                <a:gridCol w="481838">
                  <a:extLst>
                    <a:ext uri="{9D8B030D-6E8A-4147-A177-3AD203B41FA5}">
                      <a16:colId xmlns:a16="http://schemas.microsoft.com/office/drawing/2014/main" val="158171098"/>
                    </a:ext>
                  </a:extLst>
                </a:gridCol>
                <a:gridCol w="963676">
                  <a:extLst>
                    <a:ext uri="{9D8B030D-6E8A-4147-A177-3AD203B41FA5}">
                      <a16:colId xmlns:a16="http://schemas.microsoft.com/office/drawing/2014/main" val="320093132"/>
                    </a:ext>
                  </a:extLst>
                </a:gridCol>
              </a:tblGrid>
              <a:tr h="4827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rgbClr val="BAE8E8"/>
                          </a:solidFill>
                        </a:rPr>
                        <a:t>D</a:t>
                      </a:r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98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rgbClr val="BAE8E8"/>
                          </a:solidFill>
                        </a:rPr>
                        <a:t>D</a:t>
                      </a:r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98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smtClean="0">
                          <a:solidFill>
                            <a:srgbClr val="BAE8E8"/>
                          </a:solidFill>
                        </a:rPr>
                        <a:t>…</a:t>
                      </a:r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484330"/>
                  </a:ext>
                </a:extLst>
              </a:tr>
              <a:tr h="4827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rgbClr val="BAE8E8"/>
                          </a:solidFill>
                        </a:rPr>
                        <a:t>D</a:t>
                      </a:r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98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rgbClr val="BAE8E8"/>
                          </a:solidFill>
                        </a:rPr>
                        <a:t>D</a:t>
                      </a:r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98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rgbClr val="BAE8E8"/>
                          </a:solidFill>
                        </a:rPr>
                        <a:t>…</a:t>
                      </a: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154184"/>
                  </a:ext>
                </a:extLst>
              </a:tr>
              <a:tr h="4827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rgbClr val="BAE8E8"/>
                          </a:solidFill>
                        </a:rPr>
                        <a:t>~</a:t>
                      </a:r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 vert="vert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rgbClr val="BAE8E8"/>
                          </a:solidFill>
                        </a:rPr>
                        <a:t>~</a:t>
                      </a:r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 vert="vert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rgbClr val="BAE8E8"/>
                          </a:solidFill>
                        </a:rPr>
                        <a:t>~</a:t>
                      </a:r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 vert="vert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rgbClr val="BAE8E8"/>
                          </a:solidFill>
                        </a:rPr>
                        <a:t>~</a:t>
                      </a:r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 vert="vert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rgbClr val="BAE8E8"/>
                          </a:solidFill>
                        </a:rPr>
                        <a:t>~</a:t>
                      </a:r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 vert="vert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rgbClr val="BAE8E8"/>
                          </a:solidFill>
                        </a:rPr>
                        <a:t>~</a:t>
                      </a:r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 vert="vert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rgbClr val="BAE8E8"/>
                          </a:solidFill>
                        </a:rPr>
                        <a:t>~</a:t>
                      </a:r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 vert="vert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rgbClr val="BAE8E8"/>
                          </a:solidFill>
                        </a:rPr>
                        <a:t>~</a:t>
                      </a:r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 vert="vert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rgbClr val="BAE8E8"/>
                          </a:solidFill>
                        </a:rPr>
                        <a:t>~</a:t>
                      </a:r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 vert="vert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rgbClr val="BAE8E8"/>
                          </a:solidFill>
                        </a:rPr>
                        <a:t>~</a:t>
                      </a:r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 vert="vert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rgbClr val="BAE8E8"/>
                          </a:solidFill>
                        </a:rPr>
                        <a:t>~</a:t>
                      </a:r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 vert="vert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rgbClr val="BAE8E8"/>
                          </a:solidFill>
                        </a:rPr>
                        <a:t>~</a:t>
                      </a:r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 vert="vert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rgbClr val="BAE8E8"/>
                          </a:solidFill>
                        </a:rPr>
                        <a:t>~</a:t>
                      </a:r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 vert="vert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rgbClr val="BAE8E8"/>
                          </a:solidFill>
                        </a:rPr>
                        <a:t>~</a:t>
                      </a:r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 vert="vert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rgbClr val="BAE8E8"/>
                          </a:solidFill>
                        </a:rPr>
                        <a:t>~</a:t>
                      </a:r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 vert="vert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rgbClr val="BAE8E8"/>
                          </a:solidFill>
                        </a:rPr>
                        <a:t>~</a:t>
                      </a:r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 vert="vert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055129"/>
                  </a:ext>
                </a:extLst>
              </a:tr>
              <a:tr h="4827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rgbClr val="BAE8E8"/>
                          </a:solidFill>
                        </a:rPr>
                        <a:t>D</a:t>
                      </a:r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98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rgbClr val="BAE8E8"/>
                          </a:solidFill>
                        </a:rPr>
                        <a:t>D</a:t>
                      </a:r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98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6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rgbClr val="BAE8E8"/>
                          </a:solidFill>
                        </a:rPr>
                        <a:t>…</a:t>
                      </a:r>
                      <a:endParaRPr lang="ko-KR" altLang="en-US" sz="2300" dirty="0">
                        <a:solidFill>
                          <a:srgbClr val="BAE8E8"/>
                        </a:solidFill>
                      </a:endParaRPr>
                    </a:p>
                  </a:txBody>
                  <a:tcPr marL="119029" marR="119029" marT="59514" marB="595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313205"/>
                  </a:ext>
                </a:extLst>
              </a:tr>
            </a:tbl>
          </a:graphicData>
        </a:graphic>
      </p:graphicFrame>
      <p:sp>
        <p:nvSpPr>
          <p:cNvPr id="16" name="왼쪽 중괄호 15"/>
          <p:cNvSpPr/>
          <p:nvPr/>
        </p:nvSpPr>
        <p:spPr>
          <a:xfrm rot="5400000">
            <a:off x="3907692" y="776143"/>
            <a:ext cx="187901" cy="3845306"/>
          </a:xfrm>
          <a:prstGeom prst="leftBrace">
            <a:avLst>
              <a:gd name="adj1" fmla="val 166490"/>
              <a:gd name="adj2" fmla="val 50000"/>
            </a:avLst>
          </a:prstGeom>
          <a:ln w="19050">
            <a:solidFill>
              <a:srgbClr val="BAE8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8E8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3752" y="2079780"/>
            <a:ext cx="305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BAE8E8"/>
                </a:solidFill>
              </a:rPr>
              <a:t>d</a:t>
            </a:r>
            <a:r>
              <a:rPr lang="en-US" altLang="ko-KR" dirty="0" smtClean="0">
                <a:solidFill>
                  <a:srgbClr val="BAE8E8"/>
                </a:solidFill>
              </a:rPr>
              <a:t>ouble(8byte) * 8 = 64byte</a:t>
            </a:r>
            <a:endParaRPr lang="ko-KR" altLang="en-US" dirty="0">
              <a:solidFill>
                <a:srgbClr val="BA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17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501</Words>
  <Application>Microsoft Office PowerPoint</Application>
  <PresentationFormat>와이드스크린</PresentationFormat>
  <Paragraphs>106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나눔바른고딕</vt:lpstr>
      <vt:lpstr>맑은 고딕</vt:lpstr>
      <vt:lpstr>Arial</vt:lpstr>
      <vt:lpstr>Office 테마</vt:lpstr>
      <vt:lpstr>Multiple Regression Parallelization with OpenMP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Ryu</dc:creator>
  <cp:lastModifiedBy>김기백</cp:lastModifiedBy>
  <cp:revision>103</cp:revision>
  <dcterms:created xsi:type="dcterms:W3CDTF">2020-05-07T16:29:19Z</dcterms:created>
  <dcterms:modified xsi:type="dcterms:W3CDTF">2020-05-08T06:23:53Z</dcterms:modified>
</cp:coreProperties>
</file>