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3" r:id="rId10"/>
    <p:sldId id="263" r:id="rId11"/>
    <p:sldId id="270" r:id="rId12"/>
    <p:sldId id="271" r:id="rId13"/>
    <p:sldId id="272" r:id="rId14"/>
    <p:sldId id="267" r:id="rId15"/>
    <p:sldId id="268" r:id="rId16"/>
    <p:sldId id="274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E8E8"/>
    <a:srgbClr val="2C698D"/>
    <a:srgbClr val="E3F6F5"/>
    <a:srgbClr val="273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3F6F5"/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 Comparison between</a:t>
            </a:r>
            <a:r>
              <a:rPr lang="en-US" altLang="ko-KR" baseline="0"/>
              <a:t> Serial / Parallel (Logscaled)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3F6F5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39*8000</c:v>
                </c:pt>
                <c:pt idx="1">
                  <c:v>200*8000</c:v>
                </c:pt>
                <c:pt idx="2">
                  <c:v>400*8000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21.4</c:v>
                </c:pt>
                <c:pt idx="1">
                  <c:v>584.1</c:v>
                </c:pt>
                <c:pt idx="2">
                  <c:v>2686.4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37-4A0C-AF94-A4187D3F15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39*8000</c:v>
                </c:pt>
                <c:pt idx="1">
                  <c:v>200*8000</c:v>
                </c:pt>
                <c:pt idx="2">
                  <c:v>400*8000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3.78</c:v>
                </c:pt>
                <c:pt idx="1">
                  <c:v>59.4</c:v>
                </c:pt>
                <c:pt idx="2">
                  <c:v>334.19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37-4A0C-AF94-A4187D3F1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4244608"/>
        <c:axId val="1854230880"/>
      </c:barChart>
      <c:catAx>
        <c:axId val="185424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rgbClr val="E3F6F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Dataset</a:t>
                </a:r>
                <a:r>
                  <a:rPr lang="en-US" altLang="ko-KR" baseline="0"/>
                  <a:t>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rgbClr val="E3F6F5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3F6F5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4230880"/>
        <c:crosses val="autoZero"/>
        <c:auto val="1"/>
        <c:lblAlgn val="ctr"/>
        <c:lblOffset val="100"/>
        <c:noMultiLvlLbl val="0"/>
      </c:catAx>
      <c:valAx>
        <c:axId val="18542308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rgbClr val="E3F6F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Logscaled Time Elapsed(ms)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1.8721028136887835E-2"/>
              <c:y val="0.197535472325194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rgbClr val="E3F6F5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3F6F5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42446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rgbClr val="E3F6F5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759351568981627"/>
          <c:y val="0.12749747248788537"/>
          <c:w val="0.18847450488662151"/>
          <c:h val="6.13344539985493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3F6F5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E3F6F5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5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40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5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3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1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6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5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CDB8-58EE-42E2-9939-912AFB53D72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56545"/>
            <a:ext cx="9144000" cy="1065701"/>
          </a:xfrm>
        </p:spPr>
        <p:txBody>
          <a:bodyPr>
            <a:noAutofit/>
          </a:bodyPr>
          <a:lstStyle/>
          <a:p>
            <a:r>
              <a:rPr lang="en-US" altLang="ko-KR" sz="4400">
                <a:solidFill>
                  <a:srgbClr val="BAE8E8"/>
                </a:solidFill>
              </a:rPr>
              <a:t>Multiple Regression Parallelization</a:t>
            </a:r>
            <a:br>
              <a:rPr lang="en-US" altLang="ko-KR" sz="4400">
                <a:solidFill>
                  <a:srgbClr val="E3F6F5"/>
                </a:solidFill>
              </a:rPr>
            </a:br>
            <a:r>
              <a:rPr lang="en-US" altLang="ko-KR" sz="1800">
                <a:solidFill>
                  <a:srgbClr val="E3F6F5"/>
                </a:solidFill>
              </a:rPr>
              <a:t>with OpenMP</a:t>
            </a:r>
            <a:endParaRPr lang="ko-KR" altLang="en-US" sz="4400">
              <a:solidFill>
                <a:srgbClr val="E3F6F5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601200" y="5117124"/>
            <a:ext cx="2370992" cy="14589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rgbClr val="BAE8E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도토리 삼형제</a:t>
            </a:r>
            <a:endParaRPr lang="en-US" altLang="ko-KR" sz="1600" dirty="0">
              <a:solidFill>
                <a:srgbClr val="BAE8E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2014136007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김기백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2014136040 </a:t>
            </a:r>
            <a:r>
              <a:rPr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노유찬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2017136069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유지훈</a:t>
            </a:r>
          </a:p>
        </p:txBody>
      </p:sp>
    </p:spTree>
    <p:extLst>
      <p:ext uri="{BB962C8B-B14F-4D97-AF65-F5344CB8AC3E}">
        <p14:creationId xmlns:p14="http://schemas.microsoft.com/office/powerpoint/2010/main" val="175639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4102484" cy="1077218"/>
            <a:chOff x="751619" y="653199"/>
            <a:chExt cx="2413292" cy="1077218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rgbClr val="BAE8E8"/>
                  </a:solidFill>
                </a:rPr>
                <a:t>Results Verification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BAE8E8"/>
                </a:solidFill>
              </a:rPr>
              <a:t>Here’s what we’ve got</a:t>
            </a:r>
            <a:endParaRPr lang="ko-KR" altLang="en-US" sz="2000">
              <a:solidFill>
                <a:srgbClr val="BAE8E8"/>
              </a:solidFill>
            </a:endParaRPr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54" y="1730417"/>
            <a:ext cx="8275692" cy="4000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8463" y="5721343"/>
            <a:ext cx="86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BAE8E8"/>
                </a:solidFill>
              </a:rPr>
              <a:t>38</a:t>
            </a:r>
            <a:r>
              <a:rPr lang="ko-KR" altLang="en-US">
                <a:solidFill>
                  <a:srgbClr val="BAE8E8"/>
                </a:solidFill>
              </a:rPr>
              <a:t>개의 열을</a:t>
            </a:r>
            <a:r>
              <a:rPr lang="en-US" altLang="ko-KR">
                <a:solidFill>
                  <a:srgbClr val="BAE8E8"/>
                </a:solidFill>
              </a:rPr>
              <a:t> </a:t>
            </a:r>
            <a:r>
              <a:rPr lang="ko-KR" altLang="en-US">
                <a:solidFill>
                  <a:srgbClr val="BAE8E8"/>
                </a:solidFill>
              </a:rPr>
              <a:t>독립 변수로</a:t>
            </a:r>
            <a:r>
              <a:rPr lang="en-US" altLang="ko-KR">
                <a:solidFill>
                  <a:srgbClr val="BAE8E8"/>
                </a:solidFill>
              </a:rPr>
              <a:t>, 1</a:t>
            </a:r>
            <a:r>
              <a:rPr lang="ko-KR" altLang="en-US">
                <a:solidFill>
                  <a:srgbClr val="BAE8E8"/>
                </a:solidFill>
              </a:rPr>
              <a:t>개의 열을</a:t>
            </a:r>
            <a:r>
              <a:rPr lang="en-US" altLang="ko-KR">
                <a:solidFill>
                  <a:srgbClr val="BAE8E8"/>
                </a:solidFill>
              </a:rPr>
              <a:t> </a:t>
            </a:r>
            <a:r>
              <a:rPr lang="ko-KR" altLang="en-US">
                <a:solidFill>
                  <a:srgbClr val="BAE8E8"/>
                </a:solidFill>
              </a:rPr>
              <a:t>종속 변수로 선택</a:t>
            </a:r>
          </a:p>
        </p:txBody>
      </p:sp>
    </p:spTree>
    <p:extLst>
      <p:ext uri="{BB962C8B-B14F-4D97-AF65-F5344CB8AC3E}">
        <p14:creationId xmlns:p14="http://schemas.microsoft.com/office/powerpoint/2010/main" val="179570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4102484" cy="1077218"/>
            <a:chOff x="751619" y="653199"/>
            <a:chExt cx="2413292" cy="1077218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rgbClr val="BAE8E8"/>
                  </a:solidFill>
                </a:rPr>
                <a:t>Results Verification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BAE8E8"/>
                </a:solidFill>
              </a:rPr>
              <a:t>Here’s what we’ve got</a:t>
            </a:r>
            <a:endParaRPr lang="ko-KR" altLang="en-US" sz="2000">
              <a:solidFill>
                <a:srgbClr val="BAE8E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8463" y="5721343"/>
            <a:ext cx="862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BAE8E8"/>
                </a:solidFill>
              </a:rPr>
              <a:t>38</a:t>
            </a:r>
            <a:r>
              <a:rPr lang="ko-KR" altLang="en-US">
                <a:solidFill>
                  <a:srgbClr val="BAE8E8"/>
                </a:solidFill>
              </a:rPr>
              <a:t>개의 열을</a:t>
            </a:r>
            <a:r>
              <a:rPr lang="en-US" altLang="ko-KR">
                <a:solidFill>
                  <a:srgbClr val="BAE8E8"/>
                </a:solidFill>
              </a:rPr>
              <a:t> </a:t>
            </a:r>
            <a:r>
              <a:rPr lang="ko-KR" altLang="en-US">
                <a:solidFill>
                  <a:srgbClr val="BAE8E8"/>
                </a:solidFill>
              </a:rPr>
              <a:t>독립 변수로</a:t>
            </a:r>
            <a:r>
              <a:rPr lang="en-US" altLang="ko-KR">
                <a:solidFill>
                  <a:srgbClr val="BAE8E8"/>
                </a:solidFill>
              </a:rPr>
              <a:t>, 1</a:t>
            </a:r>
            <a:r>
              <a:rPr lang="ko-KR" altLang="en-US">
                <a:solidFill>
                  <a:srgbClr val="BAE8E8"/>
                </a:solidFill>
              </a:rPr>
              <a:t>개의 열을</a:t>
            </a:r>
            <a:r>
              <a:rPr lang="en-US" altLang="ko-KR">
                <a:solidFill>
                  <a:srgbClr val="BAE8E8"/>
                </a:solidFill>
              </a:rPr>
              <a:t> </a:t>
            </a:r>
            <a:r>
              <a:rPr lang="ko-KR" altLang="en-US">
                <a:solidFill>
                  <a:srgbClr val="BAE8E8"/>
                </a:solidFill>
              </a:rPr>
              <a:t>종속 변수로 선택하여</a:t>
            </a:r>
            <a:endParaRPr lang="en-US" altLang="ko-KR">
              <a:solidFill>
                <a:srgbClr val="BAE8E8"/>
              </a:solidFill>
            </a:endParaRPr>
          </a:p>
          <a:p>
            <a:pPr algn="ctr"/>
            <a:r>
              <a:rPr lang="ko-KR" altLang="en-US">
                <a:solidFill>
                  <a:srgbClr val="E3F6F5"/>
                </a:solidFill>
              </a:rPr>
              <a:t>변수들에 대한 결과 함수를 생성</a:t>
            </a:r>
            <a:r>
              <a:rPr lang="ko-KR" altLang="en-US">
                <a:solidFill>
                  <a:srgbClr val="BAE8E8"/>
                </a:solidFill>
              </a:rPr>
              <a:t>하였다</a:t>
            </a:r>
            <a:r>
              <a:rPr lang="en-US" altLang="ko-KR">
                <a:solidFill>
                  <a:srgbClr val="BAE8E8"/>
                </a:solidFill>
              </a:rPr>
              <a:t>.</a:t>
            </a:r>
            <a:endParaRPr lang="ko-KR" altLang="en-US">
              <a:solidFill>
                <a:srgbClr val="BAE8E8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5486"/>
          <a:stretch/>
        </p:blipFill>
        <p:spPr>
          <a:xfrm>
            <a:off x="1103620" y="1835683"/>
            <a:ext cx="9984760" cy="37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3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4102484" cy="1077218"/>
            <a:chOff x="751619" y="653199"/>
            <a:chExt cx="2413292" cy="1077218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rgbClr val="BAE8E8"/>
                  </a:solidFill>
                </a:rPr>
                <a:t>Results Verification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BAE8E8"/>
                </a:solidFill>
              </a:rPr>
              <a:t>Here’s what we’ve got</a:t>
            </a:r>
            <a:endParaRPr lang="ko-KR" altLang="en-US" sz="2000">
              <a:solidFill>
                <a:srgbClr val="BAE8E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81093" y="2445421"/>
            <a:ext cx="371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BAE8E8"/>
                </a:solidFill>
              </a:rPr>
              <a:t>38</a:t>
            </a:r>
            <a:r>
              <a:rPr lang="ko-KR" altLang="en-US">
                <a:solidFill>
                  <a:srgbClr val="BAE8E8"/>
                </a:solidFill>
              </a:rPr>
              <a:t>개의</a:t>
            </a:r>
            <a:r>
              <a:rPr lang="en-US" altLang="ko-KR">
                <a:solidFill>
                  <a:srgbClr val="BAE8E8"/>
                </a:solidFill>
              </a:rPr>
              <a:t> </a:t>
            </a:r>
            <a:r>
              <a:rPr lang="ko-KR" altLang="en-US">
                <a:solidFill>
                  <a:srgbClr val="BAE8E8"/>
                </a:solidFill>
              </a:rPr>
              <a:t>변수를</a:t>
            </a:r>
            <a:r>
              <a:rPr lang="en-US" altLang="ko-KR">
                <a:solidFill>
                  <a:srgbClr val="BAE8E8"/>
                </a:solidFill>
              </a:rPr>
              <a:t> </a:t>
            </a:r>
            <a:r>
              <a:rPr lang="ko-KR" altLang="en-US">
                <a:solidFill>
                  <a:srgbClr val="BAE8E8"/>
                </a:solidFill>
              </a:rPr>
              <a:t>독립 변수로</a:t>
            </a:r>
            <a:r>
              <a:rPr lang="en-US" altLang="ko-KR">
                <a:solidFill>
                  <a:srgbClr val="BAE8E8"/>
                </a:solidFill>
              </a:rPr>
              <a:t> </a:t>
            </a:r>
            <a:r>
              <a:rPr lang="ko-KR" altLang="en-US">
                <a:solidFill>
                  <a:srgbClr val="BAE8E8"/>
                </a:solidFill>
              </a:rPr>
              <a:t>선택</a:t>
            </a:r>
            <a:r>
              <a:rPr lang="en-US" altLang="ko-KR">
                <a:solidFill>
                  <a:srgbClr val="BAE8E8"/>
                </a:solidFill>
              </a:rPr>
              <a:t>, </a:t>
            </a:r>
          </a:p>
          <a:p>
            <a:r>
              <a:rPr lang="en-US" altLang="ko-KR">
                <a:solidFill>
                  <a:srgbClr val="BAE8E8"/>
                </a:solidFill>
              </a:rPr>
              <a:t>1</a:t>
            </a:r>
            <a:r>
              <a:rPr lang="ko-KR" altLang="en-US">
                <a:solidFill>
                  <a:srgbClr val="BAE8E8"/>
                </a:solidFill>
              </a:rPr>
              <a:t>개의 변수를 종속 변수로 선택</a:t>
            </a:r>
          </a:p>
        </p:txBody>
      </p:sp>
      <p:pic>
        <p:nvPicPr>
          <p:cNvPr id="10" name="그림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59" b="204"/>
          <a:stretch/>
        </p:blipFill>
        <p:spPr bwMode="auto">
          <a:xfrm>
            <a:off x="1454217" y="2289024"/>
            <a:ext cx="5377224" cy="3049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81093" y="3370791"/>
            <a:ext cx="37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3F6F5"/>
                </a:solidFill>
              </a:rPr>
              <a:t>-&gt; </a:t>
            </a:r>
            <a:r>
              <a:rPr lang="ko-KR" altLang="en-US">
                <a:solidFill>
                  <a:srgbClr val="E3F6F5"/>
                </a:solidFill>
              </a:rPr>
              <a:t>결과 함수</a:t>
            </a:r>
            <a:endParaRPr lang="ko-KR" altLang="en-US">
              <a:solidFill>
                <a:srgbClr val="BAE8E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093" y="4019163"/>
            <a:ext cx="443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BAE8E8"/>
                </a:solidFill>
              </a:rPr>
              <a:t>-&gt; </a:t>
            </a:r>
            <a:r>
              <a:rPr lang="ko-KR" altLang="en-US">
                <a:solidFill>
                  <a:srgbClr val="BAE8E8"/>
                </a:solidFill>
              </a:rPr>
              <a:t>병렬화를 통해 성능향상을 이루었으나 데이터 크기가 작아 그 변화폭이 잘 느껴지지 않는다</a:t>
            </a:r>
            <a:r>
              <a:rPr lang="en-US" altLang="ko-KR">
                <a:solidFill>
                  <a:srgbClr val="BAE8E8"/>
                </a:solidFill>
              </a:rPr>
              <a:t>.</a:t>
            </a:r>
            <a:endParaRPr lang="ko-KR" altLang="en-US">
              <a:solidFill>
                <a:srgbClr val="BA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8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4102484" cy="1077218"/>
            <a:chOff x="751619" y="653199"/>
            <a:chExt cx="2413292" cy="1077218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rgbClr val="BAE8E8"/>
                  </a:solidFill>
                </a:rPr>
                <a:t>Results Verification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BAE8E8"/>
                </a:solidFill>
              </a:rPr>
              <a:t>Here’s what we’ve got</a:t>
            </a:r>
            <a:endParaRPr lang="ko-KR" altLang="en-US" sz="2000">
              <a:solidFill>
                <a:srgbClr val="BAE8E8"/>
              </a:solidFill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44"/>
          <a:stretch/>
        </p:blipFill>
        <p:spPr>
          <a:xfrm>
            <a:off x="1271353" y="1911152"/>
            <a:ext cx="7165497" cy="1561350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7" r="39952"/>
          <a:stretch/>
        </p:blipFill>
        <p:spPr>
          <a:xfrm>
            <a:off x="1271353" y="3489584"/>
            <a:ext cx="4311762" cy="23748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90845" y="4634048"/>
            <a:ext cx="5732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BAE8E8"/>
                </a:solidFill>
              </a:rPr>
              <a:t>-&gt; </a:t>
            </a:r>
            <a:r>
              <a:rPr lang="ko-KR" altLang="en-US">
                <a:solidFill>
                  <a:srgbClr val="E3F6F5"/>
                </a:solidFill>
              </a:rPr>
              <a:t>데이터셋을 확장시켜</a:t>
            </a:r>
            <a:r>
              <a:rPr lang="en-US" altLang="ko-KR">
                <a:solidFill>
                  <a:srgbClr val="BAE8E8"/>
                </a:solidFill>
              </a:rPr>
              <a:t> (39</a:t>
            </a:r>
            <a:r>
              <a:rPr lang="ko-KR" altLang="en-US">
                <a:solidFill>
                  <a:srgbClr val="BAE8E8"/>
                </a:solidFill>
              </a:rPr>
              <a:t>개 열</a:t>
            </a:r>
            <a:r>
              <a:rPr lang="en-US" altLang="ko-KR">
                <a:solidFill>
                  <a:srgbClr val="BAE8E8"/>
                </a:solidFill>
              </a:rPr>
              <a:t> -&gt; 400</a:t>
            </a:r>
            <a:r>
              <a:rPr lang="ko-KR" altLang="en-US">
                <a:solidFill>
                  <a:srgbClr val="BAE8E8"/>
                </a:solidFill>
              </a:rPr>
              <a:t>개 열</a:t>
            </a:r>
            <a:r>
              <a:rPr lang="en-US" altLang="ko-KR">
                <a:solidFill>
                  <a:srgbClr val="BAE8E8"/>
                </a:solidFill>
              </a:rPr>
              <a:t>)</a:t>
            </a:r>
          </a:p>
          <a:p>
            <a:r>
              <a:rPr lang="ko-KR" altLang="en-US">
                <a:solidFill>
                  <a:srgbClr val="BAE8E8"/>
                </a:solidFill>
              </a:rPr>
              <a:t>재확인 하여</a:t>
            </a:r>
            <a:r>
              <a:rPr lang="en-US" altLang="ko-KR">
                <a:solidFill>
                  <a:srgbClr val="BAE8E8"/>
                </a:solidFill>
              </a:rPr>
              <a:t> </a:t>
            </a:r>
            <a:r>
              <a:rPr lang="ko-KR" altLang="en-US">
                <a:solidFill>
                  <a:srgbClr val="E3F6F5"/>
                </a:solidFill>
              </a:rPr>
              <a:t>병렬화한 코드가 더 큰 규모의 데이터셋에서도 효율적으로 동작하며 규모 상승에 따라 성능이 상승 곡선을 그리는 것</a:t>
            </a:r>
            <a:r>
              <a:rPr lang="ko-KR" altLang="en-US">
                <a:solidFill>
                  <a:srgbClr val="BAE8E8"/>
                </a:solidFill>
              </a:rPr>
              <a:t>을 확인하였다</a:t>
            </a:r>
            <a:r>
              <a:rPr lang="en-US" altLang="ko-KR">
                <a:solidFill>
                  <a:srgbClr val="BAE8E8"/>
                </a:solidFill>
              </a:rPr>
              <a:t>.</a:t>
            </a:r>
            <a:endParaRPr lang="ko-KR" altLang="en-US">
              <a:solidFill>
                <a:srgbClr val="BAE8E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0846" y="3653237"/>
            <a:ext cx="443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BAE8E8"/>
                </a:solidFill>
              </a:rPr>
              <a:t>-&gt; </a:t>
            </a:r>
            <a:r>
              <a:rPr lang="ko-KR" altLang="en-US">
                <a:solidFill>
                  <a:srgbClr val="BAE8E8"/>
                </a:solidFill>
              </a:rPr>
              <a:t>병렬화를 통해 성능향상을 이루었으나 데이터 크기가 작아 그 변화폭이 잘 느껴지지 않는다</a:t>
            </a:r>
            <a:r>
              <a:rPr lang="en-US" altLang="ko-KR">
                <a:solidFill>
                  <a:srgbClr val="BAE8E8"/>
                </a:solidFill>
              </a:rPr>
              <a:t>.</a:t>
            </a:r>
            <a:endParaRPr lang="ko-KR" altLang="en-US">
              <a:solidFill>
                <a:srgbClr val="BA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3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51618" y="653199"/>
            <a:ext cx="4851514" cy="1077218"/>
            <a:chOff x="751619" y="653199"/>
            <a:chExt cx="2413292" cy="1077218"/>
          </a:xfrm>
        </p:grpSpPr>
        <p:sp>
          <p:nvSpPr>
            <p:cNvPr id="9" name="직사각형 8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rgbClr val="BAE8E8"/>
                  </a:solidFill>
                </a:rPr>
                <a:t>Parallelization Analysis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1617" y="1231357"/>
            <a:ext cx="33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BAE8E8"/>
                </a:solidFill>
              </a:rPr>
              <a:t>Conclusion</a:t>
            </a:r>
            <a:endParaRPr lang="ko-KR" altLang="en-US" sz="2000">
              <a:solidFill>
                <a:srgbClr val="BAE8E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3191" y="2773924"/>
            <a:ext cx="405967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E3F6F5"/>
                </a:solidFill>
              </a:rPr>
              <a:t>- </a:t>
            </a:r>
            <a:r>
              <a:rPr lang="ko-KR" altLang="en-US" sz="2400" b="1">
                <a:solidFill>
                  <a:srgbClr val="E3F6F5"/>
                </a:solidFill>
              </a:rPr>
              <a:t>최대 </a:t>
            </a:r>
            <a:r>
              <a:rPr lang="en-US" altLang="ko-KR" sz="2400" b="1">
                <a:solidFill>
                  <a:srgbClr val="E3F6F5"/>
                </a:solidFill>
              </a:rPr>
              <a:t>10</a:t>
            </a:r>
            <a:r>
              <a:rPr lang="ko-KR" altLang="en-US" sz="2400" b="1">
                <a:solidFill>
                  <a:srgbClr val="E3F6F5"/>
                </a:solidFill>
              </a:rPr>
              <a:t>배의 효율</a:t>
            </a:r>
            <a:endParaRPr lang="en-US" altLang="ko-KR" b="1">
              <a:solidFill>
                <a:srgbClr val="E3F6F5"/>
              </a:solidFill>
            </a:endParaRPr>
          </a:p>
          <a:p>
            <a:r>
              <a:rPr lang="en-US" altLang="ko-KR" sz="1400">
                <a:solidFill>
                  <a:srgbClr val="BAE8E8"/>
                </a:solidFill>
              </a:rPr>
              <a:t> Serial, Parallel</a:t>
            </a:r>
            <a:r>
              <a:rPr lang="ko-KR" altLang="en-US" sz="1400">
                <a:solidFill>
                  <a:srgbClr val="BAE8E8"/>
                </a:solidFill>
              </a:rPr>
              <a:t>간 성능 차이 그래프</a:t>
            </a:r>
            <a:r>
              <a:rPr lang="en-US" altLang="ko-KR" sz="1400">
                <a:solidFill>
                  <a:srgbClr val="BAE8E8"/>
                </a:solidFill>
              </a:rPr>
              <a:t>(logscaled)</a:t>
            </a:r>
            <a:r>
              <a:rPr lang="ko-KR" altLang="en-US" sz="1400">
                <a:solidFill>
                  <a:srgbClr val="BAE8E8"/>
                </a:solidFill>
              </a:rPr>
              <a:t>가 보여주듯 병렬화한 코드는 </a:t>
            </a:r>
            <a:r>
              <a:rPr lang="ko-KR" altLang="en-US" sz="1400">
                <a:solidFill>
                  <a:srgbClr val="E3F6F5"/>
                </a:solidFill>
              </a:rPr>
              <a:t>최대 </a:t>
            </a:r>
            <a:r>
              <a:rPr lang="en-US" altLang="ko-KR" sz="1400">
                <a:solidFill>
                  <a:srgbClr val="E3F6F5"/>
                </a:solidFill>
              </a:rPr>
              <a:t>10</a:t>
            </a:r>
            <a:r>
              <a:rPr lang="ko-KR" altLang="en-US" sz="1400">
                <a:solidFill>
                  <a:srgbClr val="E3F6F5"/>
                </a:solidFill>
              </a:rPr>
              <a:t>배의 효율</a:t>
            </a:r>
            <a:r>
              <a:rPr lang="ko-KR" altLang="en-US" sz="1400">
                <a:solidFill>
                  <a:srgbClr val="BAE8E8"/>
                </a:solidFill>
              </a:rPr>
              <a:t>을 보여준다</a:t>
            </a:r>
            <a:r>
              <a:rPr lang="en-US" altLang="ko-KR" sz="1400">
                <a:solidFill>
                  <a:srgbClr val="BAE8E8"/>
                </a:solidFill>
              </a:rPr>
              <a:t>.</a:t>
            </a:r>
            <a:endParaRPr lang="en-US" altLang="ko-KR">
              <a:solidFill>
                <a:srgbClr val="BAE8E8"/>
              </a:solidFill>
            </a:endParaRPr>
          </a:p>
          <a:p>
            <a:endParaRPr lang="en-US" altLang="ko-KR">
              <a:solidFill>
                <a:srgbClr val="BAE8E8"/>
              </a:solidFill>
            </a:endParaRPr>
          </a:p>
          <a:p>
            <a:r>
              <a:rPr lang="en-US" altLang="ko-KR" sz="2400" b="1">
                <a:solidFill>
                  <a:srgbClr val="E3F6F5"/>
                </a:solidFill>
              </a:rPr>
              <a:t>- </a:t>
            </a:r>
            <a:r>
              <a:rPr lang="ko-KR" altLang="en-US" sz="2400" b="1">
                <a:solidFill>
                  <a:srgbClr val="E3F6F5"/>
                </a:solidFill>
              </a:rPr>
              <a:t>최소한의 추가공간</a:t>
            </a:r>
            <a:endParaRPr lang="en-US" altLang="ko-KR" b="1">
              <a:solidFill>
                <a:srgbClr val="E3F6F5"/>
              </a:solidFill>
            </a:endParaRPr>
          </a:p>
          <a:p>
            <a:r>
              <a:rPr lang="en-US" altLang="ko-KR" sz="1400">
                <a:solidFill>
                  <a:srgbClr val="BAE8E8"/>
                </a:solidFill>
              </a:rPr>
              <a:t> </a:t>
            </a:r>
            <a:r>
              <a:rPr lang="ko-KR" altLang="en-US" sz="1400">
                <a:solidFill>
                  <a:srgbClr val="BAE8E8"/>
                </a:solidFill>
              </a:rPr>
              <a:t>또한 현 프로젝트의 병렬화 기법은 데이터 자체의 크기가 아닌 데이터의 열 개수에 기반한 추가 메모리</a:t>
            </a:r>
            <a:r>
              <a:rPr lang="en-US" altLang="ko-KR" sz="1400">
                <a:solidFill>
                  <a:srgbClr val="BAE8E8"/>
                </a:solidFill>
              </a:rPr>
              <a:t>(</a:t>
            </a:r>
            <a:r>
              <a:rPr lang="ko-KR" altLang="en-US" sz="1400">
                <a:solidFill>
                  <a:srgbClr val="BAE8E8"/>
                </a:solidFill>
              </a:rPr>
              <a:t>최대 </a:t>
            </a:r>
            <a:r>
              <a:rPr lang="en-US" altLang="ko-KR" sz="1400">
                <a:solidFill>
                  <a:srgbClr val="BAE8E8"/>
                </a:solidFill>
              </a:rPr>
              <a:t>8</a:t>
            </a:r>
            <a:r>
              <a:rPr lang="ko-KR" altLang="en-US" sz="1400">
                <a:solidFill>
                  <a:srgbClr val="BAE8E8"/>
                </a:solidFill>
              </a:rPr>
              <a:t>배</a:t>
            </a:r>
            <a:r>
              <a:rPr lang="en-US" altLang="ko-KR" sz="1400">
                <a:solidFill>
                  <a:srgbClr val="BAE8E8"/>
                </a:solidFill>
              </a:rPr>
              <a:t>)</a:t>
            </a:r>
            <a:r>
              <a:rPr lang="ko-KR" altLang="en-US" sz="1400">
                <a:solidFill>
                  <a:srgbClr val="BAE8E8"/>
                </a:solidFill>
              </a:rPr>
              <a:t>가 필요하므로 궁극적으로는 최소한의 추가 공간을 이용하여 해당 효과를 냄을 알 수 있다</a:t>
            </a:r>
            <a:r>
              <a:rPr lang="en-US" altLang="ko-KR" sz="1400">
                <a:solidFill>
                  <a:srgbClr val="BAE8E8"/>
                </a:solidFill>
              </a:rPr>
              <a:t>.</a:t>
            </a:r>
            <a:endParaRPr lang="ko-KR" altLang="en-US" sz="1400">
              <a:solidFill>
                <a:srgbClr val="E3F6F5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525932929"/>
              </p:ext>
            </p:extLst>
          </p:nvPr>
        </p:nvGraphicFramePr>
        <p:xfrm>
          <a:off x="315981" y="1835683"/>
          <a:ext cx="7816341" cy="4506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78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375763" y="2860981"/>
            <a:ext cx="3317506" cy="1065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rgbClr val="BAE8E8"/>
                </a:solidFill>
              </a:rPr>
              <a:t>감사합니다</a:t>
            </a:r>
            <a:r>
              <a:rPr lang="en-US" altLang="ko-KR">
                <a:solidFill>
                  <a:srgbClr val="E3F6F5"/>
                </a:solidFill>
              </a:rPr>
              <a:t>!</a:t>
            </a:r>
            <a:endParaRPr lang="ko-KR" altLang="en-US">
              <a:solidFill>
                <a:srgbClr val="E3F6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6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5017079" cy="604326"/>
            <a:chOff x="751619" y="653199"/>
            <a:chExt cx="2951304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951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BAE8E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CUDA </a:t>
              </a:r>
              <a:r>
                <a: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BAE8E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주제 선정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1618" y="1816132"/>
            <a:ext cx="8686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>
                <a:solidFill>
                  <a:srgbClr val="BAE8E8"/>
                </a:solidFill>
              </a:rPr>
              <a:t> </a:t>
            </a:r>
            <a:r>
              <a:rPr lang="en-US" altLang="ko-KR" dirty="0">
                <a:solidFill>
                  <a:srgbClr val="BAE8E8"/>
                </a:solidFill>
              </a:rPr>
              <a:t>- </a:t>
            </a:r>
            <a:r>
              <a:rPr lang="ko-KR" altLang="en-US" dirty="0">
                <a:solidFill>
                  <a:srgbClr val="BAE8E8"/>
                </a:solidFill>
              </a:rPr>
              <a:t>주제 그대로 진행</a:t>
            </a:r>
            <a:r>
              <a:rPr lang="en-US" altLang="ko-KR" dirty="0">
                <a:solidFill>
                  <a:srgbClr val="BAE8E8"/>
                </a:solidFill>
              </a:rPr>
              <a:t> – Multiple Regression</a:t>
            </a:r>
            <a:r>
              <a:rPr lang="ko-KR" altLang="en-US" dirty="0">
                <a:solidFill>
                  <a:srgbClr val="BAE8E8"/>
                </a:solidFill>
              </a:rPr>
              <a:t>와 롤 데이터를 활용한 예측 </a:t>
            </a:r>
            <a:r>
              <a:rPr lang="en-US" altLang="ko-KR" dirty="0">
                <a:solidFill>
                  <a:srgbClr val="BAE8E8"/>
                </a:solidFill>
              </a:rPr>
              <a:t>or </a:t>
            </a:r>
            <a:r>
              <a:rPr lang="ko-KR" altLang="en-US" dirty="0">
                <a:solidFill>
                  <a:srgbClr val="BAE8E8"/>
                </a:solidFill>
              </a:rPr>
              <a:t>추천</a:t>
            </a:r>
            <a:endParaRPr lang="en-US" altLang="ko-KR" dirty="0">
              <a:solidFill>
                <a:srgbClr val="BAE8E8"/>
              </a:solidFill>
            </a:endParaRPr>
          </a:p>
          <a:p>
            <a:pPr marL="342900" lvl="0" indent="-342900">
              <a:buAutoNum type="arabicPeriod"/>
            </a:pPr>
            <a:endParaRPr lang="en-US" altLang="ko-KR" dirty="0">
              <a:solidFill>
                <a:srgbClr val="BAE8E8"/>
              </a:solidFill>
            </a:endParaRPr>
          </a:p>
          <a:p>
            <a:pPr lvl="1"/>
            <a:r>
              <a:rPr lang="en-US" altLang="ko-KR" dirty="0">
                <a:solidFill>
                  <a:srgbClr val="BAE8E8"/>
                </a:solidFill>
              </a:rPr>
              <a:t>(a)</a:t>
            </a:r>
            <a:r>
              <a:rPr lang="ko-KR" altLang="en-US" dirty="0">
                <a:solidFill>
                  <a:srgbClr val="BAE8E8"/>
                </a:solidFill>
              </a:rPr>
              <a:t> 게임 시작 </a:t>
            </a:r>
            <a:r>
              <a:rPr lang="en-US" altLang="ko-KR" dirty="0">
                <a:solidFill>
                  <a:srgbClr val="BAE8E8"/>
                </a:solidFill>
              </a:rPr>
              <a:t>10</a:t>
            </a:r>
            <a:r>
              <a:rPr lang="ko-KR" altLang="en-US" dirty="0">
                <a:solidFill>
                  <a:srgbClr val="BAE8E8"/>
                </a:solidFill>
              </a:rPr>
              <a:t>분간의 데이터에 따른 승부 예측 </a:t>
            </a:r>
            <a:endParaRPr lang="en-US" altLang="ko-KR" dirty="0">
              <a:solidFill>
                <a:srgbClr val="BAE8E8"/>
              </a:solidFill>
            </a:endParaRPr>
          </a:p>
          <a:p>
            <a:pPr lvl="1"/>
            <a:r>
              <a:rPr lang="en-US" altLang="ko-KR" dirty="0">
                <a:solidFill>
                  <a:srgbClr val="BAE8E8"/>
                </a:solidFill>
              </a:rPr>
              <a:t>(b)</a:t>
            </a:r>
            <a:r>
              <a:rPr lang="ko-KR" altLang="en-US" dirty="0">
                <a:solidFill>
                  <a:srgbClr val="BAE8E8"/>
                </a:solidFill>
              </a:rPr>
              <a:t> 다른 팀원의 포지션별 캐릭터 선택에 따른 캐릭터 추천</a:t>
            </a:r>
            <a:endParaRPr lang="en-US" altLang="ko-KR" dirty="0">
              <a:solidFill>
                <a:srgbClr val="BAE8E8"/>
              </a:solidFill>
            </a:endParaRPr>
          </a:p>
          <a:p>
            <a:pPr lvl="1"/>
            <a:r>
              <a:rPr lang="en-US" altLang="ko-KR" dirty="0">
                <a:solidFill>
                  <a:srgbClr val="BAE8E8"/>
                </a:solidFill>
              </a:rPr>
              <a:t>(c) </a:t>
            </a:r>
            <a:r>
              <a:rPr lang="ko-KR" altLang="en-US" dirty="0">
                <a:solidFill>
                  <a:srgbClr val="BAE8E8"/>
                </a:solidFill>
              </a:rPr>
              <a:t>등등</a:t>
            </a:r>
            <a:endParaRPr lang="en-US" altLang="ko-KR" dirty="0">
              <a:solidFill>
                <a:srgbClr val="BAE8E8"/>
              </a:solidFill>
            </a:endParaRPr>
          </a:p>
          <a:p>
            <a:pPr lvl="1"/>
            <a:endParaRPr lang="en-US" altLang="ko-KR" dirty="0">
              <a:solidFill>
                <a:srgbClr val="BAE8E8"/>
              </a:solidFill>
            </a:endParaRPr>
          </a:p>
          <a:p>
            <a:pPr lvl="1"/>
            <a:r>
              <a:rPr lang="en-US" altLang="ko-KR" dirty="0">
                <a:solidFill>
                  <a:srgbClr val="BAE8E8"/>
                </a:solidFill>
              </a:rPr>
              <a:t>- </a:t>
            </a:r>
            <a:r>
              <a:rPr lang="ko-KR" altLang="en-US" dirty="0">
                <a:solidFill>
                  <a:srgbClr val="BAE8E8"/>
                </a:solidFill>
              </a:rPr>
              <a:t>주제에 대한 확실한 결과 시연 필요</a:t>
            </a:r>
            <a:endParaRPr lang="en-US" altLang="ko-KR" dirty="0">
              <a:solidFill>
                <a:srgbClr val="BAE8E8"/>
              </a:solidFill>
            </a:endParaRPr>
          </a:p>
          <a:p>
            <a:pPr lvl="0"/>
            <a:endParaRPr lang="en-US" altLang="ko-KR" dirty="0">
              <a:solidFill>
                <a:srgbClr val="BAE8E8"/>
              </a:solidFill>
            </a:endParaRPr>
          </a:p>
          <a:p>
            <a:pPr lvl="0"/>
            <a:r>
              <a:rPr lang="ko-KR" altLang="en-US" dirty="0">
                <a:solidFill>
                  <a:srgbClr val="BAE8E8"/>
                </a:solidFill>
              </a:rPr>
              <a:t> </a:t>
            </a:r>
            <a:r>
              <a:rPr lang="en-US" altLang="ko-KR" dirty="0">
                <a:solidFill>
                  <a:srgbClr val="BAE8E8"/>
                </a:solidFill>
              </a:rPr>
              <a:t>- Riot</a:t>
            </a:r>
            <a:r>
              <a:rPr lang="ko-KR" altLang="en-US" dirty="0">
                <a:solidFill>
                  <a:srgbClr val="BAE8E8"/>
                </a:solidFill>
              </a:rPr>
              <a:t> </a:t>
            </a:r>
            <a:r>
              <a:rPr lang="en-US" altLang="ko-KR" dirty="0">
                <a:solidFill>
                  <a:srgbClr val="BAE8E8"/>
                </a:solidFill>
              </a:rPr>
              <a:t>API</a:t>
            </a:r>
            <a:r>
              <a:rPr lang="ko-KR" altLang="en-US" dirty="0">
                <a:solidFill>
                  <a:srgbClr val="BAE8E8"/>
                </a:solidFill>
              </a:rPr>
              <a:t>를 활용하여 직접 롤 데이터 수집 및 가공 </a:t>
            </a:r>
            <a:endParaRPr lang="en-US" altLang="ko-KR" dirty="0">
              <a:solidFill>
                <a:srgbClr val="BAE8E8"/>
              </a:solidFill>
            </a:endParaRPr>
          </a:p>
          <a:p>
            <a:pPr lvl="1"/>
            <a:r>
              <a:rPr lang="ko-KR" altLang="en-US" dirty="0">
                <a:solidFill>
                  <a:srgbClr val="BAE8E8"/>
                </a:solidFill>
              </a:rPr>
              <a:t> </a:t>
            </a:r>
            <a:r>
              <a:rPr lang="en-US" altLang="ko-KR" dirty="0">
                <a:solidFill>
                  <a:srgbClr val="BAE8E8"/>
                </a:solidFill>
              </a:rPr>
              <a:t>- </a:t>
            </a:r>
            <a:r>
              <a:rPr lang="ko-KR" altLang="en-US" dirty="0">
                <a:solidFill>
                  <a:srgbClr val="BAE8E8"/>
                </a:solidFill>
              </a:rPr>
              <a:t>데이터의 질과 양 개선</a:t>
            </a:r>
            <a:endParaRPr lang="en-US" altLang="ko-KR" dirty="0">
              <a:solidFill>
                <a:srgbClr val="BAE8E8"/>
              </a:solidFill>
            </a:endParaRPr>
          </a:p>
          <a:p>
            <a:pPr lvl="1"/>
            <a:r>
              <a:rPr lang="en-US" altLang="ko-KR" dirty="0">
                <a:solidFill>
                  <a:srgbClr val="BAE8E8"/>
                </a:solidFill>
              </a:rPr>
              <a:t> - </a:t>
            </a:r>
            <a:r>
              <a:rPr lang="ko-KR" altLang="en-US" dirty="0">
                <a:solidFill>
                  <a:srgbClr val="BAE8E8"/>
                </a:solidFill>
              </a:rPr>
              <a:t>주제와 관련된 데이터만을 수집</a:t>
            </a:r>
            <a:endParaRPr lang="en-US" altLang="ko-KR" dirty="0">
              <a:solidFill>
                <a:srgbClr val="BAE8E8"/>
              </a:solidFill>
            </a:endParaRPr>
          </a:p>
          <a:p>
            <a:pPr lvl="0"/>
            <a:endParaRPr lang="en-US" altLang="ko-KR" dirty="0">
              <a:solidFill>
                <a:srgbClr val="BAE8E8"/>
              </a:solidFill>
            </a:endParaRPr>
          </a:p>
          <a:p>
            <a:pPr lvl="0"/>
            <a:r>
              <a:rPr lang="en-US" altLang="ko-KR" dirty="0">
                <a:solidFill>
                  <a:srgbClr val="BAE8E8"/>
                </a:solidFill>
              </a:rPr>
              <a:t> - </a:t>
            </a:r>
            <a:r>
              <a:rPr lang="ko-KR" altLang="en-US" dirty="0">
                <a:solidFill>
                  <a:srgbClr val="BAE8E8"/>
                </a:solidFill>
              </a:rPr>
              <a:t>기존 알고리즘에서 </a:t>
            </a:r>
            <a:r>
              <a:rPr lang="en-US" altLang="ko-KR" dirty="0">
                <a:solidFill>
                  <a:srgbClr val="BAE8E8"/>
                </a:solidFill>
              </a:rPr>
              <a:t>overhead</a:t>
            </a:r>
            <a:r>
              <a:rPr lang="ko-KR" altLang="en-US" dirty="0">
                <a:solidFill>
                  <a:srgbClr val="BAE8E8"/>
                </a:solidFill>
              </a:rPr>
              <a:t>가 일어나는 </a:t>
            </a:r>
            <a:r>
              <a:rPr lang="en-US" altLang="ko-KR" dirty="0">
                <a:solidFill>
                  <a:srgbClr val="BAE8E8"/>
                </a:solidFill>
              </a:rPr>
              <a:t>Data</a:t>
            </a:r>
            <a:r>
              <a:rPr lang="ko-KR" altLang="en-US" dirty="0">
                <a:solidFill>
                  <a:srgbClr val="BAE8E8"/>
                </a:solidFill>
              </a:rPr>
              <a:t> </a:t>
            </a:r>
            <a:r>
              <a:rPr lang="en-US" altLang="ko-KR" dirty="0">
                <a:solidFill>
                  <a:srgbClr val="BAE8E8"/>
                </a:solidFill>
              </a:rPr>
              <a:t>Summation </a:t>
            </a:r>
            <a:r>
              <a:rPr lang="ko-KR" altLang="en-US" dirty="0">
                <a:solidFill>
                  <a:srgbClr val="BAE8E8"/>
                </a:solidFill>
              </a:rPr>
              <a:t>부분이 주 병렬처리 부분이 될 것 </a:t>
            </a:r>
            <a:r>
              <a:rPr lang="en-US" altLang="ko-KR" dirty="0">
                <a:solidFill>
                  <a:srgbClr val="BAE8E8"/>
                </a:solidFill>
              </a:rPr>
              <a:t>– (shared/bank conflict/Stream</a:t>
            </a:r>
            <a:r>
              <a:rPr lang="ko-KR" altLang="en-US" dirty="0">
                <a:solidFill>
                  <a:srgbClr val="BAE8E8"/>
                </a:solidFill>
              </a:rPr>
              <a:t> 등 여러 기법 적용 가능 </a:t>
            </a:r>
            <a:r>
              <a:rPr lang="en-US" altLang="ko-KR" dirty="0">
                <a:solidFill>
                  <a:srgbClr val="BAE8E8"/>
                </a:solidFill>
              </a:rPr>
              <a:t>– </a:t>
            </a:r>
            <a:r>
              <a:rPr lang="ko-KR" altLang="en-US" dirty="0">
                <a:solidFill>
                  <a:srgbClr val="BAE8E8"/>
                </a:solidFill>
              </a:rPr>
              <a:t>난이도</a:t>
            </a:r>
            <a:r>
              <a:rPr lang="en-US" altLang="ko-KR" dirty="0">
                <a:solidFill>
                  <a:srgbClr val="BAE8E8"/>
                </a:solidFill>
              </a:rPr>
              <a:t>?)</a:t>
            </a:r>
          </a:p>
          <a:p>
            <a:pPr lvl="0"/>
            <a:endParaRPr lang="en-US" altLang="ko-KR" dirty="0">
              <a:solidFill>
                <a:srgbClr val="BAE8E8"/>
              </a:solidFill>
            </a:endParaRPr>
          </a:p>
          <a:p>
            <a:pPr lvl="0"/>
            <a:r>
              <a:rPr lang="en-US" altLang="ko-KR" dirty="0">
                <a:solidFill>
                  <a:srgbClr val="BAE8E8"/>
                </a:solidFill>
              </a:rPr>
              <a:t>- </a:t>
            </a:r>
            <a:r>
              <a:rPr lang="ko-KR" altLang="en-US" dirty="0">
                <a:solidFill>
                  <a:srgbClr val="BAE8E8"/>
                </a:solidFill>
              </a:rPr>
              <a:t>가우스 소거법 부분은 </a:t>
            </a:r>
            <a:r>
              <a:rPr lang="en-US" altLang="ko-KR" dirty="0">
                <a:solidFill>
                  <a:srgbClr val="BAE8E8"/>
                </a:solidFill>
              </a:rPr>
              <a:t>CUDA </a:t>
            </a:r>
            <a:r>
              <a:rPr lang="ko-KR" altLang="en-US" dirty="0">
                <a:solidFill>
                  <a:srgbClr val="BAE8E8"/>
                </a:solidFill>
              </a:rPr>
              <a:t>적용 성능을 </a:t>
            </a:r>
            <a:r>
              <a:rPr lang="en-US" altLang="ko-KR" dirty="0">
                <a:solidFill>
                  <a:srgbClr val="BAE8E8"/>
                </a:solidFill>
              </a:rPr>
              <a:t>OpenMP</a:t>
            </a:r>
            <a:r>
              <a:rPr lang="ko-KR" altLang="en-US" dirty="0">
                <a:solidFill>
                  <a:srgbClr val="BAE8E8"/>
                </a:solidFill>
              </a:rPr>
              <a:t>와 비교 후 결정</a:t>
            </a:r>
            <a:endParaRPr lang="en-US" altLang="ko-KR" dirty="0">
              <a:solidFill>
                <a:srgbClr val="BA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7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5017079" cy="604326"/>
            <a:chOff x="751619" y="653199"/>
            <a:chExt cx="2951304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951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BAE8E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CUDA </a:t>
              </a:r>
              <a:r>
                <a: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BAE8E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주제 선정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1618" y="1816132"/>
            <a:ext cx="9024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질문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최종발표가 오프라인으로 이루어지는데 기말고사기간 생활관 입주 결과가 아직 나오지 않아서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(6.5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발표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입주 탈락 시 해당 인원이 발표날 지각 등을 하게 된다면 어떻게 처리될 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이전 팀 프로젝트에서 진행했던 주제를 개선 목적으로 다시 사용해도 난이도 평가 등에서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디메리트는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없는지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이전 팀들 중에 주제 유지한 경우 있는 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82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751619" y="653199"/>
            <a:ext cx="2020764" cy="604326"/>
            <a:chOff x="751619" y="653199"/>
            <a:chExt cx="2413292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3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581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rgbClr val="BAE8E8"/>
                  </a:solidFill>
                </a:rPr>
                <a:t>Contents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9" name="이등변 삼각형 8"/>
          <p:cNvSpPr/>
          <p:nvPr/>
        </p:nvSpPr>
        <p:spPr>
          <a:xfrm rot="5400000">
            <a:off x="2230217" y="2130509"/>
            <a:ext cx="243189" cy="189991"/>
          </a:xfrm>
          <a:prstGeom prst="triangle">
            <a:avLst/>
          </a:prstGeom>
          <a:solidFill>
            <a:srgbClr val="B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2228780" y="2958473"/>
            <a:ext cx="243189" cy="189991"/>
          </a:xfrm>
          <a:prstGeom prst="triangle">
            <a:avLst/>
          </a:prstGeom>
          <a:solidFill>
            <a:srgbClr val="B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5400000">
            <a:off x="2238505" y="3786437"/>
            <a:ext cx="243189" cy="189991"/>
          </a:xfrm>
          <a:prstGeom prst="triangle">
            <a:avLst/>
          </a:prstGeom>
          <a:solidFill>
            <a:srgbClr val="B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5400000">
            <a:off x="2228779" y="4614401"/>
            <a:ext cx="243189" cy="189991"/>
          </a:xfrm>
          <a:prstGeom prst="triangle">
            <a:avLst/>
          </a:prstGeom>
          <a:solidFill>
            <a:srgbClr val="B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5400000">
            <a:off x="2228779" y="5443574"/>
            <a:ext cx="243189" cy="189991"/>
          </a:xfrm>
          <a:prstGeom prst="triangle">
            <a:avLst/>
          </a:prstGeom>
          <a:solidFill>
            <a:srgbClr val="B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5061" y="1963894"/>
            <a:ext cx="613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BAE8E8"/>
                </a:solidFill>
              </a:rPr>
              <a:t>Project Outline</a:t>
            </a:r>
            <a:endParaRPr lang="ko-KR" altLang="en-US" sz="2800">
              <a:solidFill>
                <a:srgbClr val="BAE8E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5062" y="2791858"/>
            <a:ext cx="613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BAE8E8"/>
                </a:solidFill>
              </a:rPr>
              <a:t>Multiple Regression?</a:t>
            </a:r>
            <a:endParaRPr lang="ko-KR" altLang="en-US" sz="2800">
              <a:solidFill>
                <a:srgbClr val="BAE8E8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5062" y="3619822"/>
            <a:ext cx="613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BAE8E8"/>
                </a:solidFill>
              </a:rPr>
              <a:t>Multiple Regression Parallelization</a:t>
            </a:r>
            <a:endParaRPr lang="ko-KR" altLang="en-US" sz="2800">
              <a:solidFill>
                <a:srgbClr val="BAE8E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5062" y="4447786"/>
            <a:ext cx="613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BAE8E8"/>
                </a:solidFill>
              </a:rPr>
              <a:t>Results Verification</a:t>
            </a:r>
            <a:endParaRPr lang="ko-KR" altLang="en-US" sz="2800">
              <a:solidFill>
                <a:srgbClr val="BAE8E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5062" y="5275750"/>
            <a:ext cx="613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BAE8E8"/>
                </a:solidFill>
              </a:rPr>
              <a:t>Parallelization Analysis</a:t>
            </a:r>
            <a:endParaRPr lang="ko-KR" altLang="en-US" sz="2800">
              <a:solidFill>
                <a:srgbClr val="BA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9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3324271" cy="604326"/>
            <a:chOff x="751619" y="653199"/>
            <a:chExt cx="2413292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rgbClr val="BAE8E8"/>
                  </a:solidFill>
                </a:rPr>
                <a:t>Project Outline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23868" y="5391198"/>
            <a:ext cx="813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E3F6F5"/>
                </a:solidFill>
              </a:rPr>
              <a:t>Multiple Regression</a:t>
            </a:r>
            <a:r>
              <a:rPr lang="ko-KR" altLang="en-US">
                <a:solidFill>
                  <a:srgbClr val="BAE8E8"/>
                </a:solidFill>
              </a:rPr>
              <a:t>을 이용하여</a:t>
            </a:r>
            <a:r>
              <a:rPr lang="en-US" altLang="ko-KR">
                <a:solidFill>
                  <a:srgbClr val="BAE8E8"/>
                </a:solidFill>
              </a:rPr>
              <a:t>, </a:t>
            </a:r>
            <a:r>
              <a:rPr lang="ko-KR" altLang="en-US">
                <a:solidFill>
                  <a:srgbClr val="BAE8E8"/>
                </a:solidFill>
              </a:rPr>
              <a:t>우리는 </a:t>
            </a:r>
            <a:r>
              <a:rPr lang="ko-KR" altLang="en-US">
                <a:solidFill>
                  <a:srgbClr val="E3F6F5"/>
                </a:solidFill>
              </a:rPr>
              <a:t>임의 변수들 사이의 관계를 나타내는 함수를 계산</a:t>
            </a:r>
            <a:r>
              <a:rPr lang="ko-KR" altLang="en-US">
                <a:solidFill>
                  <a:srgbClr val="BAE8E8"/>
                </a:solidFill>
              </a:rPr>
              <a:t>해낼 수 있다</a:t>
            </a:r>
            <a:r>
              <a:rPr lang="en-US" altLang="ko-KR">
                <a:solidFill>
                  <a:srgbClr val="BAE8E8"/>
                </a:solidFill>
              </a:rPr>
              <a:t>(n</a:t>
            </a:r>
            <a:r>
              <a:rPr lang="ko-KR" altLang="en-US">
                <a:solidFill>
                  <a:srgbClr val="BAE8E8"/>
                </a:solidFill>
              </a:rPr>
              <a:t>개의 독립변수와 </a:t>
            </a:r>
            <a:r>
              <a:rPr lang="en-US" altLang="ko-KR">
                <a:solidFill>
                  <a:srgbClr val="BAE8E8"/>
                </a:solidFill>
              </a:rPr>
              <a:t>1</a:t>
            </a:r>
            <a:r>
              <a:rPr lang="ko-KR" altLang="en-US">
                <a:solidFill>
                  <a:srgbClr val="BAE8E8"/>
                </a:solidFill>
              </a:rPr>
              <a:t>개의 종속변수</a:t>
            </a:r>
            <a:r>
              <a:rPr lang="en-US" altLang="ko-KR">
                <a:solidFill>
                  <a:srgbClr val="BAE8E8"/>
                </a:solidFill>
              </a:rPr>
              <a:t>).</a:t>
            </a:r>
            <a:endParaRPr lang="ko-KR" altLang="en-US">
              <a:solidFill>
                <a:srgbClr val="BAE8E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BAE8E8"/>
                </a:solidFill>
              </a:rPr>
              <a:t>What to do?</a:t>
            </a:r>
            <a:endParaRPr lang="ko-KR" altLang="en-US" sz="2000">
              <a:solidFill>
                <a:srgbClr val="BAE8E8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62" y="1796581"/>
            <a:ext cx="7295929" cy="33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78358" y="1798971"/>
            <a:ext cx="10309325" cy="4609333"/>
            <a:chOff x="1178358" y="1798971"/>
            <a:chExt cx="10309325" cy="4609333"/>
          </a:xfrm>
        </p:grpSpPr>
        <p:pic>
          <p:nvPicPr>
            <p:cNvPr id="1028" name="Picture 4" descr="https://optimal.inven.co.kr/upload/2017/06/19/bbs/i153504397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886" y="1874490"/>
              <a:ext cx="7730543" cy="434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7086" y="2103446"/>
              <a:ext cx="5689051" cy="3197936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1026" name="Picture 2" descr="https://am-a.akamaihd.net/image?quality=preserve&amp;f=https://lolstatic-a.akamaihd.net/frontpage/apps/prod/playnow-global/en_US/328566a634ec929c4fc0ec5507c3b42a3bd4fb36/assets/img/cover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358" y="2590198"/>
              <a:ext cx="7636212" cy="3818106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798632" y="2094654"/>
              <a:ext cx="5689051" cy="62400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78358" y="2590198"/>
              <a:ext cx="7636212" cy="381810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683246" y="5178668"/>
              <a:ext cx="1473740" cy="112321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87329" y="1798971"/>
              <a:ext cx="3649855" cy="9121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07424" y="1806511"/>
              <a:ext cx="4349562" cy="4191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683246" y="2586565"/>
              <a:ext cx="2786851" cy="272124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1618" y="653199"/>
            <a:ext cx="3324271" cy="604326"/>
            <a:chOff x="751619" y="653199"/>
            <a:chExt cx="2413292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rgbClr val="BAE8E8"/>
                  </a:solidFill>
                </a:rPr>
                <a:t>Project Outline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629209" y="2838414"/>
            <a:ext cx="5185361" cy="1137546"/>
          </a:xfrm>
          <a:prstGeom prst="rect">
            <a:avLst/>
          </a:prstGeom>
          <a:solidFill>
            <a:srgbClr val="BAE8E8">
              <a:alpha val="7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BAE8E8"/>
                </a:solidFill>
              </a:rPr>
              <a:t>What to do?</a:t>
            </a:r>
            <a:endParaRPr lang="ko-KR" altLang="en-US" sz="2000">
              <a:solidFill>
                <a:srgbClr val="BAE8E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7038" y="2910940"/>
            <a:ext cx="4977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rgbClr val="273043"/>
                </a:solidFill>
              </a:rPr>
              <a:t>이를 이용하여 게임의 미래 진행 상황을 예측해보는 건 어떨까</a:t>
            </a:r>
            <a:r>
              <a:rPr lang="en-US" altLang="ko-KR" sz="3200" b="1">
                <a:solidFill>
                  <a:srgbClr val="273043"/>
                </a:solidFill>
              </a:rPr>
              <a:t>?</a:t>
            </a:r>
            <a:endParaRPr lang="ko-KR" altLang="en-US" sz="3200" b="1">
              <a:solidFill>
                <a:srgbClr val="27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6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3324271" cy="604326"/>
            <a:chOff x="751619" y="653199"/>
            <a:chExt cx="2413292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rgbClr val="BAE8E8"/>
                  </a:solidFill>
                </a:rPr>
                <a:t>Project Outline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BAE8E8"/>
                </a:solidFill>
              </a:rPr>
              <a:t>Project Layout</a:t>
            </a:r>
            <a:endParaRPr lang="ko-KR" altLang="en-US" sz="2000">
              <a:solidFill>
                <a:srgbClr val="BAE8E8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51302" y="2178847"/>
            <a:ext cx="10889396" cy="3282609"/>
            <a:chOff x="751617" y="2178847"/>
            <a:chExt cx="10889396" cy="3282609"/>
          </a:xfrm>
        </p:grpSpPr>
        <p:grpSp>
          <p:nvGrpSpPr>
            <p:cNvPr id="10" name="그룹 9"/>
            <p:cNvGrpSpPr/>
            <p:nvPr/>
          </p:nvGrpSpPr>
          <p:grpSpPr>
            <a:xfrm>
              <a:off x="3882456" y="2178847"/>
              <a:ext cx="1134769" cy="947924"/>
              <a:chOff x="3050931" y="2488223"/>
              <a:chExt cx="831503" cy="694592"/>
            </a:xfrm>
          </p:grpSpPr>
          <p:sp>
            <p:nvSpPr>
              <p:cNvPr id="9" name="원통 8"/>
              <p:cNvSpPr/>
              <p:nvPr/>
            </p:nvSpPr>
            <p:spPr>
              <a:xfrm>
                <a:off x="3050931" y="2910253"/>
                <a:ext cx="831503" cy="272562"/>
              </a:xfrm>
              <a:prstGeom prst="can">
                <a:avLst>
                  <a:gd name="adj" fmla="val 34259"/>
                </a:avLst>
              </a:prstGeom>
              <a:solidFill>
                <a:srgbClr val="273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원통 7"/>
              <p:cNvSpPr/>
              <p:nvPr/>
            </p:nvSpPr>
            <p:spPr>
              <a:xfrm>
                <a:off x="3050931" y="2699238"/>
                <a:ext cx="831503" cy="272562"/>
              </a:xfrm>
              <a:prstGeom prst="can">
                <a:avLst>
                  <a:gd name="adj" fmla="val 34259"/>
                </a:avLst>
              </a:prstGeom>
              <a:solidFill>
                <a:srgbClr val="273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원통 2"/>
              <p:cNvSpPr/>
              <p:nvPr/>
            </p:nvSpPr>
            <p:spPr>
              <a:xfrm>
                <a:off x="3050931" y="2488223"/>
                <a:ext cx="831503" cy="272562"/>
              </a:xfrm>
              <a:prstGeom prst="can">
                <a:avLst>
                  <a:gd name="adj" fmla="val 34259"/>
                </a:avLst>
              </a:prstGeom>
              <a:solidFill>
                <a:srgbClr val="273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68" name="Picture 20" descr="https://cdn4.iconfinder.com/data/icons/small-n-flat/24/user-alt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17" y="3126771"/>
              <a:ext cx="1675059" cy="1675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259499" y="4647942"/>
              <a:ext cx="659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E3F6F5"/>
                  </a:solidFill>
                </a:rPr>
                <a:t>User</a:t>
              </a:r>
              <a:endParaRPr lang="ko-KR" altLang="en-US">
                <a:solidFill>
                  <a:srgbClr val="E3F6F5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51191" y="3121171"/>
              <a:ext cx="997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E3F6F5"/>
                  </a:solidFill>
                </a:rPr>
                <a:t>DataSet</a:t>
              </a:r>
              <a:endParaRPr lang="ko-KR" altLang="en-US" sz="1600">
                <a:solidFill>
                  <a:srgbClr val="E3F6F5"/>
                </a:solidFill>
              </a:endParaRPr>
            </a:p>
          </p:txBody>
        </p:sp>
        <p:cxnSp>
          <p:nvCxnSpPr>
            <p:cNvPr id="16" name="꺾인 연결선 15"/>
            <p:cNvCxnSpPr>
              <a:stCxn id="24" idx="2"/>
              <a:endCxn id="2070" idx="1"/>
            </p:cNvCxnSpPr>
            <p:nvPr/>
          </p:nvCxnSpPr>
          <p:spPr>
            <a:xfrm rot="16200000" flipH="1">
              <a:off x="5123606" y="2755181"/>
              <a:ext cx="694414" cy="2041947"/>
            </a:xfrm>
            <a:prstGeom prst="bentConnector2">
              <a:avLst/>
            </a:prstGeom>
            <a:ln w="38100">
              <a:solidFill>
                <a:srgbClr val="E3F6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endCxn id="2070" idx="1"/>
            </p:cNvCxnSpPr>
            <p:nvPr/>
          </p:nvCxnSpPr>
          <p:spPr>
            <a:xfrm flipV="1">
              <a:off x="2538103" y="4123362"/>
              <a:ext cx="3953684" cy="161238"/>
            </a:xfrm>
            <a:prstGeom prst="bentConnector3">
              <a:avLst>
                <a:gd name="adj1" fmla="val 48221"/>
              </a:avLst>
            </a:prstGeom>
            <a:ln w="38100">
              <a:solidFill>
                <a:srgbClr val="E3F6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0" name="Picture 22" descr="https://cdn0.iconfinder.com/data/icons/software-4/24/console_command_prompt_shell_program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1787" y="3121171"/>
              <a:ext cx="2004382" cy="200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6744958" y="4863377"/>
              <a:ext cx="1498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E3F6F5"/>
                  </a:solidFill>
                </a:rPr>
                <a:t>Main Program</a:t>
              </a:r>
              <a:endParaRPr lang="ko-KR" altLang="en-US" sz="1400">
                <a:solidFill>
                  <a:srgbClr val="E3F6F5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17224" y="2478474"/>
              <a:ext cx="1474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rgbClr val="BAE8E8"/>
                  </a:solidFill>
                </a:rPr>
                <a:t>초기 게임</a:t>
              </a:r>
              <a:r>
                <a:rPr lang="en-US" altLang="ko-KR" sz="1200">
                  <a:solidFill>
                    <a:srgbClr val="BAE8E8"/>
                  </a:solidFill>
                </a:rPr>
                <a:t>(&lt;10min)</a:t>
              </a:r>
              <a:r>
                <a:rPr lang="ko-KR" altLang="en-US" sz="1200">
                  <a:solidFill>
                    <a:srgbClr val="BAE8E8"/>
                  </a:solidFill>
                </a:rPr>
                <a:t> 내용 측정값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96977" y="4342554"/>
              <a:ext cx="3071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rgbClr val="BAE8E8"/>
                  </a:solidFill>
                </a:rPr>
                <a:t>결과 함수를 형성하기 위해 유저가 선택한 변수들</a:t>
              </a:r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8403523" y="3687468"/>
              <a:ext cx="325315" cy="871788"/>
            </a:xfrm>
            <a:prstGeom prst="rightArrow">
              <a:avLst>
                <a:gd name="adj1" fmla="val 68154"/>
                <a:gd name="adj2" fmla="val 63513"/>
              </a:avLst>
            </a:prstGeom>
            <a:solidFill>
              <a:srgbClr val="E3F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9098" y="3871750"/>
              <a:ext cx="2721915" cy="50322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9144174" y="4405367"/>
              <a:ext cx="2265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E3F6F5"/>
                  </a:solidFill>
                </a:rPr>
                <a:t>Result Function</a:t>
              </a:r>
              <a:endParaRPr lang="ko-KR" altLang="en-US" sz="1600" b="1">
                <a:solidFill>
                  <a:srgbClr val="E3F6F5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919097" y="4722792"/>
              <a:ext cx="27219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BAE8E8"/>
                  </a:solidFill>
                </a:rPr>
                <a:t>f([playerKill, playerDeath, playerAssist, … , playerGold])</a:t>
              </a:r>
            </a:p>
            <a:p>
              <a:pPr algn="r"/>
              <a:r>
                <a:rPr lang="en-US" altLang="ko-KR" sz="1400">
                  <a:solidFill>
                    <a:srgbClr val="BAE8E8"/>
                  </a:solidFill>
                </a:rPr>
                <a:t>= </a:t>
              </a:r>
              <a:r>
                <a:rPr lang="en-US" altLang="ko-KR" sz="1400">
                  <a:solidFill>
                    <a:srgbClr val="E3F6F5"/>
                  </a:solidFill>
                </a:rPr>
                <a:t>Victory or Defeat</a:t>
              </a:r>
              <a:endParaRPr lang="ko-KR" altLang="en-US" sz="1400">
                <a:solidFill>
                  <a:srgbClr val="E3F6F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89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4442952" cy="604326"/>
            <a:chOff x="751619" y="653199"/>
            <a:chExt cx="2413292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rgbClr val="BAE8E8"/>
                  </a:solidFill>
                </a:rPr>
                <a:t>Multiple Regression?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BAE8E8"/>
                </a:solidFill>
              </a:rPr>
              <a:t>How does it work?</a:t>
            </a:r>
            <a:endParaRPr lang="ko-KR" altLang="en-US" sz="2000">
              <a:solidFill>
                <a:srgbClr val="BAE8E8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103693" y="1796581"/>
            <a:ext cx="5984615" cy="4645889"/>
            <a:chOff x="1491921" y="2009882"/>
            <a:chExt cx="5984615" cy="46458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1921" y="3138712"/>
              <a:ext cx="4526024" cy="46613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1921" y="2594657"/>
              <a:ext cx="5984615" cy="54405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1921" y="4345707"/>
              <a:ext cx="2797995" cy="39752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1921" y="4723754"/>
              <a:ext cx="4234382" cy="193201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491921" y="2009882"/>
              <a:ext cx="5984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BAE8E8"/>
                  </a:solidFill>
                </a:rPr>
                <a:t>1. n</a:t>
              </a:r>
              <a:r>
                <a:rPr lang="ko-KR" altLang="en-US" sz="1600" dirty="0">
                  <a:solidFill>
                    <a:srgbClr val="BAE8E8"/>
                  </a:solidFill>
                </a:rPr>
                <a:t>개의 독립 변수를 가진 </a:t>
              </a:r>
              <a:r>
                <a:rPr lang="en-US" altLang="ko-KR" sz="1600" dirty="0">
                  <a:solidFill>
                    <a:srgbClr val="BAE8E8"/>
                  </a:solidFill>
                </a:rPr>
                <a:t>N </a:t>
              </a:r>
              <a:r>
                <a:rPr lang="ko-KR" altLang="en-US" sz="1600" dirty="0">
                  <a:solidFill>
                    <a:srgbClr val="BAE8E8"/>
                  </a:solidFill>
                </a:rPr>
                <a:t>크기의 데이터의 </a:t>
              </a:r>
              <a:r>
                <a:rPr lang="en-US" altLang="ko-KR" sz="1600" dirty="0">
                  <a:solidFill>
                    <a:srgbClr val="BAE8E8"/>
                  </a:solidFill>
                </a:rPr>
                <a:t>Multiple Regression</a:t>
              </a:r>
              <a:r>
                <a:rPr lang="ko-KR" altLang="en-US" sz="1600" dirty="0">
                  <a:solidFill>
                    <a:srgbClr val="BAE8E8"/>
                  </a:solidFill>
                </a:rPr>
                <a:t>은 아래와 같이 표현될 수 있다</a:t>
              </a:r>
              <a:r>
                <a:rPr lang="en-US" altLang="ko-KR" sz="1600" dirty="0">
                  <a:solidFill>
                    <a:srgbClr val="BAE8E8"/>
                  </a:solidFill>
                </a:rPr>
                <a:t>.</a:t>
              </a:r>
              <a:endParaRPr lang="ko-KR" altLang="en-US" dirty="0">
                <a:solidFill>
                  <a:srgbClr val="BAE8E8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91921" y="3723487"/>
              <a:ext cx="5984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BAE8E8"/>
                  </a:solidFill>
                </a:rPr>
                <a:t>2. </a:t>
              </a:r>
              <a:r>
                <a:rPr lang="ko-KR" altLang="en-US" sz="1600">
                  <a:solidFill>
                    <a:srgbClr val="BAE8E8"/>
                  </a:solidFill>
                </a:rPr>
                <a:t>그리고 </a:t>
              </a:r>
              <a:r>
                <a:rPr lang="en-US" altLang="ko-KR" sz="1600">
                  <a:solidFill>
                    <a:srgbClr val="BAE8E8"/>
                  </a:solidFill>
                </a:rPr>
                <a:t>Multiple Regression</a:t>
              </a:r>
              <a:r>
                <a:rPr lang="ko-KR" altLang="en-US" sz="1600">
                  <a:solidFill>
                    <a:srgbClr val="BAE8E8"/>
                  </a:solidFill>
                </a:rPr>
                <a:t>을 위한 오차값은 아래와 같이  정의할 수 있다</a:t>
              </a:r>
              <a:r>
                <a:rPr lang="en-US" altLang="ko-KR" sz="1600">
                  <a:solidFill>
                    <a:srgbClr val="BAE8E8"/>
                  </a:solidFill>
                </a:rPr>
                <a:t>.</a:t>
              </a:r>
              <a:endParaRPr lang="ko-KR" altLang="en-US">
                <a:solidFill>
                  <a:srgbClr val="BAE8E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41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4442952" cy="604326"/>
            <a:chOff x="751619" y="653199"/>
            <a:chExt cx="2413292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rgbClr val="BAE8E8"/>
                  </a:solidFill>
                </a:rPr>
                <a:t>Multiple Regression?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BAE8E8"/>
                </a:solidFill>
              </a:rPr>
              <a:t>How does it work?</a:t>
            </a:r>
            <a:endParaRPr lang="ko-KR" altLang="en-US" sz="2000">
              <a:solidFill>
                <a:srgbClr val="BAE8E8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71" y="2178846"/>
            <a:ext cx="5792303" cy="26745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43815" y="1796581"/>
            <a:ext cx="598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BAE8E8"/>
                </a:solidFill>
              </a:rPr>
              <a:t>3. 2.</a:t>
            </a:r>
            <a:r>
              <a:rPr lang="ko-KR" altLang="en-US" sz="1600">
                <a:solidFill>
                  <a:srgbClr val="BAE8E8"/>
                </a:solidFill>
              </a:rPr>
              <a:t>에서 소개된 공식은 아래 행렬로 표현할 수 있다</a:t>
            </a:r>
            <a:r>
              <a:rPr lang="en-US" altLang="ko-KR" sz="1600">
                <a:solidFill>
                  <a:srgbClr val="BAE8E8"/>
                </a:solidFill>
              </a:rPr>
              <a:t>.</a:t>
            </a:r>
            <a:endParaRPr lang="ko-KR" altLang="en-US">
              <a:solidFill>
                <a:srgbClr val="BAE8E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815" y="4853354"/>
            <a:ext cx="598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BAE8E8"/>
                </a:solidFill>
              </a:rPr>
              <a:t>해당 행렬을</a:t>
            </a:r>
            <a:r>
              <a:rPr lang="en-US" altLang="ko-KR">
                <a:solidFill>
                  <a:srgbClr val="BAE8E8"/>
                </a:solidFill>
              </a:rPr>
              <a:t> </a:t>
            </a:r>
            <a:r>
              <a:rPr lang="en-US" altLang="ko-KR">
                <a:solidFill>
                  <a:srgbClr val="E3F6F5"/>
                </a:solidFill>
              </a:rPr>
              <a:t>Partial Pivoting &amp; Gaussian Elimination</a:t>
            </a:r>
            <a:r>
              <a:rPr lang="en-US" altLang="ko-KR">
                <a:solidFill>
                  <a:srgbClr val="BAE8E8"/>
                </a:solidFill>
              </a:rPr>
              <a:t>   </a:t>
            </a:r>
            <a:r>
              <a:rPr lang="ko-KR" altLang="en-US">
                <a:solidFill>
                  <a:srgbClr val="BAE8E8"/>
                </a:solidFill>
              </a:rPr>
              <a:t>으로 풀이하여 </a:t>
            </a:r>
            <a:r>
              <a:rPr lang="ko-KR" altLang="en-US">
                <a:solidFill>
                  <a:srgbClr val="E3F6F5"/>
                </a:solidFill>
              </a:rPr>
              <a:t>결과 함수의 계수</a:t>
            </a:r>
            <a:r>
              <a:rPr lang="ko-KR" altLang="en-US">
                <a:solidFill>
                  <a:srgbClr val="BAE8E8"/>
                </a:solidFill>
              </a:rPr>
              <a:t>들을 구할 수 있다</a:t>
            </a:r>
            <a:r>
              <a:rPr lang="en-US" altLang="ko-KR">
                <a:solidFill>
                  <a:srgbClr val="BAE8E8"/>
                </a:solidFill>
              </a:rPr>
              <a:t>.</a:t>
            </a:r>
            <a:endParaRPr lang="ko-KR" altLang="en-US">
              <a:solidFill>
                <a:srgbClr val="BAE8E8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059" y="5561231"/>
            <a:ext cx="40481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51618" y="653199"/>
            <a:ext cx="7273701" cy="1077218"/>
            <a:chOff x="751619" y="653199"/>
            <a:chExt cx="2413292" cy="1077218"/>
          </a:xfrm>
        </p:grpSpPr>
        <p:sp>
          <p:nvSpPr>
            <p:cNvPr id="9" name="직사각형 8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rgbClr val="BAE8E8"/>
                  </a:solidFill>
                </a:rPr>
                <a:t>Multiple Regression Parallelization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BAE8E8"/>
                </a:solidFill>
              </a:rPr>
              <a:t>How to Parallelize it?</a:t>
            </a:r>
            <a:endParaRPr lang="ko-KR" altLang="en-US" sz="2000">
              <a:solidFill>
                <a:srgbClr val="BAE8E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0772" y="2563172"/>
            <a:ext cx="501869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BAE8E8"/>
                </a:solidFill>
              </a:rPr>
              <a:t>∑연산의 특징</a:t>
            </a:r>
            <a:endParaRPr lang="en-US" altLang="ko-KR" sz="2000" dirty="0">
              <a:solidFill>
                <a:srgbClr val="BAE8E8"/>
              </a:solidFill>
            </a:endParaRPr>
          </a:p>
          <a:p>
            <a:endParaRPr lang="en-US" altLang="ko-KR" dirty="0">
              <a:solidFill>
                <a:srgbClr val="BAE8E8"/>
              </a:solidFill>
            </a:endParaRPr>
          </a:p>
          <a:p>
            <a:r>
              <a:rPr lang="en-US" altLang="ko-KR" dirty="0">
                <a:solidFill>
                  <a:srgbClr val="BAE8E8"/>
                </a:solidFill>
              </a:rPr>
              <a:t>- </a:t>
            </a:r>
            <a:r>
              <a:rPr lang="ko-KR" altLang="en-US" dirty="0">
                <a:solidFill>
                  <a:srgbClr val="BAE8E8"/>
                </a:solidFill>
              </a:rPr>
              <a:t>모든 데이터를 순회하여 한 곳에 더한다</a:t>
            </a:r>
            <a:r>
              <a:rPr lang="en-US" altLang="ko-KR" dirty="0">
                <a:solidFill>
                  <a:srgbClr val="BAE8E8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BAE8E8"/>
                </a:solidFill>
              </a:rPr>
              <a:t>- </a:t>
            </a:r>
            <a:r>
              <a:rPr lang="ko-KR" altLang="en-US" dirty="0">
                <a:solidFill>
                  <a:srgbClr val="BAE8E8"/>
                </a:solidFill>
              </a:rPr>
              <a:t>모든 구간에서 연산의 양이 동일하다</a:t>
            </a:r>
            <a:r>
              <a:rPr lang="en-US" altLang="ko-KR" dirty="0">
                <a:solidFill>
                  <a:srgbClr val="BAE8E8"/>
                </a:solidFill>
              </a:rPr>
              <a:t>.</a:t>
            </a:r>
          </a:p>
          <a:p>
            <a:r>
              <a:rPr lang="en-US" altLang="ko-KR" sz="3200" dirty="0">
                <a:solidFill>
                  <a:srgbClr val="BAE8E8"/>
                </a:solidFill>
              </a:rPr>
              <a:t>∴ </a:t>
            </a:r>
            <a:r>
              <a:rPr lang="en-US" altLang="ko-KR" dirty="0" err="1">
                <a:solidFill>
                  <a:srgbClr val="BAE8E8"/>
                </a:solidFill>
              </a:rPr>
              <a:t>OpenMP</a:t>
            </a:r>
            <a:r>
              <a:rPr lang="en-US" altLang="ko-KR" dirty="0">
                <a:solidFill>
                  <a:srgbClr val="BAE8E8"/>
                </a:solidFill>
              </a:rPr>
              <a:t> for </a:t>
            </a:r>
            <a:r>
              <a:rPr lang="ko-KR" altLang="en-US" dirty="0">
                <a:solidFill>
                  <a:srgbClr val="BAE8E8"/>
                </a:solidFill>
              </a:rPr>
              <a:t>구문과 </a:t>
            </a:r>
            <a:r>
              <a:rPr lang="en-US" altLang="ko-KR" dirty="0">
                <a:solidFill>
                  <a:srgbClr val="BAE8E8"/>
                </a:solidFill>
              </a:rPr>
              <a:t>reduction clause </a:t>
            </a:r>
            <a:r>
              <a:rPr lang="ko-KR" altLang="en-US" dirty="0">
                <a:solidFill>
                  <a:srgbClr val="BAE8E8"/>
                </a:solidFill>
              </a:rPr>
              <a:t>사용</a:t>
            </a:r>
            <a:endParaRPr lang="en-US" altLang="ko-KR" dirty="0">
              <a:solidFill>
                <a:srgbClr val="BAE8E8"/>
              </a:solidFill>
            </a:endParaRPr>
          </a:p>
          <a:p>
            <a:r>
              <a:rPr lang="en-US" altLang="ko-KR" dirty="0">
                <a:solidFill>
                  <a:srgbClr val="BAE8E8"/>
                </a:solidFill>
              </a:rPr>
              <a:t>schedule clause</a:t>
            </a:r>
            <a:r>
              <a:rPr lang="ko-KR" altLang="en-US" dirty="0">
                <a:solidFill>
                  <a:srgbClr val="BAE8E8"/>
                </a:solidFill>
              </a:rPr>
              <a:t>는 사용하지 않음</a:t>
            </a:r>
            <a:endParaRPr lang="en-US" altLang="ko-KR" dirty="0">
              <a:solidFill>
                <a:srgbClr val="BAE8E8"/>
              </a:solidFill>
            </a:endParaRPr>
          </a:p>
          <a:p>
            <a:endParaRPr lang="en-US" altLang="ko-KR" dirty="0">
              <a:solidFill>
                <a:srgbClr val="BAE8E8"/>
              </a:solidFill>
            </a:endParaRPr>
          </a:p>
          <a:p>
            <a:r>
              <a:rPr lang="ko-KR" altLang="en-US" dirty="0">
                <a:solidFill>
                  <a:srgbClr val="BAE8E8"/>
                </a:solidFill>
              </a:rPr>
              <a:t>데이터 종속성이 없는 부분 끼리  </a:t>
            </a:r>
            <a:endParaRPr lang="en-US" altLang="ko-KR" dirty="0">
              <a:solidFill>
                <a:srgbClr val="BAE8E8"/>
              </a:solidFill>
            </a:endParaRPr>
          </a:p>
          <a:p>
            <a:r>
              <a:rPr lang="ko-KR" altLang="en-US" dirty="0">
                <a:solidFill>
                  <a:srgbClr val="BAE8E8"/>
                </a:solidFill>
              </a:rPr>
              <a:t>최대한 동시에 진행</a:t>
            </a:r>
            <a:endParaRPr lang="en-US" altLang="ko-KR" dirty="0">
              <a:solidFill>
                <a:srgbClr val="BAE8E8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95" y="2641690"/>
            <a:ext cx="5792303" cy="26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2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51618" y="653199"/>
            <a:ext cx="7273701" cy="1077218"/>
            <a:chOff x="751619" y="653199"/>
            <a:chExt cx="2413292" cy="1077218"/>
          </a:xfrm>
        </p:grpSpPr>
        <p:sp>
          <p:nvSpPr>
            <p:cNvPr id="9" name="직사각형 8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>
                  <a:ln>
                    <a:noFill/>
                  </a:ln>
                  <a:solidFill>
                    <a:srgbClr val="BAE8E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Multiple Regression Parallelization</a:t>
              </a:r>
              <a:endParaRPr kumimoji="0" lang="ko-KR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How to Parallelize it?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4949" y="5003516"/>
            <a:ext cx="5018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배열 데이터 수정에서 발생할 수 있는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Cache coherency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문제를 최소화 하기 위해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BAE8E8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밀도 낮춤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04448"/>
              </p:ext>
            </p:extLst>
          </p:nvPr>
        </p:nvGraphicFramePr>
        <p:xfrm>
          <a:off x="2052574" y="2823055"/>
          <a:ext cx="8673084" cy="1930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838">
                  <a:extLst>
                    <a:ext uri="{9D8B030D-6E8A-4147-A177-3AD203B41FA5}">
                      <a16:colId xmlns:a16="http://schemas.microsoft.com/office/drawing/2014/main" val="906723743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965630679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2228805723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351299534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2469539060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3568694972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349168732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844435237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122016534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3900947547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3039290447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516158235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2863810694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2251748825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456131947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58171098"/>
                    </a:ext>
                  </a:extLst>
                </a:gridCol>
                <a:gridCol w="963676">
                  <a:extLst>
                    <a:ext uri="{9D8B030D-6E8A-4147-A177-3AD203B41FA5}">
                      <a16:colId xmlns:a16="http://schemas.microsoft.com/office/drawing/2014/main" val="320093132"/>
                    </a:ext>
                  </a:extLst>
                </a:gridCol>
              </a:tblGrid>
              <a:tr h="482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D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98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D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98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solidFill>
                            <a:srgbClr val="BAE8E8"/>
                          </a:solidFill>
                        </a:rPr>
                        <a:t>…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484330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D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98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D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98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…</a:t>
                      </a: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154184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055129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D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98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D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98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rgbClr val="BAE8E8"/>
                          </a:solidFill>
                        </a:rPr>
                        <a:t>…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13205"/>
                  </a:ext>
                </a:extLst>
              </a:tr>
            </a:tbl>
          </a:graphicData>
        </a:graphic>
      </p:graphicFrame>
      <p:sp>
        <p:nvSpPr>
          <p:cNvPr id="16" name="왼쪽 중괄호 15"/>
          <p:cNvSpPr/>
          <p:nvPr/>
        </p:nvSpPr>
        <p:spPr>
          <a:xfrm rot="5400000">
            <a:off x="3907692" y="776143"/>
            <a:ext cx="187901" cy="3845306"/>
          </a:xfrm>
          <a:prstGeom prst="leftBrace">
            <a:avLst>
              <a:gd name="adj1" fmla="val 166490"/>
              <a:gd name="adj2" fmla="val 50000"/>
            </a:avLst>
          </a:prstGeom>
          <a:ln w="19050">
            <a:solidFill>
              <a:srgbClr val="BA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8E8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3752" y="2079780"/>
            <a:ext cx="305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AE8E8"/>
                </a:solidFill>
              </a:rPr>
              <a:t>double(8byte) * 8 = 64byte</a:t>
            </a:r>
            <a:endParaRPr lang="ko-KR" altLang="en-US" dirty="0">
              <a:solidFill>
                <a:srgbClr val="BA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7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683</Words>
  <Application>Microsoft Office PowerPoint</Application>
  <PresentationFormat>와이드스크린</PresentationFormat>
  <Paragraphs>127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나눔바른고딕</vt:lpstr>
      <vt:lpstr>맑은 고딕</vt:lpstr>
      <vt:lpstr>Arial</vt:lpstr>
      <vt:lpstr>Office 테마</vt:lpstr>
      <vt:lpstr>Multiple Regression Parallelization with OpenMP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김 기백</cp:lastModifiedBy>
  <cp:revision>113</cp:revision>
  <dcterms:created xsi:type="dcterms:W3CDTF">2020-05-07T16:29:19Z</dcterms:created>
  <dcterms:modified xsi:type="dcterms:W3CDTF">2020-06-02T01:28:40Z</dcterms:modified>
</cp:coreProperties>
</file>