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8" r:id="rId2"/>
    <p:sldId id="272" r:id="rId3"/>
    <p:sldId id="271" r:id="rId4"/>
    <p:sldId id="273" r:id="rId5"/>
    <p:sldId id="275" r:id="rId6"/>
    <p:sldId id="276" r:id="rId7"/>
    <p:sldId id="277" r:id="rId8"/>
    <p:sldId id="270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B9BD5"/>
    <a:srgbClr val="70AD47"/>
    <a:srgbClr val="FFC000"/>
    <a:srgbClr val="8D021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>
        <p:scale>
          <a:sx n="100" d="100"/>
          <a:sy n="100" d="100"/>
        </p:scale>
        <p:origin x="682" y="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Heung-Seon" userId="3a9f2b0a1add7f51" providerId="LiveId" clId="{0821EF28-1436-48E7-8A97-0BDF3A98046E}"/>
    <pc:docChg chg="addSld delSld modSld modMainMaster">
      <pc:chgData name="Oh Heung-Seon" userId="3a9f2b0a1add7f51" providerId="LiveId" clId="{0821EF28-1436-48E7-8A97-0BDF3A98046E}" dt="2021-01-03T12:51:27.581" v="3"/>
      <pc:docMkLst>
        <pc:docMk/>
      </pc:docMkLst>
      <pc:sldChg chg="del">
        <pc:chgData name="Oh Heung-Seon" userId="3a9f2b0a1add7f51" providerId="LiveId" clId="{0821EF28-1436-48E7-8A97-0BDF3A98046E}" dt="2021-01-03T12:50:59.947" v="2" actId="2696"/>
        <pc:sldMkLst>
          <pc:docMk/>
          <pc:sldMk cId="2302783849" sldId="257"/>
        </pc:sldMkLst>
      </pc:sldChg>
      <pc:sldChg chg="add">
        <pc:chgData name="Oh Heung-Seon" userId="3a9f2b0a1add7f51" providerId="LiveId" clId="{0821EF28-1436-48E7-8A97-0BDF3A98046E}" dt="2021-01-03T12:51:27.581" v="3"/>
        <pc:sldMkLst>
          <pc:docMk/>
          <pc:sldMk cId="1656998918" sldId="259"/>
        </pc:sldMkLst>
      </pc:sldChg>
      <pc:sldMasterChg chg="modSp">
        <pc:chgData name="Oh Heung-Seon" userId="3a9f2b0a1add7f51" providerId="LiveId" clId="{0821EF28-1436-48E7-8A97-0BDF3A98046E}" dt="2021-01-03T12:49:02.734" v="1" actId="2711"/>
        <pc:sldMasterMkLst>
          <pc:docMk/>
          <pc:sldMasterMk cId="2478403347" sldId="2147483648"/>
        </pc:sldMasterMkLst>
        <pc:spChg chg="mod">
          <ac:chgData name="Oh Heung-Seon" userId="3a9f2b0a1add7f51" providerId="LiveId" clId="{0821EF28-1436-48E7-8A97-0BDF3A98046E}" dt="2021-01-03T12:47:57.707" v="0" actId="2711"/>
          <ac:spMkLst>
            <pc:docMk/>
            <pc:sldMasterMk cId="2478403347" sldId="2147483648"/>
            <ac:spMk id="2" creationId="{C031DDDE-45BC-416D-8B14-7F1131B977CA}"/>
          </ac:spMkLst>
        </pc:spChg>
        <pc:spChg chg="mod">
          <ac:chgData name="Oh Heung-Seon" userId="3a9f2b0a1add7f51" providerId="LiveId" clId="{0821EF28-1436-48E7-8A97-0BDF3A98046E}" dt="2021-01-03T12:47:57.707" v="0" actId="2711"/>
          <ac:spMkLst>
            <pc:docMk/>
            <pc:sldMasterMk cId="2478403347" sldId="2147483648"/>
            <ac:spMk id="3" creationId="{7357B6E1-1F8D-4ED0-8E10-E8BBEDEC6818}"/>
          </ac:spMkLst>
        </pc:spChg>
        <pc:spChg chg="mod">
          <ac:chgData name="Oh Heung-Seon" userId="3a9f2b0a1add7f51" providerId="LiveId" clId="{0821EF28-1436-48E7-8A97-0BDF3A98046E}" dt="2021-01-03T12:49:02.734" v="1" actId="2711"/>
          <ac:spMkLst>
            <pc:docMk/>
            <pc:sldMasterMk cId="2478403347" sldId="2147483648"/>
            <ac:spMk id="4" creationId="{228002C6-94EC-4644-B354-0F10D1966FC4}"/>
          </ac:spMkLst>
        </pc:spChg>
        <pc:spChg chg="mod">
          <ac:chgData name="Oh Heung-Seon" userId="3a9f2b0a1add7f51" providerId="LiveId" clId="{0821EF28-1436-48E7-8A97-0BDF3A98046E}" dt="2021-01-03T12:49:02.734" v="1" actId="2711"/>
          <ac:spMkLst>
            <pc:docMk/>
            <pc:sldMasterMk cId="2478403347" sldId="2147483648"/>
            <ac:spMk id="5" creationId="{357941E4-EAC2-490A-90D7-6FB009ACEA77}"/>
          </ac:spMkLst>
        </pc:spChg>
        <pc:spChg chg="mod">
          <ac:chgData name="Oh Heung-Seon" userId="3a9f2b0a1add7f51" providerId="LiveId" clId="{0821EF28-1436-48E7-8A97-0BDF3A98046E}" dt="2021-01-03T12:49:02.734" v="1" actId="2711"/>
          <ac:spMkLst>
            <pc:docMk/>
            <pc:sldMasterMk cId="2478403347" sldId="2147483648"/>
            <ac:spMk id="6" creationId="{9802710F-D820-42B5-858B-77831877BAEE}"/>
          </ac:spMkLst>
        </pc:spChg>
      </pc:sldMasterChg>
    </pc:docChg>
  </pc:docChgLst>
  <pc:docChgLst>
    <pc:chgData name="Oh Heung-Seon" userId="3a9f2b0a1add7f51" providerId="LiveId" clId="{5DAA4F50-E7FF-4D94-8C42-D4F8DC881AC6}"/>
    <pc:docChg chg="modMainMaster">
      <pc:chgData name="Oh Heung-Seon" userId="3a9f2b0a1add7f51" providerId="LiveId" clId="{5DAA4F50-E7FF-4D94-8C42-D4F8DC881AC6}" dt="2021-01-03T12:45:14.501" v="8" actId="2711"/>
      <pc:docMkLst>
        <pc:docMk/>
      </pc:docMkLst>
      <pc:sldMasterChg chg="modSp modSldLayout">
        <pc:chgData name="Oh Heung-Seon" userId="3a9f2b0a1add7f51" providerId="LiveId" clId="{5DAA4F50-E7FF-4D94-8C42-D4F8DC881AC6}" dt="2021-01-03T12:45:14.501" v="8" actId="2711"/>
        <pc:sldMasterMkLst>
          <pc:docMk/>
          <pc:sldMasterMk cId="2478403347" sldId="2147483648"/>
        </pc:sldMasterMkLst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2" creationId="{C031DDDE-45BC-416D-8B14-7F1131B977CA}"/>
          </ac:spMkLst>
        </pc:spChg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3" creationId="{7357B6E1-1F8D-4ED0-8E10-E8BBEDEC6818}"/>
          </ac:spMkLst>
        </pc:spChg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4" creationId="{228002C6-94EC-4644-B354-0F10D1966FC4}"/>
          </ac:spMkLst>
        </pc:spChg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5" creationId="{357941E4-EAC2-490A-90D7-6FB009ACEA77}"/>
          </ac:spMkLst>
        </pc:spChg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6" creationId="{9802710F-D820-42B5-858B-77831877BAEE}"/>
          </ac:spMkLst>
        </pc:spChg>
        <pc:sldLayoutChg chg="modSp">
          <pc:chgData name="Oh Heung-Seon" userId="3a9f2b0a1add7f51" providerId="LiveId" clId="{5DAA4F50-E7FF-4D94-8C42-D4F8DC881AC6}" dt="2021-01-02T07:26:10.835" v="0" actId="113"/>
          <pc:sldLayoutMkLst>
            <pc:docMk/>
            <pc:sldMasterMk cId="2478403347" sldId="2147483648"/>
            <pc:sldLayoutMk cId="3898626825" sldId="2147483649"/>
          </pc:sldLayoutMkLst>
          <pc:spChg chg="mod">
            <ac:chgData name="Oh Heung-Seon" userId="3a9f2b0a1add7f51" providerId="LiveId" clId="{5DAA4F50-E7FF-4D94-8C42-D4F8DC881AC6}" dt="2021-01-02T07:26:10.835" v="0" actId="113"/>
            <ac:spMkLst>
              <pc:docMk/>
              <pc:sldMasterMk cId="2478403347" sldId="2147483648"/>
              <pc:sldLayoutMk cId="3898626825" sldId="2147483649"/>
              <ac:spMk id="2" creationId="{3A269C86-742B-40F4-B508-7A4E3FDD00BE}"/>
            </ac:spMkLst>
          </pc:spChg>
        </pc:sldLayoutChg>
        <pc:sldLayoutChg chg="modSp">
          <pc:chgData name="Oh Heung-Seon" userId="3a9f2b0a1add7f51" providerId="LiveId" clId="{5DAA4F50-E7FF-4D94-8C42-D4F8DC881AC6}" dt="2021-01-02T07:26:14.719" v="1" actId="113"/>
          <pc:sldLayoutMkLst>
            <pc:docMk/>
            <pc:sldMasterMk cId="2478403347" sldId="2147483648"/>
            <pc:sldLayoutMk cId="868626272" sldId="2147483650"/>
          </pc:sldLayoutMkLst>
          <pc:spChg chg="mod">
            <ac:chgData name="Oh Heung-Seon" userId="3a9f2b0a1add7f51" providerId="LiveId" clId="{5DAA4F50-E7FF-4D94-8C42-D4F8DC881AC6}" dt="2021-01-02T07:26:14.719" v="1" actId="113"/>
            <ac:spMkLst>
              <pc:docMk/>
              <pc:sldMasterMk cId="2478403347" sldId="2147483648"/>
              <pc:sldLayoutMk cId="868626272" sldId="2147483650"/>
              <ac:spMk id="2" creationId="{BEE0B65F-EB55-4756-A310-48276F569038}"/>
            </ac:spMkLst>
          </pc:spChg>
        </pc:sldLayoutChg>
        <pc:sldLayoutChg chg="modSp">
          <pc:chgData name="Oh Heung-Seon" userId="3a9f2b0a1add7f51" providerId="LiveId" clId="{5DAA4F50-E7FF-4D94-8C42-D4F8DC881AC6}" dt="2021-01-02T07:26:19.175" v="2" actId="113"/>
          <pc:sldLayoutMkLst>
            <pc:docMk/>
            <pc:sldMasterMk cId="2478403347" sldId="2147483648"/>
            <pc:sldLayoutMk cId="968656216" sldId="2147483651"/>
          </pc:sldLayoutMkLst>
          <pc:spChg chg="mod">
            <ac:chgData name="Oh Heung-Seon" userId="3a9f2b0a1add7f51" providerId="LiveId" clId="{5DAA4F50-E7FF-4D94-8C42-D4F8DC881AC6}" dt="2021-01-02T07:26:19.175" v="2" actId="113"/>
            <ac:spMkLst>
              <pc:docMk/>
              <pc:sldMasterMk cId="2478403347" sldId="2147483648"/>
              <pc:sldLayoutMk cId="968656216" sldId="2147483651"/>
              <ac:spMk id="2" creationId="{4B9899FD-6B54-4C50-8FB0-0055198716D3}"/>
            </ac:spMkLst>
          </pc:spChg>
        </pc:sldLayoutChg>
        <pc:sldLayoutChg chg="modSp">
          <pc:chgData name="Oh Heung-Seon" userId="3a9f2b0a1add7f51" providerId="LiveId" clId="{5DAA4F50-E7FF-4D94-8C42-D4F8DC881AC6}" dt="2021-01-02T07:26:22.800" v="3" actId="113"/>
          <pc:sldLayoutMkLst>
            <pc:docMk/>
            <pc:sldMasterMk cId="2478403347" sldId="2147483648"/>
            <pc:sldLayoutMk cId="1544032625" sldId="2147483652"/>
          </pc:sldLayoutMkLst>
          <pc:spChg chg="mod">
            <ac:chgData name="Oh Heung-Seon" userId="3a9f2b0a1add7f51" providerId="LiveId" clId="{5DAA4F50-E7FF-4D94-8C42-D4F8DC881AC6}" dt="2021-01-02T07:26:22.800" v="3" actId="113"/>
            <ac:spMkLst>
              <pc:docMk/>
              <pc:sldMasterMk cId="2478403347" sldId="2147483648"/>
              <pc:sldLayoutMk cId="1544032625" sldId="2147483652"/>
              <ac:spMk id="8" creationId="{11B2BE1A-7066-4CE0-A600-76C3500E2F90}"/>
            </ac:spMkLst>
          </pc:spChg>
        </pc:sldLayoutChg>
        <pc:sldLayoutChg chg="modSp">
          <pc:chgData name="Oh Heung-Seon" userId="3a9f2b0a1add7f51" providerId="LiveId" clId="{5DAA4F50-E7FF-4D94-8C42-D4F8DC881AC6}" dt="2021-01-02T07:26:25.545" v="4" actId="113"/>
          <pc:sldLayoutMkLst>
            <pc:docMk/>
            <pc:sldMasterMk cId="2478403347" sldId="2147483648"/>
            <pc:sldLayoutMk cId="3241395460" sldId="2147483653"/>
          </pc:sldLayoutMkLst>
          <pc:spChg chg="mod">
            <ac:chgData name="Oh Heung-Seon" userId="3a9f2b0a1add7f51" providerId="LiveId" clId="{5DAA4F50-E7FF-4D94-8C42-D4F8DC881AC6}" dt="2021-01-02T07:26:25.545" v="4" actId="113"/>
            <ac:spMkLst>
              <pc:docMk/>
              <pc:sldMasterMk cId="2478403347" sldId="2147483648"/>
              <pc:sldLayoutMk cId="3241395460" sldId="2147483653"/>
              <ac:spMk id="10" creationId="{A9DDB9C9-3B13-4742-B8D6-E99A4A25B198}"/>
            </ac:spMkLst>
          </pc:spChg>
        </pc:sldLayoutChg>
        <pc:sldLayoutChg chg="modSp">
          <pc:chgData name="Oh Heung-Seon" userId="3a9f2b0a1add7f51" providerId="LiveId" clId="{5DAA4F50-E7FF-4D94-8C42-D4F8DC881AC6}" dt="2021-01-02T07:26:28.729" v="5" actId="113"/>
          <pc:sldLayoutMkLst>
            <pc:docMk/>
            <pc:sldMasterMk cId="2478403347" sldId="2147483648"/>
            <pc:sldLayoutMk cId="2180473436" sldId="2147483654"/>
          </pc:sldLayoutMkLst>
          <pc:spChg chg="mod">
            <ac:chgData name="Oh Heung-Seon" userId="3a9f2b0a1add7f51" providerId="LiveId" clId="{5DAA4F50-E7FF-4D94-8C42-D4F8DC881AC6}" dt="2021-01-02T07:26:28.729" v="5" actId="113"/>
            <ac:spMkLst>
              <pc:docMk/>
              <pc:sldMasterMk cId="2478403347" sldId="2147483648"/>
              <pc:sldLayoutMk cId="2180473436" sldId="2147483654"/>
              <ac:spMk id="2" creationId="{8124D573-2EE5-4AC9-958A-C63853FF5F17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text</c:v>
                </c:pt>
                <c:pt idx="1">
                  <c:v>generation</c:v>
                </c:pt>
                <c:pt idx="2">
                  <c:v>translation</c:v>
                </c:pt>
                <c:pt idx="3">
                  <c:v>multi</c:v>
                </c:pt>
                <c:pt idx="4">
                  <c:v>knowledge</c:v>
                </c:pt>
                <c:pt idx="5">
                  <c:v>word</c:v>
                </c:pt>
                <c:pt idx="6">
                  <c:v>graph</c:v>
                </c:pt>
                <c:pt idx="7">
                  <c:v>extraction</c:v>
                </c:pt>
                <c:pt idx="8">
                  <c:v>semantic</c:v>
                </c:pt>
                <c:pt idx="9">
                  <c:v>classification</c:v>
                </c:pt>
                <c:pt idx="10">
                  <c:v>question</c:v>
                </c:pt>
                <c:pt idx="11">
                  <c:v>domain</c:v>
                </c:pt>
                <c:pt idx="12">
                  <c:v>detection</c:v>
                </c:pt>
                <c:pt idx="13">
                  <c:v>bert</c:v>
                </c:pt>
                <c:pt idx="14">
                  <c:v>dialogue</c:v>
                </c:pt>
                <c:pt idx="15">
                  <c:v>embeddings</c:v>
                </c:pt>
                <c:pt idx="16">
                  <c:v>task</c:v>
                </c:pt>
                <c:pt idx="17">
                  <c:v>unsupervised</c:v>
                </c:pt>
                <c:pt idx="18">
                  <c:v>entity</c:v>
                </c:pt>
                <c:pt idx="19">
                  <c:v>analysis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223</c:v>
                </c:pt>
                <c:pt idx="1">
                  <c:v>217</c:v>
                </c:pt>
                <c:pt idx="2">
                  <c:v>193</c:v>
                </c:pt>
                <c:pt idx="3">
                  <c:v>190</c:v>
                </c:pt>
                <c:pt idx="4">
                  <c:v>158</c:v>
                </c:pt>
                <c:pt idx="5">
                  <c:v>145</c:v>
                </c:pt>
                <c:pt idx="6">
                  <c:v>143</c:v>
                </c:pt>
                <c:pt idx="7">
                  <c:v>120</c:v>
                </c:pt>
                <c:pt idx="8">
                  <c:v>112</c:v>
                </c:pt>
                <c:pt idx="9">
                  <c:v>111</c:v>
                </c:pt>
                <c:pt idx="10">
                  <c:v>109</c:v>
                </c:pt>
                <c:pt idx="11">
                  <c:v>107</c:v>
                </c:pt>
                <c:pt idx="12">
                  <c:v>104</c:v>
                </c:pt>
                <c:pt idx="13">
                  <c:v>100</c:v>
                </c:pt>
                <c:pt idx="14">
                  <c:v>99</c:v>
                </c:pt>
                <c:pt idx="15">
                  <c:v>95</c:v>
                </c:pt>
                <c:pt idx="16">
                  <c:v>94</c:v>
                </c:pt>
                <c:pt idx="17">
                  <c:v>93</c:v>
                </c:pt>
                <c:pt idx="18">
                  <c:v>93</c:v>
                </c:pt>
                <c:pt idx="19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ACL,EMNLP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text</c:v>
                </c:pt>
                <c:pt idx="1">
                  <c:v>generation</c:v>
                </c:pt>
                <c:pt idx="2">
                  <c:v>translation</c:v>
                </c:pt>
                <c:pt idx="3">
                  <c:v>multi</c:v>
                </c:pt>
                <c:pt idx="4">
                  <c:v>knowledge</c:v>
                </c:pt>
                <c:pt idx="5">
                  <c:v>word</c:v>
                </c:pt>
                <c:pt idx="6">
                  <c:v>graph</c:v>
                </c:pt>
                <c:pt idx="7">
                  <c:v>extraction</c:v>
                </c:pt>
                <c:pt idx="8">
                  <c:v>semantic</c:v>
                </c:pt>
                <c:pt idx="9">
                  <c:v>classification</c:v>
                </c:pt>
                <c:pt idx="10">
                  <c:v>question</c:v>
                </c:pt>
                <c:pt idx="11">
                  <c:v>domain</c:v>
                </c:pt>
                <c:pt idx="12">
                  <c:v>detection</c:v>
                </c:pt>
                <c:pt idx="13">
                  <c:v>bert</c:v>
                </c:pt>
                <c:pt idx="14">
                  <c:v>dialogue</c:v>
                </c:pt>
                <c:pt idx="15">
                  <c:v>embeddings</c:v>
                </c:pt>
                <c:pt idx="16">
                  <c:v>task</c:v>
                </c:pt>
                <c:pt idx="17">
                  <c:v>unsupervised</c:v>
                </c:pt>
                <c:pt idx="18">
                  <c:v>entity</c:v>
                </c:pt>
                <c:pt idx="19">
                  <c:v>analysis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132</c:v>
                </c:pt>
                <c:pt idx="1">
                  <c:v>142</c:v>
                </c:pt>
                <c:pt idx="2">
                  <c:v>113</c:v>
                </c:pt>
                <c:pt idx="3">
                  <c:v>116</c:v>
                </c:pt>
                <c:pt idx="4">
                  <c:v>98</c:v>
                </c:pt>
                <c:pt idx="5">
                  <c:v>72</c:v>
                </c:pt>
                <c:pt idx="6">
                  <c:v>87</c:v>
                </c:pt>
                <c:pt idx="7">
                  <c:v>68</c:v>
                </c:pt>
                <c:pt idx="8">
                  <c:v>68</c:v>
                </c:pt>
                <c:pt idx="9">
                  <c:v>53</c:v>
                </c:pt>
                <c:pt idx="10">
                  <c:v>67</c:v>
                </c:pt>
                <c:pt idx="11">
                  <c:v>73</c:v>
                </c:pt>
                <c:pt idx="12">
                  <c:v>48</c:v>
                </c:pt>
                <c:pt idx="13">
                  <c:v>47</c:v>
                </c:pt>
                <c:pt idx="14">
                  <c:v>72</c:v>
                </c:pt>
                <c:pt idx="15">
                  <c:v>40</c:v>
                </c:pt>
                <c:pt idx="16">
                  <c:v>50</c:v>
                </c:pt>
                <c:pt idx="17">
                  <c:v>58</c:v>
                </c:pt>
                <c:pt idx="18">
                  <c:v>55</c:v>
                </c:pt>
                <c:pt idx="19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COLING,CoNLL,AACL,EACL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text</c:v>
                </c:pt>
                <c:pt idx="1">
                  <c:v>generation</c:v>
                </c:pt>
                <c:pt idx="2">
                  <c:v>translation</c:v>
                </c:pt>
                <c:pt idx="3">
                  <c:v>multi</c:v>
                </c:pt>
                <c:pt idx="4">
                  <c:v>knowledge</c:v>
                </c:pt>
                <c:pt idx="5">
                  <c:v>word</c:v>
                </c:pt>
                <c:pt idx="6">
                  <c:v>graph</c:v>
                </c:pt>
                <c:pt idx="7">
                  <c:v>extraction</c:v>
                </c:pt>
                <c:pt idx="8">
                  <c:v>semantic</c:v>
                </c:pt>
                <c:pt idx="9">
                  <c:v>classification</c:v>
                </c:pt>
                <c:pt idx="10">
                  <c:v>question</c:v>
                </c:pt>
                <c:pt idx="11">
                  <c:v>domain</c:v>
                </c:pt>
                <c:pt idx="12">
                  <c:v>detection</c:v>
                </c:pt>
                <c:pt idx="13">
                  <c:v>bert</c:v>
                </c:pt>
                <c:pt idx="14">
                  <c:v>dialogue</c:v>
                </c:pt>
                <c:pt idx="15">
                  <c:v>embeddings</c:v>
                </c:pt>
                <c:pt idx="16">
                  <c:v>task</c:v>
                </c:pt>
                <c:pt idx="17">
                  <c:v>unsupervised</c:v>
                </c:pt>
                <c:pt idx="18">
                  <c:v>entity</c:v>
                </c:pt>
                <c:pt idx="19">
                  <c:v>analysis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91</c:v>
                </c:pt>
                <c:pt idx="1">
                  <c:v>75</c:v>
                </c:pt>
                <c:pt idx="2">
                  <c:v>80</c:v>
                </c:pt>
                <c:pt idx="3">
                  <c:v>74</c:v>
                </c:pt>
                <c:pt idx="4">
                  <c:v>60</c:v>
                </c:pt>
                <c:pt idx="5">
                  <c:v>73</c:v>
                </c:pt>
                <c:pt idx="6">
                  <c:v>56</c:v>
                </c:pt>
                <c:pt idx="7">
                  <c:v>52</c:v>
                </c:pt>
                <c:pt idx="8">
                  <c:v>44</c:v>
                </c:pt>
                <c:pt idx="9">
                  <c:v>58</c:v>
                </c:pt>
                <c:pt idx="10">
                  <c:v>42</c:v>
                </c:pt>
                <c:pt idx="11">
                  <c:v>34</c:v>
                </c:pt>
                <c:pt idx="12">
                  <c:v>56</c:v>
                </c:pt>
                <c:pt idx="13">
                  <c:v>53</c:v>
                </c:pt>
                <c:pt idx="14">
                  <c:v>27</c:v>
                </c:pt>
                <c:pt idx="15">
                  <c:v>55</c:v>
                </c:pt>
                <c:pt idx="16">
                  <c:v>44</c:v>
                </c:pt>
                <c:pt idx="17">
                  <c:v>35</c:v>
                </c:pt>
                <c:pt idx="18">
                  <c:v>38</c:v>
                </c:pt>
                <c:pt idx="19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55022227566395254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242</c:v>
                </c:pt>
                <c:pt idx="1">
                  <c:v>72</c:v>
                </c:pt>
                <c:pt idx="2">
                  <c:v>48</c:v>
                </c:pt>
                <c:pt idx="3">
                  <c:v>74</c:v>
                </c:pt>
                <c:pt idx="4">
                  <c:v>37</c:v>
                </c:pt>
                <c:pt idx="5">
                  <c:v>36</c:v>
                </c:pt>
                <c:pt idx="6">
                  <c:v>30</c:v>
                </c:pt>
                <c:pt idx="7">
                  <c:v>53</c:v>
                </c:pt>
                <c:pt idx="8">
                  <c:v>36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59</c:v>
                </c:pt>
                <c:pt idx="1">
                  <c:v>5</c:v>
                </c:pt>
                <c:pt idx="2">
                  <c:v>7</c:v>
                </c:pt>
                <c:pt idx="3">
                  <c:v>12</c:v>
                </c:pt>
                <c:pt idx="4">
                  <c:v>1</c:v>
                </c:pt>
                <c:pt idx="5">
                  <c:v>9</c:v>
                </c:pt>
                <c:pt idx="6">
                  <c:v>1</c:v>
                </c:pt>
                <c:pt idx="7">
                  <c:v>8</c:v>
                </c:pt>
                <c:pt idx="8">
                  <c:v>5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94</c:v>
                </c:pt>
                <c:pt idx="1">
                  <c:v>27</c:v>
                </c:pt>
                <c:pt idx="2">
                  <c:v>14</c:v>
                </c:pt>
                <c:pt idx="3">
                  <c:v>20</c:v>
                </c:pt>
                <c:pt idx="4">
                  <c:v>12</c:v>
                </c:pt>
                <c:pt idx="5">
                  <c:v>9</c:v>
                </c:pt>
                <c:pt idx="6">
                  <c:v>8</c:v>
                </c:pt>
                <c:pt idx="7">
                  <c:v>19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46</c:v>
                </c:pt>
                <c:pt idx="1">
                  <c:v>26</c:v>
                </c:pt>
                <c:pt idx="2">
                  <c:v>22</c:v>
                </c:pt>
                <c:pt idx="3">
                  <c:v>20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17</c:v>
                </c:pt>
                <c:pt idx="8">
                  <c:v>15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43</c:v>
                </c:pt>
                <c:pt idx="1">
                  <c:v>14</c:v>
                </c:pt>
                <c:pt idx="2">
                  <c:v>5</c:v>
                </c:pt>
                <c:pt idx="3">
                  <c:v>22</c:v>
                </c:pt>
                <c:pt idx="4">
                  <c:v>5</c:v>
                </c:pt>
                <c:pt idx="5">
                  <c:v>0</c:v>
                </c:pt>
                <c:pt idx="6">
                  <c:v>3</c:v>
                </c:pt>
                <c:pt idx="7">
                  <c:v>9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shot learning</c:v>
                </c:pt>
                <c:pt idx="4">
                  <c:v>meta learning</c:v>
                </c:pt>
                <c:pt idx="5">
                  <c:v>gradient descent</c:v>
                </c:pt>
                <c:pt idx="6">
                  <c:v>supervised learning</c:v>
                </c:pt>
                <c:pt idx="7">
                  <c:v>multi agent</c:v>
                </c:pt>
                <c:pt idx="8">
                  <c:v>deep learning</c:v>
                </c:pt>
                <c:pt idx="9">
                  <c:v>continual learning</c:v>
                </c:pt>
                <c:pt idx="10">
                  <c:v>contrastive learning</c:v>
                </c:pt>
                <c:pt idx="11">
                  <c:v>federated learning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242</c:v>
                </c:pt>
                <c:pt idx="1">
                  <c:v>74</c:v>
                </c:pt>
                <c:pt idx="2">
                  <c:v>72</c:v>
                </c:pt>
                <c:pt idx="3">
                  <c:v>32</c:v>
                </c:pt>
                <c:pt idx="4">
                  <c:v>63</c:v>
                </c:pt>
                <c:pt idx="5">
                  <c:v>54</c:v>
                </c:pt>
                <c:pt idx="6">
                  <c:v>48</c:v>
                </c:pt>
                <c:pt idx="7">
                  <c:v>53</c:v>
                </c:pt>
                <c:pt idx="8">
                  <c:v>62</c:v>
                </c:pt>
                <c:pt idx="9">
                  <c:v>28</c:v>
                </c:pt>
                <c:pt idx="10">
                  <c:v>31</c:v>
                </c:pt>
                <c:pt idx="1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shot learning</c:v>
                </c:pt>
                <c:pt idx="4">
                  <c:v>meta learning</c:v>
                </c:pt>
                <c:pt idx="5">
                  <c:v>gradient descent</c:v>
                </c:pt>
                <c:pt idx="6">
                  <c:v>supervised learning</c:v>
                </c:pt>
                <c:pt idx="7">
                  <c:v>multi agent</c:v>
                </c:pt>
                <c:pt idx="8">
                  <c:v>deep learning</c:v>
                </c:pt>
                <c:pt idx="9">
                  <c:v>continual learning</c:v>
                </c:pt>
                <c:pt idx="10">
                  <c:v>contrastive learning</c:v>
                </c:pt>
                <c:pt idx="11">
                  <c:v>federated learning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59</c:v>
                </c:pt>
                <c:pt idx="1">
                  <c:v>12</c:v>
                </c:pt>
                <c:pt idx="2">
                  <c:v>5</c:v>
                </c:pt>
                <c:pt idx="3">
                  <c:v>2</c:v>
                </c:pt>
                <c:pt idx="4">
                  <c:v>9</c:v>
                </c:pt>
                <c:pt idx="5">
                  <c:v>13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2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shot learning</c:v>
                </c:pt>
                <c:pt idx="4">
                  <c:v>meta learning</c:v>
                </c:pt>
                <c:pt idx="5">
                  <c:v>gradient descent</c:v>
                </c:pt>
                <c:pt idx="6">
                  <c:v>supervised learning</c:v>
                </c:pt>
                <c:pt idx="7">
                  <c:v>multi agent</c:v>
                </c:pt>
                <c:pt idx="8">
                  <c:v>deep learning</c:v>
                </c:pt>
                <c:pt idx="9">
                  <c:v>continual learning</c:v>
                </c:pt>
                <c:pt idx="10">
                  <c:v>contrastive learning</c:v>
                </c:pt>
                <c:pt idx="11">
                  <c:v>federated learning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94</c:v>
                </c:pt>
                <c:pt idx="1">
                  <c:v>20</c:v>
                </c:pt>
                <c:pt idx="2">
                  <c:v>27</c:v>
                </c:pt>
                <c:pt idx="3">
                  <c:v>6</c:v>
                </c:pt>
                <c:pt idx="4">
                  <c:v>29</c:v>
                </c:pt>
                <c:pt idx="5">
                  <c:v>23</c:v>
                </c:pt>
                <c:pt idx="6">
                  <c:v>18</c:v>
                </c:pt>
                <c:pt idx="7">
                  <c:v>19</c:v>
                </c:pt>
                <c:pt idx="8">
                  <c:v>33</c:v>
                </c:pt>
                <c:pt idx="9">
                  <c:v>12</c:v>
                </c:pt>
                <c:pt idx="10">
                  <c:v>16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shot learning</c:v>
                </c:pt>
                <c:pt idx="4">
                  <c:v>meta learning</c:v>
                </c:pt>
                <c:pt idx="5">
                  <c:v>gradient descent</c:v>
                </c:pt>
                <c:pt idx="6">
                  <c:v>supervised learning</c:v>
                </c:pt>
                <c:pt idx="7">
                  <c:v>multi agent</c:v>
                </c:pt>
                <c:pt idx="8">
                  <c:v>deep learning</c:v>
                </c:pt>
                <c:pt idx="9">
                  <c:v>continual learning</c:v>
                </c:pt>
                <c:pt idx="10">
                  <c:v>contrastive learning</c:v>
                </c:pt>
                <c:pt idx="11">
                  <c:v>federated learning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46</c:v>
                </c:pt>
                <c:pt idx="1">
                  <c:v>20</c:v>
                </c:pt>
                <c:pt idx="2">
                  <c:v>26</c:v>
                </c:pt>
                <c:pt idx="3">
                  <c:v>11</c:v>
                </c:pt>
                <c:pt idx="4">
                  <c:v>13</c:v>
                </c:pt>
                <c:pt idx="5">
                  <c:v>6</c:v>
                </c:pt>
                <c:pt idx="6">
                  <c:v>12</c:v>
                </c:pt>
                <c:pt idx="7">
                  <c:v>17</c:v>
                </c:pt>
                <c:pt idx="8">
                  <c:v>10</c:v>
                </c:pt>
                <c:pt idx="9">
                  <c:v>5</c:v>
                </c:pt>
                <c:pt idx="10">
                  <c:v>4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shot learning</c:v>
                </c:pt>
                <c:pt idx="4">
                  <c:v>meta learning</c:v>
                </c:pt>
                <c:pt idx="5">
                  <c:v>gradient descent</c:v>
                </c:pt>
                <c:pt idx="6">
                  <c:v>supervised learning</c:v>
                </c:pt>
                <c:pt idx="7">
                  <c:v>multi agent</c:v>
                </c:pt>
                <c:pt idx="8">
                  <c:v>deep learning</c:v>
                </c:pt>
                <c:pt idx="9">
                  <c:v>continual learning</c:v>
                </c:pt>
                <c:pt idx="10">
                  <c:v>contrastive learning</c:v>
                </c:pt>
                <c:pt idx="11">
                  <c:v>federated learning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43</c:v>
                </c:pt>
                <c:pt idx="1">
                  <c:v>22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2104407297457"/>
          <c:y val="2.3091671815826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graph neural networks</c:v>
                </c:pt>
                <c:pt idx="1">
                  <c:v>deep reinforcement learning</c:v>
                </c:pt>
                <c:pt idx="2">
                  <c:v>semi supervised learning</c:v>
                </c:pt>
                <c:pt idx="3">
                  <c:v>markov decision processes</c:v>
                </c:pt>
                <c:pt idx="4">
                  <c:v>stochastic gradient descent</c:v>
                </c:pt>
                <c:pt idx="5">
                  <c:v>multi task learning</c:v>
                </c:pt>
                <c:pt idx="6">
                  <c:v>recurrent neural networks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1-40A3-8589-6CA67B09C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785200"/>
        <c:axId val="1663056640"/>
      </c:barChart>
      <c:catAx>
        <c:axId val="676785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3056640"/>
        <c:crosses val="autoZero"/>
        <c:auto val="1"/>
        <c:lblAlgn val="ctr"/>
        <c:lblOffset val="100"/>
        <c:noMultiLvlLbl val="0"/>
      </c:catAx>
      <c:valAx>
        <c:axId val="166305664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67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480030609505412"/>
          <c:y val="1.891807950211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61162981181274056"/>
          <c:y val="0.13472825618754022"/>
          <c:w val="0.37418706281991809"/>
          <c:h val="0.830588598058587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graph neural networks</c:v>
                </c:pt>
                <c:pt idx="1">
                  <c:v>deep reinforcement learning</c:v>
                </c:pt>
                <c:pt idx="2">
                  <c:v>stochastic gradient descent</c:v>
                </c:pt>
                <c:pt idx="3">
                  <c:v>semi supervised learning</c:v>
                </c:pt>
                <c:pt idx="4">
                  <c:v>neural architecture search</c:v>
                </c:pt>
                <c:pt idx="5">
                  <c:v>self supervised learning</c:v>
                </c:pt>
                <c:pt idx="6">
                  <c:v>generative adversarial networks</c:v>
                </c:pt>
                <c:pt idx="7">
                  <c:v>graph convolutional networks</c:v>
                </c:pt>
                <c:pt idx="8">
                  <c:v>neural tangent kernel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</c:v>
                </c:pt>
                <c:pt idx="1">
                  <c:v>13</c:v>
                </c:pt>
                <c:pt idx="2">
                  <c:v>10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1-40A3-8589-6CA67B09C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785200"/>
        <c:axId val="1663056640"/>
      </c:barChart>
      <c:catAx>
        <c:axId val="676785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3056640"/>
        <c:crosses val="autoZero"/>
        <c:auto val="1"/>
        <c:lblAlgn val="ctr"/>
        <c:lblOffset val="100"/>
        <c:noMultiLvlLbl val="0"/>
      </c:catAx>
      <c:valAx>
        <c:axId val="166305664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67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3757141151583909"/>
          <c:y val="2.3091671815826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64646181316323115"/>
          <c:y val="0.16445118944837875"/>
          <c:w val="0.34439441599736031"/>
          <c:h val="0.793214078889272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graph neural networks</c:v>
                </c:pt>
                <c:pt idx="1">
                  <c:v>person re identification</c:v>
                </c:pt>
                <c:pt idx="2">
                  <c:v>multi task learning</c:v>
                </c:pt>
                <c:pt idx="3">
                  <c:v>end to end</c:v>
                </c:pt>
                <c:pt idx="4">
                  <c:v>semi supervised learning</c:v>
                </c:pt>
                <c:pt idx="5">
                  <c:v>convolutional neural networks</c:v>
                </c:pt>
                <c:pt idx="6">
                  <c:v>unsupervised domain adaptation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17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1-40A3-8589-6CA67B09C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785200"/>
        <c:axId val="1663056640"/>
      </c:barChart>
      <c:catAx>
        <c:axId val="676785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3056640"/>
        <c:crosses val="autoZero"/>
        <c:auto val="1"/>
        <c:lblAlgn val="ctr"/>
        <c:lblOffset val="100"/>
        <c:noMultiLvlLbl val="0"/>
      </c:catAx>
      <c:valAx>
        <c:axId val="166305664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67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072435392156307"/>
          <c:y val="2.115314628066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61162981181274056"/>
          <c:y val="0.13472825618754022"/>
          <c:w val="0.37418706281991809"/>
          <c:h val="0.830588598058587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graph neural networks</c:v>
                </c:pt>
                <c:pt idx="1">
                  <c:v>deep reinforcement learning</c:v>
                </c:pt>
                <c:pt idx="2">
                  <c:v>neural architecture search</c:v>
                </c:pt>
                <c:pt idx="3">
                  <c:v>end to end</c:v>
                </c:pt>
                <c:pt idx="4">
                  <c:v>stochastic gradient descent</c:v>
                </c:pt>
                <c:pt idx="5">
                  <c:v>generative adversarial networks</c:v>
                </c:pt>
                <c:pt idx="6">
                  <c:v>energy based models</c:v>
                </c:pt>
                <c:pt idx="7">
                  <c:v>text to speech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13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1-40A3-8589-6CA67B09C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785200"/>
        <c:axId val="1663056640"/>
      </c:barChart>
      <c:catAx>
        <c:axId val="676785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3056640"/>
        <c:crosses val="autoZero"/>
        <c:auto val="1"/>
        <c:lblAlgn val="ctr"/>
        <c:lblOffset val="100"/>
        <c:noMultiLvlLbl val="0"/>
      </c:catAx>
      <c:valAx>
        <c:axId val="166305664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67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ACL,EMNLP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text</c:v>
                </c:pt>
                <c:pt idx="1">
                  <c:v>generation</c:v>
                </c:pt>
                <c:pt idx="2">
                  <c:v>translation</c:v>
                </c:pt>
                <c:pt idx="3">
                  <c:v>multi</c:v>
                </c:pt>
                <c:pt idx="4">
                  <c:v>knowledge</c:v>
                </c:pt>
                <c:pt idx="5">
                  <c:v>word</c:v>
                </c:pt>
                <c:pt idx="6">
                  <c:v>graph</c:v>
                </c:pt>
                <c:pt idx="7">
                  <c:v>extraction</c:v>
                </c:pt>
                <c:pt idx="8">
                  <c:v>semantic</c:v>
                </c:pt>
                <c:pt idx="9">
                  <c:v>classification</c:v>
                </c:pt>
                <c:pt idx="10">
                  <c:v>question</c:v>
                </c:pt>
                <c:pt idx="11">
                  <c:v>domain</c:v>
                </c:pt>
                <c:pt idx="12">
                  <c:v>detection</c:v>
                </c:pt>
                <c:pt idx="13">
                  <c:v>bert</c:v>
                </c:pt>
                <c:pt idx="14">
                  <c:v>dialogue</c:v>
                </c:pt>
                <c:pt idx="15">
                  <c:v>embeddings</c:v>
                </c:pt>
                <c:pt idx="16">
                  <c:v>task</c:v>
                </c:pt>
                <c:pt idx="17">
                  <c:v>unsupervised</c:v>
                </c:pt>
                <c:pt idx="18">
                  <c:v>entity</c:v>
                </c:pt>
                <c:pt idx="19">
                  <c:v>analysis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132</c:v>
                </c:pt>
                <c:pt idx="1">
                  <c:v>142</c:v>
                </c:pt>
                <c:pt idx="2">
                  <c:v>113</c:v>
                </c:pt>
                <c:pt idx="3">
                  <c:v>116</c:v>
                </c:pt>
                <c:pt idx="4">
                  <c:v>98</c:v>
                </c:pt>
                <c:pt idx="5">
                  <c:v>72</c:v>
                </c:pt>
                <c:pt idx="6">
                  <c:v>87</c:v>
                </c:pt>
                <c:pt idx="7">
                  <c:v>68</c:v>
                </c:pt>
                <c:pt idx="8">
                  <c:v>68</c:v>
                </c:pt>
                <c:pt idx="9">
                  <c:v>53</c:v>
                </c:pt>
                <c:pt idx="10">
                  <c:v>67</c:v>
                </c:pt>
                <c:pt idx="11">
                  <c:v>73</c:v>
                </c:pt>
                <c:pt idx="12">
                  <c:v>48</c:v>
                </c:pt>
                <c:pt idx="13">
                  <c:v>47</c:v>
                </c:pt>
                <c:pt idx="14">
                  <c:v>72</c:v>
                </c:pt>
                <c:pt idx="15">
                  <c:v>40</c:v>
                </c:pt>
                <c:pt idx="16">
                  <c:v>50</c:v>
                </c:pt>
                <c:pt idx="17">
                  <c:v>58</c:v>
                </c:pt>
                <c:pt idx="18">
                  <c:v>55</c:v>
                </c:pt>
                <c:pt idx="19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COLING,CoNLL,AACL,EACL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3-4F68-A7B9-64E259D192C6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DC3-4F68-A7B9-64E259D192C6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C3-4F68-A7B9-64E259D192C6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DC3-4F68-A7B9-64E259D192C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C3-4F68-A7B9-64E259D192C6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DC3-4F68-A7B9-64E259D192C6}"/>
              </c:ext>
            </c:extLst>
          </c:dPt>
          <c:dLbls>
            <c:delete val="1"/>
          </c:dLbls>
          <c:cat>
            <c:strRef>
              <c:f>Sheet1!$A$2:$A$21</c:f>
              <c:strCache>
                <c:ptCount val="20"/>
                <c:pt idx="0">
                  <c:v>text</c:v>
                </c:pt>
                <c:pt idx="1">
                  <c:v>generation</c:v>
                </c:pt>
                <c:pt idx="2">
                  <c:v>translation</c:v>
                </c:pt>
                <c:pt idx="3">
                  <c:v>multi</c:v>
                </c:pt>
                <c:pt idx="4">
                  <c:v>knowledge</c:v>
                </c:pt>
                <c:pt idx="5">
                  <c:v>word</c:v>
                </c:pt>
                <c:pt idx="6">
                  <c:v>graph</c:v>
                </c:pt>
                <c:pt idx="7">
                  <c:v>extraction</c:v>
                </c:pt>
                <c:pt idx="8">
                  <c:v>semantic</c:v>
                </c:pt>
                <c:pt idx="9">
                  <c:v>classification</c:v>
                </c:pt>
                <c:pt idx="10">
                  <c:v>question</c:v>
                </c:pt>
                <c:pt idx="11">
                  <c:v>domain</c:v>
                </c:pt>
                <c:pt idx="12">
                  <c:v>detection</c:v>
                </c:pt>
                <c:pt idx="13">
                  <c:v>bert</c:v>
                </c:pt>
                <c:pt idx="14">
                  <c:v>dialogue</c:v>
                </c:pt>
                <c:pt idx="15">
                  <c:v>embeddings</c:v>
                </c:pt>
                <c:pt idx="16">
                  <c:v>task</c:v>
                </c:pt>
                <c:pt idx="17">
                  <c:v>unsupervised</c:v>
                </c:pt>
                <c:pt idx="18">
                  <c:v>entity</c:v>
                </c:pt>
                <c:pt idx="19">
                  <c:v>analysis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125.23762376237623</c:v>
                </c:pt>
                <c:pt idx="1">
                  <c:v>103.21782178217822</c:v>
                </c:pt>
                <c:pt idx="2">
                  <c:v>110.0990099009901</c:v>
                </c:pt>
                <c:pt idx="3">
                  <c:v>101.84158415841584</c:v>
                </c:pt>
                <c:pt idx="4">
                  <c:v>82.574257425742573</c:v>
                </c:pt>
                <c:pt idx="5">
                  <c:v>100.46534653465348</c:v>
                </c:pt>
                <c:pt idx="6">
                  <c:v>77.069306930693074</c:v>
                </c:pt>
                <c:pt idx="7">
                  <c:v>71.56435643564356</c:v>
                </c:pt>
                <c:pt idx="8">
                  <c:v>60.554455445544555</c:v>
                </c:pt>
                <c:pt idx="9">
                  <c:v>79.821782178217816</c:v>
                </c:pt>
                <c:pt idx="10">
                  <c:v>57.801980198019805</c:v>
                </c:pt>
                <c:pt idx="11">
                  <c:v>46.792079207920793</c:v>
                </c:pt>
                <c:pt idx="12">
                  <c:v>77.069306930693074</c:v>
                </c:pt>
                <c:pt idx="13">
                  <c:v>72.940594059405939</c:v>
                </c:pt>
                <c:pt idx="14">
                  <c:v>37.158415841584159</c:v>
                </c:pt>
                <c:pt idx="15">
                  <c:v>75.693069306930695</c:v>
                </c:pt>
                <c:pt idx="16">
                  <c:v>60.554455445544555</c:v>
                </c:pt>
                <c:pt idx="17">
                  <c:v>48.168316831683164</c:v>
                </c:pt>
                <c:pt idx="18">
                  <c:v>52.297029702970299</c:v>
                </c:pt>
                <c:pt idx="19">
                  <c:v>70.188118811881196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226327970923792"/>
          <c:y val="2.7989708173388035E-2"/>
          <c:w val="0.46750887127847346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text generation</c:v>
                </c:pt>
                <c:pt idx="5">
                  <c:v>pre trained</c:v>
                </c:pt>
                <c:pt idx="6">
                  <c:v>text classification</c:v>
                </c:pt>
                <c:pt idx="7">
                  <c:v>relation extraction</c:v>
                </c:pt>
                <c:pt idx="8">
                  <c:v>word embeddings</c:v>
                </c:pt>
                <c:pt idx="9">
                  <c:v>sentiment analysis</c:v>
                </c:pt>
                <c:pt idx="10">
                  <c:v>reading comprehension</c:v>
                </c:pt>
                <c:pt idx="11">
                  <c:v>knowledge graph</c:v>
                </c:pt>
                <c:pt idx="12">
                  <c:v>named entity</c:v>
                </c:pt>
                <c:pt idx="13">
                  <c:v>low resource</c:v>
                </c:pt>
                <c:pt idx="14">
                  <c:v>entity recognition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137</c:v>
                </c:pt>
                <c:pt idx="1">
                  <c:v>125</c:v>
                </c:pt>
                <c:pt idx="2">
                  <c:v>79</c:v>
                </c:pt>
                <c:pt idx="3">
                  <c:v>70</c:v>
                </c:pt>
                <c:pt idx="4">
                  <c:v>54</c:v>
                </c:pt>
                <c:pt idx="5">
                  <c:v>47</c:v>
                </c:pt>
                <c:pt idx="6">
                  <c:v>41</c:v>
                </c:pt>
                <c:pt idx="7">
                  <c:v>40</c:v>
                </c:pt>
                <c:pt idx="8">
                  <c:v>39</c:v>
                </c:pt>
                <c:pt idx="9">
                  <c:v>39</c:v>
                </c:pt>
                <c:pt idx="10">
                  <c:v>37</c:v>
                </c:pt>
                <c:pt idx="11">
                  <c:v>37</c:v>
                </c:pt>
                <c:pt idx="12">
                  <c:v>35</c:v>
                </c:pt>
                <c:pt idx="13">
                  <c:v>35</c:v>
                </c:pt>
                <c:pt idx="1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ACL,EMNLP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text generation</c:v>
                </c:pt>
                <c:pt idx="5">
                  <c:v>pre trained</c:v>
                </c:pt>
                <c:pt idx="6">
                  <c:v>text classification</c:v>
                </c:pt>
                <c:pt idx="7">
                  <c:v>relation extraction</c:v>
                </c:pt>
                <c:pt idx="8">
                  <c:v>word embeddings</c:v>
                </c:pt>
                <c:pt idx="9">
                  <c:v>sentiment analysis</c:v>
                </c:pt>
                <c:pt idx="10">
                  <c:v>reading comprehension</c:v>
                </c:pt>
                <c:pt idx="11">
                  <c:v>knowledge graph</c:v>
                </c:pt>
                <c:pt idx="12">
                  <c:v>named entity</c:v>
                </c:pt>
                <c:pt idx="13">
                  <c:v>low resource</c:v>
                </c:pt>
                <c:pt idx="14">
                  <c:v>entity recognition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84</c:v>
                </c:pt>
                <c:pt idx="1">
                  <c:v>84</c:v>
                </c:pt>
                <c:pt idx="2">
                  <c:v>50</c:v>
                </c:pt>
                <c:pt idx="3">
                  <c:v>41</c:v>
                </c:pt>
                <c:pt idx="4">
                  <c:v>36</c:v>
                </c:pt>
                <c:pt idx="5">
                  <c:v>21</c:v>
                </c:pt>
                <c:pt idx="6">
                  <c:v>26</c:v>
                </c:pt>
                <c:pt idx="7">
                  <c:v>21</c:v>
                </c:pt>
                <c:pt idx="8">
                  <c:v>15</c:v>
                </c:pt>
                <c:pt idx="9">
                  <c:v>16</c:v>
                </c:pt>
                <c:pt idx="10">
                  <c:v>17</c:v>
                </c:pt>
                <c:pt idx="11">
                  <c:v>24</c:v>
                </c:pt>
                <c:pt idx="12">
                  <c:v>22</c:v>
                </c:pt>
                <c:pt idx="13">
                  <c:v>18</c:v>
                </c:pt>
                <c:pt idx="1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COLING,CoNLL,AACL,EACL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text generation</c:v>
                </c:pt>
                <c:pt idx="5">
                  <c:v>pre trained</c:v>
                </c:pt>
                <c:pt idx="6">
                  <c:v>text classification</c:v>
                </c:pt>
                <c:pt idx="7">
                  <c:v>relation extraction</c:v>
                </c:pt>
                <c:pt idx="8">
                  <c:v>word embeddings</c:v>
                </c:pt>
                <c:pt idx="9">
                  <c:v>sentiment analysis</c:v>
                </c:pt>
                <c:pt idx="10">
                  <c:v>reading comprehension</c:v>
                </c:pt>
                <c:pt idx="11">
                  <c:v>knowledge graph</c:v>
                </c:pt>
                <c:pt idx="12">
                  <c:v>named entity</c:v>
                </c:pt>
                <c:pt idx="13">
                  <c:v>low resource</c:v>
                </c:pt>
                <c:pt idx="14">
                  <c:v>entity recognition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53</c:v>
                </c:pt>
                <c:pt idx="1">
                  <c:v>41</c:v>
                </c:pt>
                <c:pt idx="2">
                  <c:v>29</c:v>
                </c:pt>
                <c:pt idx="3">
                  <c:v>29</c:v>
                </c:pt>
                <c:pt idx="4">
                  <c:v>18</c:v>
                </c:pt>
                <c:pt idx="5">
                  <c:v>26</c:v>
                </c:pt>
                <c:pt idx="6">
                  <c:v>15</c:v>
                </c:pt>
                <c:pt idx="7">
                  <c:v>19</c:v>
                </c:pt>
                <c:pt idx="8">
                  <c:v>24</c:v>
                </c:pt>
                <c:pt idx="9">
                  <c:v>23</c:v>
                </c:pt>
                <c:pt idx="10">
                  <c:v>20</c:v>
                </c:pt>
                <c:pt idx="11">
                  <c:v>13</c:v>
                </c:pt>
                <c:pt idx="12">
                  <c:v>13</c:v>
                </c:pt>
                <c:pt idx="13">
                  <c:v>17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54788348805591958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pre trained</c:v>
                </c:pt>
                <c:pt idx="5">
                  <c:v>word embeddings</c:v>
                </c:pt>
                <c:pt idx="6">
                  <c:v>sentiment analysis</c:v>
                </c:pt>
                <c:pt idx="7">
                  <c:v>reading comprehension</c:v>
                </c:pt>
                <c:pt idx="8">
                  <c:v>relation extraction</c:v>
                </c:pt>
                <c:pt idx="9">
                  <c:v>text generation</c:v>
                </c:pt>
                <c:pt idx="10">
                  <c:v>low resource</c:v>
                </c:pt>
                <c:pt idx="11">
                  <c:v>machine reading</c:v>
                </c:pt>
                <c:pt idx="12">
                  <c:v>text classification</c:v>
                </c:pt>
                <c:pt idx="13">
                  <c:v>multi task</c:v>
                </c:pt>
                <c:pt idx="14">
                  <c:v>data augmentation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137</c:v>
                </c:pt>
                <c:pt idx="1">
                  <c:v>125</c:v>
                </c:pt>
                <c:pt idx="2">
                  <c:v>79</c:v>
                </c:pt>
                <c:pt idx="3">
                  <c:v>70</c:v>
                </c:pt>
                <c:pt idx="4">
                  <c:v>47</c:v>
                </c:pt>
                <c:pt idx="5">
                  <c:v>39</c:v>
                </c:pt>
                <c:pt idx="6">
                  <c:v>39</c:v>
                </c:pt>
                <c:pt idx="7">
                  <c:v>37</c:v>
                </c:pt>
                <c:pt idx="8">
                  <c:v>40</c:v>
                </c:pt>
                <c:pt idx="9">
                  <c:v>54</c:v>
                </c:pt>
                <c:pt idx="10">
                  <c:v>35</c:v>
                </c:pt>
                <c:pt idx="11">
                  <c:v>27</c:v>
                </c:pt>
                <c:pt idx="12">
                  <c:v>41</c:v>
                </c:pt>
                <c:pt idx="13">
                  <c:v>29</c:v>
                </c:pt>
                <c:pt idx="1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ACL,EMNLP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pre trained</c:v>
                </c:pt>
                <c:pt idx="5">
                  <c:v>word embeddings</c:v>
                </c:pt>
                <c:pt idx="6">
                  <c:v>sentiment analysis</c:v>
                </c:pt>
                <c:pt idx="7">
                  <c:v>reading comprehension</c:v>
                </c:pt>
                <c:pt idx="8">
                  <c:v>relation extraction</c:v>
                </c:pt>
                <c:pt idx="9">
                  <c:v>text generation</c:v>
                </c:pt>
                <c:pt idx="10">
                  <c:v>low resource</c:v>
                </c:pt>
                <c:pt idx="11">
                  <c:v>machine reading</c:v>
                </c:pt>
                <c:pt idx="12">
                  <c:v>text classification</c:v>
                </c:pt>
                <c:pt idx="13">
                  <c:v>multi task</c:v>
                </c:pt>
                <c:pt idx="14">
                  <c:v>data augmentation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84</c:v>
                </c:pt>
                <c:pt idx="1">
                  <c:v>84</c:v>
                </c:pt>
                <c:pt idx="2">
                  <c:v>50</c:v>
                </c:pt>
                <c:pt idx="3">
                  <c:v>41</c:v>
                </c:pt>
                <c:pt idx="4">
                  <c:v>21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  <c:pt idx="9">
                  <c:v>36</c:v>
                </c:pt>
                <c:pt idx="10">
                  <c:v>18</c:v>
                </c:pt>
                <c:pt idx="11">
                  <c:v>11</c:v>
                </c:pt>
                <c:pt idx="12">
                  <c:v>26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COLING,CoNLL,AACL,EACL</c:v>
                </c:pt>
              </c:strCache>
            </c:strRef>
          </c:tx>
          <c:spPr>
            <a:solidFill>
              <a:schemeClr val="accent6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pre trained</c:v>
                </c:pt>
                <c:pt idx="5">
                  <c:v>word embeddings</c:v>
                </c:pt>
                <c:pt idx="6">
                  <c:v>sentiment analysis</c:v>
                </c:pt>
                <c:pt idx="7">
                  <c:v>reading comprehension</c:v>
                </c:pt>
                <c:pt idx="8">
                  <c:v>relation extraction</c:v>
                </c:pt>
                <c:pt idx="9">
                  <c:v>text generation</c:v>
                </c:pt>
                <c:pt idx="10">
                  <c:v>low resource</c:v>
                </c:pt>
                <c:pt idx="11">
                  <c:v>machine reading</c:v>
                </c:pt>
                <c:pt idx="12">
                  <c:v>text classification</c:v>
                </c:pt>
                <c:pt idx="13">
                  <c:v>multi task</c:v>
                </c:pt>
                <c:pt idx="14">
                  <c:v>data augmentation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53</c:v>
                </c:pt>
                <c:pt idx="1">
                  <c:v>41</c:v>
                </c:pt>
                <c:pt idx="2">
                  <c:v>29</c:v>
                </c:pt>
                <c:pt idx="3">
                  <c:v>29</c:v>
                </c:pt>
                <c:pt idx="4">
                  <c:v>26</c:v>
                </c:pt>
                <c:pt idx="5">
                  <c:v>24</c:v>
                </c:pt>
                <c:pt idx="6">
                  <c:v>23</c:v>
                </c:pt>
                <c:pt idx="7">
                  <c:v>20</c:v>
                </c:pt>
                <c:pt idx="8">
                  <c:v>19</c:v>
                </c:pt>
                <c:pt idx="9">
                  <c:v>18</c:v>
                </c:pt>
                <c:pt idx="10">
                  <c:v>17</c:v>
                </c:pt>
                <c:pt idx="11">
                  <c:v>16</c:v>
                </c:pt>
                <c:pt idx="12">
                  <c:v>15</c:v>
                </c:pt>
                <c:pt idx="13">
                  <c:v>15</c:v>
                </c:pt>
                <c:pt idx="1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54788348805591958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neural machine translation</c:v>
                </c:pt>
                <c:pt idx="1">
                  <c:v>machine reading comprehension</c:v>
                </c:pt>
                <c:pt idx="2">
                  <c:v>end to end</c:v>
                </c:pt>
                <c:pt idx="3">
                  <c:v>named entity recognition</c:v>
                </c:pt>
                <c:pt idx="4">
                  <c:v>multi task learning</c:v>
                </c:pt>
                <c:pt idx="5">
                  <c:v>grammatical error correction</c:v>
                </c:pt>
                <c:pt idx="6">
                  <c:v>natural language inference</c:v>
                </c:pt>
                <c:pt idx="7">
                  <c:v>cross lingual transfer</c:v>
                </c:pt>
                <c:pt idx="8">
                  <c:v>sequence to sequence</c:v>
                </c:pt>
                <c:pt idx="9">
                  <c:v>aspect based sentiment</c:v>
                </c:pt>
                <c:pt idx="10">
                  <c:v>natural language understanding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94</c:v>
                </c:pt>
                <c:pt idx="1">
                  <c:v>24</c:v>
                </c:pt>
                <c:pt idx="2">
                  <c:v>32</c:v>
                </c:pt>
                <c:pt idx="3">
                  <c:v>32</c:v>
                </c:pt>
                <c:pt idx="4">
                  <c:v>16</c:v>
                </c:pt>
                <c:pt idx="5">
                  <c:v>12</c:v>
                </c:pt>
                <c:pt idx="6">
                  <c:v>18</c:v>
                </c:pt>
                <c:pt idx="7">
                  <c:v>13</c:v>
                </c:pt>
                <c:pt idx="8">
                  <c:v>12</c:v>
                </c:pt>
                <c:pt idx="9">
                  <c:v>12</c:v>
                </c:pt>
                <c:pt idx="1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ACL,EMNLP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neural machine translation</c:v>
                </c:pt>
                <c:pt idx="1">
                  <c:v>machine reading comprehension</c:v>
                </c:pt>
                <c:pt idx="2">
                  <c:v>end to end</c:v>
                </c:pt>
                <c:pt idx="3">
                  <c:v>named entity recognition</c:v>
                </c:pt>
                <c:pt idx="4">
                  <c:v>multi task learning</c:v>
                </c:pt>
                <c:pt idx="5">
                  <c:v>grammatical error correction</c:v>
                </c:pt>
                <c:pt idx="6">
                  <c:v>natural language inference</c:v>
                </c:pt>
                <c:pt idx="7">
                  <c:v>cross lingual transfer</c:v>
                </c:pt>
                <c:pt idx="8">
                  <c:v>sequence to sequence</c:v>
                </c:pt>
                <c:pt idx="9">
                  <c:v>aspect based sentiment</c:v>
                </c:pt>
                <c:pt idx="10">
                  <c:v>natural language understanding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59</c:v>
                </c:pt>
                <c:pt idx="1">
                  <c:v>8</c:v>
                </c:pt>
                <c:pt idx="2">
                  <c:v>20</c:v>
                </c:pt>
                <c:pt idx="3">
                  <c:v>22</c:v>
                </c:pt>
                <c:pt idx="4">
                  <c:v>7</c:v>
                </c:pt>
                <c:pt idx="5">
                  <c:v>4</c:v>
                </c:pt>
                <c:pt idx="6">
                  <c:v>11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COLING,CoNLL,AACL,EACL</c:v>
                </c:pt>
              </c:strCache>
            </c:strRef>
          </c:tx>
          <c:spPr>
            <a:solidFill>
              <a:schemeClr val="accent6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neural machine translation</c:v>
                </c:pt>
                <c:pt idx="1">
                  <c:v>machine reading comprehension</c:v>
                </c:pt>
                <c:pt idx="2">
                  <c:v>end to end</c:v>
                </c:pt>
                <c:pt idx="3">
                  <c:v>named entity recognition</c:v>
                </c:pt>
                <c:pt idx="4">
                  <c:v>multi task learning</c:v>
                </c:pt>
                <c:pt idx="5">
                  <c:v>grammatical error correction</c:v>
                </c:pt>
                <c:pt idx="6">
                  <c:v>natural language inference</c:v>
                </c:pt>
                <c:pt idx="7">
                  <c:v>cross lingual transfer</c:v>
                </c:pt>
                <c:pt idx="8">
                  <c:v>sequence to sequence</c:v>
                </c:pt>
                <c:pt idx="9">
                  <c:v>aspect based sentiment</c:v>
                </c:pt>
                <c:pt idx="10">
                  <c:v>natural language understanding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35</c:v>
                </c:pt>
                <c:pt idx="1">
                  <c:v>16</c:v>
                </c:pt>
                <c:pt idx="2">
                  <c:v>12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axId val="567281983"/>
        <c:axId val="567282399"/>
      </c:barChart>
      <c:catAx>
        <c:axId val="5672819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200706367045801"/>
          <c:y val="0.9171291328023139"/>
          <c:w val="0.54788348805591958"/>
          <c:h val="7.81520122507887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papers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1-4AE6-83EB-E4FFB14C21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A1-4AE6-83EB-E4FFB14C21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papers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A1-4AE6-83EB-E4FFB14C21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papers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A1-4AE6-83EB-E4FFB14C216F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papers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A1-4AE6-83EB-E4FFB14C21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92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optimization</c:v>
                </c:pt>
                <c:pt idx="4">
                  <c:v>data</c:v>
                </c:pt>
                <c:pt idx="5">
                  <c:v>adversarial</c:v>
                </c:pt>
                <c:pt idx="6">
                  <c:v>training</c:v>
                </c:pt>
                <c:pt idx="7">
                  <c:v>supervised</c:v>
                </c:pt>
                <c:pt idx="8">
                  <c:v>gradient</c:v>
                </c:pt>
                <c:pt idx="9">
                  <c:v>robust</c:v>
                </c:pt>
                <c:pt idx="10">
                  <c:v>self</c:v>
                </c:pt>
                <c:pt idx="11">
                  <c:v>generative</c:v>
                </c:pt>
                <c:pt idx="12">
                  <c:v>optimal</c:v>
                </c:pt>
                <c:pt idx="13">
                  <c:v>stochastic</c:v>
                </c:pt>
                <c:pt idx="14">
                  <c:v>time</c:v>
                </c:pt>
                <c:pt idx="15">
                  <c:v>representation</c:v>
                </c:pt>
                <c:pt idx="16">
                  <c:v>policy</c:v>
                </c:pt>
                <c:pt idx="17">
                  <c:v>search</c:v>
                </c:pt>
                <c:pt idx="18">
                  <c:v>adaptive</c:v>
                </c:pt>
                <c:pt idx="19">
                  <c:v>bayesian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282</c:v>
                </c:pt>
                <c:pt idx="1">
                  <c:v>270</c:v>
                </c:pt>
                <c:pt idx="2">
                  <c:v>245</c:v>
                </c:pt>
                <c:pt idx="3">
                  <c:v>226</c:v>
                </c:pt>
                <c:pt idx="4">
                  <c:v>209</c:v>
                </c:pt>
                <c:pt idx="5">
                  <c:v>206</c:v>
                </c:pt>
                <c:pt idx="6">
                  <c:v>190</c:v>
                </c:pt>
                <c:pt idx="7">
                  <c:v>170</c:v>
                </c:pt>
                <c:pt idx="8">
                  <c:v>163</c:v>
                </c:pt>
                <c:pt idx="9">
                  <c:v>163</c:v>
                </c:pt>
                <c:pt idx="10">
                  <c:v>136</c:v>
                </c:pt>
                <c:pt idx="11">
                  <c:v>136</c:v>
                </c:pt>
                <c:pt idx="12">
                  <c:v>133</c:v>
                </c:pt>
                <c:pt idx="13">
                  <c:v>130</c:v>
                </c:pt>
                <c:pt idx="14">
                  <c:v>129</c:v>
                </c:pt>
                <c:pt idx="15">
                  <c:v>127</c:v>
                </c:pt>
                <c:pt idx="16">
                  <c:v>123</c:v>
                </c:pt>
                <c:pt idx="17">
                  <c:v>121</c:v>
                </c:pt>
                <c:pt idx="18">
                  <c:v>120</c:v>
                </c:pt>
                <c:pt idx="19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optimization</c:v>
                </c:pt>
                <c:pt idx="4">
                  <c:v>data</c:v>
                </c:pt>
                <c:pt idx="5">
                  <c:v>adversarial</c:v>
                </c:pt>
                <c:pt idx="6">
                  <c:v>training</c:v>
                </c:pt>
                <c:pt idx="7">
                  <c:v>supervised</c:v>
                </c:pt>
                <c:pt idx="8">
                  <c:v>gradient</c:v>
                </c:pt>
                <c:pt idx="9">
                  <c:v>robust</c:v>
                </c:pt>
                <c:pt idx="10">
                  <c:v>self</c:v>
                </c:pt>
                <c:pt idx="11">
                  <c:v>generative</c:v>
                </c:pt>
                <c:pt idx="12">
                  <c:v>optimal</c:v>
                </c:pt>
                <c:pt idx="13">
                  <c:v>stochastic</c:v>
                </c:pt>
                <c:pt idx="14">
                  <c:v>time</c:v>
                </c:pt>
                <c:pt idx="15">
                  <c:v>representation</c:v>
                </c:pt>
                <c:pt idx="16">
                  <c:v>policy</c:v>
                </c:pt>
                <c:pt idx="17">
                  <c:v>search</c:v>
                </c:pt>
                <c:pt idx="18">
                  <c:v>adaptive</c:v>
                </c:pt>
                <c:pt idx="19">
                  <c:v>bayesian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42</c:v>
                </c:pt>
                <c:pt idx="1">
                  <c:v>42</c:v>
                </c:pt>
                <c:pt idx="2">
                  <c:v>59</c:v>
                </c:pt>
                <c:pt idx="3">
                  <c:v>69</c:v>
                </c:pt>
                <c:pt idx="4">
                  <c:v>55</c:v>
                </c:pt>
                <c:pt idx="5">
                  <c:v>45</c:v>
                </c:pt>
                <c:pt idx="6">
                  <c:v>40</c:v>
                </c:pt>
                <c:pt idx="7">
                  <c:v>16</c:v>
                </c:pt>
                <c:pt idx="8">
                  <c:v>40</c:v>
                </c:pt>
                <c:pt idx="9">
                  <c:v>33</c:v>
                </c:pt>
                <c:pt idx="10">
                  <c:v>17</c:v>
                </c:pt>
                <c:pt idx="11">
                  <c:v>31</c:v>
                </c:pt>
                <c:pt idx="12">
                  <c:v>42</c:v>
                </c:pt>
                <c:pt idx="13">
                  <c:v>46</c:v>
                </c:pt>
                <c:pt idx="14">
                  <c:v>26</c:v>
                </c:pt>
                <c:pt idx="15">
                  <c:v>20</c:v>
                </c:pt>
                <c:pt idx="16">
                  <c:v>35</c:v>
                </c:pt>
                <c:pt idx="17">
                  <c:v>20</c:v>
                </c:pt>
                <c:pt idx="18">
                  <c:v>24</c:v>
                </c:pt>
                <c:pt idx="1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44-4F62-B6CD-2158A8EF55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44-4F62-B6CD-2158A8EF55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744-4F62-B6CD-2158A8EF55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3744-4F62-B6CD-2158A8EF55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3744-4F62-B6CD-2158A8EF55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optimization</c:v>
                </c:pt>
                <c:pt idx="4">
                  <c:v>data</c:v>
                </c:pt>
                <c:pt idx="5">
                  <c:v>adversarial</c:v>
                </c:pt>
                <c:pt idx="6">
                  <c:v>training</c:v>
                </c:pt>
                <c:pt idx="7">
                  <c:v>supervised</c:v>
                </c:pt>
                <c:pt idx="8">
                  <c:v>gradient</c:v>
                </c:pt>
                <c:pt idx="9">
                  <c:v>robust</c:v>
                </c:pt>
                <c:pt idx="10">
                  <c:v>self</c:v>
                </c:pt>
                <c:pt idx="11">
                  <c:v>generative</c:v>
                </c:pt>
                <c:pt idx="12">
                  <c:v>optimal</c:v>
                </c:pt>
                <c:pt idx="13">
                  <c:v>stochastic</c:v>
                </c:pt>
                <c:pt idx="14">
                  <c:v>time</c:v>
                </c:pt>
                <c:pt idx="15">
                  <c:v>representation</c:v>
                </c:pt>
                <c:pt idx="16">
                  <c:v>policy</c:v>
                </c:pt>
                <c:pt idx="17">
                  <c:v>search</c:v>
                </c:pt>
                <c:pt idx="18">
                  <c:v>adaptive</c:v>
                </c:pt>
                <c:pt idx="19">
                  <c:v>bayesian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89</c:v>
                </c:pt>
                <c:pt idx="1">
                  <c:v>73</c:v>
                </c:pt>
                <c:pt idx="2">
                  <c:v>96</c:v>
                </c:pt>
                <c:pt idx="3">
                  <c:v>98</c:v>
                </c:pt>
                <c:pt idx="4">
                  <c:v>74</c:v>
                </c:pt>
                <c:pt idx="5">
                  <c:v>74</c:v>
                </c:pt>
                <c:pt idx="6">
                  <c:v>72</c:v>
                </c:pt>
                <c:pt idx="7">
                  <c:v>55</c:v>
                </c:pt>
                <c:pt idx="8">
                  <c:v>67</c:v>
                </c:pt>
                <c:pt idx="9">
                  <c:v>75</c:v>
                </c:pt>
                <c:pt idx="10">
                  <c:v>52</c:v>
                </c:pt>
                <c:pt idx="11">
                  <c:v>45</c:v>
                </c:pt>
                <c:pt idx="12">
                  <c:v>65</c:v>
                </c:pt>
                <c:pt idx="13">
                  <c:v>51</c:v>
                </c:pt>
                <c:pt idx="14">
                  <c:v>42</c:v>
                </c:pt>
                <c:pt idx="15">
                  <c:v>31</c:v>
                </c:pt>
                <c:pt idx="16">
                  <c:v>51</c:v>
                </c:pt>
                <c:pt idx="17">
                  <c:v>36</c:v>
                </c:pt>
                <c:pt idx="18">
                  <c:v>42</c:v>
                </c:pt>
                <c:pt idx="1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744-4F62-B6CD-2158A8EF55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744-4F62-B6CD-2158A8EF55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744-4F62-B6CD-2158A8EF55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744-4F62-B6CD-2158A8EF55D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744-4F62-B6CD-2158A8EF55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744-4F62-B6CD-2158A8EF55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744-4F62-B6CD-2158A8EF55D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744-4F62-B6CD-2158A8EF55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744-4F62-B6CD-2158A8EF55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3744-4F62-B6CD-2158A8EF55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3744-4F62-B6CD-2158A8EF55D4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3744-4F62-B6CD-2158A8EF55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3744-4F62-B6CD-2158A8EF55D4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3744-4F62-B6CD-2158A8EF55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3744-4F62-B6CD-2158A8EF55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optimization</c:v>
                </c:pt>
                <c:pt idx="4">
                  <c:v>data</c:v>
                </c:pt>
                <c:pt idx="5">
                  <c:v>adversarial</c:v>
                </c:pt>
                <c:pt idx="6">
                  <c:v>training</c:v>
                </c:pt>
                <c:pt idx="7">
                  <c:v>supervised</c:v>
                </c:pt>
                <c:pt idx="8">
                  <c:v>gradient</c:v>
                </c:pt>
                <c:pt idx="9">
                  <c:v>robust</c:v>
                </c:pt>
                <c:pt idx="10">
                  <c:v>self</c:v>
                </c:pt>
                <c:pt idx="11">
                  <c:v>generative</c:v>
                </c:pt>
                <c:pt idx="12">
                  <c:v>optimal</c:v>
                </c:pt>
                <c:pt idx="13">
                  <c:v>stochastic</c:v>
                </c:pt>
                <c:pt idx="14">
                  <c:v>time</c:v>
                </c:pt>
                <c:pt idx="15">
                  <c:v>representation</c:v>
                </c:pt>
                <c:pt idx="16">
                  <c:v>policy</c:v>
                </c:pt>
                <c:pt idx="17">
                  <c:v>search</c:v>
                </c:pt>
                <c:pt idx="18">
                  <c:v>adaptive</c:v>
                </c:pt>
                <c:pt idx="19">
                  <c:v>bayesian</c:v>
                </c:pt>
              </c:strCache>
            </c:str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112</c:v>
                </c:pt>
                <c:pt idx="1">
                  <c:v>127</c:v>
                </c:pt>
                <c:pt idx="2">
                  <c:v>47</c:v>
                </c:pt>
                <c:pt idx="3">
                  <c:v>30</c:v>
                </c:pt>
                <c:pt idx="4">
                  <c:v>42</c:v>
                </c:pt>
                <c:pt idx="5">
                  <c:v>60</c:v>
                </c:pt>
                <c:pt idx="6">
                  <c:v>45</c:v>
                </c:pt>
                <c:pt idx="7">
                  <c:v>72</c:v>
                </c:pt>
                <c:pt idx="8">
                  <c:v>20</c:v>
                </c:pt>
                <c:pt idx="9">
                  <c:v>33</c:v>
                </c:pt>
                <c:pt idx="10">
                  <c:v>43</c:v>
                </c:pt>
                <c:pt idx="11">
                  <c:v>28</c:v>
                </c:pt>
                <c:pt idx="12">
                  <c:v>15</c:v>
                </c:pt>
                <c:pt idx="13">
                  <c:v>18</c:v>
                </c:pt>
                <c:pt idx="14">
                  <c:v>41</c:v>
                </c:pt>
                <c:pt idx="15">
                  <c:v>41</c:v>
                </c:pt>
                <c:pt idx="16">
                  <c:v>16</c:v>
                </c:pt>
                <c:pt idx="17">
                  <c:v>48</c:v>
                </c:pt>
                <c:pt idx="18">
                  <c:v>36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optimization</c:v>
                </c:pt>
                <c:pt idx="4">
                  <c:v>data</c:v>
                </c:pt>
                <c:pt idx="5">
                  <c:v>adversarial</c:v>
                </c:pt>
                <c:pt idx="6">
                  <c:v>training</c:v>
                </c:pt>
                <c:pt idx="7">
                  <c:v>supervised</c:v>
                </c:pt>
                <c:pt idx="8">
                  <c:v>gradient</c:v>
                </c:pt>
                <c:pt idx="9">
                  <c:v>robust</c:v>
                </c:pt>
                <c:pt idx="10">
                  <c:v>self</c:v>
                </c:pt>
                <c:pt idx="11">
                  <c:v>generative</c:v>
                </c:pt>
                <c:pt idx="12">
                  <c:v>optimal</c:v>
                </c:pt>
                <c:pt idx="13">
                  <c:v>stochastic</c:v>
                </c:pt>
                <c:pt idx="14">
                  <c:v>time</c:v>
                </c:pt>
                <c:pt idx="15">
                  <c:v>representation</c:v>
                </c:pt>
                <c:pt idx="16">
                  <c:v>policy</c:v>
                </c:pt>
                <c:pt idx="17">
                  <c:v>search</c:v>
                </c:pt>
                <c:pt idx="18">
                  <c:v>adaptive</c:v>
                </c:pt>
                <c:pt idx="19">
                  <c:v>bayesian</c:v>
                </c:pt>
              </c:strCache>
            </c:str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39</c:v>
                </c:pt>
                <c:pt idx="1">
                  <c:v>28</c:v>
                </c:pt>
                <c:pt idx="2">
                  <c:v>43</c:v>
                </c:pt>
                <c:pt idx="3">
                  <c:v>29</c:v>
                </c:pt>
                <c:pt idx="4">
                  <c:v>38</c:v>
                </c:pt>
                <c:pt idx="5">
                  <c:v>27</c:v>
                </c:pt>
                <c:pt idx="6">
                  <c:v>33</c:v>
                </c:pt>
                <c:pt idx="7">
                  <c:v>27</c:v>
                </c:pt>
                <c:pt idx="8">
                  <c:v>36</c:v>
                </c:pt>
                <c:pt idx="9">
                  <c:v>22</c:v>
                </c:pt>
                <c:pt idx="10">
                  <c:v>24</c:v>
                </c:pt>
                <c:pt idx="11">
                  <c:v>32</c:v>
                </c:pt>
                <c:pt idx="12">
                  <c:v>11</c:v>
                </c:pt>
                <c:pt idx="13">
                  <c:v>15</c:v>
                </c:pt>
                <c:pt idx="14">
                  <c:v>20</c:v>
                </c:pt>
                <c:pt idx="15">
                  <c:v>35</c:v>
                </c:pt>
                <c:pt idx="16">
                  <c:v>21</c:v>
                </c:pt>
                <c:pt idx="17">
                  <c:v>17</c:v>
                </c:pt>
                <c:pt idx="18">
                  <c:v>18</c:v>
                </c:pt>
                <c:pt idx="1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optimal transport</c:v>
                </c:pt>
                <c:pt idx="5">
                  <c:v>variational inference</c:v>
                </c:pt>
                <c:pt idx="6">
                  <c:v>machine learning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242</c:v>
                </c:pt>
                <c:pt idx="1">
                  <c:v>33</c:v>
                </c:pt>
                <c:pt idx="2">
                  <c:v>54</c:v>
                </c:pt>
                <c:pt idx="3">
                  <c:v>74</c:v>
                </c:pt>
                <c:pt idx="4">
                  <c:v>32</c:v>
                </c:pt>
                <c:pt idx="5">
                  <c:v>26</c:v>
                </c:pt>
                <c:pt idx="6">
                  <c:v>37</c:v>
                </c:pt>
                <c:pt idx="7">
                  <c:v>62</c:v>
                </c:pt>
                <c:pt idx="8">
                  <c:v>31</c:v>
                </c:pt>
                <c:pt idx="9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optimal transport</c:v>
                </c:pt>
                <c:pt idx="5">
                  <c:v>variational inference</c:v>
                </c:pt>
                <c:pt idx="6">
                  <c:v>machine learning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59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optimal transport</c:v>
                </c:pt>
                <c:pt idx="5">
                  <c:v>variational inference</c:v>
                </c:pt>
                <c:pt idx="6">
                  <c:v>machine learning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94</c:v>
                </c:pt>
                <c:pt idx="1">
                  <c:v>13</c:v>
                </c:pt>
                <c:pt idx="2">
                  <c:v>23</c:v>
                </c:pt>
                <c:pt idx="3">
                  <c:v>20</c:v>
                </c:pt>
                <c:pt idx="4">
                  <c:v>16</c:v>
                </c:pt>
                <c:pt idx="5">
                  <c:v>12</c:v>
                </c:pt>
                <c:pt idx="6">
                  <c:v>10</c:v>
                </c:pt>
                <c:pt idx="7">
                  <c:v>33</c:v>
                </c:pt>
                <c:pt idx="8">
                  <c:v>14</c:v>
                </c:pt>
                <c:pt idx="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optimal transport</c:v>
                </c:pt>
                <c:pt idx="5">
                  <c:v>variational inference</c:v>
                </c:pt>
                <c:pt idx="6">
                  <c:v>machine learning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46</c:v>
                </c:pt>
                <c:pt idx="1">
                  <c:v>5</c:v>
                </c:pt>
                <c:pt idx="2">
                  <c:v>6</c:v>
                </c:pt>
                <c:pt idx="3">
                  <c:v>20</c:v>
                </c:pt>
                <c:pt idx="4">
                  <c:v>2</c:v>
                </c:pt>
                <c:pt idx="5">
                  <c:v>1</c:v>
                </c:pt>
                <c:pt idx="6">
                  <c:v>12</c:v>
                </c:pt>
                <c:pt idx="7">
                  <c:v>10</c:v>
                </c:pt>
                <c:pt idx="8">
                  <c:v>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optimal transport</c:v>
                </c:pt>
                <c:pt idx="5">
                  <c:v>variational inference</c:v>
                </c:pt>
                <c:pt idx="6">
                  <c:v>machine learning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43</c:v>
                </c:pt>
                <c:pt idx="1">
                  <c:v>1</c:v>
                </c:pt>
                <c:pt idx="2">
                  <c:v>12</c:v>
                </c:pt>
                <c:pt idx="3">
                  <c:v>22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9</c:v>
                </c:pt>
                <c:pt idx="8">
                  <c:v>4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242</c:v>
                </c:pt>
                <c:pt idx="1">
                  <c:v>62</c:v>
                </c:pt>
                <c:pt idx="2">
                  <c:v>63</c:v>
                </c:pt>
                <c:pt idx="3">
                  <c:v>72</c:v>
                </c:pt>
                <c:pt idx="4">
                  <c:v>54</c:v>
                </c:pt>
                <c:pt idx="5">
                  <c:v>74</c:v>
                </c:pt>
                <c:pt idx="6">
                  <c:v>53</c:v>
                </c:pt>
                <c:pt idx="7">
                  <c:v>48</c:v>
                </c:pt>
                <c:pt idx="8">
                  <c:v>32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59</c:v>
                </c:pt>
                <c:pt idx="1">
                  <c:v>10</c:v>
                </c:pt>
                <c:pt idx="2">
                  <c:v>9</c:v>
                </c:pt>
                <c:pt idx="3">
                  <c:v>5</c:v>
                </c:pt>
                <c:pt idx="4">
                  <c:v>13</c:v>
                </c:pt>
                <c:pt idx="5">
                  <c:v>12</c:v>
                </c:pt>
                <c:pt idx="6">
                  <c:v>8</c:v>
                </c:pt>
                <c:pt idx="7">
                  <c:v>7</c:v>
                </c:pt>
                <c:pt idx="8">
                  <c:v>11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94</c:v>
                </c:pt>
                <c:pt idx="1">
                  <c:v>33</c:v>
                </c:pt>
                <c:pt idx="2">
                  <c:v>29</c:v>
                </c:pt>
                <c:pt idx="3">
                  <c:v>27</c:v>
                </c:pt>
                <c:pt idx="4">
                  <c:v>23</c:v>
                </c:pt>
                <c:pt idx="5">
                  <c:v>20</c:v>
                </c:pt>
                <c:pt idx="6">
                  <c:v>19</c:v>
                </c:pt>
                <c:pt idx="7">
                  <c:v>18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46</c:v>
                </c:pt>
                <c:pt idx="1">
                  <c:v>10</c:v>
                </c:pt>
                <c:pt idx="2">
                  <c:v>13</c:v>
                </c:pt>
                <c:pt idx="3">
                  <c:v>26</c:v>
                </c:pt>
                <c:pt idx="4">
                  <c:v>6</c:v>
                </c:pt>
                <c:pt idx="5">
                  <c:v>20</c:v>
                </c:pt>
                <c:pt idx="6">
                  <c:v>17</c:v>
                </c:pt>
                <c:pt idx="7">
                  <c:v>12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43</c:v>
                </c:pt>
                <c:pt idx="1">
                  <c:v>9</c:v>
                </c:pt>
                <c:pt idx="2">
                  <c:v>12</c:v>
                </c:pt>
                <c:pt idx="3">
                  <c:v>14</c:v>
                </c:pt>
                <c:pt idx="4">
                  <c:v>12</c:v>
                </c:pt>
                <c:pt idx="5">
                  <c:v>22</c:v>
                </c:pt>
                <c:pt idx="6">
                  <c:v>9</c:v>
                </c:pt>
                <c:pt idx="7">
                  <c:v>11</c:v>
                </c:pt>
                <c:pt idx="8">
                  <c:v>3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5A4-A688-40C2-A168-1A9EE8F05F20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55FF-FAAE-4995-8121-14A5BB49C55B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87B-AF4C-4632-9609-0CC4EAB70E84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5896-10D5-4B1D-A937-E309367A13C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06ED-3B94-42AF-B535-F3038D5B2413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4F6F-3FE8-4B22-954F-BBEA7F05A8F1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C26-F824-4F27-9103-618A1FB814D3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C5-0C9C-4F6A-A1EF-6CC0C5D687E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1BC-D55E-45DD-B58A-4EFCA010E532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9FD2-0CA2-408E-833E-45CC9BF1AB8C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F46-13FD-456D-A3AF-8E81F63B8844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폰트 스타일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fld id="{A6FECF54-0229-466C-A8B3-BD1774244CB7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2XjxcIFPMOYwIH6YBB-mOszx3rqQCrmpNbp3M-ZhMsx_OMzlhvVcXaZ4X6rNotg-ZIRon1vNvSc-flaje5KPTadO4Emo7TM9wO7aDsY3sof72g1DIxs=w1280">
            <a:extLst>
              <a:ext uri="{FF2B5EF4-FFF2-40B4-BE49-F238E27FC236}">
                <a16:creationId xmlns:a16="http://schemas.microsoft.com/office/drawing/2014/main" id="{D81A25E5-8B84-4001-A2B3-47A695AA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41" y="2912926"/>
            <a:ext cx="127866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27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Title statistics of </a:t>
            </a:r>
            <a:br>
              <a:rPr lang="en-US" dirty="0"/>
            </a:br>
            <a:r>
              <a:rPr lang="en-US" dirty="0"/>
              <a:t>Top-tier Conference accepted papers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8688"/>
            <a:ext cx="9144000" cy="1869311"/>
          </a:xfrm>
        </p:spPr>
        <p:txBody>
          <a:bodyPr>
            <a:normAutofit/>
          </a:bodyPr>
          <a:lstStyle/>
          <a:p>
            <a:r>
              <a:rPr lang="en-US" sz="2200" b="1" dirty="0"/>
              <a:t>{fk0214}@koreatech.ac.kr</a:t>
            </a:r>
          </a:p>
          <a:p>
            <a:r>
              <a:rPr lang="en-US" sz="2200" b="1" dirty="0"/>
              <a:t>DICE Lab</a:t>
            </a:r>
          </a:p>
          <a:p>
            <a:r>
              <a:rPr lang="en-US" sz="2200" b="1" dirty="0"/>
              <a:t>KOREA</a:t>
            </a:r>
            <a:r>
              <a:rPr lang="en-US" sz="2200" b="1" dirty="0">
                <a:solidFill>
                  <a:srgbClr val="8D021F"/>
                </a:solidFill>
              </a:rPr>
              <a:t>TECH</a:t>
            </a:r>
            <a:endParaRPr lang="en-US" sz="2200" b="1" dirty="0"/>
          </a:p>
          <a:p>
            <a:r>
              <a:rPr lang="en-US" sz="2200" b="1" dirty="0">
                <a:solidFill>
                  <a:srgbClr val="8D021F"/>
                </a:solidFill>
              </a:rPr>
              <a:t>2021.02.08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CB4FC-ED59-4196-AEED-47E39079FD2E}"/>
              </a:ext>
            </a:extLst>
          </p:cNvPr>
          <p:cNvSpPr/>
          <p:nvPr/>
        </p:nvSpPr>
        <p:spPr>
          <a:xfrm>
            <a:off x="5576949" y="4388495"/>
            <a:ext cx="10310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dirty="0"/>
              <a:t>김기백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3073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dirty="0"/>
              <a:t>Bigram </a:t>
            </a:r>
            <a:r>
              <a:rPr lang="en-US" sz="2200" dirty="0"/>
              <a:t>sorted by ICML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953113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A42A2-3D15-42B2-A019-E2E4B2D65D9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  860 papers</a:t>
            </a:r>
          </a:p>
          <a:p>
            <a:pPr algn="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4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Bigram </a:t>
            </a:r>
            <a:r>
              <a:rPr lang="en-US" altLang="ko-KR" sz="2200" dirty="0"/>
              <a:t>sorted by </a:t>
            </a:r>
            <a:r>
              <a:rPr lang="en-US" altLang="ko-KR" sz="2200" dirty="0" err="1"/>
              <a:t>NeurIPS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746819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A42A2-3D15-42B2-A019-E2E4B2D65D9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  860 papers</a:t>
            </a:r>
          </a:p>
          <a:p>
            <a:pPr algn="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0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Bigram </a:t>
            </a:r>
            <a:r>
              <a:rPr lang="en-US" altLang="ko-KR" sz="2200" dirty="0"/>
              <a:t>sorted by AAAI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768179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A42A2-3D15-42B2-A019-E2E4B2D65D9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  860 papers</a:t>
            </a:r>
          </a:p>
          <a:p>
            <a:pPr algn="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5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Bigram </a:t>
            </a:r>
            <a:r>
              <a:rPr lang="en-US" altLang="ko-KR" sz="2200" dirty="0"/>
              <a:t>sorted by ICLR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263219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A42A2-3D15-42B2-A019-E2E4B2D65D9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  860 papers</a:t>
            </a:r>
          </a:p>
          <a:p>
            <a:pPr algn="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0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Trigram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14</a:t>
            </a:fld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A42A2-3D15-42B2-A019-E2E4B2D65D9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  860 papers</a:t>
            </a:r>
          </a:p>
          <a:p>
            <a:pPr algn="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4E847CC7-0E46-4014-B4A2-6D56B69F9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923563"/>
              </p:ext>
            </p:extLst>
          </p:nvPr>
        </p:nvGraphicFramePr>
        <p:xfrm>
          <a:off x="216816" y="1719882"/>
          <a:ext cx="5677266" cy="3299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78CF8811-0254-41A8-B659-9969DAC82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947327"/>
              </p:ext>
            </p:extLst>
          </p:nvPr>
        </p:nvGraphicFramePr>
        <p:xfrm>
          <a:off x="5453027" y="1729378"/>
          <a:ext cx="6522157" cy="402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478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Trigram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15</a:t>
            </a:fld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A42A2-3D15-42B2-A019-E2E4B2D65D9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  860 papers</a:t>
            </a:r>
          </a:p>
          <a:p>
            <a:pPr algn="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4E847CC7-0E46-4014-B4A2-6D56B69F9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035180"/>
              </p:ext>
            </p:extLst>
          </p:nvPr>
        </p:nvGraphicFramePr>
        <p:xfrm>
          <a:off x="-910614" y="1870711"/>
          <a:ext cx="6926929" cy="3299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78CF8811-0254-41A8-B659-9969DAC82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504155"/>
              </p:ext>
            </p:extLst>
          </p:nvPr>
        </p:nvGraphicFramePr>
        <p:xfrm>
          <a:off x="5499486" y="1921806"/>
          <a:ext cx="6522157" cy="3602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13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3E9B49-CD09-4E71-9EBD-491B24D5F889}"/>
              </a:ext>
            </a:extLst>
          </p:cNvPr>
          <p:cNvSpPr txBox="1">
            <a:spLocks/>
          </p:cNvSpPr>
          <p:nvPr/>
        </p:nvSpPr>
        <p:spPr>
          <a:xfrm>
            <a:off x="1405353" y="1162050"/>
            <a:ext cx="10099461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/>
              <a:t>ACL</a:t>
            </a:r>
            <a:r>
              <a:rPr lang="en-US" altLang="ko-KR" sz="2600" dirty="0"/>
              <a:t> : Meeting of the Association for Computational Linguistics</a:t>
            </a:r>
          </a:p>
          <a:p>
            <a:r>
              <a:rPr lang="en-US" altLang="ko-KR" sz="2600" b="1" dirty="0"/>
              <a:t>EMNLP</a:t>
            </a:r>
            <a:r>
              <a:rPr lang="en-US" altLang="ko-KR" sz="2600" dirty="0"/>
              <a:t>: Empirical Methods in Natural Language Processing</a:t>
            </a:r>
          </a:p>
          <a:p>
            <a:r>
              <a:rPr lang="en-US" altLang="ko-KR" sz="2600" b="1" dirty="0"/>
              <a:t>COLING</a:t>
            </a:r>
            <a:r>
              <a:rPr lang="en-US" altLang="ko-KR" sz="2600" dirty="0"/>
              <a:t>: International Conference on Computational Linguistics</a:t>
            </a:r>
          </a:p>
          <a:p>
            <a:r>
              <a:rPr lang="en-US" altLang="ko-KR" sz="2600" b="1" dirty="0" err="1"/>
              <a:t>CoNLL</a:t>
            </a:r>
            <a:r>
              <a:rPr lang="en-US" altLang="ko-KR" sz="2600" dirty="0"/>
              <a:t>: Conference on Natural Language Learning</a:t>
            </a:r>
          </a:p>
          <a:p>
            <a:r>
              <a:rPr lang="en-US" altLang="ko-KR" sz="2600" b="1" dirty="0"/>
              <a:t>LREC</a:t>
            </a:r>
            <a:r>
              <a:rPr lang="en-US" altLang="ko-KR" sz="2600" dirty="0"/>
              <a:t> : International Conference on Language Resources and Evaluation</a:t>
            </a:r>
          </a:p>
          <a:p>
            <a:r>
              <a:rPr lang="en-US" altLang="ko-KR" sz="2600" b="1" dirty="0"/>
              <a:t>AACL-IJCNLP</a:t>
            </a:r>
            <a:r>
              <a:rPr lang="en-US" altLang="ko-KR" sz="2600" dirty="0"/>
              <a:t> : The 1st Conference of the Asia-Pacific Chapter of the Association for Computational Linguistics and the 10th International Joint Conference on Natural Language Processing</a:t>
            </a:r>
          </a:p>
          <a:p>
            <a:r>
              <a:rPr lang="en-US" altLang="ko-KR" sz="2600" b="1" dirty="0"/>
              <a:t>EACL</a:t>
            </a:r>
            <a:r>
              <a:rPr lang="en-US" altLang="ko-KR" sz="2600" dirty="0"/>
              <a:t> : European Chapter of the Association for Computational Linguistics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1D579-039F-4E80-9D5F-3FF2D9718C86}"/>
              </a:ext>
            </a:extLst>
          </p:cNvPr>
          <p:cNvSpPr txBox="1"/>
          <p:nvPr/>
        </p:nvSpPr>
        <p:spPr>
          <a:xfrm>
            <a:off x="294721" y="1162050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20.07.06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B81B5-42B0-436E-88BE-8D08A5635D82}"/>
              </a:ext>
            </a:extLst>
          </p:cNvPr>
          <p:cNvSpPr txBox="1"/>
          <p:nvPr/>
        </p:nvSpPr>
        <p:spPr>
          <a:xfrm>
            <a:off x="294721" y="1646866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20.11.16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C0999-B4CC-493D-9E30-5D94F79C7292}"/>
              </a:ext>
            </a:extLst>
          </p:cNvPr>
          <p:cNvSpPr txBox="1"/>
          <p:nvPr/>
        </p:nvSpPr>
        <p:spPr>
          <a:xfrm>
            <a:off x="294721" y="2131682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20.12.08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F3459-E904-4DF3-94D1-7C44B4330137}"/>
              </a:ext>
            </a:extLst>
          </p:cNvPr>
          <p:cNvSpPr txBox="1"/>
          <p:nvPr/>
        </p:nvSpPr>
        <p:spPr>
          <a:xfrm>
            <a:off x="294721" y="2616498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20.11.12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204A8-FEDC-4D23-8083-2B8C929F8560}"/>
              </a:ext>
            </a:extLst>
          </p:cNvPr>
          <p:cNvSpPr txBox="1"/>
          <p:nvPr/>
        </p:nvSpPr>
        <p:spPr>
          <a:xfrm>
            <a:off x="294721" y="3101314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20.05.13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A233B-AB6B-4290-8E06-0071DA93B3D1}"/>
              </a:ext>
            </a:extLst>
          </p:cNvPr>
          <p:cNvSpPr txBox="1"/>
          <p:nvPr/>
        </p:nvSpPr>
        <p:spPr>
          <a:xfrm>
            <a:off x="294721" y="3923660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20.12.05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8F91B-2199-4D4B-809D-E4816254C726}"/>
              </a:ext>
            </a:extLst>
          </p:cNvPr>
          <p:cNvSpPr txBox="1"/>
          <p:nvPr/>
        </p:nvSpPr>
        <p:spPr>
          <a:xfrm>
            <a:off x="294721" y="5124130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21.04.21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8437EE7-51EF-418A-BE0E-6904847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en-US" altLang="ko-KR" dirty="0"/>
              <a:t>Top-tier </a:t>
            </a:r>
            <a:r>
              <a:rPr lang="en-US" dirty="0"/>
              <a:t>NLP Conferences</a:t>
            </a:r>
          </a:p>
        </p:txBody>
      </p:sp>
    </p:spTree>
    <p:extLst>
      <p:ext uri="{BB962C8B-B14F-4D97-AF65-F5344CB8AC3E}">
        <p14:creationId xmlns:p14="http://schemas.microsoft.com/office/powerpoint/2010/main" val="1991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dirty="0"/>
              <a:t>Unigram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226777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NLP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111341-499F-4578-91A0-379549140F52}"/>
              </a:ext>
            </a:extLst>
          </p:cNvPr>
          <p:cNvGrpSpPr/>
          <p:nvPr/>
        </p:nvGrpSpPr>
        <p:grpSpPr>
          <a:xfrm>
            <a:off x="0" y="6208955"/>
            <a:ext cx="4882170" cy="923330"/>
            <a:chOff x="0" y="6208955"/>
            <a:chExt cx="4882170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D60C46-D461-4A45-9205-5268259264B7}"/>
                </a:ext>
              </a:extLst>
            </p:cNvPr>
            <p:cNvSpPr txBox="1"/>
            <p:nvPr/>
          </p:nvSpPr>
          <p:spPr>
            <a:xfrm>
              <a:off x="0" y="6208955"/>
              <a:ext cx="48821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1529 papers in    ACL,EMNLP</a:t>
              </a:r>
            </a:p>
            <a:p>
              <a:r>
                <a:rPr lang="en-US" altLang="ko-KR" dirty="0"/>
                <a:t>Total 1111 papers in    COLING, </a:t>
              </a:r>
              <a:r>
                <a:rPr lang="en-US" altLang="ko-KR" dirty="0" err="1"/>
                <a:t>CoNLL</a:t>
              </a:r>
              <a:r>
                <a:rPr lang="en-US" altLang="ko-KR" dirty="0"/>
                <a:t>, AACL, EACL</a:t>
              </a:r>
            </a:p>
            <a:p>
              <a:endParaRPr lang="en-US" altLang="ko-KR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DEC1FCC-0542-42FA-8344-282892699926}"/>
                </a:ext>
              </a:extLst>
            </p:cNvPr>
            <p:cNvSpPr/>
            <p:nvPr/>
          </p:nvSpPr>
          <p:spPr>
            <a:xfrm>
              <a:off x="2009129" y="6334095"/>
              <a:ext cx="139760" cy="139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5ACEE7-8B6D-4CD2-AF61-9174D9E4C513}"/>
                </a:ext>
              </a:extLst>
            </p:cNvPr>
            <p:cNvSpPr/>
            <p:nvPr/>
          </p:nvSpPr>
          <p:spPr>
            <a:xfrm>
              <a:off x="2009129" y="6607040"/>
              <a:ext cx="139760" cy="1397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065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dirty="0"/>
              <a:t>Unigram scaled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689365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NLP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AF6A04-66D8-41DF-8B73-FC883A58EC8E}"/>
              </a:ext>
            </a:extLst>
          </p:cNvPr>
          <p:cNvGrpSpPr/>
          <p:nvPr/>
        </p:nvGrpSpPr>
        <p:grpSpPr>
          <a:xfrm>
            <a:off x="0" y="6208955"/>
            <a:ext cx="4882170" cy="923330"/>
            <a:chOff x="0" y="6208955"/>
            <a:chExt cx="4882170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B541D0-7F77-4060-A748-1632EE0EEB33}"/>
                </a:ext>
              </a:extLst>
            </p:cNvPr>
            <p:cNvSpPr txBox="1"/>
            <p:nvPr/>
          </p:nvSpPr>
          <p:spPr>
            <a:xfrm>
              <a:off x="0" y="6208955"/>
              <a:ext cx="48821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1529 papers in    ACL,EMNLP</a:t>
              </a:r>
            </a:p>
            <a:p>
              <a:r>
                <a:rPr lang="en-US" altLang="ko-KR" dirty="0"/>
                <a:t>Total 1111 papers in    COLING, </a:t>
              </a:r>
              <a:r>
                <a:rPr lang="en-US" altLang="ko-KR" dirty="0" err="1"/>
                <a:t>CoNLL</a:t>
              </a:r>
              <a:r>
                <a:rPr lang="en-US" altLang="ko-KR" dirty="0"/>
                <a:t>, AACL, EACL</a:t>
              </a:r>
            </a:p>
            <a:p>
              <a:endParaRPr lang="en-US" altLang="ko-KR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4CD1A4-ECCA-48C3-818B-E086D0165BE5}"/>
                </a:ext>
              </a:extLst>
            </p:cNvPr>
            <p:cNvSpPr/>
            <p:nvPr/>
          </p:nvSpPr>
          <p:spPr>
            <a:xfrm>
              <a:off x="2009129" y="6334095"/>
              <a:ext cx="139760" cy="139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BD5A89-08B0-4FCF-B8D5-63347C1DD099}"/>
                </a:ext>
              </a:extLst>
            </p:cNvPr>
            <p:cNvSpPr/>
            <p:nvPr/>
          </p:nvSpPr>
          <p:spPr>
            <a:xfrm>
              <a:off x="2009129" y="6607040"/>
              <a:ext cx="139760" cy="1397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09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Bigram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535187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NLP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385973-8D9F-4155-9626-7FD74AB0A683}"/>
              </a:ext>
            </a:extLst>
          </p:cNvPr>
          <p:cNvGrpSpPr/>
          <p:nvPr/>
        </p:nvGrpSpPr>
        <p:grpSpPr>
          <a:xfrm>
            <a:off x="0" y="6208955"/>
            <a:ext cx="4882170" cy="923330"/>
            <a:chOff x="0" y="6208955"/>
            <a:chExt cx="4882170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720804-2FC6-49C1-88D6-37EC98E10863}"/>
                </a:ext>
              </a:extLst>
            </p:cNvPr>
            <p:cNvSpPr txBox="1"/>
            <p:nvPr/>
          </p:nvSpPr>
          <p:spPr>
            <a:xfrm>
              <a:off x="0" y="6208955"/>
              <a:ext cx="48821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1529 papers in    ACL,EMNLP</a:t>
              </a:r>
            </a:p>
            <a:p>
              <a:r>
                <a:rPr lang="en-US" altLang="ko-KR" dirty="0"/>
                <a:t>Total 1111 papers in    COLING, </a:t>
              </a:r>
              <a:r>
                <a:rPr lang="en-US" altLang="ko-KR" dirty="0" err="1"/>
                <a:t>CoNLL</a:t>
              </a:r>
              <a:r>
                <a:rPr lang="en-US" altLang="ko-KR" dirty="0"/>
                <a:t>, AACL, EACL</a:t>
              </a:r>
            </a:p>
            <a:p>
              <a:endParaRPr lang="en-US" alt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7B5CEA-EB8E-41FF-9224-726A5D4A40DA}"/>
                </a:ext>
              </a:extLst>
            </p:cNvPr>
            <p:cNvSpPr/>
            <p:nvPr/>
          </p:nvSpPr>
          <p:spPr>
            <a:xfrm>
              <a:off x="2009129" y="6334095"/>
              <a:ext cx="139760" cy="139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6F0324-3C0F-4C87-84B9-5E5A13A4E903}"/>
                </a:ext>
              </a:extLst>
            </p:cNvPr>
            <p:cNvSpPr/>
            <p:nvPr/>
          </p:nvSpPr>
          <p:spPr>
            <a:xfrm>
              <a:off x="2009129" y="6607040"/>
              <a:ext cx="139760" cy="1397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13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Bigram </a:t>
            </a:r>
            <a:r>
              <a:rPr lang="en-US" altLang="ko-KR" sz="2200" dirty="0"/>
              <a:t>sorted by recent conferences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978865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NLP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024F22-3958-434B-9698-510438A1FB3A}"/>
              </a:ext>
            </a:extLst>
          </p:cNvPr>
          <p:cNvSpPr/>
          <p:nvPr/>
        </p:nvSpPr>
        <p:spPr>
          <a:xfrm rot="18869255">
            <a:off x="7773067" y="4768636"/>
            <a:ext cx="1873899" cy="383218"/>
          </a:xfrm>
          <a:prstGeom prst="rect">
            <a:avLst/>
          </a:prstGeom>
          <a:noFill/>
          <a:ln w="19050">
            <a:solidFill>
              <a:srgbClr val="8D0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351DCE-CB96-42AC-AD73-9531BB6CFEED}"/>
              </a:ext>
            </a:extLst>
          </p:cNvPr>
          <p:cNvSpPr/>
          <p:nvPr/>
        </p:nvSpPr>
        <p:spPr>
          <a:xfrm rot="18869255">
            <a:off x="9722516" y="4508289"/>
            <a:ext cx="1161462" cy="383218"/>
          </a:xfrm>
          <a:prstGeom prst="rect">
            <a:avLst/>
          </a:prstGeom>
          <a:noFill/>
          <a:ln w="19050">
            <a:solidFill>
              <a:srgbClr val="8D0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009EEE-4770-456E-93C9-7FA34D1CBEC1}"/>
              </a:ext>
            </a:extLst>
          </p:cNvPr>
          <p:cNvSpPr/>
          <p:nvPr/>
        </p:nvSpPr>
        <p:spPr>
          <a:xfrm rot="18869255">
            <a:off x="9579377" y="4853027"/>
            <a:ext cx="2088841" cy="383218"/>
          </a:xfrm>
          <a:prstGeom prst="rect">
            <a:avLst/>
          </a:prstGeom>
          <a:noFill/>
          <a:ln w="19050">
            <a:solidFill>
              <a:srgbClr val="8D0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809346-9C04-472A-BC30-E1A6E8D62E39}"/>
              </a:ext>
            </a:extLst>
          </p:cNvPr>
          <p:cNvGrpSpPr/>
          <p:nvPr/>
        </p:nvGrpSpPr>
        <p:grpSpPr>
          <a:xfrm>
            <a:off x="0" y="6208955"/>
            <a:ext cx="4882170" cy="923330"/>
            <a:chOff x="0" y="6208955"/>
            <a:chExt cx="4882170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06D40-778A-45CE-ABE2-6AA90023AE47}"/>
                </a:ext>
              </a:extLst>
            </p:cNvPr>
            <p:cNvSpPr txBox="1"/>
            <p:nvPr/>
          </p:nvSpPr>
          <p:spPr>
            <a:xfrm>
              <a:off x="0" y="6208955"/>
              <a:ext cx="48821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1529 papers in    ACL,EMNLP</a:t>
              </a:r>
            </a:p>
            <a:p>
              <a:r>
                <a:rPr lang="en-US" altLang="ko-KR" dirty="0"/>
                <a:t>Total 1111 papers in    COLING, </a:t>
              </a:r>
              <a:r>
                <a:rPr lang="en-US" altLang="ko-KR" dirty="0" err="1"/>
                <a:t>CoNLL</a:t>
              </a:r>
              <a:r>
                <a:rPr lang="en-US" altLang="ko-KR" dirty="0"/>
                <a:t>, AACL, EACL</a:t>
              </a:r>
            </a:p>
            <a:p>
              <a:endParaRPr lang="en-US" altLang="ko-KR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BACB4E-D251-401C-8A92-0E11AE7F8314}"/>
                </a:ext>
              </a:extLst>
            </p:cNvPr>
            <p:cNvSpPr/>
            <p:nvPr/>
          </p:nvSpPr>
          <p:spPr>
            <a:xfrm>
              <a:off x="2009129" y="6334095"/>
              <a:ext cx="139760" cy="139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A5C795E-3830-402D-A8BC-C1291C308C99}"/>
                </a:ext>
              </a:extLst>
            </p:cNvPr>
            <p:cNvSpPr/>
            <p:nvPr/>
          </p:nvSpPr>
          <p:spPr>
            <a:xfrm>
              <a:off x="2009129" y="6607040"/>
              <a:ext cx="139760" cy="1397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13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Trigram </a:t>
            </a:r>
            <a:r>
              <a:rPr lang="en-US" altLang="ko-KR" sz="2200" dirty="0"/>
              <a:t>sorted by recent conferences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352034"/>
              </p:ext>
            </p:extLst>
          </p:nvPr>
        </p:nvGraphicFramePr>
        <p:xfrm>
          <a:off x="399245" y="1560136"/>
          <a:ext cx="11393510" cy="490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NLP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6F20AE-B86F-41FD-9E03-7C9F0641A3D9}"/>
              </a:ext>
            </a:extLst>
          </p:cNvPr>
          <p:cNvGrpSpPr/>
          <p:nvPr/>
        </p:nvGrpSpPr>
        <p:grpSpPr>
          <a:xfrm>
            <a:off x="0" y="6208955"/>
            <a:ext cx="4882170" cy="923330"/>
            <a:chOff x="0" y="6208955"/>
            <a:chExt cx="4882170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532FBC-7633-43D5-81F0-0EAEB31DF149}"/>
                </a:ext>
              </a:extLst>
            </p:cNvPr>
            <p:cNvSpPr txBox="1"/>
            <p:nvPr/>
          </p:nvSpPr>
          <p:spPr>
            <a:xfrm>
              <a:off x="0" y="6208955"/>
              <a:ext cx="48821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1529 papers in    ACL,EMNLP</a:t>
              </a:r>
            </a:p>
            <a:p>
              <a:r>
                <a:rPr lang="en-US" altLang="ko-KR" dirty="0"/>
                <a:t>Total 1111 papers in    COLING, </a:t>
              </a:r>
              <a:r>
                <a:rPr lang="en-US" altLang="ko-KR" dirty="0" err="1"/>
                <a:t>CoNLL</a:t>
              </a:r>
              <a:r>
                <a:rPr lang="en-US" altLang="ko-KR" dirty="0"/>
                <a:t>, AACL, EACL</a:t>
              </a:r>
            </a:p>
            <a:p>
              <a:endParaRPr lang="en-US" altLang="ko-KR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2E6CEB-9C27-4D61-901E-A85B38DE0B79}"/>
                </a:ext>
              </a:extLst>
            </p:cNvPr>
            <p:cNvSpPr/>
            <p:nvPr/>
          </p:nvSpPr>
          <p:spPr>
            <a:xfrm>
              <a:off x="2009129" y="6334095"/>
              <a:ext cx="139760" cy="139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0105B9-1356-42A7-9073-B7C531469579}"/>
                </a:ext>
              </a:extLst>
            </p:cNvPr>
            <p:cNvSpPr/>
            <p:nvPr/>
          </p:nvSpPr>
          <p:spPr>
            <a:xfrm>
              <a:off x="2009129" y="6607040"/>
              <a:ext cx="139760" cy="1397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5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1DED-3E3A-4166-9C4E-7B0E77F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Top-tier ML&amp;AI Conferences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3E9B49-CD09-4E71-9EBD-491B24D5F889}"/>
              </a:ext>
            </a:extLst>
          </p:cNvPr>
          <p:cNvSpPr txBox="1">
            <a:spLocks/>
          </p:cNvSpPr>
          <p:nvPr/>
        </p:nvSpPr>
        <p:spPr>
          <a:xfrm>
            <a:off x="1405353" y="1162050"/>
            <a:ext cx="10099461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dirty="0"/>
              <a:t>ICML : The International Conference on Machine Learning</a:t>
            </a:r>
          </a:p>
          <a:p>
            <a:r>
              <a:rPr lang="en-US" sz="2600" dirty="0" err="1"/>
              <a:t>NeurIPS</a:t>
            </a:r>
            <a:r>
              <a:rPr lang="en-US" sz="2600" dirty="0"/>
              <a:t> : Conference on Neural Information Processing Systems. </a:t>
            </a:r>
          </a:p>
          <a:p>
            <a:r>
              <a:rPr lang="en-US" sz="2600" dirty="0"/>
              <a:t>AAAI :  Association for the Advancement of Artificial Intelligence</a:t>
            </a:r>
          </a:p>
          <a:p>
            <a:r>
              <a:rPr lang="en-US" sz="2600" dirty="0"/>
              <a:t>ICLR : The International Conference on Learning Representations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D0D4E-55D8-40CD-9944-D2FDD219E6B2}"/>
              </a:ext>
            </a:extLst>
          </p:cNvPr>
          <p:cNvSpPr txBox="1"/>
          <p:nvPr/>
        </p:nvSpPr>
        <p:spPr>
          <a:xfrm>
            <a:off x="294721" y="1646866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20.12.05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E504-F794-466A-B8C1-CCBF8F67B773}"/>
              </a:ext>
            </a:extLst>
          </p:cNvPr>
          <p:cNvSpPr txBox="1"/>
          <p:nvPr/>
        </p:nvSpPr>
        <p:spPr>
          <a:xfrm>
            <a:off x="294721" y="2131682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21.02.02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AD18B-DE5B-4510-BEEE-D3954A912B70}"/>
              </a:ext>
            </a:extLst>
          </p:cNvPr>
          <p:cNvSpPr txBox="1"/>
          <p:nvPr/>
        </p:nvSpPr>
        <p:spPr>
          <a:xfrm>
            <a:off x="294721" y="2616498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21.05.04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3AAAC-8E6D-4D64-8F12-D44E1E254790}"/>
              </a:ext>
            </a:extLst>
          </p:cNvPr>
          <p:cNvSpPr txBox="1"/>
          <p:nvPr/>
        </p:nvSpPr>
        <p:spPr>
          <a:xfrm>
            <a:off x="294721" y="1162050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20.07.12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7CE9693-C943-4FB9-9D43-DF0FECEDB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882220"/>
              </p:ext>
            </p:extLst>
          </p:nvPr>
        </p:nvGraphicFramePr>
        <p:xfrm>
          <a:off x="4724400" y="3429000"/>
          <a:ext cx="2743200" cy="281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B6273B-ADC3-4017-83D0-D1957BC78ABE}"/>
              </a:ext>
            </a:extLst>
          </p:cNvPr>
          <p:cNvSpPr txBox="1"/>
          <p:nvPr/>
        </p:nvSpPr>
        <p:spPr>
          <a:xfrm>
            <a:off x="7438099" y="4017221"/>
            <a:ext cx="103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</a:t>
            </a:r>
          </a:p>
          <a:p>
            <a:pPr algn="r"/>
            <a:r>
              <a:rPr lang="en-US" altLang="ko-KR" dirty="0" err="1"/>
              <a:t>NeurIPS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2367B-FD8C-4460-81E4-268FB0E48C87}"/>
              </a:ext>
            </a:extLst>
          </p:cNvPr>
          <p:cNvSpPr/>
          <p:nvPr/>
        </p:nvSpPr>
        <p:spPr>
          <a:xfrm>
            <a:off x="7388536" y="4142361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130DA7-EC92-4FFD-8CB0-E8D835C0D6F9}"/>
              </a:ext>
            </a:extLst>
          </p:cNvPr>
          <p:cNvSpPr/>
          <p:nvPr/>
        </p:nvSpPr>
        <p:spPr>
          <a:xfrm>
            <a:off x="7388536" y="4415306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43DB0-F76A-4591-93D8-CC616730B2DB}"/>
              </a:ext>
            </a:extLst>
          </p:cNvPr>
          <p:cNvSpPr txBox="1"/>
          <p:nvPr/>
        </p:nvSpPr>
        <p:spPr>
          <a:xfrm>
            <a:off x="7174934" y="4564610"/>
            <a:ext cx="1298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</a:t>
            </a:r>
          </a:p>
          <a:p>
            <a:pPr algn="r"/>
            <a:r>
              <a:rPr lang="en-US" altLang="ko-KR" dirty="0"/>
              <a:t>ICLR</a:t>
            </a:r>
          </a:p>
          <a:p>
            <a:pPr algn="r"/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A691C-B704-4731-ACF4-2885E475B40E}"/>
              </a:ext>
            </a:extLst>
          </p:cNvPr>
          <p:cNvSpPr/>
          <p:nvPr/>
        </p:nvSpPr>
        <p:spPr>
          <a:xfrm>
            <a:off x="7390256" y="4689750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4932D-5BCE-4D18-8B43-256F44661545}"/>
              </a:ext>
            </a:extLst>
          </p:cNvPr>
          <p:cNvSpPr/>
          <p:nvPr/>
        </p:nvSpPr>
        <p:spPr>
          <a:xfrm>
            <a:off x="7390256" y="4962695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8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dirty="0"/>
              <a:t>Unigram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892067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A42A2-3D15-42B2-A019-E2E4B2D65D9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  860 papers</a:t>
            </a:r>
          </a:p>
          <a:p>
            <a:pPr algn="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3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481</Words>
  <Application>Microsoft Office PowerPoint</Application>
  <PresentationFormat>와이드스크린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Title statistics of  Top-tier Conference accepted papers</vt:lpstr>
      <vt:lpstr>Top-tier NLP Conferences</vt:lpstr>
      <vt:lpstr>N-Gram statistic in NLP Conference</vt:lpstr>
      <vt:lpstr>N-Gram statistic in NLP Conference</vt:lpstr>
      <vt:lpstr>N-Gram statistic in NLP Conference</vt:lpstr>
      <vt:lpstr>N-Gram statistic in NLP Conference</vt:lpstr>
      <vt:lpstr>N-Gram statistic in NLP Conference</vt:lpstr>
      <vt:lpstr>Top-tier ML&amp;AI Conferences</vt:lpstr>
      <vt:lpstr>N-Gram statistic in ML&amp;AI Conference</vt:lpstr>
      <vt:lpstr>N-Gram statistic in ML&amp;AI Conference</vt:lpstr>
      <vt:lpstr>N-Gram statistic in ML&amp;AI Conference</vt:lpstr>
      <vt:lpstr>N-Gram statistic in ML&amp;AI Conference</vt:lpstr>
      <vt:lpstr>N-Gram statistic in ML&amp;AI Conference</vt:lpstr>
      <vt:lpstr>N-Gram statistic in ML&amp;AI Conference</vt:lpstr>
      <vt:lpstr>N-Gram statistic in ML&amp;AI Conference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김 기백</cp:lastModifiedBy>
  <cp:revision>79</cp:revision>
  <dcterms:created xsi:type="dcterms:W3CDTF">2021-01-02T06:46:12Z</dcterms:created>
  <dcterms:modified xsi:type="dcterms:W3CDTF">2021-02-19T16:00:26Z</dcterms:modified>
</cp:coreProperties>
</file>